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0" r:id="rId4"/>
  </p:sldMasterIdLst>
  <p:notesMasterIdLst>
    <p:notesMasterId r:id="rId91"/>
  </p:notesMasterIdLst>
  <p:sldIdLst>
    <p:sldId id="256" r:id="rId5"/>
    <p:sldId id="26367" r:id="rId6"/>
    <p:sldId id="26413" r:id="rId7"/>
    <p:sldId id="2147470560" r:id="rId8"/>
    <p:sldId id="359" r:id="rId9"/>
    <p:sldId id="2147470561" r:id="rId10"/>
    <p:sldId id="2147470552" r:id="rId11"/>
    <p:sldId id="364" r:id="rId12"/>
    <p:sldId id="365" r:id="rId13"/>
    <p:sldId id="366" r:id="rId14"/>
    <p:sldId id="2141411714" r:id="rId15"/>
    <p:sldId id="368" r:id="rId16"/>
    <p:sldId id="369" r:id="rId17"/>
    <p:sldId id="377" r:id="rId18"/>
    <p:sldId id="376" r:id="rId19"/>
    <p:sldId id="371" r:id="rId20"/>
    <p:sldId id="375" r:id="rId21"/>
    <p:sldId id="2141411715" r:id="rId22"/>
    <p:sldId id="379" r:id="rId23"/>
    <p:sldId id="2147470562" r:id="rId24"/>
    <p:sldId id="2141411707" r:id="rId25"/>
    <p:sldId id="2141411722" r:id="rId26"/>
    <p:sldId id="2147470554" r:id="rId27"/>
    <p:sldId id="2141411723" r:id="rId28"/>
    <p:sldId id="26415" r:id="rId29"/>
    <p:sldId id="26416" r:id="rId30"/>
    <p:sldId id="2147470366" r:id="rId31"/>
    <p:sldId id="26418" r:id="rId32"/>
    <p:sldId id="2147470555" r:id="rId33"/>
    <p:sldId id="2141411708" r:id="rId34"/>
    <p:sldId id="2141411724" r:id="rId35"/>
    <p:sldId id="2141411725" r:id="rId36"/>
    <p:sldId id="2141411709" r:id="rId37"/>
    <p:sldId id="2141411710" r:id="rId38"/>
    <p:sldId id="2141411711" r:id="rId39"/>
    <p:sldId id="2147470563" r:id="rId40"/>
    <p:sldId id="2141411716" r:id="rId41"/>
    <p:sldId id="2147470514" r:id="rId42"/>
    <p:sldId id="2141411717" r:id="rId43"/>
    <p:sldId id="2141411718" r:id="rId44"/>
    <p:sldId id="2147470327" r:id="rId45"/>
    <p:sldId id="2147470342" r:id="rId46"/>
    <p:sldId id="2141411726" r:id="rId47"/>
    <p:sldId id="2147470553" r:id="rId48"/>
    <p:sldId id="2141411727" r:id="rId49"/>
    <p:sldId id="2147470338" r:id="rId50"/>
    <p:sldId id="2147470337" r:id="rId51"/>
    <p:sldId id="2147470325" r:id="rId52"/>
    <p:sldId id="2147470336" r:id="rId53"/>
    <p:sldId id="2147470326" r:id="rId54"/>
    <p:sldId id="2147470564" r:id="rId55"/>
    <p:sldId id="2147470328" r:id="rId56"/>
    <p:sldId id="2147470329" r:id="rId57"/>
    <p:sldId id="2147470330" r:id="rId58"/>
    <p:sldId id="2147470331" r:id="rId59"/>
    <p:sldId id="2147470335" r:id="rId60"/>
    <p:sldId id="2147470334" r:id="rId61"/>
    <p:sldId id="2147470333" r:id="rId62"/>
    <p:sldId id="2141411681" r:id="rId63"/>
    <p:sldId id="2147470339" r:id="rId64"/>
    <p:sldId id="2147470341" r:id="rId65"/>
    <p:sldId id="2147470565" r:id="rId66"/>
    <p:sldId id="2147470343" r:id="rId67"/>
    <p:sldId id="2147470344" r:id="rId68"/>
    <p:sldId id="2147470351" r:id="rId69"/>
    <p:sldId id="2147470352" r:id="rId70"/>
    <p:sldId id="2147470354" r:id="rId71"/>
    <p:sldId id="2147470558" r:id="rId72"/>
    <p:sldId id="2147470556" r:id="rId73"/>
    <p:sldId id="2147470559" r:id="rId74"/>
    <p:sldId id="2147470353" r:id="rId75"/>
    <p:sldId id="2147470355" r:id="rId76"/>
    <p:sldId id="2147470566" r:id="rId77"/>
    <p:sldId id="2147470356" r:id="rId78"/>
    <p:sldId id="26390" r:id="rId79"/>
    <p:sldId id="26391" r:id="rId80"/>
    <p:sldId id="2147470358" r:id="rId81"/>
    <p:sldId id="2147470362" r:id="rId82"/>
    <p:sldId id="2147470359" r:id="rId83"/>
    <p:sldId id="2147470361" r:id="rId84"/>
    <p:sldId id="2147470360" r:id="rId85"/>
    <p:sldId id="2147470364" r:id="rId86"/>
    <p:sldId id="2147470363" r:id="rId87"/>
    <p:sldId id="2147470365" r:id="rId88"/>
    <p:sldId id="259" r:id="rId89"/>
    <p:sldId id="361" r:id="rId90"/>
  </p:sldIdLst>
  <p:sldSz cx="12192000" cy="6858000"/>
  <p:notesSz cx="6858000" cy="9144000"/>
  <p:embeddedFontLst>
    <p:embeddedFont>
      <p:font typeface="poppins" panose="00000500000000000000" pitchFamily="2" charset="0"/>
      <p:regular r:id="rId92"/>
    </p:embeddedFont>
    <p:embeddedFont>
      <p:font typeface="Public Sans" pitchFamily="2" charset="0"/>
      <p:regular r:id="rId93"/>
      <p:bold r:id="rId94"/>
      <p:italic r:id="rId95"/>
      <p:boldItalic r:id="rId96"/>
    </p:embeddedFont>
    <p:embeddedFont>
      <p:font typeface="Tahoma" panose="020B0604030504040204" pitchFamily="34" charset="0"/>
      <p:regular r:id="rId97"/>
      <p:bold r:id="rId98"/>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D04F2D-4CE8-48D4-0CB4-B0C1B98D1B59}" name="Scott Sleap" initials="SS" userId="S::SCOTT.SLEAP@det.nsw.edu.au::731abb0b-1119-4c04-995f-687eb3536ae8" providerId="AD"/>
  <p188:author id="{EA755533-B637-A463-F44E-D79F94712145}" name="Christopher Sandoval" initials="CS" userId="S::CHRISTOPHER.SANDOVAL1@det.nsw.edu.au::d4c30929-2c62-4287-8280-2773deac9b1f" providerId="AD"/>
  <p188:author id="{EA4D7633-F6FE-9318-CC73-0CDF0A550655}" name="Rachel Mcneilly" initials="RM" userId="S::RACHEL.MCNEILLY@det.nsw.edu.au::e2f97e3e-b88d-430e-bed9-5ff97dac5cb0" providerId="AD"/>
  <p188:author id="{A29880FB-22F1-2FCE-171F-45F93F7D7947}" name="Christopher Farlow" initials="CF" userId="S::Christopher.Farlow2@det.nsw.edu.au::1d6e7c80-f391-4c69-991c-b443ceeb163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7FFE1"/>
    <a:srgbClr val="C7FE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C1CD8F-A165-41FA-8044-86DDED8F5BFA}" v="2" dt="2026-06-03T01:49:31.7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44" autoAdjust="0"/>
    <p:restoredTop sz="75367" autoAdjust="0"/>
  </p:normalViewPr>
  <p:slideViewPr>
    <p:cSldViewPr snapToGrid="0">
      <p:cViewPr varScale="1">
        <p:scale>
          <a:sx n="63" d="100"/>
          <a:sy n="63" d="100"/>
        </p:scale>
        <p:origin x="246" y="72"/>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font" Target="fonts/font4.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96"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3.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6.fntdata"/><Relationship Id="rId104"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8937B1-DA7A-461B-BF58-1D1821340DF4}" type="datetimeFigureOut">
              <a:rPr lang="en-AU" smtClean="0"/>
              <a:t>3/06/2026</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91331A-62CA-4220-BDD0-DF1FE2D03DAB}" type="slidenum">
              <a:rPr lang="en-AU" smtClean="0"/>
              <a:t>‹#›</a:t>
            </a:fld>
            <a:endParaRPr lang="en-AU" dirty="0"/>
          </a:p>
        </p:txBody>
      </p:sp>
    </p:spTree>
    <p:extLst>
      <p:ext uri="{BB962C8B-B14F-4D97-AF65-F5344CB8AC3E}">
        <p14:creationId xmlns:p14="http://schemas.microsoft.com/office/powerpoint/2010/main" val="3437192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G0K9sD0vGu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G0K9sD0vGu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WazK8e88ax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en.wikipedia.org/wiki/Greenhouse#/media/File:Private_greenhouse.jpg"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youtube.com/watch?v=giVSa8YNtKU"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education.nsw.gov.au/teaching-and-learning/curriculum/stem/stem-curriculum-resources/stem-smart-greenhouse"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To convert the PowerPoint into Google Slides:</a:t>
            </a:r>
          </a:p>
          <a:p>
            <a:pPr marL="457200" indent="-457200">
              <a:buFont typeface="+mj-lt"/>
              <a:buAutoNum type="arabicPeriod"/>
            </a:pPr>
            <a:r>
              <a:rPr lang="en-AU" dirty="0">
                <a:latin typeface="Arial" panose="020B0604020202020204" pitchFamily="34" charset="0"/>
                <a:cs typeface="Arial" panose="020B0604020202020204" pitchFamily="34" charset="0"/>
              </a:rPr>
              <a:t>Upload the file into Google Drive and open it.</a:t>
            </a:r>
          </a:p>
          <a:p>
            <a:pPr marL="457200" indent="-457200">
              <a:buFont typeface="+mj-lt"/>
              <a:buAutoNum type="arabicPeriod"/>
            </a:pPr>
            <a:r>
              <a:rPr lang="en-AU" dirty="0">
                <a:latin typeface="Arial" panose="020B0604020202020204" pitchFamily="34" charset="0"/>
                <a:cs typeface="Arial" panose="020B0604020202020204" pitchFamily="34" charset="0"/>
              </a:rPr>
              <a:t>Go to File &gt; Save as Google Slides.</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2</a:t>
            </a:fld>
            <a:endParaRPr lang="en-AU" dirty="0"/>
          </a:p>
        </p:txBody>
      </p:sp>
    </p:spTree>
    <p:extLst>
      <p:ext uri="{BB962C8B-B14F-4D97-AF65-F5344CB8AC3E}">
        <p14:creationId xmlns:p14="http://schemas.microsoft.com/office/powerpoint/2010/main" val="1140130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 </a:t>
            </a:r>
            <a:r>
              <a:rPr lang="en-AU" dirty="0"/>
              <a:t>Use examples </a:t>
            </a:r>
            <a:r>
              <a:rPr lang="en-AU" sz="1200" dirty="0">
                <a:effectLst/>
                <a:latin typeface="Arial" panose="020B0604020202020204" pitchFamily="34" charset="0"/>
                <a:ea typeface="Calibri" panose="020F0502020204030204" pitchFamily="34" charset="0"/>
              </a:rPr>
              <a:t>of historical changes in the agriculture industry.</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dirty="0"/>
          </a:p>
        </p:txBody>
      </p:sp>
    </p:spTree>
    <p:extLst>
      <p:ext uri="{BB962C8B-B14F-4D97-AF65-F5344CB8AC3E}">
        <p14:creationId xmlns:p14="http://schemas.microsoft.com/office/powerpoint/2010/main" val="772940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 </a:t>
            </a:r>
            <a:r>
              <a:rPr lang="en-AU" dirty="0"/>
              <a:t>Use examples </a:t>
            </a:r>
            <a:r>
              <a:rPr lang="en-AU" sz="1200" dirty="0">
                <a:effectLst/>
                <a:latin typeface="Arial" panose="020B0604020202020204" pitchFamily="34" charset="0"/>
                <a:ea typeface="Calibri" panose="020F0502020204030204" pitchFamily="34" charset="0"/>
              </a:rPr>
              <a:t>of historical changes in the agriculture industry.</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dirty="0"/>
          </a:p>
        </p:txBody>
      </p:sp>
    </p:spTree>
    <p:extLst>
      <p:ext uri="{BB962C8B-B14F-4D97-AF65-F5344CB8AC3E}">
        <p14:creationId xmlns:p14="http://schemas.microsoft.com/office/powerpoint/2010/main" val="1020942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 </a:t>
            </a:r>
            <a:r>
              <a:rPr lang="en-AU" dirty="0"/>
              <a:t>Use examples </a:t>
            </a:r>
            <a:r>
              <a:rPr lang="en-AU" sz="1200" dirty="0">
                <a:effectLst/>
                <a:latin typeface="Arial" panose="020B0604020202020204" pitchFamily="34" charset="0"/>
                <a:ea typeface="Calibri" panose="020F0502020204030204" pitchFamily="34" charset="0"/>
              </a:rPr>
              <a:t>of historical changes in the agriculture industry.</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dirty="0"/>
          </a:p>
        </p:txBody>
      </p:sp>
    </p:spTree>
    <p:extLst>
      <p:ext uri="{BB962C8B-B14F-4D97-AF65-F5344CB8AC3E}">
        <p14:creationId xmlns:p14="http://schemas.microsoft.com/office/powerpoint/2010/main" val="2822319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 </a:t>
            </a:r>
            <a:r>
              <a:rPr lang="en-AU" dirty="0"/>
              <a:t>Use examples </a:t>
            </a:r>
            <a:r>
              <a:rPr lang="en-AU" sz="1200" dirty="0">
                <a:effectLst/>
                <a:latin typeface="Arial" panose="020B0604020202020204" pitchFamily="34" charset="0"/>
                <a:ea typeface="Calibri" panose="020F0502020204030204" pitchFamily="34" charset="0"/>
              </a:rPr>
              <a:t>of historical changes in the agriculture industry.</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dirty="0"/>
          </a:p>
        </p:txBody>
      </p:sp>
    </p:spTree>
    <p:extLst>
      <p:ext uri="{BB962C8B-B14F-4D97-AF65-F5344CB8AC3E}">
        <p14:creationId xmlns:p14="http://schemas.microsoft.com/office/powerpoint/2010/main" val="2336171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 </a:t>
            </a:r>
            <a:r>
              <a:rPr lang="en-AU" dirty="0"/>
              <a:t>Use examples </a:t>
            </a:r>
            <a:r>
              <a:rPr lang="en-AU" sz="1200" dirty="0">
                <a:effectLst/>
                <a:latin typeface="Arial" panose="020B0604020202020204" pitchFamily="34" charset="0"/>
                <a:ea typeface="Calibri" panose="020F0502020204030204" pitchFamily="34" charset="0"/>
              </a:rPr>
              <a:t>of historical changes in the agriculture industry.</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dirty="0"/>
          </a:p>
        </p:txBody>
      </p:sp>
    </p:spTree>
    <p:extLst>
      <p:ext uri="{BB962C8B-B14F-4D97-AF65-F5344CB8AC3E}">
        <p14:creationId xmlns:p14="http://schemas.microsoft.com/office/powerpoint/2010/main" val="1706430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 </a:t>
            </a:r>
            <a:r>
              <a:rPr lang="en-AU" sz="1800" dirty="0">
                <a:effectLst/>
                <a:latin typeface="Arial" panose="020B0604020202020204" pitchFamily="34" charset="0"/>
                <a:ea typeface="Calibri" panose="020F0502020204030204" pitchFamily="34" charset="0"/>
              </a:rPr>
              <a:t>Ask students to identify and describe a change that has occurred in agriculture and explain benefits of this change.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Use the following slides to demonstrate responses.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pPr>
            <a:r>
              <a:rPr lang="en-AU" sz="1800" dirty="0">
                <a:effectLst/>
                <a:latin typeface="Arial" panose="020B0604020202020204" pitchFamily="34" charset="0"/>
                <a:ea typeface="Calibri" panose="020F0502020204030204" pitchFamily="34" charset="0"/>
              </a:rPr>
              <a:t>Offer multiple modes of communication for sharing responses and receiving feedback, for example mini whiteboards, electronic sharing apps, think-pair-share, or notebook entries.</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dirty="0"/>
          </a:p>
        </p:txBody>
      </p:sp>
    </p:spTree>
    <p:extLst>
      <p:ext uri="{BB962C8B-B14F-4D97-AF65-F5344CB8AC3E}">
        <p14:creationId xmlns:p14="http://schemas.microsoft.com/office/powerpoint/2010/main" val="3760272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 </a:t>
            </a:r>
            <a:r>
              <a:rPr lang="en-AU" dirty="0"/>
              <a:t>Work through this example response. </a:t>
            </a:r>
            <a:r>
              <a:rPr lang="en-AU" sz="2400" dirty="0"/>
              <a:t>Point out what makes the text successful in describing the change. Keep this worked example visible to the students as they create their own.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24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2400" dirty="0">
                <a:effectLst/>
                <a:latin typeface="Arial" panose="020B0604020202020204" pitchFamily="34" charset="0"/>
                <a:ea typeface="Calibri" panose="020F0502020204030204" pitchFamily="34" charset="0"/>
              </a:rPr>
              <a:t>Offer multiple modes of communication for sharing responses and receiving feedback, for example mini whiteboards, electronic sharing apps (google classroom etc.), think-pair-share, or notebook entries. Consider advice and suggestions from the digital learning selector such as https://app.education.nsw.gov.au/digital-learning-selector/LearningActivity/Card/575 and r</a:t>
            </a:r>
            <a:r>
              <a:rPr lang="en-AU" sz="2400" dirty="0"/>
              <a:t>eview LISC at the end of the lesson.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dirty="0"/>
          </a:p>
        </p:txBody>
      </p:sp>
    </p:spTree>
    <p:extLst>
      <p:ext uri="{BB962C8B-B14F-4D97-AF65-F5344CB8AC3E}">
        <p14:creationId xmlns:p14="http://schemas.microsoft.com/office/powerpoint/2010/main" val="2003556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 </a:t>
            </a:r>
            <a:r>
              <a:rPr lang="en-AU" sz="1800" dirty="0">
                <a:effectLst/>
                <a:latin typeface="Arial" panose="020B0604020202020204" pitchFamily="34" charset="0"/>
                <a:ea typeface="Calibri" panose="020F0502020204030204" pitchFamily="34" charset="0"/>
              </a:rPr>
              <a:t>Ask students to identify and describe a change that has occurred in agriculture and explain benefits of this change.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pPr>
            <a:r>
              <a:rPr lang="en-AU" sz="1800" dirty="0">
                <a:effectLst/>
                <a:latin typeface="Arial" panose="020B0604020202020204" pitchFamily="34" charset="0"/>
                <a:ea typeface="Calibri" panose="020F0502020204030204" pitchFamily="34" charset="0"/>
              </a:rPr>
              <a:t>Offer multiple modes of communication for sharing responses and receiving feedback, for example mini whiteboards, electronic sharing apps, think-pair-share or notebook entries.</a:t>
            </a:r>
            <a:endParaRPr lang="en-AU" sz="180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dirty="0"/>
          </a:p>
        </p:txBody>
      </p:sp>
    </p:spTree>
    <p:extLst>
      <p:ext uri="{BB962C8B-B14F-4D97-AF65-F5344CB8AC3E}">
        <p14:creationId xmlns:p14="http://schemas.microsoft.com/office/powerpoint/2010/main" val="3591790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Sans-Serif"/>
              <a:buChar char="•"/>
            </a:pPr>
            <a:r>
              <a:rPr lang="en-AU" dirty="0"/>
              <a:t>Adapt the learning intention as required and add matching success criteria.</a:t>
            </a:r>
          </a:p>
          <a:p>
            <a:pPr marL="171450" indent="-171450">
              <a:buFont typeface="Arial,Sans-Serif"/>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1800" kern="100" dirty="0">
                <a:effectLst/>
                <a:latin typeface="Tahoma" panose="020B0604030504040204" pitchFamily="34" charset="0"/>
                <a:ea typeface="Aptos" panose="020B0004020202020204" pitchFamily="34" charset="0"/>
                <a:cs typeface="Times New Roman" panose="02020603050405020304" pitchFamily="18" charset="0"/>
              </a:rPr>
              <a:t>⁠</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https://</a:t>
            </a:r>
            <a:r>
              <a:rPr lang="en-AU" sz="1800" kern="100" dirty="0" err="1">
                <a:effectLst/>
                <a:latin typeface="Aptos" panose="020B0004020202020204" pitchFamily="34" charset="0"/>
                <a:ea typeface="Aptos" panose="020B0004020202020204" pitchFamily="34" charset="0"/>
                <a:cs typeface="Times New Roman" panose="02020603050405020304" pitchFamily="18" charset="0"/>
              </a:rPr>
              <a:t>education.nsw.gov.au</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/teaching-and-learning/curriculum/explicit-teaching.</a:t>
            </a:r>
          </a:p>
          <a:p>
            <a:pPr marL="171450" indent="-171450">
              <a:buFont typeface="Arial,Sans-Serif"/>
              <a:buChar char="•"/>
            </a:pPr>
            <a:r>
              <a:rPr lang="en-AU" dirty="0"/>
              <a:t>LISC is not necessarily presented at the beginning of the lesson. Teacher needs to consider most effectual time to introduce. </a:t>
            </a:r>
          </a:p>
          <a:p>
            <a:pPr marL="171450" indent="-171450">
              <a:buFont typeface="Arial,Sans-Serif"/>
              <a:buChar char="•"/>
            </a:pPr>
            <a:r>
              <a:rPr lang="en-AU" dirty="0"/>
              <a:t>LISC should be revisited during the lesson to support students' evaluation of their learning.</a:t>
            </a:r>
          </a:p>
          <a:p>
            <a:endParaRPr lang="en-AU" dirty="0"/>
          </a:p>
          <a:p>
            <a:endParaRPr lang="en-US" dirty="0"/>
          </a:p>
        </p:txBody>
      </p:sp>
      <p:sp>
        <p:nvSpPr>
          <p:cNvPr id="4" name="Slide Number Placeholder 3"/>
          <p:cNvSpPr>
            <a:spLocks noGrp="1"/>
          </p:cNvSpPr>
          <p:nvPr>
            <p:ph type="sldNum" sz="quarter" idx="5"/>
          </p:nvPr>
        </p:nvSpPr>
        <p:spPr/>
        <p:txBody>
          <a:bodyPr/>
          <a:lstStyle/>
          <a:p>
            <a:fld id="{CC91331A-62CA-4220-BDD0-DF1FE2D03DAB}" type="slidenum">
              <a:rPr lang="en-AU" smtClean="0"/>
              <a:t>20</a:t>
            </a:fld>
            <a:endParaRPr lang="en-AU" dirty="0"/>
          </a:p>
        </p:txBody>
      </p:sp>
    </p:spTree>
    <p:extLst>
      <p:ext uri="{BB962C8B-B14F-4D97-AF65-F5344CB8AC3E}">
        <p14:creationId xmlns:p14="http://schemas.microsoft.com/office/powerpoint/2010/main" val="3342112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Teacher notes: </a:t>
            </a:r>
            <a:r>
              <a:rPr lang="en-AU" dirty="0"/>
              <a:t>Explore and explain the challenges facing agriculture and create a joint mind map with the class. Use the slide as a discussion prompt or use it as an “answer” sheet after a discussion. Students can make notes or mind maps in a chosen documentation mode – notebook, ejournal etc.</a:t>
            </a:r>
          </a:p>
          <a:p>
            <a:endParaRPr lang="en-AU" dirty="0"/>
          </a:p>
          <a:p>
            <a:r>
              <a:rPr lang="en-AU" dirty="0"/>
              <a:t>Use the following prompts and slides to guide discussion:</a:t>
            </a:r>
          </a:p>
          <a:p>
            <a:r>
              <a:rPr lang="en-AU" b="1" dirty="0"/>
              <a:t>Water shortages, severe weather events, and changing weather patterns:</a:t>
            </a:r>
            <a:r>
              <a:rPr lang="en-AU" dirty="0"/>
              <a:t> Discuss the increasing scarcity of water for agriculture, as well as the challenges posed by more frequent and intense weather events, such as droughts, floods, and storms. Climate change is also causing shifts in temperature and precipitation patterns, making it more difficult for farmers to predict and adapt to growing conditions.</a:t>
            </a:r>
          </a:p>
          <a:p>
            <a:r>
              <a:rPr lang="en-AU" b="1" dirty="0"/>
              <a:t>Soil degradation:</a:t>
            </a:r>
            <a:r>
              <a:rPr lang="en-AU" dirty="0"/>
              <a:t> Discuss the decline in soil quality due to factors such as erosion, nutrient depletion, salinisation and pollution. Degraded soils are less productive and more susceptible to pests and diseases, making it more difficult for farmers to grow crops.</a:t>
            </a:r>
          </a:p>
          <a:p>
            <a:r>
              <a:rPr lang="en-AU" b="1" dirty="0"/>
              <a:t>The cost and overuse of chemical fertilisers, pesticides and herbicides:</a:t>
            </a:r>
            <a:r>
              <a:rPr lang="en-AU" dirty="0"/>
              <a:t> Discuss the high and changing cost of these inputs, as well as the environmental and health risks associated with their overuse. These chemicals can contaminate water supplies, harm beneficial insects and create resistant pests and weeds.</a:t>
            </a:r>
          </a:p>
          <a:p>
            <a:r>
              <a:rPr lang="en-AU" b="1" dirty="0"/>
              <a:t>Food security and access:</a:t>
            </a:r>
            <a:r>
              <a:rPr lang="en-AU" dirty="0"/>
              <a:t> Discuss the challenge of ensuring that all people have access to safe, nutritious and sufficient food. Food security is threatened by a number of factors, including climate change, conflict, poverty and population growth.</a:t>
            </a:r>
          </a:p>
          <a:p>
            <a:r>
              <a:rPr lang="en-AU" b="1" dirty="0"/>
              <a:t>Biosecurity and the dangers of monocultures and uniform livestock production:</a:t>
            </a:r>
            <a:r>
              <a:rPr lang="en-AU" dirty="0"/>
              <a:t> Discuss the risks of disease outbreaks in agriculture, which can be exacerbated by the widespread use of monocultures and the concentration of livestock in large, confined spaces. These practices can create ideal conditions for the spread of pests and diseases, leading to significant economic losses for farmers.</a:t>
            </a:r>
          </a:p>
          <a:p>
            <a:r>
              <a:rPr lang="en-AU" b="1" dirty="0"/>
              <a:t>Sustainability and organic farming:</a:t>
            </a:r>
            <a:r>
              <a:rPr lang="en-AU" dirty="0"/>
              <a:t> Discuss the need for agriculture to be more sustainable in order to protect the environment and ensure the long-term viability of the industry. Organic farming is one approach to sustainable agriculture that relies on natural processes and avoids the use of synthetic inputs.</a:t>
            </a:r>
          </a:p>
          <a:p>
            <a:endParaRPr lang="en-AU" dirty="0"/>
          </a:p>
          <a:p>
            <a:r>
              <a:rPr lang="en-AU" dirty="0"/>
              <a:t>Further information from: </a:t>
            </a:r>
          </a:p>
          <a:p>
            <a:r>
              <a:rPr lang="en-AU" dirty="0"/>
              <a:t>https://www.fao.org/home/en</a:t>
            </a:r>
          </a:p>
          <a:p>
            <a:r>
              <a:rPr lang="en-AU" dirty="0"/>
              <a:t>https://www.agriculture.gov.au/abares/products/insights/snapshot-of-australian-agriculture#the-productivity-slowdown-and-what-to-do</a:t>
            </a:r>
          </a:p>
          <a:p>
            <a:r>
              <a:rPr lang="en-AU" dirty="0"/>
              <a:t>https://www.oecd.org/en/topics/agriculture-and-fisheries.html</a:t>
            </a:r>
          </a:p>
          <a:p>
            <a:endParaRPr lang="en-AU" dirty="0"/>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21</a:t>
            </a:fld>
            <a:endParaRPr lang="en-AU" dirty="0"/>
          </a:p>
        </p:txBody>
      </p:sp>
    </p:spTree>
    <p:extLst>
      <p:ext uri="{BB962C8B-B14F-4D97-AF65-F5344CB8AC3E}">
        <p14:creationId xmlns:p14="http://schemas.microsoft.com/office/powerpoint/2010/main" val="2478663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endParaRPr lang="en-US"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dirty="0">
                <a:latin typeface="Arial" panose="020B0604020202020204" pitchFamily="34" charset="0"/>
                <a:cs typeface="Arial" panose="020B0604020202020204" pitchFamily="34" charset="0"/>
              </a:rPr>
              <a:t>Interactive features can be viewed in slide show.</a:t>
            </a:r>
          </a:p>
          <a:p>
            <a:endParaRPr lang="en-AU" b="1" dirty="0">
              <a:latin typeface="Arial" panose="020B0604020202020204" pitchFamily="34" charset="0"/>
              <a:cs typeface="Arial" panose="020B0604020202020204" pitchFamily="34" charset="0"/>
            </a:endParaRPr>
          </a:p>
          <a:p>
            <a:pPr marL="0" indent="0">
              <a:buFont typeface="Arial"/>
              <a:buNone/>
            </a:pPr>
            <a:endParaRPr lang="en-US" dirty="0">
              <a:latin typeface="Arial" panose="020B0604020202020204" pitchFamily="34" charset="0"/>
              <a:cs typeface="Arial" panose="020B060402020202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dirty="0"/>
          </a:p>
        </p:txBody>
      </p:sp>
    </p:spTree>
    <p:extLst>
      <p:ext uri="{BB962C8B-B14F-4D97-AF65-F5344CB8AC3E}">
        <p14:creationId xmlns:p14="http://schemas.microsoft.com/office/powerpoint/2010/main" val="3242764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Check for listening:</a:t>
            </a:r>
          </a:p>
          <a:p>
            <a:r>
              <a:rPr lang="en-AU" dirty="0"/>
              <a:t>Why may there not be enough water to irrigate a farm? (A: droughts and overuse of water)</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dirty="0"/>
          </a:p>
        </p:txBody>
      </p:sp>
    </p:spTree>
    <p:extLst>
      <p:ext uri="{BB962C8B-B14F-4D97-AF65-F5344CB8AC3E}">
        <p14:creationId xmlns:p14="http://schemas.microsoft.com/office/powerpoint/2010/main" val="1419827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59555-71F1-2AFE-C2A6-AA1291CBA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254604-F09A-4A31-E9F9-584279F06FF9}"/>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77DF5AD2-7B46-2481-94DF-A208699469AF}"/>
              </a:ext>
            </a:extLst>
          </p:cNvPr>
          <p:cNvSpPr>
            <a:spLocks noGrp="1"/>
          </p:cNvSpPr>
          <p:nvPr>
            <p:ph type="body" idx="1"/>
          </p:nvPr>
        </p:nvSpPr>
        <p:spPr/>
        <p:txBody>
          <a:bodyPr/>
          <a:lstStyle/>
          <a:p>
            <a:r>
              <a:rPr lang="en-AU" sz="1800" b="1" dirty="0">
                <a:effectLst/>
                <a:latin typeface="Arial"/>
                <a:ea typeface="Calibri" panose="020F0502020204030204" pitchFamily="34" charset="0"/>
                <a:cs typeface="Arial"/>
              </a:rPr>
              <a:t>Teacher note:</a:t>
            </a:r>
          </a:p>
          <a:p>
            <a:endParaRPr lang="en-AU" sz="1800" b="1" dirty="0">
              <a:effectLst/>
              <a:latin typeface="Arial"/>
              <a:ea typeface="Calibri" panose="020F0502020204030204" pitchFamily="34" charset="0"/>
              <a:cs typeface="Arial"/>
            </a:endParaRPr>
          </a:p>
          <a:p>
            <a:r>
              <a:rPr lang="en-AU" sz="1800" b="1" dirty="0">
                <a:effectLst/>
                <a:latin typeface="Arial"/>
                <a:ea typeface="Calibri" panose="020F0502020204030204" pitchFamily="34" charset="0"/>
                <a:cs typeface="Arial"/>
              </a:rPr>
              <a:t>This slide contains animations</a:t>
            </a:r>
            <a:endParaRPr lang="en-AU" sz="1800" dirty="0"/>
          </a:p>
          <a:p>
            <a:pPr>
              <a:lnSpc>
                <a:spcPct val="150000"/>
              </a:lnSpc>
              <a:spcBef>
                <a:spcPts val="1200"/>
              </a:spcBef>
              <a:spcAft>
                <a:spcPts val="600"/>
              </a:spcAft>
            </a:pPr>
            <a:endParaRPr lang="en-AU" sz="1800" b="0" dirty="0">
              <a:effectLst/>
              <a:latin typeface="Arial"/>
              <a:ea typeface="Calibri" panose="020F0502020204030204" pitchFamily="34" charset="0"/>
              <a:cs typeface="Arial"/>
            </a:endParaRP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Check for understanding: </a:t>
            </a:r>
            <a:r>
              <a:rPr lang="en-AU" sz="1800" b="0" dirty="0">
                <a:effectLst/>
                <a:latin typeface="Arial" panose="020B0604020202020204" pitchFamily="34" charset="0"/>
                <a:ea typeface="Calibri" panose="020F0502020204030204" pitchFamily="34" charset="0"/>
              </a:rPr>
              <a:t>Go through one by one and u</a:t>
            </a:r>
            <a:r>
              <a:rPr lang="en-AU" sz="1800" dirty="0">
                <a:effectLst/>
                <a:latin typeface="Arial" panose="020B0604020202020204" pitchFamily="34" charset="0"/>
                <a:ea typeface="Calibri" panose="020F0502020204030204" pitchFamily="34" charset="0"/>
              </a:rPr>
              <a:t>se gesture voting.</a:t>
            </a:r>
          </a:p>
        </p:txBody>
      </p:sp>
      <p:sp>
        <p:nvSpPr>
          <p:cNvPr id="4" name="Slide Number Placeholder 3">
            <a:extLst>
              <a:ext uri="{FF2B5EF4-FFF2-40B4-BE49-F238E27FC236}">
                <a16:creationId xmlns:a16="http://schemas.microsoft.com/office/drawing/2014/main" id="{2FF10275-0030-DD44-3531-80ABC3EEFED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dirty="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021111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Check for listening:</a:t>
            </a:r>
          </a:p>
          <a:p>
            <a:r>
              <a:rPr lang="en-AU" dirty="0"/>
              <a:t>What is in the soil that the plants need? (A: nutrients).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dirty="0"/>
          </a:p>
        </p:txBody>
      </p:sp>
    </p:spTree>
    <p:extLst>
      <p:ext uri="{BB962C8B-B14F-4D97-AF65-F5344CB8AC3E}">
        <p14:creationId xmlns:p14="http://schemas.microsoft.com/office/powerpoint/2010/main" val="747066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0" dirty="0"/>
              <a:t>Explain terms such as algae as </a:t>
            </a:r>
            <a:r>
              <a:rPr lang="en-AU" b="0" i="0" dirty="0">
                <a:solidFill>
                  <a:srgbClr val="040C28"/>
                </a:solidFill>
                <a:effectLst/>
                <a:latin typeface="Google Sans"/>
              </a:rPr>
              <a:t>microscopic organisms that live in aquatic environments and use photosynthesis to produce energy from sunlight</a:t>
            </a:r>
            <a:r>
              <a:rPr lang="en-AU" b="0" i="0" dirty="0">
                <a:solidFill>
                  <a:srgbClr val="1F1F1F"/>
                </a:solidFill>
                <a:effectLst/>
                <a:latin typeface="Google Sans"/>
              </a:rPr>
              <a:t>, just like plants</a:t>
            </a:r>
            <a:endParaRPr lang="en-AU" b="1" dirty="0"/>
          </a:p>
          <a:p>
            <a:endParaRPr lang="en-AU" b="1" dirty="0"/>
          </a:p>
          <a:p>
            <a:r>
              <a:rPr lang="en-AU" b="1" dirty="0"/>
              <a:t>Check for listening:</a:t>
            </a:r>
          </a:p>
          <a:p>
            <a:r>
              <a:rPr lang="en-AU" dirty="0"/>
              <a:t>What are the chemicals some farmers use? (A: fertilisers and pesticides).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dirty="0"/>
          </a:p>
        </p:txBody>
      </p:sp>
    </p:spTree>
    <p:extLst>
      <p:ext uri="{BB962C8B-B14F-4D97-AF65-F5344CB8AC3E}">
        <p14:creationId xmlns:p14="http://schemas.microsoft.com/office/powerpoint/2010/main" val="2747978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Check for listening:</a:t>
            </a:r>
          </a:p>
          <a:p>
            <a:r>
              <a:rPr lang="en-AU" dirty="0"/>
              <a:t>What is the effect of buying food that was grown close to where you are? (A: </a:t>
            </a:r>
            <a:r>
              <a:rPr lang="en-US" altLang="en-US" dirty="0"/>
              <a:t>helps reduce CO</a:t>
            </a:r>
            <a:r>
              <a:rPr lang="en-US" altLang="en-US" baseline="-25000" dirty="0"/>
              <a:t>2</a:t>
            </a:r>
            <a:r>
              <a:rPr lang="en-US" altLang="en-US" dirty="0"/>
              <a:t> emissions but may reduce the variety of foods we eat</a:t>
            </a:r>
            <a:r>
              <a:rPr lang="en-AU" dirty="0"/>
              <a:t>).</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dirty="0"/>
          </a:p>
        </p:txBody>
      </p:sp>
    </p:spTree>
    <p:extLst>
      <p:ext uri="{BB962C8B-B14F-4D97-AF65-F5344CB8AC3E}">
        <p14:creationId xmlns:p14="http://schemas.microsoft.com/office/powerpoint/2010/main" val="4135545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B486F-F4C8-CE20-68C2-5B3558253F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76E04E-7A7C-AA39-468D-D6031ACCBDAD}"/>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1E4F72F1-0C2B-2A62-8790-5964B0D56E07}"/>
              </a:ext>
            </a:extLst>
          </p:cNvPr>
          <p:cNvSpPr>
            <a:spLocks noGrp="1"/>
          </p:cNvSpPr>
          <p:nvPr>
            <p:ph type="body" idx="1"/>
          </p:nvPr>
        </p:nvSpPr>
        <p:spPr/>
        <p:txBody>
          <a:bodyPr/>
          <a:lstStyle/>
          <a:p>
            <a:r>
              <a:rPr lang="en-US" altLang="en-US" b="1" dirty="0"/>
              <a:t>Check for listening:</a:t>
            </a:r>
          </a:p>
          <a:p>
            <a:r>
              <a:rPr lang="en-US" dirty="0"/>
              <a:t>What is food security? </a:t>
            </a:r>
            <a:r>
              <a:rPr lang="en-AU" dirty="0"/>
              <a:t>(A: ensuring everyone has enough nutritious food).</a:t>
            </a:r>
            <a:endParaRPr lang="en-US" dirty="0"/>
          </a:p>
          <a:p>
            <a:endParaRPr lang="en-AU" dirty="0"/>
          </a:p>
        </p:txBody>
      </p:sp>
      <p:sp>
        <p:nvSpPr>
          <p:cNvPr id="4" name="Slide Number Placeholder 3">
            <a:extLst>
              <a:ext uri="{FF2B5EF4-FFF2-40B4-BE49-F238E27FC236}">
                <a16:creationId xmlns:a16="http://schemas.microsoft.com/office/drawing/2014/main" id="{878A80E9-FFC2-E457-BB3E-E04C251DE99D}"/>
              </a:ext>
            </a:extLst>
          </p:cNvPr>
          <p:cNvSpPr>
            <a:spLocks noGrp="1"/>
          </p:cNvSpPr>
          <p:nvPr>
            <p:ph type="sldNum" sz="quarter" idx="5"/>
          </p:nvPr>
        </p:nvSpPr>
        <p:spPr/>
        <p:txBody>
          <a:bodyPr/>
          <a:lstStyle/>
          <a:p>
            <a:fld id="{B07158C4-A119-4B78-9DE8-A50001BC31DC}" type="slidenum">
              <a:rPr lang="en-AU" smtClean="0"/>
              <a:pPr/>
              <a:t>27</a:t>
            </a:fld>
            <a:endParaRPr lang="en-AU" dirty="0"/>
          </a:p>
        </p:txBody>
      </p:sp>
    </p:spTree>
    <p:extLst>
      <p:ext uri="{BB962C8B-B14F-4D97-AF65-F5344CB8AC3E}">
        <p14:creationId xmlns:p14="http://schemas.microsoft.com/office/powerpoint/2010/main" val="2446887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Check for understanding:</a:t>
            </a:r>
          </a:p>
          <a:p>
            <a:r>
              <a:rPr lang="en-AU" dirty="0"/>
              <a:t>Why is it risky to grow only one type of crop on a farm? (A: if a pest or disease comes to attack that variety, it will destroy the whole crop).</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dirty="0"/>
          </a:p>
        </p:txBody>
      </p:sp>
    </p:spTree>
    <p:extLst>
      <p:ext uri="{BB962C8B-B14F-4D97-AF65-F5344CB8AC3E}">
        <p14:creationId xmlns:p14="http://schemas.microsoft.com/office/powerpoint/2010/main" val="8328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6F03F-3417-A992-71AD-7E1377D28B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5AF8FE-9D61-F2E3-956B-4384785DC4A3}"/>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2CF2B15C-E870-C7B4-19E2-2FDF45229C11}"/>
              </a:ext>
            </a:extLst>
          </p:cNvPr>
          <p:cNvSpPr>
            <a:spLocks noGrp="1"/>
          </p:cNvSpPr>
          <p:nvPr>
            <p:ph type="body" idx="1"/>
          </p:nvPr>
        </p:nvSpPr>
        <p:spPr/>
        <p:txBody>
          <a:bodyPr/>
          <a:lstStyle/>
          <a:p>
            <a:r>
              <a:rPr lang="en-AU" sz="1800" b="1" dirty="0">
                <a:effectLst/>
                <a:latin typeface="Arial"/>
                <a:ea typeface="Calibri" panose="020F0502020204030204" pitchFamily="34" charset="0"/>
                <a:cs typeface="Arial"/>
              </a:rPr>
              <a:t>Teacher note:</a:t>
            </a:r>
          </a:p>
          <a:p>
            <a:endParaRPr lang="en-AU" sz="1800" b="1" dirty="0">
              <a:effectLst/>
              <a:latin typeface="Arial"/>
              <a:ea typeface="Calibri" panose="020F0502020204030204" pitchFamily="34" charset="0"/>
              <a:cs typeface="Arial"/>
            </a:endParaRPr>
          </a:p>
          <a:p>
            <a:r>
              <a:rPr lang="en-AU" sz="1800" b="1" dirty="0">
                <a:effectLst/>
                <a:latin typeface="Arial"/>
                <a:ea typeface="Calibri" panose="020F0502020204030204" pitchFamily="34" charset="0"/>
                <a:cs typeface="Arial"/>
              </a:rPr>
              <a:t>This slide contains animations</a:t>
            </a:r>
            <a:endParaRPr lang="en-AU" sz="1800" dirty="0"/>
          </a:p>
          <a:p>
            <a:pPr>
              <a:lnSpc>
                <a:spcPct val="150000"/>
              </a:lnSpc>
              <a:spcBef>
                <a:spcPts val="1200"/>
              </a:spcBef>
              <a:spcAft>
                <a:spcPts val="600"/>
              </a:spcAft>
            </a:pPr>
            <a:endParaRPr lang="en-AU" sz="1800" b="0" dirty="0">
              <a:effectLst/>
              <a:latin typeface="Arial"/>
              <a:ea typeface="Calibri" panose="020F0502020204030204" pitchFamily="34" charset="0"/>
              <a:cs typeface="Arial"/>
            </a:endParaRP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Check for understanding: </a:t>
            </a:r>
            <a:r>
              <a:rPr lang="en-AU" sz="1800" b="0" dirty="0">
                <a:effectLst/>
                <a:latin typeface="Arial" panose="020B0604020202020204" pitchFamily="34" charset="0"/>
                <a:ea typeface="Calibri" panose="020F0502020204030204" pitchFamily="34" charset="0"/>
              </a:rPr>
              <a:t>Go through one by one and u</a:t>
            </a:r>
            <a:r>
              <a:rPr lang="en-AU" sz="1800" dirty="0">
                <a:effectLst/>
                <a:latin typeface="Arial" panose="020B0604020202020204" pitchFamily="34" charset="0"/>
                <a:ea typeface="Calibri" panose="020F0502020204030204" pitchFamily="34" charset="0"/>
              </a:rPr>
              <a:t>se gesture voting.</a:t>
            </a:r>
          </a:p>
        </p:txBody>
      </p:sp>
      <p:sp>
        <p:nvSpPr>
          <p:cNvPr id="4" name="Slide Number Placeholder 3">
            <a:extLst>
              <a:ext uri="{FF2B5EF4-FFF2-40B4-BE49-F238E27FC236}">
                <a16:creationId xmlns:a16="http://schemas.microsoft.com/office/drawing/2014/main" id="{84D0C59E-092E-BAE9-FD5A-45F5988D69D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dirty="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552058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1200"/>
              </a:spcBef>
              <a:spcAft>
                <a:spcPts val="600"/>
              </a:spcAft>
              <a:buClrTx/>
              <a:buSzTx/>
              <a:buFontTx/>
              <a:buNone/>
              <a:tabLst/>
              <a:defRPr/>
            </a:pPr>
            <a:r>
              <a:rPr lang="en-AU" b="1" dirty="0"/>
              <a:t>Teacher notes: </a:t>
            </a:r>
            <a:r>
              <a:rPr lang="en-AU" dirty="0"/>
              <a:t>Use this video to reinforce concepts and provide more information. </a:t>
            </a:r>
            <a:r>
              <a:rPr lang="en-AU" sz="1800" dirty="0">
                <a:effectLst/>
                <a:latin typeface="Arial" panose="020B0604020202020204" pitchFamily="34" charset="0"/>
                <a:ea typeface="Calibri" panose="020F0502020204030204" pitchFamily="34" charset="0"/>
              </a:rPr>
              <a:t>Identify and discuss agriculture challenges presented in the video. Use closed captions when viewing videos to assist understanding and vocabulary building. Pause or replay video to review key concepts and vocabulary. Provide time for students to create notes. A template for note taking is provided in the next slide.</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Review the previous agricultural challenges mind map and add information based on new knowledge.</a:t>
            </a:r>
          </a:p>
        </p:txBody>
      </p:sp>
      <p:sp>
        <p:nvSpPr>
          <p:cNvPr id="4" name="Slide Number Placeholder 3"/>
          <p:cNvSpPr>
            <a:spLocks noGrp="1"/>
          </p:cNvSpPr>
          <p:nvPr>
            <p:ph type="sldNum" sz="quarter" idx="5"/>
          </p:nvPr>
        </p:nvSpPr>
        <p:spPr/>
        <p:txBody>
          <a:bodyPr/>
          <a:lstStyle/>
          <a:p>
            <a:fld id="{CC91331A-62CA-4220-BDD0-DF1FE2D03DAB}" type="slidenum">
              <a:rPr lang="en-AU" smtClean="0"/>
              <a:t>30</a:t>
            </a:fld>
            <a:endParaRPr lang="en-AU" dirty="0"/>
          </a:p>
        </p:txBody>
      </p:sp>
    </p:spTree>
    <p:extLst>
      <p:ext uri="{BB962C8B-B14F-4D97-AF65-F5344CB8AC3E}">
        <p14:creationId xmlns:p14="http://schemas.microsoft.com/office/powerpoint/2010/main" val="1022342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Watch </a:t>
            </a:r>
            <a:r>
              <a:rPr lang="en-AU" dirty="0">
                <a:hlinkClick r:id="rId3"/>
              </a:rPr>
              <a:t>Climate, Agriculture and the Challenges Ahead – YouTube</a:t>
            </a:r>
            <a:r>
              <a:rPr lang="en-AU" dirty="0"/>
              <a:t> (3:46 minutes) </a:t>
            </a:r>
          </a:p>
          <a:p>
            <a:endParaRPr lang="en-AU" dirty="0"/>
          </a:p>
          <a:p>
            <a:r>
              <a:rPr lang="en-AU" dirty="0"/>
              <a:t>Capture the key ideas from the video. </a:t>
            </a:r>
          </a:p>
          <a:p>
            <a:endParaRPr lang="en-AU" dirty="0"/>
          </a:p>
          <a:p>
            <a:r>
              <a:rPr lang="en-AU" dirty="0"/>
              <a:t>After the video teach the class these key points. </a:t>
            </a:r>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dirty="0"/>
          </a:p>
        </p:txBody>
      </p:sp>
    </p:spTree>
    <p:extLst>
      <p:ext uri="{BB962C8B-B14F-4D97-AF65-F5344CB8AC3E}">
        <p14:creationId xmlns:p14="http://schemas.microsoft.com/office/powerpoint/2010/main" val="44334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dirty="0">
                <a:effectLst/>
                <a:latin typeface="Arial" panose="020B0604020202020204" pitchFamily="34" charset="0"/>
                <a:ea typeface="Calibri" panose="020F0502020204030204" pitchFamily="34" charset="0"/>
              </a:rPr>
              <a:t>Teacher note: </a:t>
            </a:r>
            <a:r>
              <a:rPr lang="en-AU" sz="1800" dirty="0">
                <a:effectLst/>
                <a:latin typeface="Arial" panose="020B0604020202020204" pitchFamily="34" charset="0"/>
                <a:ea typeface="Calibri" panose="020F0502020204030204" pitchFamily="34" charset="0"/>
              </a:rPr>
              <a:t>Introduce agriculture and the agriculture industry. Discuss with students – Is there something that this definition does not account for?</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Lead class discussion that draws out student background knowledge of agriculture for example using a mind map, like the one shown.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Alternative agriculture definition: </a:t>
            </a:r>
            <a:r>
              <a:rPr lang="en-AU" sz="2000" dirty="0"/>
              <a:t>agriculture is a dynamic and interactive system that uses plants and animals to produce food, fibre and other derivatives (NESA 2019) </a:t>
            </a:r>
            <a:endParaRPr lang="en-AU" sz="1800" dirty="0">
              <a:effectLs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dirty="0"/>
          </a:p>
        </p:txBody>
      </p:sp>
    </p:spTree>
    <p:extLst>
      <p:ext uri="{BB962C8B-B14F-4D97-AF65-F5344CB8AC3E}">
        <p14:creationId xmlns:p14="http://schemas.microsoft.com/office/powerpoint/2010/main" val="30611613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Watch </a:t>
            </a:r>
            <a:r>
              <a:rPr lang="en-AU" dirty="0">
                <a:hlinkClick r:id="rId3"/>
              </a:rPr>
              <a:t>Climate, Agriculture and the Challenges Ahead – YouTube</a:t>
            </a:r>
            <a:r>
              <a:rPr lang="en-AU" dirty="0"/>
              <a:t> (3:46 minutes) </a:t>
            </a:r>
          </a:p>
          <a:p>
            <a:endParaRPr lang="en-AU" dirty="0"/>
          </a:p>
          <a:p>
            <a:r>
              <a:rPr lang="en-AU" dirty="0"/>
              <a:t>These are the key ideas from the video. </a:t>
            </a:r>
          </a:p>
          <a:p>
            <a:endParaRPr lang="en-AU" dirty="0"/>
          </a:p>
          <a:p>
            <a:r>
              <a:rPr lang="en-AU" dirty="0"/>
              <a:t>After the video teach the class these key points. </a:t>
            </a:r>
          </a:p>
          <a:p>
            <a:r>
              <a:rPr lang="en-AU" dirty="0"/>
              <a:t>Discuss with the whole class cause and effect questions.</a:t>
            </a:r>
          </a:p>
          <a:p>
            <a:endParaRPr lang="en-AU" dirty="0"/>
          </a:p>
          <a:p>
            <a:r>
              <a:rPr lang="en-AU" dirty="0"/>
              <a:t>Sample questions include</a:t>
            </a:r>
          </a:p>
          <a:p>
            <a:r>
              <a:rPr lang="en-AU" u="sng" dirty="0"/>
              <a:t>Temperature increase questions:</a:t>
            </a:r>
          </a:p>
          <a:p>
            <a:r>
              <a:rPr lang="en-AU" dirty="0"/>
              <a:t>What is the effect of livestock having fewer pregnancies? (a: decrease in the number of livestock)</a:t>
            </a:r>
          </a:p>
          <a:p>
            <a:r>
              <a:rPr lang="en-AU" dirty="0"/>
              <a:t>What is the effect of livestock taking longer to grow? (a: either they are sold to market at a lower weight having less meat on them or they take more feed and time to grow, increasing the cost of product)</a:t>
            </a:r>
          </a:p>
          <a:p>
            <a:r>
              <a:rPr lang="en-AU" dirty="0"/>
              <a:t>What is the effect of an increase in pests? (a; increase in diseases)</a:t>
            </a:r>
          </a:p>
          <a:p>
            <a:endParaRPr lang="en-AU" dirty="0"/>
          </a:p>
          <a:p>
            <a:r>
              <a:rPr lang="en-AU" u="sng" dirty="0"/>
              <a:t>Water changes questions:</a:t>
            </a:r>
          </a:p>
          <a:p>
            <a:r>
              <a:rPr lang="en-AU" dirty="0"/>
              <a:t>When is too much rain a problem? (a: too early or too late it stunts crop growth)</a:t>
            </a:r>
          </a:p>
          <a:p>
            <a:r>
              <a:rPr lang="en-AU" dirty="0"/>
              <a:t>What can drought destroy? (a: crops and feed for livestock)</a:t>
            </a:r>
          </a:p>
          <a:p>
            <a:endParaRPr lang="en-AU" dirty="0"/>
          </a:p>
          <a:p>
            <a:r>
              <a:rPr lang="en-AU" u="sng" dirty="0"/>
              <a:t>Carbon dioxide increase questions:</a:t>
            </a:r>
          </a:p>
          <a:p>
            <a:r>
              <a:rPr lang="en-AU" dirty="0"/>
              <a:t>More carbon dioxide causes what to grow? (plants including weeds) </a:t>
            </a:r>
          </a:p>
          <a:p>
            <a:r>
              <a:rPr lang="en-AU" dirty="0"/>
              <a:t>Create a link to climate change here…</a:t>
            </a:r>
          </a:p>
          <a:p>
            <a:endParaRPr lang="en-AU" dirty="0"/>
          </a:p>
          <a:p>
            <a:r>
              <a:rPr lang="en-AU" u="sng" dirty="0"/>
              <a:t>Extreme weather questions:</a:t>
            </a:r>
          </a:p>
          <a:p>
            <a:r>
              <a:rPr lang="en-AU" dirty="0"/>
              <a:t>When a storm washes away the topsoil it is called? (a: soil erosion)</a:t>
            </a:r>
          </a:p>
          <a:p>
            <a:r>
              <a:rPr lang="en-AU" dirty="0"/>
              <a:t>What does soil erosion mean for nutrients in the soil (a: the nutrients are washed away with the soil)</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dirty="0"/>
          </a:p>
        </p:txBody>
      </p:sp>
    </p:spTree>
    <p:extLst>
      <p:ext uri="{BB962C8B-B14F-4D97-AF65-F5344CB8AC3E}">
        <p14:creationId xmlns:p14="http://schemas.microsoft.com/office/powerpoint/2010/main" val="40146978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Teacher note: </a:t>
            </a:r>
            <a:r>
              <a:rPr lang="en-AU" dirty="0"/>
              <a:t>Use this activity to build communication skills in students. Provide an example response or joint construction of a description and impact outline.</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Further reading can be found at the ‘</a:t>
            </a:r>
            <a:r>
              <a:rPr lang="en-AU" b="0" i="0" dirty="0">
                <a:solidFill>
                  <a:srgbClr val="196F43"/>
                </a:solidFill>
                <a:effectLst/>
                <a:highlight>
                  <a:srgbClr val="FFFFFF"/>
                </a:highlight>
                <a:latin typeface="poppins" panose="00000500000000000000" pitchFamily="2" charset="0"/>
              </a:rPr>
              <a:t>What is the biggest challenge facing the future of agriculture’ Webpage - https://source.colostate.edu/challenges-of-agriculture/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dirty="0">
              <a:solidFill>
                <a:srgbClr val="196F43"/>
              </a:solidFill>
              <a:effectLst/>
              <a:highlight>
                <a:srgbClr val="FFFFFF"/>
              </a:highlight>
              <a:latin typeface="poppins" panose="00000500000000000000" pitchFamily="2" charset="0"/>
            </a:endParaRP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33</a:t>
            </a:fld>
            <a:endParaRPr lang="en-AU" dirty="0"/>
          </a:p>
        </p:txBody>
      </p:sp>
    </p:spTree>
    <p:extLst>
      <p:ext uri="{BB962C8B-B14F-4D97-AF65-F5344CB8AC3E}">
        <p14:creationId xmlns:p14="http://schemas.microsoft.com/office/powerpoint/2010/main" val="3476287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Teacher note: </a:t>
            </a:r>
            <a:r>
              <a:rPr lang="en-AU" dirty="0"/>
              <a:t>Use this activity to build communication skills in students. Provide an example response or joint construction of a description and impact outline. Move on to student construction with prompts when appropriate.</a:t>
            </a:r>
          </a:p>
          <a:p>
            <a:pPr>
              <a:lnSpc>
                <a:spcPct val="150000"/>
              </a:lnSpc>
              <a:spcBef>
                <a:spcPts val="1200"/>
              </a:spcBef>
              <a:spcAft>
                <a:spcPts val="600"/>
              </a:spcAft>
            </a:pPr>
            <a:r>
              <a:rPr lang="en-AU" sz="1200" dirty="0">
                <a:effectLst/>
                <a:latin typeface="Arial" panose="020B0604020202020204" pitchFamily="34" charset="0"/>
                <a:ea typeface="Calibri" panose="020F0502020204030204" pitchFamily="34" charset="0"/>
              </a:rPr>
              <a:t>Ask students to describe two different agricultural challenges, and communicate it in a chosen mode of presentation, for example:</a:t>
            </a:r>
          </a:p>
          <a:p>
            <a:pPr marL="342900" lvl="0" indent="-342900">
              <a:lnSpc>
                <a:spcPct val="150000"/>
              </a:lnSpc>
              <a:spcBef>
                <a:spcPts val="12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rPr>
              <a:t>text in notebook</a:t>
            </a:r>
          </a:p>
          <a:p>
            <a:pPr marL="342900" lvl="0" indent="-342900">
              <a:lnSpc>
                <a:spcPct val="150000"/>
              </a:lnSpc>
              <a:spcBef>
                <a:spcPts val="12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rPr>
              <a:t>text or pictures on small whiteboards</a:t>
            </a:r>
          </a:p>
          <a:p>
            <a:pPr marL="342900" lvl="0" indent="-342900">
              <a:lnSpc>
                <a:spcPct val="150000"/>
              </a:lnSpc>
              <a:spcBef>
                <a:spcPts val="12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rPr>
              <a:t>electronic graphical display or cloud app.</a:t>
            </a:r>
          </a:p>
          <a:p>
            <a:pPr>
              <a:lnSpc>
                <a:spcPct val="150000"/>
              </a:lnSpc>
              <a:spcBef>
                <a:spcPts val="1200"/>
              </a:spcBef>
              <a:spcAft>
                <a:spcPts val="600"/>
              </a:spcAft>
            </a:pPr>
            <a:r>
              <a:rPr lang="en-AU" sz="1200" dirty="0">
                <a:effectLst/>
                <a:latin typeface="Arial" panose="020B0604020202020204" pitchFamily="34" charset="0"/>
                <a:ea typeface="Calibri" panose="020F0502020204030204" pitchFamily="34" charset="0"/>
              </a:rPr>
              <a:t>Share descriptions with peers through think-pair-share activity.</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34</a:t>
            </a:fld>
            <a:endParaRPr lang="en-AU" dirty="0"/>
          </a:p>
        </p:txBody>
      </p:sp>
    </p:spTree>
    <p:extLst>
      <p:ext uri="{BB962C8B-B14F-4D97-AF65-F5344CB8AC3E}">
        <p14:creationId xmlns:p14="http://schemas.microsoft.com/office/powerpoint/2010/main" val="39597151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Teacher note: </a:t>
            </a:r>
            <a:r>
              <a:rPr lang="en-AU" dirty="0"/>
              <a:t>Use this activity to build communication skills in students. Provide an example response or joint construction of a description and impact outline. Move on to student construction with prompts when appropriate.</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Ask students to describe two different agricultural challenges and communicate in a chosen mode of presentation, for example:</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text in notebook</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text or pictures on small whiteboards</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electronic graphical display or cloud app.</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Share descriptions with peers through think-pair-share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Other examples include: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i="0" dirty="0"/>
              <a:t>Food Security: Food security means having reliable access to enough nutritious food. Factors like climate change, economic instability and political issues can disrupt food production and distribution, leading to hunger and malnutrition.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i="0" dirty="0">
                <a:effectLst/>
                <a:highlight>
                  <a:srgbClr val="FF0000"/>
                </a:highlight>
                <a:latin typeface="Arial" panose="020B0604020202020204" pitchFamily="34" charset="0"/>
                <a:ea typeface="Calibri" panose="020F0502020204030204" pitchFamily="34" charset="0"/>
              </a:rPr>
              <a:t>Economic Pressures: Farmers often struggle with economic pressures such as fluctuating market prices and high costs for seeds, equipment and fertilisers. These financial challenges can make it hard for small farms to stay in business.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i="0" dirty="0">
              <a:effectLst/>
              <a:highlight>
                <a:srgbClr val="FF0000"/>
              </a:highligh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i="0" dirty="0">
                <a:effectLst/>
                <a:highlight>
                  <a:srgbClr val="FF0000"/>
                </a:highlight>
                <a:latin typeface="Arial" panose="020B0604020202020204" pitchFamily="34" charset="0"/>
                <a:ea typeface="Calibri" panose="020F0502020204030204" pitchFamily="34" charset="0"/>
              </a:rPr>
              <a:t>Review LISC at the end of the lesson.</a:t>
            </a:r>
            <a:endParaRPr lang="en-AU" sz="1800" i="0" dirty="0">
              <a:effectLs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35</a:t>
            </a:fld>
            <a:endParaRPr lang="en-AU" dirty="0"/>
          </a:p>
        </p:txBody>
      </p:sp>
    </p:spTree>
    <p:extLst>
      <p:ext uri="{BB962C8B-B14F-4D97-AF65-F5344CB8AC3E}">
        <p14:creationId xmlns:p14="http://schemas.microsoft.com/office/powerpoint/2010/main" val="4241350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Sans-Serif"/>
              <a:buChar char="•"/>
            </a:pPr>
            <a:r>
              <a:rPr lang="en-AU" dirty="0"/>
              <a:t>Adapt the learning intention as required and add matching success criteria.</a:t>
            </a:r>
          </a:p>
          <a:p>
            <a:pPr marL="171450" indent="-171450">
              <a:buFont typeface="Arial,Sans-Serif"/>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1800" kern="100" dirty="0">
                <a:effectLst/>
                <a:latin typeface="Tahoma" panose="020B0604030504040204" pitchFamily="34" charset="0"/>
                <a:ea typeface="Aptos" panose="020B0004020202020204" pitchFamily="34" charset="0"/>
                <a:cs typeface="Times New Roman" panose="02020603050405020304" pitchFamily="18" charset="0"/>
              </a:rPr>
              <a:t>⁠</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https://</a:t>
            </a:r>
            <a:r>
              <a:rPr lang="en-AU" sz="1800" kern="100" dirty="0" err="1">
                <a:effectLst/>
                <a:latin typeface="Aptos" panose="020B0004020202020204" pitchFamily="34" charset="0"/>
                <a:ea typeface="Aptos" panose="020B0004020202020204" pitchFamily="34" charset="0"/>
                <a:cs typeface="Times New Roman" panose="02020603050405020304" pitchFamily="18" charset="0"/>
              </a:rPr>
              <a:t>education.nsw.gov.au</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/teaching-and-learning/curriculum/explicit-teaching.</a:t>
            </a:r>
          </a:p>
          <a:p>
            <a:pPr marL="171450" indent="-171450">
              <a:buFont typeface="Arial,Sans-Serif"/>
              <a:buChar char="•"/>
            </a:pPr>
            <a:r>
              <a:rPr lang="en-AU" dirty="0"/>
              <a:t>LISC is not necessarily presented at the beginning of the lesson. Teacher needs to consider most effectual time to introduce. </a:t>
            </a:r>
          </a:p>
          <a:p>
            <a:pPr marL="171450" indent="-171450">
              <a:buFont typeface="Arial,Sans-Serif"/>
              <a:buChar char="•"/>
            </a:pPr>
            <a:r>
              <a:rPr lang="en-AU" dirty="0"/>
              <a:t>LISC should be revisited during the lesson to support students' evaluation of their learning.</a:t>
            </a:r>
          </a:p>
          <a:p>
            <a:endParaRPr lang="en-AU" dirty="0"/>
          </a:p>
          <a:p>
            <a:endParaRPr lang="en-US" dirty="0"/>
          </a:p>
        </p:txBody>
      </p:sp>
      <p:sp>
        <p:nvSpPr>
          <p:cNvPr id="4" name="Slide Number Placeholder 3"/>
          <p:cNvSpPr>
            <a:spLocks noGrp="1"/>
          </p:cNvSpPr>
          <p:nvPr>
            <p:ph type="sldNum" sz="quarter" idx="5"/>
          </p:nvPr>
        </p:nvSpPr>
        <p:spPr/>
        <p:txBody>
          <a:bodyPr/>
          <a:lstStyle/>
          <a:p>
            <a:fld id="{CC91331A-62CA-4220-BDD0-DF1FE2D03DAB}" type="slidenum">
              <a:rPr lang="en-AU" smtClean="0"/>
              <a:t>36</a:t>
            </a:fld>
            <a:endParaRPr lang="en-AU" dirty="0"/>
          </a:p>
        </p:txBody>
      </p:sp>
    </p:spTree>
    <p:extLst>
      <p:ext uri="{BB962C8B-B14F-4D97-AF65-F5344CB8AC3E}">
        <p14:creationId xmlns:p14="http://schemas.microsoft.com/office/powerpoint/2010/main" val="33521280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When two words are put together, they form a portmanteau word. This new word carries the meanings of both original words. [Other examples include ‘cosplay’ (costume play) and ‘email’ (electronic mail)]</a:t>
            </a:r>
          </a:p>
          <a:p>
            <a:endParaRPr lang="en-AU" dirty="0"/>
          </a:p>
          <a:p>
            <a:r>
              <a:rPr lang="en-AU" dirty="0"/>
              <a:t>Agritech is a combination of the words ‘agriculture’ and ‘technology’.</a:t>
            </a:r>
          </a:p>
          <a:p>
            <a:r>
              <a:rPr lang="en-AU" dirty="0"/>
              <a:t>Therefore ‘agritech’ means technology for agriculture  - </a:t>
            </a:r>
            <a:r>
              <a:rPr lang="en-AU" u="sng" dirty="0"/>
              <a:t>Check for listening:</a:t>
            </a:r>
            <a:r>
              <a:rPr lang="en-AU" u="none" dirty="0"/>
              <a:t> What </a:t>
            </a:r>
            <a:r>
              <a:rPr lang="en-AU" dirty="0"/>
              <a:t>does agritech mean? (A: technology for agriculture).</a:t>
            </a:r>
          </a:p>
          <a:p>
            <a:endParaRPr lang="en-AU" u="sng"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dirty="0"/>
          </a:p>
        </p:txBody>
      </p:sp>
    </p:spTree>
    <p:extLst>
      <p:ext uri="{BB962C8B-B14F-4D97-AF65-F5344CB8AC3E}">
        <p14:creationId xmlns:p14="http://schemas.microsoft.com/office/powerpoint/2010/main" val="750279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6E9C7-BB99-7EA0-C8A5-2D8CFD02BF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79BF4-5885-661F-D5F6-5E3EF743EBCA}"/>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8932924B-7341-04A6-E553-7B790912A8C4}"/>
              </a:ext>
            </a:extLst>
          </p:cNvPr>
          <p:cNvSpPr>
            <a:spLocks noGrp="1"/>
          </p:cNvSpPr>
          <p:nvPr>
            <p:ph type="body" idx="1"/>
          </p:nvPr>
        </p:nvSpPr>
        <p:spPr/>
        <p:txBody>
          <a:bodyPr/>
          <a:lstStyle/>
          <a:p>
            <a:r>
              <a:rPr lang="en-AU" b="1" dirty="0"/>
              <a:t>Teacher note: </a:t>
            </a:r>
          </a:p>
          <a:p>
            <a:r>
              <a:rPr lang="en-AU" b="1" dirty="0"/>
              <a:t>This slide contains animations</a:t>
            </a:r>
          </a:p>
          <a:p>
            <a:endParaRPr lang="en-AU" b="1" dirty="0"/>
          </a:p>
          <a:p>
            <a:endParaRPr lang="en-AU" b="1" dirty="0"/>
          </a:p>
          <a:p>
            <a:r>
              <a:rPr lang="en-AU" u="sng" dirty="0"/>
              <a:t>Sample check for understanding:</a:t>
            </a:r>
          </a:p>
          <a:p>
            <a:r>
              <a:rPr lang="en-AU" dirty="0"/>
              <a:t>What two words make up agritech? (a: agriculture and technology)</a:t>
            </a:r>
          </a:p>
          <a:p>
            <a:endParaRPr lang="en-AU" dirty="0"/>
          </a:p>
          <a:p>
            <a:r>
              <a:rPr lang="en-AU" dirty="0"/>
              <a:t>Sample further questions:</a:t>
            </a:r>
          </a:p>
          <a:p>
            <a:r>
              <a:rPr lang="en-AU" dirty="0"/>
              <a:t>What does agritech mean? (a: technology for agriculture)</a:t>
            </a:r>
          </a:p>
          <a:p>
            <a:r>
              <a:rPr lang="en-AU" dirty="0"/>
              <a:t>What is the purpose of agritech? (a: provide solutions to challenges in agriculture)</a:t>
            </a:r>
          </a:p>
        </p:txBody>
      </p:sp>
      <p:sp>
        <p:nvSpPr>
          <p:cNvPr id="4" name="Slide Number Placeholder 3">
            <a:extLst>
              <a:ext uri="{FF2B5EF4-FFF2-40B4-BE49-F238E27FC236}">
                <a16:creationId xmlns:a16="http://schemas.microsoft.com/office/drawing/2014/main" id="{3B22856C-FA49-9FA0-97DB-28C749FFD5F7}"/>
              </a:ext>
            </a:extLst>
          </p:cNvPr>
          <p:cNvSpPr>
            <a:spLocks noGrp="1"/>
          </p:cNvSpPr>
          <p:nvPr>
            <p:ph type="sldNum" sz="quarter" idx="5"/>
          </p:nvPr>
        </p:nvSpPr>
        <p:spPr/>
        <p:txBody>
          <a:bodyPr/>
          <a:lstStyle/>
          <a:p>
            <a:fld id="{CC91331A-62CA-4220-BDD0-DF1FE2D03DAB}" type="slidenum">
              <a:rPr lang="en-AU" smtClean="0"/>
              <a:t>38</a:t>
            </a:fld>
            <a:endParaRPr lang="en-AU" dirty="0"/>
          </a:p>
        </p:txBody>
      </p:sp>
    </p:spTree>
    <p:extLst>
      <p:ext uri="{BB962C8B-B14F-4D97-AF65-F5344CB8AC3E}">
        <p14:creationId xmlns:p14="http://schemas.microsoft.com/office/powerpoint/2010/main" val="38971504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Teacher note: </a:t>
            </a:r>
            <a:r>
              <a:rPr lang="en-AU" dirty="0"/>
              <a:t>Agricultural revolutions have generally occurred with a change in knowledge or technology. AgriTech seeks to advance the use of digital technologies. – Move to next slide for more information.</a:t>
            </a:r>
          </a:p>
        </p:txBody>
      </p:sp>
      <p:sp>
        <p:nvSpPr>
          <p:cNvPr id="4" name="Slide Number Placeholder 3"/>
          <p:cNvSpPr>
            <a:spLocks noGrp="1"/>
          </p:cNvSpPr>
          <p:nvPr>
            <p:ph type="sldNum" sz="quarter" idx="5"/>
          </p:nvPr>
        </p:nvSpPr>
        <p:spPr/>
        <p:txBody>
          <a:bodyPr/>
          <a:lstStyle/>
          <a:p>
            <a:fld id="{CC91331A-62CA-4220-BDD0-DF1FE2D03DAB}" type="slidenum">
              <a:rPr lang="en-AU" smtClean="0"/>
              <a:t>39</a:t>
            </a:fld>
            <a:endParaRPr lang="en-AU" dirty="0"/>
          </a:p>
        </p:txBody>
      </p:sp>
    </p:spTree>
    <p:extLst>
      <p:ext uri="{BB962C8B-B14F-4D97-AF65-F5344CB8AC3E}">
        <p14:creationId xmlns:p14="http://schemas.microsoft.com/office/powerpoint/2010/main" val="3181439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Agriculture 4.0 is sometimes used to denote AgriTech. Discuss the link between the text and the images.</a:t>
            </a:r>
          </a:p>
          <a:p>
            <a:endParaRPr lang="en-AU" dirty="0"/>
          </a:p>
          <a:p>
            <a:r>
              <a:rPr lang="en-AU" b="1" dirty="0"/>
              <a:t>Discuss the image on the right</a:t>
            </a:r>
          </a:p>
          <a:p>
            <a:r>
              <a:rPr lang="en-AU" dirty="0"/>
              <a:t>In this image we see a drone scanning the ground. What information could it be collecting? (Imagery on plant health based on density, height, colour) (it could also detect weeds and detect early signs of insects)(it could have thermal imagery to detect water coverage after irrigation).</a:t>
            </a:r>
          </a:p>
          <a:p>
            <a:r>
              <a:rPr lang="en-AU" dirty="0"/>
              <a:t>Where could that data go? (to a central software system that processes vast amounts of data)(this data could be displayed on someone's computer or phone)</a:t>
            </a:r>
          </a:p>
          <a:p>
            <a:r>
              <a:rPr lang="en-AU" dirty="0"/>
              <a:t>How could that data benefit the farmer? (the farmer could assign an autonomous system to spray water, fertiliser or pesticide for targeted growth improvement)</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40</a:t>
            </a:fld>
            <a:endParaRPr lang="en-AU" dirty="0"/>
          </a:p>
        </p:txBody>
      </p:sp>
    </p:spTree>
    <p:extLst>
      <p:ext uri="{BB962C8B-B14F-4D97-AF65-F5344CB8AC3E}">
        <p14:creationId xmlns:p14="http://schemas.microsoft.com/office/powerpoint/2010/main" val="38303069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Discuss features of a standard passive greenhouse before discussing smart features that could be applied to a greenhouse.</a:t>
            </a:r>
          </a:p>
          <a:p>
            <a:endParaRPr lang="en-AU" dirty="0"/>
          </a:p>
          <a:p>
            <a:r>
              <a:rPr lang="en-AU" b="1" dirty="0"/>
              <a:t>Define: </a:t>
            </a:r>
            <a:r>
              <a:rPr lang="en-AU" dirty="0"/>
              <a:t>A passive solar greenhouse is a structure designed to harness the sun's energy to create a warm and stable environment for growing plants year-round.</a:t>
            </a:r>
          </a:p>
          <a:p>
            <a:endParaRPr lang="en-AU" dirty="0"/>
          </a:p>
          <a:p>
            <a:r>
              <a:rPr lang="en-AU" b="1" dirty="0"/>
              <a:t>Questions:</a:t>
            </a:r>
          </a:p>
          <a:p>
            <a:r>
              <a:rPr lang="en-AU" dirty="0"/>
              <a:t>Observe the image with the class. Point out features such as the roof vent, frame and translucent/transparent walls</a:t>
            </a:r>
          </a:p>
          <a:p>
            <a:r>
              <a:rPr lang="en-AU" dirty="0"/>
              <a:t>What conditions might this greenhouse help control? (a: light, temperature, humidity)</a:t>
            </a:r>
          </a:p>
          <a:p>
            <a:r>
              <a:rPr lang="en-AU" dirty="0"/>
              <a:t>What structures can you see that may help control these conditions? (a: vent, clear sides)</a:t>
            </a:r>
          </a:p>
          <a:p>
            <a:r>
              <a:rPr lang="en-AU" dirty="0"/>
              <a:t>In the greenhouse in this image who or what opens the vent in the roof? (a: people)</a:t>
            </a:r>
          </a:p>
          <a:p>
            <a:endParaRPr lang="en-AU"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41</a:t>
            </a:fld>
            <a:endParaRPr lang="en-AU" dirty="0"/>
          </a:p>
        </p:txBody>
      </p:sp>
    </p:spTree>
    <p:extLst>
      <p:ext uri="{BB962C8B-B14F-4D97-AF65-F5344CB8AC3E}">
        <p14:creationId xmlns:p14="http://schemas.microsoft.com/office/powerpoint/2010/main" val="1210736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FD7F8-D69C-49EE-DB02-F0C2D73893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CCE03D-6298-30BA-0F5D-02F58455B517}"/>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5A870202-87BF-1ACB-0521-6D0243BF7B84}"/>
              </a:ext>
            </a:extLst>
          </p:cNvPr>
          <p:cNvSpPr>
            <a:spLocks noGrp="1"/>
          </p:cNvSpPr>
          <p:nvPr>
            <p:ph type="body" idx="1"/>
          </p:nvPr>
        </p:nvSpPr>
        <p:spPr/>
        <p:txBody>
          <a:bodyPr/>
          <a:lstStyle/>
          <a:p>
            <a:pPr>
              <a:lnSpc>
                <a:spcPct val="150000"/>
              </a:lnSpc>
              <a:spcBef>
                <a:spcPts val="1200"/>
              </a:spcBef>
              <a:spcAft>
                <a:spcPts val="600"/>
              </a:spcAft>
            </a:pPr>
            <a:r>
              <a:rPr lang="en-AU" sz="1800" b="1" dirty="0">
                <a:effectLst/>
                <a:latin typeface="Arial"/>
                <a:ea typeface="Calibri" panose="020F0502020204030204" pitchFamily="34" charset="0"/>
                <a:cs typeface="Arial"/>
              </a:rPr>
              <a:t>Teacher note: </a:t>
            </a:r>
            <a:r>
              <a:rPr lang="en-AU" sz="1800" dirty="0">
                <a:effectLst/>
                <a:latin typeface="Arial"/>
                <a:ea typeface="Calibri" panose="020F0502020204030204" pitchFamily="34" charset="0"/>
                <a:cs typeface="Arial"/>
              </a:rPr>
              <a:t>Present </a:t>
            </a:r>
            <a:r>
              <a:rPr lang="en-AU" sz="1800" u="sng" dirty="0">
                <a:solidFill>
                  <a:srgbClr val="2F5496"/>
                </a:solidFill>
                <a:effectLst/>
                <a:latin typeface="Arial"/>
                <a:ea typeface="Calibri" panose="020F0502020204030204" pitchFamily="34" charset="0"/>
                <a:cs typeface="Arial"/>
                <a:hlinkClick r:id="rId3"/>
              </a:rPr>
              <a:t>Farms and food for kids (6:41)</a:t>
            </a:r>
            <a:r>
              <a:rPr lang="en-AU" sz="1800" dirty="0">
                <a:effectLst/>
                <a:latin typeface="Arial"/>
                <a:ea typeface="Calibri" panose="020F0502020204030204" pitchFamily="34" charset="0"/>
                <a:cs typeface="Arial"/>
              </a:rPr>
              <a:t>. Identify that agriculture </a:t>
            </a:r>
            <a:r>
              <a:rPr lang="en-AU" sz="1800" dirty="0">
                <a:latin typeface="Arial"/>
                <a:ea typeface="Calibri" panose="020F0502020204030204" pitchFamily="34" charset="0"/>
                <a:cs typeface="Arial"/>
              </a:rPr>
              <a:t>produces</a:t>
            </a:r>
            <a:r>
              <a:rPr lang="en-AU" sz="1800" dirty="0">
                <a:effectLst/>
                <a:latin typeface="Arial"/>
                <a:ea typeface="Calibri" panose="020F0502020204030204" pitchFamily="34" charset="0"/>
                <a:cs typeface="Arial"/>
              </a:rPr>
              <a:t> food, fibre and fuels, but the video focuses on food production. Identify and describe practices, machinery and systems from the video, for example:</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machinery, ploughs, tractors, seeders, sprayers, harvesters</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irrigation</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specialisation in livestock or crop varieties.</a:t>
            </a:r>
          </a:p>
          <a:p>
            <a:pPr marL="342900" lvl="0" indent="-342900">
              <a:lnSpc>
                <a:spcPct val="150000"/>
              </a:lnSpc>
              <a:spcBef>
                <a:spcPts val="1200"/>
              </a:spcBef>
              <a:spcAft>
                <a:spcPts val="600"/>
              </a:spcAft>
              <a:buFont typeface="Symbol" panose="05050102010706020507" pitchFamily="18" charset="2"/>
              <a:buChar char=""/>
            </a:pPr>
            <a:endParaRPr lang="en-AU" sz="1800" dirty="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endParaRPr lang="en-AU" sz="1800" dirty="0">
              <a:effectLst/>
              <a:latin typeface="Arial" panose="020B0604020202020204" pitchFamily="34" charset="0"/>
              <a:ea typeface="Calibri" panose="020F0502020204030204" pitchFamily="34" charset="0"/>
            </a:endParaRPr>
          </a:p>
          <a:p>
            <a:endParaRPr lang="en-AU" dirty="0"/>
          </a:p>
        </p:txBody>
      </p:sp>
      <p:sp>
        <p:nvSpPr>
          <p:cNvPr id="4" name="Slide Number Placeholder 3">
            <a:extLst>
              <a:ext uri="{FF2B5EF4-FFF2-40B4-BE49-F238E27FC236}">
                <a16:creationId xmlns:a16="http://schemas.microsoft.com/office/drawing/2014/main" id="{F0381357-A158-ED15-9768-BE352833925F}"/>
              </a:ext>
            </a:extLst>
          </p:cNvPr>
          <p:cNvSpPr>
            <a:spLocks noGrp="1"/>
          </p:cNvSpPr>
          <p:nvPr>
            <p:ph type="sldNum" sz="quarter" idx="5"/>
          </p:nvPr>
        </p:nvSpPr>
        <p:spPr/>
        <p:txBody>
          <a:bodyPr/>
          <a:lstStyle/>
          <a:p>
            <a:fld id="{B07158C4-A119-4B78-9DE8-A50001BC31DC}" type="slidenum">
              <a:rPr lang="en-AU" smtClean="0"/>
              <a:pPr/>
              <a:t>6</a:t>
            </a:fld>
            <a:endParaRPr lang="en-AU" dirty="0"/>
          </a:p>
        </p:txBody>
      </p:sp>
    </p:spTree>
    <p:extLst>
      <p:ext uri="{BB962C8B-B14F-4D97-AF65-F5344CB8AC3E}">
        <p14:creationId xmlns:p14="http://schemas.microsoft.com/office/powerpoint/2010/main" val="21447872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Discuss features of a standard passive greenhouse before discussing smart features that could be applied to a greenhouse.</a:t>
            </a:r>
          </a:p>
          <a:p>
            <a:endParaRPr lang="en-AU" dirty="0"/>
          </a:p>
          <a:p>
            <a:r>
              <a:rPr lang="en-AU" b="1" dirty="0"/>
              <a:t>Questions:</a:t>
            </a:r>
          </a:p>
          <a:p>
            <a:r>
              <a:rPr lang="en-AU" dirty="0"/>
              <a:t>Observe the image with the class. Point out features such as the roof vent, frame and translucent/transparent walls</a:t>
            </a:r>
          </a:p>
          <a:p>
            <a:r>
              <a:rPr lang="en-AU" dirty="0"/>
              <a:t>What conditions might this greenhouse help control? (a: light, temperature, humidity)</a:t>
            </a:r>
          </a:p>
          <a:p>
            <a:r>
              <a:rPr lang="en-AU" dirty="0"/>
              <a:t>What structures can you see that may help control these conditions? (a: vent, clear sides)</a:t>
            </a:r>
          </a:p>
          <a:p>
            <a:r>
              <a:rPr lang="en-AU" dirty="0"/>
              <a:t>In the greenhouse in this image who or what opens the vent in the roof? (a: people)</a:t>
            </a:r>
          </a:p>
          <a:p>
            <a:r>
              <a:rPr lang="en-AU" dirty="0"/>
              <a:t>How could we automate the vent in this greenhouse? (a: attach a motor to open at certain times or at certain temperatures)</a:t>
            </a:r>
          </a:p>
          <a:p>
            <a:endParaRPr lang="en-AU"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42</a:t>
            </a:fld>
            <a:endParaRPr lang="en-AU" dirty="0"/>
          </a:p>
        </p:txBody>
      </p:sp>
    </p:spTree>
    <p:extLst>
      <p:ext uri="{BB962C8B-B14F-4D97-AF65-F5344CB8AC3E}">
        <p14:creationId xmlns:p14="http://schemas.microsoft.com/office/powerpoint/2010/main" val="29620417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P</a:t>
            </a:r>
            <a:r>
              <a:rPr lang="en-AU" sz="1800" dirty="0">
                <a:effectLst/>
                <a:highlight>
                  <a:srgbClr val="00FF00"/>
                </a:highlight>
                <a:latin typeface="Arial" panose="020B0604020202020204" pitchFamily="34" charset="0"/>
                <a:ea typeface="Calibri" panose="020F0502020204030204" pitchFamily="34" charset="0"/>
              </a:rPr>
              <a:t>rese</a:t>
            </a:r>
            <a:r>
              <a:rPr lang="en-AU" sz="1800" dirty="0">
                <a:effectLst/>
                <a:latin typeface="Arial" panose="020B0604020202020204" pitchFamily="34" charset="0"/>
                <a:ea typeface="Calibri" panose="020F0502020204030204" pitchFamily="34" charset="0"/>
              </a:rPr>
              <a:t>nt 6:40 – 9:25 of </a:t>
            </a:r>
            <a:r>
              <a:rPr lang="en-AU" sz="2000" dirty="0"/>
              <a:t>smart farming: How robots and AI can help us with farming (12:31)</a:t>
            </a:r>
            <a:r>
              <a:rPr lang="en-AU" sz="1800" dirty="0">
                <a:effectLst/>
                <a:latin typeface="Arial" panose="020B0604020202020204" pitchFamily="34" charset="0"/>
                <a:ea typeface="Calibri" panose="020F0502020204030204" pitchFamily="34" charset="0"/>
              </a:rPr>
              <a:t>. Pause or replay video to review key concepts and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You could watch the entire video if time permits.</a:t>
            </a:r>
          </a:p>
          <a:p>
            <a:endParaRPr lang="en-AU" dirty="0"/>
          </a:p>
          <a:p>
            <a:r>
              <a:rPr lang="en-AU" b="1" dirty="0"/>
              <a:t>Check for understanding questions:</a:t>
            </a:r>
          </a:p>
          <a:p>
            <a:r>
              <a:rPr lang="en-AU" dirty="0"/>
              <a:t>What reasons does this video give for investing in high tech indoor farms? (a: More food, less resources)</a:t>
            </a:r>
          </a:p>
          <a:p>
            <a:r>
              <a:rPr lang="en-AU" dirty="0"/>
              <a:t>What advanced technologies dose the companies/researchers use to grow crops? (a: automation, sensors and software)</a:t>
            </a:r>
          </a:p>
          <a:p>
            <a:r>
              <a:rPr lang="en-AU" dirty="0"/>
              <a:t>The company proposes that indoor farming helps minimise water loss, how do they do that? (a: Capture rainwater, use sensors to measure moisture, release water, closed system)</a:t>
            </a:r>
          </a:p>
          <a:p>
            <a:r>
              <a:rPr lang="en-AU" dirty="0"/>
              <a:t>What structures make it a passive solar greenhouse? (a: Glass panels on roof)</a:t>
            </a:r>
          </a:p>
          <a:p>
            <a:r>
              <a:rPr lang="en-AU" dirty="0"/>
              <a:t>What type of automation does the greenhouse use? (a: Sensors to control fans, vents and shades)</a:t>
            </a:r>
          </a:p>
          <a:p>
            <a:endParaRPr lang="en-AU" dirty="0"/>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43</a:t>
            </a:fld>
            <a:endParaRPr lang="en-AU" dirty="0"/>
          </a:p>
        </p:txBody>
      </p:sp>
    </p:spTree>
    <p:extLst>
      <p:ext uri="{BB962C8B-B14F-4D97-AF65-F5344CB8AC3E}">
        <p14:creationId xmlns:p14="http://schemas.microsoft.com/office/powerpoint/2010/main" val="14245758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EEC-B16A-021E-87CF-AD9A67C08B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DECA43-C5B9-50CD-4305-C9AE52F8C5BE}"/>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C00968B5-9329-C995-D37D-E10DEB30B224}"/>
              </a:ext>
            </a:extLst>
          </p:cNvPr>
          <p:cNvSpPr>
            <a:spLocks noGrp="1"/>
          </p:cNvSpPr>
          <p:nvPr>
            <p:ph type="body" idx="1"/>
          </p:nvPr>
        </p:nvSpPr>
        <p:spPr/>
        <p:txBody>
          <a:bodyPr/>
          <a:lstStyle/>
          <a:p>
            <a:r>
              <a:rPr lang="en-AU" sz="1800" b="1" dirty="0">
                <a:effectLst/>
                <a:latin typeface="Arial"/>
                <a:ea typeface="Calibri" panose="020F0502020204030204" pitchFamily="34" charset="0"/>
                <a:cs typeface="Arial"/>
              </a:rPr>
              <a:t>Teacher note:</a:t>
            </a:r>
          </a:p>
          <a:p>
            <a:pPr>
              <a:lnSpc>
                <a:spcPct val="150000"/>
              </a:lnSpc>
              <a:spcBef>
                <a:spcPts val="1200"/>
              </a:spcBef>
              <a:spcAft>
                <a:spcPts val="600"/>
              </a:spcAft>
            </a:pPr>
            <a:endParaRPr lang="en-AU" sz="1800" b="0" dirty="0">
              <a:effectLst/>
              <a:latin typeface="Arial"/>
              <a:ea typeface="Calibri" panose="020F0502020204030204" pitchFamily="34" charset="0"/>
              <a:cs typeface="Arial"/>
            </a:endParaRP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Check for understanding: </a:t>
            </a:r>
            <a:r>
              <a:rPr lang="en-AU" sz="1800" b="0" dirty="0">
                <a:effectLst/>
                <a:latin typeface="Arial" panose="020B0604020202020204" pitchFamily="34" charset="0"/>
                <a:ea typeface="Calibri" panose="020F0502020204030204" pitchFamily="34" charset="0"/>
              </a:rPr>
              <a:t>U</a:t>
            </a:r>
            <a:r>
              <a:rPr lang="en-AU" sz="1800" dirty="0">
                <a:effectLst/>
                <a:latin typeface="Arial" panose="020B0604020202020204" pitchFamily="34" charset="0"/>
                <a:ea typeface="Calibri" panose="020F0502020204030204" pitchFamily="34" charset="0"/>
              </a:rPr>
              <a:t>se gesture voting to gauge student recall.</a:t>
            </a:r>
          </a:p>
          <a:p>
            <a:endParaRPr lang="en-AU" dirty="0"/>
          </a:p>
          <a:p>
            <a:r>
              <a:rPr lang="en-AU" sz="1200" u="sng" dirty="0"/>
              <a:t>Potential questions: </a:t>
            </a:r>
          </a:p>
          <a:p>
            <a:r>
              <a:rPr lang="en-AU" dirty="0"/>
              <a:t>What reasons does this video give for investing in high tech indoor farms? (a: More food, less resources)</a:t>
            </a:r>
          </a:p>
          <a:p>
            <a:r>
              <a:rPr lang="en-AU" dirty="0"/>
              <a:t>What advanced technologies dose the companies/researchers use to grow crops? (a: automation, sensors and software)</a:t>
            </a:r>
          </a:p>
          <a:p>
            <a:r>
              <a:rPr lang="en-AU" dirty="0"/>
              <a:t>The company proposes that indoor farming helps minimise water loss, how do they do that? (a: Capture rainwater, use sensors to measure moisture, release water, closed system)</a:t>
            </a:r>
          </a:p>
          <a:p>
            <a:r>
              <a:rPr lang="en-AU" dirty="0"/>
              <a:t>What structures make it a passive solar greenhouse? (a: Glass panels on roof)</a:t>
            </a:r>
          </a:p>
          <a:p>
            <a:r>
              <a:rPr lang="en-AU" dirty="0"/>
              <a:t>What type of automation does the greenhouse use? (a: Sensors to control fans, vents and shades)</a:t>
            </a:r>
          </a:p>
          <a:p>
            <a:endParaRPr lang="en-AU" dirty="0"/>
          </a:p>
        </p:txBody>
      </p:sp>
      <p:sp>
        <p:nvSpPr>
          <p:cNvPr id="4" name="Slide Number Placeholder 3">
            <a:extLst>
              <a:ext uri="{FF2B5EF4-FFF2-40B4-BE49-F238E27FC236}">
                <a16:creationId xmlns:a16="http://schemas.microsoft.com/office/drawing/2014/main" id="{E57FC781-8C66-500C-ED7A-BFA215B3FCD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dirty="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2856328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Teacher note: </a:t>
            </a:r>
            <a:r>
              <a:rPr lang="en-AU" sz="1800" dirty="0">
                <a:effectLst/>
                <a:latin typeface="Arial" panose="020B0604020202020204" pitchFamily="34" charset="0"/>
                <a:ea typeface="Calibri" panose="020F0502020204030204" pitchFamily="34" charset="0"/>
              </a:rPr>
              <a:t>This table be used as a scaffold to help students identify and describe machinery or practices that are used in the video.</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45</a:t>
            </a:fld>
            <a:endParaRPr lang="en-AU" dirty="0"/>
          </a:p>
        </p:txBody>
      </p:sp>
    </p:spTree>
    <p:extLst>
      <p:ext uri="{BB962C8B-B14F-4D97-AF65-F5344CB8AC3E}">
        <p14:creationId xmlns:p14="http://schemas.microsoft.com/office/powerpoint/2010/main" val="18247125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dirty="0">
                <a:effectLst/>
                <a:latin typeface="Arial" panose="020B0604020202020204" pitchFamily="34" charset="0"/>
                <a:ea typeface="Calibri" panose="020F0502020204030204" pitchFamily="34" charset="0"/>
              </a:rPr>
              <a:t>Teacher note: </a:t>
            </a:r>
            <a:r>
              <a:rPr lang="en-AU" sz="1800" dirty="0">
                <a:effectLst/>
                <a:latin typeface="Arial" panose="020B0604020202020204" pitchFamily="34" charset="0"/>
                <a:ea typeface="Calibri" panose="020F0502020204030204" pitchFamily="34" charset="0"/>
              </a:rPr>
              <a:t>This slide can be used as a visual reminder of points from the video.</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Images: </a:t>
            </a:r>
            <a:r>
              <a:rPr lang="en-AU" dirty="0"/>
              <a:t>Screenshots from DW Shift (2021) How robots and AI can help us with farming: https://www.youtube.com/watch?v=gfCEQgx4d-4</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46</a:t>
            </a:fld>
            <a:endParaRPr lang="en-AU" dirty="0"/>
          </a:p>
        </p:txBody>
      </p:sp>
    </p:spTree>
    <p:extLst>
      <p:ext uri="{BB962C8B-B14F-4D97-AF65-F5344CB8AC3E}">
        <p14:creationId xmlns:p14="http://schemas.microsoft.com/office/powerpoint/2010/main" val="13570058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Teacher note: </a:t>
            </a:r>
            <a:r>
              <a:rPr lang="en-AU" sz="1800" dirty="0">
                <a:effectLst/>
                <a:latin typeface="Arial" panose="020B0604020202020204" pitchFamily="34" charset="0"/>
                <a:ea typeface="Calibri" panose="020F0502020204030204" pitchFamily="34" charset="0"/>
              </a:rPr>
              <a:t>This table can be used as a scaffold to help students identify and describe machinery or practices that are used in the video.</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47</a:t>
            </a:fld>
            <a:endParaRPr lang="en-AU" dirty="0"/>
          </a:p>
        </p:txBody>
      </p:sp>
    </p:spTree>
    <p:extLst>
      <p:ext uri="{BB962C8B-B14F-4D97-AF65-F5344CB8AC3E}">
        <p14:creationId xmlns:p14="http://schemas.microsoft.com/office/powerpoint/2010/main" val="6138208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sz="1800" dirty="0">
                <a:effectLst/>
                <a:latin typeface="Arial" panose="020B0604020202020204" pitchFamily="34" charset="0"/>
                <a:ea typeface="Calibri" panose="020F0502020204030204" pitchFamily="34" charset="0"/>
              </a:rPr>
              <a:t>Combine a think–pair-share activity with this template, ask students to consider this independently, share with a peer then the class.</a:t>
            </a:r>
            <a:endParaRPr lang="en-AU" dirty="0"/>
          </a:p>
          <a:p>
            <a:r>
              <a:rPr lang="en-AU" dirty="0"/>
              <a:t>Share Issue-Action-Impact scaffold with students or students record their summary for process/technology in their workbooks using these headings. </a:t>
            </a:r>
          </a:p>
          <a:p>
            <a:r>
              <a:rPr lang="en-AU" dirty="0"/>
              <a:t>Rewatch video with the new focus in mind.</a:t>
            </a:r>
          </a:p>
        </p:txBody>
      </p:sp>
      <p:sp>
        <p:nvSpPr>
          <p:cNvPr id="4" name="Slide Number Placeholder 3"/>
          <p:cNvSpPr>
            <a:spLocks noGrp="1"/>
          </p:cNvSpPr>
          <p:nvPr>
            <p:ph type="sldNum" sz="quarter" idx="5"/>
          </p:nvPr>
        </p:nvSpPr>
        <p:spPr/>
        <p:txBody>
          <a:bodyPr/>
          <a:lstStyle/>
          <a:p>
            <a:fld id="{B07158C4-A119-4B78-9DE8-A50001BC31DC}" type="slidenum">
              <a:rPr lang="en-AU" smtClean="0"/>
              <a:pPr/>
              <a:t>48</a:t>
            </a:fld>
            <a:endParaRPr lang="en-AU" dirty="0"/>
          </a:p>
        </p:txBody>
      </p:sp>
    </p:spTree>
    <p:extLst>
      <p:ext uri="{BB962C8B-B14F-4D97-AF65-F5344CB8AC3E}">
        <p14:creationId xmlns:p14="http://schemas.microsoft.com/office/powerpoint/2010/main" val="28025429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sz="1800" dirty="0">
                <a:effectLst/>
                <a:latin typeface="Arial" panose="020B0604020202020204" pitchFamily="34" charset="0"/>
                <a:ea typeface="Calibri" panose="020F0502020204030204" pitchFamily="34" charset="0"/>
              </a:rPr>
              <a:t>Combine a think–pair-share activity with this template, ask students to consider this independently, share with a peer then the class.</a:t>
            </a:r>
            <a:endParaRPr lang="en-AU" dirty="0"/>
          </a:p>
          <a:p>
            <a:r>
              <a:rPr lang="en-AU" dirty="0"/>
              <a:t>Share Issue-Action-Impact scaffold with students or students record their summary for process/technology in their workbooks using these headings. </a:t>
            </a:r>
          </a:p>
          <a:p>
            <a:r>
              <a:rPr lang="en-AU" dirty="0"/>
              <a:t>Rewatch video with the new focus in mind.</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screenshot from DW Shift (2021) How robots and AI can help us with farming: https://www.youtube.com/watch?v=gfCEQgx4d-4</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49</a:t>
            </a:fld>
            <a:endParaRPr lang="en-AU" dirty="0"/>
          </a:p>
        </p:txBody>
      </p:sp>
    </p:spTree>
    <p:extLst>
      <p:ext uri="{BB962C8B-B14F-4D97-AF65-F5344CB8AC3E}">
        <p14:creationId xmlns:p14="http://schemas.microsoft.com/office/powerpoint/2010/main" val="25543555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sz="1800" dirty="0">
                <a:effectLst/>
                <a:latin typeface="Arial" panose="020B0604020202020204" pitchFamily="34" charset="0"/>
                <a:ea typeface="Calibri" panose="020F0502020204030204" pitchFamily="34" charset="0"/>
              </a:rPr>
              <a:t>Combine a think–pair-share activity with this template, ask students to consider this independently, share with a peer then the class.</a:t>
            </a:r>
            <a:endParaRPr lang="en-AU" dirty="0"/>
          </a:p>
          <a:p>
            <a:r>
              <a:rPr lang="en-AU" dirty="0"/>
              <a:t>Share Issue-Action-Impact scaffold or students record their summary for each case study in their workbooks using these headings.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50</a:t>
            </a:fld>
            <a:endParaRPr lang="en-AU" dirty="0"/>
          </a:p>
        </p:txBody>
      </p:sp>
    </p:spTree>
    <p:extLst>
      <p:ext uri="{BB962C8B-B14F-4D97-AF65-F5344CB8AC3E}">
        <p14:creationId xmlns:p14="http://schemas.microsoft.com/office/powerpoint/2010/main" val="1019736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Sans-Serif"/>
              <a:buChar char="•"/>
            </a:pPr>
            <a:r>
              <a:rPr lang="en-AU" dirty="0"/>
              <a:t>Adapt the learning intention as required and add matching success criteria.</a:t>
            </a:r>
          </a:p>
          <a:p>
            <a:pPr marL="171450" indent="-171450">
              <a:buFont typeface="Arial,Sans-Serif"/>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1800" kern="100" dirty="0">
                <a:effectLst/>
                <a:latin typeface="Tahoma" panose="020B0604030504040204" pitchFamily="34" charset="0"/>
                <a:ea typeface="Aptos" panose="020B0004020202020204" pitchFamily="34" charset="0"/>
                <a:cs typeface="Times New Roman" panose="02020603050405020304" pitchFamily="18" charset="0"/>
              </a:rPr>
              <a:t>⁠</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https://</a:t>
            </a:r>
            <a:r>
              <a:rPr lang="en-AU" sz="1800" kern="100" dirty="0" err="1">
                <a:effectLst/>
                <a:latin typeface="Aptos" panose="020B0004020202020204" pitchFamily="34" charset="0"/>
                <a:ea typeface="Aptos" panose="020B0004020202020204" pitchFamily="34" charset="0"/>
                <a:cs typeface="Times New Roman" panose="02020603050405020304" pitchFamily="18" charset="0"/>
              </a:rPr>
              <a:t>education.nsw.gov.au</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/teaching-and-learning/curriculum/explicit-teaching.</a:t>
            </a:r>
          </a:p>
          <a:p>
            <a:pPr marL="171450" indent="-171450">
              <a:buFont typeface="Arial,Sans-Serif"/>
              <a:buChar char="•"/>
            </a:pPr>
            <a:r>
              <a:rPr lang="en-AU" dirty="0"/>
              <a:t>LISC is not necessarily presented at the beginning of the lesson. Teacher needs to consider most effectual time to introduce. </a:t>
            </a:r>
          </a:p>
          <a:p>
            <a:pPr marL="171450" indent="-171450">
              <a:buFont typeface="Arial,Sans-Serif"/>
              <a:buChar char="•"/>
            </a:pPr>
            <a:r>
              <a:rPr lang="en-AU" dirty="0"/>
              <a:t>LISC should be revisited during the lesson to support students' evaluation of their learning.</a:t>
            </a:r>
          </a:p>
          <a:p>
            <a:endParaRPr lang="en-AU" dirty="0"/>
          </a:p>
          <a:p>
            <a:endParaRPr lang="en-US" dirty="0"/>
          </a:p>
        </p:txBody>
      </p:sp>
      <p:sp>
        <p:nvSpPr>
          <p:cNvPr id="4" name="Slide Number Placeholder 3"/>
          <p:cNvSpPr>
            <a:spLocks noGrp="1"/>
          </p:cNvSpPr>
          <p:nvPr>
            <p:ph type="sldNum" sz="quarter" idx="5"/>
          </p:nvPr>
        </p:nvSpPr>
        <p:spPr/>
        <p:txBody>
          <a:bodyPr/>
          <a:lstStyle/>
          <a:p>
            <a:fld id="{CC91331A-62CA-4220-BDD0-DF1FE2D03DAB}" type="slidenum">
              <a:rPr lang="en-AU" smtClean="0"/>
              <a:t>51</a:t>
            </a:fld>
            <a:endParaRPr lang="en-AU" dirty="0"/>
          </a:p>
        </p:txBody>
      </p:sp>
    </p:spTree>
    <p:extLst>
      <p:ext uri="{BB962C8B-B14F-4D97-AF65-F5344CB8AC3E}">
        <p14:creationId xmlns:p14="http://schemas.microsoft.com/office/powerpoint/2010/main" val="234016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C672D-BE02-1015-63C9-EB4E8E43C2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1A85D7-F9DC-1347-26A7-2ECC2621E583}"/>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B429E13D-4F7A-BE0D-1D39-C35CA57BB725}"/>
              </a:ext>
            </a:extLst>
          </p:cNvPr>
          <p:cNvSpPr>
            <a:spLocks noGrp="1"/>
          </p:cNvSpPr>
          <p:nvPr>
            <p:ph type="body" idx="1"/>
          </p:nvPr>
        </p:nvSpPr>
        <p:spPr/>
        <p:txBody>
          <a:bodyPr/>
          <a:lstStyle/>
          <a:p>
            <a:r>
              <a:rPr lang="en-AU" sz="1800" b="1" dirty="0">
                <a:effectLst/>
                <a:latin typeface="Arial"/>
                <a:ea typeface="Calibri" panose="020F0502020204030204" pitchFamily="34" charset="0"/>
                <a:cs typeface="Arial"/>
              </a:rPr>
              <a:t>Teacher note:</a:t>
            </a:r>
          </a:p>
          <a:p>
            <a:endParaRPr lang="en-AU" sz="1800" b="1" dirty="0">
              <a:effectLst/>
              <a:latin typeface="Arial"/>
              <a:ea typeface="Calibri" panose="020F0502020204030204" pitchFamily="34" charset="0"/>
              <a:cs typeface="Arial"/>
            </a:endParaRPr>
          </a:p>
          <a:p>
            <a:r>
              <a:rPr lang="en-AU" sz="1800" b="1" dirty="0">
                <a:effectLst/>
                <a:latin typeface="Arial"/>
                <a:ea typeface="Calibri" panose="020F0502020204030204" pitchFamily="34" charset="0"/>
                <a:cs typeface="Arial"/>
              </a:rPr>
              <a:t>This slide contains animations</a:t>
            </a:r>
            <a:endParaRPr lang="en-AU" sz="1800" dirty="0"/>
          </a:p>
          <a:p>
            <a:pPr>
              <a:lnSpc>
                <a:spcPct val="150000"/>
              </a:lnSpc>
              <a:spcBef>
                <a:spcPts val="1200"/>
              </a:spcBef>
              <a:spcAft>
                <a:spcPts val="600"/>
              </a:spcAft>
            </a:pPr>
            <a:endParaRPr lang="en-AU" sz="1800" b="0" dirty="0">
              <a:effectLst/>
              <a:latin typeface="Arial"/>
              <a:ea typeface="Calibri" panose="020F0502020204030204" pitchFamily="34" charset="0"/>
              <a:cs typeface="Arial"/>
            </a:endParaRP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Check for understanding: </a:t>
            </a:r>
            <a:r>
              <a:rPr lang="en-AU" sz="1800" b="0" dirty="0">
                <a:effectLst/>
                <a:latin typeface="Arial" panose="020B0604020202020204" pitchFamily="34" charset="0"/>
                <a:ea typeface="Calibri" panose="020F0502020204030204" pitchFamily="34" charset="0"/>
              </a:rPr>
              <a:t>Go through one by one and u</a:t>
            </a:r>
            <a:r>
              <a:rPr lang="en-AU" sz="1800" dirty="0">
                <a:effectLst/>
                <a:latin typeface="Arial" panose="020B0604020202020204" pitchFamily="34" charset="0"/>
                <a:ea typeface="Calibri" panose="020F0502020204030204" pitchFamily="34" charset="0"/>
              </a:rPr>
              <a:t>se gesture voting.</a:t>
            </a:r>
          </a:p>
          <a:p>
            <a:endParaRPr lang="en-AU" dirty="0"/>
          </a:p>
          <a:p>
            <a:r>
              <a:rPr lang="en-AU" sz="1200" u="sng" dirty="0"/>
              <a:t>Potential check for understanding questions: </a:t>
            </a:r>
          </a:p>
          <a:p>
            <a:r>
              <a:rPr lang="en-AU" sz="1200" u="none" dirty="0"/>
              <a:t>W</a:t>
            </a:r>
            <a:r>
              <a:rPr lang="en-AU" sz="1200" dirty="0"/>
              <a:t>hat machine breaks up the surface of the ground? (a: plough)</a:t>
            </a:r>
          </a:p>
          <a:p>
            <a:r>
              <a:rPr lang="en-AU" sz="1200" dirty="0"/>
              <a:t>What delivers water to the crops? (a: irrigation)</a:t>
            </a:r>
          </a:p>
          <a:p>
            <a:r>
              <a:rPr lang="en-AU" sz="1200" dirty="0"/>
              <a:t>What pulls or cuts the crops from the plant? (a: harvester)</a:t>
            </a:r>
          </a:p>
          <a:p>
            <a:r>
              <a:rPr lang="en-AU" sz="1200" dirty="0"/>
              <a:t>What chemical is sprayed on crops to kill weeds? (a: herbicides)</a:t>
            </a:r>
          </a:p>
          <a:p>
            <a:r>
              <a:rPr lang="en-AU" sz="1200" dirty="0"/>
              <a:t>What chemical is sprayed on crops to keep pests away? (a: pesticide) </a:t>
            </a:r>
          </a:p>
          <a:p>
            <a:endParaRPr lang="en-AU" dirty="0"/>
          </a:p>
        </p:txBody>
      </p:sp>
      <p:sp>
        <p:nvSpPr>
          <p:cNvPr id="4" name="Slide Number Placeholder 3">
            <a:extLst>
              <a:ext uri="{FF2B5EF4-FFF2-40B4-BE49-F238E27FC236}">
                <a16:creationId xmlns:a16="http://schemas.microsoft.com/office/drawing/2014/main" id="{1E4AB8E4-C011-AF8C-32B4-1B84FA3C1D3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dirty="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6856457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Teacher note: </a:t>
            </a:r>
            <a:r>
              <a:rPr lang="en-AU" dirty="0"/>
              <a:t>It is important to change the design brief to suit your school context and available resources.</a:t>
            </a:r>
          </a:p>
          <a:p>
            <a:r>
              <a:rPr lang="en-AU" dirty="0"/>
              <a:t>This learning sequence will focus on temperature. You could change the focus to water, light, or humidity.</a:t>
            </a:r>
          </a:p>
          <a:p>
            <a:endParaRPr lang="en-AU" dirty="0"/>
          </a:p>
          <a:p>
            <a:r>
              <a:rPr lang="en-AU" dirty="0"/>
              <a:t>Important: The design project in this topic follows the engineering design process, for more information see the engineering design process guide at https://education.nsw.gov.au/content/dam/main-education/teaching-and-learning/curriculum/elective-courses/media/documents/istem-s5-engineering-design-process.docx on the iSTEM webpage https://education.nsw.gov.au/teaching-and-learning/curriculum/department-approved-courses/istem</a:t>
            </a:r>
          </a:p>
        </p:txBody>
      </p:sp>
      <p:sp>
        <p:nvSpPr>
          <p:cNvPr id="4" name="Slide Number Placeholder 3"/>
          <p:cNvSpPr>
            <a:spLocks noGrp="1"/>
          </p:cNvSpPr>
          <p:nvPr>
            <p:ph type="sldNum" sz="quarter" idx="5"/>
          </p:nvPr>
        </p:nvSpPr>
        <p:spPr/>
        <p:txBody>
          <a:bodyPr/>
          <a:lstStyle/>
          <a:p>
            <a:fld id="{CC91331A-62CA-4220-BDD0-DF1FE2D03DAB}" type="slidenum">
              <a:rPr lang="en-AU" smtClean="0"/>
              <a:t>52</a:t>
            </a:fld>
            <a:endParaRPr lang="en-AU" dirty="0"/>
          </a:p>
        </p:txBody>
      </p:sp>
    </p:spTree>
    <p:extLst>
      <p:ext uri="{BB962C8B-B14F-4D97-AF65-F5344CB8AC3E}">
        <p14:creationId xmlns:p14="http://schemas.microsoft.com/office/powerpoint/2010/main" val="28751687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sz="1800" b="1" dirty="0">
                <a:effectLst/>
                <a:latin typeface="Arial" panose="020B0604020202020204" pitchFamily="34" charset="0"/>
                <a:ea typeface="Calibri" panose="020F0502020204030204" pitchFamily="34" charset="0"/>
              </a:rPr>
              <a:t>Teacher note:</a:t>
            </a:r>
            <a:r>
              <a:rPr lang="en-AU" sz="1800" dirty="0">
                <a:effectLst/>
                <a:latin typeface="Arial" panose="020B0604020202020204" pitchFamily="34" charset="0"/>
                <a:ea typeface="Calibri" panose="020F0502020204030204" pitchFamily="34" charset="0"/>
              </a:rPr>
              <a:t> design brief parameters need to be adjusted for specific school contexts. For safety reasons we do not recommend attempting to heat small desktop greenhouses using electric heating elements.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learning sequence will focus on temperature. You could change the focus to water, light, or humidity.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Add materials students can use to the slide, if appropriate.</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53</a:t>
            </a:fld>
            <a:endParaRPr lang="en-AU" dirty="0"/>
          </a:p>
        </p:txBody>
      </p:sp>
    </p:spTree>
    <p:extLst>
      <p:ext uri="{BB962C8B-B14F-4D97-AF65-F5344CB8AC3E}">
        <p14:creationId xmlns:p14="http://schemas.microsoft.com/office/powerpoint/2010/main" val="41477051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Teachers Notes: </a:t>
            </a:r>
            <a:r>
              <a:rPr lang="en-AU" dirty="0"/>
              <a:t>Watch the first 7 minutes of The secret to perfect greenhouse crops (8:02).</a:t>
            </a:r>
          </a:p>
          <a:p>
            <a:endParaRPr lang="en-AU" dirty="0"/>
          </a:p>
          <a:p>
            <a:r>
              <a:rPr lang="en-AU" dirty="0"/>
              <a:t>Capture the key ideas from the video. Note for students that this is a northern hemisphere greenhouse – as such the light may be limited on either side of summer and the temperatures could be quite cold.</a:t>
            </a:r>
          </a:p>
          <a:p>
            <a:endParaRPr lang="en-AU" dirty="0"/>
          </a:p>
          <a:p>
            <a:r>
              <a:rPr lang="en-AU" dirty="0"/>
              <a:t>Note for students that optimal growth conditions vary for different plants but for vegetables such as tomatoes is around 21 – 25 degrees Celsius and for herbs such as basil the optimum is 26- 30 degrees Celsius. Temperature above 34 degrees Celsius can lead to heat stress in plants.</a:t>
            </a:r>
          </a:p>
          <a:p>
            <a:endParaRPr lang="en-AU" dirty="0"/>
          </a:p>
          <a:p>
            <a:r>
              <a:rPr lang="en-AU" dirty="0"/>
              <a:t>Note: Plants tend to like humidity between 40-60% and spacing for some air flow.</a:t>
            </a:r>
          </a:p>
          <a:p>
            <a:endParaRPr lang="en-AU" dirty="0"/>
          </a:p>
          <a:p>
            <a:r>
              <a:rPr lang="en-AU" dirty="0"/>
              <a:t>Use the template on the following slide to capture ideas.</a:t>
            </a:r>
          </a:p>
          <a:p>
            <a:endParaRPr lang="en-AU" dirty="0"/>
          </a:p>
          <a:p>
            <a:r>
              <a:rPr lang="en-AU" dirty="0"/>
              <a:t>For teachers – 9 Greenhouse cooling systems in use, Private and commercial at https://www.youtube.com/watch?v=iOem-VRTQws is a good video for more information.</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54</a:t>
            </a:fld>
            <a:endParaRPr lang="en-AU" dirty="0"/>
          </a:p>
        </p:txBody>
      </p:sp>
    </p:spTree>
    <p:extLst>
      <p:ext uri="{BB962C8B-B14F-4D97-AF65-F5344CB8AC3E}">
        <p14:creationId xmlns:p14="http://schemas.microsoft.com/office/powerpoint/2010/main" val="41593404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Watch the first 7 minutes of The secret to perfect greenhouse crops (8:02)</a:t>
            </a:r>
          </a:p>
          <a:p>
            <a:endParaRPr lang="en-AU" dirty="0"/>
          </a:p>
          <a:p>
            <a:r>
              <a:rPr lang="en-AU" dirty="0"/>
              <a:t>Capture the key ideas from the video. </a:t>
            </a:r>
          </a:p>
          <a:p>
            <a:endParaRPr lang="en-AU" dirty="0"/>
          </a:p>
          <a:p>
            <a:r>
              <a:rPr lang="en-AU" dirty="0"/>
              <a:t>After the video teach the class these key points. </a:t>
            </a:r>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55</a:t>
            </a:fld>
            <a:endParaRPr lang="en-AU" dirty="0"/>
          </a:p>
        </p:txBody>
      </p:sp>
    </p:spTree>
    <p:extLst>
      <p:ext uri="{BB962C8B-B14F-4D97-AF65-F5344CB8AC3E}">
        <p14:creationId xmlns:p14="http://schemas.microsoft.com/office/powerpoint/2010/main" val="23042562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Watch the first 7 minutes of The secret to perfect greenhouse crops (8:02)</a:t>
            </a:r>
          </a:p>
          <a:p>
            <a:endParaRPr lang="en-AU" dirty="0"/>
          </a:p>
          <a:p>
            <a:r>
              <a:rPr lang="en-AU" dirty="0"/>
              <a:t>Capture the key ideas from the video. </a:t>
            </a:r>
          </a:p>
          <a:p>
            <a:endParaRPr lang="en-AU" dirty="0"/>
          </a:p>
          <a:p>
            <a:r>
              <a:rPr lang="en-AU" dirty="0"/>
              <a:t>Notes are provided on the slide.</a:t>
            </a:r>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56</a:t>
            </a:fld>
            <a:endParaRPr lang="en-AU" dirty="0"/>
          </a:p>
        </p:txBody>
      </p:sp>
    </p:spTree>
    <p:extLst>
      <p:ext uri="{BB962C8B-B14F-4D97-AF65-F5344CB8AC3E}">
        <p14:creationId xmlns:p14="http://schemas.microsoft.com/office/powerpoint/2010/main" val="17881668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Watch the first 7 minutes of The secret to perfect greenhouse crops (8:02)</a:t>
            </a:r>
          </a:p>
          <a:p>
            <a:endParaRPr lang="en-AU" dirty="0"/>
          </a:p>
          <a:p>
            <a:r>
              <a:rPr lang="en-AU" dirty="0"/>
              <a:t>Capture the key ideas from the video. </a:t>
            </a:r>
          </a:p>
          <a:p>
            <a:endParaRPr lang="en-AU" dirty="0"/>
          </a:p>
          <a:p>
            <a:r>
              <a:rPr lang="en-AU" dirty="0"/>
              <a:t>Here are some notes and images to prompt recall. </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Images from: Market gardener institute (2023)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secret to perfect greenhouse crops: https://www.youtube.com/watch?v=peKuQovaL2E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57</a:t>
            </a:fld>
            <a:endParaRPr lang="en-AU" dirty="0"/>
          </a:p>
        </p:txBody>
      </p:sp>
    </p:spTree>
    <p:extLst>
      <p:ext uri="{BB962C8B-B14F-4D97-AF65-F5344CB8AC3E}">
        <p14:creationId xmlns:p14="http://schemas.microsoft.com/office/powerpoint/2010/main" val="13472604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Teacher Notes: </a:t>
            </a:r>
            <a:r>
              <a:rPr lang="en-AU" dirty="0"/>
              <a:t>Use visual reminders of key points from videos.</a:t>
            </a:r>
          </a:p>
          <a:p>
            <a:endParaRPr lang="en-AU" dirty="0"/>
          </a:p>
          <a:p>
            <a:r>
              <a:rPr lang="en-AU" dirty="0"/>
              <a:t>Images from: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Arial" panose="020B0604020202020204" pitchFamily="34" charset="0"/>
                <a:ea typeface="Calibri" panose="020F0502020204030204" pitchFamily="34" charset="0"/>
                <a:cs typeface="Arial" panose="020B0604020202020204" pitchFamily="34" charset="0"/>
              </a:rPr>
              <a:t>‘</a:t>
            </a:r>
            <a:r>
              <a:rPr lang="en-AU" sz="1200" dirty="0">
                <a:effectLst/>
                <a:latin typeface="Arial" panose="020B0604020202020204" pitchFamily="34" charset="0"/>
                <a:ea typeface="Calibri" panose="020F0502020204030204" pitchFamily="34" charset="0"/>
                <a:cs typeface="Arial" panose="020B0604020202020204" pitchFamily="34" charset="0"/>
                <a:hlinkClick r:id="rId3"/>
              </a:rPr>
              <a:t>Greenhouse in Finland</a:t>
            </a:r>
            <a:r>
              <a:rPr lang="en-AU" sz="1200" i="1" dirty="0">
                <a:solidFill>
                  <a:srgbClr val="30272E"/>
                </a:solidFill>
                <a:effectLst/>
                <a:latin typeface="Arial" panose="020B0604020202020204" pitchFamily="34" charset="0"/>
                <a:ea typeface="Calibri" panose="020F0502020204030204" pitchFamily="34" charset="0"/>
                <a:cs typeface="Arial" panose="020B0604020202020204" pitchFamily="34" charset="0"/>
              </a:rPr>
              <a:t>’ </a:t>
            </a:r>
            <a:r>
              <a:rPr lang="en-AU" sz="1200" dirty="0">
                <a:solidFill>
                  <a:srgbClr val="30272E"/>
                </a:solidFill>
                <a:latin typeface="Arial" panose="020B0604020202020204" pitchFamily="34" charset="0"/>
                <a:ea typeface="Calibri" panose="020F0502020204030204" pitchFamily="34" charset="0"/>
                <a:cs typeface="Arial" panose="020B0604020202020204" pitchFamily="34" charset="0"/>
              </a:rPr>
              <a:t>from kallerna </a:t>
            </a:r>
            <a:r>
              <a:rPr lang="en-AU" sz="1200" dirty="0">
                <a:solidFill>
                  <a:srgbClr val="30272E"/>
                </a:solidFill>
                <a:effectLst/>
                <a:latin typeface="Arial" panose="020B0604020202020204" pitchFamily="34" charset="0"/>
                <a:ea typeface="Calibri" panose="020F0502020204030204" pitchFamily="34" charset="0"/>
                <a:cs typeface="Arial" panose="020B0604020202020204" pitchFamily="34" charset="0"/>
              </a:rPr>
              <a:t>is licensed under CC BY-SA-4.0  : https://en.wikipedia.org/wiki/Greenhouse#/media/File:Private_greenhouse.jpg</a:t>
            </a:r>
            <a:endParaRPr lang="en-AU" dirty="0"/>
          </a:p>
          <a:p>
            <a:r>
              <a:rPr lang="en-AU" dirty="0"/>
              <a:t>Market gardener institute (2023) The secret to perfect greenhouse crops: https://www.youtube.com/watch?v=peKuQovaL2E</a:t>
            </a:r>
          </a:p>
          <a:p>
            <a:r>
              <a:rPr lang="en-AU" dirty="0"/>
              <a:t>DW Shift (2021) How robots and AI can help us with farming: https://www.youtube.com/watch?v=gfCEQgx4d-4</a:t>
            </a:r>
          </a:p>
          <a:p>
            <a:endParaRPr lang="en-AU" dirty="0"/>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58</a:t>
            </a:fld>
            <a:endParaRPr lang="en-AU" dirty="0"/>
          </a:p>
        </p:txBody>
      </p:sp>
    </p:spTree>
    <p:extLst>
      <p:ext uri="{BB962C8B-B14F-4D97-AF65-F5344CB8AC3E}">
        <p14:creationId xmlns:p14="http://schemas.microsoft.com/office/powerpoint/2010/main" val="16805506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Teachers Notes: </a:t>
            </a:r>
            <a:r>
              <a:rPr lang="en-AU" dirty="0"/>
              <a:t>This is a template for a T-chart. A T-chart is used to represent information. It is particularly useful when comparing objects or providing advantages and disadvantages.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59</a:t>
            </a:fld>
            <a:endParaRPr lang="en-AU" dirty="0"/>
          </a:p>
        </p:txBody>
      </p:sp>
    </p:spTree>
    <p:extLst>
      <p:ext uri="{BB962C8B-B14F-4D97-AF65-F5344CB8AC3E}">
        <p14:creationId xmlns:p14="http://schemas.microsoft.com/office/powerpoint/2010/main" val="18580249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Teachers Notes: </a:t>
            </a:r>
            <a:r>
              <a:rPr lang="en-AU" dirty="0"/>
              <a:t>This is a template for a T-chart. A T-chart is used to represent information. It is particularly useful when comparing and contrasting objects or providing advantages and disadvantages. </a:t>
            </a:r>
          </a:p>
          <a:p>
            <a:endParaRPr lang="en-AU" dirty="0"/>
          </a:p>
          <a:p>
            <a:r>
              <a:rPr lang="en-AU" b="1" dirty="0"/>
              <a:t>Note: </a:t>
            </a:r>
            <a:r>
              <a:rPr lang="en-AU" dirty="0"/>
              <a:t>Transparent materials allow light to pass through completely, forming a clear image. Translucent materials allow some light to pass through, creating a blurry image or shadow. </a:t>
            </a:r>
          </a:p>
        </p:txBody>
      </p:sp>
      <p:sp>
        <p:nvSpPr>
          <p:cNvPr id="4" name="Slide Number Placeholder 3"/>
          <p:cNvSpPr>
            <a:spLocks noGrp="1"/>
          </p:cNvSpPr>
          <p:nvPr>
            <p:ph type="sldNum" sz="quarter" idx="5"/>
          </p:nvPr>
        </p:nvSpPr>
        <p:spPr/>
        <p:txBody>
          <a:bodyPr/>
          <a:lstStyle/>
          <a:p>
            <a:fld id="{B07158C4-A119-4B78-9DE8-A50001BC31DC}" type="slidenum">
              <a:rPr lang="en-AU" smtClean="0"/>
              <a:pPr/>
              <a:t>60</a:t>
            </a:fld>
            <a:endParaRPr lang="en-AU" dirty="0"/>
          </a:p>
        </p:txBody>
      </p:sp>
    </p:spTree>
    <p:extLst>
      <p:ext uri="{BB962C8B-B14F-4D97-AF65-F5344CB8AC3E}">
        <p14:creationId xmlns:p14="http://schemas.microsoft.com/office/powerpoint/2010/main" val="13177688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Teachers Note: </a:t>
            </a:r>
            <a:r>
              <a:rPr lang="en-AU" dirty="0"/>
              <a:t>Ask students to capture initial ideas regarding their design brief in their design journals or folios.</a:t>
            </a:r>
          </a:p>
        </p:txBody>
      </p:sp>
      <p:sp>
        <p:nvSpPr>
          <p:cNvPr id="4" name="Slide Number Placeholder 3"/>
          <p:cNvSpPr>
            <a:spLocks noGrp="1"/>
          </p:cNvSpPr>
          <p:nvPr>
            <p:ph type="sldNum" sz="quarter" idx="5"/>
          </p:nvPr>
        </p:nvSpPr>
        <p:spPr/>
        <p:txBody>
          <a:bodyPr/>
          <a:lstStyle/>
          <a:p>
            <a:fld id="{CC91331A-62CA-4220-BDD0-DF1FE2D03DAB}" type="slidenum">
              <a:rPr lang="en-AU" smtClean="0"/>
              <a:t>61</a:t>
            </a:fld>
            <a:endParaRPr lang="en-AU" dirty="0"/>
          </a:p>
        </p:txBody>
      </p:sp>
    </p:spTree>
    <p:extLst>
      <p:ext uri="{BB962C8B-B14F-4D97-AF65-F5344CB8AC3E}">
        <p14:creationId xmlns:p14="http://schemas.microsoft.com/office/powerpoint/2010/main" val="3957337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Teacher note: </a:t>
            </a:r>
            <a:r>
              <a:rPr lang="en-AU" sz="1800" dirty="0">
                <a:effectLst/>
                <a:latin typeface="Arial" panose="020B0604020202020204" pitchFamily="34" charset="0"/>
                <a:ea typeface="Calibri" panose="020F0502020204030204" pitchFamily="34" charset="0"/>
              </a:rPr>
              <a:t>This table could help inform an identify and describe activity. It could be used as a scaffold to help students identify and describe machinery or practices that are used in agriculture</a:t>
            </a:r>
          </a:p>
          <a:p>
            <a:endParaRPr lang="en-AU" dirty="0"/>
          </a:p>
          <a:p>
            <a:r>
              <a:rPr lang="en-AU" u="sng" dirty="0"/>
              <a:t>questions:</a:t>
            </a:r>
          </a:p>
          <a:p>
            <a:r>
              <a:rPr lang="en-AU" dirty="0"/>
              <a:t>What is another example of a specialised farm? (a: cotton farm)</a:t>
            </a:r>
          </a:p>
          <a:p>
            <a:r>
              <a:rPr lang="en-AU" dirty="0"/>
              <a:t>How else could we describe ploughing? (a: digging up the soil for planting)</a:t>
            </a: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dirty="0"/>
          </a:p>
        </p:txBody>
      </p:sp>
    </p:spTree>
    <p:extLst>
      <p:ext uri="{BB962C8B-B14F-4D97-AF65-F5344CB8AC3E}">
        <p14:creationId xmlns:p14="http://schemas.microsoft.com/office/powerpoint/2010/main" val="15672455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Sans-Serif"/>
              <a:buChar char="•"/>
            </a:pPr>
            <a:r>
              <a:rPr lang="en-AU" dirty="0"/>
              <a:t>Adapt the learning intention as required and add matching success criteria.</a:t>
            </a:r>
          </a:p>
          <a:p>
            <a:pPr marL="171450" indent="-171450">
              <a:buFont typeface="Arial,Sans-Serif"/>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1800" kern="100" dirty="0">
                <a:effectLst/>
                <a:latin typeface="Tahoma" panose="020B0604030504040204" pitchFamily="34" charset="0"/>
                <a:ea typeface="Aptos" panose="020B0004020202020204" pitchFamily="34" charset="0"/>
                <a:cs typeface="Times New Roman" panose="02020603050405020304" pitchFamily="18" charset="0"/>
              </a:rPr>
              <a:t>⁠</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https://</a:t>
            </a:r>
            <a:r>
              <a:rPr lang="en-AU" sz="1800" kern="100" dirty="0" err="1">
                <a:effectLst/>
                <a:latin typeface="Aptos" panose="020B0004020202020204" pitchFamily="34" charset="0"/>
                <a:ea typeface="Aptos" panose="020B0004020202020204" pitchFamily="34" charset="0"/>
                <a:cs typeface="Times New Roman" panose="02020603050405020304" pitchFamily="18" charset="0"/>
              </a:rPr>
              <a:t>education.nsw.gov.au</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/teaching-and-learning/curriculum/explicit-teaching.</a:t>
            </a:r>
          </a:p>
          <a:p>
            <a:pPr marL="171450" indent="-171450">
              <a:buFont typeface="Arial,Sans-Serif"/>
              <a:buChar char="•"/>
            </a:pPr>
            <a:r>
              <a:rPr lang="en-AU" dirty="0"/>
              <a:t>LISC is not necessarily presented at the beginning of the lesson. Teacher needs to consider most effectual time to introduce. </a:t>
            </a:r>
          </a:p>
          <a:p>
            <a:pPr marL="171450" indent="-171450">
              <a:buFont typeface="Arial,Sans-Serif"/>
              <a:buChar char="•"/>
            </a:pPr>
            <a:r>
              <a:rPr lang="en-AU" dirty="0"/>
              <a:t>LISC should be revisited during the lesson to support students' evaluation of their learning.</a:t>
            </a:r>
          </a:p>
          <a:p>
            <a:endParaRPr lang="en-AU" dirty="0"/>
          </a:p>
          <a:p>
            <a:endParaRPr lang="en-US" dirty="0"/>
          </a:p>
        </p:txBody>
      </p:sp>
      <p:sp>
        <p:nvSpPr>
          <p:cNvPr id="4" name="Slide Number Placeholder 3"/>
          <p:cNvSpPr>
            <a:spLocks noGrp="1"/>
          </p:cNvSpPr>
          <p:nvPr>
            <p:ph type="sldNum" sz="quarter" idx="5"/>
          </p:nvPr>
        </p:nvSpPr>
        <p:spPr/>
        <p:txBody>
          <a:bodyPr/>
          <a:lstStyle/>
          <a:p>
            <a:fld id="{CC91331A-62CA-4220-BDD0-DF1FE2D03DAB}" type="slidenum">
              <a:rPr lang="en-AU" smtClean="0"/>
              <a:t>62</a:t>
            </a:fld>
            <a:endParaRPr lang="en-AU" dirty="0"/>
          </a:p>
        </p:txBody>
      </p:sp>
    </p:spTree>
    <p:extLst>
      <p:ext uri="{BB962C8B-B14F-4D97-AF65-F5344CB8AC3E}">
        <p14:creationId xmlns:p14="http://schemas.microsoft.com/office/powerpoint/2010/main" val="41387019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Teacher note: </a:t>
            </a:r>
            <a:r>
              <a:rPr lang="en-AU" dirty="0"/>
              <a:t>It is important to change the design brief to suit your school context and available resources.</a:t>
            </a:r>
          </a:p>
          <a:p>
            <a:r>
              <a:rPr lang="en-AU" dirty="0"/>
              <a:t>This learning sequence will focus on temperature. You could change the focus to water, light, or humidity.</a:t>
            </a:r>
          </a:p>
          <a:p>
            <a:endParaRPr lang="en-AU" dirty="0"/>
          </a:p>
          <a:p>
            <a:r>
              <a:rPr lang="en-AU" dirty="0"/>
              <a:t>Explain the terms microcontroller, sensor and effector if required.</a:t>
            </a:r>
          </a:p>
        </p:txBody>
      </p:sp>
      <p:sp>
        <p:nvSpPr>
          <p:cNvPr id="4" name="Slide Number Placeholder 3"/>
          <p:cNvSpPr>
            <a:spLocks noGrp="1"/>
          </p:cNvSpPr>
          <p:nvPr>
            <p:ph type="sldNum" sz="quarter" idx="5"/>
          </p:nvPr>
        </p:nvSpPr>
        <p:spPr/>
        <p:txBody>
          <a:bodyPr/>
          <a:lstStyle/>
          <a:p>
            <a:fld id="{CC91331A-62CA-4220-BDD0-DF1FE2D03DAB}" type="slidenum">
              <a:rPr lang="en-AU" smtClean="0"/>
              <a:t>63</a:t>
            </a:fld>
            <a:endParaRPr lang="en-AU" dirty="0"/>
          </a:p>
        </p:txBody>
      </p:sp>
    </p:spTree>
    <p:extLst>
      <p:ext uri="{BB962C8B-B14F-4D97-AF65-F5344CB8AC3E}">
        <p14:creationId xmlns:p14="http://schemas.microsoft.com/office/powerpoint/2010/main" val="25670004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b="1" dirty="0"/>
              <a:t>Teacher note: </a:t>
            </a:r>
            <a:r>
              <a:rPr lang="en-AU" sz="1800" dirty="0">
                <a:effectLst/>
                <a:latin typeface="Arial" panose="020B0604020202020204" pitchFamily="34" charset="0"/>
                <a:ea typeface="Calibri" panose="020F0502020204030204" pitchFamily="34" charset="0"/>
              </a:rPr>
              <a:t>Present </a:t>
            </a:r>
            <a:r>
              <a:rPr lang="en-AU" sz="1800" u="sng" dirty="0">
                <a:solidFill>
                  <a:srgbClr val="2F5496"/>
                </a:solidFill>
                <a:effectLst/>
                <a:latin typeface="Arial" panose="020B0604020202020204" pitchFamily="34" charset="0"/>
                <a:ea typeface="Calibri" panose="020F0502020204030204" pitchFamily="34" charset="0"/>
                <a:hlinkClick r:id="rId3"/>
              </a:rPr>
              <a:t>Climate controlled greenhouse by Arduino (3:43)</a:t>
            </a:r>
            <a:r>
              <a:rPr lang="en-AU" sz="1800" u="sng" dirty="0">
                <a:solidFill>
                  <a:srgbClr val="2F5496"/>
                </a:solidFill>
                <a:effectLst/>
                <a:latin typeface="Arial" panose="020B0604020202020204" pitchFamily="34" charset="0"/>
                <a:ea typeface="Calibri" panose="020F0502020204030204" pitchFamily="34" charset="0"/>
              </a:rPr>
              <a:t>. </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Describe automated systems and materials presented in the video. </a:t>
            </a:r>
          </a:p>
          <a:p>
            <a:pPr>
              <a:spcBef>
                <a:spcPts val="1200"/>
              </a:spcBef>
              <a:spcAft>
                <a:spcPts val="600"/>
              </a:spcAft>
            </a:pPr>
            <a:r>
              <a:rPr lang="en-AU" sz="1800" dirty="0">
                <a:effectLst/>
                <a:latin typeface="Arial" panose="020B0604020202020204" pitchFamily="34" charset="0"/>
                <a:ea typeface="Calibri" panose="020F0502020204030204" pitchFamily="34" charset="0"/>
              </a:rPr>
              <a:t>Use the following template as a guide for note taking.</a:t>
            </a:r>
          </a:p>
          <a:p>
            <a:pPr>
              <a:spcBef>
                <a:spcPts val="1200"/>
              </a:spcBef>
              <a:spcAft>
                <a:spcPts val="600"/>
              </a:spcAft>
            </a:pPr>
            <a:r>
              <a:rPr lang="en-AU" sz="1800" dirty="0">
                <a:effectLst/>
                <a:latin typeface="Arial" panose="020B0604020202020204" pitchFamily="34" charset="0"/>
                <a:ea typeface="Calibri" panose="020F0502020204030204" pitchFamily="34" charset="0"/>
              </a:rPr>
              <a:t>Pause or replay video to discuss features.</a:t>
            </a:r>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64</a:t>
            </a:fld>
            <a:endParaRPr lang="en-AU" dirty="0"/>
          </a:p>
        </p:txBody>
      </p:sp>
    </p:spTree>
    <p:extLst>
      <p:ext uri="{BB962C8B-B14F-4D97-AF65-F5344CB8AC3E}">
        <p14:creationId xmlns:p14="http://schemas.microsoft.com/office/powerpoint/2010/main" val="35265626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Teacher notes: </a:t>
            </a:r>
            <a:r>
              <a:rPr lang="en-AU" dirty="0"/>
              <a:t>Provide a template for student to capture ideas while watching video. Replay and pause at key points. Discuss, describe and capture what can be seen.</a:t>
            </a:r>
          </a:p>
        </p:txBody>
      </p:sp>
      <p:sp>
        <p:nvSpPr>
          <p:cNvPr id="4" name="Slide Number Placeholder 3"/>
          <p:cNvSpPr>
            <a:spLocks noGrp="1"/>
          </p:cNvSpPr>
          <p:nvPr>
            <p:ph type="sldNum" sz="quarter" idx="5"/>
          </p:nvPr>
        </p:nvSpPr>
        <p:spPr/>
        <p:txBody>
          <a:bodyPr/>
          <a:lstStyle/>
          <a:p>
            <a:fld id="{B07158C4-A119-4B78-9DE8-A50001BC31DC}" type="slidenum">
              <a:rPr lang="en-AU" smtClean="0"/>
              <a:pPr/>
              <a:t>65</a:t>
            </a:fld>
            <a:endParaRPr lang="en-AU" dirty="0"/>
          </a:p>
        </p:txBody>
      </p:sp>
    </p:spTree>
    <p:extLst>
      <p:ext uri="{BB962C8B-B14F-4D97-AF65-F5344CB8AC3E}">
        <p14:creationId xmlns:p14="http://schemas.microsoft.com/office/powerpoint/2010/main" val="42635027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Teacher Notes: </a:t>
            </a:r>
            <a:r>
              <a:rPr lang="en-AU" dirty="0"/>
              <a:t>Template prompt to assist recall of structures in video.</a:t>
            </a:r>
          </a:p>
          <a:p>
            <a:r>
              <a:rPr lang="en-AU" dirty="0"/>
              <a:t>Questions:</a:t>
            </a:r>
          </a:p>
          <a:p>
            <a:r>
              <a:rPr lang="en-AU" dirty="0"/>
              <a:t>Example</a:t>
            </a:r>
          </a:p>
          <a:p>
            <a:r>
              <a:rPr lang="en-AU" dirty="0"/>
              <a:t>What type of materials have they used to construct the frame and walls of the greenhouse? (Metal wire and a transparent film)</a:t>
            </a:r>
          </a:p>
          <a:p>
            <a:endParaRPr lang="en-AU" dirty="0"/>
          </a:p>
          <a:p>
            <a:endParaRPr lang="en-AU" dirty="0"/>
          </a:p>
          <a:p>
            <a:r>
              <a:rPr lang="en-AU" dirty="0"/>
              <a:t>Images from Yaron (2015) </a:t>
            </a:r>
          </a:p>
          <a:p>
            <a:r>
              <a:rPr lang="en-AU" dirty="0"/>
              <a:t>Climate controlled greenhouse by Arduino, https://www.youtube.com/watch?v=giVSa8YNtKU, [video], Youtube, Yaron, accessed 27 November 2024</a:t>
            </a:r>
          </a:p>
        </p:txBody>
      </p:sp>
      <p:sp>
        <p:nvSpPr>
          <p:cNvPr id="4" name="Slide Number Placeholder 3"/>
          <p:cNvSpPr>
            <a:spLocks noGrp="1"/>
          </p:cNvSpPr>
          <p:nvPr>
            <p:ph type="sldNum" sz="quarter" idx="5"/>
          </p:nvPr>
        </p:nvSpPr>
        <p:spPr/>
        <p:txBody>
          <a:bodyPr/>
          <a:lstStyle/>
          <a:p>
            <a:fld id="{B07158C4-A119-4B78-9DE8-A50001BC31DC}" type="slidenum">
              <a:rPr lang="en-AU" smtClean="0"/>
              <a:pPr/>
              <a:t>66</a:t>
            </a:fld>
            <a:endParaRPr lang="en-AU" dirty="0"/>
          </a:p>
        </p:txBody>
      </p:sp>
    </p:spTree>
    <p:extLst>
      <p:ext uri="{BB962C8B-B14F-4D97-AF65-F5344CB8AC3E}">
        <p14:creationId xmlns:p14="http://schemas.microsoft.com/office/powerpoint/2010/main" val="21087448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Teacher notes:  </a:t>
            </a:r>
            <a:r>
              <a:rPr lang="en-AU" dirty="0"/>
              <a:t>Provide a template for student to capture ideas while watching video. Replay and pause at key points. Discuss, describe and capture what can be seen.</a:t>
            </a:r>
          </a:p>
        </p:txBody>
      </p:sp>
      <p:sp>
        <p:nvSpPr>
          <p:cNvPr id="4" name="Slide Number Placeholder 3"/>
          <p:cNvSpPr>
            <a:spLocks noGrp="1"/>
          </p:cNvSpPr>
          <p:nvPr>
            <p:ph type="sldNum" sz="quarter" idx="5"/>
          </p:nvPr>
        </p:nvSpPr>
        <p:spPr/>
        <p:txBody>
          <a:bodyPr/>
          <a:lstStyle/>
          <a:p>
            <a:fld id="{B07158C4-A119-4B78-9DE8-A50001BC31DC}" type="slidenum">
              <a:rPr lang="en-AU" smtClean="0"/>
              <a:pPr/>
              <a:t>67</a:t>
            </a:fld>
            <a:endParaRPr lang="en-AU" dirty="0"/>
          </a:p>
        </p:txBody>
      </p:sp>
    </p:spTree>
    <p:extLst>
      <p:ext uri="{BB962C8B-B14F-4D97-AF65-F5344CB8AC3E}">
        <p14:creationId xmlns:p14="http://schemas.microsoft.com/office/powerpoint/2010/main" val="35030893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3907E-4038-534C-82CF-A946C3A620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F0C0B-D549-F635-4093-01CFD838868A}"/>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00714834-A0A6-0E27-111C-49B804768117}"/>
              </a:ext>
            </a:extLst>
          </p:cNvPr>
          <p:cNvSpPr>
            <a:spLocks noGrp="1"/>
          </p:cNvSpPr>
          <p:nvPr>
            <p:ph type="body" idx="1"/>
          </p:nvPr>
        </p:nvSpPr>
        <p:spPr/>
        <p:txBody>
          <a:bodyPr/>
          <a:lstStyle/>
          <a:p>
            <a:r>
              <a:rPr lang="en-AU" b="1" dirty="0"/>
              <a:t>Note: </a:t>
            </a:r>
          </a:p>
          <a:p>
            <a:r>
              <a:rPr lang="en-AU" b="0" dirty="0"/>
              <a:t>If required review inputs and outputs with students. This is a quick definition of peripherals. The next slide describes inputs and outputs.</a:t>
            </a:r>
          </a:p>
        </p:txBody>
      </p:sp>
      <p:sp>
        <p:nvSpPr>
          <p:cNvPr id="4" name="Slide Number Placeholder 3">
            <a:extLst>
              <a:ext uri="{FF2B5EF4-FFF2-40B4-BE49-F238E27FC236}">
                <a16:creationId xmlns:a16="http://schemas.microsoft.com/office/drawing/2014/main" id="{55694613-6E95-2F35-E0B2-0C1FB93F3B6B}"/>
              </a:ext>
            </a:extLst>
          </p:cNvPr>
          <p:cNvSpPr>
            <a:spLocks noGrp="1"/>
          </p:cNvSpPr>
          <p:nvPr>
            <p:ph type="sldNum" sz="quarter" idx="5"/>
          </p:nvPr>
        </p:nvSpPr>
        <p:spPr/>
        <p:txBody>
          <a:bodyPr/>
          <a:lstStyle/>
          <a:p>
            <a:fld id="{CC91331A-62CA-4220-BDD0-DF1FE2D03DAB}" type="slidenum">
              <a:rPr lang="en-AU" smtClean="0"/>
              <a:t>68</a:t>
            </a:fld>
            <a:endParaRPr lang="en-AU" dirty="0"/>
          </a:p>
        </p:txBody>
      </p:sp>
    </p:spTree>
    <p:extLst>
      <p:ext uri="{BB962C8B-B14F-4D97-AF65-F5344CB8AC3E}">
        <p14:creationId xmlns:p14="http://schemas.microsoft.com/office/powerpoint/2010/main" val="32911937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Revise sensors as inputs and actuators as outputs. </a:t>
            </a:r>
          </a:p>
          <a:p>
            <a:endParaRPr lang="en-AU" dirty="0"/>
          </a:p>
          <a:p>
            <a:r>
              <a:rPr lang="en-AU" dirty="0"/>
              <a:t>Identify an input sensor in the image for students, moisture sensor, atmospheric sensor.</a:t>
            </a:r>
          </a:p>
          <a:p>
            <a:endParaRPr lang="en-AU" dirty="0"/>
          </a:p>
          <a:p>
            <a:r>
              <a:rPr lang="en-AU" dirty="0"/>
              <a:t>Identify an actuator in the image, such as servo motor, pump or fan.</a:t>
            </a:r>
          </a:p>
        </p:txBody>
      </p:sp>
      <p:sp>
        <p:nvSpPr>
          <p:cNvPr id="4" name="Slide Number Placeholder 3"/>
          <p:cNvSpPr>
            <a:spLocks noGrp="1"/>
          </p:cNvSpPr>
          <p:nvPr>
            <p:ph type="sldNum" sz="quarter" idx="5"/>
          </p:nvPr>
        </p:nvSpPr>
        <p:spPr/>
        <p:txBody>
          <a:bodyPr/>
          <a:lstStyle/>
          <a:p>
            <a:fld id="{CC91331A-62CA-4220-BDD0-DF1FE2D03DAB}" type="slidenum">
              <a:rPr lang="en-AU" smtClean="0"/>
              <a:t>69</a:t>
            </a:fld>
            <a:endParaRPr lang="en-AU" dirty="0"/>
          </a:p>
        </p:txBody>
      </p:sp>
    </p:spTree>
    <p:extLst>
      <p:ext uri="{BB962C8B-B14F-4D97-AF65-F5344CB8AC3E}">
        <p14:creationId xmlns:p14="http://schemas.microsoft.com/office/powerpoint/2010/main" val="27471734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Revise actuators and effectors.</a:t>
            </a:r>
          </a:p>
          <a:p>
            <a:endParaRPr lang="en-AU" dirty="0"/>
          </a:p>
          <a:p>
            <a:r>
              <a:rPr lang="en-AU" dirty="0"/>
              <a:t>Explain the text in the slide.</a:t>
            </a:r>
          </a:p>
        </p:txBody>
      </p:sp>
      <p:sp>
        <p:nvSpPr>
          <p:cNvPr id="4" name="Slide Number Placeholder 3"/>
          <p:cNvSpPr>
            <a:spLocks noGrp="1"/>
          </p:cNvSpPr>
          <p:nvPr>
            <p:ph type="sldNum" sz="quarter" idx="5"/>
          </p:nvPr>
        </p:nvSpPr>
        <p:spPr/>
        <p:txBody>
          <a:bodyPr/>
          <a:lstStyle/>
          <a:p>
            <a:fld id="{CC91331A-62CA-4220-BDD0-DF1FE2D03DAB}" type="slidenum">
              <a:rPr lang="en-AU" smtClean="0"/>
              <a:t>70</a:t>
            </a:fld>
            <a:endParaRPr lang="en-AU" dirty="0"/>
          </a:p>
        </p:txBody>
      </p:sp>
    </p:spTree>
    <p:extLst>
      <p:ext uri="{BB962C8B-B14F-4D97-AF65-F5344CB8AC3E}">
        <p14:creationId xmlns:p14="http://schemas.microsoft.com/office/powerpoint/2010/main" val="33400029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Teacher note: </a:t>
            </a:r>
            <a:r>
              <a:rPr lang="en-AU" b="0" dirty="0"/>
              <a:t>Allow for research time and change suggested links based on your constraints. Students should capture notes in their design journal or folio.</a:t>
            </a:r>
          </a:p>
        </p:txBody>
      </p:sp>
      <p:sp>
        <p:nvSpPr>
          <p:cNvPr id="4" name="Slide Number Placeholder 3"/>
          <p:cNvSpPr>
            <a:spLocks noGrp="1"/>
          </p:cNvSpPr>
          <p:nvPr>
            <p:ph type="sldNum" sz="quarter" idx="5"/>
          </p:nvPr>
        </p:nvSpPr>
        <p:spPr/>
        <p:txBody>
          <a:bodyPr/>
          <a:lstStyle/>
          <a:p>
            <a:fld id="{CC91331A-62CA-4220-BDD0-DF1FE2D03DAB}" type="slidenum">
              <a:rPr lang="en-AU" smtClean="0"/>
              <a:t>71</a:t>
            </a:fld>
            <a:endParaRPr lang="en-AU" dirty="0"/>
          </a:p>
        </p:txBody>
      </p:sp>
    </p:spTree>
    <p:extLst>
      <p:ext uri="{BB962C8B-B14F-4D97-AF65-F5344CB8AC3E}">
        <p14:creationId xmlns:p14="http://schemas.microsoft.com/office/powerpoint/2010/main" val="517594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 </a:t>
            </a:r>
            <a:r>
              <a:rPr lang="en-AU" sz="1800" dirty="0">
                <a:effectLst/>
                <a:latin typeface="Arial" panose="020B0604020202020204" pitchFamily="34" charset="0"/>
                <a:ea typeface="Calibri" panose="020F0502020204030204" pitchFamily="34" charset="0"/>
              </a:rPr>
              <a:t>Assess student knowledge regarding changing agricultural practices overtime with a class discussion.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Use the following slides and class discussion to complete the following table.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dirty="0"/>
          </a:p>
        </p:txBody>
      </p:sp>
    </p:spTree>
    <p:extLst>
      <p:ext uri="{BB962C8B-B14F-4D97-AF65-F5344CB8AC3E}">
        <p14:creationId xmlns:p14="http://schemas.microsoft.com/office/powerpoint/2010/main" val="18317098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Teacher note: </a:t>
            </a:r>
            <a:r>
              <a:rPr lang="en-AU" dirty="0"/>
              <a:t>Provide a template for student to capture ideas while researching – Students could use this template digitally and take screenshots – or they could use it for fast note taking and sketching.</a:t>
            </a:r>
          </a:p>
        </p:txBody>
      </p:sp>
      <p:sp>
        <p:nvSpPr>
          <p:cNvPr id="4" name="Slide Number Placeholder 3"/>
          <p:cNvSpPr>
            <a:spLocks noGrp="1"/>
          </p:cNvSpPr>
          <p:nvPr>
            <p:ph type="sldNum" sz="quarter" idx="5"/>
          </p:nvPr>
        </p:nvSpPr>
        <p:spPr/>
        <p:txBody>
          <a:bodyPr/>
          <a:lstStyle/>
          <a:p>
            <a:fld id="{B07158C4-A119-4B78-9DE8-A50001BC31DC}" type="slidenum">
              <a:rPr lang="en-AU" smtClean="0"/>
              <a:pPr/>
              <a:t>72</a:t>
            </a:fld>
            <a:endParaRPr lang="en-AU" dirty="0"/>
          </a:p>
        </p:txBody>
      </p:sp>
    </p:spTree>
    <p:extLst>
      <p:ext uri="{BB962C8B-B14F-4D97-AF65-F5344CB8AC3E}">
        <p14:creationId xmlns:p14="http://schemas.microsoft.com/office/powerpoint/2010/main" val="15262052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Sans-Serif"/>
              <a:buChar char="•"/>
            </a:pPr>
            <a:r>
              <a:rPr lang="en-AU" dirty="0"/>
              <a:t>Adapt the learning intention as required and add matching success criteria.</a:t>
            </a:r>
          </a:p>
          <a:p>
            <a:pPr marL="171450" indent="-171450">
              <a:buFont typeface="Arial,Sans-Serif"/>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1800" kern="100" dirty="0">
                <a:effectLst/>
                <a:latin typeface="Tahoma" panose="020B0604030504040204" pitchFamily="34" charset="0"/>
                <a:ea typeface="Aptos" panose="020B0004020202020204" pitchFamily="34" charset="0"/>
                <a:cs typeface="Times New Roman" panose="02020603050405020304" pitchFamily="18" charset="0"/>
              </a:rPr>
              <a:t>⁠</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https://</a:t>
            </a:r>
            <a:r>
              <a:rPr lang="en-AU" sz="1800" kern="100" dirty="0" err="1">
                <a:effectLst/>
                <a:latin typeface="Aptos" panose="020B0004020202020204" pitchFamily="34" charset="0"/>
                <a:ea typeface="Aptos" panose="020B0004020202020204" pitchFamily="34" charset="0"/>
                <a:cs typeface="Times New Roman" panose="02020603050405020304" pitchFamily="18" charset="0"/>
              </a:rPr>
              <a:t>education.nsw.gov.au</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/teaching-and-learning/curriculum/explicit-teaching.</a:t>
            </a:r>
          </a:p>
          <a:p>
            <a:pPr marL="171450" indent="-171450">
              <a:buFont typeface="Arial,Sans-Serif"/>
              <a:buChar char="•"/>
            </a:pPr>
            <a:r>
              <a:rPr lang="en-AU" dirty="0"/>
              <a:t>LISC is not necessarily presented at the beginning of the lesson. Teacher needs to consider most effectual time to introduce. </a:t>
            </a:r>
          </a:p>
          <a:p>
            <a:pPr marL="171450" indent="-171450">
              <a:buFont typeface="Arial,Sans-Serif"/>
              <a:buChar char="•"/>
            </a:pPr>
            <a:r>
              <a:rPr lang="en-AU" dirty="0"/>
              <a:t>LISC should be revisited during the lesson to support students' evaluation of their learning.</a:t>
            </a:r>
          </a:p>
          <a:p>
            <a:endParaRPr lang="en-AU" dirty="0"/>
          </a:p>
          <a:p>
            <a:endParaRPr lang="en-US" dirty="0"/>
          </a:p>
        </p:txBody>
      </p:sp>
      <p:sp>
        <p:nvSpPr>
          <p:cNvPr id="4" name="Slide Number Placeholder 3"/>
          <p:cNvSpPr>
            <a:spLocks noGrp="1"/>
          </p:cNvSpPr>
          <p:nvPr>
            <p:ph type="sldNum" sz="quarter" idx="5"/>
          </p:nvPr>
        </p:nvSpPr>
        <p:spPr/>
        <p:txBody>
          <a:bodyPr/>
          <a:lstStyle/>
          <a:p>
            <a:fld id="{CC91331A-62CA-4220-BDD0-DF1FE2D03DAB}" type="slidenum">
              <a:rPr lang="en-AU" smtClean="0"/>
              <a:t>73</a:t>
            </a:fld>
            <a:endParaRPr lang="en-AU" dirty="0"/>
          </a:p>
        </p:txBody>
      </p:sp>
    </p:spTree>
    <p:extLst>
      <p:ext uri="{BB962C8B-B14F-4D97-AF65-F5344CB8AC3E}">
        <p14:creationId xmlns:p14="http://schemas.microsoft.com/office/powerpoint/2010/main" val="14885998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Teacher note: </a:t>
            </a:r>
            <a:r>
              <a:rPr lang="en-AU" dirty="0"/>
              <a:t>It is important to change the design brief to suit your school context and available resources.</a:t>
            </a:r>
          </a:p>
          <a:p>
            <a:r>
              <a:rPr lang="en-AU" dirty="0"/>
              <a:t>This learning sequence will focus on temperature. You could change the focus to water, light, or humidity.</a:t>
            </a:r>
          </a:p>
        </p:txBody>
      </p:sp>
      <p:sp>
        <p:nvSpPr>
          <p:cNvPr id="4" name="Slide Number Placeholder 3"/>
          <p:cNvSpPr>
            <a:spLocks noGrp="1"/>
          </p:cNvSpPr>
          <p:nvPr>
            <p:ph type="sldNum" sz="quarter" idx="5"/>
          </p:nvPr>
        </p:nvSpPr>
        <p:spPr/>
        <p:txBody>
          <a:bodyPr/>
          <a:lstStyle/>
          <a:p>
            <a:fld id="{CC91331A-62CA-4220-BDD0-DF1FE2D03DAB}" type="slidenum">
              <a:rPr lang="en-AU" smtClean="0"/>
              <a:t>74</a:t>
            </a:fld>
            <a:endParaRPr lang="en-AU" dirty="0"/>
          </a:p>
        </p:txBody>
      </p:sp>
    </p:spTree>
    <p:extLst>
      <p:ext uri="{BB962C8B-B14F-4D97-AF65-F5344CB8AC3E}">
        <p14:creationId xmlns:p14="http://schemas.microsoft.com/office/powerpoint/2010/main" val="30485830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Teacher note: </a:t>
            </a:r>
            <a:r>
              <a:rPr lang="en-AU" sz="1800" dirty="0">
                <a:effectLst/>
                <a:latin typeface="Arial" panose="020B0604020202020204" pitchFamily="34" charset="0"/>
                <a:ea typeface="Calibri" panose="020F0502020204030204" pitchFamily="34" charset="0"/>
              </a:rPr>
              <a:t>Explore the </a:t>
            </a:r>
            <a:r>
              <a:rPr lang="en-AU" sz="1800" u="sng" dirty="0">
                <a:solidFill>
                  <a:srgbClr val="2F5496"/>
                </a:solidFill>
                <a:effectLst/>
                <a:latin typeface="Arial" panose="020B0604020202020204" pitchFamily="34" charset="0"/>
                <a:ea typeface="Calibri" panose="020F0502020204030204" pitchFamily="34" charset="0"/>
                <a:hlinkClick r:id="rId3"/>
              </a:rPr>
              <a:t>Smart greenhouse webpage</a:t>
            </a:r>
            <a:r>
              <a:rPr lang="en-AU" sz="1800" dirty="0">
                <a:effectLst/>
                <a:latin typeface="Arial" panose="020B0604020202020204" pitchFamily="34" charset="0"/>
                <a:ea typeface="Calibri" panose="020F0502020204030204" pitchFamily="34" charset="0"/>
              </a:rPr>
              <a:t> and present the brainstorm and ideation video (4:29) </a:t>
            </a:r>
            <a:r>
              <a:rPr lang="en-AU" sz="1800" dirty="0"/>
              <a:t>to demonstrate ideation in action.</a:t>
            </a:r>
            <a:endParaRPr lang="en-AU" sz="1800" dirty="0">
              <a:effectLst/>
              <a:latin typeface="Arial" panose="020B0604020202020204" pitchFamily="34" charset="0"/>
              <a:ea typeface="Calibri" panose="020F0502020204030204" pitchFamily="34" charset="0"/>
            </a:endParaRPr>
          </a:p>
          <a:p>
            <a:endParaRPr lang="en-AU" dirty="0"/>
          </a:p>
          <a:p>
            <a:endParaRPr lang="en-AU" dirty="0"/>
          </a:p>
          <a:p>
            <a:r>
              <a:rPr lang="en-AU" sz="1200" dirty="0">
                <a:effectLst/>
                <a:latin typeface="Arial" panose="020B0604020202020204" pitchFamily="34" charset="0"/>
                <a:ea typeface="Calibri" panose="020F0502020204030204" pitchFamily="34" charset="0"/>
              </a:rPr>
              <a:t>https://education.nsw.gov.au/teaching-and-learning/curriculum/stem/stem-curriculum-resources/stem-smart-greenhouse </a:t>
            </a:r>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75</a:t>
            </a:fld>
            <a:endParaRPr lang="en-AU" dirty="0"/>
          </a:p>
        </p:txBody>
      </p:sp>
    </p:spTree>
    <p:extLst>
      <p:ext uri="{BB962C8B-B14F-4D97-AF65-F5344CB8AC3E}">
        <p14:creationId xmlns:p14="http://schemas.microsoft.com/office/powerpoint/2010/main" val="1267681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Teacher note: </a:t>
            </a:r>
            <a:r>
              <a:rPr lang="en-AU" sz="1800" dirty="0">
                <a:effectLst/>
                <a:latin typeface="Arial" panose="020B0604020202020204" pitchFamily="34" charset="0"/>
                <a:ea typeface="Calibri" panose="020F0502020204030204" pitchFamily="34" charset="0"/>
              </a:rPr>
              <a:t>Model and guide ideation to facilitate ideas and ask effective questions when appropriate. Adjust brainstorming to best suit your context, materials, tools and design focus.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Discuss ideas as groups or a class, offer opportunities for sharing, for example after a certain amount of time ask students to display ideas on the wall and engage in a poster gallery walk. Encourage collaboration and sharing of ideas. The design brief is not a competition it is a learning opportunity.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Use the following templates to help generate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Students will need to collate and keep ideas. If using a digital journal, ask students to clearly label paper template or sheets with their name. Use a sheet feeding scanner to quickly digitise work.</a:t>
            </a:r>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76</a:t>
            </a:fld>
            <a:endParaRPr lang="en-AU" dirty="0"/>
          </a:p>
        </p:txBody>
      </p:sp>
    </p:spTree>
    <p:extLst>
      <p:ext uri="{BB962C8B-B14F-4D97-AF65-F5344CB8AC3E}">
        <p14:creationId xmlns:p14="http://schemas.microsoft.com/office/powerpoint/2010/main" val="3357762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Teacher notes: </a:t>
            </a:r>
            <a:r>
              <a:rPr lang="en-AU" dirty="0"/>
              <a:t>Provide an optional template for student to capture ideas when considering the problem.</a:t>
            </a:r>
          </a:p>
        </p:txBody>
      </p:sp>
      <p:sp>
        <p:nvSpPr>
          <p:cNvPr id="4" name="Slide Number Placeholder 3"/>
          <p:cNvSpPr>
            <a:spLocks noGrp="1"/>
          </p:cNvSpPr>
          <p:nvPr>
            <p:ph type="sldNum" sz="quarter" idx="5"/>
          </p:nvPr>
        </p:nvSpPr>
        <p:spPr/>
        <p:txBody>
          <a:bodyPr/>
          <a:lstStyle/>
          <a:p>
            <a:fld id="{B07158C4-A119-4B78-9DE8-A50001BC31DC}" type="slidenum">
              <a:rPr lang="en-AU" smtClean="0"/>
              <a:pPr/>
              <a:t>77</a:t>
            </a:fld>
            <a:endParaRPr lang="en-AU" dirty="0"/>
          </a:p>
        </p:txBody>
      </p:sp>
    </p:spTree>
    <p:extLst>
      <p:ext uri="{BB962C8B-B14F-4D97-AF65-F5344CB8AC3E}">
        <p14:creationId xmlns:p14="http://schemas.microsoft.com/office/powerpoint/2010/main" val="28146666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Teacher notes: </a:t>
            </a:r>
            <a:r>
              <a:rPr lang="en-AU" dirty="0"/>
              <a:t>Possible completed template for students to generate ideas when considering the problem. How could they use designed materials to mimic some of these shapes?</a:t>
            </a:r>
          </a:p>
          <a:p>
            <a:endParaRPr lang="en-AU" b="1" u="sng" dirty="0"/>
          </a:p>
          <a:p>
            <a:r>
              <a:rPr lang="en-AU" b="1" u="sng" dirty="0"/>
              <a:t>Check for understanding</a:t>
            </a:r>
          </a:p>
          <a:p>
            <a:r>
              <a:rPr lang="en-AU" dirty="0"/>
              <a:t>Looking at each image ask students. What shapes can you see in this image? What types of materials do you think you could use to replicate these shapes? How could a vent be incorporated into this shape?</a:t>
            </a:r>
          </a:p>
          <a:p>
            <a:endParaRPr lang="en-AU" dirty="0"/>
          </a:p>
          <a:p>
            <a:r>
              <a:rPr lang="en-AU" dirty="0"/>
              <a:t>Images from:</a:t>
            </a:r>
          </a:p>
          <a:p>
            <a:r>
              <a:rPr lang="en-AU" dirty="0"/>
              <a:t>1 ‘Plants in a greenhouse’ https://www.pexels.com/photo/plants-in-a-greenhouse-8342806/ from Ilya Mal’kov is licenced under CC0</a:t>
            </a:r>
          </a:p>
          <a:p>
            <a:r>
              <a:rPr lang="en-AU" dirty="0"/>
              <a:t>2 ‘Green plants inside a greenhouse’ https://www.pexels.com/photo/green-plants-inside-a-greenhouse-4750261/ from kaboompics.com is licenced under CC0</a:t>
            </a:r>
          </a:p>
          <a:p>
            <a:r>
              <a:rPr lang="en-AU" dirty="0"/>
              <a:t>3 ‘no title’ https://pxhere.com/en/photo/1033873 from pxhere is licenced under CC0</a:t>
            </a:r>
          </a:p>
          <a:p>
            <a:r>
              <a:rPr lang="en-AU" dirty="0"/>
              <a:t>4. ‘no title’ https://pxhere.com/en/photo/487155 from pxhere is licenced under CC0</a:t>
            </a:r>
          </a:p>
          <a:p>
            <a:r>
              <a:rPr lang="en-AU" dirty="0"/>
              <a:t>5. ‘Greenhouse, geilstone garden’ https://commons.wikimedia.org/wiki/File:Greenhouse,_Geilston_Garden_-_geograph.org.uk_-_6568605.jpg from Richard Sutcliffe is licenced under CC2.0</a:t>
            </a:r>
          </a:p>
          <a:p>
            <a:r>
              <a:rPr lang="en-AU" dirty="0"/>
              <a:t>6. ‘Restored greenhouse, Somerleyton Hall’ https://commons.wikimedia.org/wiki/File:Restored_greenhouse,_Somerleyton_Hall_-_geograph.org.uk_-_5536305.jpg from Julian Drowse in licenced under CC 2.0</a:t>
            </a:r>
          </a:p>
        </p:txBody>
      </p:sp>
      <p:sp>
        <p:nvSpPr>
          <p:cNvPr id="4" name="Slide Number Placeholder 3"/>
          <p:cNvSpPr>
            <a:spLocks noGrp="1"/>
          </p:cNvSpPr>
          <p:nvPr>
            <p:ph type="sldNum" sz="quarter" idx="5"/>
          </p:nvPr>
        </p:nvSpPr>
        <p:spPr/>
        <p:txBody>
          <a:bodyPr/>
          <a:lstStyle/>
          <a:p>
            <a:fld id="{B07158C4-A119-4B78-9DE8-A50001BC31DC}" type="slidenum">
              <a:rPr lang="en-AU" smtClean="0"/>
              <a:pPr/>
              <a:t>78</a:t>
            </a:fld>
            <a:endParaRPr lang="en-AU" dirty="0"/>
          </a:p>
        </p:txBody>
      </p:sp>
    </p:spTree>
    <p:extLst>
      <p:ext uri="{BB962C8B-B14F-4D97-AF65-F5344CB8AC3E}">
        <p14:creationId xmlns:p14="http://schemas.microsoft.com/office/powerpoint/2010/main" val="21244887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Teacher notes: </a:t>
            </a:r>
            <a:r>
              <a:rPr lang="en-AU" b="0" dirty="0"/>
              <a:t>Optional template. </a:t>
            </a:r>
            <a:r>
              <a:rPr lang="en-AU" dirty="0"/>
              <a:t>Provide a template for student to capture ideas when considering the problem.</a:t>
            </a:r>
          </a:p>
        </p:txBody>
      </p:sp>
      <p:sp>
        <p:nvSpPr>
          <p:cNvPr id="4" name="Slide Number Placeholder 3"/>
          <p:cNvSpPr>
            <a:spLocks noGrp="1"/>
          </p:cNvSpPr>
          <p:nvPr>
            <p:ph type="sldNum" sz="quarter" idx="5"/>
          </p:nvPr>
        </p:nvSpPr>
        <p:spPr/>
        <p:txBody>
          <a:bodyPr/>
          <a:lstStyle/>
          <a:p>
            <a:fld id="{B07158C4-A119-4B78-9DE8-A50001BC31DC}" type="slidenum">
              <a:rPr lang="en-AU" smtClean="0"/>
              <a:pPr/>
              <a:t>79</a:t>
            </a:fld>
            <a:endParaRPr lang="en-AU" dirty="0"/>
          </a:p>
        </p:txBody>
      </p:sp>
    </p:spTree>
    <p:extLst>
      <p:ext uri="{BB962C8B-B14F-4D97-AF65-F5344CB8AC3E}">
        <p14:creationId xmlns:p14="http://schemas.microsoft.com/office/powerpoint/2010/main" val="32739480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Teacher notes: </a:t>
            </a:r>
            <a:r>
              <a:rPr lang="en-AU" dirty="0"/>
              <a:t>Provide a template for student to capture ideas when considering the problem.</a:t>
            </a:r>
          </a:p>
        </p:txBody>
      </p:sp>
      <p:sp>
        <p:nvSpPr>
          <p:cNvPr id="4" name="Slide Number Placeholder 3"/>
          <p:cNvSpPr>
            <a:spLocks noGrp="1"/>
          </p:cNvSpPr>
          <p:nvPr>
            <p:ph type="sldNum" sz="quarter" idx="5"/>
          </p:nvPr>
        </p:nvSpPr>
        <p:spPr/>
        <p:txBody>
          <a:bodyPr/>
          <a:lstStyle/>
          <a:p>
            <a:fld id="{B07158C4-A119-4B78-9DE8-A50001BC31DC}" type="slidenum">
              <a:rPr lang="en-AU" smtClean="0"/>
              <a:pPr/>
              <a:t>80</a:t>
            </a:fld>
            <a:endParaRPr lang="en-AU" dirty="0"/>
          </a:p>
        </p:txBody>
      </p:sp>
    </p:spTree>
    <p:extLst>
      <p:ext uri="{BB962C8B-B14F-4D97-AF65-F5344CB8AC3E}">
        <p14:creationId xmlns:p14="http://schemas.microsoft.com/office/powerpoint/2010/main" val="9971500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Teacher notes: </a:t>
            </a:r>
            <a:r>
              <a:rPr lang="en-AU" dirty="0"/>
              <a:t>Provide a template for student to capture ideas when considering the problem. Optional template.</a:t>
            </a:r>
          </a:p>
        </p:txBody>
      </p:sp>
      <p:sp>
        <p:nvSpPr>
          <p:cNvPr id="4" name="Slide Number Placeholder 3"/>
          <p:cNvSpPr>
            <a:spLocks noGrp="1"/>
          </p:cNvSpPr>
          <p:nvPr>
            <p:ph type="sldNum" sz="quarter" idx="5"/>
          </p:nvPr>
        </p:nvSpPr>
        <p:spPr/>
        <p:txBody>
          <a:bodyPr/>
          <a:lstStyle/>
          <a:p>
            <a:fld id="{B07158C4-A119-4B78-9DE8-A50001BC31DC}" type="slidenum">
              <a:rPr lang="en-AU" smtClean="0"/>
              <a:pPr/>
              <a:t>81</a:t>
            </a:fld>
            <a:endParaRPr lang="en-AU" dirty="0"/>
          </a:p>
        </p:txBody>
      </p:sp>
    </p:spTree>
    <p:extLst>
      <p:ext uri="{BB962C8B-B14F-4D97-AF65-F5344CB8AC3E}">
        <p14:creationId xmlns:p14="http://schemas.microsoft.com/office/powerpoint/2010/main" val="3223737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 </a:t>
            </a:r>
            <a:r>
              <a:rPr lang="en-AU" dirty="0"/>
              <a:t>Use examples to g</a:t>
            </a:r>
            <a:r>
              <a:rPr lang="en-AU" sz="1800" dirty="0">
                <a:effectLst/>
                <a:latin typeface="Arial" panose="020B0604020202020204" pitchFamily="34" charset="0"/>
                <a:ea typeface="Calibri" panose="020F0502020204030204" pitchFamily="34" charset="0"/>
              </a:rPr>
              <a:t>ive examples of historical changes in the agriculture industry.</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dirty="0"/>
          </a:p>
        </p:txBody>
      </p:sp>
    </p:spTree>
    <p:extLst>
      <p:ext uri="{BB962C8B-B14F-4D97-AF65-F5344CB8AC3E}">
        <p14:creationId xmlns:p14="http://schemas.microsoft.com/office/powerpoint/2010/main" val="28639121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Teacher notes: </a:t>
            </a:r>
            <a:r>
              <a:rPr lang="en-AU" dirty="0"/>
              <a:t>Provide a template for student to capture ideas when considering the problem. Optional template.</a:t>
            </a:r>
          </a:p>
        </p:txBody>
      </p:sp>
      <p:sp>
        <p:nvSpPr>
          <p:cNvPr id="4" name="Slide Number Placeholder 3"/>
          <p:cNvSpPr>
            <a:spLocks noGrp="1"/>
          </p:cNvSpPr>
          <p:nvPr>
            <p:ph type="sldNum" sz="quarter" idx="5"/>
          </p:nvPr>
        </p:nvSpPr>
        <p:spPr/>
        <p:txBody>
          <a:bodyPr/>
          <a:lstStyle/>
          <a:p>
            <a:fld id="{B07158C4-A119-4B78-9DE8-A50001BC31DC}" type="slidenum">
              <a:rPr lang="en-AU" smtClean="0"/>
              <a:pPr/>
              <a:t>82</a:t>
            </a:fld>
            <a:endParaRPr lang="en-AU" dirty="0"/>
          </a:p>
        </p:txBody>
      </p:sp>
    </p:spTree>
    <p:extLst>
      <p:ext uri="{BB962C8B-B14F-4D97-AF65-F5344CB8AC3E}">
        <p14:creationId xmlns:p14="http://schemas.microsoft.com/office/powerpoint/2010/main" val="20888654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Teacher notes: </a:t>
            </a:r>
            <a:r>
              <a:rPr lang="en-AU" dirty="0"/>
              <a:t>Provide a template for student to capture ideas when considering the problem. Optional template.</a:t>
            </a:r>
          </a:p>
        </p:txBody>
      </p:sp>
      <p:sp>
        <p:nvSpPr>
          <p:cNvPr id="4" name="Slide Number Placeholder 3"/>
          <p:cNvSpPr>
            <a:spLocks noGrp="1"/>
          </p:cNvSpPr>
          <p:nvPr>
            <p:ph type="sldNum" sz="quarter" idx="5"/>
          </p:nvPr>
        </p:nvSpPr>
        <p:spPr/>
        <p:txBody>
          <a:bodyPr/>
          <a:lstStyle/>
          <a:p>
            <a:fld id="{B07158C4-A119-4B78-9DE8-A50001BC31DC}" type="slidenum">
              <a:rPr lang="en-AU" smtClean="0"/>
              <a:pPr/>
              <a:t>83</a:t>
            </a:fld>
            <a:endParaRPr lang="en-AU" dirty="0"/>
          </a:p>
        </p:txBody>
      </p:sp>
    </p:spTree>
    <p:extLst>
      <p:ext uri="{BB962C8B-B14F-4D97-AF65-F5344CB8AC3E}">
        <p14:creationId xmlns:p14="http://schemas.microsoft.com/office/powerpoint/2010/main" val="35139660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Teacher note: </a:t>
            </a:r>
            <a:r>
              <a:rPr lang="en-AU" sz="1800" dirty="0">
                <a:effectLst/>
                <a:latin typeface="Arial" panose="020B0604020202020204" pitchFamily="34" charset="0"/>
                <a:ea typeface="Calibri" panose="020F0502020204030204" pitchFamily="34" charset="0"/>
              </a:rPr>
              <a:t>Students will need to collate and keep ideas. If using a digital journal, ask students to clearly label paper template or sheets with their name. Use a sheet feeding scanner to quickly digitise work.</a:t>
            </a:r>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84</a:t>
            </a:fld>
            <a:endParaRPr lang="en-AU" dirty="0"/>
          </a:p>
        </p:txBody>
      </p:sp>
    </p:spTree>
    <p:extLst>
      <p:ext uri="{BB962C8B-B14F-4D97-AF65-F5344CB8AC3E}">
        <p14:creationId xmlns:p14="http://schemas.microsoft.com/office/powerpoint/2010/main" val="1312763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 </a:t>
            </a:r>
            <a:r>
              <a:rPr lang="en-AU" dirty="0"/>
              <a:t>Use examples </a:t>
            </a:r>
            <a:r>
              <a:rPr lang="en-AU" sz="1200" dirty="0">
                <a:effectLst/>
                <a:latin typeface="Arial" panose="020B0604020202020204" pitchFamily="34" charset="0"/>
                <a:ea typeface="Calibri" panose="020F0502020204030204" pitchFamily="34" charset="0"/>
              </a:rPr>
              <a:t>of historical changes in the agriculture industry.</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dirty="0"/>
          </a:p>
        </p:txBody>
      </p:sp>
    </p:spTree>
    <p:extLst>
      <p:ext uri="{BB962C8B-B14F-4D97-AF65-F5344CB8AC3E}">
        <p14:creationId xmlns:p14="http://schemas.microsoft.com/office/powerpoint/2010/main" val="24797365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dirty="0"/>
          </a:p>
        </p:txBody>
      </p:sp>
    </p:spTree>
    <p:extLst>
      <p:ext uri="{BB962C8B-B14F-4D97-AF65-F5344CB8AC3E}">
        <p14:creationId xmlns:p14="http://schemas.microsoft.com/office/powerpoint/2010/main" val="382859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519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66521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125199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GB"/>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766868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441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GB"/>
              <a:t>Click icon to add picture</a:t>
            </a:r>
            <a:endParaRPr lang="en-AU"/>
          </a:p>
        </p:txBody>
      </p:sp>
    </p:spTree>
    <p:extLst>
      <p:ext uri="{BB962C8B-B14F-4D97-AF65-F5344CB8AC3E}">
        <p14:creationId xmlns:p14="http://schemas.microsoft.com/office/powerpoint/2010/main" val="67773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3689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GB"/>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Tree>
    <p:extLst>
      <p:ext uri="{BB962C8B-B14F-4D97-AF65-F5344CB8AC3E}">
        <p14:creationId xmlns:p14="http://schemas.microsoft.com/office/powerpoint/2010/main" val="100671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41538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43885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75100523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hyperlink" Target="https://creativecommons.org/licenses/by/4.0/" TargetMode="External"/><Relationship Id="rId4" Type="http://schemas.openxmlformats.org/officeDocument/2006/relationships/hyperlink" Target="https://commons.wikimedia.org/wiki/File:Center_pivot_irrigation_in_Colorado.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hyperlink" Target="https://creativecommons.org/publicdomain/mark/1.0/" TargetMode="External"/><Relationship Id="rId4" Type="http://schemas.openxmlformats.org/officeDocument/2006/relationships/hyperlink" Target="https://www.flickr.com/photos/160831427@N06/5067378182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hyperlink" Target="https://creativecommons.org/publicdomain/mark/1.0/" TargetMode="External"/><Relationship Id="rId4" Type="http://schemas.openxmlformats.org/officeDocument/2006/relationships/hyperlink" Target="https://picryl.com/media/irrigation-water-use-center-pivot-irrigation-17858228815-f16c8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hyperlink" Target="https://creativecommons.org/licenses/by-sa/4.0/" TargetMode="External"/><Relationship Id="rId4" Type="http://schemas.openxmlformats.org/officeDocument/2006/relationships/hyperlink" Target="https://commons.wikimedia.org/wiki/File:De_Pikkeling_-_harvesting_the_grain_the_traditional_way_-_Meldert%284%29_-_2018.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hyperlink" Target="https://creativecommons.org/licenses/by-nd/2.0/" TargetMode="External"/><Relationship Id="rId4" Type="http://schemas.openxmlformats.org/officeDocument/2006/relationships/hyperlink" Target="https://www.flickr.com/photos/rkilpatrick21/6530748377"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hyperlink" Target="https://creativecommons.org/licenses/by/2.0/" TargetMode="External"/><Relationship Id="rId4" Type="http://schemas.openxmlformats.org/officeDocument/2006/relationships/hyperlink" Target="https://commons.wikimedia.org/wiki/File:CAT_combine_harvester_2.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Lite-Trac_Crop_Sprayer.jpg"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source.colostate.edu/challenges-of-agriculture/"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20.jpeg"/><Relationship Id="rId5" Type="http://schemas.openxmlformats.org/officeDocument/2006/relationships/image" Target="../media/image19.svg"/><Relationship Id="rId4" Type="http://schemas.openxmlformats.org/officeDocument/2006/relationships/image" Target="../media/image18.svg"/></Relationships>
</file>

<file path=ppt/slides/_rels/slide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24.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hyperlink" Target="https://commons.wikimedia.org/wiki/File:Lacanja_burn.JPG"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23.svg"/><Relationship Id="rId4" Type="http://schemas.openxmlformats.org/officeDocument/2006/relationships/image" Target="../media/image22.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28.jpeg"/><Relationship Id="rId5" Type="http://schemas.openxmlformats.org/officeDocument/2006/relationships/image" Target="../media/image27.svg"/><Relationship Id="rId4" Type="http://schemas.openxmlformats.org/officeDocument/2006/relationships/image" Target="../media/image26.svg"/></Relationships>
</file>

<file path=ppt/slides/_rels/slide2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32.jpeg"/><Relationship Id="rId5" Type="http://schemas.openxmlformats.org/officeDocument/2006/relationships/image" Target="../media/image31.svg"/><Relationship Id="rId4" Type="http://schemas.openxmlformats.org/officeDocument/2006/relationships/image" Target="../media/image30.svg"/></Relationships>
</file>

<file path=ppt/slides/_rels/slide2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36.jpeg"/><Relationship Id="rId5" Type="http://schemas.openxmlformats.org/officeDocument/2006/relationships/image" Target="../media/image35.svg"/><Relationship Id="rId4" Type="http://schemas.openxmlformats.org/officeDocument/2006/relationships/image" Target="../media/image34.svg"/></Relationships>
</file>

<file path=ppt/slides/_rels/slide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slide" Target="slide72.xml"/><Relationship Id="rId3" Type="http://schemas.openxmlformats.org/officeDocument/2006/relationships/slide" Target="slide4.xml"/><Relationship Id="rId7" Type="http://schemas.openxmlformats.org/officeDocument/2006/relationships/slide" Target="slide6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slide" Target="slide50.xml"/><Relationship Id="rId5" Type="http://schemas.openxmlformats.org/officeDocument/2006/relationships/slide" Target="slide35.xml"/><Relationship Id="rId4" Type="http://schemas.openxmlformats.org/officeDocument/2006/relationships/slide" Target="slide1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video" Target="https://www.youtube.com/embed/G0K9sD0vGus?feature=oembed" TargetMode="External"/><Relationship Id="rId5" Type="http://schemas.openxmlformats.org/officeDocument/2006/relationships/hyperlink" Target="https://www.youtube.com/watch?v=G0K9sD0vGus" TargetMode="Externa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hyperlink" Target="https://creativecommons.org/licenses/by-nc/4.0/" TargetMode="External"/><Relationship Id="rId4" Type="http://schemas.openxmlformats.org/officeDocument/2006/relationships/hyperlink" Target="https://www.deanlong.io/blog/future-of-work"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creativecommons.org/licenses/by-nc/4.0/" TargetMode="External"/><Relationship Id="rId3" Type="http://schemas.openxmlformats.org/officeDocument/2006/relationships/image" Target="../media/image41.jpeg"/><Relationship Id="rId7" Type="http://schemas.openxmlformats.org/officeDocument/2006/relationships/hyperlink" Target="https://en.wikipedia.org/wiki/Greenhouse#/media/File:Private_greenhouse.jpg"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42.jpeg"/><Relationship Id="rId5" Type="http://schemas.openxmlformats.org/officeDocument/2006/relationships/hyperlink" Target="https://creativecommons.org/public-domain/" TargetMode="External"/><Relationship Id="rId4" Type="http://schemas.openxmlformats.org/officeDocument/2006/relationships/hyperlink" Target="https://boudewijnhuijgens.getarchive.net/amp/media/greenhouse-view-royal-castle-of-laeken-brussels-belgium-dsc07063-4b9a96"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hyperlink" Target="https://creativecommons.org/licenses/by-nc/4.0/" TargetMode="External"/><Relationship Id="rId4" Type="http://schemas.openxmlformats.org/officeDocument/2006/relationships/hyperlink" Target="https://en.wikipedia.org/wiki/Greenhouse#/media/File:Private_greenhouse.jpg"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xml"/><Relationship Id="rId1" Type="http://schemas.openxmlformats.org/officeDocument/2006/relationships/video" Target="https://www.youtube.com/embed/gfCEQgx4d-4?start=400&amp;feature=oembed" TargetMode="External"/><Relationship Id="rId5" Type="http://schemas.openxmlformats.org/officeDocument/2006/relationships/hyperlink" Target="https://youtu.be/gfCEQgx4d-4?si=OtNuaQ_I68AWDy94&amp;t=400" TargetMode="External"/><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xml"/><Relationship Id="rId1" Type="http://schemas.openxmlformats.org/officeDocument/2006/relationships/video" Target="https://www.youtube.com/embed/peKuQovaL2E?feature=oembed" TargetMode="External"/><Relationship Id="rId5" Type="http://schemas.openxmlformats.org/officeDocument/2006/relationships/hyperlink" Target="https://www.youtube.com/watch?v=peKuQovaL2E" TargetMode="External"/><Relationship Id="rId4" Type="http://schemas.openxmlformats.org/officeDocument/2006/relationships/image" Target="../media/image53.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8.xml"/><Relationship Id="rId5" Type="http://schemas.openxmlformats.org/officeDocument/2006/relationships/image" Target="../media/image60.png"/><Relationship Id="rId4" Type="http://schemas.openxmlformats.org/officeDocument/2006/relationships/image" Target="../media/image59.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video" Target="https://www.youtube.com/embed/WazK8e88axE?feature=oembed" TargetMode="External"/><Relationship Id="rId5" Type="http://schemas.openxmlformats.org/officeDocument/2006/relationships/image" Target="../media/image6.jpeg"/><Relationship Id="rId4" Type="http://schemas.openxmlformats.org/officeDocument/2006/relationships/hyperlink" Target="https://www.youtube.com/watch?v=WazK8e88axE"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image" Target="../media/image62.svg"/></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xml"/><Relationship Id="rId1" Type="http://schemas.openxmlformats.org/officeDocument/2006/relationships/video" Target="https://www.youtube.com/embed/giVSa8YNtKU?feature=oembed" TargetMode="External"/><Relationship Id="rId5" Type="http://schemas.openxmlformats.org/officeDocument/2006/relationships/hyperlink" Target="https://www.youtube.com/watch?v=giVSa8YNtKU" TargetMode="External"/><Relationship Id="rId4" Type="http://schemas.openxmlformats.org/officeDocument/2006/relationships/image" Target="../media/image65.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9.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hyperlink" Target="https://www.instructables.com/SMART-GREEN-HOUSE-WITH-PLASTIC-BOTTLES/" TargetMode="External"/><Relationship Id="rId7" Type="http://schemas.openxmlformats.org/officeDocument/2006/relationships/hyperlink" Target="https://www.youtube.com/watch?v=RUdTPZAYwy8" TargetMode="External"/><Relationship Id="rId2" Type="http://schemas.openxmlformats.org/officeDocument/2006/relationships/notesSlide" Target="../notesSlides/notesSlide69.xml"/><Relationship Id="rId1" Type="http://schemas.openxmlformats.org/officeDocument/2006/relationships/slideLayout" Target="../slideLayouts/slideLayout5.xml"/><Relationship Id="rId6" Type="http://schemas.openxmlformats.org/officeDocument/2006/relationships/hyperlink" Target="https://youtu.be/HYVlqzt7Yu0?si=Q__zeqnjS1V3AIxO" TargetMode="External"/><Relationship Id="rId5" Type="http://schemas.openxmlformats.org/officeDocument/2006/relationships/hyperlink" Target="https://www.youtube.com/watch?v=8-DLg1aEFw0" TargetMode="External"/><Relationship Id="rId4" Type="http://schemas.openxmlformats.org/officeDocument/2006/relationships/hyperlink" Target="https://www.youtube.com/watch?v=6C_BEcU_wKY"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1.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52.png"/></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hyperlink" Target="https://education.nsw.gov.au/teaching-and-learning/curriculum/stem/stem-curriculum-resources/stem-smart-greenhouse" TargetMode="External"/><Relationship Id="rId2" Type="http://schemas.openxmlformats.org/officeDocument/2006/relationships/notesSlide" Target="../notesSlides/notesSlide73.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78.png"/><Relationship Id="rId4" Type="http://schemas.openxmlformats.org/officeDocument/2006/relationships/image" Target="../media/image7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76.xml"/><Relationship Id="rId1" Type="http://schemas.openxmlformats.org/officeDocument/2006/relationships/slideLayout" Target="../slideLayouts/slideLayout9.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8" Type="http://schemas.openxmlformats.org/officeDocument/2006/relationships/hyperlink" Target="https://www.youtube.com/watch?v=gfCEQgx4d-4" TargetMode="External"/><Relationship Id="rId3" Type="http://schemas.openxmlformats.org/officeDocument/2006/relationships/hyperlink" Target="https://source.colostate.edu/challenges-of-agriculture/" TargetMode="External"/><Relationship Id="rId7" Type="http://schemas.openxmlformats.org/officeDocument/2006/relationships/hyperlink" Target="https://research.usq.edu.au/download/6801289262e6726c39b414610d07827e6371f9085b803e9d234046fad96fd4e9/373612/Smith_Baillie_IDC2009_PV.pdf" TargetMode="External"/><Relationship Id="rId2" Type="http://schemas.openxmlformats.org/officeDocument/2006/relationships/hyperlink" Target="https://education.nsw.gov.au/content/dam/main-education/teaching-and-learning/curriculum/elective-courses/media/documents/istem-s5-course-document.docx" TargetMode="External"/><Relationship Id="rId1" Type="http://schemas.openxmlformats.org/officeDocument/2006/relationships/slideLayout" Target="../slideLayouts/slideLayout10.xml"/><Relationship Id="rId6" Type="http://schemas.openxmlformats.org/officeDocument/2006/relationships/hyperlink" Target="https://www.educationstandards.nsw.edu.au/wps/wcm/connect/80826e0c-05cc-4b83-958e-2dcd178eda3b/agricultural-technology-years-7-10-syllabus-2019.pdf?MOD=AJPERES&amp;CVID=" TargetMode="External"/><Relationship Id="rId5" Type="http://schemas.openxmlformats.org/officeDocument/2006/relationships/hyperlink" Target="https://www.youtube.com/watch?v=WazK8e88axE" TargetMode="External"/><Relationship Id="rId4" Type="http://schemas.openxmlformats.org/officeDocument/2006/relationships/hyperlink" Target="https://www.youtube.com/watch?v=G0K9sD0vGus" TargetMode="External"/><Relationship Id="rId9" Type="http://schemas.openxmlformats.org/officeDocument/2006/relationships/hyperlink" Target="https://www.youtube.com/watch?v=giVSa8YNtKU" TargetMode="External"/></Relationships>
</file>

<file path=ppt/slides/_rels/slide86.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BDE786-36F5-FD49-E08E-7D6591251DBE}"/>
              </a:ext>
            </a:extLst>
          </p:cNvPr>
          <p:cNvSpPr>
            <a:spLocks noGrp="1"/>
          </p:cNvSpPr>
          <p:nvPr>
            <p:ph type="ctrTitle"/>
          </p:nvPr>
        </p:nvSpPr>
        <p:spPr/>
        <p:txBody>
          <a:bodyPr/>
          <a:lstStyle/>
          <a:p>
            <a:r>
              <a:rPr lang="en-AU" dirty="0"/>
              <a:t>iSTEM AgriTech</a:t>
            </a:r>
          </a:p>
        </p:txBody>
      </p:sp>
      <p:sp>
        <p:nvSpPr>
          <p:cNvPr id="5" name="Text Placeholder 4">
            <a:extLst>
              <a:ext uri="{FF2B5EF4-FFF2-40B4-BE49-F238E27FC236}">
                <a16:creationId xmlns:a16="http://schemas.microsoft.com/office/drawing/2014/main" id="{E4583A3C-1E23-ABE7-C1E2-740433FB97CE}"/>
              </a:ext>
            </a:extLst>
          </p:cNvPr>
          <p:cNvSpPr>
            <a:spLocks noGrp="1"/>
          </p:cNvSpPr>
          <p:nvPr>
            <p:ph type="body" sz="quarter" idx="10"/>
          </p:nvPr>
        </p:nvSpPr>
        <p:spPr/>
        <p:txBody>
          <a:bodyPr/>
          <a:lstStyle/>
          <a:p>
            <a:r>
              <a:rPr lang="en-AU" dirty="0"/>
              <a:t>Stage 5</a:t>
            </a:r>
          </a:p>
        </p:txBody>
      </p:sp>
      <p:sp>
        <p:nvSpPr>
          <p:cNvPr id="2" name="Text Placeholder 1">
            <a:extLst>
              <a:ext uri="{FF2B5EF4-FFF2-40B4-BE49-F238E27FC236}">
                <a16:creationId xmlns:a16="http://schemas.microsoft.com/office/drawing/2014/main" id="{A073BDF9-1123-EEAB-B6F5-0C63026F2421}"/>
              </a:ext>
            </a:extLst>
          </p:cNvPr>
          <p:cNvSpPr>
            <a:spLocks noGrp="1"/>
          </p:cNvSpPr>
          <p:nvPr>
            <p:ph type="body" sz="quarter" idx="16"/>
          </p:nvPr>
        </p:nvSpPr>
        <p:spPr/>
        <p:txBody>
          <a:bodyPr/>
          <a:lstStyle/>
          <a:p>
            <a:r>
              <a:rPr lang="en-AU" dirty="0"/>
              <a:t>Resource – AGT PPT1</a:t>
            </a:r>
          </a:p>
          <a:p>
            <a:endParaRPr lang="en-US" dirty="0"/>
          </a:p>
        </p:txBody>
      </p:sp>
      <p:sp>
        <p:nvSpPr>
          <p:cNvPr id="9" name="Text Placeholder 8">
            <a:extLst>
              <a:ext uri="{FF2B5EF4-FFF2-40B4-BE49-F238E27FC236}">
                <a16:creationId xmlns:a16="http://schemas.microsoft.com/office/drawing/2014/main" id="{12964B72-A2E4-AAC3-56EF-8356190E67A5}"/>
              </a:ext>
            </a:extLst>
          </p:cNvPr>
          <p:cNvSpPr>
            <a:spLocks noGrp="1"/>
          </p:cNvSpPr>
          <p:nvPr>
            <p:ph type="body" sz="quarter" idx="15"/>
          </p:nvPr>
        </p:nvSpPr>
        <p:spPr/>
        <p:txBody>
          <a:bodyPr/>
          <a:lstStyle/>
          <a:p>
            <a:r>
              <a:rPr lang="en-AU" dirty="0"/>
              <a:t>Week 1 and 2</a:t>
            </a:r>
          </a:p>
        </p:txBody>
      </p:sp>
      <p:pic>
        <p:nvPicPr>
          <p:cNvPr id="10" name="Picture Placeholder 14" descr="Aerial view of a circular crop circle">
            <a:extLst>
              <a:ext uri="{FF2B5EF4-FFF2-40B4-BE49-F238E27FC236}">
                <a16:creationId xmlns:a16="http://schemas.microsoft.com/office/drawing/2014/main" id="{4D74975E-D141-6C66-A2AC-9193E35D6786}"/>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68606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BAB2F-773F-0E3F-CD26-599F6CFED22B}"/>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Changes in agriculture – irrigation</a:t>
            </a:r>
          </a:p>
        </p:txBody>
      </p:sp>
      <p:sp>
        <p:nvSpPr>
          <p:cNvPr id="5" name="Text Placeholder 4">
            <a:extLst>
              <a:ext uri="{FF2B5EF4-FFF2-40B4-BE49-F238E27FC236}">
                <a16:creationId xmlns:a16="http://schemas.microsoft.com/office/drawing/2014/main" id="{7ED4F6D5-15E8-592A-B28C-E4F913360717}"/>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Irrigation</a:t>
            </a:r>
          </a:p>
        </p:txBody>
      </p:sp>
      <p:sp>
        <p:nvSpPr>
          <p:cNvPr id="3" name="Content Placeholder 2">
            <a:extLst>
              <a:ext uri="{FF2B5EF4-FFF2-40B4-BE49-F238E27FC236}">
                <a16:creationId xmlns:a16="http://schemas.microsoft.com/office/drawing/2014/main" id="{51DCFE23-FB71-383D-B884-B724DB213187}"/>
              </a:ext>
            </a:extLst>
          </p:cNvPr>
          <p:cNvSpPr>
            <a:spLocks noGrp="1"/>
          </p:cNvSpPr>
          <p:nvPr>
            <p:ph sz="quarter" idx="19"/>
          </p:nvPr>
        </p:nvSpPr>
        <p:spPr/>
        <p:txBody>
          <a:bodyPr/>
          <a:lstStyle/>
          <a:p>
            <a:r>
              <a:rPr lang="en-AU" dirty="0">
                <a:latin typeface="Arial" panose="020B0604020202020204" pitchFamily="34" charset="0"/>
                <a:cs typeface="Arial" panose="020B0604020202020204" pitchFamily="34" charset="0"/>
              </a:rPr>
              <a:t>Irrigation practices have changed over time and now some farms use large irrigation systems such as pivot irrigation.</a:t>
            </a:r>
          </a:p>
        </p:txBody>
      </p:sp>
      <p:pic>
        <p:nvPicPr>
          <p:cNvPr id="1028" name="Picture 4" descr="Image showing centre pivot irrigation in a field.">
            <a:extLst>
              <a:ext uri="{FF2B5EF4-FFF2-40B4-BE49-F238E27FC236}">
                <a16:creationId xmlns:a16="http://schemas.microsoft.com/office/drawing/2014/main" id="{E4B54D17-8D48-FC88-DCE0-46B8D1A2DF33}"/>
              </a:ext>
            </a:extLst>
          </p:cNvPr>
          <p:cNvPicPr>
            <a:picLocks noGrp="1" noChangeAspect="1" noChangeArrowheads="1"/>
          </p:cNvPicPr>
          <p:nvPr>
            <p:ph type="pic" sz="quarter" idx="20"/>
          </p:nvPr>
        </p:nvPicPr>
        <p:blipFill>
          <a:blip r:embed="rId3" cstate="screen">
            <a:extLst>
              <a:ext uri="{28A0092B-C50C-407E-A947-70E740481C1C}">
                <a14:useLocalDpi xmlns:a14="http://schemas.microsoft.com/office/drawing/2010/main"/>
              </a:ext>
            </a:extLst>
          </a:blip>
          <a:stretch/>
        </p:blipFill>
        <p:spPr bwMode="auto">
          <a:xfrm>
            <a:off x="6672263" y="1555794"/>
            <a:ext cx="4948004" cy="4319686"/>
          </a:xfrm>
          <a:prstGeom prst="rect">
            <a:avLst/>
          </a:prstGeom>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544A740D-81CD-F831-E2FD-2A58F6B496C4}"/>
              </a:ext>
            </a:extLst>
          </p:cNvPr>
          <p:cNvSpPr>
            <a:spLocks noGrp="1"/>
          </p:cNvSpPr>
          <p:nvPr>
            <p:ph type="body" sz="quarter" idx="4294967295"/>
          </p:nvPr>
        </p:nvSpPr>
        <p:spPr>
          <a:xfrm>
            <a:off x="6672264" y="5934075"/>
            <a:ext cx="4948004" cy="506413"/>
          </a:xfrm>
        </p:spPr>
        <p:txBody>
          <a:bodyPr/>
          <a:lstStyle/>
          <a:p>
            <a:r>
              <a:rPr lang="en-AU" sz="1400" dirty="0">
                <a:effectLst/>
                <a:latin typeface="Arial" panose="020B0604020202020204" pitchFamily="34" charset="0"/>
                <a:ea typeface="Calibri" panose="020F0502020204030204" pitchFamily="34" charset="0"/>
                <a:cs typeface="Arial" panose="020B0604020202020204" pitchFamily="34" charset="0"/>
              </a:rPr>
              <a:t>‘Centre pivot irrigation in Colorado</a:t>
            </a:r>
            <a:r>
              <a:rPr lang="en-AU" sz="1400" i="1" dirty="0">
                <a:solidFill>
                  <a:srgbClr val="30272E"/>
                </a:solidFill>
                <a:effectLst/>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4"/>
              </a:rPr>
              <a:t>Wikimedia commons</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hlinkClick r:id="rId4"/>
              </a:rPr>
              <a:t>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rPr>
              <a:t>is licensed under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hlinkClick r:id="rId5"/>
              </a:rPr>
              <a:t>CC BY 4.0  </a:t>
            </a:r>
            <a:endParaRPr lang="en-AU" sz="1400" dirty="0">
              <a:effectLst/>
              <a:latin typeface="Arial" panose="020B060402020202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735C2D62-CA65-4ADB-8AB2-883B9A50F78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pPr/>
              <a:t>10</a:t>
            </a:fld>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536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BAB2F-773F-0E3F-CD26-599F6CFED22B}"/>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Changes in agriculture – precision irrigation</a:t>
            </a:r>
          </a:p>
        </p:txBody>
      </p:sp>
      <p:sp>
        <p:nvSpPr>
          <p:cNvPr id="5" name="Text Placeholder 4">
            <a:extLst>
              <a:ext uri="{FF2B5EF4-FFF2-40B4-BE49-F238E27FC236}">
                <a16:creationId xmlns:a16="http://schemas.microsoft.com/office/drawing/2014/main" id="{7ED4F6D5-15E8-592A-B28C-E4F913360717}"/>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Precision irrigation</a:t>
            </a:r>
          </a:p>
        </p:txBody>
      </p:sp>
      <p:sp>
        <p:nvSpPr>
          <p:cNvPr id="3" name="Content Placeholder 2">
            <a:extLst>
              <a:ext uri="{FF2B5EF4-FFF2-40B4-BE49-F238E27FC236}">
                <a16:creationId xmlns:a16="http://schemas.microsoft.com/office/drawing/2014/main" id="{51DCFE23-FB71-383D-B884-B724DB213187}"/>
              </a:ext>
            </a:extLst>
          </p:cNvPr>
          <p:cNvSpPr>
            <a:spLocks noGrp="1"/>
          </p:cNvSpPr>
          <p:nvPr>
            <p:ph sz="quarter" idx="19"/>
          </p:nvPr>
        </p:nvSpPr>
        <p:spPr/>
        <p:txBody>
          <a:bodyPr/>
          <a:lstStyle/>
          <a:p>
            <a:r>
              <a:rPr lang="en-AU" sz="1800" dirty="0"/>
              <a:t>Precision irrigation is a practice that is becoming more widely used. It is the accurate and precise application of water to meet the specific requirements of individual plants or areas. </a:t>
            </a:r>
          </a:p>
          <a:p>
            <a:r>
              <a:rPr lang="en-AU" sz="1800" dirty="0"/>
              <a:t>This precise application of water can reduce water usage and minimise adverse environmental impact.</a:t>
            </a:r>
          </a:p>
          <a:p>
            <a:r>
              <a:rPr lang="en-AU" sz="1800" dirty="0"/>
              <a:t>Sensors in fields and crops send moisture information to a software system that controls the application of water at locations that need it, when they need it.</a:t>
            </a:r>
          </a:p>
          <a:p>
            <a:r>
              <a:rPr lang="en-AU" sz="1800" dirty="0">
                <a:latin typeface="Arial" panose="020B0604020202020204" pitchFamily="34" charset="0"/>
                <a:cs typeface="Arial" panose="020B0604020202020204" pitchFamily="34" charset="0"/>
              </a:rPr>
              <a:t>(Smith &amp; Baillie</a:t>
            </a:r>
            <a:r>
              <a:rPr lang="en-AU" sz="1800" dirty="0"/>
              <a:t>, 2009)</a:t>
            </a:r>
            <a:endParaRPr lang="en-AU" sz="1800" dirty="0">
              <a:latin typeface="Arial" panose="020B0604020202020204" pitchFamily="34" charset="0"/>
              <a:cs typeface="Arial" panose="020B0604020202020204" pitchFamily="34" charset="0"/>
            </a:endParaRPr>
          </a:p>
        </p:txBody>
      </p:sp>
      <p:pic>
        <p:nvPicPr>
          <p:cNvPr id="9" name="Picture Placeholder 8" descr="A field of green plants with precision irrigation.">
            <a:extLst>
              <a:ext uri="{FF2B5EF4-FFF2-40B4-BE49-F238E27FC236}">
                <a16:creationId xmlns:a16="http://schemas.microsoft.com/office/drawing/2014/main" id="{451784B5-742F-72C5-1693-A1FA0FA61EF7}"/>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tretch/>
        </p:blipFill>
        <p:spPr>
          <a:xfrm>
            <a:off x="6672263" y="1403505"/>
            <a:ext cx="5054600" cy="4419600"/>
          </a:xfrm>
          <a:prstGeom prst="rect">
            <a:avLst/>
          </a:prstGeom>
        </p:spPr>
      </p:pic>
      <p:sp>
        <p:nvSpPr>
          <p:cNvPr id="6" name="Text Placeholder 5">
            <a:extLst>
              <a:ext uri="{FF2B5EF4-FFF2-40B4-BE49-F238E27FC236}">
                <a16:creationId xmlns:a16="http://schemas.microsoft.com/office/drawing/2014/main" id="{B9F7BC45-D014-AB9C-A05D-5EF868AF2B2D}"/>
              </a:ext>
            </a:extLst>
          </p:cNvPr>
          <p:cNvSpPr>
            <a:spLocks noGrp="1"/>
          </p:cNvSpPr>
          <p:nvPr>
            <p:ph type="body" sz="quarter" idx="4294967295"/>
          </p:nvPr>
        </p:nvSpPr>
        <p:spPr>
          <a:xfrm>
            <a:off x="6672264" y="5934075"/>
            <a:ext cx="5054600" cy="506413"/>
          </a:xfrm>
        </p:spPr>
        <p:txBody>
          <a:bodyPr/>
          <a:lstStyle/>
          <a:p>
            <a:r>
              <a:rPr lang="en-AU" sz="1400" dirty="0">
                <a:effectLst/>
                <a:latin typeface="Arial" panose="020B0604020202020204" pitchFamily="34" charset="0"/>
                <a:ea typeface="Calibri" panose="020F0502020204030204" pitchFamily="34" charset="0"/>
                <a:cs typeface="Arial" panose="020B0604020202020204" pitchFamily="34" charset="0"/>
              </a:rPr>
              <a:t>‘Jgibson Day6</a:t>
            </a:r>
            <a:r>
              <a:rPr lang="en-AU" sz="1400" i="1" dirty="0">
                <a:solidFill>
                  <a:srgbClr val="30272E"/>
                </a:solidFill>
                <a:effectLst/>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4"/>
              </a:rPr>
              <a:t>USDA NRCS Montana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rPr>
              <a:t>is licensed under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hlinkClick r:id="rId5"/>
              </a:rPr>
              <a:t>CC BY-PDM-</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5"/>
              </a:rPr>
              <a:t>1</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hlinkClick r:id="rId5"/>
              </a:rPr>
              <a:t>.0 </a:t>
            </a:r>
            <a:endParaRPr lang="en-AU" sz="1400"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735C2D62-CA65-4ADB-8AB2-883B9A50F78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pPr/>
              <a:t>11</a:t>
            </a:fld>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709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BAB2F-773F-0E3F-CD26-599F6CFED22B}"/>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Changes in agriculture – impact</a:t>
            </a:r>
          </a:p>
        </p:txBody>
      </p:sp>
      <p:sp>
        <p:nvSpPr>
          <p:cNvPr id="5" name="Text Placeholder 4">
            <a:extLst>
              <a:ext uri="{FF2B5EF4-FFF2-40B4-BE49-F238E27FC236}">
                <a16:creationId xmlns:a16="http://schemas.microsoft.com/office/drawing/2014/main" id="{7ED4F6D5-15E8-592A-B28C-E4F913360717}"/>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Irrigation</a:t>
            </a:r>
          </a:p>
        </p:txBody>
      </p:sp>
      <p:sp>
        <p:nvSpPr>
          <p:cNvPr id="3" name="Content Placeholder 2">
            <a:extLst>
              <a:ext uri="{FF2B5EF4-FFF2-40B4-BE49-F238E27FC236}">
                <a16:creationId xmlns:a16="http://schemas.microsoft.com/office/drawing/2014/main" id="{51DCFE23-FB71-383D-B884-B724DB213187}"/>
              </a:ext>
            </a:extLst>
          </p:cNvPr>
          <p:cNvSpPr>
            <a:spLocks noGrp="1"/>
          </p:cNvSpPr>
          <p:nvPr>
            <p:ph sz="quarter" idx="19"/>
          </p:nvPr>
        </p:nvSpPr>
        <p:spPr/>
        <p:txBody>
          <a:bodyPr/>
          <a:lstStyle/>
          <a:p>
            <a:r>
              <a:rPr lang="en-AU" dirty="0">
                <a:latin typeface="Arial" panose="020B0604020202020204" pitchFamily="34" charset="0"/>
                <a:cs typeface="Arial" panose="020B0604020202020204" pitchFamily="34" charset="0"/>
              </a:rPr>
              <a:t>Large irrigation systems help irrigate large areas of crop land. </a:t>
            </a:r>
          </a:p>
          <a:p>
            <a:r>
              <a:rPr lang="en-AU" dirty="0">
                <a:latin typeface="Arial" panose="020B0604020202020204" pitchFamily="34" charset="0"/>
                <a:cs typeface="Arial" panose="020B0604020202020204" pitchFamily="34" charset="0"/>
              </a:rPr>
              <a:t>The satellite image shows: </a:t>
            </a:r>
          </a:p>
          <a:p>
            <a:r>
              <a:rPr lang="en-AU" dirty="0">
                <a:latin typeface="Arial" panose="020B0604020202020204" pitchFamily="34" charset="0"/>
                <a:cs typeface="Arial" panose="020B0604020202020204" pitchFamily="34" charset="0"/>
              </a:rPr>
              <a:t>Efficient irrigation of large areas of land helps to increase crop size and yield. This can help generate more profit for the farmer and increased amounts of food for consumers.</a:t>
            </a:r>
          </a:p>
        </p:txBody>
      </p:sp>
      <p:pic>
        <p:nvPicPr>
          <p:cNvPr id="9" name="Picture Placeholder 8" descr="A aerial view of farms, showing circular patterns.">
            <a:extLst>
              <a:ext uri="{FF2B5EF4-FFF2-40B4-BE49-F238E27FC236}">
                <a16:creationId xmlns:a16="http://schemas.microsoft.com/office/drawing/2014/main" id="{501E5939-E9F2-B1F3-9E49-261073E5C8BA}"/>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tretch/>
        </p:blipFill>
        <p:spPr>
          <a:xfrm>
            <a:off x="6672263" y="1562470"/>
            <a:ext cx="5067300" cy="4419600"/>
          </a:xfrm>
          <a:prstGeom prst="rect">
            <a:avLst/>
          </a:prstGeom>
        </p:spPr>
      </p:pic>
      <p:sp>
        <p:nvSpPr>
          <p:cNvPr id="6" name="Text Placeholder 5">
            <a:extLst>
              <a:ext uri="{FF2B5EF4-FFF2-40B4-BE49-F238E27FC236}">
                <a16:creationId xmlns:a16="http://schemas.microsoft.com/office/drawing/2014/main" id="{6AFAD3B8-4A4C-068E-0D80-8EB220BDE3B0}"/>
              </a:ext>
            </a:extLst>
          </p:cNvPr>
          <p:cNvSpPr>
            <a:spLocks noGrp="1"/>
          </p:cNvSpPr>
          <p:nvPr>
            <p:ph type="body" sz="quarter" idx="4294967295"/>
          </p:nvPr>
        </p:nvSpPr>
        <p:spPr>
          <a:xfrm>
            <a:off x="6672264" y="5934075"/>
            <a:ext cx="5067300" cy="506413"/>
          </a:xfrm>
        </p:spPr>
        <p:txBody>
          <a:bodyPr/>
          <a:lstStyle/>
          <a:p>
            <a:r>
              <a:rPr lang="en-AU" sz="1400" dirty="0">
                <a:effectLst/>
                <a:latin typeface="Arial" panose="020B0604020202020204" pitchFamily="34" charset="0"/>
                <a:ea typeface="Calibri" panose="020F0502020204030204" pitchFamily="34" charset="0"/>
                <a:cs typeface="Arial" panose="020B0604020202020204" pitchFamily="34" charset="0"/>
              </a:rPr>
              <a:t>‘</a:t>
            </a:r>
            <a:r>
              <a:rPr lang="en-AU" sz="1400" dirty="0">
                <a:effectLst/>
                <a:latin typeface="Arial" panose="020B0604020202020204" pitchFamily="34" charset="0"/>
                <a:ea typeface="Calibri" panose="020F0502020204030204" pitchFamily="34" charset="0"/>
                <a:cs typeface="Arial" panose="020B0604020202020204" pitchFamily="34" charset="0"/>
                <a:hlinkClick r:id="rId4"/>
              </a:rPr>
              <a:t>Irrigation water use Center pivot irrigation</a:t>
            </a:r>
            <a:r>
              <a:rPr lang="en-AU" sz="1400" i="1" dirty="0">
                <a:solidFill>
                  <a:srgbClr val="30272E"/>
                </a:solidFill>
                <a:effectLst/>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from NASA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rPr>
              <a:t>is licensed under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hlinkClick r:id="rId5"/>
              </a:rPr>
              <a:t>CC BY-PDM-</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5"/>
              </a:rPr>
              <a:t>1</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hlinkClick r:id="rId5"/>
              </a:rPr>
              <a:t>.0  </a:t>
            </a:r>
            <a:endParaRPr lang="en-AU" sz="1400" dirty="0">
              <a:effectLst/>
              <a:latin typeface="Arial" panose="020B060402020202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735C2D62-CA65-4ADB-8AB2-883B9A50F78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pPr/>
              <a:t>12</a:t>
            </a:fld>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050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BAB2F-773F-0E3F-CD26-599F6CFED22B}"/>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Changes in agriculture – more examples</a:t>
            </a:r>
          </a:p>
        </p:txBody>
      </p:sp>
      <p:sp>
        <p:nvSpPr>
          <p:cNvPr id="5" name="Text Placeholder 4">
            <a:extLst>
              <a:ext uri="{FF2B5EF4-FFF2-40B4-BE49-F238E27FC236}">
                <a16:creationId xmlns:a16="http://schemas.microsoft.com/office/drawing/2014/main" id="{7ED4F6D5-15E8-592A-B28C-E4F913360717}"/>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Harvesting</a:t>
            </a:r>
          </a:p>
        </p:txBody>
      </p:sp>
      <p:sp>
        <p:nvSpPr>
          <p:cNvPr id="3" name="Content Placeholder 2">
            <a:extLst>
              <a:ext uri="{FF2B5EF4-FFF2-40B4-BE49-F238E27FC236}">
                <a16:creationId xmlns:a16="http://schemas.microsoft.com/office/drawing/2014/main" id="{51DCFE23-FB71-383D-B884-B724DB213187}"/>
              </a:ext>
            </a:extLst>
          </p:cNvPr>
          <p:cNvSpPr>
            <a:spLocks noGrp="1"/>
          </p:cNvSpPr>
          <p:nvPr>
            <p:ph sz="quarter" idx="19"/>
          </p:nvPr>
        </p:nvSpPr>
        <p:spPr/>
        <p:txBody>
          <a:bodyPr/>
          <a:lstStyle/>
          <a:p>
            <a:r>
              <a:rPr lang="en-AU" sz="1800" dirty="0">
                <a:latin typeface="Arial" panose="020B0604020202020204" pitchFamily="34" charset="0"/>
                <a:cs typeface="Arial" panose="020B0604020202020204" pitchFamily="34" charset="0"/>
              </a:rPr>
              <a:t>Traditional harvesting of grain crops involved a large amount of manual labour. </a:t>
            </a:r>
          </a:p>
          <a:p>
            <a:r>
              <a:rPr lang="en-AU" sz="1800" dirty="0">
                <a:latin typeface="Arial" panose="020B0604020202020204" pitchFamily="34" charset="0"/>
                <a:cs typeface="Arial" panose="020B0604020202020204" pitchFamily="34" charset="0"/>
              </a:rPr>
              <a:t>Traditional harvesting involved:</a:t>
            </a:r>
          </a:p>
          <a:p>
            <a:pPr marL="285750" indent="-285750">
              <a:buFont typeface="Arial" panose="020B0604020202020204" pitchFamily="34" charset="0"/>
              <a:buChar char="•"/>
            </a:pPr>
            <a:r>
              <a:rPr lang="en-AU" sz="1800" b="1" dirty="0">
                <a:latin typeface="Arial" panose="020B0604020202020204" pitchFamily="34" charset="0"/>
                <a:cs typeface="Arial" panose="020B0604020202020204" pitchFamily="34" charset="0"/>
              </a:rPr>
              <a:t>Reaping: </a:t>
            </a:r>
            <a:r>
              <a:rPr lang="en-AU" sz="1800" dirty="0">
                <a:latin typeface="Arial" panose="020B0604020202020204" pitchFamily="34" charset="0"/>
                <a:cs typeface="Arial" panose="020B0604020202020204" pitchFamily="34" charset="0"/>
              </a:rPr>
              <a:t>is the cutting of mature crops at ground level. Farmers might use tools like sickles or scythes for this step.</a:t>
            </a:r>
          </a:p>
          <a:p>
            <a:pPr marL="285750" indent="-285750">
              <a:buFont typeface="Arial" panose="020B0604020202020204" pitchFamily="34" charset="0"/>
              <a:buChar char="•"/>
            </a:pPr>
            <a:r>
              <a:rPr lang="en-AU" sz="1800" b="1" dirty="0">
                <a:latin typeface="Arial" panose="020B0604020202020204" pitchFamily="34" charset="0"/>
                <a:cs typeface="Arial" panose="020B0604020202020204" pitchFamily="34" charset="0"/>
              </a:rPr>
              <a:t>Threshing: </a:t>
            </a:r>
            <a:r>
              <a:rPr lang="en-AU" sz="1800" dirty="0">
                <a:latin typeface="Arial" panose="020B0604020202020204" pitchFamily="34" charset="0"/>
                <a:cs typeface="Arial" panose="020B0604020202020204" pitchFamily="34" charset="0"/>
              </a:rPr>
              <a:t>after reaping, the stalks need to be separated from the valuable grains. Traditionally, threshing involved beating the stalks with flails or using animals to trample them.</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pic>
        <p:nvPicPr>
          <p:cNvPr id="5124" name="Picture 4" descr="Image of people reaping grain crop with sickles.">
            <a:extLst>
              <a:ext uri="{FF2B5EF4-FFF2-40B4-BE49-F238E27FC236}">
                <a16:creationId xmlns:a16="http://schemas.microsoft.com/office/drawing/2014/main" id="{44BAD133-2F30-2A0F-0EDD-622E8A30672D}"/>
              </a:ext>
            </a:extLst>
          </p:cNvPr>
          <p:cNvPicPr>
            <a:picLocks noGrp="1" noChangeAspect="1" noChangeArrowheads="1"/>
          </p:cNvPicPr>
          <p:nvPr>
            <p:ph type="pic" sz="quarter" idx="20"/>
          </p:nvPr>
        </p:nvPicPr>
        <p:blipFill rotWithShape="1">
          <a:blip r:embed="rId3" cstate="screen">
            <a:extLst>
              <a:ext uri="{28A0092B-C50C-407E-A947-70E740481C1C}">
                <a14:useLocalDpi xmlns:a14="http://schemas.microsoft.com/office/drawing/2010/main"/>
              </a:ext>
            </a:extLst>
          </a:blip>
          <a:stretch/>
        </p:blipFill>
        <p:spPr bwMode="auto">
          <a:xfrm>
            <a:off x="6672263" y="1562471"/>
            <a:ext cx="4930124" cy="4308026"/>
          </a:xfrm>
          <a:prstGeom prst="rect">
            <a:avLst/>
          </a:prstGeom>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2B3C4549-7750-A735-8309-D78BEB1CE343}"/>
              </a:ext>
            </a:extLst>
          </p:cNvPr>
          <p:cNvSpPr>
            <a:spLocks noGrp="1"/>
          </p:cNvSpPr>
          <p:nvPr>
            <p:ph type="body" sz="quarter" idx="4294967295"/>
          </p:nvPr>
        </p:nvSpPr>
        <p:spPr>
          <a:xfrm>
            <a:off x="6672264" y="5934075"/>
            <a:ext cx="4930124" cy="506413"/>
          </a:xfrm>
        </p:spPr>
        <p:txBody>
          <a:bodyPr/>
          <a:lstStyle/>
          <a:p>
            <a:r>
              <a:rPr lang="en-AU" sz="1400" dirty="0">
                <a:effectLst/>
                <a:latin typeface="Arial" panose="020B0604020202020204" pitchFamily="34" charset="0"/>
                <a:ea typeface="Calibri" panose="020F0502020204030204" pitchFamily="34" charset="0"/>
                <a:cs typeface="Arial" panose="020B0604020202020204" pitchFamily="34" charset="0"/>
              </a:rPr>
              <a:t>‘</a:t>
            </a:r>
            <a:r>
              <a:rPr lang="en-AU" sz="1400" dirty="0">
                <a:effectLst/>
                <a:latin typeface="Arial" panose="020B0604020202020204" pitchFamily="34" charset="0"/>
                <a:ea typeface="Calibri" panose="020F0502020204030204" pitchFamily="34" charset="0"/>
                <a:cs typeface="Arial" panose="020B0604020202020204" pitchFamily="34" charset="0"/>
                <a:hlinkClick r:id="rId4"/>
              </a:rPr>
              <a:t>harvesting grain the traditional way</a:t>
            </a:r>
            <a:r>
              <a:rPr lang="en-AU" sz="1400" i="1" dirty="0">
                <a:solidFill>
                  <a:srgbClr val="30272E"/>
                </a:solidFill>
                <a:effectLst/>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by Herman Vandenbroeck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rPr>
              <a:t>is licensed under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hlinkClick r:id="rId5"/>
              </a:rPr>
              <a:t>CC BY-SA-4.0  </a:t>
            </a:r>
            <a:endParaRPr lang="en-AU" sz="1400" dirty="0">
              <a:effectLst/>
              <a:latin typeface="Arial" panose="020B060402020202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735C2D62-CA65-4ADB-8AB2-883B9A50F78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pPr/>
              <a:t>13</a:t>
            </a:fld>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632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BAB2F-773F-0E3F-CD26-599F6CFED22B}"/>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Changes in agriculture – harvesting</a:t>
            </a:r>
          </a:p>
        </p:txBody>
      </p:sp>
      <p:sp>
        <p:nvSpPr>
          <p:cNvPr id="5" name="Text Placeholder 4">
            <a:extLst>
              <a:ext uri="{FF2B5EF4-FFF2-40B4-BE49-F238E27FC236}">
                <a16:creationId xmlns:a16="http://schemas.microsoft.com/office/drawing/2014/main" id="{7ED4F6D5-15E8-592A-B28C-E4F913360717}"/>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Harvesting</a:t>
            </a:r>
          </a:p>
        </p:txBody>
      </p:sp>
      <p:sp>
        <p:nvSpPr>
          <p:cNvPr id="3" name="Content Placeholder 2">
            <a:extLst>
              <a:ext uri="{FF2B5EF4-FFF2-40B4-BE49-F238E27FC236}">
                <a16:creationId xmlns:a16="http://schemas.microsoft.com/office/drawing/2014/main" id="{51DCFE23-FB71-383D-B884-B724DB213187}"/>
              </a:ext>
            </a:extLst>
          </p:cNvPr>
          <p:cNvSpPr>
            <a:spLocks noGrp="1"/>
          </p:cNvSpPr>
          <p:nvPr>
            <p:ph sz="quarter" idx="19"/>
          </p:nvPr>
        </p:nvSpPr>
        <p:spPr/>
        <p:txBody>
          <a:bodyPr/>
          <a:lstStyle/>
          <a:p>
            <a:pPr marL="285750" indent="-285750">
              <a:buFont typeface="Arial" panose="020B0604020202020204" pitchFamily="34" charset="0"/>
              <a:buChar char="•"/>
            </a:pPr>
            <a:r>
              <a:rPr lang="en-AU" b="1" dirty="0">
                <a:latin typeface="Arial" panose="020B0604020202020204" pitchFamily="34" charset="0"/>
                <a:cs typeface="Arial" panose="020B0604020202020204" pitchFamily="34" charset="0"/>
              </a:rPr>
              <a:t>Winnowing – </a:t>
            </a:r>
            <a:r>
              <a:rPr lang="en-AU" dirty="0">
                <a:latin typeface="Arial" panose="020B0604020202020204" pitchFamily="34" charset="0"/>
                <a:cs typeface="Arial" panose="020B0604020202020204" pitchFamily="34" charset="0"/>
              </a:rPr>
              <a:t>once the grains are separated, they still have chaff mixed in. Winnowing involves tossing the mixture into the air, letting the wind blow away the lighter chaff, leaving the heavier grains behind.</a:t>
            </a:r>
          </a:p>
          <a:p>
            <a:pPr marL="285750" indent="-285750">
              <a:buFont typeface="Arial" panose="020B0604020202020204" pitchFamily="34" charset="0"/>
              <a:buChar char="•"/>
            </a:pPr>
            <a:r>
              <a:rPr lang="en-AU" b="1" dirty="0">
                <a:latin typeface="Arial" panose="020B0604020202020204" pitchFamily="34" charset="0"/>
                <a:cs typeface="Arial" panose="020B0604020202020204" pitchFamily="34" charset="0"/>
              </a:rPr>
              <a:t>Cleaning and storing – </a:t>
            </a:r>
            <a:r>
              <a:rPr lang="en-AU" dirty="0">
                <a:latin typeface="Arial" panose="020B0604020202020204" pitchFamily="34" charset="0"/>
                <a:cs typeface="Arial" panose="020B0604020202020204" pitchFamily="34" charset="0"/>
              </a:rPr>
              <a:t>remaining debris would be removed from the grains by hand. The grains would then be stored in sacks or other containers until needed.</a:t>
            </a:r>
          </a:p>
          <a:p>
            <a:endParaRPr lang="en-AU" dirty="0">
              <a:latin typeface="Arial" panose="020B0604020202020204" pitchFamily="34" charset="0"/>
              <a:cs typeface="Arial" panose="020B0604020202020204" pitchFamily="34" charset="0"/>
            </a:endParaRPr>
          </a:p>
        </p:txBody>
      </p:sp>
      <p:pic>
        <p:nvPicPr>
          <p:cNvPr id="14" name="Picture Placeholder 13" descr="Image of a person winnowing a grain crop by throwing it in the air and letting the wind take away lighter husks.">
            <a:extLst>
              <a:ext uri="{FF2B5EF4-FFF2-40B4-BE49-F238E27FC236}">
                <a16:creationId xmlns:a16="http://schemas.microsoft.com/office/drawing/2014/main" id="{6F736DE5-E823-A11A-DB92-B2B0F28375AE}"/>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tretch/>
        </p:blipFill>
        <p:spPr>
          <a:xfrm>
            <a:off x="6672263" y="1562471"/>
            <a:ext cx="5054600" cy="4419600"/>
          </a:xfrm>
          <a:prstGeom prst="rect">
            <a:avLst/>
          </a:prstGeom>
        </p:spPr>
      </p:pic>
      <p:sp>
        <p:nvSpPr>
          <p:cNvPr id="6" name="Text Placeholder 5">
            <a:extLst>
              <a:ext uri="{FF2B5EF4-FFF2-40B4-BE49-F238E27FC236}">
                <a16:creationId xmlns:a16="http://schemas.microsoft.com/office/drawing/2014/main" id="{DF6D03A5-79B9-E7FF-AA26-8748B0812E4F}"/>
              </a:ext>
            </a:extLst>
          </p:cNvPr>
          <p:cNvSpPr>
            <a:spLocks noGrp="1"/>
          </p:cNvSpPr>
          <p:nvPr>
            <p:ph type="body" sz="quarter" idx="4294967295"/>
          </p:nvPr>
        </p:nvSpPr>
        <p:spPr>
          <a:xfrm>
            <a:off x="6672263" y="5934075"/>
            <a:ext cx="5519737" cy="506413"/>
          </a:xfrm>
        </p:spPr>
        <p:txBody>
          <a:bodyPr/>
          <a:lstStyle/>
          <a:p>
            <a:r>
              <a:rPr lang="en-AU" sz="1400" dirty="0">
                <a:effectLst/>
                <a:latin typeface="Arial" panose="020B0604020202020204" pitchFamily="34" charset="0"/>
                <a:ea typeface="Calibri" panose="020F0502020204030204" pitchFamily="34" charset="0"/>
                <a:cs typeface="Arial" panose="020B0604020202020204" pitchFamily="34" charset="0"/>
              </a:rPr>
              <a:t>‘</a:t>
            </a:r>
            <a:r>
              <a:rPr lang="en-AU" sz="1400" dirty="0">
                <a:effectLst/>
                <a:latin typeface="Arial" panose="020B0604020202020204" pitchFamily="34" charset="0"/>
                <a:ea typeface="Calibri" panose="020F0502020204030204" pitchFamily="34" charset="0"/>
                <a:cs typeface="Arial" panose="020B0604020202020204" pitchFamily="34" charset="0"/>
                <a:hlinkClick r:id="rId4"/>
              </a:rPr>
              <a:t>farmer winnowing Tef in </a:t>
            </a:r>
            <a:r>
              <a:rPr lang="en-AU" sz="1400" dirty="0">
                <a:latin typeface="Arial" panose="020B0604020202020204" pitchFamily="34" charset="0"/>
                <a:ea typeface="Calibri" panose="020F0502020204030204" pitchFamily="34" charset="0"/>
                <a:cs typeface="Arial" panose="020B0604020202020204" pitchFamily="34" charset="0"/>
                <a:hlinkClick r:id="rId4"/>
              </a:rPr>
              <a:t>B</a:t>
            </a:r>
            <a:r>
              <a:rPr lang="en-AU" sz="1400" dirty="0">
                <a:effectLst/>
                <a:latin typeface="Arial" panose="020B0604020202020204" pitchFamily="34" charset="0"/>
                <a:ea typeface="Calibri" panose="020F0502020204030204" pitchFamily="34" charset="0"/>
                <a:cs typeface="Arial" panose="020B0604020202020204" pitchFamily="34" charset="0"/>
                <a:hlinkClick r:id="rId4"/>
              </a:rPr>
              <a:t>ochessa</a:t>
            </a:r>
            <a:r>
              <a:rPr lang="en-AU" sz="1400" i="1" dirty="0">
                <a:solidFill>
                  <a:srgbClr val="30272E"/>
                </a:solidFill>
                <a:effectLst/>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by Ryan Kilpatrick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rPr>
              <a:t>is licensed under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hlinkClick r:id="rId5"/>
              </a:rPr>
              <a:t>CC BY-ND-2.0  </a:t>
            </a:r>
            <a:endParaRPr lang="en-AU" sz="1400" dirty="0">
              <a:effectLst/>
              <a:latin typeface="Arial" panose="020B060402020202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735C2D62-CA65-4ADB-8AB2-883B9A50F78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pPr/>
              <a:t>14</a:t>
            </a:fld>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589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BAB2F-773F-0E3F-CD26-599F6CFED22B}"/>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Changes in agriculture – </a:t>
            </a:r>
            <a:r>
              <a:rPr lang="en-AU" dirty="0"/>
              <a:t>Combine harvester</a:t>
            </a:r>
            <a:endParaRPr lang="en-AU"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7ED4F6D5-15E8-592A-B28C-E4F913360717}"/>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Combine harvester</a:t>
            </a:r>
          </a:p>
        </p:txBody>
      </p:sp>
      <p:sp>
        <p:nvSpPr>
          <p:cNvPr id="3" name="Content Placeholder 2">
            <a:extLst>
              <a:ext uri="{FF2B5EF4-FFF2-40B4-BE49-F238E27FC236}">
                <a16:creationId xmlns:a16="http://schemas.microsoft.com/office/drawing/2014/main" id="{51DCFE23-FB71-383D-B884-B724DB213187}"/>
              </a:ext>
            </a:extLst>
          </p:cNvPr>
          <p:cNvSpPr>
            <a:spLocks noGrp="1"/>
          </p:cNvSpPr>
          <p:nvPr>
            <p:ph sz="quarter" idx="19"/>
          </p:nvPr>
        </p:nvSpPr>
        <p:spPr/>
        <p:txBody>
          <a:bodyPr/>
          <a:lstStyle/>
          <a:p>
            <a:r>
              <a:rPr lang="en-AU" dirty="0">
                <a:latin typeface="Arial" panose="020B0604020202020204" pitchFamily="34" charset="0"/>
                <a:cs typeface="Arial" panose="020B0604020202020204" pitchFamily="34" charset="0"/>
              </a:rPr>
              <a:t>Large combine harvesters help harvest large amounts of crop products.</a:t>
            </a:r>
          </a:p>
          <a:p>
            <a:r>
              <a:rPr lang="en-AU" dirty="0">
                <a:latin typeface="Arial" panose="020B0604020202020204" pitchFamily="34" charset="0"/>
                <a:cs typeface="Arial" panose="020B0604020202020204" pitchFamily="34" charset="0"/>
              </a:rPr>
              <a:t>Efficient harvesting of large areas of crops helps to increase the speed of harvesting. This can help harvesting at appropriate times of the year and generate more profit for the farmer and increased amounts of food, fibre or fuel for consumers.</a:t>
            </a:r>
          </a:p>
        </p:txBody>
      </p:sp>
      <p:pic>
        <p:nvPicPr>
          <p:cNvPr id="5122" name="Picture 2" descr="Image of a combine harvester, harvesting a field and moving grain into a tractor towed trailer.">
            <a:extLst>
              <a:ext uri="{FF2B5EF4-FFF2-40B4-BE49-F238E27FC236}">
                <a16:creationId xmlns:a16="http://schemas.microsoft.com/office/drawing/2014/main" id="{6D41AA9B-0F19-234A-C904-03627EC9B395}"/>
              </a:ext>
            </a:extLst>
          </p:cNvPr>
          <p:cNvPicPr>
            <a:picLocks noGrp="1" noChangeAspect="1" noChangeArrowheads="1"/>
          </p:cNvPicPr>
          <p:nvPr>
            <p:ph type="pic" sz="quarter" idx="20"/>
          </p:nvPr>
        </p:nvPicPr>
        <p:blipFill>
          <a:blip r:embed="rId3" cstate="screen">
            <a:extLst>
              <a:ext uri="{28A0092B-C50C-407E-A947-70E740481C1C}">
                <a14:useLocalDpi xmlns:a14="http://schemas.microsoft.com/office/drawing/2010/main"/>
              </a:ext>
            </a:extLst>
          </a:blip>
          <a:stretch/>
        </p:blipFill>
        <p:spPr bwMode="auto">
          <a:xfrm>
            <a:off x="6672262" y="1562471"/>
            <a:ext cx="5160701" cy="3984670"/>
          </a:xfrm>
          <a:prstGeom prst="rect">
            <a:avLst/>
          </a:prstGeom>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05F59B96-3306-234F-7BDB-0C9A0D766D96}"/>
              </a:ext>
            </a:extLst>
          </p:cNvPr>
          <p:cNvSpPr>
            <a:spLocks noGrp="1"/>
          </p:cNvSpPr>
          <p:nvPr>
            <p:ph type="body" sz="quarter" idx="4294967295"/>
          </p:nvPr>
        </p:nvSpPr>
        <p:spPr>
          <a:xfrm>
            <a:off x="6672264" y="5622653"/>
            <a:ext cx="5159374" cy="506413"/>
          </a:xfrm>
        </p:spPr>
        <p:txBody>
          <a:bodyPr/>
          <a:lstStyle/>
          <a:p>
            <a:r>
              <a:rPr lang="en-AU" sz="1400" dirty="0">
                <a:effectLst/>
                <a:latin typeface="Arial" panose="020B0604020202020204" pitchFamily="34" charset="0"/>
                <a:ea typeface="Calibri" panose="020F0502020204030204" pitchFamily="34" charset="0"/>
                <a:cs typeface="Arial" panose="020B0604020202020204" pitchFamily="34" charset="0"/>
              </a:rPr>
              <a:t>‘</a:t>
            </a:r>
            <a:r>
              <a:rPr lang="en-AU" sz="1400" dirty="0">
                <a:effectLst/>
                <a:latin typeface="Arial" panose="020B0604020202020204" pitchFamily="34" charset="0"/>
                <a:ea typeface="Calibri" panose="020F0502020204030204" pitchFamily="34" charset="0"/>
                <a:cs typeface="Arial" panose="020B0604020202020204" pitchFamily="34" charset="0"/>
                <a:hlinkClick r:id="rId4"/>
              </a:rPr>
              <a:t>CAT combine harvester</a:t>
            </a:r>
            <a:r>
              <a:rPr lang="en-AU" sz="1400" i="1" dirty="0">
                <a:solidFill>
                  <a:srgbClr val="30272E"/>
                </a:solidFill>
                <a:effectLst/>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from Cyron Ray Macey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rPr>
              <a:t>is licensed under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hlinkClick r:id="rId5"/>
              </a:rPr>
              <a:t>CC BY-2.0  </a:t>
            </a:r>
            <a:endParaRPr lang="en-AU"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35C2D62-CA65-4ADB-8AB2-883B9A50F78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pPr/>
              <a:t>15</a:t>
            </a:fld>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194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BAB2F-773F-0E3F-CD26-599F6CFED22B}"/>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Changes in agriculture – spraying</a:t>
            </a:r>
          </a:p>
        </p:txBody>
      </p:sp>
      <p:sp>
        <p:nvSpPr>
          <p:cNvPr id="5" name="Text Placeholder 4">
            <a:extLst>
              <a:ext uri="{FF2B5EF4-FFF2-40B4-BE49-F238E27FC236}">
                <a16:creationId xmlns:a16="http://schemas.microsoft.com/office/drawing/2014/main" id="{7ED4F6D5-15E8-592A-B28C-E4F913360717}"/>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Pesticide or fertiliser spraying</a:t>
            </a:r>
          </a:p>
        </p:txBody>
      </p:sp>
      <p:sp>
        <p:nvSpPr>
          <p:cNvPr id="3" name="Content Placeholder 2">
            <a:extLst>
              <a:ext uri="{FF2B5EF4-FFF2-40B4-BE49-F238E27FC236}">
                <a16:creationId xmlns:a16="http://schemas.microsoft.com/office/drawing/2014/main" id="{51DCFE23-FB71-383D-B884-B724DB213187}"/>
              </a:ext>
            </a:extLst>
          </p:cNvPr>
          <p:cNvSpPr>
            <a:spLocks noGrp="1"/>
          </p:cNvSpPr>
          <p:nvPr>
            <p:ph sz="quarter" idx="19"/>
          </p:nvPr>
        </p:nvSpPr>
        <p:spPr/>
        <p:txBody>
          <a:bodyPr/>
          <a:lstStyle/>
          <a:p>
            <a:r>
              <a:rPr lang="en-AU" dirty="0">
                <a:latin typeface="Arial" panose="020B0604020202020204" pitchFamily="34" charset="0"/>
                <a:cs typeface="Arial" panose="020B0604020202020204" pitchFamily="34" charset="0"/>
              </a:rPr>
              <a:t>Large boom spraying helps spread large amounts of fertiliser or pesticides.</a:t>
            </a:r>
          </a:p>
          <a:p>
            <a:r>
              <a:rPr lang="en-AU" dirty="0">
                <a:latin typeface="Arial" panose="020B0604020202020204" pitchFamily="34" charset="0"/>
                <a:cs typeface="Arial" panose="020B0604020202020204" pitchFamily="34" charset="0"/>
              </a:rPr>
              <a:t>Pesticides help control insects that may damage crops. Fertilisers add nutrients to soils assisting with healthy plant growth.</a:t>
            </a:r>
          </a:p>
          <a:p>
            <a:r>
              <a:rPr lang="en-AU" dirty="0">
                <a:latin typeface="Arial" panose="020B0604020202020204" pitchFamily="34" charset="0"/>
                <a:cs typeface="Arial" panose="020B0604020202020204" pitchFamily="34" charset="0"/>
              </a:rPr>
              <a:t>Efficient spraying of large areas of land helps to increase crop yield. This can help generate more profit for the farmer or more feed for livestock and ultimately increased amounts of food for consumers or fibres for manufacturers.</a:t>
            </a:r>
          </a:p>
          <a:p>
            <a:endParaRPr lang="en-AU" dirty="0">
              <a:latin typeface="Arial" panose="020B0604020202020204" pitchFamily="34" charset="0"/>
              <a:cs typeface="Arial" panose="020B0604020202020204" pitchFamily="34" charset="0"/>
            </a:endParaRPr>
          </a:p>
        </p:txBody>
      </p:sp>
      <p:pic>
        <p:nvPicPr>
          <p:cNvPr id="3074" name="Picture 2" descr="Image of a large tractor spraying liquid out of boom sprays.">
            <a:extLst>
              <a:ext uri="{FF2B5EF4-FFF2-40B4-BE49-F238E27FC236}">
                <a16:creationId xmlns:a16="http://schemas.microsoft.com/office/drawing/2014/main" id="{7B0C94BA-190C-DEF3-7844-704425EEA9FC}"/>
              </a:ext>
            </a:extLst>
          </p:cNvPr>
          <p:cNvPicPr>
            <a:picLocks noGrp="1" noChangeAspect="1" noChangeArrowheads="1"/>
          </p:cNvPicPr>
          <p:nvPr>
            <p:ph type="pic" sz="quarter" idx="20"/>
          </p:nvPr>
        </p:nvPicPr>
        <p:blipFill>
          <a:blip r:embed="rId3" cstate="screen">
            <a:extLst>
              <a:ext uri="{28A0092B-C50C-407E-A947-70E740481C1C}">
                <a14:useLocalDpi xmlns:a14="http://schemas.microsoft.com/office/drawing/2010/main"/>
              </a:ext>
            </a:extLst>
          </a:blip>
          <a:stretch/>
        </p:blipFill>
        <p:spPr bwMode="auto">
          <a:xfrm>
            <a:off x="6487437" y="1560238"/>
            <a:ext cx="4923774" cy="4310173"/>
          </a:xfrm>
          <a:prstGeom prst="rect">
            <a:avLst/>
          </a:prstGeom>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1875A29-EFD6-AF9A-4ED1-BF91B1822D6F}"/>
              </a:ext>
            </a:extLst>
          </p:cNvPr>
          <p:cNvSpPr txBox="1"/>
          <p:nvPr/>
        </p:nvSpPr>
        <p:spPr>
          <a:xfrm>
            <a:off x="6487437" y="5982895"/>
            <a:ext cx="4923774" cy="498259"/>
          </a:xfrm>
          <a:prstGeom prst="rect">
            <a:avLst/>
          </a:prstGeom>
          <a:noFill/>
        </p:spPr>
        <p:txBody>
          <a:bodyPr wrap="square" lIns="0" tIns="0" rIns="0" bIns="0" rtlCol="0">
            <a:noAutofit/>
          </a:bodyPr>
          <a:lstStyle/>
          <a:p>
            <a:r>
              <a:rPr lang="en-AU" sz="1400" dirty="0">
                <a:effectLst/>
                <a:latin typeface="Arial" panose="020B0604020202020204" pitchFamily="34" charset="0"/>
                <a:ea typeface="Calibri" panose="020F0502020204030204" pitchFamily="34" charset="0"/>
                <a:cs typeface="Arial" panose="020B0604020202020204" pitchFamily="34" charset="0"/>
              </a:rPr>
              <a:t>‘</a:t>
            </a:r>
            <a:r>
              <a:rPr lang="en-AU" sz="1400" dirty="0">
                <a:effectLst/>
                <a:latin typeface="Arial" panose="020B0604020202020204" pitchFamily="34" charset="0"/>
                <a:ea typeface="Calibri" panose="020F0502020204030204" pitchFamily="34" charset="0"/>
                <a:cs typeface="Arial" panose="020B0604020202020204" pitchFamily="34" charset="0"/>
                <a:hlinkClick r:id="rId4"/>
              </a:rPr>
              <a:t>Lite-Trac crop sprayer</a:t>
            </a:r>
            <a:r>
              <a:rPr lang="en-AU" sz="1400" i="1" dirty="0">
                <a:solidFill>
                  <a:srgbClr val="30272E"/>
                </a:solidFill>
                <a:effectLst/>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from Lite-Trac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rPr>
              <a:t>is licensed under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hlinkClick r:id="rId5"/>
              </a:rPr>
              <a:t>CC BY-SA-3.0  </a:t>
            </a:r>
            <a:endParaRPr lang="en-AU" sz="1400" dirty="0">
              <a:effectLst/>
              <a:latin typeface="Arial" panose="020B0604020202020204" pitchFamily="34" charset="0"/>
              <a:ea typeface="Calibri" panose="020F0502020204030204" pitchFamily="34" charset="0"/>
              <a:cs typeface="Arial" panose="020B0604020202020204" pitchFamily="34" charset="0"/>
            </a:endParaRPr>
          </a:p>
          <a:p>
            <a:pPr algn="l"/>
            <a:endParaRPr lang="en-AU" sz="1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35C2D62-CA65-4ADB-8AB2-883B9A50F788}"/>
              </a:ext>
              <a:ext uri="{C183D7F6-B498-43B3-948B-1728B52AA6E4}">
                <adec:decorative xmlns:adec="http://schemas.microsoft.com/office/drawing/2017/decorative" val="1"/>
              </a:ext>
            </a:extLst>
          </p:cNvPr>
          <p:cNvSpPr>
            <a:spLocks noGrp="1"/>
          </p:cNvSpPr>
          <p:nvPr>
            <p:ph type="sldNum" sz="quarter" idx="12"/>
          </p:nvPr>
        </p:nvSpPr>
        <p:spPr>
          <a:xfrm>
            <a:off x="11123998" y="6544860"/>
            <a:ext cx="720000" cy="180000"/>
          </a:xfrm>
        </p:spPr>
        <p:txBody>
          <a:bodyPr/>
          <a:lstStyle/>
          <a:p>
            <a:fld id="{10A01DC5-1685-4615-8240-15192985C6A2}" type="slidenum">
              <a:rPr lang="en-AU" smtClean="0">
                <a:latin typeface="Arial" panose="020B0604020202020204" pitchFamily="34" charset="0"/>
                <a:cs typeface="Arial" panose="020B0604020202020204" pitchFamily="34" charset="0"/>
              </a:rPr>
              <a:pPr/>
              <a:t>16</a:t>
            </a:fld>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875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BAB2F-773F-0E3F-CD26-599F6CFED22B}"/>
              </a:ext>
            </a:extLst>
          </p:cNvPr>
          <p:cNvSpPr>
            <a:spLocks noGrp="1"/>
          </p:cNvSpPr>
          <p:nvPr>
            <p:ph type="title"/>
          </p:nvPr>
        </p:nvSpPr>
        <p:spPr/>
        <p:txBody>
          <a:bodyPr/>
          <a:lstStyle/>
          <a:p>
            <a:r>
              <a:rPr lang="en-AU" dirty="0"/>
              <a:t>Change benefits</a:t>
            </a:r>
          </a:p>
        </p:txBody>
      </p:sp>
      <p:sp>
        <p:nvSpPr>
          <p:cNvPr id="7" name="Text Placeholder 6">
            <a:extLst>
              <a:ext uri="{FF2B5EF4-FFF2-40B4-BE49-F238E27FC236}">
                <a16:creationId xmlns:a16="http://schemas.microsoft.com/office/drawing/2014/main" id="{26B433F7-E4D0-EA11-6809-8B7313658650}"/>
              </a:ext>
            </a:extLst>
          </p:cNvPr>
          <p:cNvSpPr>
            <a:spLocks noGrp="1"/>
          </p:cNvSpPr>
          <p:nvPr>
            <p:ph type="body" sz="quarter" idx="18"/>
          </p:nvPr>
        </p:nvSpPr>
        <p:spPr/>
        <p:txBody>
          <a:bodyPr/>
          <a:lstStyle/>
          <a:p>
            <a:r>
              <a:rPr lang="en-AU" dirty="0"/>
              <a:t>Question</a:t>
            </a:r>
          </a:p>
        </p:txBody>
      </p:sp>
      <p:sp>
        <p:nvSpPr>
          <p:cNvPr id="3" name="Content Placeholder 2">
            <a:extLst>
              <a:ext uri="{FF2B5EF4-FFF2-40B4-BE49-F238E27FC236}">
                <a16:creationId xmlns:a16="http://schemas.microsoft.com/office/drawing/2014/main" id="{51DCFE23-FB71-383D-B884-B724DB213187}"/>
              </a:ext>
            </a:extLst>
          </p:cNvPr>
          <p:cNvSpPr>
            <a:spLocks noGrp="1"/>
          </p:cNvSpPr>
          <p:nvPr>
            <p:ph sz="quarter" idx="19"/>
          </p:nvPr>
        </p:nvSpPr>
        <p:spPr/>
        <p:txBody>
          <a:bodyPr/>
          <a:lstStyle/>
          <a:p>
            <a:r>
              <a:rPr lang="en-AU" dirty="0"/>
              <a:t>Choose one change that has occurred in agriculture. Identify and describe the selected change and explain the benefits of this change.</a:t>
            </a:r>
          </a:p>
        </p:txBody>
      </p:sp>
      <p:sp>
        <p:nvSpPr>
          <p:cNvPr id="6" name="Picture Placeholder 5">
            <a:extLst>
              <a:ext uri="{FF2B5EF4-FFF2-40B4-BE49-F238E27FC236}">
                <a16:creationId xmlns:a16="http://schemas.microsoft.com/office/drawing/2014/main" id="{1AC66F50-7780-FF14-BC8A-2ED4EF05AFFD}"/>
              </a:ext>
            </a:extLst>
          </p:cNvPr>
          <p:cNvSpPr>
            <a:spLocks noGrp="1"/>
          </p:cNvSpPr>
          <p:nvPr>
            <p:ph sz="half" idx="4294967295"/>
          </p:nvPr>
        </p:nvSpPr>
        <p:spPr>
          <a:xfrm>
            <a:off x="6828621" y="1775638"/>
            <a:ext cx="4849812" cy="3870325"/>
          </a:xfrm>
          <a:prstGeom prst="roundRect">
            <a:avLst/>
          </a:prstGeom>
          <a:solidFill>
            <a:schemeClr val="accent4"/>
          </a:solidFill>
        </p:spPr>
        <p:txBody>
          <a:bodyPr anchor="ctr" anchorCtr="1"/>
          <a:lstStyle/>
          <a:p>
            <a:r>
              <a:rPr lang="en-AU" dirty="0"/>
              <a:t>What has changed? </a:t>
            </a:r>
          </a:p>
          <a:p>
            <a:r>
              <a:rPr lang="en-AU" dirty="0"/>
              <a:t>How did it change? </a:t>
            </a:r>
          </a:p>
          <a:p>
            <a:r>
              <a:rPr lang="en-AU" dirty="0"/>
              <a:t>What was in place before the change?</a:t>
            </a:r>
          </a:p>
          <a:p>
            <a:r>
              <a:rPr lang="en-AU" dirty="0"/>
              <a:t>What were the benefits of this change?</a:t>
            </a:r>
          </a:p>
        </p:txBody>
      </p:sp>
      <p:sp>
        <p:nvSpPr>
          <p:cNvPr id="4" name="Slide Number Placeholder 3">
            <a:extLst>
              <a:ext uri="{FF2B5EF4-FFF2-40B4-BE49-F238E27FC236}">
                <a16:creationId xmlns:a16="http://schemas.microsoft.com/office/drawing/2014/main" id="{735C2D62-CA65-4ADB-8AB2-883B9A50F78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pPr/>
              <a:t>17</a:t>
            </a:fld>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852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BAB2F-773F-0E3F-CD26-599F6CFED22B}"/>
              </a:ext>
            </a:extLst>
          </p:cNvPr>
          <p:cNvSpPr>
            <a:spLocks noGrp="1"/>
          </p:cNvSpPr>
          <p:nvPr>
            <p:ph type="title"/>
          </p:nvPr>
        </p:nvSpPr>
        <p:spPr/>
        <p:txBody>
          <a:bodyPr/>
          <a:lstStyle/>
          <a:p>
            <a:r>
              <a:rPr lang="en-AU" dirty="0"/>
              <a:t>Benefits of change example</a:t>
            </a:r>
          </a:p>
        </p:txBody>
      </p:sp>
      <p:sp>
        <p:nvSpPr>
          <p:cNvPr id="7" name="Text Placeholder 6">
            <a:extLst>
              <a:ext uri="{FF2B5EF4-FFF2-40B4-BE49-F238E27FC236}">
                <a16:creationId xmlns:a16="http://schemas.microsoft.com/office/drawing/2014/main" id="{26B433F7-E4D0-EA11-6809-8B7313658650}"/>
              </a:ext>
            </a:extLst>
          </p:cNvPr>
          <p:cNvSpPr>
            <a:spLocks noGrp="1"/>
          </p:cNvSpPr>
          <p:nvPr>
            <p:ph type="body" sz="quarter" idx="18"/>
          </p:nvPr>
        </p:nvSpPr>
        <p:spPr/>
        <p:txBody>
          <a:bodyPr/>
          <a:lstStyle/>
          <a:p>
            <a:r>
              <a:rPr lang="en-AU" dirty="0"/>
              <a:t>Question</a:t>
            </a:r>
          </a:p>
        </p:txBody>
      </p:sp>
      <p:sp>
        <p:nvSpPr>
          <p:cNvPr id="3" name="Content Placeholder 2">
            <a:extLst>
              <a:ext uri="{FF2B5EF4-FFF2-40B4-BE49-F238E27FC236}">
                <a16:creationId xmlns:a16="http://schemas.microsoft.com/office/drawing/2014/main" id="{51DCFE23-FB71-383D-B884-B724DB213187}"/>
              </a:ext>
            </a:extLst>
          </p:cNvPr>
          <p:cNvSpPr>
            <a:spLocks noGrp="1"/>
          </p:cNvSpPr>
          <p:nvPr>
            <p:ph sz="half" idx="4294967295"/>
          </p:nvPr>
        </p:nvSpPr>
        <p:spPr>
          <a:xfrm>
            <a:off x="360000" y="1573213"/>
            <a:ext cx="3101975" cy="2758811"/>
          </a:xfrm>
        </p:spPr>
        <p:txBody>
          <a:bodyPr/>
          <a:lstStyle/>
          <a:p>
            <a:r>
              <a:rPr lang="en-AU" dirty="0"/>
              <a:t>Choose one change that has occurred in agriculture. Identify and describe the selected change and explain the benefits of this change.</a:t>
            </a:r>
          </a:p>
        </p:txBody>
      </p:sp>
      <p:sp>
        <p:nvSpPr>
          <p:cNvPr id="5" name="Content Placeholder 2">
            <a:extLst>
              <a:ext uri="{FF2B5EF4-FFF2-40B4-BE49-F238E27FC236}">
                <a16:creationId xmlns:a16="http://schemas.microsoft.com/office/drawing/2014/main" id="{4A844534-EB4B-99C6-412E-D5EFA0C48D53}"/>
              </a:ext>
            </a:extLst>
          </p:cNvPr>
          <p:cNvSpPr txBox="1">
            <a:spLocks/>
          </p:cNvSpPr>
          <p:nvPr/>
        </p:nvSpPr>
        <p:spPr>
          <a:xfrm>
            <a:off x="360000" y="4612702"/>
            <a:ext cx="3009501" cy="1903298"/>
          </a:xfrm>
          <a:prstGeom prst="rect">
            <a:avLst/>
          </a:prstGeom>
          <a:ln>
            <a:solidFill>
              <a:schemeClr val="tx1"/>
            </a:solidFill>
          </a:ln>
        </p:spPr>
        <p:txBody>
          <a:bodyPr vert="horz" lIns="180000" tIns="180000" rIns="180000" bIns="18000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800" b="1" dirty="0">
                <a:latin typeface="Arial" panose="020B0604020202020204" pitchFamily="34" charset="0"/>
                <a:ea typeface="Calibri" panose="020F0502020204030204" pitchFamily="34" charset="0"/>
              </a:rPr>
              <a:t>Key</a:t>
            </a:r>
          </a:p>
          <a:p>
            <a:pPr marL="0" indent="0">
              <a:buFont typeface="Arial" panose="020B0604020202020204" pitchFamily="34" charset="0"/>
              <a:buNone/>
            </a:pPr>
            <a:r>
              <a:rPr lang="en-AU" sz="1800" dirty="0">
                <a:highlight>
                  <a:srgbClr val="FFFF00"/>
                </a:highlight>
                <a:latin typeface="Arial" panose="020B0604020202020204" pitchFamily="34" charset="0"/>
                <a:ea typeface="Calibri" panose="020F0502020204030204" pitchFamily="34" charset="0"/>
              </a:rPr>
              <a:t>Identify what the change was</a:t>
            </a:r>
          </a:p>
          <a:p>
            <a:pPr marL="0" indent="0">
              <a:buFont typeface="Arial" panose="020B0604020202020204" pitchFamily="34" charset="0"/>
              <a:buNone/>
            </a:pPr>
            <a:r>
              <a:rPr lang="en-AU" sz="1800" dirty="0">
                <a:highlight>
                  <a:srgbClr val="00FF00"/>
                </a:highlight>
                <a:latin typeface="Arial" panose="020B0604020202020204" pitchFamily="34" charset="0"/>
                <a:ea typeface="Calibri" panose="020F0502020204030204" pitchFamily="34" charset="0"/>
              </a:rPr>
              <a:t>Explain the cause </a:t>
            </a:r>
          </a:p>
          <a:p>
            <a:pPr marL="0" indent="0">
              <a:buFont typeface="Arial" panose="020B0604020202020204" pitchFamily="34" charset="0"/>
              <a:buNone/>
            </a:pPr>
            <a:r>
              <a:rPr lang="en-AU" sz="1800" dirty="0">
                <a:highlight>
                  <a:srgbClr val="00FFFF"/>
                </a:highlight>
                <a:latin typeface="Arial" panose="020B0604020202020204" pitchFamily="34" charset="0"/>
                <a:ea typeface="Calibri" panose="020F0502020204030204" pitchFamily="34" charset="0"/>
              </a:rPr>
              <a:t>Explain the effect</a:t>
            </a:r>
          </a:p>
        </p:txBody>
      </p:sp>
      <p:sp>
        <p:nvSpPr>
          <p:cNvPr id="6" name="Picture Placeholder 5">
            <a:extLst>
              <a:ext uri="{FF2B5EF4-FFF2-40B4-BE49-F238E27FC236}">
                <a16:creationId xmlns:a16="http://schemas.microsoft.com/office/drawing/2014/main" id="{1AC66F50-7780-FF14-BC8A-2ED4EF05AFFD}"/>
              </a:ext>
            </a:extLst>
          </p:cNvPr>
          <p:cNvSpPr>
            <a:spLocks noGrp="1"/>
          </p:cNvSpPr>
          <p:nvPr>
            <p:ph sz="half" idx="4294967295"/>
          </p:nvPr>
        </p:nvSpPr>
        <p:spPr>
          <a:xfrm>
            <a:off x="4193287" y="904874"/>
            <a:ext cx="7127875" cy="5791125"/>
          </a:xfrm>
        </p:spPr>
        <p:txBody>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2000" b="0" i="0" u="none" strike="noStrike" kern="1200" cap="none" spc="0" normalizeH="0" baseline="0" noProof="0" dirty="0">
                <a:ln>
                  <a:noFill/>
                </a:ln>
                <a:solidFill>
                  <a:srgbClr val="146CFD"/>
                </a:solidFill>
                <a:effectLst/>
                <a:uLnTx/>
                <a:uFillTx/>
                <a:latin typeface="Arial" panose="020B0604020202020204" pitchFamily="34" charset="0"/>
                <a:ea typeface="+mn-ea"/>
                <a:cs typeface="Arial" panose="020B0604020202020204" pitchFamily="34" charset="0"/>
              </a:rPr>
              <a:t>Example text response</a:t>
            </a:r>
          </a:p>
          <a:p>
            <a:pPr marL="0" indent="0">
              <a:lnSpc>
                <a:spcPct val="150000"/>
              </a:lnSpc>
              <a:spcBef>
                <a:spcPts val="1200"/>
              </a:spcBef>
              <a:spcAft>
                <a:spcPts val="600"/>
              </a:spcAft>
              <a:buNone/>
            </a:pPr>
            <a:r>
              <a:rPr lang="en-AU" sz="2000" dirty="0">
                <a:effectLst/>
                <a:highlight>
                  <a:srgbClr val="FFFF00"/>
                </a:highlight>
                <a:latin typeface="Arial" panose="020B0604020202020204" pitchFamily="34" charset="0"/>
                <a:ea typeface="Calibri" panose="020F0502020204030204" pitchFamily="34" charset="0"/>
              </a:rPr>
              <a:t>The increased use of chemical fertilisers, herbicides and pesticides is a change that occurred in agriculture. </a:t>
            </a:r>
            <a:r>
              <a:rPr lang="en-AU" sz="2000" dirty="0">
                <a:effectLst/>
                <a:latin typeface="Arial" panose="020B0604020202020204" pitchFamily="34" charset="0"/>
                <a:ea typeface="Calibri" panose="020F0502020204030204" pitchFamily="34" charset="0"/>
              </a:rPr>
              <a:t>The use of fertilisers </a:t>
            </a:r>
            <a:r>
              <a:rPr lang="en-AU" sz="2000" dirty="0">
                <a:effectLst/>
                <a:highlight>
                  <a:srgbClr val="00FF00"/>
                </a:highlight>
                <a:latin typeface="Arial" panose="020B0604020202020204" pitchFamily="34" charset="0"/>
                <a:ea typeface="Calibri" panose="020F0502020204030204" pitchFamily="34" charset="0"/>
              </a:rPr>
              <a:t>increased the growth rate of plants </a:t>
            </a:r>
            <a:r>
              <a:rPr lang="en-AU" sz="2000" dirty="0">
                <a:effectLst/>
                <a:latin typeface="Arial" panose="020B0604020202020204" pitchFamily="34" charset="0"/>
                <a:ea typeface="Calibri" panose="020F0502020204030204" pitchFamily="34" charset="0"/>
              </a:rPr>
              <a:t>and </a:t>
            </a:r>
            <a:r>
              <a:rPr lang="en-AU" sz="2000" dirty="0">
                <a:effectLst/>
                <a:highlight>
                  <a:srgbClr val="00FFFF"/>
                </a:highlight>
                <a:latin typeface="Arial" panose="020B0604020202020204" pitchFamily="34" charset="0"/>
                <a:ea typeface="Calibri" panose="020F0502020204030204" pitchFamily="34" charset="0"/>
              </a:rPr>
              <a:t>increased the yield of grains, fruit or vegetables</a:t>
            </a:r>
            <a:r>
              <a:rPr lang="en-AU" sz="2000" dirty="0">
                <a:effectLst/>
                <a:latin typeface="Arial" panose="020B0604020202020204" pitchFamily="34" charset="0"/>
                <a:ea typeface="Calibri" panose="020F0502020204030204" pitchFamily="34" charset="0"/>
              </a:rPr>
              <a:t>. The use of herbicides </a:t>
            </a:r>
            <a:r>
              <a:rPr lang="en-AU" sz="2000" dirty="0">
                <a:effectLst/>
                <a:highlight>
                  <a:srgbClr val="00FF00"/>
                </a:highlight>
                <a:latin typeface="Arial" panose="020B0604020202020204" pitchFamily="34" charset="0"/>
                <a:ea typeface="Calibri" panose="020F0502020204030204" pitchFamily="34" charset="0"/>
              </a:rPr>
              <a:t>killed weeds that could compete with crops</a:t>
            </a:r>
            <a:r>
              <a:rPr lang="en-AU" sz="2000" dirty="0">
                <a:effectLst/>
                <a:latin typeface="Arial" panose="020B0604020202020204" pitchFamily="34" charset="0"/>
                <a:ea typeface="Calibri" panose="020F0502020204030204" pitchFamily="34" charset="0"/>
              </a:rPr>
              <a:t>, </a:t>
            </a:r>
            <a:r>
              <a:rPr lang="en-AU" sz="2000" dirty="0">
                <a:effectLst/>
                <a:highlight>
                  <a:srgbClr val="00FFFF"/>
                </a:highlight>
                <a:latin typeface="Arial" panose="020B0604020202020204" pitchFamily="34" charset="0"/>
                <a:ea typeface="Calibri" panose="020F0502020204030204" pitchFamily="34" charset="0"/>
              </a:rPr>
              <a:t>therefore allowing crops to produce greater yields</a:t>
            </a:r>
            <a:r>
              <a:rPr lang="en-AU" sz="2000" dirty="0">
                <a:effectLst/>
                <a:latin typeface="Arial" panose="020B0604020202020204" pitchFamily="34" charset="0"/>
                <a:ea typeface="Calibri" panose="020F0502020204030204" pitchFamily="34" charset="0"/>
              </a:rPr>
              <a:t>. The use of pesticides </a:t>
            </a:r>
            <a:r>
              <a:rPr lang="en-AU" sz="2000" dirty="0">
                <a:effectLst/>
                <a:highlight>
                  <a:srgbClr val="00FF00"/>
                </a:highlight>
                <a:latin typeface="Arial" panose="020B0604020202020204" pitchFamily="34" charset="0"/>
                <a:ea typeface="Calibri" panose="020F0502020204030204" pitchFamily="34" charset="0"/>
              </a:rPr>
              <a:t>killed insects that may decrease the growth of plants</a:t>
            </a:r>
            <a:r>
              <a:rPr lang="en-AU" sz="2000" dirty="0">
                <a:effectLst/>
                <a:latin typeface="Arial" panose="020B0604020202020204" pitchFamily="34" charset="0"/>
                <a:ea typeface="Calibri" panose="020F0502020204030204" pitchFamily="34" charset="0"/>
              </a:rPr>
              <a:t>. The decrease in insect pests could </a:t>
            </a:r>
            <a:r>
              <a:rPr lang="en-AU" sz="2000" dirty="0">
                <a:effectLst/>
                <a:highlight>
                  <a:srgbClr val="00FFFF"/>
                </a:highlight>
                <a:latin typeface="Arial" panose="020B0604020202020204" pitchFamily="34" charset="0"/>
                <a:ea typeface="Calibri" panose="020F0502020204030204" pitchFamily="34" charset="0"/>
              </a:rPr>
              <a:t>allow plants to grow and yields to increase. </a:t>
            </a:r>
          </a:p>
          <a:p>
            <a:pPr>
              <a:spcBef>
                <a:spcPts val="1200"/>
              </a:spcBef>
              <a:spcAft>
                <a:spcPts val="600"/>
              </a:spcAft>
            </a:pPr>
            <a:r>
              <a:rPr lang="en-AU" sz="2000" b="1" dirty="0">
                <a:latin typeface="Arial" panose="020B0604020202020204" pitchFamily="34" charset="0"/>
                <a:ea typeface="Calibri" panose="020F0502020204030204" pitchFamily="34" charset="0"/>
              </a:rPr>
              <a:t>Note: </a:t>
            </a:r>
            <a:r>
              <a:rPr lang="en-AU" sz="2000" dirty="0">
                <a:latin typeface="Arial" panose="020B0604020202020204" pitchFamily="34" charset="0"/>
                <a:ea typeface="Calibri" panose="020F0502020204030204" pitchFamily="34" charset="0"/>
              </a:rPr>
              <a:t>Yield = the amount of a crop grown, or product such as wool, meat or milk produced.</a:t>
            </a:r>
            <a:endParaRPr lang="en-AU" sz="2000" dirty="0"/>
          </a:p>
        </p:txBody>
      </p:sp>
      <p:sp>
        <p:nvSpPr>
          <p:cNvPr id="4" name="Slide Number Placeholder 3">
            <a:extLst>
              <a:ext uri="{FF2B5EF4-FFF2-40B4-BE49-F238E27FC236}">
                <a16:creationId xmlns:a16="http://schemas.microsoft.com/office/drawing/2014/main" id="{735C2D62-CA65-4ADB-8AB2-883B9A50F78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pPr/>
              <a:t>18</a:t>
            </a:fld>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789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BAB2F-773F-0E3F-CD26-599F6CFED22B}"/>
              </a:ext>
            </a:extLst>
          </p:cNvPr>
          <p:cNvSpPr>
            <a:spLocks noGrp="1"/>
          </p:cNvSpPr>
          <p:nvPr>
            <p:ph type="title"/>
          </p:nvPr>
        </p:nvSpPr>
        <p:spPr/>
        <p:txBody>
          <a:bodyPr/>
          <a:lstStyle/>
          <a:p>
            <a:r>
              <a:rPr lang="en-AU" dirty="0"/>
              <a:t>Precision irrigation example</a:t>
            </a:r>
          </a:p>
        </p:txBody>
      </p:sp>
      <p:sp>
        <p:nvSpPr>
          <p:cNvPr id="7" name="Text Placeholder 6">
            <a:extLst>
              <a:ext uri="{FF2B5EF4-FFF2-40B4-BE49-F238E27FC236}">
                <a16:creationId xmlns:a16="http://schemas.microsoft.com/office/drawing/2014/main" id="{26B433F7-E4D0-EA11-6809-8B7313658650}"/>
              </a:ext>
            </a:extLst>
          </p:cNvPr>
          <p:cNvSpPr>
            <a:spLocks noGrp="1"/>
          </p:cNvSpPr>
          <p:nvPr>
            <p:ph type="body" sz="quarter" idx="18"/>
          </p:nvPr>
        </p:nvSpPr>
        <p:spPr/>
        <p:txBody>
          <a:bodyPr/>
          <a:lstStyle/>
          <a:p>
            <a:r>
              <a:rPr lang="en-AU" dirty="0"/>
              <a:t>Question and example</a:t>
            </a:r>
          </a:p>
        </p:txBody>
      </p:sp>
      <p:sp>
        <p:nvSpPr>
          <p:cNvPr id="3" name="Content Placeholder 2">
            <a:extLst>
              <a:ext uri="{FF2B5EF4-FFF2-40B4-BE49-F238E27FC236}">
                <a16:creationId xmlns:a16="http://schemas.microsoft.com/office/drawing/2014/main" id="{51DCFE23-FB71-383D-B884-B724DB213187}"/>
              </a:ext>
            </a:extLst>
          </p:cNvPr>
          <p:cNvSpPr>
            <a:spLocks noGrp="1"/>
          </p:cNvSpPr>
          <p:nvPr>
            <p:ph sz="quarter" idx="19"/>
          </p:nvPr>
        </p:nvSpPr>
        <p:spPr/>
        <p:txBody>
          <a:bodyPr/>
          <a:lstStyle/>
          <a:p>
            <a:r>
              <a:rPr lang="en-AU" dirty="0"/>
              <a:t>Choose one change that has occurred in agriculture. Identify and describe the selected change and explain the benefits of this change.</a:t>
            </a:r>
          </a:p>
        </p:txBody>
      </p:sp>
      <p:sp>
        <p:nvSpPr>
          <p:cNvPr id="6" name="Picture Placeholder 5">
            <a:extLst>
              <a:ext uri="{FF2B5EF4-FFF2-40B4-BE49-F238E27FC236}">
                <a16:creationId xmlns:a16="http://schemas.microsoft.com/office/drawing/2014/main" id="{1AC66F50-7780-FF14-BC8A-2ED4EF05AFFD}"/>
              </a:ext>
            </a:extLst>
          </p:cNvPr>
          <p:cNvSpPr>
            <a:spLocks noGrp="1"/>
          </p:cNvSpPr>
          <p:nvPr>
            <p:ph sz="half" idx="4294967295"/>
          </p:nvPr>
        </p:nvSpPr>
        <p:spPr>
          <a:xfrm>
            <a:off x="6130950" y="1673225"/>
            <a:ext cx="5353050" cy="4500563"/>
          </a:xfrm>
          <a:prstGeom prst="roundRect">
            <a:avLst>
              <a:gd name="adj" fmla="val 7482"/>
            </a:avLst>
          </a:prstGeom>
          <a:solidFill>
            <a:schemeClr val="accent4"/>
          </a:solidFill>
        </p:spPr>
        <p:txBody>
          <a:bodyPr anchor="ctr" anchorCtr="1"/>
          <a:lstStyle/>
          <a:p>
            <a:r>
              <a:rPr lang="en-AU" dirty="0"/>
              <a:t>Precision irrigation is a recent change in agriculture. It involves the use of moisture sensors to collect data that helps control the application of water to crops. Controlling water distribution helps farmers maximise crop yields and quality. This technology also contributes to environmental sustainability by reducing evaporation and runoff, minimising water waste. </a:t>
            </a:r>
          </a:p>
        </p:txBody>
      </p:sp>
      <p:sp>
        <p:nvSpPr>
          <p:cNvPr id="4" name="Slide Number Placeholder 3">
            <a:extLst>
              <a:ext uri="{FF2B5EF4-FFF2-40B4-BE49-F238E27FC236}">
                <a16:creationId xmlns:a16="http://schemas.microsoft.com/office/drawing/2014/main" id="{735C2D62-CA65-4ADB-8AB2-883B9A50F78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pPr/>
              <a:t>19</a:t>
            </a:fld>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771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CBD6AD-7C95-70B6-AA80-DE96E0750FEE}"/>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Instructions for use</a:t>
            </a:r>
          </a:p>
        </p:txBody>
      </p:sp>
      <p:sp>
        <p:nvSpPr>
          <p:cNvPr id="12" name="TextBox 11">
            <a:extLst>
              <a:ext uri="{FF2B5EF4-FFF2-40B4-BE49-F238E27FC236}">
                <a16:creationId xmlns:a16="http://schemas.microsoft.com/office/drawing/2014/main" id="{3C1459FA-7675-8FC9-12C9-DFAB3218FD2D}"/>
              </a:ext>
            </a:extLst>
          </p:cNvPr>
          <p:cNvSpPr txBox="1"/>
          <p:nvPr/>
        </p:nvSpPr>
        <p:spPr>
          <a:xfrm>
            <a:off x="359998" y="1915886"/>
            <a:ext cx="11484002" cy="2189767"/>
          </a:xfrm>
          <a:prstGeom prst="rect">
            <a:avLst/>
          </a:prstGeom>
          <a:noFill/>
        </p:spPr>
        <p:txBody>
          <a:bodyPr wrap="square">
            <a:spAutoFit/>
          </a:bodyPr>
          <a:lstStyle/>
          <a:p>
            <a:pPr>
              <a:lnSpc>
                <a:spcPct val="150000"/>
              </a:lnSpc>
              <a:spcAft>
                <a:spcPts val="1200"/>
              </a:spcAft>
            </a:pPr>
            <a:r>
              <a:rPr lang="en-AU" sz="2000" dirty="0">
                <a:latin typeface="Arial" panose="020B0604020202020204" pitchFamily="34" charset="0"/>
                <a:cs typeface="Arial" panose="020B0604020202020204" pitchFamily="34" charset="0"/>
              </a:rPr>
              <a:t>This resource has been created to provide additional support for teachers and students in the delivery of the </a:t>
            </a:r>
            <a:r>
              <a:rPr lang="en-AU" sz="2000" dirty="0" err="1">
                <a:latin typeface="Arial" panose="020B0604020202020204" pitchFamily="34" charset="0"/>
                <a:cs typeface="Arial" panose="020B0604020202020204" pitchFamily="34" charset="0"/>
              </a:rPr>
              <a:t>iSTEM</a:t>
            </a:r>
            <a:r>
              <a:rPr lang="en-AU" sz="2000" dirty="0">
                <a:latin typeface="Arial" panose="020B0604020202020204" pitchFamily="34" charset="0"/>
                <a:cs typeface="Arial" panose="020B0604020202020204" pitchFamily="34" charset="0"/>
              </a:rPr>
              <a:t> </a:t>
            </a:r>
            <a:r>
              <a:rPr lang="en-AU" sz="2000" dirty="0" err="1">
                <a:latin typeface="Arial" panose="020B0604020202020204" pitchFamily="34" charset="0"/>
                <a:cs typeface="Arial" panose="020B0604020202020204" pitchFamily="34" charset="0"/>
              </a:rPr>
              <a:t>AgriTech</a:t>
            </a:r>
            <a:r>
              <a:rPr lang="en-AU" sz="2000" dirty="0">
                <a:latin typeface="Arial" panose="020B0604020202020204" pitchFamily="34" charset="0"/>
                <a:cs typeface="Arial" panose="020B0604020202020204" pitchFamily="34" charset="0"/>
              </a:rPr>
              <a:t> program of learning. </a:t>
            </a:r>
          </a:p>
          <a:p>
            <a:pPr>
              <a:lnSpc>
                <a:spcPct val="150000"/>
              </a:lnSpc>
              <a:spcAft>
                <a:spcPts val="1200"/>
              </a:spcAft>
            </a:pPr>
            <a:r>
              <a:rPr lang="en-AU" sz="2000" dirty="0">
                <a:latin typeface="Arial" panose="020B0604020202020204" pitchFamily="34" charset="0"/>
                <a:cs typeface="Arial" panose="020B0604020202020204" pitchFamily="34" charset="0"/>
              </a:rPr>
              <a:t>Assess this document within the context of your school and class and adjust where appropriate.</a:t>
            </a:r>
          </a:p>
          <a:p>
            <a:pPr>
              <a:lnSpc>
                <a:spcPct val="150000"/>
              </a:lnSpc>
              <a:spcAft>
                <a:spcPts val="1200"/>
              </a:spcAft>
            </a:pPr>
            <a:r>
              <a:rPr lang="en-AU" sz="2000" dirty="0">
                <a:latin typeface="Arial" panose="020B0604020202020204" pitchFamily="34" charset="0"/>
                <a:cs typeface="Arial" panose="020B0604020202020204" pitchFamily="34" charset="0"/>
              </a:rPr>
              <a:t>Delivery instructions and comments are provided in the notes section of the document.</a:t>
            </a:r>
          </a:p>
        </p:txBody>
      </p:sp>
      <p:sp>
        <p:nvSpPr>
          <p:cNvPr id="4" name="Slide Number Placeholder 3">
            <a:extLst>
              <a:ext uri="{FF2B5EF4-FFF2-40B4-BE49-F238E27FC236}">
                <a16:creationId xmlns:a16="http://schemas.microsoft.com/office/drawing/2014/main" id="{A15C4F06-D2AF-1208-319A-8BBFEE6E268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a:t>
            </a:fld>
            <a:endParaRPr lang="en-AU" dirty="0"/>
          </a:p>
        </p:txBody>
      </p:sp>
    </p:spTree>
    <p:extLst>
      <p:ext uri="{BB962C8B-B14F-4D97-AF65-F5344CB8AC3E}">
        <p14:creationId xmlns:p14="http://schemas.microsoft.com/office/powerpoint/2010/main" val="181771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19B6AAF-A940-C086-46CA-CC1C75A3C48D}"/>
              </a:ext>
            </a:extLst>
          </p:cNvPr>
          <p:cNvSpPr>
            <a:spLocks noGrp="1"/>
          </p:cNvSpPr>
          <p:nvPr>
            <p:ph type="title"/>
          </p:nvPr>
        </p:nvSpPr>
        <p:spPr>
          <a:xfrm>
            <a:off x="359998" y="360000"/>
            <a:ext cx="10260002" cy="522000"/>
          </a:xfrm>
        </p:spPr>
        <p:txBody>
          <a:bodyPr/>
          <a:lstStyle/>
          <a:p>
            <a:r>
              <a:rPr lang="en-AU" dirty="0"/>
              <a:t>1.2 Challenges in agriculture</a:t>
            </a:r>
          </a:p>
        </p:txBody>
      </p:sp>
      <p:sp>
        <p:nvSpPr>
          <p:cNvPr id="9" name="Text Placeholder 3">
            <a:extLst>
              <a:ext uri="{FF2B5EF4-FFF2-40B4-BE49-F238E27FC236}">
                <a16:creationId xmlns:a16="http://schemas.microsoft.com/office/drawing/2014/main" id="{140E1F27-C6D4-7AD8-635A-A0072B746B50}"/>
              </a:ext>
            </a:extLst>
          </p:cNvPr>
          <p:cNvSpPr>
            <a:spLocks noGrp="1"/>
          </p:cNvSpPr>
          <p:nvPr>
            <p:ph type="body" sz="quarter" idx="18"/>
          </p:nvPr>
        </p:nvSpPr>
        <p:spPr>
          <a:xfrm>
            <a:off x="360000" y="1016704"/>
            <a:ext cx="10080000" cy="310015"/>
          </a:xfrm>
        </p:spPr>
        <p:txBody>
          <a:bodyPr/>
          <a:lstStyle/>
          <a:p>
            <a:r>
              <a:rPr lang="en-AU" dirty="0"/>
              <a:t>Learning intentions and success criteria</a:t>
            </a:r>
          </a:p>
        </p:txBody>
      </p:sp>
      <p:pic>
        <p:nvPicPr>
          <p:cNvPr id="10" name="Picture 9" descr="Define icon uses a blue cog with an arrow in the centre.">
            <a:extLst>
              <a:ext uri="{FF2B5EF4-FFF2-40B4-BE49-F238E27FC236}">
                <a16:creationId xmlns:a16="http://schemas.microsoft.com/office/drawing/2014/main" id="{7FADB5E3-8DE6-C0DF-83EA-36A98BBDCB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72384" y="261272"/>
            <a:ext cx="1071613" cy="1071613"/>
          </a:xfrm>
          <a:prstGeom prst="rect">
            <a:avLst/>
          </a:prstGeom>
        </p:spPr>
      </p:pic>
      <p:sp>
        <p:nvSpPr>
          <p:cNvPr id="11" name="Picture Placeholder 2">
            <a:extLst>
              <a:ext uri="{FF2B5EF4-FFF2-40B4-BE49-F238E27FC236}">
                <a16:creationId xmlns:a16="http://schemas.microsoft.com/office/drawing/2014/main" id="{2971C4C6-35DE-69B2-DFAD-4504407E97DB}"/>
              </a:ext>
            </a:extLst>
          </p:cNvPr>
          <p:cNvSpPr>
            <a:spLocks noGrp="1"/>
          </p:cNvSpPr>
          <p:nvPr>
            <p:ph type="pic" sz="quarter" idx="13"/>
          </p:nvPr>
        </p:nvSpPr>
        <p:spPr>
          <a:xfrm>
            <a:off x="359998" y="1909282"/>
            <a:ext cx="11483999" cy="4210718"/>
          </a:xfrm>
        </p:spPr>
        <p:txBody>
          <a:bodyPr/>
          <a:lstStyle/>
          <a:p>
            <a:pPr>
              <a:lnSpc>
                <a:spcPct val="150000"/>
              </a:lnSpc>
            </a:pPr>
            <a:r>
              <a:rPr lang="en-AU" sz="2000" b="1" dirty="0">
                <a:solidFill>
                  <a:schemeClr val="accent1"/>
                </a:solidFill>
                <a:latin typeface="Arial" panose="020B0604020202020204" pitchFamily="34" charset="0"/>
                <a:cs typeface="Arial" panose="020B0604020202020204" pitchFamily="34" charset="0"/>
              </a:rPr>
              <a:t>We are learning about</a:t>
            </a:r>
            <a:endParaRPr lang="en-AU" sz="2000" b="1" dirty="0">
              <a:solidFill>
                <a:schemeClr val="accent1"/>
              </a:solidFill>
              <a:latin typeface="Arial" panose="020B0604020202020204" pitchFamily="34" charset="0"/>
              <a:ea typeface="+mn-lt"/>
              <a:cs typeface="Arial" panose="020B0604020202020204" pitchFamily="34" charset="0"/>
            </a:endParaRP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current challenges in the agricultural industry because we want to use AgriTech to help solve these problems.</a:t>
            </a:r>
          </a:p>
          <a:p>
            <a:pPr>
              <a:lnSpc>
                <a:spcPct val="150000"/>
              </a:lnSpc>
            </a:pPr>
            <a:r>
              <a:rPr lang="en-AU" sz="2000" b="1" dirty="0">
                <a:solidFill>
                  <a:schemeClr val="accent1"/>
                </a:solidFill>
                <a:latin typeface="Arial" panose="020B0604020202020204" pitchFamily="34" charset="0"/>
                <a:cs typeface="Arial" panose="020B0604020202020204" pitchFamily="34" charset="0"/>
              </a:rPr>
              <a:t>We can</a:t>
            </a:r>
            <a:endParaRPr lang="en-US" sz="2000" dirty="0">
              <a:solidFill>
                <a:schemeClr val="accent1"/>
              </a:solidFill>
              <a:latin typeface="Arial" panose="020B0604020202020204" pitchFamily="34" charset="0"/>
              <a:cs typeface="Arial" panose="020B0604020202020204" pitchFamily="34" charset="0"/>
            </a:endParaRPr>
          </a:p>
          <a:p>
            <a:pPr marL="342900" indent="-342900">
              <a:lnSpc>
                <a:spcPct val="150000"/>
              </a:lnSpc>
              <a:buFont typeface="Arial,Sans-Serif"/>
              <a:buChar char="•"/>
            </a:pPr>
            <a:r>
              <a:rPr lang="en-AU" sz="2000" dirty="0">
                <a:latin typeface="Arial" panose="020B0604020202020204" pitchFamily="34" charset="0"/>
                <a:cs typeface="Arial" panose="020B0604020202020204" pitchFamily="34" charset="0"/>
              </a:rPr>
              <a:t>describe current and emerging challenges faced by an agricultural business.</a:t>
            </a:r>
          </a:p>
        </p:txBody>
      </p:sp>
      <p:sp>
        <p:nvSpPr>
          <p:cNvPr id="12" name="Slide Number Placeholder 3">
            <a:extLst>
              <a:ext uri="{FF2B5EF4-FFF2-40B4-BE49-F238E27FC236}">
                <a16:creationId xmlns:a16="http://schemas.microsoft.com/office/drawing/2014/main" id="{B1729A83-CA31-CEDA-CA2F-8003A2F4992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latin typeface="Arial" panose="020B0604020202020204" pitchFamily="34" charset="0"/>
                <a:cs typeface="Arial" panose="020B0604020202020204" pitchFamily="34" charset="0"/>
              </a:rPr>
              <a:pPr/>
              <a:t>20</a:t>
            </a:fld>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85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AD1BD9C-A1EA-469D-4770-84736110E055}"/>
              </a:ext>
            </a:extLst>
          </p:cNvPr>
          <p:cNvSpPr>
            <a:spLocks noGrp="1"/>
          </p:cNvSpPr>
          <p:nvPr>
            <p:ph type="title"/>
          </p:nvPr>
        </p:nvSpPr>
        <p:spPr/>
        <p:txBody>
          <a:bodyPr/>
          <a:lstStyle/>
          <a:p>
            <a:r>
              <a:rPr lang="en-AU" dirty="0"/>
              <a:t>Global challenges facing agriculture</a:t>
            </a:r>
          </a:p>
        </p:txBody>
      </p:sp>
      <p:sp>
        <p:nvSpPr>
          <p:cNvPr id="9" name="Text Placeholder 8">
            <a:extLst>
              <a:ext uri="{FF2B5EF4-FFF2-40B4-BE49-F238E27FC236}">
                <a16:creationId xmlns:a16="http://schemas.microsoft.com/office/drawing/2014/main" id="{36BCC10B-A54A-6E10-7087-38315057B17C}"/>
              </a:ext>
            </a:extLst>
          </p:cNvPr>
          <p:cNvSpPr>
            <a:spLocks noGrp="1"/>
          </p:cNvSpPr>
          <p:nvPr>
            <p:ph type="body" sz="quarter" idx="18"/>
          </p:nvPr>
        </p:nvSpPr>
        <p:spPr/>
        <p:txBody>
          <a:bodyPr/>
          <a:lstStyle/>
          <a:p>
            <a:r>
              <a:rPr lang="en-AU" dirty="0"/>
              <a:t>What challenges do agricultural businesses face?</a:t>
            </a:r>
          </a:p>
        </p:txBody>
      </p:sp>
      <p:sp>
        <p:nvSpPr>
          <p:cNvPr id="8" name="Text Placeholder 7">
            <a:extLst>
              <a:ext uri="{FF2B5EF4-FFF2-40B4-BE49-F238E27FC236}">
                <a16:creationId xmlns:a16="http://schemas.microsoft.com/office/drawing/2014/main" id="{0C162680-68ED-A6E4-ACD7-B97441BCCEBF}"/>
              </a:ext>
            </a:extLst>
          </p:cNvPr>
          <p:cNvSpPr>
            <a:spLocks noGrp="1"/>
          </p:cNvSpPr>
          <p:nvPr>
            <p:ph type="body" sz="quarter" idx="17"/>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Agricultural businesses face a wide range of challenges, for example:</a:t>
            </a:r>
          </a:p>
          <a:p>
            <a:pPr marL="342900" indent="-342900">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water shortages, severe weather events and changing weather patterns</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soil degradation</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the cost and overuse of chemical fertilisers, pesticides, and herbicides</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food security and access</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biosecurity and the dangers of monocultures and uniform livestock production</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sustainability and organic farming.</a:t>
            </a:r>
          </a:p>
          <a:p>
            <a:pPr lvl="0">
              <a:lnSpc>
                <a:spcPct val="150000"/>
              </a:lnSpc>
              <a:spcBef>
                <a:spcPts val="1200"/>
              </a:spcBef>
              <a:spcAft>
                <a:spcPts val="600"/>
              </a:spcAft>
            </a:pPr>
            <a:r>
              <a:rPr lang="en-AU" sz="1800" dirty="0">
                <a:ea typeface="Calibri" panose="020F0502020204030204" pitchFamily="34" charset="0"/>
              </a:rPr>
              <a:t>(</a:t>
            </a:r>
            <a:r>
              <a:rPr lang="en-AU" sz="1800" dirty="0">
                <a:ea typeface="Calibri" panose="020F0502020204030204" pitchFamily="34" charset="0"/>
                <a:hlinkClick r:id="rId3"/>
              </a:rPr>
              <a:t>Colorado State University, 2024, What is the biggest challenge facing the future of agriculture?)</a:t>
            </a:r>
            <a:endParaRPr lang="en-AU" sz="1800" dirty="0">
              <a:effectLst/>
              <a:latin typeface="Arial" panose="020B0604020202020204" pitchFamily="34" charset="0"/>
              <a:ea typeface="Calibri" panose="020F0502020204030204" pitchFamily="34" charset="0"/>
            </a:endParaRPr>
          </a:p>
          <a:p>
            <a:endParaRPr lang="en-AU" dirty="0"/>
          </a:p>
        </p:txBody>
      </p:sp>
      <p:sp>
        <p:nvSpPr>
          <p:cNvPr id="2" name="Slide Number Placeholder 3">
            <a:extLst>
              <a:ext uri="{FF2B5EF4-FFF2-40B4-BE49-F238E27FC236}">
                <a16:creationId xmlns:a16="http://schemas.microsoft.com/office/drawing/2014/main" id="{0EA7FECC-DE18-69CE-735B-4CDA5A84BC6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latin typeface="Arial" panose="020B0604020202020204" pitchFamily="34" charset="0"/>
                <a:cs typeface="Arial" panose="020B0604020202020204" pitchFamily="34" charset="0"/>
              </a:rPr>
              <a:pPr/>
              <a:t>21</a:t>
            </a:fld>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262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3E203F-5058-8B0F-F3BD-6853D7096BBA}"/>
              </a:ext>
            </a:extLst>
          </p:cNvPr>
          <p:cNvSpPr>
            <a:spLocks noGrp="1"/>
          </p:cNvSpPr>
          <p:nvPr>
            <p:ph type="title"/>
          </p:nvPr>
        </p:nvSpPr>
        <p:spPr/>
        <p:txBody>
          <a:bodyPr anchor="t">
            <a:normAutofit/>
          </a:bodyPr>
          <a:lstStyle/>
          <a:p>
            <a:r>
              <a:rPr lang="en-AU" dirty="0"/>
              <a:t>Water shortages</a:t>
            </a:r>
          </a:p>
        </p:txBody>
      </p:sp>
      <p:grpSp>
        <p:nvGrpSpPr>
          <p:cNvPr id="4" name="Group 3">
            <a:extLst>
              <a:ext uri="{FF2B5EF4-FFF2-40B4-BE49-F238E27FC236}">
                <a16:creationId xmlns:a16="http://schemas.microsoft.com/office/drawing/2014/main" id="{32CF7D9A-2F35-BDC2-88BE-19EFE8D0C3A5}"/>
              </a:ext>
              <a:ext uri="{C183D7F6-B498-43B3-948B-1728B52AA6E4}">
                <adec:decorative xmlns:adec="http://schemas.microsoft.com/office/drawing/2017/decorative" val="1"/>
              </a:ext>
            </a:extLst>
          </p:cNvPr>
          <p:cNvGrpSpPr/>
          <p:nvPr/>
        </p:nvGrpSpPr>
        <p:grpSpPr>
          <a:xfrm>
            <a:off x="360000" y="1584549"/>
            <a:ext cx="5616000" cy="4498898"/>
            <a:chOff x="360000" y="1584549"/>
            <a:chExt cx="5616000" cy="4498898"/>
          </a:xfrm>
        </p:grpSpPr>
        <p:sp>
          <p:nvSpPr>
            <p:cNvPr id="7" name="Rounded Rectangle 6">
              <a:extLst>
                <a:ext uri="{FF2B5EF4-FFF2-40B4-BE49-F238E27FC236}">
                  <a16:creationId xmlns:a16="http://schemas.microsoft.com/office/drawing/2014/main" id="{A3E7340B-E52B-6665-EF6A-78580075516C}"/>
                </a:ext>
                <a:ext uri="{C183D7F6-B498-43B3-948B-1728B52AA6E4}">
                  <adec:decorative xmlns:adec="http://schemas.microsoft.com/office/drawing/2017/decorative" val="1"/>
                </a:ext>
              </a:extLst>
            </p:cNvPr>
            <p:cNvSpPr/>
            <p:nvPr/>
          </p:nvSpPr>
          <p:spPr>
            <a:xfrm>
              <a:off x="360000" y="1584549"/>
              <a:ext cx="5616000" cy="1285399"/>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tangle 7">
              <a:extLst>
                <a:ext uri="{FF2B5EF4-FFF2-40B4-BE49-F238E27FC236}">
                  <a16:creationId xmlns:a16="http://schemas.microsoft.com/office/drawing/2014/main" id="{29E2C34D-9B09-9011-ED2A-9032B14F41A4}"/>
                </a:ext>
                <a:ext uri="{C183D7F6-B498-43B3-948B-1728B52AA6E4}">
                  <adec:decorative xmlns:adec="http://schemas.microsoft.com/office/drawing/2017/decorative" val="1"/>
                </a:ext>
              </a:extLst>
            </p:cNvPr>
            <p:cNvSpPr/>
            <p:nvPr/>
          </p:nvSpPr>
          <p:spPr>
            <a:xfrm>
              <a:off x="748833" y="1893644"/>
              <a:ext cx="706969" cy="706969"/>
            </a:xfrm>
            <a:prstGeom prst="rect">
              <a:avLst/>
            </a:prstGeom>
            <a:blipFill rotWithShape="1">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3" name="Rounded Rectangle 12">
              <a:extLst>
                <a:ext uri="{FF2B5EF4-FFF2-40B4-BE49-F238E27FC236}">
                  <a16:creationId xmlns:a16="http://schemas.microsoft.com/office/drawing/2014/main" id="{2283670B-592E-CDD1-D7DE-B9B84AF2EA54}"/>
                </a:ext>
                <a:ext uri="{C183D7F6-B498-43B3-948B-1728B52AA6E4}">
                  <adec:decorative xmlns:adec="http://schemas.microsoft.com/office/drawing/2017/decorative" val="1"/>
                </a:ext>
              </a:extLst>
            </p:cNvPr>
            <p:cNvSpPr/>
            <p:nvPr/>
          </p:nvSpPr>
          <p:spPr>
            <a:xfrm>
              <a:off x="360000" y="3211171"/>
              <a:ext cx="5616000" cy="1285399"/>
            </a:xfrm>
            <a:prstGeom prst="roundRect">
              <a:avLst>
                <a:gd name="adj" fmla="val 10000"/>
              </a:avLst>
            </a:prstGeom>
            <a:ln>
              <a:noFill/>
            </a:ln>
          </p:spPr>
          <p:style>
            <a:lnRef idx="0">
              <a:scrgbClr r="0" g="0" b="0"/>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Rectangle 13">
              <a:extLst>
                <a:ext uri="{FF2B5EF4-FFF2-40B4-BE49-F238E27FC236}">
                  <a16:creationId xmlns:a16="http://schemas.microsoft.com/office/drawing/2014/main" id="{EBD01F5E-080C-FB7D-BD93-EBA552617DBE}"/>
                </a:ext>
                <a:ext uri="{C183D7F6-B498-43B3-948B-1728B52AA6E4}">
                  <adec:decorative xmlns:adec="http://schemas.microsoft.com/office/drawing/2017/decorative" val="1"/>
                </a:ext>
              </a:extLst>
            </p:cNvPr>
            <p:cNvSpPr/>
            <p:nvPr/>
          </p:nvSpPr>
          <p:spPr>
            <a:xfrm>
              <a:off x="748833" y="3480514"/>
              <a:ext cx="706969" cy="706969"/>
            </a:xfrm>
            <a:prstGeom prst="rect">
              <a:avLst/>
            </a:prstGeom>
            <a:blipFill rotWithShape="1">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6" name="Rounded Rectangle 15">
              <a:extLst>
                <a:ext uri="{FF2B5EF4-FFF2-40B4-BE49-F238E27FC236}">
                  <a16:creationId xmlns:a16="http://schemas.microsoft.com/office/drawing/2014/main" id="{8D60DE77-7A74-8E9A-230E-8CDB71E2E8A3}"/>
                </a:ext>
                <a:ext uri="{C183D7F6-B498-43B3-948B-1728B52AA6E4}">
                  <adec:decorative xmlns:adec="http://schemas.microsoft.com/office/drawing/2017/decorative" val="1"/>
                </a:ext>
              </a:extLst>
            </p:cNvPr>
            <p:cNvSpPr/>
            <p:nvPr/>
          </p:nvSpPr>
          <p:spPr>
            <a:xfrm>
              <a:off x="360000" y="4798048"/>
              <a:ext cx="5616000" cy="1285399"/>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Rectangle 16">
              <a:extLst>
                <a:ext uri="{FF2B5EF4-FFF2-40B4-BE49-F238E27FC236}">
                  <a16:creationId xmlns:a16="http://schemas.microsoft.com/office/drawing/2014/main" id="{A6BB5D76-B9B2-406C-373E-F2330F576F93}"/>
                </a:ext>
                <a:ext uri="{C183D7F6-B498-43B3-948B-1728B52AA6E4}">
                  <adec:decorative xmlns:adec="http://schemas.microsoft.com/office/drawing/2017/decorative" val="1"/>
                </a:ext>
              </a:extLst>
            </p:cNvPr>
            <p:cNvSpPr/>
            <p:nvPr/>
          </p:nvSpPr>
          <p:spPr>
            <a:xfrm>
              <a:off x="748833" y="5087263"/>
              <a:ext cx="706969" cy="706969"/>
            </a:xfrm>
            <a:prstGeom prst="rect">
              <a:avLst/>
            </a:prstGeom>
            <a:blipFill>
              <a:blip>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grpSp>
      <p:sp>
        <p:nvSpPr>
          <p:cNvPr id="9" name="Freeform 8">
            <a:extLst>
              <a:ext uri="{FF2B5EF4-FFF2-40B4-BE49-F238E27FC236}">
                <a16:creationId xmlns:a16="http://schemas.microsoft.com/office/drawing/2014/main" id="{455F5D93-F24D-B8AF-F4D9-2D74D8B27511}"/>
              </a:ext>
            </a:extLst>
          </p:cNvPr>
          <p:cNvSpPr/>
          <p:nvPr/>
        </p:nvSpPr>
        <p:spPr>
          <a:xfrm>
            <a:off x="1844636" y="1584549"/>
            <a:ext cx="4131363" cy="1285399"/>
          </a:xfrm>
          <a:custGeom>
            <a:avLst/>
            <a:gdLst>
              <a:gd name="connsiteX0" fmla="*/ 0 w 4131363"/>
              <a:gd name="connsiteY0" fmla="*/ 0 h 1285399"/>
              <a:gd name="connsiteX1" fmla="*/ 4131363 w 4131363"/>
              <a:gd name="connsiteY1" fmla="*/ 0 h 1285399"/>
              <a:gd name="connsiteX2" fmla="*/ 4131363 w 4131363"/>
              <a:gd name="connsiteY2" fmla="*/ 1285399 h 1285399"/>
              <a:gd name="connsiteX3" fmla="*/ 0 w 4131363"/>
              <a:gd name="connsiteY3" fmla="*/ 1285399 h 1285399"/>
              <a:gd name="connsiteX4" fmla="*/ 0 w 4131363"/>
              <a:gd name="connsiteY4" fmla="*/ 0 h 1285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1363" h="1285399">
                <a:moveTo>
                  <a:pt x="0" y="0"/>
                </a:moveTo>
                <a:lnTo>
                  <a:pt x="4131363" y="0"/>
                </a:lnTo>
                <a:lnTo>
                  <a:pt x="4131363" y="1285399"/>
                </a:lnTo>
                <a:lnTo>
                  <a:pt x="0" y="12853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6038" tIns="136038" rIns="136038" bIns="136038" numCol="1" spcCol="1270" anchor="ctr" anchorCtr="0">
            <a:noAutofit/>
          </a:bodyPr>
          <a:lstStyle/>
          <a:p>
            <a:pPr marL="0" lvl="0" indent="0" algn="l" defTabSz="977900">
              <a:lnSpc>
                <a:spcPct val="150000"/>
              </a:lnSpc>
              <a:spcBef>
                <a:spcPct val="0"/>
              </a:spcBef>
              <a:spcAft>
                <a:spcPts val="600"/>
              </a:spcAft>
              <a:buNone/>
            </a:pPr>
            <a:r>
              <a:rPr lang="en-AU" sz="1800" kern="1200" dirty="0"/>
              <a:t>Water is essential for growing crops, but many regions face severe water shortages. </a:t>
            </a:r>
            <a:endParaRPr lang="en-US" sz="1800" kern="1200" dirty="0"/>
          </a:p>
        </p:txBody>
      </p:sp>
      <p:sp>
        <p:nvSpPr>
          <p:cNvPr id="15" name="Freeform 14">
            <a:extLst>
              <a:ext uri="{FF2B5EF4-FFF2-40B4-BE49-F238E27FC236}">
                <a16:creationId xmlns:a16="http://schemas.microsoft.com/office/drawing/2014/main" id="{524A88F3-5146-5FBC-5755-2DA07C077453}"/>
              </a:ext>
            </a:extLst>
          </p:cNvPr>
          <p:cNvSpPr/>
          <p:nvPr/>
        </p:nvSpPr>
        <p:spPr>
          <a:xfrm>
            <a:off x="1844636" y="3191299"/>
            <a:ext cx="4131363" cy="1285399"/>
          </a:xfrm>
          <a:custGeom>
            <a:avLst/>
            <a:gdLst>
              <a:gd name="connsiteX0" fmla="*/ 0 w 4131363"/>
              <a:gd name="connsiteY0" fmla="*/ 0 h 1285399"/>
              <a:gd name="connsiteX1" fmla="*/ 4131363 w 4131363"/>
              <a:gd name="connsiteY1" fmla="*/ 0 h 1285399"/>
              <a:gd name="connsiteX2" fmla="*/ 4131363 w 4131363"/>
              <a:gd name="connsiteY2" fmla="*/ 1285399 h 1285399"/>
              <a:gd name="connsiteX3" fmla="*/ 0 w 4131363"/>
              <a:gd name="connsiteY3" fmla="*/ 1285399 h 1285399"/>
              <a:gd name="connsiteX4" fmla="*/ 0 w 4131363"/>
              <a:gd name="connsiteY4" fmla="*/ 0 h 1285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1363" h="1285399">
                <a:moveTo>
                  <a:pt x="0" y="0"/>
                </a:moveTo>
                <a:lnTo>
                  <a:pt x="4131363" y="0"/>
                </a:lnTo>
                <a:lnTo>
                  <a:pt x="4131363" y="1285399"/>
                </a:lnTo>
                <a:lnTo>
                  <a:pt x="0" y="12853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6038" tIns="136038" rIns="136038" bIns="136038" numCol="1" spcCol="1270" anchor="ctr" anchorCtr="0">
            <a:noAutofit/>
          </a:bodyPr>
          <a:lstStyle/>
          <a:p>
            <a:pPr marL="0" lvl="0" indent="0" algn="l" defTabSz="977900">
              <a:lnSpc>
                <a:spcPct val="150000"/>
              </a:lnSpc>
              <a:spcBef>
                <a:spcPct val="0"/>
              </a:spcBef>
              <a:spcAft>
                <a:spcPts val="600"/>
              </a:spcAft>
              <a:buNone/>
            </a:pPr>
            <a:r>
              <a:rPr lang="en-AU" sz="1800" kern="1200" dirty="0"/>
              <a:t>Droughts and overuse of water resources can lead to insufficient water for irrigation. </a:t>
            </a:r>
            <a:endParaRPr lang="en-US" sz="1800" kern="1200" dirty="0"/>
          </a:p>
        </p:txBody>
      </p:sp>
      <p:sp>
        <p:nvSpPr>
          <p:cNvPr id="18" name="Freeform 17">
            <a:extLst>
              <a:ext uri="{FF2B5EF4-FFF2-40B4-BE49-F238E27FC236}">
                <a16:creationId xmlns:a16="http://schemas.microsoft.com/office/drawing/2014/main" id="{9E7964AC-F21F-ED8F-F8F4-6DC0F6673731}"/>
              </a:ext>
            </a:extLst>
          </p:cNvPr>
          <p:cNvSpPr/>
          <p:nvPr/>
        </p:nvSpPr>
        <p:spPr>
          <a:xfrm>
            <a:off x="1844636" y="4798048"/>
            <a:ext cx="4131363" cy="1285399"/>
          </a:xfrm>
          <a:custGeom>
            <a:avLst/>
            <a:gdLst>
              <a:gd name="connsiteX0" fmla="*/ 0 w 4131363"/>
              <a:gd name="connsiteY0" fmla="*/ 0 h 1285399"/>
              <a:gd name="connsiteX1" fmla="*/ 4131363 w 4131363"/>
              <a:gd name="connsiteY1" fmla="*/ 0 h 1285399"/>
              <a:gd name="connsiteX2" fmla="*/ 4131363 w 4131363"/>
              <a:gd name="connsiteY2" fmla="*/ 1285399 h 1285399"/>
              <a:gd name="connsiteX3" fmla="*/ 0 w 4131363"/>
              <a:gd name="connsiteY3" fmla="*/ 1285399 h 1285399"/>
              <a:gd name="connsiteX4" fmla="*/ 0 w 4131363"/>
              <a:gd name="connsiteY4" fmla="*/ 0 h 1285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1363" h="1285399">
                <a:moveTo>
                  <a:pt x="0" y="0"/>
                </a:moveTo>
                <a:lnTo>
                  <a:pt x="4131363" y="0"/>
                </a:lnTo>
                <a:lnTo>
                  <a:pt x="4131363" y="1285399"/>
                </a:lnTo>
                <a:lnTo>
                  <a:pt x="0" y="12853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6038" tIns="136038" rIns="136038" bIns="136038" numCol="1" spcCol="1270" anchor="ctr" anchorCtr="0">
            <a:noAutofit/>
          </a:bodyPr>
          <a:lstStyle/>
          <a:p>
            <a:pPr marL="0" lvl="0" indent="0" algn="l" defTabSz="977900">
              <a:lnSpc>
                <a:spcPct val="150000"/>
              </a:lnSpc>
              <a:spcBef>
                <a:spcPct val="0"/>
              </a:spcBef>
              <a:spcAft>
                <a:spcPts val="600"/>
              </a:spcAft>
              <a:buNone/>
            </a:pPr>
            <a:r>
              <a:rPr lang="en-AU" sz="1800" kern="1200" dirty="0"/>
              <a:t>This effects crop yields, profits and can lead to food shortages.</a:t>
            </a:r>
            <a:endParaRPr lang="en-US" sz="1800" kern="1200" dirty="0"/>
          </a:p>
        </p:txBody>
      </p:sp>
      <p:pic>
        <p:nvPicPr>
          <p:cNvPr id="22" name="Content Placeholder 21" descr="Dry cracks in land under cloudy sky">
            <a:extLst>
              <a:ext uri="{FF2B5EF4-FFF2-40B4-BE49-F238E27FC236}">
                <a16:creationId xmlns:a16="http://schemas.microsoft.com/office/drawing/2014/main" id="{C72B50A8-B5B4-688C-D6D4-91A3DB40B25D}"/>
              </a:ext>
              <a:ext uri="{C183D7F6-B498-43B3-948B-1728B52AA6E4}">
                <adec:decorative xmlns:adec="http://schemas.microsoft.com/office/drawing/2017/decorative" val="0"/>
              </a:ext>
            </a:extLst>
          </p:cNvPr>
          <p:cNvPicPr>
            <a:picLocks noGrp="1" noChangeAspect="1"/>
          </p:cNvPicPr>
          <p:nvPr>
            <p:ph type="pic" sz="quarter" idx="4294967295"/>
          </p:nvPr>
        </p:nvPicPr>
        <p:blipFill>
          <a:blip r:embed="rId6" cstate="screen">
            <a:extLst>
              <a:ext uri="{28A0092B-C50C-407E-A947-70E740481C1C}">
                <a14:useLocalDpi xmlns:a14="http://schemas.microsoft.com/office/drawing/2010/main"/>
              </a:ext>
            </a:extLst>
          </a:blip>
          <a:srcRect/>
          <a:stretch/>
        </p:blipFill>
        <p:spPr>
          <a:xfrm>
            <a:off x="6336963" y="1562100"/>
            <a:ext cx="5507037" cy="4246563"/>
          </a:xfrm>
          <a:prstGeom prst="rect">
            <a:avLst/>
          </a:prstGeom>
        </p:spPr>
      </p:pic>
      <p:sp>
        <p:nvSpPr>
          <p:cNvPr id="2" name="Slide Number Placeholder 1">
            <a:extLst>
              <a:ext uri="{FF2B5EF4-FFF2-40B4-BE49-F238E27FC236}">
                <a16:creationId xmlns:a16="http://schemas.microsoft.com/office/drawing/2014/main" id="{662AE3F1-16F2-30EE-3ED2-DFCA15002B0D}"/>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22</a:t>
            </a:fld>
            <a:endParaRPr lang="en-AU" dirty="0"/>
          </a:p>
        </p:txBody>
      </p:sp>
    </p:spTree>
    <p:extLst>
      <p:ext uri="{BB962C8B-B14F-4D97-AF65-F5344CB8AC3E}">
        <p14:creationId xmlns:p14="http://schemas.microsoft.com/office/powerpoint/2010/main" val="393908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8416C-34C8-44D6-6AFE-00D19D1215CE}"/>
            </a:ext>
          </a:extLst>
        </p:cNvPr>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EA29E56B-6DC4-9719-865F-43BA5F318C77}"/>
              </a:ext>
              <a:ext uri="{C183D7F6-B498-43B3-948B-1728B52AA6E4}">
                <adec:decorative xmlns:adec="http://schemas.microsoft.com/office/drawing/2017/decorative" val="1"/>
              </a:ext>
            </a:extLst>
          </p:cNvPr>
          <p:cNvSpPr>
            <a:spLocks noGrp="1"/>
          </p:cNvSpPr>
          <p:nvPr>
            <p:ph type="sldNum" sz="quarter" idx="12"/>
          </p:nvPr>
        </p:nvSpPr>
        <p:spPr/>
        <p:txBody>
          <a:bodyPr/>
          <a:lstStyle/>
          <a:p>
            <a:fld id="{6B0AA3B9-7176-4FBC-8A56-697129254272}" type="slidenum">
              <a:rPr lang="en-AU" smtClean="0"/>
              <a:t>23</a:t>
            </a:fld>
            <a:endParaRPr lang="en-AU" dirty="0"/>
          </a:p>
        </p:txBody>
      </p:sp>
      <p:sp>
        <p:nvSpPr>
          <p:cNvPr id="2" name="Title 1">
            <a:extLst>
              <a:ext uri="{FF2B5EF4-FFF2-40B4-BE49-F238E27FC236}">
                <a16:creationId xmlns:a16="http://schemas.microsoft.com/office/drawing/2014/main" id="{A28CA3D8-BB59-EDFA-9971-BDFECBC667B2}"/>
              </a:ext>
            </a:extLst>
          </p:cNvPr>
          <p:cNvSpPr>
            <a:spLocks noGrp="1"/>
          </p:cNvSpPr>
          <p:nvPr>
            <p:ph type="title"/>
          </p:nvPr>
        </p:nvSpPr>
        <p:spPr/>
        <p:txBody>
          <a:bodyPr anchor="t">
            <a:normAutofit/>
          </a:bodyPr>
          <a:lstStyle/>
          <a:p>
            <a:r>
              <a:rPr lang="en-AU" dirty="0"/>
              <a:t>Quick check – droughts</a:t>
            </a:r>
          </a:p>
        </p:txBody>
      </p:sp>
      <p:sp>
        <p:nvSpPr>
          <p:cNvPr id="8" name="Text Placeholder 7">
            <a:extLst>
              <a:ext uri="{FF2B5EF4-FFF2-40B4-BE49-F238E27FC236}">
                <a16:creationId xmlns:a16="http://schemas.microsoft.com/office/drawing/2014/main" id="{8781741A-C6C7-34EB-7015-622E50335CD8}"/>
              </a:ext>
            </a:extLst>
          </p:cNvPr>
          <p:cNvSpPr>
            <a:spLocks noGrp="1"/>
          </p:cNvSpPr>
          <p:nvPr>
            <p:ph sz="quarter" idx="19"/>
          </p:nvPr>
        </p:nvSpPr>
        <p:spPr/>
        <p:txBody>
          <a:bodyPr/>
          <a:lstStyle/>
          <a:p>
            <a:r>
              <a:rPr lang="en-AU" sz="1800" dirty="0"/>
              <a:t>Thumbs up if the statement is true:</a:t>
            </a:r>
          </a:p>
          <a:p>
            <a:pPr marL="342900" indent="-342900">
              <a:buAutoNum type="alphaUcParenR"/>
            </a:pPr>
            <a:r>
              <a:rPr lang="en-AU" sz="1800" dirty="0"/>
              <a:t>Droughts and overuse of water can lead to insufficient water for irrigation.</a:t>
            </a:r>
          </a:p>
          <a:p>
            <a:pPr marL="342900" indent="-342900">
              <a:buAutoNum type="alphaUcParenR"/>
            </a:pPr>
            <a:r>
              <a:rPr lang="en-AU" sz="1800" dirty="0"/>
              <a:t>Droughts provide plenty of water for crop growth.</a:t>
            </a:r>
          </a:p>
          <a:p>
            <a:pPr marL="342900" indent="-342900">
              <a:buAutoNum type="alphaUcParenR"/>
            </a:pPr>
            <a:r>
              <a:rPr lang="en-AU" sz="1800" dirty="0"/>
              <a:t>Droughts can lead to decreases in crop yields.</a:t>
            </a:r>
          </a:p>
          <a:p>
            <a:endParaRPr lang="en-AU" sz="1800" dirty="0"/>
          </a:p>
          <a:p>
            <a:endParaRPr lang="en-AU" sz="1800" dirty="0"/>
          </a:p>
        </p:txBody>
      </p:sp>
      <p:grpSp>
        <p:nvGrpSpPr>
          <p:cNvPr id="12" name="Group 11">
            <a:extLst>
              <a:ext uri="{FF2B5EF4-FFF2-40B4-BE49-F238E27FC236}">
                <a16:creationId xmlns:a16="http://schemas.microsoft.com/office/drawing/2014/main" id="{4B7CD75B-592B-755A-CB97-3F860470D404}"/>
              </a:ext>
              <a:ext uri="{C183D7F6-B498-43B3-948B-1728B52AA6E4}">
                <adec:decorative xmlns:adec="http://schemas.microsoft.com/office/drawing/2017/decorative" val="1"/>
              </a:ext>
            </a:extLst>
          </p:cNvPr>
          <p:cNvGrpSpPr/>
          <p:nvPr/>
        </p:nvGrpSpPr>
        <p:grpSpPr>
          <a:xfrm>
            <a:off x="6601951" y="1569855"/>
            <a:ext cx="4705782" cy="3520674"/>
            <a:chOff x="1068001" y="2354806"/>
            <a:chExt cx="3131767" cy="2141308"/>
          </a:xfrm>
        </p:grpSpPr>
        <p:sp>
          <p:nvSpPr>
            <p:cNvPr id="13" name="Rectangle: Rounded Corners 12">
              <a:extLst>
                <a:ext uri="{FF2B5EF4-FFF2-40B4-BE49-F238E27FC236}">
                  <a16:creationId xmlns:a16="http://schemas.microsoft.com/office/drawing/2014/main" id="{49B3D6FD-475F-843F-6369-A4EF2D14B62A}"/>
                </a:ext>
              </a:extLst>
            </p:cNvPr>
            <p:cNvSpPr/>
            <p:nvPr/>
          </p:nvSpPr>
          <p:spPr>
            <a:xfrm>
              <a:off x="1068001" y="2354806"/>
              <a:ext cx="3131767" cy="214130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ctr" defTabSz="609585"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002664"/>
                  </a:solidFill>
                  <a:effectLst/>
                  <a:uLnTx/>
                  <a:uFillTx/>
                  <a:latin typeface="Public Sans"/>
                  <a:ea typeface="+mn-ea"/>
                  <a:cs typeface="+mn-cs"/>
                </a:rPr>
                <a:t> </a:t>
              </a:r>
              <a:r>
                <a:rPr kumimoji="0" lang="en-AU" sz="2000" b="1" i="0" u="none" strike="noStrike" kern="1200" cap="none" spc="0" normalizeH="0" baseline="0" noProof="0" dirty="0">
                  <a:ln>
                    <a:noFill/>
                  </a:ln>
                  <a:solidFill>
                    <a:srgbClr val="002664"/>
                  </a:solidFill>
                  <a:effectLst/>
                  <a:uLnTx/>
                  <a:uFillTx/>
                  <a:latin typeface="Public Sans"/>
                  <a:ea typeface="+mn-ea"/>
                  <a:cs typeface="+mn-cs"/>
                </a:rPr>
                <a:t>Thumbs up, thumbs down</a:t>
              </a:r>
              <a:endParaRPr kumimoji="0" lang="en-US" sz="2000" b="1" i="0" u="none" strike="noStrike" kern="1200" cap="none" spc="0" normalizeH="0" baseline="0" noProof="0" dirty="0">
                <a:ln>
                  <a:noFill/>
                </a:ln>
                <a:solidFill>
                  <a:srgbClr val="000000"/>
                </a:solidFill>
                <a:effectLst/>
                <a:uLnTx/>
                <a:uFillTx/>
                <a:latin typeface="Public Sans"/>
                <a:ea typeface="+mn-ea"/>
                <a:cs typeface="+mn-cs"/>
              </a:endParaRPr>
            </a:p>
          </p:txBody>
        </p:sp>
        <p:pic>
          <p:nvPicPr>
            <p:cNvPr id="14" name="Graphic 13" descr="Thumbs up sign with solid fill">
              <a:extLst>
                <a:ext uri="{FF2B5EF4-FFF2-40B4-BE49-F238E27FC236}">
                  <a16:creationId xmlns:a16="http://schemas.microsoft.com/office/drawing/2014/main" id="{F4764DC9-9668-BDE0-9AC3-00B5770C420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80155" y="2929816"/>
              <a:ext cx="1253730" cy="1253731"/>
            </a:xfrm>
            <a:prstGeom prst="rect">
              <a:avLst/>
            </a:prstGeom>
          </p:spPr>
        </p:pic>
        <p:pic>
          <p:nvPicPr>
            <p:cNvPr id="15" name="Graphic 14" descr="Thumbs Down with solid fill">
              <a:extLst>
                <a:ext uri="{FF2B5EF4-FFF2-40B4-BE49-F238E27FC236}">
                  <a16:creationId xmlns:a16="http://schemas.microsoft.com/office/drawing/2014/main" id="{3B231E80-E317-7AAF-BABC-11308E8FE64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71237" y="2929818"/>
              <a:ext cx="1253730" cy="1253729"/>
            </a:xfrm>
            <a:prstGeom prst="rect">
              <a:avLst/>
            </a:prstGeom>
          </p:spPr>
        </p:pic>
      </p:grpSp>
    </p:spTree>
    <p:extLst>
      <p:ext uri="{BB962C8B-B14F-4D97-AF65-F5344CB8AC3E}">
        <p14:creationId xmlns:p14="http://schemas.microsoft.com/office/powerpoint/2010/main" val="207579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8575C8-1E60-3145-2962-49E70B900F1F}"/>
              </a:ext>
            </a:extLst>
          </p:cNvPr>
          <p:cNvSpPr>
            <a:spLocks noGrp="1"/>
          </p:cNvSpPr>
          <p:nvPr>
            <p:ph type="title"/>
          </p:nvPr>
        </p:nvSpPr>
        <p:spPr/>
        <p:txBody>
          <a:bodyPr anchor="t">
            <a:normAutofit/>
          </a:bodyPr>
          <a:lstStyle/>
          <a:p>
            <a:r>
              <a:rPr lang="en-AU" dirty="0"/>
              <a:t>Soil degradation</a:t>
            </a:r>
          </a:p>
        </p:txBody>
      </p:sp>
      <p:grpSp>
        <p:nvGrpSpPr>
          <p:cNvPr id="4" name="Group 3">
            <a:extLst>
              <a:ext uri="{FF2B5EF4-FFF2-40B4-BE49-F238E27FC236}">
                <a16:creationId xmlns:a16="http://schemas.microsoft.com/office/drawing/2014/main" id="{82E05B04-98EA-2A98-EFBD-2192ADDB3147}"/>
              </a:ext>
              <a:ext uri="{C183D7F6-B498-43B3-948B-1728B52AA6E4}">
                <adec:decorative xmlns:adec="http://schemas.microsoft.com/office/drawing/2017/decorative" val="1"/>
              </a:ext>
            </a:extLst>
          </p:cNvPr>
          <p:cNvGrpSpPr/>
          <p:nvPr/>
        </p:nvGrpSpPr>
        <p:grpSpPr>
          <a:xfrm>
            <a:off x="360363" y="1306683"/>
            <a:ext cx="5735637" cy="4877419"/>
            <a:chOff x="360363" y="1306683"/>
            <a:chExt cx="5735637" cy="4877419"/>
          </a:xfrm>
        </p:grpSpPr>
        <p:sp>
          <p:nvSpPr>
            <p:cNvPr id="8" name="Rounded Rectangle 7">
              <a:extLst>
                <a:ext uri="{FF2B5EF4-FFF2-40B4-BE49-F238E27FC236}">
                  <a16:creationId xmlns:a16="http://schemas.microsoft.com/office/drawing/2014/main" id="{7346B318-49E7-352A-EF2F-3F313E3707CA}"/>
                </a:ext>
                <a:ext uri="{C183D7F6-B498-43B3-948B-1728B52AA6E4}">
                  <adec:decorative xmlns:adec="http://schemas.microsoft.com/office/drawing/2017/decorative" val="1"/>
                </a:ext>
              </a:extLst>
            </p:cNvPr>
            <p:cNvSpPr/>
            <p:nvPr/>
          </p:nvSpPr>
          <p:spPr>
            <a:xfrm>
              <a:off x="360363" y="1306683"/>
              <a:ext cx="5735637" cy="1393548"/>
            </a:xfrm>
            <a:prstGeom prst="roundRect">
              <a:avLst>
                <a:gd name="adj" fmla="val 10000"/>
              </a:avLst>
            </a:prstGeom>
            <a:solidFill>
              <a:schemeClr val="bg2"/>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Rectangle 8">
              <a:extLst>
                <a:ext uri="{FF2B5EF4-FFF2-40B4-BE49-F238E27FC236}">
                  <a16:creationId xmlns:a16="http://schemas.microsoft.com/office/drawing/2014/main" id="{01DC5338-F999-72FC-3F13-EACD04E2F271}"/>
                </a:ext>
                <a:ext uri="{C183D7F6-B498-43B3-948B-1728B52AA6E4}">
                  <adec:decorative xmlns:adec="http://schemas.microsoft.com/office/drawing/2017/decorative" val="1"/>
                </a:ext>
              </a:extLst>
            </p:cNvPr>
            <p:cNvSpPr/>
            <p:nvPr/>
          </p:nvSpPr>
          <p:spPr>
            <a:xfrm>
              <a:off x="781911" y="1620231"/>
              <a:ext cx="766451" cy="766451"/>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Rounded Rectangle 11">
              <a:extLst>
                <a:ext uri="{FF2B5EF4-FFF2-40B4-BE49-F238E27FC236}">
                  <a16:creationId xmlns:a16="http://schemas.microsoft.com/office/drawing/2014/main" id="{F13A5156-89B5-BA54-2458-912F7CD620AD}"/>
                </a:ext>
                <a:ext uri="{C183D7F6-B498-43B3-948B-1728B52AA6E4}">
                  <adec:decorative xmlns:adec="http://schemas.microsoft.com/office/drawing/2017/decorative" val="1"/>
                </a:ext>
              </a:extLst>
            </p:cNvPr>
            <p:cNvSpPr/>
            <p:nvPr/>
          </p:nvSpPr>
          <p:spPr>
            <a:xfrm>
              <a:off x="360363" y="3048619"/>
              <a:ext cx="5735637" cy="1393548"/>
            </a:xfrm>
            <a:prstGeom prst="roundRect">
              <a:avLst>
                <a:gd name="adj" fmla="val 10000"/>
              </a:avLst>
            </a:prstGeom>
            <a:solidFill>
              <a:schemeClr val="bg2"/>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Rectangle 12">
              <a:extLst>
                <a:ext uri="{FF2B5EF4-FFF2-40B4-BE49-F238E27FC236}">
                  <a16:creationId xmlns:a16="http://schemas.microsoft.com/office/drawing/2014/main" id="{0C232106-0637-85D1-7D6D-A8FA99A53EF6}"/>
                </a:ext>
                <a:ext uri="{C183D7F6-B498-43B3-948B-1728B52AA6E4}">
                  <adec:decorative xmlns:adec="http://schemas.microsoft.com/office/drawing/2017/decorative" val="1"/>
                </a:ext>
              </a:extLst>
            </p:cNvPr>
            <p:cNvSpPr/>
            <p:nvPr/>
          </p:nvSpPr>
          <p:spPr>
            <a:xfrm>
              <a:off x="781911" y="3362167"/>
              <a:ext cx="766451" cy="766451"/>
            </a:xfrm>
            <a:prstGeom prst="rect">
              <a:avLst/>
            </a:prstGeom>
            <a:blipFill>
              <a:blip>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Rounded Rectangle 14">
              <a:extLst>
                <a:ext uri="{FF2B5EF4-FFF2-40B4-BE49-F238E27FC236}">
                  <a16:creationId xmlns:a16="http://schemas.microsoft.com/office/drawing/2014/main" id="{24B014F2-DAEA-06E9-2DCA-3B08978F47C4}"/>
                </a:ext>
                <a:ext uri="{C183D7F6-B498-43B3-948B-1728B52AA6E4}">
                  <adec:decorative xmlns:adec="http://schemas.microsoft.com/office/drawing/2017/decorative" val="1"/>
                </a:ext>
              </a:extLst>
            </p:cNvPr>
            <p:cNvSpPr/>
            <p:nvPr/>
          </p:nvSpPr>
          <p:spPr>
            <a:xfrm>
              <a:off x="360363" y="4790554"/>
              <a:ext cx="5735637" cy="1393548"/>
            </a:xfrm>
            <a:prstGeom prst="roundRect">
              <a:avLst>
                <a:gd name="adj" fmla="val 10000"/>
              </a:avLst>
            </a:prstGeom>
            <a:solidFill>
              <a:schemeClr val="bg2"/>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Rectangle 15">
              <a:extLst>
                <a:ext uri="{FF2B5EF4-FFF2-40B4-BE49-F238E27FC236}">
                  <a16:creationId xmlns:a16="http://schemas.microsoft.com/office/drawing/2014/main" id="{90A8432E-7483-8A9A-89D3-93382CC4A6C9}"/>
                </a:ext>
                <a:ext uri="{C183D7F6-B498-43B3-948B-1728B52AA6E4}">
                  <adec:decorative xmlns:adec="http://schemas.microsoft.com/office/drawing/2017/decorative" val="1"/>
                </a:ext>
              </a:extLst>
            </p:cNvPr>
            <p:cNvSpPr/>
            <p:nvPr/>
          </p:nvSpPr>
          <p:spPr>
            <a:xfrm>
              <a:off x="781911" y="5104103"/>
              <a:ext cx="766451" cy="766451"/>
            </a:xfrm>
            <a:prstGeom prst="rect">
              <a:avLst/>
            </a:prstGeom>
            <a:blipFill>
              <a:blip>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sp>
        <p:nvSpPr>
          <p:cNvPr id="11" name="Freeform 10">
            <a:extLst>
              <a:ext uri="{FF2B5EF4-FFF2-40B4-BE49-F238E27FC236}">
                <a16:creationId xmlns:a16="http://schemas.microsoft.com/office/drawing/2014/main" id="{DC5507E0-F536-B3BE-91BE-F5E4A5C1116D}"/>
              </a:ext>
            </a:extLst>
          </p:cNvPr>
          <p:cNvSpPr/>
          <p:nvPr/>
        </p:nvSpPr>
        <p:spPr>
          <a:xfrm>
            <a:off x="1969911" y="1306683"/>
            <a:ext cx="4126088" cy="1393548"/>
          </a:xfrm>
          <a:custGeom>
            <a:avLst/>
            <a:gdLst>
              <a:gd name="connsiteX0" fmla="*/ 0 w 4126088"/>
              <a:gd name="connsiteY0" fmla="*/ 0 h 1393548"/>
              <a:gd name="connsiteX1" fmla="*/ 4126088 w 4126088"/>
              <a:gd name="connsiteY1" fmla="*/ 0 h 1393548"/>
              <a:gd name="connsiteX2" fmla="*/ 4126088 w 4126088"/>
              <a:gd name="connsiteY2" fmla="*/ 1393548 h 1393548"/>
              <a:gd name="connsiteX3" fmla="*/ 0 w 4126088"/>
              <a:gd name="connsiteY3" fmla="*/ 1393548 h 1393548"/>
              <a:gd name="connsiteX4" fmla="*/ 0 w 4126088"/>
              <a:gd name="connsiteY4" fmla="*/ 0 h 139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088" h="1393548">
                <a:moveTo>
                  <a:pt x="0" y="0"/>
                </a:moveTo>
                <a:lnTo>
                  <a:pt x="4126088" y="0"/>
                </a:lnTo>
                <a:lnTo>
                  <a:pt x="4126088" y="1393548"/>
                </a:lnTo>
                <a:lnTo>
                  <a:pt x="0" y="13935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7484" tIns="147484" rIns="147484" bIns="147484" numCol="1" spcCol="1270" anchor="ctr" anchorCtr="0">
            <a:noAutofit/>
          </a:bodyPr>
          <a:lstStyle/>
          <a:p>
            <a:pPr marL="0" lvl="0" indent="0" algn="l" defTabSz="889000">
              <a:lnSpc>
                <a:spcPct val="150000"/>
              </a:lnSpc>
              <a:spcBef>
                <a:spcPct val="0"/>
              </a:spcBef>
              <a:spcAft>
                <a:spcPts val="600"/>
              </a:spcAft>
              <a:buNone/>
            </a:pPr>
            <a:r>
              <a:rPr lang="en-AU" sz="1800" kern="1200" dirty="0"/>
              <a:t>Soil has nutrients in needed for healthy plant growth.</a:t>
            </a:r>
            <a:endParaRPr lang="en-US" sz="1800" kern="1200" dirty="0"/>
          </a:p>
        </p:txBody>
      </p:sp>
      <p:sp>
        <p:nvSpPr>
          <p:cNvPr id="14" name="Freeform 13">
            <a:extLst>
              <a:ext uri="{FF2B5EF4-FFF2-40B4-BE49-F238E27FC236}">
                <a16:creationId xmlns:a16="http://schemas.microsoft.com/office/drawing/2014/main" id="{030C9D99-6409-9E1B-ECC4-34318BC480B2}"/>
              </a:ext>
            </a:extLst>
          </p:cNvPr>
          <p:cNvSpPr/>
          <p:nvPr/>
        </p:nvSpPr>
        <p:spPr>
          <a:xfrm>
            <a:off x="1969911" y="3048619"/>
            <a:ext cx="4126088" cy="1393548"/>
          </a:xfrm>
          <a:custGeom>
            <a:avLst/>
            <a:gdLst>
              <a:gd name="connsiteX0" fmla="*/ 0 w 4126088"/>
              <a:gd name="connsiteY0" fmla="*/ 0 h 1393548"/>
              <a:gd name="connsiteX1" fmla="*/ 4126088 w 4126088"/>
              <a:gd name="connsiteY1" fmla="*/ 0 h 1393548"/>
              <a:gd name="connsiteX2" fmla="*/ 4126088 w 4126088"/>
              <a:gd name="connsiteY2" fmla="*/ 1393548 h 1393548"/>
              <a:gd name="connsiteX3" fmla="*/ 0 w 4126088"/>
              <a:gd name="connsiteY3" fmla="*/ 1393548 h 1393548"/>
              <a:gd name="connsiteX4" fmla="*/ 0 w 4126088"/>
              <a:gd name="connsiteY4" fmla="*/ 0 h 139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088" h="1393548">
                <a:moveTo>
                  <a:pt x="0" y="0"/>
                </a:moveTo>
                <a:lnTo>
                  <a:pt x="4126088" y="0"/>
                </a:lnTo>
                <a:lnTo>
                  <a:pt x="4126088" y="1393548"/>
                </a:lnTo>
                <a:lnTo>
                  <a:pt x="0" y="13935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7484" tIns="147484" rIns="147484" bIns="147484" numCol="1" spcCol="1270" anchor="ctr" anchorCtr="0">
            <a:noAutofit/>
          </a:bodyPr>
          <a:lstStyle/>
          <a:p>
            <a:pPr marL="0" lvl="0" indent="0" algn="l" defTabSz="889000">
              <a:lnSpc>
                <a:spcPct val="150000"/>
              </a:lnSpc>
              <a:spcBef>
                <a:spcPct val="0"/>
              </a:spcBef>
              <a:spcAft>
                <a:spcPts val="600"/>
              </a:spcAft>
              <a:buNone/>
            </a:pPr>
            <a:r>
              <a:rPr lang="en-AU" sz="1800" kern="1200" dirty="0"/>
              <a:t>Practices like over-farming, deforestation and improper use of chemicals can degrade soil quality.</a:t>
            </a:r>
            <a:endParaRPr lang="en-US" sz="1800" kern="1200" dirty="0"/>
          </a:p>
        </p:txBody>
      </p:sp>
      <p:sp>
        <p:nvSpPr>
          <p:cNvPr id="17" name="Freeform 16">
            <a:extLst>
              <a:ext uri="{FF2B5EF4-FFF2-40B4-BE49-F238E27FC236}">
                <a16:creationId xmlns:a16="http://schemas.microsoft.com/office/drawing/2014/main" id="{86175EA2-5936-6CCA-9875-A3CC2EC36BB3}"/>
              </a:ext>
            </a:extLst>
          </p:cNvPr>
          <p:cNvSpPr/>
          <p:nvPr/>
        </p:nvSpPr>
        <p:spPr>
          <a:xfrm>
            <a:off x="1969911" y="4790554"/>
            <a:ext cx="4126088" cy="1393548"/>
          </a:xfrm>
          <a:custGeom>
            <a:avLst/>
            <a:gdLst>
              <a:gd name="connsiteX0" fmla="*/ 0 w 4126088"/>
              <a:gd name="connsiteY0" fmla="*/ 0 h 1393548"/>
              <a:gd name="connsiteX1" fmla="*/ 4126088 w 4126088"/>
              <a:gd name="connsiteY1" fmla="*/ 0 h 1393548"/>
              <a:gd name="connsiteX2" fmla="*/ 4126088 w 4126088"/>
              <a:gd name="connsiteY2" fmla="*/ 1393548 h 1393548"/>
              <a:gd name="connsiteX3" fmla="*/ 0 w 4126088"/>
              <a:gd name="connsiteY3" fmla="*/ 1393548 h 1393548"/>
              <a:gd name="connsiteX4" fmla="*/ 0 w 4126088"/>
              <a:gd name="connsiteY4" fmla="*/ 0 h 139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088" h="1393548">
                <a:moveTo>
                  <a:pt x="0" y="0"/>
                </a:moveTo>
                <a:lnTo>
                  <a:pt x="4126088" y="0"/>
                </a:lnTo>
                <a:lnTo>
                  <a:pt x="4126088" y="1393548"/>
                </a:lnTo>
                <a:lnTo>
                  <a:pt x="0" y="13935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7484" tIns="147484" rIns="147484" bIns="147484" numCol="1" spcCol="1270" anchor="ctr" anchorCtr="0">
            <a:noAutofit/>
          </a:bodyPr>
          <a:lstStyle/>
          <a:p>
            <a:pPr marL="0" lvl="0" indent="0" algn="l" defTabSz="889000">
              <a:lnSpc>
                <a:spcPct val="150000"/>
              </a:lnSpc>
              <a:spcBef>
                <a:spcPct val="0"/>
              </a:spcBef>
              <a:spcAft>
                <a:spcPts val="600"/>
              </a:spcAft>
              <a:buNone/>
            </a:pPr>
            <a:r>
              <a:rPr lang="en-AU" sz="1800" kern="1200" dirty="0"/>
              <a:t>Degraded soil loses its nutrients and structure, making it harder to grow healthy crops.</a:t>
            </a:r>
            <a:endParaRPr lang="en-US" sz="1800" kern="1200" dirty="0"/>
          </a:p>
        </p:txBody>
      </p:sp>
      <p:pic>
        <p:nvPicPr>
          <p:cNvPr id="2050" name="Picture 2">
            <a:extLst>
              <a:ext uri="{FF2B5EF4-FFF2-40B4-BE49-F238E27FC236}">
                <a16:creationId xmlns:a16="http://schemas.microsoft.com/office/drawing/2014/main" id="{84A8B5F0-F850-5638-751E-816EB033AE22}"/>
              </a:ext>
              <a:ext uri="{C183D7F6-B498-43B3-948B-1728B52AA6E4}">
                <adec:decorative xmlns:adec="http://schemas.microsoft.com/office/drawing/2017/decorative" val="1"/>
              </a:ext>
            </a:extLst>
          </p:cNvPr>
          <p:cNvPicPr>
            <a:picLocks noGrp="1" noChangeAspect="1" noChangeArrowheads="1"/>
          </p:cNvPicPr>
          <p:nvPr>
            <p:ph type="pic" sz="quarter" idx="4294967295"/>
          </p:nvPr>
        </p:nvPicPr>
        <p:blipFill>
          <a:blip r:embed="rId6" cstate="screen">
            <a:extLst>
              <a:ext uri="{28A0092B-C50C-407E-A947-70E740481C1C}">
                <a14:useLocalDpi xmlns:a14="http://schemas.microsoft.com/office/drawing/2010/main"/>
              </a:ext>
            </a:extLst>
          </a:blip>
          <a:srcRect/>
          <a:stretch>
            <a:fillRect/>
          </a:stretch>
        </p:blipFill>
        <p:spPr bwMode="auto">
          <a:xfrm>
            <a:off x="6336963" y="1305718"/>
            <a:ext cx="5507037" cy="424656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ECDB1E6A-AEE8-9624-7D1E-DED6E6948ECD}"/>
              </a:ext>
            </a:extLst>
          </p:cNvPr>
          <p:cNvSpPr>
            <a:spLocks noGrp="1"/>
          </p:cNvSpPr>
          <p:nvPr>
            <p:ph type="body" sz="quarter" idx="18"/>
          </p:nvPr>
        </p:nvSpPr>
        <p:spPr>
          <a:xfrm>
            <a:off x="6336963" y="5715547"/>
            <a:ext cx="5507037" cy="263980"/>
          </a:xfrm>
        </p:spPr>
        <p:txBody>
          <a:bodyPr/>
          <a:lstStyle/>
          <a:p>
            <a:r>
              <a:rPr lang="en-AU" sz="1200" dirty="0"/>
              <a:t>‘</a:t>
            </a:r>
            <a:r>
              <a:rPr lang="en-AU" sz="1200" dirty="0">
                <a:hlinkClick r:id="rId7"/>
              </a:rPr>
              <a:t>Jungle burned for agriculture</a:t>
            </a:r>
            <a:r>
              <a:rPr lang="en-AU" sz="1200" dirty="0"/>
              <a:t>’ from Jami Dwyer is licenced under CC-BY-PD-0</a:t>
            </a:r>
          </a:p>
        </p:txBody>
      </p:sp>
      <p:sp>
        <p:nvSpPr>
          <p:cNvPr id="18" name="Slide Number Placeholder 4">
            <a:extLst>
              <a:ext uri="{FF2B5EF4-FFF2-40B4-BE49-F238E27FC236}">
                <a16:creationId xmlns:a16="http://schemas.microsoft.com/office/drawing/2014/main" id="{A59902EF-8607-3183-7B19-964847899C60}"/>
              </a:ext>
              <a:ext uri="{C183D7F6-B498-43B3-948B-1728B52AA6E4}">
                <adec:decorative xmlns:adec="http://schemas.microsoft.com/office/drawing/2017/decorative" val="1"/>
              </a:ext>
            </a:extLst>
          </p:cNvPr>
          <p:cNvSpPr txBox="1">
            <a:spLocks/>
          </p:cNvSpPr>
          <p:nvPr/>
        </p:nvSpPr>
        <p:spPr>
          <a:xfrm>
            <a:off x="11124000" y="6498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0AA3B9-7176-4FBC-8A56-697129254272}" type="slidenum">
              <a:rPr lang="en-AU" smtClean="0"/>
              <a:pPr/>
              <a:t>24</a:t>
            </a:fld>
            <a:endParaRPr lang="en-AU" dirty="0"/>
          </a:p>
        </p:txBody>
      </p:sp>
    </p:spTree>
    <p:extLst>
      <p:ext uri="{BB962C8B-B14F-4D97-AF65-F5344CB8AC3E}">
        <p14:creationId xmlns:p14="http://schemas.microsoft.com/office/powerpoint/2010/main" val="31831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4884EC-4F34-0314-25EB-9D964AB0328F}"/>
              </a:ext>
            </a:extLst>
          </p:cNvPr>
          <p:cNvSpPr>
            <a:spLocks noGrp="1"/>
          </p:cNvSpPr>
          <p:nvPr>
            <p:ph type="title"/>
          </p:nvPr>
        </p:nvSpPr>
        <p:spPr/>
        <p:txBody>
          <a:bodyPr/>
          <a:lstStyle/>
          <a:p>
            <a:r>
              <a:rPr lang="en-AU" dirty="0"/>
              <a:t>Chemical fertilisers, herbicides and pesticides</a:t>
            </a:r>
          </a:p>
        </p:txBody>
      </p:sp>
      <p:sp>
        <p:nvSpPr>
          <p:cNvPr id="5" name="Text Placeholder 4">
            <a:extLst>
              <a:ext uri="{FF2B5EF4-FFF2-40B4-BE49-F238E27FC236}">
                <a16:creationId xmlns:a16="http://schemas.microsoft.com/office/drawing/2014/main" id="{1828B55E-0957-196D-9313-33B02B7EE9FA}"/>
              </a:ext>
            </a:extLst>
          </p:cNvPr>
          <p:cNvSpPr>
            <a:spLocks noGrp="1"/>
          </p:cNvSpPr>
          <p:nvPr>
            <p:ph type="body" sz="quarter" idx="17"/>
          </p:nvPr>
        </p:nvSpPr>
        <p:spPr/>
        <p:txBody>
          <a:bodyPr/>
          <a:lstStyle/>
          <a:p>
            <a:r>
              <a:rPr lang="en-AU" dirty="0"/>
              <a:t>Farmers use chemicals to help plants grow (fertilisers), to kill weeds (herbicides) and kill pests/insects (pesticides/insecticides).</a:t>
            </a:r>
          </a:p>
          <a:p>
            <a:r>
              <a:rPr lang="en-AU" dirty="0"/>
              <a:t>These chemicals are expensive and can potentially harm the environment:</a:t>
            </a:r>
          </a:p>
          <a:p>
            <a:pPr marL="342900" indent="-342900">
              <a:buFont typeface="Arial" panose="020B0604020202020204" pitchFamily="34" charset="0"/>
              <a:buChar char="•"/>
            </a:pPr>
            <a:r>
              <a:rPr lang="en-AU" dirty="0"/>
              <a:t>Overuse of herbicides can make the soil and water polluted.</a:t>
            </a:r>
          </a:p>
          <a:p>
            <a:pPr marL="342900" indent="-342900">
              <a:buFont typeface="Arial" panose="020B0604020202020204" pitchFamily="34" charset="0"/>
              <a:buChar char="•"/>
            </a:pPr>
            <a:r>
              <a:rPr lang="en-AU" dirty="0"/>
              <a:t>Excess fertiliser use is expensive and can lead to runoff and excess algal and plant growth in water ways.</a:t>
            </a:r>
          </a:p>
          <a:p>
            <a:pPr marL="342900" indent="-342900">
              <a:buFont typeface="Arial" panose="020B0604020202020204" pitchFamily="34" charset="0"/>
              <a:buChar char="•"/>
            </a:pPr>
            <a:r>
              <a:rPr lang="en-AU" dirty="0"/>
              <a:t>Pesticide use can kill beneficial insects such as bees. Bees are needed to pollinate flowers. Pollinated flowers are required for fruits and seeds.</a:t>
            </a:r>
          </a:p>
          <a:p>
            <a:pPr marL="342900" indent="-342900">
              <a:buFont typeface="Arial" panose="020B0604020202020204" pitchFamily="34" charset="0"/>
              <a:buChar char="•"/>
            </a:pPr>
            <a:endParaRPr lang="en-AU" dirty="0"/>
          </a:p>
          <a:p>
            <a:endParaRPr lang="en-AU" dirty="0"/>
          </a:p>
        </p:txBody>
      </p:sp>
      <p:sp>
        <p:nvSpPr>
          <p:cNvPr id="2" name="Slide Number Placeholder 1">
            <a:extLst>
              <a:ext uri="{FF2B5EF4-FFF2-40B4-BE49-F238E27FC236}">
                <a16:creationId xmlns:a16="http://schemas.microsoft.com/office/drawing/2014/main" id="{AB0D9026-45EC-1CEA-1E29-0EB7FA6E35A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dirty="0"/>
          </a:p>
        </p:txBody>
      </p:sp>
    </p:spTree>
    <p:extLst>
      <p:ext uri="{BB962C8B-B14F-4D97-AF65-F5344CB8AC3E}">
        <p14:creationId xmlns:p14="http://schemas.microsoft.com/office/powerpoint/2010/main" val="355885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566B49-FA06-52AC-0CCC-403D561D0496}"/>
              </a:ext>
            </a:extLst>
          </p:cNvPr>
          <p:cNvSpPr>
            <a:spLocks noGrp="1"/>
          </p:cNvSpPr>
          <p:nvPr>
            <p:ph type="title"/>
          </p:nvPr>
        </p:nvSpPr>
        <p:spPr/>
        <p:txBody>
          <a:bodyPr anchor="t">
            <a:normAutofit/>
          </a:bodyPr>
          <a:lstStyle/>
          <a:p>
            <a:r>
              <a:rPr lang="en-AU" dirty="0"/>
              <a:t>Carbon emissions from food transport</a:t>
            </a:r>
          </a:p>
        </p:txBody>
      </p:sp>
      <p:grpSp>
        <p:nvGrpSpPr>
          <p:cNvPr id="4" name="Group 3">
            <a:extLst>
              <a:ext uri="{FF2B5EF4-FFF2-40B4-BE49-F238E27FC236}">
                <a16:creationId xmlns:a16="http://schemas.microsoft.com/office/drawing/2014/main" id="{7C8B5C13-77AE-69F9-4FB2-AC00534177BF}"/>
              </a:ext>
              <a:ext uri="{C183D7F6-B498-43B3-948B-1728B52AA6E4}">
                <adec:decorative xmlns:adec="http://schemas.microsoft.com/office/drawing/2017/decorative" val="1"/>
              </a:ext>
            </a:extLst>
          </p:cNvPr>
          <p:cNvGrpSpPr/>
          <p:nvPr/>
        </p:nvGrpSpPr>
        <p:grpSpPr>
          <a:xfrm>
            <a:off x="360363" y="1563065"/>
            <a:ext cx="5735637" cy="4877419"/>
            <a:chOff x="360363" y="1563065"/>
            <a:chExt cx="5735637" cy="4877419"/>
          </a:xfrm>
        </p:grpSpPr>
        <p:sp>
          <p:nvSpPr>
            <p:cNvPr id="20" name="Rounded Rectangle 19">
              <a:extLst>
                <a:ext uri="{FF2B5EF4-FFF2-40B4-BE49-F238E27FC236}">
                  <a16:creationId xmlns:a16="http://schemas.microsoft.com/office/drawing/2014/main" id="{11D07302-4C52-5656-53FE-F3C740FDDD4F}"/>
                </a:ext>
                <a:ext uri="{C183D7F6-B498-43B3-948B-1728B52AA6E4}">
                  <adec:decorative xmlns:adec="http://schemas.microsoft.com/office/drawing/2017/decorative" val="1"/>
                </a:ext>
              </a:extLst>
            </p:cNvPr>
            <p:cNvSpPr/>
            <p:nvPr/>
          </p:nvSpPr>
          <p:spPr>
            <a:xfrm>
              <a:off x="360363" y="1563065"/>
              <a:ext cx="5735637" cy="1393548"/>
            </a:xfrm>
            <a:prstGeom prst="roundRect">
              <a:avLst>
                <a:gd name="adj" fmla="val 10000"/>
              </a:avLst>
            </a:prstGeom>
            <a:solidFill>
              <a:schemeClr val="bg2"/>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1" name="Rectangle 20">
              <a:extLst>
                <a:ext uri="{FF2B5EF4-FFF2-40B4-BE49-F238E27FC236}">
                  <a16:creationId xmlns:a16="http://schemas.microsoft.com/office/drawing/2014/main" id="{909B2943-AE2D-BCF7-7E0B-2F97EBB9CEDF}"/>
                </a:ext>
                <a:ext uri="{C183D7F6-B498-43B3-948B-1728B52AA6E4}">
                  <adec:decorative xmlns:adec="http://schemas.microsoft.com/office/drawing/2017/decorative" val="1"/>
                </a:ext>
              </a:extLst>
            </p:cNvPr>
            <p:cNvSpPr/>
            <p:nvPr/>
          </p:nvSpPr>
          <p:spPr>
            <a:xfrm>
              <a:off x="781911" y="1876613"/>
              <a:ext cx="766451" cy="766451"/>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3" name="Rounded Rectangle 22">
              <a:extLst>
                <a:ext uri="{FF2B5EF4-FFF2-40B4-BE49-F238E27FC236}">
                  <a16:creationId xmlns:a16="http://schemas.microsoft.com/office/drawing/2014/main" id="{74D546B2-1038-1DAB-AD59-A438646BC149}"/>
                </a:ext>
                <a:ext uri="{C183D7F6-B498-43B3-948B-1728B52AA6E4}">
                  <adec:decorative xmlns:adec="http://schemas.microsoft.com/office/drawing/2017/decorative" val="1"/>
                </a:ext>
              </a:extLst>
            </p:cNvPr>
            <p:cNvSpPr/>
            <p:nvPr/>
          </p:nvSpPr>
          <p:spPr>
            <a:xfrm>
              <a:off x="360363" y="3305001"/>
              <a:ext cx="5735637" cy="1393548"/>
            </a:xfrm>
            <a:prstGeom prst="roundRect">
              <a:avLst>
                <a:gd name="adj" fmla="val 10000"/>
              </a:avLst>
            </a:prstGeom>
            <a:solidFill>
              <a:schemeClr val="bg2"/>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 name="Rectangle 23">
              <a:extLst>
                <a:ext uri="{FF2B5EF4-FFF2-40B4-BE49-F238E27FC236}">
                  <a16:creationId xmlns:a16="http://schemas.microsoft.com/office/drawing/2014/main" id="{8EB247E4-5B49-DCB6-E443-5CF724D2BF56}"/>
                </a:ext>
                <a:ext uri="{C183D7F6-B498-43B3-948B-1728B52AA6E4}">
                  <adec:decorative xmlns:adec="http://schemas.microsoft.com/office/drawing/2017/decorative" val="1"/>
                </a:ext>
              </a:extLst>
            </p:cNvPr>
            <p:cNvSpPr/>
            <p:nvPr/>
          </p:nvSpPr>
          <p:spPr>
            <a:xfrm>
              <a:off x="781911" y="3618549"/>
              <a:ext cx="766451" cy="766451"/>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6" name="Rounded Rectangle 25">
              <a:extLst>
                <a:ext uri="{FF2B5EF4-FFF2-40B4-BE49-F238E27FC236}">
                  <a16:creationId xmlns:a16="http://schemas.microsoft.com/office/drawing/2014/main" id="{1749810C-533B-8B7B-01D6-6E586969E472}"/>
                </a:ext>
                <a:ext uri="{C183D7F6-B498-43B3-948B-1728B52AA6E4}">
                  <adec:decorative xmlns:adec="http://schemas.microsoft.com/office/drawing/2017/decorative" val="1"/>
                </a:ext>
              </a:extLst>
            </p:cNvPr>
            <p:cNvSpPr/>
            <p:nvPr/>
          </p:nvSpPr>
          <p:spPr>
            <a:xfrm>
              <a:off x="360363" y="5046936"/>
              <a:ext cx="5735637" cy="1393548"/>
            </a:xfrm>
            <a:prstGeom prst="roundRect">
              <a:avLst>
                <a:gd name="adj" fmla="val 10000"/>
              </a:avLst>
            </a:prstGeom>
            <a:solidFill>
              <a:schemeClr val="bg2"/>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 name="Rectangle 26">
              <a:extLst>
                <a:ext uri="{FF2B5EF4-FFF2-40B4-BE49-F238E27FC236}">
                  <a16:creationId xmlns:a16="http://schemas.microsoft.com/office/drawing/2014/main" id="{FB8F264D-CB4B-1B0E-2827-A288DB7BA164}"/>
                </a:ext>
                <a:ext uri="{C183D7F6-B498-43B3-948B-1728B52AA6E4}">
                  <adec:decorative xmlns:adec="http://schemas.microsoft.com/office/drawing/2017/decorative" val="1"/>
                </a:ext>
              </a:extLst>
            </p:cNvPr>
            <p:cNvSpPr/>
            <p:nvPr/>
          </p:nvSpPr>
          <p:spPr>
            <a:xfrm>
              <a:off x="781911" y="5360485"/>
              <a:ext cx="766451" cy="766451"/>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sp>
        <p:nvSpPr>
          <p:cNvPr id="22" name="Freeform 21">
            <a:extLst>
              <a:ext uri="{FF2B5EF4-FFF2-40B4-BE49-F238E27FC236}">
                <a16:creationId xmlns:a16="http://schemas.microsoft.com/office/drawing/2014/main" id="{4D2526F8-320B-056F-B949-F4B5A52FFBE3}"/>
              </a:ext>
            </a:extLst>
          </p:cNvPr>
          <p:cNvSpPr/>
          <p:nvPr/>
        </p:nvSpPr>
        <p:spPr>
          <a:xfrm>
            <a:off x="1969911" y="1563065"/>
            <a:ext cx="4126088" cy="1393548"/>
          </a:xfrm>
          <a:custGeom>
            <a:avLst/>
            <a:gdLst>
              <a:gd name="connsiteX0" fmla="*/ 0 w 4126088"/>
              <a:gd name="connsiteY0" fmla="*/ 0 h 1393548"/>
              <a:gd name="connsiteX1" fmla="*/ 4126088 w 4126088"/>
              <a:gd name="connsiteY1" fmla="*/ 0 h 1393548"/>
              <a:gd name="connsiteX2" fmla="*/ 4126088 w 4126088"/>
              <a:gd name="connsiteY2" fmla="*/ 1393548 h 1393548"/>
              <a:gd name="connsiteX3" fmla="*/ 0 w 4126088"/>
              <a:gd name="connsiteY3" fmla="*/ 1393548 h 1393548"/>
              <a:gd name="connsiteX4" fmla="*/ 0 w 4126088"/>
              <a:gd name="connsiteY4" fmla="*/ 0 h 139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088" h="1393548">
                <a:moveTo>
                  <a:pt x="0" y="0"/>
                </a:moveTo>
                <a:lnTo>
                  <a:pt x="4126088" y="0"/>
                </a:lnTo>
                <a:lnTo>
                  <a:pt x="4126088" y="1393548"/>
                </a:lnTo>
                <a:lnTo>
                  <a:pt x="0" y="13935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7484" tIns="147484" rIns="147484" bIns="147484" numCol="1" spcCol="1270" anchor="ctr" anchorCtr="0">
            <a:noAutofit/>
          </a:bodyPr>
          <a:lstStyle/>
          <a:p>
            <a:pPr marL="0" lvl="0" indent="0" algn="l" defTabSz="800100">
              <a:lnSpc>
                <a:spcPct val="150000"/>
              </a:lnSpc>
              <a:spcBef>
                <a:spcPct val="0"/>
              </a:spcBef>
              <a:spcAft>
                <a:spcPts val="600"/>
              </a:spcAft>
              <a:buNone/>
            </a:pPr>
            <a:r>
              <a:rPr lang="en-AU" sz="1600" kern="1200" dirty="0"/>
              <a:t>Transporting food by truck, train, plane or boat releases Carbon dioxide (CO</a:t>
            </a:r>
            <a:r>
              <a:rPr lang="en-AU" sz="1600" kern="1200" baseline="-25000" dirty="0"/>
              <a:t>2</a:t>
            </a:r>
            <a:r>
              <a:rPr lang="en-AU" sz="1600" kern="1200" dirty="0"/>
              <a:t>).</a:t>
            </a:r>
            <a:endParaRPr lang="en-US" sz="1600" kern="1200" dirty="0"/>
          </a:p>
        </p:txBody>
      </p:sp>
      <p:sp>
        <p:nvSpPr>
          <p:cNvPr id="25" name="Freeform 24">
            <a:extLst>
              <a:ext uri="{FF2B5EF4-FFF2-40B4-BE49-F238E27FC236}">
                <a16:creationId xmlns:a16="http://schemas.microsoft.com/office/drawing/2014/main" id="{901BF063-5675-E7BC-0313-02273D0B42D3}"/>
              </a:ext>
            </a:extLst>
          </p:cNvPr>
          <p:cNvSpPr/>
          <p:nvPr/>
        </p:nvSpPr>
        <p:spPr>
          <a:xfrm>
            <a:off x="1969911" y="3305001"/>
            <a:ext cx="4126088" cy="1393548"/>
          </a:xfrm>
          <a:custGeom>
            <a:avLst/>
            <a:gdLst>
              <a:gd name="connsiteX0" fmla="*/ 0 w 4126088"/>
              <a:gd name="connsiteY0" fmla="*/ 0 h 1393548"/>
              <a:gd name="connsiteX1" fmla="*/ 4126088 w 4126088"/>
              <a:gd name="connsiteY1" fmla="*/ 0 h 1393548"/>
              <a:gd name="connsiteX2" fmla="*/ 4126088 w 4126088"/>
              <a:gd name="connsiteY2" fmla="*/ 1393548 h 1393548"/>
              <a:gd name="connsiteX3" fmla="*/ 0 w 4126088"/>
              <a:gd name="connsiteY3" fmla="*/ 1393548 h 1393548"/>
              <a:gd name="connsiteX4" fmla="*/ 0 w 4126088"/>
              <a:gd name="connsiteY4" fmla="*/ 0 h 139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088" h="1393548">
                <a:moveTo>
                  <a:pt x="0" y="0"/>
                </a:moveTo>
                <a:lnTo>
                  <a:pt x="4126088" y="0"/>
                </a:lnTo>
                <a:lnTo>
                  <a:pt x="4126088" y="1393548"/>
                </a:lnTo>
                <a:lnTo>
                  <a:pt x="0" y="13935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7484" tIns="147484" rIns="147484" bIns="147484" numCol="1" spcCol="1270" anchor="ctr" anchorCtr="0">
            <a:noAutofit/>
          </a:bodyPr>
          <a:lstStyle/>
          <a:p>
            <a:pPr marL="0" lvl="0" indent="0" algn="l" defTabSz="800100">
              <a:lnSpc>
                <a:spcPct val="150000"/>
              </a:lnSpc>
              <a:spcBef>
                <a:spcPct val="0"/>
              </a:spcBef>
              <a:spcAft>
                <a:spcPts val="600"/>
              </a:spcAft>
              <a:buNone/>
            </a:pPr>
            <a:r>
              <a:rPr lang="en-AU" sz="1600" kern="1200" dirty="0"/>
              <a:t>CO</a:t>
            </a:r>
            <a:r>
              <a:rPr lang="en-AU" sz="1600" kern="1200" baseline="-25000" dirty="0"/>
              <a:t>2</a:t>
            </a:r>
            <a:r>
              <a:rPr lang="en-AU" sz="1600" kern="1200" dirty="0"/>
              <a:t> is a greenhouse gas that contributes to global warming.</a:t>
            </a:r>
            <a:endParaRPr lang="en-US" sz="1600" kern="1200" dirty="0"/>
          </a:p>
        </p:txBody>
      </p:sp>
      <p:sp>
        <p:nvSpPr>
          <p:cNvPr id="28" name="Freeform 27">
            <a:extLst>
              <a:ext uri="{FF2B5EF4-FFF2-40B4-BE49-F238E27FC236}">
                <a16:creationId xmlns:a16="http://schemas.microsoft.com/office/drawing/2014/main" id="{38831A27-8C70-1028-133F-BF3EB2B3A5C2}"/>
              </a:ext>
            </a:extLst>
          </p:cNvPr>
          <p:cNvSpPr/>
          <p:nvPr/>
        </p:nvSpPr>
        <p:spPr>
          <a:xfrm>
            <a:off x="1969911" y="5046936"/>
            <a:ext cx="4126088" cy="1393548"/>
          </a:xfrm>
          <a:custGeom>
            <a:avLst/>
            <a:gdLst>
              <a:gd name="connsiteX0" fmla="*/ 0 w 4126088"/>
              <a:gd name="connsiteY0" fmla="*/ 0 h 1393548"/>
              <a:gd name="connsiteX1" fmla="*/ 4126088 w 4126088"/>
              <a:gd name="connsiteY1" fmla="*/ 0 h 1393548"/>
              <a:gd name="connsiteX2" fmla="*/ 4126088 w 4126088"/>
              <a:gd name="connsiteY2" fmla="*/ 1393548 h 1393548"/>
              <a:gd name="connsiteX3" fmla="*/ 0 w 4126088"/>
              <a:gd name="connsiteY3" fmla="*/ 1393548 h 1393548"/>
              <a:gd name="connsiteX4" fmla="*/ 0 w 4126088"/>
              <a:gd name="connsiteY4" fmla="*/ 0 h 139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088" h="1393548">
                <a:moveTo>
                  <a:pt x="0" y="0"/>
                </a:moveTo>
                <a:lnTo>
                  <a:pt x="4126088" y="0"/>
                </a:lnTo>
                <a:lnTo>
                  <a:pt x="4126088" y="1393548"/>
                </a:lnTo>
                <a:lnTo>
                  <a:pt x="0" y="13935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7484" tIns="147484" rIns="147484" bIns="147484" numCol="1" spcCol="1270" anchor="ctr" anchorCtr="0">
            <a:noAutofit/>
          </a:bodyPr>
          <a:lstStyle/>
          <a:p>
            <a:pPr marL="0" lvl="0" indent="0" algn="l" defTabSz="800100">
              <a:lnSpc>
                <a:spcPct val="150000"/>
              </a:lnSpc>
              <a:spcBef>
                <a:spcPct val="0"/>
              </a:spcBef>
              <a:spcAft>
                <a:spcPts val="600"/>
              </a:spcAft>
              <a:buNone/>
            </a:pPr>
            <a:r>
              <a:rPr lang="en-AU" sz="1600" kern="1200" dirty="0"/>
              <a:t>Purchasing food that was locally grown helps reduce CO</a:t>
            </a:r>
            <a:r>
              <a:rPr lang="en-AU" sz="1600" kern="1200" baseline="-25000" dirty="0"/>
              <a:t>2</a:t>
            </a:r>
            <a:r>
              <a:rPr lang="en-AU" sz="1600" kern="1200" dirty="0"/>
              <a:t> emissions but may reduce the variety of foods we eat.</a:t>
            </a:r>
            <a:endParaRPr lang="en-US" sz="1600" kern="1200" dirty="0"/>
          </a:p>
        </p:txBody>
      </p:sp>
      <p:pic>
        <p:nvPicPr>
          <p:cNvPr id="8" name="Picture Placeholder 7" descr="Transport and logistics graphic">
            <a:extLst>
              <a:ext uri="{FF2B5EF4-FFF2-40B4-BE49-F238E27FC236}">
                <a16:creationId xmlns:a16="http://schemas.microsoft.com/office/drawing/2014/main" id="{E28CB214-C1E1-DA65-0972-99BED501D1BF}"/>
              </a:ext>
            </a:extLst>
          </p:cNvPr>
          <p:cNvPicPr>
            <a:picLocks noGrp="1" noChangeAspect="1"/>
          </p:cNvPicPr>
          <p:nvPr>
            <p:ph type="pic" sz="quarter" idx="4294967295"/>
          </p:nvPr>
        </p:nvPicPr>
        <p:blipFill>
          <a:blip r:embed="rId6" cstate="screen">
            <a:extLst>
              <a:ext uri="{28A0092B-C50C-407E-A947-70E740481C1C}">
                <a14:useLocalDpi xmlns:a14="http://schemas.microsoft.com/office/drawing/2010/main"/>
              </a:ext>
            </a:extLst>
          </a:blip>
          <a:srcRect/>
          <a:stretch/>
        </p:blipFill>
        <p:spPr>
          <a:xfrm>
            <a:off x="6336963" y="1562100"/>
            <a:ext cx="5507037" cy="4246563"/>
          </a:xfrm>
        </p:spPr>
      </p:pic>
      <p:sp>
        <p:nvSpPr>
          <p:cNvPr id="2" name="Slide Number Placeholder 1">
            <a:extLst>
              <a:ext uri="{FF2B5EF4-FFF2-40B4-BE49-F238E27FC236}">
                <a16:creationId xmlns:a16="http://schemas.microsoft.com/office/drawing/2014/main" id="{40211858-236E-E066-885C-F51965340D0A}"/>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26</a:t>
            </a:fld>
            <a:endParaRPr lang="en-AU" dirty="0"/>
          </a:p>
        </p:txBody>
      </p:sp>
    </p:spTree>
    <p:extLst>
      <p:ext uri="{BB962C8B-B14F-4D97-AF65-F5344CB8AC3E}">
        <p14:creationId xmlns:p14="http://schemas.microsoft.com/office/powerpoint/2010/main" val="1356313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50EE2-2D00-E3EA-DECD-D6E842AD6DA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D30D829-D4FF-F821-409F-4728F466EDB6}"/>
              </a:ext>
            </a:extLst>
          </p:cNvPr>
          <p:cNvSpPr>
            <a:spLocks noGrp="1"/>
          </p:cNvSpPr>
          <p:nvPr>
            <p:ph type="title"/>
          </p:nvPr>
        </p:nvSpPr>
        <p:spPr/>
        <p:txBody>
          <a:bodyPr anchor="t">
            <a:normAutofit/>
          </a:bodyPr>
          <a:lstStyle/>
          <a:p>
            <a:r>
              <a:rPr lang="en-AU" dirty="0"/>
              <a:t>Food security</a:t>
            </a:r>
          </a:p>
        </p:txBody>
      </p:sp>
      <p:grpSp>
        <p:nvGrpSpPr>
          <p:cNvPr id="4" name="Group 3">
            <a:extLst>
              <a:ext uri="{FF2B5EF4-FFF2-40B4-BE49-F238E27FC236}">
                <a16:creationId xmlns:a16="http://schemas.microsoft.com/office/drawing/2014/main" id="{A0A8CC38-CAFE-D126-41CE-4F2ED92A2E65}"/>
              </a:ext>
              <a:ext uri="{C183D7F6-B498-43B3-948B-1728B52AA6E4}">
                <adec:decorative xmlns:adec="http://schemas.microsoft.com/office/drawing/2017/decorative" val="1"/>
              </a:ext>
            </a:extLst>
          </p:cNvPr>
          <p:cNvGrpSpPr/>
          <p:nvPr/>
        </p:nvGrpSpPr>
        <p:grpSpPr>
          <a:xfrm>
            <a:off x="360000" y="1584549"/>
            <a:ext cx="5616000" cy="4498898"/>
            <a:chOff x="360000" y="1584549"/>
            <a:chExt cx="5616000" cy="4498898"/>
          </a:xfrm>
        </p:grpSpPr>
        <p:sp>
          <p:nvSpPr>
            <p:cNvPr id="5" name="Rounded Rectangle 4">
              <a:extLst>
                <a:ext uri="{FF2B5EF4-FFF2-40B4-BE49-F238E27FC236}">
                  <a16:creationId xmlns:a16="http://schemas.microsoft.com/office/drawing/2014/main" id="{EDCD4F5E-F231-8C4F-B1BD-65087D9FEE86}"/>
                </a:ext>
                <a:ext uri="{C183D7F6-B498-43B3-948B-1728B52AA6E4}">
                  <adec:decorative xmlns:adec="http://schemas.microsoft.com/office/drawing/2017/decorative" val="1"/>
                </a:ext>
              </a:extLst>
            </p:cNvPr>
            <p:cNvSpPr/>
            <p:nvPr/>
          </p:nvSpPr>
          <p:spPr>
            <a:xfrm>
              <a:off x="360000" y="1584549"/>
              <a:ext cx="5616000" cy="1285399"/>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6">
              <a:extLst>
                <a:ext uri="{FF2B5EF4-FFF2-40B4-BE49-F238E27FC236}">
                  <a16:creationId xmlns:a16="http://schemas.microsoft.com/office/drawing/2014/main" id="{A75D02B4-8E75-7849-4525-C2959FE255F9}"/>
                </a:ext>
                <a:ext uri="{C183D7F6-B498-43B3-948B-1728B52AA6E4}">
                  <adec:decorative xmlns:adec="http://schemas.microsoft.com/office/drawing/2017/decorative" val="1"/>
                </a:ext>
              </a:extLst>
            </p:cNvPr>
            <p:cNvSpPr/>
            <p:nvPr/>
          </p:nvSpPr>
          <p:spPr>
            <a:xfrm>
              <a:off x="748833" y="1893644"/>
              <a:ext cx="706969" cy="706969"/>
            </a:xfrm>
            <a:prstGeom prst="rect">
              <a:avLst/>
            </a:prstGeom>
            <a:blipFill>
              <a:blip>
                <a:extLs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9" name="Rounded Rectangle 8">
              <a:extLst>
                <a:ext uri="{FF2B5EF4-FFF2-40B4-BE49-F238E27FC236}">
                  <a16:creationId xmlns:a16="http://schemas.microsoft.com/office/drawing/2014/main" id="{E17C3DA3-B4E8-3BBD-9323-42EB1264E7F4}"/>
                </a:ext>
                <a:ext uri="{C183D7F6-B498-43B3-948B-1728B52AA6E4}">
                  <adec:decorative xmlns:adec="http://schemas.microsoft.com/office/drawing/2017/decorative" val="1"/>
                </a:ext>
              </a:extLst>
            </p:cNvPr>
            <p:cNvSpPr/>
            <p:nvPr/>
          </p:nvSpPr>
          <p:spPr>
            <a:xfrm>
              <a:off x="360000" y="3211171"/>
              <a:ext cx="5616000" cy="1285399"/>
            </a:xfrm>
            <a:prstGeom prst="roundRect">
              <a:avLst>
                <a:gd name="adj" fmla="val 10000"/>
              </a:avLst>
            </a:prstGeom>
            <a:ln>
              <a:noFill/>
            </a:ln>
          </p:spPr>
          <p:style>
            <a:lnRef idx="0">
              <a:scrgbClr r="0" g="0" b="0"/>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Rectangle 12">
              <a:extLst>
                <a:ext uri="{FF2B5EF4-FFF2-40B4-BE49-F238E27FC236}">
                  <a16:creationId xmlns:a16="http://schemas.microsoft.com/office/drawing/2014/main" id="{027401AA-A955-872F-3011-323BD5C00FF3}"/>
                </a:ext>
                <a:ext uri="{C183D7F6-B498-43B3-948B-1728B52AA6E4}">
                  <adec:decorative xmlns:adec="http://schemas.microsoft.com/office/drawing/2017/decorative" val="1"/>
                </a:ext>
              </a:extLst>
            </p:cNvPr>
            <p:cNvSpPr/>
            <p:nvPr/>
          </p:nvSpPr>
          <p:spPr>
            <a:xfrm>
              <a:off x="748833" y="3480514"/>
              <a:ext cx="706969" cy="706969"/>
            </a:xfrm>
            <a:prstGeom prst="rect">
              <a:avLst/>
            </a:prstGeom>
            <a:blipFill>
              <a:blip>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5" name="Rounded Rectangle 14">
              <a:extLst>
                <a:ext uri="{FF2B5EF4-FFF2-40B4-BE49-F238E27FC236}">
                  <a16:creationId xmlns:a16="http://schemas.microsoft.com/office/drawing/2014/main" id="{8DF94B89-0B6C-7B07-52AC-EA42A85098FD}"/>
                </a:ext>
                <a:ext uri="{C183D7F6-B498-43B3-948B-1728B52AA6E4}">
                  <adec:decorative xmlns:adec="http://schemas.microsoft.com/office/drawing/2017/decorative" val="1"/>
                </a:ext>
              </a:extLst>
            </p:cNvPr>
            <p:cNvSpPr/>
            <p:nvPr/>
          </p:nvSpPr>
          <p:spPr>
            <a:xfrm>
              <a:off x="360000" y="4798048"/>
              <a:ext cx="5616000" cy="1285399"/>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Rectangle 15">
              <a:extLst>
                <a:ext uri="{FF2B5EF4-FFF2-40B4-BE49-F238E27FC236}">
                  <a16:creationId xmlns:a16="http://schemas.microsoft.com/office/drawing/2014/main" id="{2E9FDB48-3F6C-09C3-8665-D64E07BDB5AC}"/>
                </a:ext>
                <a:ext uri="{C183D7F6-B498-43B3-948B-1728B52AA6E4}">
                  <adec:decorative xmlns:adec="http://schemas.microsoft.com/office/drawing/2017/decorative" val="1"/>
                </a:ext>
              </a:extLst>
            </p:cNvPr>
            <p:cNvSpPr/>
            <p:nvPr/>
          </p:nvSpPr>
          <p:spPr>
            <a:xfrm>
              <a:off x="748833" y="5087263"/>
              <a:ext cx="706969" cy="706969"/>
            </a:xfrm>
            <a:prstGeom prst="rect">
              <a:avLst/>
            </a:prstGeom>
            <a:blipFill>
              <a:blip>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grpSp>
      <p:sp>
        <p:nvSpPr>
          <p:cNvPr id="8" name="Freeform 7">
            <a:extLst>
              <a:ext uri="{FF2B5EF4-FFF2-40B4-BE49-F238E27FC236}">
                <a16:creationId xmlns:a16="http://schemas.microsoft.com/office/drawing/2014/main" id="{76A7214F-FECF-0390-B36A-41FBF3944547}"/>
              </a:ext>
            </a:extLst>
          </p:cNvPr>
          <p:cNvSpPr/>
          <p:nvPr/>
        </p:nvSpPr>
        <p:spPr>
          <a:xfrm>
            <a:off x="1844636" y="1584549"/>
            <a:ext cx="4131363" cy="1285399"/>
          </a:xfrm>
          <a:custGeom>
            <a:avLst/>
            <a:gdLst>
              <a:gd name="connsiteX0" fmla="*/ 0 w 4131363"/>
              <a:gd name="connsiteY0" fmla="*/ 0 h 1285399"/>
              <a:gd name="connsiteX1" fmla="*/ 4131363 w 4131363"/>
              <a:gd name="connsiteY1" fmla="*/ 0 h 1285399"/>
              <a:gd name="connsiteX2" fmla="*/ 4131363 w 4131363"/>
              <a:gd name="connsiteY2" fmla="*/ 1285399 h 1285399"/>
              <a:gd name="connsiteX3" fmla="*/ 0 w 4131363"/>
              <a:gd name="connsiteY3" fmla="*/ 1285399 h 1285399"/>
              <a:gd name="connsiteX4" fmla="*/ 0 w 4131363"/>
              <a:gd name="connsiteY4" fmla="*/ 0 h 1285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1363" h="1285399">
                <a:moveTo>
                  <a:pt x="0" y="0"/>
                </a:moveTo>
                <a:lnTo>
                  <a:pt x="4131363" y="0"/>
                </a:lnTo>
                <a:lnTo>
                  <a:pt x="4131363" y="1285399"/>
                </a:lnTo>
                <a:lnTo>
                  <a:pt x="0" y="12853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6038" tIns="136038" rIns="136038" bIns="136038" numCol="1" spcCol="1270" anchor="ctr" anchorCtr="0">
            <a:noAutofit/>
          </a:bodyPr>
          <a:lstStyle/>
          <a:p>
            <a:pPr marL="0" lvl="0" indent="0" algn="l" defTabSz="800100">
              <a:lnSpc>
                <a:spcPct val="150000"/>
              </a:lnSpc>
              <a:spcBef>
                <a:spcPct val="0"/>
              </a:spcBef>
              <a:spcAft>
                <a:spcPts val="600"/>
              </a:spcAft>
              <a:buNone/>
            </a:pPr>
            <a:r>
              <a:rPr lang="en-AU" sz="1800" kern="1200" dirty="0"/>
              <a:t>Food security means having reliable access to enough nutritious food. </a:t>
            </a:r>
            <a:endParaRPr lang="en-US" sz="1800" kern="1200" dirty="0"/>
          </a:p>
        </p:txBody>
      </p:sp>
      <p:sp>
        <p:nvSpPr>
          <p:cNvPr id="14" name="Freeform 13">
            <a:extLst>
              <a:ext uri="{FF2B5EF4-FFF2-40B4-BE49-F238E27FC236}">
                <a16:creationId xmlns:a16="http://schemas.microsoft.com/office/drawing/2014/main" id="{23A33180-8AE9-497B-4998-67A7E3B8030F}"/>
              </a:ext>
            </a:extLst>
          </p:cNvPr>
          <p:cNvSpPr/>
          <p:nvPr/>
        </p:nvSpPr>
        <p:spPr>
          <a:xfrm>
            <a:off x="1844636" y="3191299"/>
            <a:ext cx="4131363" cy="1285399"/>
          </a:xfrm>
          <a:custGeom>
            <a:avLst/>
            <a:gdLst>
              <a:gd name="connsiteX0" fmla="*/ 0 w 4131363"/>
              <a:gd name="connsiteY0" fmla="*/ 0 h 1285399"/>
              <a:gd name="connsiteX1" fmla="*/ 4131363 w 4131363"/>
              <a:gd name="connsiteY1" fmla="*/ 0 h 1285399"/>
              <a:gd name="connsiteX2" fmla="*/ 4131363 w 4131363"/>
              <a:gd name="connsiteY2" fmla="*/ 1285399 h 1285399"/>
              <a:gd name="connsiteX3" fmla="*/ 0 w 4131363"/>
              <a:gd name="connsiteY3" fmla="*/ 1285399 h 1285399"/>
              <a:gd name="connsiteX4" fmla="*/ 0 w 4131363"/>
              <a:gd name="connsiteY4" fmla="*/ 0 h 1285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1363" h="1285399">
                <a:moveTo>
                  <a:pt x="0" y="0"/>
                </a:moveTo>
                <a:lnTo>
                  <a:pt x="4131363" y="0"/>
                </a:lnTo>
                <a:lnTo>
                  <a:pt x="4131363" y="1285399"/>
                </a:lnTo>
                <a:lnTo>
                  <a:pt x="0" y="12853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6038" tIns="136038" rIns="136038" bIns="136038" numCol="1" spcCol="1270" anchor="ctr" anchorCtr="0">
            <a:noAutofit/>
          </a:bodyPr>
          <a:lstStyle/>
          <a:p>
            <a:pPr marL="0" lvl="0" indent="0" algn="l" defTabSz="800100">
              <a:lnSpc>
                <a:spcPct val="150000"/>
              </a:lnSpc>
              <a:spcBef>
                <a:spcPct val="0"/>
              </a:spcBef>
              <a:spcAft>
                <a:spcPts val="600"/>
              </a:spcAft>
              <a:buNone/>
            </a:pPr>
            <a:r>
              <a:rPr lang="en-AU" sz="1800" kern="1200" dirty="0"/>
              <a:t>Climate change, economic instability and political issues can disrupt food production and distribution.</a:t>
            </a:r>
            <a:endParaRPr lang="en-US" sz="1800" kern="1200" dirty="0"/>
          </a:p>
        </p:txBody>
      </p:sp>
      <p:sp>
        <p:nvSpPr>
          <p:cNvPr id="17" name="Freeform 16">
            <a:extLst>
              <a:ext uri="{FF2B5EF4-FFF2-40B4-BE49-F238E27FC236}">
                <a16:creationId xmlns:a16="http://schemas.microsoft.com/office/drawing/2014/main" id="{DAEA2CF5-EC29-00D4-CDF5-A154C46F3759}"/>
              </a:ext>
            </a:extLst>
          </p:cNvPr>
          <p:cNvSpPr/>
          <p:nvPr/>
        </p:nvSpPr>
        <p:spPr>
          <a:xfrm>
            <a:off x="1844636" y="4798048"/>
            <a:ext cx="4131363" cy="1285399"/>
          </a:xfrm>
          <a:custGeom>
            <a:avLst/>
            <a:gdLst>
              <a:gd name="connsiteX0" fmla="*/ 0 w 4131363"/>
              <a:gd name="connsiteY0" fmla="*/ 0 h 1285399"/>
              <a:gd name="connsiteX1" fmla="*/ 4131363 w 4131363"/>
              <a:gd name="connsiteY1" fmla="*/ 0 h 1285399"/>
              <a:gd name="connsiteX2" fmla="*/ 4131363 w 4131363"/>
              <a:gd name="connsiteY2" fmla="*/ 1285399 h 1285399"/>
              <a:gd name="connsiteX3" fmla="*/ 0 w 4131363"/>
              <a:gd name="connsiteY3" fmla="*/ 1285399 h 1285399"/>
              <a:gd name="connsiteX4" fmla="*/ 0 w 4131363"/>
              <a:gd name="connsiteY4" fmla="*/ 0 h 1285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1363" h="1285399">
                <a:moveTo>
                  <a:pt x="0" y="0"/>
                </a:moveTo>
                <a:lnTo>
                  <a:pt x="4131363" y="0"/>
                </a:lnTo>
                <a:lnTo>
                  <a:pt x="4131363" y="1285399"/>
                </a:lnTo>
                <a:lnTo>
                  <a:pt x="0" y="12853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6038" tIns="136038" rIns="136038" bIns="136038" numCol="1" spcCol="1270" anchor="ctr" anchorCtr="0">
            <a:noAutofit/>
          </a:bodyPr>
          <a:lstStyle/>
          <a:p>
            <a:pPr marL="0" lvl="0" indent="0" algn="l" defTabSz="800100">
              <a:lnSpc>
                <a:spcPct val="150000"/>
              </a:lnSpc>
              <a:spcBef>
                <a:spcPct val="0"/>
              </a:spcBef>
              <a:spcAft>
                <a:spcPts val="600"/>
              </a:spcAft>
              <a:buNone/>
            </a:pPr>
            <a:r>
              <a:rPr lang="en-AU" sz="1800" kern="1200" dirty="0"/>
              <a:t>This can lead to expensive food, hunger and malnutrition.</a:t>
            </a:r>
            <a:endParaRPr lang="en-US" sz="1800" kern="1200" dirty="0"/>
          </a:p>
        </p:txBody>
      </p:sp>
      <p:pic>
        <p:nvPicPr>
          <p:cNvPr id="6" name="Picture Placeholder 9" descr="Black clouds on the sky with barren land on ground">
            <a:extLst>
              <a:ext uri="{FF2B5EF4-FFF2-40B4-BE49-F238E27FC236}">
                <a16:creationId xmlns:a16="http://schemas.microsoft.com/office/drawing/2014/main" id="{E996B03A-8175-8B5F-2070-598AF0A9E64F}"/>
              </a:ext>
            </a:extLst>
          </p:cNvPr>
          <p:cNvPicPr>
            <a:picLocks noGrp="1" noChangeAspect="1"/>
          </p:cNvPicPr>
          <p:nvPr>
            <p:ph type="pic" sz="quarter" idx="4294967295"/>
          </p:nvPr>
        </p:nvPicPr>
        <p:blipFill>
          <a:blip r:embed="rId6" cstate="screen">
            <a:extLst>
              <a:ext uri="{28A0092B-C50C-407E-A947-70E740481C1C}">
                <a14:useLocalDpi xmlns:a14="http://schemas.microsoft.com/office/drawing/2010/main"/>
              </a:ext>
            </a:extLst>
          </a:blip>
          <a:srcRect/>
          <a:stretch>
            <a:fillRect/>
          </a:stretch>
        </p:blipFill>
        <p:spPr>
          <a:xfrm>
            <a:off x="6364833" y="1542854"/>
            <a:ext cx="5507037" cy="4246563"/>
          </a:xfrm>
        </p:spPr>
      </p:pic>
      <p:sp>
        <p:nvSpPr>
          <p:cNvPr id="2" name="Slide Number Placeholder 1">
            <a:extLst>
              <a:ext uri="{FF2B5EF4-FFF2-40B4-BE49-F238E27FC236}">
                <a16:creationId xmlns:a16="http://schemas.microsoft.com/office/drawing/2014/main" id="{37EAF8D9-299C-59C1-EBF9-17BB5E0239CC}"/>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27</a:t>
            </a:fld>
            <a:endParaRPr lang="en-AU" dirty="0"/>
          </a:p>
        </p:txBody>
      </p:sp>
    </p:spTree>
    <p:extLst>
      <p:ext uri="{BB962C8B-B14F-4D97-AF65-F5344CB8AC3E}">
        <p14:creationId xmlns:p14="http://schemas.microsoft.com/office/powerpoint/2010/main" val="216714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4E5756-7859-BBC8-88D7-7219AD98437F}"/>
              </a:ext>
            </a:extLst>
          </p:cNvPr>
          <p:cNvSpPr>
            <a:spLocks noGrp="1"/>
          </p:cNvSpPr>
          <p:nvPr>
            <p:ph type="title"/>
          </p:nvPr>
        </p:nvSpPr>
        <p:spPr/>
        <p:txBody>
          <a:bodyPr anchor="t">
            <a:normAutofit/>
          </a:bodyPr>
          <a:lstStyle/>
          <a:p>
            <a:r>
              <a:rPr lang="en-AU" dirty="0"/>
              <a:t>Biosecurity and monocultures</a:t>
            </a:r>
          </a:p>
        </p:txBody>
      </p:sp>
      <p:grpSp>
        <p:nvGrpSpPr>
          <p:cNvPr id="4" name="Group 3">
            <a:extLst>
              <a:ext uri="{FF2B5EF4-FFF2-40B4-BE49-F238E27FC236}">
                <a16:creationId xmlns:a16="http://schemas.microsoft.com/office/drawing/2014/main" id="{8726F05C-525C-F138-568F-E04E4F374410}"/>
              </a:ext>
              <a:ext uri="{C183D7F6-B498-43B3-948B-1728B52AA6E4}">
                <adec:decorative xmlns:adec="http://schemas.microsoft.com/office/drawing/2017/decorative" val="1"/>
              </a:ext>
            </a:extLst>
          </p:cNvPr>
          <p:cNvGrpSpPr/>
          <p:nvPr/>
        </p:nvGrpSpPr>
        <p:grpSpPr>
          <a:xfrm>
            <a:off x="360363" y="1563065"/>
            <a:ext cx="5735637" cy="4877419"/>
            <a:chOff x="360363" y="1563065"/>
            <a:chExt cx="5735637" cy="4877419"/>
          </a:xfrm>
        </p:grpSpPr>
        <p:sp>
          <p:nvSpPr>
            <p:cNvPr id="10" name="Rounded Rectangle 9">
              <a:extLst>
                <a:ext uri="{FF2B5EF4-FFF2-40B4-BE49-F238E27FC236}">
                  <a16:creationId xmlns:a16="http://schemas.microsoft.com/office/drawing/2014/main" id="{180F83A2-0095-D469-F48B-F8A871757BE8}"/>
                </a:ext>
                <a:ext uri="{C183D7F6-B498-43B3-948B-1728B52AA6E4}">
                  <adec:decorative xmlns:adec="http://schemas.microsoft.com/office/drawing/2017/decorative" val="1"/>
                </a:ext>
              </a:extLst>
            </p:cNvPr>
            <p:cNvSpPr/>
            <p:nvPr/>
          </p:nvSpPr>
          <p:spPr>
            <a:xfrm>
              <a:off x="360363" y="1563065"/>
              <a:ext cx="5735637" cy="1393548"/>
            </a:xfrm>
            <a:prstGeom prst="roundRect">
              <a:avLst>
                <a:gd name="adj" fmla="val 10000"/>
              </a:avLst>
            </a:prstGeom>
            <a:solidFill>
              <a:schemeClr val="bg2"/>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Rectangle 10">
              <a:extLst>
                <a:ext uri="{FF2B5EF4-FFF2-40B4-BE49-F238E27FC236}">
                  <a16:creationId xmlns:a16="http://schemas.microsoft.com/office/drawing/2014/main" id="{1177DEE0-7614-82CB-2C25-7878D4CDED94}"/>
                </a:ext>
                <a:ext uri="{C183D7F6-B498-43B3-948B-1728B52AA6E4}">
                  <adec:decorative xmlns:adec="http://schemas.microsoft.com/office/drawing/2017/decorative" val="1"/>
                </a:ext>
              </a:extLst>
            </p:cNvPr>
            <p:cNvSpPr/>
            <p:nvPr/>
          </p:nvSpPr>
          <p:spPr>
            <a:xfrm>
              <a:off x="781911" y="1876613"/>
              <a:ext cx="766451" cy="766451"/>
            </a:xfrm>
            <a:prstGeom prst="rect">
              <a:avLst/>
            </a:prstGeom>
            <a:blipFill>
              <a:blip>
                <a:extLs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Rounded Rectangle 12">
              <a:extLst>
                <a:ext uri="{FF2B5EF4-FFF2-40B4-BE49-F238E27FC236}">
                  <a16:creationId xmlns:a16="http://schemas.microsoft.com/office/drawing/2014/main" id="{B2B0D2F7-A9C8-2747-ABD0-D54DE558DA33}"/>
                </a:ext>
                <a:ext uri="{C183D7F6-B498-43B3-948B-1728B52AA6E4}">
                  <adec:decorative xmlns:adec="http://schemas.microsoft.com/office/drawing/2017/decorative" val="1"/>
                </a:ext>
              </a:extLst>
            </p:cNvPr>
            <p:cNvSpPr/>
            <p:nvPr/>
          </p:nvSpPr>
          <p:spPr>
            <a:xfrm>
              <a:off x="360363" y="3305001"/>
              <a:ext cx="5735637" cy="1393548"/>
            </a:xfrm>
            <a:prstGeom prst="roundRect">
              <a:avLst>
                <a:gd name="adj" fmla="val 10000"/>
              </a:avLst>
            </a:prstGeom>
            <a:solidFill>
              <a:schemeClr val="bg2"/>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Rectangle 13">
              <a:extLst>
                <a:ext uri="{FF2B5EF4-FFF2-40B4-BE49-F238E27FC236}">
                  <a16:creationId xmlns:a16="http://schemas.microsoft.com/office/drawing/2014/main" id="{ACB94163-6C3F-CA63-5FDE-0F9881574F43}"/>
                </a:ext>
                <a:ext uri="{C183D7F6-B498-43B3-948B-1728B52AA6E4}">
                  <adec:decorative xmlns:adec="http://schemas.microsoft.com/office/drawing/2017/decorative" val="1"/>
                </a:ext>
              </a:extLst>
            </p:cNvPr>
            <p:cNvSpPr/>
            <p:nvPr/>
          </p:nvSpPr>
          <p:spPr>
            <a:xfrm>
              <a:off x="781911" y="3618549"/>
              <a:ext cx="766451" cy="766451"/>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6" name="Rounded Rectangle 15">
              <a:extLst>
                <a:ext uri="{FF2B5EF4-FFF2-40B4-BE49-F238E27FC236}">
                  <a16:creationId xmlns:a16="http://schemas.microsoft.com/office/drawing/2014/main" id="{710DDCF6-EBFB-EFB2-11DE-5AB3D367A605}"/>
                </a:ext>
                <a:ext uri="{C183D7F6-B498-43B3-948B-1728B52AA6E4}">
                  <adec:decorative xmlns:adec="http://schemas.microsoft.com/office/drawing/2017/decorative" val="1"/>
                </a:ext>
              </a:extLst>
            </p:cNvPr>
            <p:cNvSpPr/>
            <p:nvPr/>
          </p:nvSpPr>
          <p:spPr>
            <a:xfrm>
              <a:off x="360363" y="5046936"/>
              <a:ext cx="5735637" cy="1393548"/>
            </a:xfrm>
            <a:prstGeom prst="roundRect">
              <a:avLst>
                <a:gd name="adj" fmla="val 10000"/>
              </a:avLst>
            </a:prstGeom>
            <a:solidFill>
              <a:schemeClr val="bg2"/>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Rectangle 16">
              <a:extLst>
                <a:ext uri="{FF2B5EF4-FFF2-40B4-BE49-F238E27FC236}">
                  <a16:creationId xmlns:a16="http://schemas.microsoft.com/office/drawing/2014/main" id="{EB0B2C9D-2FE1-87AF-4290-D2574F707166}"/>
                </a:ext>
                <a:ext uri="{C183D7F6-B498-43B3-948B-1728B52AA6E4}">
                  <adec:decorative xmlns:adec="http://schemas.microsoft.com/office/drawing/2017/decorative" val="1"/>
                </a:ext>
              </a:extLst>
            </p:cNvPr>
            <p:cNvSpPr/>
            <p:nvPr/>
          </p:nvSpPr>
          <p:spPr>
            <a:xfrm>
              <a:off x="781911" y="5360485"/>
              <a:ext cx="766451" cy="766451"/>
            </a:xfrm>
            <a:prstGeom prst="rect">
              <a:avLst/>
            </a:prstGeom>
            <a:blipFill>
              <a:blip>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sp>
        <p:nvSpPr>
          <p:cNvPr id="12" name="Freeform 11">
            <a:extLst>
              <a:ext uri="{FF2B5EF4-FFF2-40B4-BE49-F238E27FC236}">
                <a16:creationId xmlns:a16="http://schemas.microsoft.com/office/drawing/2014/main" id="{634D8038-57C4-12E5-8A18-884DBB3FB58D}"/>
              </a:ext>
            </a:extLst>
          </p:cNvPr>
          <p:cNvSpPr/>
          <p:nvPr/>
        </p:nvSpPr>
        <p:spPr>
          <a:xfrm>
            <a:off x="1969911" y="1563065"/>
            <a:ext cx="4126088" cy="1393548"/>
          </a:xfrm>
          <a:custGeom>
            <a:avLst/>
            <a:gdLst>
              <a:gd name="connsiteX0" fmla="*/ 0 w 4126088"/>
              <a:gd name="connsiteY0" fmla="*/ 0 h 1393548"/>
              <a:gd name="connsiteX1" fmla="*/ 4126088 w 4126088"/>
              <a:gd name="connsiteY1" fmla="*/ 0 h 1393548"/>
              <a:gd name="connsiteX2" fmla="*/ 4126088 w 4126088"/>
              <a:gd name="connsiteY2" fmla="*/ 1393548 h 1393548"/>
              <a:gd name="connsiteX3" fmla="*/ 0 w 4126088"/>
              <a:gd name="connsiteY3" fmla="*/ 1393548 h 1393548"/>
              <a:gd name="connsiteX4" fmla="*/ 0 w 4126088"/>
              <a:gd name="connsiteY4" fmla="*/ 0 h 139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088" h="1393548">
                <a:moveTo>
                  <a:pt x="0" y="0"/>
                </a:moveTo>
                <a:lnTo>
                  <a:pt x="4126088" y="0"/>
                </a:lnTo>
                <a:lnTo>
                  <a:pt x="4126088" y="1393548"/>
                </a:lnTo>
                <a:lnTo>
                  <a:pt x="0" y="13935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7484" tIns="147484" rIns="147484" bIns="147484" numCol="1" spcCol="1270" anchor="ctr" anchorCtr="0">
            <a:noAutofit/>
          </a:bodyPr>
          <a:lstStyle/>
          <a:p>
            <a:pPr marL="0" lvl="0" indent="0" algn="l" defTabSz="933450">
              <a:lnSpc>
                <a:spcPct val="114000"/>
              </a:lnSpc>
              <a:spcBef>
                <a:spcPct val="0"/>
              </a:spcBef>
              <a:spcAft>
                <a:spcPts val="600"/>
              </a:spcAft>
              <a:buNone/>
            </a:pPr>
            <a:r>
              <a:rPr lang="en-AU" sz="2000" kern="1200" dirty="0"/>
              <a:t>Biosecurity: Protecting plants and animals from diseases and pests.</a:t>
            </a:r>
            <a:endParaRPr lang="en-US" sz="2000" kern="1200" dirty="0"/>
          </a:p>
        </p:txBody>
      </p:sp>
      <p:sp>
        <p:nvSpPr>
          <p:cNvPr id="15" name="Freeform 14">
            <a:extLst>
              <a:ext uri="{FF2B5EF4-FFF2-40B4-BE49-F238E27FC236}">
                <a16:creationId xmlns:a16="http://schemas.microsoft.com/office/drawing/2014/main" id="{E3596715-F87E-2083-0552-BBF26D804503}"/>
              </a:ext>
            </a:extLst>
          </p:cNvPr>
          <p:cNvSpPr/>
          <p:nvPr/>
        </p:nvSpPr>
        <p:spPr>
          <a:xfrm>
            <a:off x="1969911" y="3305001"/>
            <a:ext cx="4126088" cy="1393548"/>
          </a:xfrm>
          <a:custGeom>
            <a:avLst/>
            <a:gdLst>
              <a:gd name="connsiteX0" fmla="*/ 0 w 4126088"/>
              <a:gd name="connsiteY0" fmla="*/ 0 h 1393548"/>
              <a:gd name="connsiteX1" fmla="*/ 4126088 w 4126088"/>
              <a:gd name="connsiteY1" fmla="*/ 0 h 1393548"/>
              <a:gd name="connsiteX2" fmla="*/ 4126088 w 4126088"/>
              <a:gd name="connsiteY2" fmla="*/ 1393548 h 1393548"/>
              <a:gd name="connsiteX3" fmla="*/ 0 w 4126088"/>
              <a:gd name="connsiteY3" fmla="*/ 1393548 h 1393548"/>
              <a:gd name="connsiteX4" fmla="*/ 0 w 4126088"/>
              <a:gd name="connsiteY4" fmla="*/ 0 h 139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088" h="1393548">
                <a:moveTo>
                  <a:pt x="0" y="0"/>
                </a:moveTo>
                <a:lnTo>
                  <a:pt x="4126088" y="0"/>
                </a:lnTo>
                <a:lnTo>
                  <a:pt x="4126088" y="1393548"/>
                </a:lnTo>
                <a:lnTo>
                  <a:pt x="0" y="13935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7484" tIns="147484" rIns="147484" bIns="147484" numCol="1" spcCol="1270" anchor="ctr" anchorCtr="0">
            <a:noAutofit/>
          </a:bodyPr>
          <a:lstStyle/>
          <a:p>
            <a:pPr marL="0" lvl="0" indent="0" algn="l" defTabSz="933450">
              <a:lnSpc>
                <a:spcPct val="114000"/>
              </a:lnSpc>
              <a:spcBef>
                <a:spcPct val="0"/>
              </a:spcBef>
              <a:spcAft>
                <a:spcPts val="600"/>
              </a:spcAft>
              <a:buNone/>
            </a:pPr>
            <a:r>
              <a:rPr lang="en-AU" sz="2000" kern="1200" dirty="0"/>
              <a:t>Monocultures: Growing only one type of crop or animal subspecies or strain..</a:t>
            </a:r>
            <a:endParaRPr lang="en-US" sz="2000" kern="1200" dirty="0"/>
          </a:p>
        </p:txBody>
      </p:sp>
      <p:sp>
        <p:nvSpPr>
          <p:cNvPr id="18" name="Freeform 17">
            <a:extLst>
              <a:ext uri="{FF2B5EF4-FFF2-40B4-BE49-F238E27FC236}">
                <a16:creationId xmlns:a16="http://schemas.microsoft.com/office/drawing/2014/main" id="{4607F061-BCE3-DEB7-9C6A-00EB14E634B1}"/>
              </a:ext>
            </a:extLst>
          </p:cNvPr>
          <p:cNvSpPr/>
          <p:nvPr/>
        </p:nvSpPr>
        <p:spPr>
          <a:xfrm>
            <a:off x="1969911" y="5046936"/>
            <a:ext cx="4126088" cy="1393548"/>
          </a:xfrm>
          <a:custGeom>
            <a:avLst/>
            <a:gdLst>
              <a:gd name="connsiteX0" fmla="*/ 0 w 4126088"/>
              <a:gd name="connsiteY0" fmla="*/ 0 h 1393548"/>
              <a:gd name="connsiteX1" fmla="*/ 4126088 w 4126088"/>
              <a:gd name="connsiteY1" fmla="*/ 0 h 1393548"/>
              <a:gd name="connsiteX2" fmla="*/ 4126088 w 4126088"/>
              <a:gd name="connsiteY2" fmla="*/ 1393548 h 1393548"/>
              <a:gd name="connsiteX3" fmla="*/ 0 w 4126088"/>
              <a:gd name="connsiteY3" fmla="*/ 1393548 h 1393548"/>
              <a:gd name="connsiteX4" fmla="*/ 0 w 4126088"/>
              <a:gd name="connsiteY4" fmla="*/ 0 h 139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088" h="1393548">
                <a:moveTo>
                  <a:pt x="0" y="0"/>
                </a:moveTo>
                <a:lnTo>
                  <a:pt x="4126088" y="0"/>
                </a:lnTo>
                <a:lnTo>
                  <a:pt x="4126088" y="1393548"/>
                </a:lnTo>
                <a:lnTo>
                  <a:pt x="0" y="13935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7484" tIns="147484" rIns="147484" bIns="147484" numCol="1" spcCol="1270" anchor="ctr" anchorCtr="0">
            <a:noAutofit/>
          </a:bodyPr>
          <a:lstStyle/>
          <a:p>
            <a:pPr marL="0" lvl="0" indent="0" algn="l" defTabSz="933450">
              <a:lnSpc>
                <a:spcPct val="114000"/>
              </a:lnSpc>
              <a:spcBef>
                <a:spcPct val="0"/>
              </a:spcBef>
              <a:spcAft>
                <a:spcPts val="600"/>
              </a:spcAft>
              <a:buNone/>
            </a:pPr>
            <a:r>
              <a:rPr lang="en-AU" sz="2000" kern="1200" dirty="0"/>
              <a:t>Monocultures can be risky because one disease can wipe out an entire crop or herd.</a:t>
            </a:r>
            <a:endParaRPr lang="en-US" sz="2000" kern="1200" dirty="0"/>
          </a:p>
        </p:txBody>
      </p:sp>
      <p:pic>
        <p:nvPicPr>
          <p:cNvPr id="8" name="Picture Placeholder 7" descr="Field of sunflowers">
            <a:extLst>
              <a:ext uri="{FF2B5EF4-FFF2-40B4-BE49-F238E27FC236}">
                <a16:creationId xmlns:a16="http://schemas.microsoft.com/office/drawing/2014/main" id="{2A7C4CDF-0699-7262-E3BE-4AA22003B6D3}"/>
              </a:ext>
            </a:extLst>
          </p:cNvPr>
          <p:cNvPicPr>
            <a:picLocks noGrp="1" noChangeAspect="1"/>
          </p:cNvPicPr>
          <p:nvPr>
            <p:ph type="pic" sz="quarter" idx="4294967295"/>
          </p:nvPr>
        </p:nvPicPr>
        <p:blipFill>
          <a:blip r:embed="rId6" cstate="screen">
            <a:extLst>
              <a:ext uri="{28A0092B-C50C-407E-A947-70E740481C1C}">
                <a14:useLocalDpi xmlns:a14="http://schemas.microsoft.com/office/drawing/2010/main"/>
              </a:ext>
            </a:extLst>
          </a:blip>
          <a:srcRect/>
          <a:stretch/>
        </p:blipFill>
        <p:spPr>
          <a:xfrm>
            <a:off x="6324600" y="1562100"/>
            <a:ext cx="5507037" cy="4246563"/>
          </a:xfrm>
        </p:spPr>
      </p:pic>
      <p:sp>
        <p:nvSpPr>
          <p:cNvPr id="2" name="Slide Number Placeholder 1">
            <a:extLst>
              <a:ext uri="{FF2B5EF4-FFF2-40B4-BE49-F238E27FC236}">
                <a16:creationId xmlns:a16="http://schemas.microsoft.com/office/drawing/2014/main" id="{1C53495B-0AA1-1EC4-80D1-562745A79CE4}"/>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28</a:t>
            </a:fld>
            <a:endParaRPr lang="en-AU" dirty="0"/>
          </a:p>
        </p:txBody>
      </p:sp>
    </p:spTree>
    <p:extLst>
      <p:ext uri="{BB962C8B-B14F-4D97-AF65-F5344CB8AC3E}">
        <p14:creationId xmlns:p14="http://schemas.microsoft.com/office/powerpoint/2010/main" val="172624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15F76-16C3-5D53-15B8-88BDEEF3D5B4}"/>
            </a:ext>
          </a:extLst>
        </p:cNvPr>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13C888E4-2D92-14FD-E8F0-B31D24F25F5E}"/>
              </a:ext>
              <a:ext uri="{C183D7F6-B498-43B3-948B-1728B52AA6E4}">
                <adec:decorative xmlns:adec="http://schemas.microsoft.com/office/drawing/2017/decorative" val="1"/>
              </a:ext>
            </a:extLst>
          </p:cNvPr>
          <p:cNvSpPr>
            <a:spLocks noGrp="1"/>
          </p:cNvSpPr>
          <p:nvPr>
            <p:ph type="sldNum" sz="quarter" idx="12"/>
          </p:nvPr>
        </p:nvSpPr>
        <p:spPr/>
        <p:txBody>
          <a:bodyPr/>
          <a:lstStyle/>
          <a:p>
            <a:fld id="{6B0AA3B9-7176-4FBC-8A56-697129254272}" type="slidenum">
              <a:rPr lang="en-AU" smtClean="0"/>
              <a:t>29</a:t>
            </a:fld>
            <a:endParaRPr lang="en-AU" dirty="0"/>
          </a:p>
        </p:txBody>
      </p:sp>
      <p:sp>
        <p:nvSpPr>
          <p:cNvPr id="2" name="Title 1">
            <a:extLst>
              <a:ext uri="{FF2B5EF4-FFF2-40B4-BE49-F238E27FC236}">
                <a16:creationId xmlns:a16="http://schemas.microsoft.com/office/drawing/2014/main" id="{CD3407B6-49E7-E804-1F08-0499A6692DA8}"/>
              </a:ext>
            </a:extLst>
          </p:cNvPr>
          <p:cNvSpPr>
            <a:spLocks noGrp="1"/>
          </p:cNvSpPr>
          <p:nvPr>
            <p:ph type="title"/>
          </p:nvPr>
        </p:nvSpPr>
        <p:spPr/>
        <p:txBody>
          <a:bodyPr anchor="t">
            <a:normAutofit/>
          </a:bodyPr>
          <a:lstStyle/>
          <a:p>
            <a:r>
              <a:rPr lang="en-AU" dirty="0"/>
              <a:t>Quick check – biosecurity</a:t>
            </a:r>
          </a:p>
        </p:txBody>
      </p:sp>
      <p:sp>
        <p:nvSpPr>
          <p:cNvPr id="8" name="Text Placeholder 7">
            <a:extLst>
              <a:ext uri="{FF2B5EF4-FFF2-40B4-BE49-F238E27FC236}">
                <a16:creationId xmlns:a16="http://schemas.microsoft.com/office/drawing/2014/main" id="{EC75798E-5A0B-F8FD-07D8-E261067AE8CD}"/>
              </a:ext>
            </a:extLst>
          </p:cNvPr>
          <p:cNvSpPr>
            <a:spLocks noGrp="1"/>
          </p:cNvSpPr>
          <p:nvPr>
            <p:ph sz="quarter" idx="19"/>
          </p:nvPr>
        </p:nvSpPr>
        <p:spPr/>
        <p:txBody>
          <a:bodyPr/>
          <a:lstStyle/>
          <a:p>
            <a:r>
              <a:rPr lang="en-AU" sz="1800" dirty="0"/>
              <a:t>Thumbs up if the statement is true:</a:t>
            </a:r>
          </a:p>
          <a:p>
            <a:pPr marL="342900" indent="-342900">
              <a:buAutoNum type="alphaUcParenR"/>
            </a:pPr>
            <a:r>
              <a:rPr lang="en-AU" sz="1800" dirty="0"/>
              <a:t>Protecting plants from disease can be called biosecurity.</a:t>
            </a:r>
          </a:p>
          <a:p>
            <a:pPr marL="342900" indent="-342900">
              <a:buAutoNum type="alphaUcParenR"/>
            </a:pPr>
            <a:r>
              <a:rPr lang="en-AU" sz="1800" dirty="0"/>
              <a:t>Growing only one type of crop strain or type can be considered a monoculture.</a:t>
            </a:r>
          </a:p>
          <a:p>
            <a:pPr marL="342900" indent="-342900">
              <a:buAutoNum type="alphaUcParenR"/>
            </a:pPr>
            <a:r>
              <a:rPr lang="en-AU" sz="1800" dirty="0"/>
              <a:t>Monocultures can be risky because a disease could kill an entire crop.</a:t>
            </a:r>
          </a:p>
          <a:p>
            <a:endParaRPr lang="en-AU" sz="1800" dirty="0"/>
          </a:p>
          <a:p>
            <a:endParaRPr lang="en-AU" sz="1800" dirty="0"/>
          </a:p>
        </p:txBody>
      </p:sp>
      <p:grpSp>
        <p:nvGrpSpPr>
          <p:cNvPr id="12" name="Group 11">
            <a:extLst>
              <a:ext uri="{FF2B5EF4-FFF2-40B4-BE49-F238E27FC236}">
                <a16:creationId xmlns:a16="http://schemas.microsoft.com/office/drawing/2014/main" id="{58DBD8BB-9C59-A64B-1209-CD7CEDDA97E2}"/>
              </a:ext>
              <a:ext uri="{C183D7F6-B498-43B3-948B-1728B52AA6E4}">
                <adec:decorative xmlns:adec="http://schemas.microsoft.com/office/drawing/2017/decorative" val="1"/>
              </a:ext>
            </a:extLst>
          </p:cNvPr>
          <p:cNvGrpSpPr/>
          <p:nvPr/>
        </p:nvGrpSpPr>
        <p:grpSpPr>
          <a:xfrm>
            <a:off x="6601951" y="1569855"/>
            <a:ext cx="4705782" cy="3520674"/>
            <a:chOff x="1068001" y="2354806"/>
            <a:chExt cx="3131767" cy="2141308"/>
          </a:xfrm>
        </p:grpSpPr>
        <p:sp>
          <p:nvSpPr>
            <p:cNvPr id="13" name="Rectangle: Rounded Corners 12">
              <a:extLst>
                <a:ext uri="{FF2B5EF4-FFF2-40B4-BE49-F238E27FC236}">
                  <a16:creationId xmlns:a16="http://schemas.microsoft.com/office/drawing/2014/main" id="{E69548DA-1080-0449-A1E4-BD3168393728}"/>
                </a:ext>
              </a:extLst>
            </p:cNvPr>
            <p:cNvSpPr/>
            <p:nvPr/>
          </p:nvSpPr>
          <p:spPr>
            <a:xfrm>
              <a:off x="1068001" y="2354806"/>
              <a:ext cx="3131767" cy="214130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ctr" defTabSz="609585"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002664"/>
                  </a:solidFill>
                  <a:effectLst/>
                  <a:uLnTx/>
                  <a:uFillTx/>
                  <a:latin typeface="Public Sans"/>
                  <a:ea typeface="+mn-ea"/>
                  <a:cs typeface="+mn-cs"/>
                </a:rPr>
                <a:t> </a:t>
              </a:r>
              <a:r>
                <a:rPr kumimoji="0" lang="en-AU" sz="2000" b="1" i="0" u="none" strike="noStrike" kern="1200" cap="none" spc="0" normalizeH="0" baseline="0" noProof="0" dirty="0">
                  <a:ln>
                    <a:noFill/>
                  </a:ln>
                  <a:solidFill>
                    <a:srgbClr val="002664"/>
                  </a:solidFill>
                  <a:effectLst/>
                  <a:uLnTx/>
                  <a:uFillTx/>
                  <a:latin typeface="Public Sans"/>
                  <a:ea typeface="+mn-ea"/>
                  <a:cs typeface="+mn-cs"/>
                </a:rPr>
                <a:t>Thumbs up, thumbs down</a:t>
              </a:r>
              <a:endParaRPr kumimoji="0" lang="en-US" sz="2000" b="1" i="0" u="none" strike="noStrike" kern="1200" cap="none" spc="0" normalizeH="0" baseline="0" noProof="0" dirty="0">
                <a:ln>
                  <a:noFill/>
                </a:ln>
                <a:solidFill>
                  <a:srgbClr val="000000"/>
                </a:solidFill>
                <a:effectLst/>
                <a:uLnTx/>
                <a:uFillTx/>
                <a:latin typeface="Public Sans"/>
                <a:ea typeface="+mn-ea"/>
                <a:cs typeface="+mn-cs"/>
              </a:endParaRPr>
            </a:p>
          </p:txBody>
        </p:sp>
        <p:pic>
          <p:nvPicPr>
            <p:cNvPr id="14" name="Graphic 13" descr="Thumbs up sign with solid fill">
              <a:extLst>
                <a:ext uri="{FF2B5EF4-FFF2-40B4-BE49-F238E27FC236}">
                  <a16:creationId xmlns:a16="http://schemas.microsoft.com/office/drawing/2014/main" id="{1F75A1F9-3D13-7427-B926-86D4730B830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80155" y="2929816"/>
              <a:ext cx="1253730" cy="1253731"/>
            </a:xfrm>
            <a:prstGeom prst="rect">
              <a:avLst/>
            </a:prstGeom>
          </p:spPr>
        </p:pic>
        <p:pic>
          <p:nvPicPr>
            <p:cNvPr id="15" name="Graphic 14" descr="Thumbs Down with solid fill">
              <a:extLst>
                <a:ext uri="{FF2B5EF4-FFF2-40B4-BE49-F238E27FC236}">
                  <a16:creationId xmlns:a16="http://schemas.microsoft.com/office/drawing/2014/main" id="{77676762-7402-1BE1-C1EB-E9D19E11026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71237" y="2929818"/>
              <a:ext cx="1253730" cy="1253729"/>
            </a:xfrm>
            <a:prstGeom prst="rect">
              <a:avLst/>
            </a:prstGeom>
          </p:spPr>
        </p:pic>
      </p:grpSp>
    </p:spTree>
    <p:extLst>
      <p:ext uri="{BB962C8B-B14F-4D97-AF65-F5344CB8AC3E}">
        <p14:creationId xmlns:p14="http://schemas.microsoft.com/office/powerpoint/2010/main" val="253009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dirty="0"/>
          </a:p>
        </p:txBody>
      </p:sp>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dirty="0">
                <a:latin typeface="+mj-lt"/>
              </a:rPr>
              <a:t>Week 1 and 2 lessons</a:t>
            </a:r>
          </a:p>
        </p:txBody>
      </p:sp>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056597" y="1262236"/>
            <a:ext cx="4862445" cy="108856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endParaRPr>
          </a:p>
        </p:txBody>
      </p:sp>
      <p:sp>
        <p:nvSpPr>
          <p:cNvPr id="5" name="Oval 4">
            <a:hlinkClick r:id="rId3" action="ppaction://hlinksldjump"/>
            <a:extLst>
              <a:ext uri="{FF2B5EF4-FFF2-40B4-BE49-F238E27FC236}">
                <a16:creationId xmlns:a16="http://schemas.microsoft.com/office/drawing/2014/main" id="{56ACB92F-8289-CC4B-BE5A-A661A0C94E17}"/>
              </a:ext>
            </a:extLst>
          </p:cNvPr>
          <p:cNvSpPr/>
          <p:nvPr/>
        </p:nvSpPr>
        <p:spPr>
          <a:xfrm>
            <a:off x="359999" y="1360624"/>
            <a:ext cx="1025207" cy="1025208"/>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chemeClr val="bg1"/>
                </a:solidFill>
                <a:latin typeface="+mj-lt"/>
                <a:cs typeface="Arial" panose="020B0604020202020204" pitchFamily="34" charset="0"/>
              </a:rPr>
              <a:t>1.1</a:t>
            </a:r>
          </a:p>
        </p:txBody>
      </p:sp>
      <p:sp>
        <p:nvSpPr>
          <p:cNvPr id="7" name="TextBox 25">
            <a:extLst>
              <a:ext uri="{FF2B5EF4-FFF2-40B4-BE49-F238E27FC236}">
                <a16:creationId xmlns:a16="http://schemas.microsoft.com/office/drawing/2014/main" id="{B8766759-8445-A95E-E4CE-416F8EB15D94}"/>
              </a:ext>
            </a:extLst>
          </p:cNvPr>
          <p:cNvSpPr txBox="1"/>
          <p:nvPr/>
        </p:nvSpPr>
        <p:spPr>
          <a:xfrm>
            <a:off x="1628598" y="1550731"/>
            <a:ext cx="3943337" cy="432690"/>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mj-lt"/>
                <a:cs typeface="Arial" panose="020B0604020202020204" pitchFamily="34" charset="0"/>
              </a:rPr>
              <a:t>Changes in agriculture</a:t>
            </a:r>
          </a:p>
        </p:txBody>
      </p:sp>
      <p:sp>
        <p:nvSpPr>
          <p:cNvPr id="20" name="Rectangle: Rounded Corners 19">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1073668" y="2441324"/>
            <a:ext cx="4862445" cy="108856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endParaRPr>
          </a:p>
        </p:txBody>
      </p:sp>
      <p:sp>
        <p:nvSpPr>
          <p:cNvPr id="21" name="Oval 20">
            <a:hlinkClick r:id="rId4" action="ppaction://hlinksldjump"/>
            <a:extLst>
              <a:ext uri="{FF2B5EF4-FFF2-40B4-BE49-F238E27FC236}">
                <a16:creationId xmlns:a16="http://schemas.microsoft.com/office/drawing/2014/main" id="{D0A190BE-2B0B-2729-4549-D63712793CC2}"/>
              </a:ext>
            </a:extLst>
          </p:cNvPr>
          <p:cNvSpPr/>
          <p:nvPr/>
        </p:nvSpPr>
        <p:spPr>
          <a:xfrm>
            <a:off x="377070" y="2539712"/>
            <a:ext cx="1025207" cy="1025208"/>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chemeClr val="bg1"/>
                </a:solidFill>
                <a:latin typeface="+mj-lt"/>
                <a:cs typeface="Arial" panose="020B0604020202020204" pitchFamily="34" charset="0"/>
              </a:rPr>
              <a:t>1.2</a:t>
            </a:r>
          </a:p>
        </p:txBody>
      </p:sp>
      <p:sp>
        <p:nvSpPr>
          <p:cNvPr id="22" name="TextBox 25">
            <a:extLst>
              <a:ext uri="{FF2B5EF4-FFF2-40B4-BE49-F238E27FC236}">
                <a16:creationId xmlns:a16="http://schemas.microsoft.com/office/drawing/2014/main" id="{B4A4C41F-6099-2469-B443-6D6E65FB27C7}"/>
              </a:ext>
            </a:extLst>
          </p:cNvPr>
          <p:cNvSpPr txBox="1"/>
          <p:nvPr/>
        </p:nvSpPr>
        <p:spPr>
          <a:xfrm>
            <a:off x="1628598" y="2707228"/>
            <a:ext cx="3943337" cy="432690"/>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mj-lt"/>
                <a:cs typeface="Arial" panose="020B0604020202020204" pitchFamily="34" charset="0"/>
              </a:rPr>
              <a:t>Challenges in agriculture</a:t>
            </a:r>
          </a:p>
        </p:txBody>
      </p:sp>
      <p:sp>
        <p:nvSpPr>
          <p:cNvPr id="23" name="Rectangle: Rounded Corners 22">
            <a:extLst>
              <a:ext uri="{FF2B5EF4-FFF2-40B4-BE49-F238E27FC236}">
                <a16:creationId xmlns:a16="http://schemas.microsoft.com/office/drawing/2014/main" id="{8EDEF762-D4E6-C43E-E98A-95D6A0AE4FC9}"/>
              </a:ext>
              <a:ext uri="{C183D7F6-B498-43B3-948B-1728B52AA6E4}">
                <adec:decorative xmlns:adec="http://schemas.microsoft.com/office/drawing/2017/decorative" val="1"/>
              </a:ext>
            </a:extLst>
          </p:cNvPr>
          <p:cNvSpPr/>
          <p:nvPr/>
        </p:nvSpPr>
        <p:spPr>
          <a:xfrm>
            <a:off x="1073668" y="3648821"/>
            <a:ext cx="4862445" cy="108856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endParaRPr>
          </a:p>
        </p:txBody>
      </p:sp>
      <p:sp>
        <p:nvSpPr>
          <p:cNvPr id="24" name="Oval 23">
            <a:hlinkClick r:id="rId5" action="ppaction://hlinksldjump"/>
            <a:extLst>
              <a:ext uri="{FF2B5EF4-FFF2-40B4-BE49-F238E27FC236}">
                <a16:creationId xmlns:a16="http://schemas.microsoft.com/office/drawing/2014/main" id="{A6DDAD40-805E-049F-39FC-55094C6BA103}"/>
              </a:ext>
            </a:extLst>
          </p:cNvPr>
          <p:cNvSpPr/>
          <p:nvPr/>
        </p:nvSpPr>
        <p:spPr>
          <a:xfrm>
            <a:off x="377070" y="3747208"/>
            <a:ext cx="1025207" cy="1025208"/>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chemeClr val="bg1"/>
                </a:solidFill>
                <a:latin typeface="+mj-lt"/>
                <a:cs typeface="Arial" panose="020B0604020202020204" pitchFamily="34" charset="0"/>
              </a:rPr>
              <a:t>1.3</a:t>
            </a:r>
          </a:p>
        </p:txBody>
      </p:sp>
      <p:sp>
        <p:nvSpPr>
          <p:cNvPr id="25" name="TextBox 25">
            <a:extLst>
              <a:ext uri="{FF2B5EF4-FFF2-40B4-BE49-F238E27FC236}">
                <a16:creationId xmlns:a16="http://schemas.microsoft.com/office/drawing/2014/main" id="{39581D8B-20B3-87D8-C1F2-A22C58CE7F43}"/>
              </a:ext>
            </a:extLst>
          </p:cNvPr>
          <p:cNvSpPr txBox="1"/>
          <p:nvPr/>
        </p:nvSpPr>
        <p:spPr>
          <a:xfrm>
            <a:off x="1645670" y="3937316"/>
            <a:ext cx="3943337" cy="432690"/>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mj-lt"/>
                <a:cs typeface="Arial" panose="020B0604020202020204" pitchFamily="34" charset="0"/>
              </a:rPr>
              <a:t>AgriTech</a:t>
            </a:r>
          </a:p>
        </p:txBody>
      </p:sp>
      <p:sp>
        <p:nvSpPr>
          <p:cNvPr id="26" name="Rectangle: Rounded Corners 25">
            <a:extLst>
              <a:ext uri="{FF2B5EF4-FFF2-40B4-BE49-F238E27FC236}">
                <a16:creationId xmlns:a16="http://schemas.microsoft.com/office/drawing/2014/main" id="{B1BC8FAB-0C07-84FE-204A-47391BBEAF64}"/>
              </a:ext>
              <a:ext uri="{C183D7F6-B498-43B3-948B-1728B52AA6E4}">
                <adec:decorative xmlns:adec="http://schemas.microsoft.com/office/drawing/2017/decorative" val="1"/>
              </a:ext>
            </a:extLst>
          </p:cNvPr>
          <p:cNvSpPr/>
          <p:nvPr/>
        </p:nvSpPr>
        <p:spPr>
          <a:xfrm>
            <a:off x="6925155" y="1271757"/>
            <a:ext cx="4862445" cy="108856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endParaRPr>
          </a:p>
        </p:txBody>
      </p:sp>
      <p:sp>
        <p:nvSpPr>
          <p:cNvPr id="27" name="Oval 26">
            <a:hlinkClick r:id="rId6" action="ppaction://hlinksldjump"/>
            <a:extLst>
              <a:ext uri="{FF2B5EF4-FFF2-40B4-BE49-F238E27FC236}">
                <a16:creationId xmlns:a16="http://schemas.microsoft.com/office/drawing/2014/main" id="{30E4BF03-C9A7-EAE3-FC01-51CE829A6E7A}"/>
              </a:ext>
            </a:extLst>
          </p:cNvPr>
          <p:cNvSpPr/>
          <p:nvPr/>
        </p:nvSpPr>
        <p:spPr>
          <a:xfrm>
            <a:off x="6228557" y="1370145"/>
            <a:ext cx="1025207" cy="1025208"/>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chemeClr val="bg1"/>
                </a:solidFill>
                <a:latin typeface="+mj-lt"/>
                <a:cs typeface="Arial" panose="020B0604020202020204" pitchFamily="34" charset="0"/>
              </a:rPr>
              <a:t>2.1</a:t>
            </a:r>
          </a:p>
        </p:txBody>
      </p:sp>
      <p:sp>
        <p:nvSpPr>
          <p:cNvPr id="28" name="TextBox 25">
            <a:extLst>
              <a:ext uri="{FF2B5EF4-FFF2-40B4-BE49-F238E27FC236}">
                <a16:creationId xmlns:a16="http://schemas.microsoft.com/office/drawing/2014/main" id="{E28B2236-ABD7-EC9D-39C6-357B29770348}"/>
              </a:ext>
            </a:extLst>
          </p:cNvPr>
          <p:cNvSpPr txBox="1"/>
          <p:nvPr/>
        </p:nvSpPr>
        <p:spPr>
          <a:xfrm>
            <a:off x="7497157" y="1560252"/>
            <a:ext cx="3943337" cy="432156"/>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mj-lt"/>
                <a:cs typeface="Arial" panose="020B0604020202020204" pitchFamily="34" charset="0"/>
              </a:rPr>
              <a:t>Design brief</a:t>
            </a:r>
          </a:p>
        </p:txBody>
      </p:sp>
      <p:sp>
        <p:nvSpPr>
          <p:cNvPr id="29" name="Rectangle: Rounded Corners 28">
            <a:extLst>
              <a:ext uri="{FF2B5EF4-FFF2-40B4-BE49-F238E27FC236}">
                <a16:creationId xmlns:a16="http://schemas.microsoft.com/office/drawing/2014/main" id="{0DBDB801-633E-823E-8888-ADEF0E80B36F}"/>
              </a:ext>
              <a:ext uri="{C183D7F6-B498-43B3-948B-1728B52AA6E4}">
                <adec:decorative xmlns:adec="http://schemas.microsoft.com/office/drawing/2017/decorative" val="1"/>
              </a:ext>
            </a:extLst>
          </p:cNvPr>
          <p:cNvSpPr/>
          <p:nvPr/>
        </p:nvSpPr>
        <p:spPr>
          <a:xfrm>
            <a:off x="6925155" y="2444106"/>
            <a:ext cx="4862445" cy="108856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endParaRPr>
          </a:p>
        </p:txBody>
      </p:sp>
      <p:sp>
        <p:nvSpPr>
          <p:cNvPr id="30" name="Oval 29">
            <a:hlinkClick r:id="rId7" action="ppaction://hlinksldjump"/>
            <a:extLst>
              <a:ext uri="{FF2B5EF4-FFF2-40B4-BE49-F238E27FC236}">
                <a16:creationId xmlns:a16="http://schemas.microsoft.com/office/drawing/2014/main" id="{B0E74290-D27C-AEF7-46E4-E1542A1B3C92}"/>
              </a:ext>
            </a:extLst>
          </p:cNvPr>
          <p:cNvSpPr/>
          <p:nvPr/>
        </p:nvSpPr>
        <p:spPr>
          <a:xfrm>
            <a:off x="6228557" y="2542494"/>
            <a:ext cx="1025207" cy="1025208"/>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chemeClr val="bg1"/>
                </a:solidFill>
                <a:latin typeface="+mj-lt"/>
                <a:cs typeface="Arial" panose="020B0604020202020204" pitchFamily="34" charset="0"/>
              </a:rPr>
              <a:t>2.2</a:t>
            </a:r>
          </a:p>
        </p:txBody>
      </p:sp>
      <p:sp>
        <p:nvSpPr>
          <p:cNvPr id="31" name="TextBox 25">
            <a:extLst>
              <a:ext uri="{FF2B5EF4-FFF2-40B4-BE49-F238E27FC236}">
                <a16:creationId xmlns:a16="http://schemas.microsoft.com/office/drawing/2014/main" id="{25FD3220-EFBB-BC89-7FB2-2347E854CB7B}"/>
              </a:ext>
            </a:extLst>
          </p:cNvPr>
          <p:cNvSpPr txBox="1"/>
          <p:nvPr/>
        </p:nvSpPr>
        <p:spPr>
          <a:xfrm>
            <a:off x="7449465" y="2722836"/>
            <a:ext cx="3943337" cy="442047"/>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mj-lt"/>
                <a:cs typeface="Arial" panose="020B0604020202020204" pitchFamily="34" charset="0"/>
              </a:rPr>
              <a:t>Researching ideas</a:t>
            </a:r>
          </a:p>
        </p:txBody>
      </p:sp>
      <p:sp>
        <p:nvSpPr>
          <p:cNvPr id="6" name="Rectangle: Rounded Corners 5">
            <a:extLst>
              <a:ext uri="{FF2B5EF4-FFF2-40B4-BE49-F238E27FC236}">
                <a16:creationId xmlns:a16="http://schemas.microsoft.com/office/drawing/2014/main" id="{48D2C958-7EFD-13AF-3571-3BCDE2B43403}"/>
              </a:ext>
              <a:ext uri="{C183D7F6-B498-43B3-948B-1728B52AA6E4}">
                <adec:decorative xmlns:adec="http://schemas.microsoft.com/office/drawing/2017/decorative" val="1"/>
              </a:ext>
            </a:extLst>
          </p:cNvPr>
          <p:cNvSpPr/>
          <p:nvPr/>
        </p:nvSpPr>
        <p:spPr>
          <a:xfrm>
            <a:off x="6925155" y="3648821"/>
            <a:ext cx="4862445" cy="108856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endParaRPr>
          </a:p>
        </p:txBody>
      </p:sp>
      <p:sp>
        <p:nvSpPr>
          <p:cNvPr id="8" name="Oval 7">
            <a:hlinkClick r:id="rId8" action="ppaction://hlinksldjump"/>
            <a:extLst>
              <a:ext uri="{FF2B5EF4-FFF2-40B4-BE49-F238E27FC236}">
                <a16:creationId xmlns:a16="http://schemas.microsoft.com/office/drawing/2014/main" id="{ADE65B4A-A9CC-B02A-9DD5-1C01DFB2F995}"/>
              </a:ext>
            </a:extLst>
          </p:cNvPr>
          <p:cNvSpPr/>
          <p:nvPr/>
        </p:nvSpPr>
        <p:spPr>
          <a:xfrm>
            <a:off x="6228557" y="3747208"/>
            <a:ext cx="1025207" cy="1025208"/>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chemeClr val="bg1"/>
                </a:solidFill>
                <a:latin typeface="+mj-lt"/>
                <a:cs typeface="Arial" panose="020B0604020202020204" pitchFamily="34" charset="0"/>
              </a:rPr>
              <a:t>2.3</a:t>
            </a:r>
          </a:p>
        </p:txBody>
      </p:sp>
      <p:sp>
        <p:nvSpPr>
          <p:cNvPr id="9" name="TextBox 25">
            <a:extLst>
              <a:ext uri="{FF2B5EF4-FFF2-40B4-BE49-F238E27FC236}">
                <a16:creationId xmlns:a16="http://schemas.microsoft.com/office/drawing/2014/main" id="{B3415650-9E83-46DF-584D-BEA3DDEC28A1}"/>
              </a:ext>
            </a:extLst>
          </p:cNvPr>
          <p:cNvSpPr txBox="1"/>
          <p:nvPr/>
        </p:nvSpPr>
        <p:spPr>
          <a:xfrm>
            <a:off x="7497157" y="3937316"/>
            <a:ext cx="3943337" cy="432690"/>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mj-lt"/>
                <a:cs typeface="Arial" panose="020B0604020202020204" pitchFamily="34" charset="0"/>
              </a:rPr>
              <a:t>Brainstorming</a:t>
            </a:r>
          </a:p>
        </p:txBody>
      </p:sp>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9D9747-3047-93FE-770C-CFCB74A04CC8}"/>
              </a:ext>
            </a:extLst>
          </p:cNvPr>
          <p:cNvSpPr>
            <a:spLocks noGrp="1"/>
          </p:cNvSpPr>
          <p:nvPr>
            <p:ph type="title"/>
          </p:nvPr>
        </p:nvSpPr>
        <p:spPr/>
        <p:txBody>
          <a:bodyPr/>
          <a:lstStyle/>
          <a:p>
            <a:r>
              <a:rPr lang="en-AU" dirty="0"/>
              <a:t>Climate, agriculture and the challenges ahead</a:t>
            </a:r>
          </a:p>
        </p:txBody>
      </p:sp>
      <p:sp>
        <p:nvSpPr>
          <p:cNvPr id="7" name="Content Placeholder 6">
            <a:extLst>
              <a:ext uri="{FF2B5EF4-FFF2-40B4-BE49-F238E27FC236}">
                <a16:creationId xmlns:a16="http://schemas.microsoft.com/office/drawing/2014/main" id="{D4432026-5344-284A-8D81-9F4D358E0EEE}"/>
              </a:ext>
            </a:extLst>
          </p:cNvPr>
          <p:cNvSpPr>
            <a:spLocks noGrp="1"/>
          </p:cNvSpPr>
          <p:nvPr>
            <p:ph sz="quarter" idx="19"/>
          </p:nvPr>
        </p:nvSpPr>
        <p:spPr>
          <a:xfrm>
            <a:off x="360363" y="1562471"/>
            <a:ext cx="5735637" cy="4814518"/>
          </a:xfrm>
        </p:spPr>
        <p:txBody>
          <a:bodyPr/>
          <a:lstStyle/>
          <a:p>
            <a:r>
              <a:rPr lang="en-AU" dirty="0"/>
              <a:t>Identify agricultural challenges presented in this video.</a:t>
            </a:r>
          </a:p>
          <a:p>
            <a:r>
              <a:rPr lang="en-AU" dirty="0"/>
              <a:t>Create notes of key points as we move through the video.</a:t>
            </a:r>
          </a:p>
          <a:p>
            <a:r>
              <a:rPr lang="en-AU" dirty="0"/>
              <a:t>We will add new information or details to our mind map using these notes.</a:t>
            </a:r>
          </a:p>
          <a:p>
            <a:endParaRPr lang="en-AU" dirty="0"/>
          </a:p>
        </p:txBody>
      </p:sp>
      <p:pic>
        <p:nvPicPr>
          <p:cNvPr id="6" name="Online Media 5" descr="Climate, Agriculture and the Challenges Ahead">
            <a:hlinkClick r:id="" action="ppaction://media"/>
            <a:extLst>
              <a:ext uri="{FF2B5EF4-FFF2-40B4-BE49-F238E27FC236}">
                <a16:creationId xmlns:a16="http://schemas.microsoft.com/office/drawing/2014/main" id="{5F416221-5D91-E438-1889-598072E3ED8B}"/>
              </a:ext>
            </a:extLst>
          </p:cNvPr>
          <p:cNvPicPr>
            <a:picLocks noRot="1" noChangeAspect="1"/>
          </p:cNvPicPr>
          <p:nvPr>
            <a:videoFile r:link="rId1"/>
          </p:nvPr>
        </p:nvPicPr>
        <p:blipFill>
          <a:blip r:embed="rId4"/>
          <a:stretch>
            <a:fillRect/>
          </a:stretch>
        </p:blipFill>
        <p:spPr>
          <a:xfrm>
            <a:off x="6350187" y="1562471"/>
            <a:ext cx="5331781" cy="3012456"/>
          </a:xfrm>
          <a:prstGeom prst="rect">
            <a:avLst/>
          </a:prstGeom>
        </p:spPr>
      </p:pic>
      <p:sp>
        <p:nvSpPr>
          <p:cNvPr id="9" name="Text Placeholder 8">
            <a:extLst>
              <a:ext uri="{FF2B5EF4-FFF2-40B4-BE49-F238E27FC236}">
                <a16:creationId xmlns:a16="http://schemas.microsoft.com/office/drawing/2014/main" id="{147E6279-3CE2-332D-02D7-7F72A43B8AB9}"/>
              </a:ext>
            </a:extLst>
          </p:cNvPr>
          <p:cNvSpPr>
            <a:spLocks noGrp="1"/>
          </p:cNvSpPr>
          <p:nvPr>
            <p:ph type="body" sz="quarter" idx="18"/>
          </p:nvPr>
        </p:nvSpPr>
        <p:spPr>
          <a:xfrm>
            <a:off x="6350187" y="4727320"/>
            <a:ext cx="5357369" cy="310015"/>
          </a:xfrm>
        </p:spPr>
        <p:txBody>
          <a:bodyPr/>
          <a:lstStyle/>
          <a:p>
            <a:r>
              <a:rPr lang="en-AU" sz="1200" dirty="0">
                <a:hlinkClick r:id="rId5"/>
              </a:rPr>
              <a:t>Climate, agriculture and the challenges ahead (3:46).</a:t>
            </a:r>
            <a:endParaRPr lang="en-AU" sz="1200" dirty="0"/>
          </a:p>
        </p:txBody>
      </p:sp>
      <p:sp>
        <p:nvSpPr>
          <p:cNvPr id="2" name="Slide Number Placeholder 1">
            <a:extLst>
              <a:ext uri="{FF2B5EF4-FFF2-40B4-BE49-F238E27FC236}">
                <a16:creationId xmlns:a16="http://schemas.microsoft.com/office/drawing/2014/main" id="{ADB01EBC-AF60-AD7A-FCBC-59DD01649B69}"/>
              </a:ext>
              <a:ext uri="{C183D7F6-B498-43B3-948B-1728B52AA6E4}">
                <adec:decorative xmlns:adec="http://schemas.microsoft.com/office/drawing/2017/decorative" val="1"/>
              </a:ext>
            </a:extLst>
          </p:cNvPr>
          <p:cNvSpPr txBox="1">
            <a:spLocks/>
          </p:cNvSpPr>
          <p:nvPr/>
        </p:nvSpPr>
        <p:spPr>
          <a:xfrm>
            <a:off x="11124000" y="6603749"/>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30</a:t>
            </a:fld>
            <a:endParaRPr lang="en-AU" dirty="0"/>
          </a:p>
        </p:txBody>
      </p:sp>
    </p:spTree>
    <p:extLst>
      <p:ext uri="{BB962C8B-B14F-4D97-AF65-F5344CB8AC3E}">
        <p14:creationId xmlns:p14="http://schemas.microsoft.com/office/powerpoint/2010/main" val="390650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C93651-AC58-8AEE-2B9C-D8F024ECF4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31</a:t>
            </a:fld>
            <a:endParaRPr lang="en-AU" dirty="0"/>
          </a:p>
        </p:txBody>
      </p:sp>
      <p:sp>
        <p:nvSpPr>
          <p:cNvPr id="16" name="Title 15">
            <a:extLst>
              <a:ext uri="{FF2B5EF4-FFF2-40B4-BE49-F238E27FC236}">
                <a16:creationId xmlns:a16="http://schemas.microsoft.com/office/drawing/2014/main" id="{458EE7A9-A7F1-B741-E99D-5441DEEC8356}"/>
              </a:ext>
            </a:extLst>
          </p:cNvPr>
          <p:cNvSpPr>
            <a:spLocks noGrp="1"/>
          </p:cNvSpPr>
          <p:nvPr>
            <p:ph type="title"/>
          </p:nvPr>
        </p:nvSpPr>
        <p:spPr/>
        <p:txBody>
          <a:bodyPr/>
          <a:lstStyle/>
          <a:p>
            <a:r>
              <a:rPr lang="en-AU" dirty="0"/>
              <a:t>Key points</a:t>
            </a:r>
            <a:endParaRPr lang="en-AU" dirty="0">
              <a:latin typeface="+mj-lt"/>
            </a:endParaRPr>
          </a:p>
        </p:txBody>
      </p:sp>
      <p:sp>
        <p:nvSpPr>
          <p:cNvPr id="6" name="Google Shape;72;p15">
            <a:extLst>
              <a:ext uri="{FF2B5EF4-FFF2-40B4-BE49-F238E27FC236}">
                <a16:creationId xmlns:a16="http://schemas.microsoft.com/office/drawing/2014/main" id="{131CF01E-E1A4-D22A-22D9-25ABB9799BA3}"/>
              </a:ext>
              <a:ext uri="{C183D7F6-B498-43B3-948B-1728B52AA6E4}">
                <adec:decorative xmlns:adec="http://schemas.microsoft.com/office/drawing/2017/decorative" val="1"/>
              </a:ext>
            </a:extLst>
          </p:cNvPr>
          <p:cNvSpPr/>
          <p:nvPr/>
        </p:nvSpPr>
        <p:spPr>
          <a:xfrm rot="-5400000">
            <a:off x="2327914" y="6522"/>
            <a:ext cx="2653156" cy="4778625"/>
          </a:xfrm>
          <a:prstGeom prst="round1Rect">
            <a:avLst>
              <a:gd name="adj" fmla="val 16667"/>
            </a:avLst>
          </a:prstGeom>
          <a:solidFill>
            <a:schemeClr val="lt1"/>
          </a:solidFill>
          <a:ln w="19050" cap="rnd" cmpd="sng">
            <a:solidFill>
              <a:srgbClr val="1E4E79"/>
            </a:solidFill>
            <a:prstDash val="dot"/>
            <a:round/>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3200" dirty="0"/>
          </a:p>
        </p:txBody>
      </p:sp>
      <p:sp>
        <p:nvSpPr>
          <p:cNvPr id="8" name="Google Shape;74;p15">
            <a:extLst>
              <a:ext uri="{FF2B5EF4-FFF2-40B4-BE49-F238E27FC236}">
                <a16:creationId xmlns:a16="http://schemas.microsoft.com/office/drawing/2014/main" id="{9C3045CE-B476-5EF3-5A78-B7C5B8B8DFEA}"/>
              </a:ext>
              <a:ext uri="{C183D7F6-B498-43B3-948B-1728B52AA6E4}">
                <adec:decorative xmlns:adec="http://schemas.microsoft.com/office/drawing/2017/decorative" val="1"/>
              </a:ext>
            </a:extLst>
          </p:cNvPr>
          <p:cNvSpPr/>
          <p:nvPr/>
        </p:nvSpPr>
        <p:spPr>
          <a:xfrm>
            <a:off x="6207357" y="1055543"/>
            <a:ext cx="4719464"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4800" dirty="0">
              <a:latin typeface="Calibri"/>
              <a:ea typeface="Calibri"/>
              <a:cs typeface="Calibri"/>
              <a:sym typeface="Calibri"/>
            </a:endParaRPr>
          </a:p>
        </p:txBody>
      </p:sp>
      <p:sp>
        <p:nvSpPr>
          <p:cNvPr id="10" name="Google Shape;76;p15">
            <a:extLst>
              <a:ext uri="{FF2B5EF4-FFF2-40B4-BE49-F238E27FC236}">
                <a16:creationId xmlns:a16="http://schemas.microsoft.com/office/drawing/2014/main" id="{6ED0F1A0-2A35-FB6F-383B-70301D4763AF}"/>
              </a:ext>
              <a:ext uri="{C183D7F6-B498-43B3-948B-1728B52AA6E4}">
                <adec:decorative xmlns:adec="http://schemas.microsoft.com/office/drawing/2017/decorative" val="1"/>
              </a:ext>
            </a:extLst>
          </p:cNvPr>
          <p:cNvSpPr/>
          <p:nvPr/>
        </p:nvSpPr>
        <p:spPr>
          <a:xfrm rot="10800000">
            <a:off x="1244907" y="3825132"/>
            <a:ext cx="4798541"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dirty="0"/>
          </a:p>
        </p:txBody>
      </p:sp>
      <p:sp>
        <p:nvSpPr>
          <p:cNvPr id="12" name="Google Shape;78;p15">
            <a:extLst>
              <a:ext uri="{FF2B5EF4-FFF2-40B4-BE49-F238E27FC236}">
                <a16:creationId xmlns:a16="http://schemas.microsoft.com/office/drawing/2014/main" id="{EF777201-4861-1ABB-6EB5-24544F249740}"/>
              </a:ext>
              <a:ext uri="{C183D7F6-B498-43B3-948B-1728B52AA6E4}">
                <adec:decorative xmlns:adec="http://schemas.microsoft.com/office/drawing/2017/decorative" val="1"/>
              </a:ext>
            </a:extLst>
          </p:cNvPr>
          <p:cNvSpPr/>
          <p:nvPr/>
        </p:nvSpPr>
        <p:spPr>
          <a:xfrm rot="5400000">
            <a:off x="7255484" y="2786681"/>
            <a:ext cx="2651063" cy="4732155"/>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dirty="0"/>
          </a:p>
        </p:txBody>
      </p:sp>
      <p:sp>
        <p:nvSpPr>
          <p:cNvPr id="14" name="Google Shape;80;p15">
            <a:extLst>
              <a:ext uri="{FF2B5EF4-FFF2-40B4-BE49-F238E27FC236}">
                <a16:creationId xmlns:a16="http://schemas.microsoft.com/office/drawing/2014/main" id="{714A8B38-2B9E-D1AE-3047-E392E8AB5C12}"/>
              </a:ext>
              <a:ext uri="{C183D7F6-B498-43B3-948B-1728B52AA6E4}">
                <adec:decorative xmlns:adec="http://schemas.microsoft.com/office/drawing/2017/decorative" val="0"/>
              </a:ext>
            </a:extLst>
          </p:cNvPr>
          <p:cNvSpPr/>
          <p:nvPr/>
        </p:nvSpPr>
        <p:spPr>
          <a:xfrm>
            <a:off x="4698081" y="3429000"/>
            <a:ext cx="2827200" cy="718866"/>
          </a:xfrm>
          <a:prstGeom prst="roundRect">
            <a:avLst>
              <a:gd name="adj" fmla="val 16667"/>
            </a:avLst>
          </a:prstGeom>
          <a:solidFill>
            <a:schemeClr val="lt1"/>
          </a:solidFill>
          <a:ln w="50800" cap="flat" cmpd="thickThin">
            <a:solidFill>
              <a:srgbClr val="2E75B5"/>
            </a:solidFill>
            <a:prstDash val="solid"/>
            <a:miter lim="800000"/>
            <a:headEnd type="none" w="sm" len="sm"/>
            <a:tailEnd type="none" w="sm" len="sm"/>
          </a:ln>
        </p:spPr>
        <p:txBody>
          <a:bodyPr spcFirstLastPara="1" wrap="square" lIns="121900" tIns="121900" rIns="121900" bIns="121900" anchor="ctr" anchorCtr="0">
            <a:noAutofit/>
          </a:bodyPr>
          <a:lstStyle/>
          <a:p>
            <a:pPr marL="88900" algn="ctr"/>
            <a:r>
              <a:rPr lang="en-AU" sz="2000" b="1" dirty="0">
                <a:solidFill>
                  <a:srgbClr val="1E4E79"/>
                </a:solidFill>
                <a:latin typeface="+mj-lt"/>
                <a:ea typeface="Calibri"/>
                <a:cs typeface="Calibri"/>
                <a:sym typeface="Calibri"/>
              </a:rPr>
              <a:t>Challenges</a:t>
            </a:r>
            <a:endParaRPr lang="en-AU" sz="2000" dirty="0">
              <a:latin typeface="+mj-lt"/>
            </a:endParaRPr>
          </a:p>
        </p:txBody>
      </p:sp>
      <p:sp>
        <p:nvSpPr>
          <p:cNvPr id="7" name="Google Shape;73;p15">
            <a:extLst>
              <a:ext uri="{FF2B5EF4-FFF2-40B4-BE49-F238E27FC236}">
                <a16:creationId xmlns:a16="http://schemas.microsoft.com/office/drawing/2014/main" id="{3F855772-83DD-B6CA-8877-02AF4D56770D}"/>
              </a:ext>
            </a:extLst>
          </p:cNvPr>
          <p:cNvSpPr txBox="1"/>
          <p:nvPr/>
        </p:nvSpPr>
        <p:spPr>
          <a:xfrm>
            <a:off x="1084243" y="1055545"/>
            <a:ext cx="4959562" cy="2653155"/>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r>
              <a:rPr lang="en" sz="2000" dirty="0">
                <a:solidFill>
                  <a:srgbClr val="1E4E79"/>
                </a:solidFill>
                <a:latin typeface="+mj-lt"/>
                <a:ea typeface="Calibri"/>
                <a:cs typeface="Calibri"/>
                <a:sym typeface="Calibri"/>
              </a:rPr>
              <a:t>Temperature increase </a:t>
            </a:r>
            <a:br>
              <a:rPr lang="en" sz="2000" dirty="0">
                <a:solidFill>
                  <a:srgbClr val="1E4E79"/>
                </a:solidFill>
                <a:latin typeface="+mj-lt"/>
                <a:ea typeface="Calibri"/>
                <a:cs typeface="Calibri"/>
                <a:sym typeface="Calibri"/>
              </a:rPr>
            </a:br>
            <a:endParaRPr sz="2000" dirty="0">
              <a:solidFill>
                <a:srgbClr val="1E4E79"/>
              </a:solidFill>
              <a:latin typeface="+mj-lt"/>
            </a:endParaRPr>
          </a:p>
        </p:txBody>
      </p:sp>
      <p:sp>
        <p:nvSpPr>
          <p:cNvPr id="9" name="Google Shape;75;p15">
            <a:extLst>
              <a:ext uri="{FF2B5EF4-FFF2-40B4-BE49-F238E27FC236}">
                <a16:creationId xmlns:a16="http://schemas.microsoft.com/office/drawing/2014/main" id="{B54D32B7-A64E-4092-2257-C00B6F686ED6}"/>
              </a:ext>
            </a:extLst>
          </p:cNvPr>
          <p:cNvSpPr txBox="1"/>
          <p:nvPr/>
        </p:nvSpPr>
        <p:spPr>
          <a:xfrm>
            <a:off x="6207357" y="954299"/>
            <a:ext cx="4900400" cy="2768113"/>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r>
              <a:rPr lang="en" sz="2000" dirty="0">
                <a:solidFill>
                  <a:srgbClr val="1E4E79"/>
                </a:solidFill>
                <a:latin typeface="+mj-lt"/>
                <a:ea typeface="Calibri"/>
                <a:cs typeface="Calibri"/>
                <a:sym typeface="Calibri"/>
              </a:rPr>
              <a:t>Water Changes</a:t>
            </a:r>
            <a:endParaRPr sz="2000" dirty="0">
              <a:solidFill>
                <a:srgbClr val="1E4E79"/>
              </a:solidFill>
              <a:latin typeface="+mj-lt"/>
              <a:ea typeface="Calibri"/>
              <a:cs typeface="Calibri"/>
              <a:sym typeface="Calibri"/>
            </a:endParaRPr>
          </a:p>
        </p:txBody>
      </p:sp>
      <p:sp>
        <p:nvSpPr>
          <p:cNvPr id="11" name="Google Shape;77;p15">
            <a:extLst>
              <a:ext uri="{FF2B5EF4-FFF2-40B4-BE49-F238E27FC236}">
                <a16:creationId xmlns:a16="http://schemas.microsoft.com/office/drawing/2014/main" id="{4F631DBC-E6EC-8DBE-99D0-16D0532E07C8}"/>
              </a:ext>
            </a:extLst>
          </p:cNvPr>
          <p:cNvSpPr txBox="1"/>
          <p:nvPr/>
        </p:nvSpPr>
        <p:spPr>
          <a:xfrm>
            <a:off x="1244906" y="4147866"/>
            <a:ext cx="4798542" cy="2275794"/>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AU" sz="2000" dirty="0">
                <a:solidFill>
                  <a:srgbClr val="1E4E79"/>
                </a:solidFill>
                <a:latin typeface="+mj-lt"/>
                <a:ea typeface="Calibri"/>
                <a:cs typeface="Calibri"/>
                <a:sym typeface="Calibri"/>
              </a:rPr>
              <a:t>Carbon dioxide increase</a:t>
            </a:r>
            <a:br>
              <a:rPr lang="en-AU" sz="2000" dirty="0">
                <a:solidFill>
                  <a:srgbClr val="1E4E79"/>
                </a:solidFill>
                <a:latin typeface="+mj-lt"/>
                <a:ea typeface="Calibri"/>
                <a:cs typeface="Calibri"/>
                <a:sym typeface="Calibri"/>
              </a:rPr>
            </a:br>
            <a:endParaRPr lang="en-AU" sz="2000" dirty="0">
              <a:solidFill>
                <a:srgbClr val="1E4E79"/>
              </a:solidFill>
              <a:latin typeface="+mj-lt"/>
              <a:ea typeface="Calibri"/>
              <a:cs typeface="Calibri"/>
              <a:sym typeface="Calibri"/>
            </a:endParaRPr>
          </a:p>
        </p:txBody>
      </p:sp>
      <p:sp>
        <p:nvSpPr>
          <p:cNvPr id="13" name="Google Shape;79;p15">
            <a:extLst>
              <a:ext uri="{FF2B5EF4-FFF2-40B4-BE49-F238E27FC236}">
                <a16:creationId xmlns:a16="http://schemas.microsoft.com/office/drawing/2014/main" id="{27741B3C-016C-1750-A9AB-418ED052BAD7}"/>
              </a:ext>
            </a:extLst>
          </p:cNvPr>
          <p:cNvSpPr txBox="1"/>
          <p:nvPr/>
        </p:nvSpPr>
        <p:spPr>
          <a:xfrm>
            <a:off x="6214844" y="4198434"/>
            <a:ext cx="4885200" cy="2492401"/>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 sz="2000" dirty="0">
                <a:solidFill>
                  <a:srgbClr val="1E4E79"/>
                </a:solidFill>
                <a:latin typeface="+mj-lt"/>
                <a:ea typeface="Calibri"/>
                <a:cs typeface="Calibri"/>
                <a:sym typeface="Calibri"/>
              </a:rPr>
              <a:t>Extreme weather</a:t>
            </a:r>
            <a:br>
              <a:rPr lang="en" sz="2000" dirty="0">
                <a:solidFill>
                  <a:srgbClr val="1E4E79"/>
                </a:solidFill>
                <a:latin typeface="+mj-lt"/>
                <a:ea typeface="Calibri"/>
                <a:cs typeface="Calibri"/>
                <a:sym typeface="Calibri"/>
              </a:rPr>
            </a:br>
            <a:endParaRPr sz="2000" dirty="0">
              <a:solidFill>
                <a:srgbClr val="1E4E79"/>
              </a:solidFill>
              <a:latin typeface="+mj-lt"/>
              <a:ea typeface="Calibri"/>
              <a:cs typeface="Calibri"/>
              <a:sym typeface="Calibri"/>
            </a:endParaRPr>
          </a:p>
        </p:txBody>
      </p:sp>
    </p:spTree>
    <p:extLst>
      <p:ext uri="{BB962C8B-B14F-4D97-AF65-F5344CB8AC3E}">
        <p14:creationId xmlns:p14="http://schemas.microsoft.com/office/powerpoint/2010/main" val="116673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C93651-AC58-8AEE-2B9C-D8F024ECF4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32</a:t>
            </a:fld>
            <a:endParaRPr lang="en-AU" dirty="0"/>
          </a:p>
        </p:txBody>
      </p:sp>
      <p:sp>
        <p:nvSpPr>
          <p:cNvPr id="16" name="Title 15">
            <a:extLst>
              <a:ext uri="{FF2B5EF4-FFF2-40B4-BE49-F238E27FC236}">
                <a16:creationId xmlns:a16="http://schemas.microsoft.com/office/drawing/2014/main" id="{458EE7A9-A7F1-B741-E99D-5441DEEC8356}"/>
              </a:ext>
            </a:extLst>
          </p:cNvPr>
          <p:cNvSpPr>
            <a:spLocks noGrp="1"/>
          </p:cNvSpPr>
          <p:nvPr>
            <p:ph type="title"/>
          </p:nvPr>
        </p:nvSpPr>
        <p:spPr/>
        <p:txBody>
          <a:bodyPr/>
          <a:lstStyle/>
          <a:p>
            <a:r>
              <a:rPr lang="en-AU" dirty="0"/>
              <a:t>Key points example</a:t>
            </a:r>
            <a:endParaRPr lang="en-AU" dirty="0">
              <a:latin typeface="+mj-lt"/>
            </a:endParaRPr>
          </a:p>
        </p:txBody>
      </p:sp>
      <p:sp>
        <p:nvSpPr>
          <p:cNvPr id="6" name="Google Shape;72;p15">
            <a:extLst>
              <a:ext uri="{FF2B5EF4-FFF2-40B4-BE49-F238E27FC236}">
                <a16:creationId xmlns:a16="http://schemas.microsoft.com/office/drawing/2014/main" id="{131CF01E-E1A4-D22A-22D9-25ABB9799BA3}"/>
              </a:ext>
              <a:ext uri="{C183D7F6-B498-43B3-948B-1728B52AA6E4}">
                <adec:decorative xmlns:adec="http://schemas.microsoft.com/office/drawing/2017/decorative" val="1"/>
              </a:ext>
            </a:extLst>
          </p:cNvPr>
          <p:cNvSpPr/>
          <p:nvPr/>
        </p:nvSpPr>
        <p:spPr>
          <a:xfrm rot="-5400000">
            <a:off x="2327914" y="6522"/>
            <a:ext cx="2653156" cy="4778625"/>
          </a:xfrm>
          <a:prstGeom prst="round1Rect">
            <a:avLst>
              <a:gd name="adj" fmla="val 16667"/>
            </a:avLst>
          </a:prstGeom>
          <a:solidFill>
            <a:schemeClr val="lt1"/>
          </a:solidFill>
          <a:ln w="19050" cap="rnd" cmpd="sng">
            <a:solidFill>
              <a:srgbClr val="1E4E79"/>
            </a:solidFill>
            <a:prstDash val="dot"/>
            <a:round/>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3200" dirty="0"/>
          </a:p>
        </p:txBody>
      </p:sp>
      <p:sp>
        <p:nvSpPr>
          <p:cNvPr id="8" name="Google Shape;74;p15">
            <a:extLst>
              <a:ext uri="{FF2B5EF4-FFF2-40B4-BE49-F238E27FC236}">
                <a16:creationId xmlns:a16="http://schemas.microsoft.com/office/drawing/2014/main" id="{9C3045CE-B476-5EF3-5A78-B7C5B8B8DFEA}"/>
              </a:ext>
              <a:ext uri="{C183D7F6-B498-43B3-948B-1728B52AA6E4}">
                <adec:decorative xmlns:adec="http://schemas.microsoft.com/office/drawing/2017/decorative" val="1"/>
              </a:ext>
            </a:extLst>
          </p:cNvPr>
          <p:cNvSpPr/>
          <p:nvPr/>
        </p:nvSpPr>
        <p:spPr>
          <a:xfrm>
            <a:off x="6207357" y="1055543"/>
            <a:ext cx="4719464"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4800" dirty="0">
              <a:latin typeface="Calibri"/>
              <a:ea typeface="Calibri"/>
              <a:cs typeface="Calibri"/>
              <a:sym typeface="Calibri"/>
            </a:endParaRPr>
          </a:p>
        </p:txBody>
      </p:sp>
      <p:sp>
        <p:nvSpPr>
          <p:cNvPr id="10" name="Google Shape;76;p15">
            <a:extLst>
              <a:ext uri="{FF2B5EF4-FFF2-40B4-BE49-F238E27FC236}">
                <a16:creationId xmlns:a16="http://schemas.microsoft.com/office/drawing/2014/main" id="{6ED0F1A0-2A35-FB6F-383B-70301D4763AF}"/>
              </a:ext>
              <a:ext uri="{C183D7F6-B498-43B3-948B-1728B52AA6E4}">
                <adec:decorative xmlns:adec="http://schemas.microsoft.com/office/drawing/2017/decorative" val="1"/>
              </a:ext>
            </a:extLst>
          </p:cNvPr>
          <p:cNvSpPr/>
          <p:nvPr/>
        </p:nvSpPr>
        <p:spPr>
          <a:xfrm rot="10800000">
            <a:off x="1244907" y="3825132"/>
            <a:ext cx="4798541"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dirty="0"/>
          </a:p>
        </p:txBody>
      </p:sp>
      <p:sp>
        <p:nvSpPr>
          <p:cNvPr id="12" name="Google Shape;78;p15">
            <a:extLst>
              <a:ext uri="{FF2B5EF4-FFF2-40B4-BE49-F238E27FC236}">
                <a16:creationId xmlns:a16="http://schemas.microsoft.com/office/drawing/2014/main" id="{EF777201-4861-1ABB-6EB5-24544F249740}"/>
              </a:ext>
              <a:ext uri="{C183D7F6-B498-43B3-948B-1728B52AA6E4}">
                <adec:decorative xmlns:adec="http://schemas.microsoft.com/office/drawing/2017/decorative" val="1"/>
              </a:ext>
            </a:extLst>
          </p:cNvPr>
          <p:cNvSpPr/>
          <p:nvPr/>
        </p:nvSpPr>
        <p:spPr>
          <a:xfrm rot="5400000">
            <a:off x="7255484" y="2786681"/>
            <a:ext cx="2651063" cy="4732155"/>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dirty="0"/>
          </a:p>
        </p:txBody>
      </p:sp>
      <p:sp>
        <p:nvSpPr>
          <p:cNvPr id="14" name="Google Shape;80;p15">
            <a:extLst>
              <a:ext uri="{FF2B5EF4-FFF2-40B4-BE49-F238E27FC236}">
                <a16:creationId xmlns:a16="http://schemas.microsoft.com/office/drawing/2014/main" id="{714A8B38-2B9E-D1AE-3047-E392E8AB5C12}"/>
              </a:ext>
              <a:ext uri="{C183D7F6-B498-43B3-948B-1728B52AA6E4}">
                <adec:decorative xmlns:adec="http://schemas.microsoft.com/office/drawing/2017/decorative" val="0"/>
              </a:ext>
            </a:extLst>
          </p:cNvPr>
          <p:cNvSpPr/>
          <p:nvPr/>
        </p:nvSpPr>
        <p:spPr>
          <a:xfrm>
            <a:off x="4698081" y="3429000"/>
            <a:ext cx="2827200" cy="718866"/>
          </a:xfrm>
          <a:prstGeom prst="roundRect">
            <a:avLst>
              <a:gd name="adj" fmla="val 16667"/>
            </a:avLst>
          </a:prstGeom>
          <a:solidFill>
            <a:schemeClr val="lt1"/>
          </a:solidFill>
          <a:ln w="50800" cap="flat" cmpd="thickThin">
            <a:solidFill>
              <a:srgbClr val="2E75B5"/>
            </a:solidFill>
            <a:prstDash val="solid"/>
            <a:miter lim="800000"/>
            <a:headEnd type="none" w="sm" len="sm"/>
            <a:tailEnd type="none" w="sm" len="sm"/>
          </a:ln>
        </p:spPr>
        <p:txBody>
          <a:bodyPr spcFirstLastPara="1" wrap="square" lIns="121900" tIns="121900" rIns="121900" bIns="121900" anchor="ctr" anchorCtr="0">
            <a:noAutofit/>
          </a:bodyPr>
          <a:lstStyle/>
          <a:p>
            <a:pPr marL="88900" algn="ctr"/>
            <a:r>
              <a:rPr lang="en-AU" sz="2000" b="1" dirty="0">
                <a:solidFill>
                  <a:srgbClr val="1E4E79"/>
                </a:solidFill>
                <a:latin typeface="+mj-lt"/>
                <a:ea typeface="Calibri"/>
                <a:cs typeface="Calibri"/>
                <a:sym typeface="Calibri"/>
              </a:rPr>
              <a:t>Challenges</a:t>
            </a:r>
            <a:endParaRPr lang="en-AU" sz="2000" dirty="0">
              <a:latin typeface="+mj-lt"/>
            </a:endParaRPr>
          </a:p>
        </p:txBody>
      </p:sp>
      <p:sp>
        <p:nvSpPr>
          <p:cNvPr id="7" name="Google Shape;73;p15">
            <a:extLst>
              <a:ext uri="{FF2B5EF4-FFF2-40B4-BE49-F238E27FC236}">
                <a16:creationId xmlns:a16="http://schemas.microsoft.com/office/drawing/2014/main" id="{3F855772-83DD-B6CA-8877-02AF4D56770D}"/>
              </a:ext>
            </a:extLst>
          </p:cNvPr>
          <p:cNvSpPr txBox="1"/>
          <p:nvPr/>
        </p:nvSpPr>
        <p:spPr>
          <a:xfrm>
            <a:off x="1296541" y="1055545"/>
            <a:ext cx="4747264" cy="2653155"/>
          </a:xfrm>
          <a:prstGeom prst="rect">
            <a:avLst/>
          </a:prstGeom>
          <a:noFill/>
          <a:ln>
            <a:noFill/>
          </a:ln>
        </p:spPr>
        <p:txBody>
          <a:bodyPr spcFirstLastPara="1" wrap="square" lIns="151700" tIns="151700" rIns="151700" bIns="151700" anchor="t" anchorCtr="0">
            <a:noAutofit/>
          </a:bodyPr>
          <a:lstStyle/>
          <a:p>
            <a:r>
              <a:rPr lang="en-AU" sz="1600" dirty="0">
                <a:solidFill>
                  <a:schemeClr val="accent1"/>
                </a:solidFill>
                <a:latin typeface="Arial" panose="020B0604020202020204" pitchFamily="34" charset="0"/>
                <a:cs typeface="Arial" panose="020B0604020202020204" pitchFamily="34" charset="0"/>
              </a:rPr>
              <a:t>Temperature increase: </a:t>
            </a:r>
          </a:p>
          <a:p>
            <a:pPr marL="285750" indent="-285750">
              <a:buFont typeface="Arial" panose="020B0604020202020204" pitchFamily="34" charset="0"/>
              <a:buChar char="•"/>
            </a:pPr>
            <a:r>
              <a:rPr lang="en-AU" sz="1600" dirty="0">
                <a:solidFill>
                  <a:schemeClr val="accent1"/>
                </a:solidFill>
                <a:latin typeface="Arial" panose="020B0604020202020204" pitchFamily="34" charset="0"/>
                <a:cs typeface="Arial" panose="020B0604020202020204" pitchFamily="34" charset="0"/>
              </a:rPr>
              <a:t>Crops decrease – e.g. soy, cotton corn. </a:t>
            </a:r>
          </a:p>
          <a:p>
            <a:pPr marL="285750" indent="-285750">
              <a:buFont typeface="Arial" panose="020B0604020202020204" pitchFamily="34" charset="0"/>
              <a:buChar char="•"/>
            </a:pPr>
            <a:r>
              <a:rPr lang="en-AU" sz="1600" dirty="0">
                <a:solidFill>
                  <a:schemeClr val="accent1"/>
                </a:solidFill>
                <a:latin typeface="Arial" panose="020B0604020202020204" pitchFamily="34" charset="0"/>
                <a:cs typeface="Arial" panose="020B0604020202020204" pitchFamily="34" charset="0"/>
              </a:rPr>
              <a:t>Livestock heat related stress – fewer pregnancies, lower weight.</a:t>
            </a:r>
          </a:p>
          <a:p>
            <a:pPr marL="285750" indent="-285750">
              <a:buFont typeface="Arial" panose="020B0604020202020204" pitchFamily="34" charset="0"/>
              <a:buChar char="•"/>
            </a:pPr>
            <a:r>
              <a:rPr lang="en-AU" sz="1600" dirty="0">
                <a:solidFill>
                  <a:schemeClr val="accent1"/>
                </a:solidFill>
                <a:latin typeface="Arial" panose="020B0604020202020204" pitchFamily="34" charset="0"/>
                <a:cs typeface="Arial" panose="020B0604020202020204" pitchFamily="34" charset="0"/>
              </a:rPr>
              <a:t>Increase in pests and the diseases they carry affecting livestock and crops.</a:t>
            </a:r>
          </a:p>
        </p:txBody>
      </p:sp>
      <p:sp>
        <p:nvSpPr>
          <p:cNvPr id="9" name="Google Shape;75;p15">
            <a:extLst>
              <a:ext uri="{FF2B5EF4-FFF2-40B4-BE49-F238E27FC236}">
                <a16:creationId xmlns:a16="http://schemas.microsoft.com/office/drawing/2014/main" id="{B54D32B7-A64E-4092-2257-C00B6F686ED6}"/>
              </a:ext>
            </a:extLst>
          </p:cNvPr>
          <p:cNvSpPr txBox="1"/>
          <p:nvPr/>
        </p:nvSpPr>
        <p:spPr>
          <a:xfrm>
            <a:off x="6388293" y="1055543"/>
            <a:ext cx="4507166" cy="2666869"/>
          </a:xfrm>
          <a:prstGeom prst="rect">
            <a:avLst/>
          </a:prstGeom>
          <a:noFill/>
          <a:ln>
            <a:noFill/>
          </a:ln>
        </p:spPr>
        <p:txBody>
          <a:bodyPr spcFirstLastPara="1" wrap="square" lIns="0" tIns="170667" rIns="170667" bIns="170667" anchor="t" anchorCtr="0">
            <a:noAutofit/>
          </a:bodyPr>
          <a:lstStyle/>
          <a:p>
            <a:r>
              <a:rPr lang="en-AU" sz="1600" dirty="0">
                <a:solidFill>
                  <a:schemeClr val="accent1"/>
                </a:solidFill>
                <a:latin typeface="Arial" panose="020B0604020202020204" pitchFamily="34" charset="0"/>
                <a:cs typeface="Arial" panose="020B0604020202020204" pitchFamily="34" charset="0"/>
              </a:rPr>
              <a:t>Water changes: </a:t>
            </a:r>
          </a:p>
          <a:p>
            <a:pPr marL="285750" indent="-285750">
              <a:buFont typeface="Arial" panose="020B0604020202020204" pitchFamily="34" charset="0"/>
              <a:buChar char="•"/>
            </a:pPr>
            <a:r>
              <a:rPr lang="en-AU" sz="1600" dirty="0">
                <a:solidFill>
                  <a:schemeClr val="accent1"/>
                </a:solidFill>
                <a:latin typeface="Arial" panose="020B0604020202020204" pitchFamily="34" charset="0"/>
                <a:cs typeface="Arial" panose="020B0604020202020204" pitchFamily="34" charset="0"/>
              </a:rPr>
              <a:t>When rain arrives at the wrong time, too early or too late, crop growth is ‘stunted’ (less growth).</a:t>
            </a:r>
          </a:p>
          <a:p>
            <a:pPr marL="285750" indent="-285750">
              <a:buFont typeface="Arial" panose="020B0604020202020204" pitchFamily="34" charset="0"/>
              <a:buChar char="•"/>
            </a:pPr>
            <a:r>
              <a:rPr lang="en-AU" sz="1600" dirty="0">
                <a:solidFill>
                  <a:schemeClr val="accent1"/>
                </a:solidFill>
                <a:latin typeface="Arial" panose="020B0604020202020204" pitchFamily="34" charset="0"/>
                <a:cs typeface="Arial" panose="020B0604020202020204" pitchFamily="34" charset="0"/>
              </a:rPr>
              <a:t>Drought can destroy crops and feed for livestock.</a:t>
            </a:r>
          </a:p>
        </p:txBody>
      </p:sp>
      <p:sp>
        <p:nvSpPr>
          <p:cNvPr id="11" name="Google Shape;77;p15">
            <a:extLst>
              <a:ext uri="{FF2B5EF4-FFF2-40B4-BE49-F238E27FC236}">
                <a16:creationId xmlns:a16="http://schemas.microsoft.com/office/drawing/2014/main" id="{4F631DBC-E6EC-8DBE-99D0-16D0532E07C8}"/>
              </a:ext>
            </a:extLst>
          </p:cNvPr>
          <p:cNvSpPr txBox="1"/>
          <p:nvPr/>
        </p:nvSpPr>
        <p:spPr>
          <a:xfrm>
            <a:off x="1244906" y="4147866"/>
            <a:ext cx="4798542" cy="2275794"/>
          </a:xfrm>
          <a:prstGeom prst="rect">
            <a:avLst/>
          </a:prstGeom>
          <a:noFill/>
          <a:ln>
            <a:noFill/>
          </a:ln>
        </p:spPr>
        <p:txBody>
          <a:bodyPr spcFirstLastPara="1" wrap="square" lIns="151700" tIns="0" rIns="151700" bIns="151700" anchor="t" anchorCtr="0">
            <a:noAutofit/>
          </a:bodyPr>
          <a:lstStyle/>
          <a:p>
            <a:r>
              <a:rPr lang="en-AU" sz="1600" dirty="0">
                <a:solidFill>
                  <a:schemeClr val="accent1"/>
                </a:solidFill>
                <a:latin typeface="Arial" panose="020B0604020202020204" pitchFamily="34" charset="0"/>
                <a:cs typeface="Arial" panose="020B0604020202020204" pitchFamily="34" charset="0"/>
              </a:rPr>
              <a:t>Carbon dioxide increase:</a:t>
            </a:r>
          </a:p>
          <a:p>
            <a:pPr marL="285750" indent="-285750">
              <a:buFont typeface="Arial" panose="020B0604020202020204" pitchFamily="34" charset="0"/>
              <a:buChar char="•"/>
            </a:pPr>
            <a:r>
              <a:rPr lang="en-AU" sz="1600" dirty="0">
                <a:solidFill>
                  <a:schemeClr val="accent1"/>
                </a:solidFill>
                <a:latin typeface="Arial" panose="020B0604020202020204" pitchFamily="34" charset="0"/>
                <a:cs typeface="Arial" panose="020B0604020202020204" pitchFamily="34" charset="0"/>
              </a:rPr>
              <a:t>Plants need carbon dioxide to grow, but when there is too much, it can affect climate, temperature, extreme weather and rainfall.</a:t>
            </a:r>
          </a:p>
        </p:txBody>
      </p:sp>
      <p:sp>
        <p:nvSpPr>
          <p:cNvPr id="13" name="Google Shape;79;p15">
            <a:extLst>
              <a:ext uri="{FF2B5EF4-FFF2-40B4-BE49-F238E27FC236}">
                <a16:creationId xmlns:a16="http://schemas.microsoft.com/office/drawing/2014/main" id="{27741B3C-016C-1750-A9AB-418ED052BAD7}"/>
              </a:ext>
            </a:extLst>
          </p:cNvPr>
          <p:cNvSpPr txBox="1"/>
          <p:nvPr/>
        </p:nvSpPr>
        <p:spPr>
          <a:xfrm>
            <a:off x="6367889" y="4198434"/>
            <a:ext cx="4426492" cy="2492401"/>
          </a:xfrm>
          <a:prstGeom prst="rect">
            <a:avLst/>
          </a:prstGeom>
          <a:noFill/>
          <a:ln>
            <a:noFill/>
          </a:ln>
        </p:spPr>
        <p:txBody>
          <a:bodyPr spcFirstLastPara="1" wrap="square" lIns="0" tIns="0" rIns="151700" bIns="151700" anchor="t" anchorCtr="0">
            <a:noAutofit/>
          </a:bodyPr>
          <a:lstStyle/>
          <a:p>
            <a:r>
              <a:rPr lang="en-AU" sz="1600" dirty="0">
                <a:solidFill>
                  <a:schemeClr val="accent1"/>
                </a:solidFill>
                <a:latin typeface="Arial" panose="020B0604020202020204" pitchFamily="34" charset="0"/>
                <a:cs typeface="Arial" panose="020B0604020202020204" pitchFamily="34" charset="0"/>
              </a:rPr>
              <a:t>Extreme weather:</a:t>
            </a:r>
          </a:p>
          <a:p>
            <a:pPr marL="285750" indent="-285750">
              <a:buFont typeface="Arial" panose="020B0604020202020204" pitchFamily="34" charset="0"/>
              <a:buChar char="•"/>
            </a:pPr>
            <a:r>
              <a:rPr lang="en-AU" sz="1600" dirty="0">
                <a:solidFill>
                  <a:schemeClr val="accent1"/>
                </a:solidFill>
                <a:latin typeface="Arial" panose="020B0604020202020204" pitchFamily="34" charset="0"/>
                <a:cs typeface="Arial" panose="020B0604020202020204" pitchFamily="34" charset="0"/>
              </a:rPr>
              <a:t>Storms destroy crops and wash away the topsoil that holds the nutrition – this is called soil erosion.</a:t>
            </a:r>
          </a:p>
          <a:p>
            <a:pPr marL="479988">
              <a:lnSpc>
                <a:spcPct val="90000"/>
              </a:lnSpc>
              <a:buClr>
                <a:srgbClr val="1E4E79"/>
              </a:buClr>
              <a:buSzPts val="1600"/>
            </a:pPr>
            <a:br>
              <a:rPr lang="en" sz="2000" b="1" dirty="0">
                <a:solidFill>
                  <a:srgbClr val="1E4E79"/>
                </a:solidFill>
                <a:latin typeface="+mj-lt"/>
                <a:ea typeface="Calibri"/>
                <a:cs typeface="Calibri"/>
                <a:sym typeface="Calibri"/>
              </a:rPr>
            </a:br>
            <a:endParaRPr sz="2000" dirty="0">
              <a:solidFill>
                <a:srgbClr val="1E4E79"/>
              </a:solidFill>
              <a:latin typeface="+mj-lt"/>
              <a:ea typeface="Calibri"/>
              <a:cs typeface="Calibri"/>
              <a:sym typeface="Calibri"/>
            </a:endParaRPr>
          </a:p>
        </p:txBody>
      </p:sp>
    </p:spTree>
    <p:extLst>
      <p:ext uri="{BB962C8B-B14F-4D97-AF65-F5344CB8AC3E}">
        <p14:creationId xmlns:p14="http://schemas.microsoft.com/office/powerpoint/2010/main" val="81889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E63AFF-2648-2224-5F75-A876A1E71C8C}"/>
              </a:ext>
            </a:extLst>
          </p:cNvPr>
          <p:cNvSpPr>
            <a:spLocks noGrp="1"/>
          </p:cNvSpPr>
          <p:nvPr>
            <p:ph type="title"/>
          </p:nvPr>
        </p:nvSpPr>
        <p:spPr/>
        <p:txBody>
          <a:bodyPr/>
          <a:lstStyle/>
          <a:p>
            <a:r>
              <a:rPr lang="en-AU" dirty="0"/>
              <a:t>Agricultural challenge</a:t>
            </a:r>
          </a:p>
        </p:txBody>
      </p:sp>
      <p:sp>
        <p:nvSpPr>
          <p:cNvPr id="6" name="Text Placeholder 5">
            <a:extLst>
              <a:ext uri="{FF2B5EF4-FFF2-40B4-BE49-F238E27FC236}">
                <a16:creationId xmlns:a16="http://schemas.microsoft.com/office/drawing/2014/main" id="{87D12710-37D4-36B8-8C99-C38C617A4682}"/>
              </a:ext>
            </a:extLst>
          </p:cNvPr>
          <p:cNvSpPr>
            <a:spLocks noGrp="1"/>
          </p:cNvSpPr>
          <p:nvPr>
            <p:ph type="body" sz="quarter" idx="18"/>
          </p:nvPr>
        </p:nvSpPr>
        <p:spPr/>
        <p:txBody>
          <a:bodyPr/>
          <a:lstStyle/>
          <a:p>
            <a:r>
              <a:rPr lang="en-AU" dirty="0"/>
              <a:t>Example</a:t>
            </a:r>
          </a:p>
        </p:txBody>
      </p:sp>
      <p:sp>
        <p:nvSpPr>
          <p:cNvPr id="5" name="Content Placeholder 4">
            <a:extLst>
              <a:ext uri="{FF2B5EF4-FFF2-40B4-BE49-F238E27FC236}">
                <a16:creationId xmlns:a16="http://schemas.microsoft.com/office/drawing/2014/main" id="{F6A0B800-E1FE-653A-630A-769EB84C6688}"/>
              </a:ext>
            </a:extLst>
          </p:cNvPr>
          <p:cNvSpPr>
            <a:spLocks noGrp="1"/>
          </p:cNvSpPr>
          <p:nvPr>
            <p:ph sz="quarter" idx="19"/>
          </p:nvPr>
        </p:nvSpPr>
        <p:spPr/>
        <p:txBody>
          <a:bodyPr/>
          <a:lstStyle/>
          <a:p>
            <a:r>
              <a:rPr lang="en-AU" dirty="0">
                <a:ea typeface="Calibri" panose="020F0502020204030204" pitchFamily="34" charset="0"/>
              </a:rPr>
              <a:t>Let's c</a:t>
            </a:r>
            <a:r>
              <a:rPr lang="en-AU" sz="1800" dirty="0">
                <a:effectLst/>
                <a:latin typeface="Arial" panose="020B0604020202020204" pitchFamily="34" charset="0"/>
                <a:ea typeface="Calibri" panose="020F0502020204030204" pitchFamily="34" charset="0"/>
              </a:rPr>
              <a:t>hoose one of the challenges to agriculture mentioned in the video. We will describe the challenge and outline the impact it has on the agriculture industry.</a:t>
            </a:r>
          </a:p>
          <a:p>
            <a:endParaRPr lang="en-AU" dirty="0"/>
          </a:p>
        </p:txBody>
      </p:sp>
      <p:sp>
        <p:nvSpPr>
          <p:cNvPr id="7" name="Content Placeholder 6">
            <a:extLst>
              <a:ext uri="{FF2B5EF4-FFF2-40B4-BE49-F238E27FC236}">
                <a16:creationId xmlns:a16="http://schemas.microsoft.com/office/drawing/2014/main" id="{FCF31B4D-DFDC-4E65-ED08-1A3090836985}"/>
              </a:ext>
            </a:extLst>
          </p:cNvPr>
          <p:cNvSpPr>
            <a:spLocks noGrp="1"/>
          </p:cNvSpPr>
          <p:nvPr>
            <p:ph sz="half" idx="4294967295"/>
          </p:nvPr>
        </p:nvSpPr>
        <p:spPr>
          <a:xfrm>
            <a:off x="6456363" y="1638470"/>
            <a:ext cx="5161613" cy="4117805"/>
          </a:xfrm>
          <a:prstGeom prst="roundRect">
            <a:avLst>
              <a:gd name="adj" fmla="val 6210"/>
            </a:avLst>
          </a:prstGeom>
          <a:solidFill>
            <a:schemeClr val="accent4"/>
          </a:solidFill>
        </p:spPr>
        <p:txBody>
          <a:bodyPr lIns="180000" tIns="180000" rIns="180000" bIns="180000" anchor="ctr" anchorCtr="1"/>
          <a:lstStyle/>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Example</a:t>
            </a: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Climate  Change: </a:t>
            </a:r>
            <a:r>
              <a:rPr lang="en-AU" sz="1800" dirty="0">
                <a:effectLst/>
                <a:latin typeface="Arial" panose="020B0604020202020204" pitchFamily="34" charset="0"/>
                <a:ea typeface="Calibri" panose="020F0502020204030204" pitchFamily="34" charset="0"/>
              </a:rPr>
              <a:t>Climate change causes unpredictable weather patterns, making it difficult for farmers to plan their planting and harvesting. Additionally, extreme weather events like droughts and floods can destroy crops and reduce yields.</a:t>
            </a:r>
          </a:p>
          <a:p>
            <a:pPr>
              <a:spcBef>
                <a:spcPts val="1200"/>
              </a:spcBef>
              <a:spcAft>
                <a:spcPts val="600"/>
              </a:spcAft>
            </a:pPr>
            <a:endParaRPr lang="en-AU" dirty="0"/>
          </a:p>
        </p:txBody>
      </p:sp>
      <p:sp>
        <p:nvSpPr>
          <p:cNvPr id="3" name="Slide Number Placeholder 1">
            <a:extLst>
              <a:ext uri="{FF2B5EF4-FFF2-40B4-BE49-F238E27FC236}">
                <a16:creationId xmlns:a16="http://schemas.microsoft.com/office/drawing/2014/main" id="{C1C469A2-A4E1-0B66-A3F6-F0DC0AFFA967}"/>
              </a:ext>
              <a:ext uri="{C183D7F6-B498-43B3-948B-1728B52AA6E4}">
                <adec:decorative xmlns:adec="http://schemas.microsoft.com/office/drawing/2017/decorative" val="1"/>
              </a:ext>
            </a:extLst>
          </p:cNvPr>
          <p:cNvSpPr txBox="1">
            <a:spLocks/>
          </p:cNvSpPr>
          <p:nvPr/>
        </p:nvSpPr>
        <p:spPr>
          <a:xfrm>
            <a:off x="11124000" y="6603749"/>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33</a:t>
            </a:fld>
            <a:endParaRPr lang="en-AU" dirty="0"/>
          </a:p>
        </p:txBody>
      </p:sp>
    </p:spTree>
    <p:extLst>
      <p:ext uri="{BB962C8B-B14F-4D97-AF65-F5344CB8AC3E}">
        <p14:creationId xmlns:p14="http://schemas.microsoft.com/office/powerpoint/2010/main" val="350570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E63AFF-2648-2224-5F75-A876A1E71C8C}"/>
              </a:ext>
            </a:extLst>
          </p:cNvPr>
          <p:cNvSpPr>
            <a:spLocks noGrp="1"/>
          </p:cNvSpPr>
          <p:nvPr>
            <p:ph type="title"/>
          </p:nvPr>
        </p:nvSpPr>
        <p:spPr/>
        <p:txBody>
          <a:bodyPr/>
          <a:lstStyle/>
          <a:p>
            <a:r>
              <a:rPr lang="en-AU" dirty="0"/>
              <a:t>Agricultural challenge – water</a:t>
            </a:r>
          </a:p>
        </p:txBody>
      </p:sp>
      <p:sp>
        <p:nvSpPr>
          <p:cNvPr id="6" name="Text Placeholder 5">
            <a:extLst>
              <a:ext uri="{FF2B5EF4-FFF2-40B4-BE49-F238E27FC236}">
                <a16:creationId xmlns:a16="http://schemas.microsoft.com/office/drawing/2014/main" id="{87D12710-37D4-36B8-8C99-C38C617A4682}"/>
              </a:ext>
            </a:extLst>
          </p:cNvPr>
          <p:cNvSpPr>
            <a:spLocks noGrp="1"/>
          </p:cNvSpPr>
          <p:nvPr>
            <p:ph type="body" sz="quarter" idx="18"/>
          </p:nvPr>
        </p:nvSpPr>
        <p:spPr/>
        <p:txBody>
          <a:bodyPr/>
          <a:lstStyle/>
          <a:p>
            <a:r>
              <a:rPr lang="en-AU" dirty="0"/>
              <a:t>Example</a:t>
            </a:r>
          </a:p>
        </p:txBody>
      </p:sp>
      <p:sp>
        <p:nvSpPr>
          <p:cNvPr id="5" name="Content Placeholder 4">
            <a:extLst>
              <a:ext uri="{FF2B5EF4-FFF2-40B4-BE49-F238E27FC236}">
                <a16:creationId xmlns:a16="http://schemas.microsoft.com/office/drawing/2014/main" id="{F6A0B800-E1FE-653A-630A-769EB84C6688}"/>
              </a:ext>
            </a:extLst>
          </p:cNvPr>
          <p:cNvSpPr>
            <a:spLocks noGrp="1"/>
          </p:cNvSpPr>
          <p:nvPr>
            <p:ph sz="quarter" idx="19"/>
          </p:nvPr>
        </p:nvSpPr>
        <p:spPr/>
        <p:txBody>
          <a:bodyPr/>
          <a:lstStyle/>
          <a:p>
            <a:r>
              <a:rPr lang="en-AU" sz="1800" dirty="0">
                <a:effectLst/>
                <a:latin typeface="Arial" panose="020B0604020202020204" pitchFamily="34" charset="0"/>
                <a:ea typeface="Calibri" panose="020F0502020204030204" pitchFamily="34" charset="0"/>
              </a:rPr>
              <a:t>Another challenge to agriculture is the availability of water. Try to describe the challenge and outline the impact it has on the agriculture industry.</a:t>
            </a:r>
          </a:p>
          <a:p>
            <a:endParaRPr lang="en-AU" dirty="0"/>
          </a:p>
        </p:txBody>
      </p:sp>
      <p:sp>
        <p:nvSpPr>
          <p:cNvPr id="7" name="Content Placeholder 6">
            <a:extLst>
              <a:ext uri="{FF2B5EF4-FFF2-40B4-BE49-F238E27FC236}">
                <a16:creationId xmlns:a16="http://schemas.microsoft.com/office/drawing/2014/main" id="{FCF31B4D-DFDC-4E65-ED08-1A3090836985}"/>
              </a:ext>
            </a:extLst>
          </p:cNvPr>
          <p:cNvSpPr>
            <a:spLocks noGrp="1"/>
          </p:cNvSpPr>
          <p:nvPr>
            <p:ph sz="half" idx="4294967295"/>
          </p:nvPr>
        </p:nvSpPr>
        <p:spPr>
          <a:xfrm>
            <a:off x="6280280" y="1327542"/>
            <a:ext cx="5551357" cy="4428733"/>
          </a:xfrm>
          <a:prstGeom prst="roundRect">
            <a:avLst>
              <a:gd name="adj" fmla="val 5048"/>
            </a:avLst>
          </a:prstGeom>
          <a:solidFill>
            <a:schemeClr val="accent4"/>
          </a:solidFill>
        </p:spPr>
        <p:txBody>
          <a:bodyPr lIns="180000" tIns="180000" rIns="180000" bIns="180000" anchor="ctr" anchorCtr="1"/>
          <a:lstStyle/>
          <a:p>
            <a:pPr>
              <a:spcBef>
                <a:spcPts val="1200"/>
              </a:spcBef>
              <a:spcAft>
                <a:spcPts val="600"/>
              </a:spcAft>
            </a:pPr>
            <a:r>
              <a:rPr lang="en-AU" b="1" dirty="0"/>
              <a:t>Water Shortages</a:t>
            </a:r>
          </a:p>
          <a:p>
            <a:pPr>
              <a:spcBef>
                <a:spcPts val="1200"/>
              </a:spcBef>
              <a:spcAft>
                <a:spcPts val="600"/>
              </a:spcAft>
            </a:pPr>
            <a:r>
              <a:rPr lang="en-AU" dirty="0"/>
              <a:t>Water is essential for growing crops, but many regions face severe water shortages. Droughts and overuse of water resources can lead to insufficient water for irrigation. This affects crop yields, profits and can lead to food shortages.</a:t>
            </a:r>
          </a:p>
        </p:txBody>
      </p:sp>
      <p:sp>
        <p:nvSpPr>
          <p:cNvPr id="3" name="Slide Number Placeholder 1">
            <a:extLst>
              <a:ext uri="{FF2B5EF4-FFF2-40B4-BE49-F238E27FC236}">
                <a16:creationId xmlns:a16="http://schemas.microsoft.com/office/drawing/2014/main" id="{598A087B-AB22-0086-58EB-FBEAB7975EF8}"/>
              </a:ext>
              <a:ext uri="{C183D7F6-B498-43B3-948B-1728B52AA6E4}">
                <adec:decorative xmlns:adec="http://schemas.microsoft.com/office/drawing/2017/decorative" val="1"/>
              </a:ext>
            </a:extLst>
          </p:cNvPr>
          <p:cNvSpPr txBox="1">
            <a:spLocks/>
          </p:cNvSpPr>
          <p:nvPr/>
        </p:nvSpPr>
        <p:spPr>
          <a:xfrm>
            <a:off x="11124000" y="6603749"/>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34</a:t>
            </a:fld>
            <a:endParaRPr lang="en-AU" dirty="0"/>
          </a:p>
        </p:txBody>
      </p:sp>
    </p:spTree>
    <p:extLst>
      <p:ext uri="{BB962C8B-B14F-4D97-AF65-F5344CB8AC3E}">
        <p14:creationId xmlns:p14="http://schemas.microsoft.com/office/powerpoint/2010/main" val="333262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E63AFF-2648-2224-5F75-A876A1E71C8C}"/>
              </a:ext>
            </a:extLst>
          </p:cNvPr>
          <p:cNvSpPr>
            <a:spLocks noGrp="1"/>
          </p:cNvSpPr>
          <p:nvPr>
            <p:ph type="title"/>
          </p:nvPr>
        </p:nvSpPr>
        <p:spPr/>
        <p:txBody>
          <a:bodyPr/>
          <a:lstStyle/>
          <a:p>
            <a:r>
              <a:rPr lang="en-AU" dirty="0"/>
              <a:t>Agricultural challenge – soil</a:t>
            </a:r>
          </a:p>
        </p:txBody>
      </p:sp>
      <p:sp>
        <p:nvSpPr>
          <p:cNvPr id="6" name="Text Placeholder 5">
            <a:extLst>
              <a:ext uri="{FF2B5EF4-FFF2-40B4-BE49-F238E27FC236}">
                <a16:creationId xmlns:a16="http://schemas.microsoft.com/office/drawing/2014/main" id="{87D12710-37D4-36B8-8C99-C38C617A4682}"/>
              </a:ext>
            </a:extLst>
          </p:cNvPr>
          <p:cNvSpPr>
            <a:spLocks noGrp="1"/>
          </p:cNvSpPr>
          <p:nvPr>
            <p:ph type="body" sz="quarter" idx="18"/>
          </p:nvPr>
        </p:nvSpPr>
        <p:spPr/>
        <p:txBody>
          <a:bodyPr/>
          <a:lstStyle/>
          <a:p>
            <a:r>
              <a:rPr lang="en-AU" dirty="0"/>
              <a:t>Example</a:t>
            </a:r>
          </a:p>
        </p:txBody>
      </p:sp>
      <p:sp>
        <p:nvSpPr>
          <p:cNvPr id="5" name="Content Placeholder 4">
            <a:extLst>
              <a:ext uri="{FF2B5EF4-FFF2-40B4-BE49-F238E27FC236}">
                <a16:creationId xmlns:a16="http://schemas.microsoft.com/office/drawing/2014/main" id="{F6A0B800-E1FE-653A-630A-769EB84C6688}"/>
              </a:ext>
            </a:extLst>
          </p:cNvPr>
          <p:cNvSpPr>
            <a:spLocks noGrp="1"/>
          </p:cNvSpPr>
          <p:nvPr>
            <p:ph sz="quarter" idx="19"/>
          </p:nvPr>
        </p:nvSpPr>
        <p:spPr/>
        <p:txBody>
          <a:bodyPr/>
          <a:lstStyle/>
          <a:p>
            <a:r>
              <a:rPr lang="en-AU" sz="1800" dirty="0">
                <a:effectLst/>
                <a:latin typeface="Arial" panose="020B0604020202020204" pitchFamily="34" charset="0"/>
                <a:ea typeface="Calibri" panose="020F0502020204030204" pitchFamily="34" charset="0"/>
              </a:rPr>
              <a:t>Choose another challenge facing agriculture. Try to describe the challenge and outline the impact it has on the agriculture industry.</a:t>
            </a:r>
            <a:endParaRPr lang="en-AU" dirty="0">
              <a:ea typeface="Calibri" panose="020F0502020204030204" pitchFamily="34" charset="0"/>
            </a:endParaRPr>
          </a:p>
          <a:p>
            <a:r>
              <a:rPr lang="en-AU" sz="1800" b="1" dirty="0">
                <a:effectLst/>
                <a:latin typeface="Arial" panose="020B0604020202020204" pitchFamily="34" charset="0"/>
                <a:ea typeface="Calibri" panose="020F0502020204030204" pitchFamily="34" charset="0"/>
              </a:rPr>
              <a:t>Hint: </a:t>
            </a:r>
            <a:r>
              <a:rPr lang="en-AU" sz="1800" dirty="0">
                <a:effectLst/>
                <a:latin typeface="Arial" panose="020B0604020202020204" pitchFamily="34" charset="0"/>
                <a:ea typeface="Calibri" panose="020F0502020204030204" pitchFamily="34" charset="0"/>
              </a:rPr>
              <a:t>Soil degradation or food security are other challenges facing agriculture.</a:t>
            </a:r>
          </a:p>
          <a:p>
            <a:endParaRPr lang="en-AU" dirty="0"/>
          </a:p>
        </p:txBody>
      </p:sp>
      <p:sp>
        <p:nvSpPr>
          <p:cNvPr id="7" name="Content Placeholder 6">
            <a:extLst>
              <a:ext uri="{FF2B5EF4-FFF2-40B4-BE49-F238E27FC236}">
                <a16:creationId xmlns:a16="http://schemas.microsoft.com/office/drawing/2014/main" id="{FCF31B4D-DFDC-4E65-ED08-1A3090836985}"/>
              </a:ext>
            </a:extLst>
          </p:cNvPr>
          <p:cNvSpPr>
            <a:spLocks noGrp="1"/>
          </p:cNvSpPr>
          <p:nvPr>
            <p:ph sz="half" idx="4294967295"/>
          </p:nvPr>
        </p:nvSpPr>
        <p:spPr>
          <a:xfrm>
            <a:off x="6340240" y="1562471"/>
            <a:ext cx="5491397" cy="4380899"/>
          </a:xfrm>
          <a:prstGeom prst="roundRect">
            <a:avLst>
              <a:gd name="adj" fmla="val 7759"/>
            </a:avLst>
          </a:prstGeom>
          <a:solidFill>
            <a:schemeClr val="accent4"/>
          </a:solidFill>
        </p:spPr>
        <p:txBody>
          <a:bodyPr lIns="180000" tIns="180000" rIns="180000" bIns="180000" anchor="ctr" anchorCtr="1"/>
          <a:lstStyle/>
          <a:p>
            <a:r>
              <a:rPr lang="en-AU" b="1" dirty="0"/>
              <a:t>Soil Degradation</a:t>
            </a:r>
          </a:p>
          <a:p>
            <a:r>
              <a:rPr lang="en-AU" dirty="0"/>
              <a:t>Soil health is vital for plant growth, but practices like over-farming, deforestation, and improper use of chemicals degrade soil quality. Degraded soil loses its nutrients and structure, making it harder to grow healthy crops.</a:t>
            </a:r>
          </a:p>
        </p:txBody>
      </p:sp>
      <p:sp>
        <p:nvSpPr>
          <p:cNvPr id="3" name="Slide Number Placeholder 1">
            <a:extLst>
              <a:ext uri="{FF2B5EF4-FFF2-40B4-BE49-F238E27FC236}">
                <a16:creationId xmlns:a16="http://schemas.microsoft.com/office/drawing/2014/main" id="{8245EC5C-7C42-BCF8-B97A-7379FD267E1C}"/>
              </a:ext>
              <a:ext uri="{C183D7F6-B498-43B3-948B-1728B52AA6E4}">
                <adec:decorative xmlns:adec="http://schemas.microsoft.com/office/drawing/2017/decorative" val="1"/>
              </a:ext>
            </a:extLst>
          </p:cNvPr>
          <p:cNvSpPr txBox="1">
            <a:spLocks/>
          </p:cNvSpPr>
          <p:nvPr/>
        </p:nvSpPr>
        <p:spPr>
          <a:xfrm>
            <a:off x="11124000" y="6603749"/>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35</a:t>
            </a:fld>
            <a:endParaRPr lang="en-AU" dirty="0"/>
          </a:p>
        </p:txBody>
      </p:sp>
    </p:spTree>
    <p:extLst>
      <p:ext uri="{BB962C8B-B14F-4D97-AF65-F5344CB8AC3E}">
        <p14:creationId xmlns:p14="http://schemas.microsoft.com/office/powerpoint/2010/main" val="401925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F7253B6-84EE-7562-CF7A-C7B21DB93D57}"/>
              </a:ext>
            </a:extLst>
          </p:cNvPr>
          <p:cNvSpPr>
            <a:spLocks noGrp="1"/>
          </p:cNvSpPr>
          <p:nvPr>
            <p:ph type="title"/>
          </p:nvPr>
        </p:nvSpPr>
        <p:spPr>
          <a:xfrm>
            <a:off x="359998" y="360000"/>
            <a:ext cx="10260002" cy="522000"/>
          </a:xfrm>
        </p:spPr>
        <p:txBody>
          <a:bodyPr/>
          <a:lstStyle/>
          <a:p>
            <a:r>
              <a:rPr lang="en-AU" dirty="0"/>
              <a:t>1.3 AgriTech</a:t>
            </a:r>
          </a:p>
        </p:txBody>
      </p:sp>
      <p:sp>
        <p:nvSpPr>
          <p:cNvPr id="10" name="Text Placeholder 3">
            <a:extLst>
              <a:ext uri="{FF2B5EF4-FFF2-40B4-BE49-F238E27FC236}">
                <a16:creationId xmlns:a16="http://schemas.microsoft.com/office/drawing/2014/main" id="{8FFD46B9-2DD1-5FB9-5DE0-546062CCD607}"/>
              </a:ext>
            </a:extLst>
          </p:cNvPr>
          <p:cNvSpPr>
            <a:spLocks noGrp="1"/>
          </p:cNvSpPr>
          <p:nvPr>
            <p:ph type="body" sz="quarter" idx="18"/>
          </p:nvPr>
        </p:nvSpPr>
        <p:spPr>
          <a:xfrm>
            <a:off x="360000" y="1016704"/>
            <a:ext cx="10080000" cy="310015"/>
          </a:xfrm>
        </p:spPr>
        <p:txBody>
          <a:bodyPr/>
          <a:lstStyle/>
          <a:p>
            <a:r>
              <a:rPr lang="en-AU" dirty="0"/>
              <a:t>Learning intentions and success criteria</a:t>
            </a:r>
          </a:p>
        </p:txBody>
      </p:sp>
      <p:sp>
        <p:nvSpPr>
          <p:cNvPr id="8" name="Picture Placeholder 2">
            <a:extLst>
              <a:ext uri="{FF2B5EF4-FFF2-40B4-BE49-F238E27FC236}">
                <a16:creationId xmlns:a16="http://schemas.microsoft.com/office/drawing/2014/main" id="{C0E80963-932D-CB79-6B3A-7621C45B5D96}"/>
              </a:ext>
            </a:extLst>
          </p:cNvPr>
          <p:cNvSpPr>
            <a:spLocks noGrp="1"/>
          </p:cNvSpPr>
          <p:nvPr>
            <p:ph type="pic" sz="quarter" idx="13"/>
          </p:nvPr>
        </p:nvSpPr>
        <p:spPr>
          <a:xfrm>
            <a:off x="359998" y="1909282"/>
            <a:ext cx="11483999" cy="4210718"/>
          </a:xfrm>
        </p:spPr>
        <p:txBody>
          <a:bodyPr/>
          <a:lstStyle/>
          <a:p>
            <a:r>
              <a:rPr lang="en-AU" b="1" dirty="0"/>
              <a:t>We are learning about</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AgriTech systems and AgriTech systems.</a:t>
            </a:r>
          </a:p>
          <a:p>
            <a:pPr>
              <a:lnSpc>
                <a:spcPct val="150000"/>
              </a:lnSpc>
              <a:spcBef>
                <a:spcPts val="1200"/>
              </a:spcBef>
              <a:spcAft>
                <a:spcPts val="600"/>
              </a:spcAft>
            </a:pPr>
            <a:r>
              <a:rPr lang="en-AU" b="1" dirty="0"/>
              <a:t>We can</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describe AgriTech systems and give examples</a:t>
            </a:r>
          </a:p>
          <a:p>
            <a:pPr marL="285750" indent="-285750">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identify smart greenhouses as an AgriTech example</a:t>
            </a:r>
            <a:endParaRPr lang="en-AU" sz="1800" dirty="0">
              <a:solidFill>
                <a:srgbClr val="000000"/>
              </a:solidFill>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give examples of data impacting agriculture practices.</a:t>
            </a:r>
            <a:endParaRPr lang="en-AU" sz="1800" dirty="0">
              <a:effectLst/>
              <a:latin typeface="Arial" panose="020B0604020202020204" pitchFamily="34" charset="0"/>
              <a:ea typeface="Calibri" panose="020F0502020204030204" pitchFamily="34" charset="0"/>
            </a:endParaRPr>
          </a:p>
        </p:txBody>
      </p:sp>
      <p:pic>
        <p:nvPicPr>
          <p:cNvPr id="11" name="Picture 10">
            <a:extLst>
              <a:ext uri="{FF2B5EF4-FFF2-40B4-BE49-F238E27FC236}">
                <a16:creationId xmlns:a16="http://schemas.microsoft.com/office/drawing/2014/main" id="{ABB5DF33-79E8-BD6C-4079-A432185173B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4542" y="261272"/>
            <a:ext cx="719455" cy="719455"/>
          </a:xfrm>
          <a:prstGeom prst="rect">
            <a:avLst/>
          </a:prstGeom>
        </p:spPr>
      </p:pic>
      <p:sp>
        <p:nvSpPr>
          <p:cNvPr id="2" name="Slide Number Placeholder 1">
            <a:extLst>
              <a:ext uri="{FF2B5EF4-FFF2-40B4-BE49-F238E27FC236}">
                <a16:creationId xmlns:a16="http://schemas.microsoft.com/office/drawing/2014/main" id="{80D6A25F-69BC-3871-232B-CC794C94DF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36</a:t>
            </a:fld>
            <a:endParaRPr lang="en-AU" dirty="0"/>
          </a:p>
        </p:txBody>
      </p:sp>
    </p:spTree>
    <p:extLst>
      <p:ext uri="{BB962C8B-B14F-4D97-AF65-F5344CB8AC3E}">
        <p14:creationId xmlns:p14="http://schemas.microsoft.com/office/powerpoint/2010/main" val="124050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438763-1803-6CFA-E71C-F4C24DF89F9C}"/>
              </a:ext>
            </a:extLst>
          </p:cNvPr>
          <p:cNvSpPr>
            <a:spLocks noGrp="1"/>
          </p:cNvSpPr>
          <p:nvPr>
            <p:ph type="title"/>
          </p:nvPr>
        </p:nvSpPr>
        <p:spPr/>
        <p:txBody>
          <a:bodyPr/>
          <a:lstStyle/>
          <a:p>
            <a:r>
              <a:rPr lang="en-AU" dirty="0"/>
              <a:t>What is AgriTech?</a:t>
            </a:r>
          </a:p>
        </p:txBody>
      </p:sp>
      <p:sp>
        <p:nvSpPr>
          <p:cNvPr id="6" name="Rectangle: Rounded Corners 5">
            <a:extLst>
              <a:ext uri="{FF2B5EF4-FFF2-40B4-BE49-F238E27FC236}">
                <a16:creationId xmlns:a16="http://schemas.microsoft.com/office/drawing/2014/main" id="{30B3B9DD-17BA-BF3F-496C-15502DE48258}"/>
              </a:ext>
            </a:extLst>
          </p:cNvPr>
          <p:cNvSpPr/>
          <p:nvPr/>
        </p:nvSpPr>
        <p:spPr>
          <a:xfrm>
            <a:off x="710538" y="1757548"/>
            <a:ext cx="4429496" cy="9262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u="sng" dirty="0">
                <a:latin typeface="Arial" panose="020B0604020202020204" pitchFamily="34" charset="0"/>
                <a:cs typeface="Arial" panose="020B0604020202020204" pitchFamily="34" charset="0"/>
              </a:rPr>
              <a:t>Agri</a:t>
            </a:r>
            <a:r>
              <a:rPr lang="en-AU" dirty="0">
                <a:latin typeface="Arial" panose="020B0604020202020204" pitchFamily="34" charset="0"/>
                <a:cs typeface="Arial" panose="020B0604020202020204" pitchFamily="34" charset="0"/>
              </a:rPr>
              <a:t>culture </a:t>
            </a:r>
          </a:p>
        </p:txBody>
      </p:sp>
      <p:sp>
        <p:nvSpPr>
          <p:cNvPr id="10" name="Rectangle: Rounded Corners 9">
            <a:extLst>
              <a:ext uri="{FF2B5EF4-FFF2-40B4-BE49-F238E27FC236}">
                <a16:creationId xmlns:a16="http://schemas.microsoft.com/office/drawing/2014/main" id="{8031581C-80CC-9A44-680D-D603FF2D671C}"/>
              </a:ext>
            </a:extLst>
          </p:cNvPr>
          <p:cNvSpPr/>
          <p:nvPr/>
        </p:nvSpPr>
        <p:spPr>
          <a:xfrm>
            <a:off x="7051966" y="1757548"/>
            <a:ext cx="4429496" cy="9262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u="sng" dirty="0">
                <a:latin typeface="Arial" panose="020B0604020202020204" pitchFamily="34" charset="0"/>
                <a:cs typeface="Arial" panose="020B0604020202020204" pitchFamily="34" charset="0"/>
              </a:rPr>
              <a:t>Tech</a:t>
            </a:r>
            <a:r>
              <a:rPr lang="en-AU" dirty="0">
                <a:latin typeface="Arial" panose="020B0604020202020204" pitchFamily="34" charset="0"/>
                <a:cs typeface="Arial" panose="020B0604020202020204" pitchFamily="34" charset="0"/>
              </a:rPr>
              <a:t>nology </a:t>
            </a:r>
          </a:p>
        </p:txBody>
      </p:sp>
      <p:pic>
        <p:nvPicPr>
          <p:cNvPr id="13" name="Graphic 12" descr="Arrow: Rotate left with solid fill">
            <a:extLst>
              <a:ext uri="{FF2B5EF4-FFF2-40B4-BE49-F238E27FC236}">
                <a16:creationId xmlns:a16="http://schemas.microsoft.com/office/drawing/2014/main" id="{D01378EE-1D3F-283B-C9A1-8DCEBDF8837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2693719" y="2971800"/>
            <a:ext cx="914400" cy="914400"/>
          </a:xfrm>
          <a:prstGeom prst="rect">
            <a:avLst/>
          </a:prstGeom>
        </p:spPr>
      </p:pic>
      <p:sp>
        <p:nvSpPr>
          <p:cNvPr id="11" name="Rectangle: Rounded Corners 10">
            <a:extLst>
              <a:ext uri="{FF2B5EF4-FFF2-40B4-BE49-F238E27FC236}">
                <a16:creationId xmlns:a16="http://schemas.microsoft.com/office/drawing/2014/main" id="{B136DA00-4C9D-7FF2-8E4B-BCC46A79D2D5}"/>
              </a:ext>
            </a:extLst>
          </p:cNvPr>
          <p:cNvSpPr/>
          <p:nvPr/>
        </p:nvSpPr>
        <p:spPr>
          <a:xfrm>
            <a:off x="3881252" y="3175664"/>
            <a:ext cx="4429496" cy="9262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Agritech </a:t>
            </a:r>
          </a:p>
        </p:txBody>
      </p:sp>
      <p:pic>
        <p:nvPicPr>
          <p:cNvPr id="14" name="Graphic 13" descr="Arrow: Rotate left with solid fill">
            <a:extLst>
              <a:ext uri="{FF2B5EF4-FFF2-40B4-BE49-F238E27FC236}">
                <a16:creationId xmlns:a16="http://schemas.microsoft.com/office/drawing/2014/main" id="{EEA18581-01DA-9908-5E8A-B6A615F2F72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a:off x="8583881" y="2976752"/>
            <a:ext cx="914400" cy="914400"/>
          </a:xfrm>
          <a:prstGeom prst="rect">
            <a:avLst/>
          </a:prstGeom>
        </p:spPr>
      </p:pic>
      <p:sp>
        <p:nvSpPr>
          <p:cNvPr id="12" name="Text Placeholder 8">
            <a:extLst>
              <a:ext uri="{FF2B5EF4-FFF2-40B4-BE49-F238E27FC236}">
                <a16:creationId xmlns:a16="http://schemas.microsoft.com/office/drawing/2014/main" id="{049BB6EE-286A-206C-7E46-018E1C3252C2}"/>
              </a:ext>
            </a:extLst>
          </p:cNvPr>
          <p:cNvSpPr txBox="1">
            <a:spLocks/>
          </p:cNvSpPr>
          <p:nvPr/>
        </p:nvSpPr>
        <p:spPr>
          <a:xfrm>
            <a:off x="360000" y="4818948"/>
            <a:ext cx="11484000" cy="1192399"/>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dirty="0"/>
              <a:t>The purpose of </a:t>
            </a:r>
            <a:r>
              <a:rPr lang="en-AU" sz="2400" dirty="0" err="1"/>
              <a:t>AgriTech</a:t>
            </a:r>
            <a:r>
              <a:rPr lang="en-AU" sz="2400" dirty="0"/>
              <a:t> is to provide solutions to challenges or issues facing agricultural businesses with adoption of tools and systems. </a:t>
            </a:r>
          </a:p>
        </p:txBody>
      </p:sp>
      <p:sp>
        <p:nvSpPr>
          <p:cNvPr id="2" name="Slide Number Placeholder 1">
            <a:extLst>
              <a:ext uri="{FF2B5EF4-FFF2-40B4-BE49-F238E27FC236}">
                <a16:creationId xmlns:a16="http://schemas.microsoft.com/office/drawing/2014/main" id="{5B37AA88-E2F4-6987-E611-1DBD9FDCCAE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37</a:t>
            </a:fld>
            <a:endParaRPr lang="en-AU" dirty="0"/>
          </a:p>
        </p:txBody>
      </p:sp>
    </p:spTree>
    <p:extLst>
      <p:ext uri="{BB962C8B-B14F-4D97-AF65-F5344CB8AC3E}">
        <p14:creationId xmlns:p14="http://schemas.microsoft.com/office/powerpoint/2010/main" val="398133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A7566-0B10-A288-45BD-A6003923831E}"/>
            </a:ext>
          </a:extLst>
        </p:cNvPr>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2838531E-4015-C4D7-8FC8-CD74B377ED8A}"/>
              </a:ext>
              <a:ext uri="{C183D7F6-B498-43B3-948B-1728B52AA6E4}">
                <adec:decorative xmlns:adec="http://schemas.microsoft.com/office/drawing/2017/decorative" val="1"/>
              </a:ext>
            </a:extLst>
          </p:cNvPr>
          <p:cNvSpPr>
            <a:spLocks noGrp="1"/>
          </p:cNvSpPr>
          <p:nvPr>
            <p:ph type="sldNum" sz="quarter" idx="12"/>
          </p:nvPr>
        </p:nvSpPr>
        <p:spPr/>
        <p:txBody>
          <a:bodyPr/>
          <a:lstStyle/>
          <a:p>
            <a:fld id="{6B0AA3B9-7176-4FBC-8A56-697129254272}" type="slidenum">
              <a:rPr lang="en-AU" smtClean="0"/>
              <a:t>38</a:t>
            </a:fld>
            <a:endParaRPr lang="en-AU" dirty="0"/>
          </a:p>
        </p:txBody>
      </p:sp>
      <p:sp>
        <p:nvSpPr>
          <p:cNvPr id="5" name="Title 4">
            <a:extLst>
              <a:ext uri="{FF2B5EF4-FFF2-40B4-BE49-F238E27FC236}">
                <a16:creationId xmlns:a16="http://schemas.microsoft.com/office/drawing/2014/main" id="{8E157803-C602-F09D-DE1C-40E7B1CDC0F1}"/>
              </a:ext>
            </a:extLst>
          </p:cNvPr>
          <p:cNvSpPr>
            <a:spLocks noGrp="1"/>
          </p:cNvSpPr>
          <p:nvPr>
            <p:ph type="title"/>
          </p:nvPr>
        </p:nvSpPr>
        <p:spPr/>
        <p:txBody>
          <a:bodyPr/>
          <a:lstStyle/>
          <a:p>
            <a:r>
              <a:rPr lang="en-AU" dirty="0"/>
              <a:t>AgriTech quick check</a:t>
            </a:r>
          </a:p>
        </p:txBody>
      </p:sp>
      <p:sp>
        <p:nvSpPr>
          <p:cNvPr id="6" name="Content Placeholder 5">
            <a:extLst>
              <a:ext uri="{FF2B5EF4-FFF2-40B4-BE49-F238E27FC236}">
                <a16:creationId xmlns:a16="http://schemas.microsoft.com/office/drawing/2014/main" id="{CA4E9552-66A7-A447-3571-89C275CC07AB}"/>
              </a:ext>
            </a:extLst>
          </p:cNvPr>
          <p:cNvSpPr>
            <a:spLocks noGrp="1"/>
          </p:cNvSpPr>
          <p:nvPr>
            <p:ph sz="quarter" idx="19"/>
          </p:nvPr>
        </p:nvSpPr>
        <p:spPr/>
        <p:txBody>
          <a:bodyPr/>
          <a:lstStyle/>
          <a:p>
            <a:r>
              <a:rPr lang="en-AU" sz="1800" dirty="0">
                <a:ea typeface="Calibri" panose="020F0502020204030204" pitchFamily="34" charset="0"/>
              </a:rPr>
              <a:t>AgriTech is a term that is made up of two words.</a:t>
            </a:r>
          </a:p>
          <a:p>
            <a:r>
              <a:rPr lang="en-AU" sz="1800" dirty="0">
                <a:ea typeface="Calibri" panose="020F0502020204030204" pitchFamily="34" charset="0"/>
              </a:rPr>
              <a:t>What is the first word?</a:t>
            </a:r>
          </a:p>
          <a:p>
            <a:r>
              <a:rPr lang="en-AU" sz="1800" dirty="0">
                <a:ea typeface="Calibri" panose="020F0502020204030204" pitchFamily="34" charset="0"/>
              </a:rPr>
              <a:t>What is the second word?</a:t>
            </a:r>
          </a:p>
          <a:p>
            <a:endParaRPr lang="en-AU" sz="1800" dirty="0">
              <a:ea typeface="Calibri" panose="020F0502020204030204" pitchFamily="34" charset="0"/>
            </a:endParaRPr>
          </a:p>
        </p:txBody>
      </p:sp>
      <p:sp>
        <p:nvSpPr>
          <p:cNvPr id="12" name="Rectangle 11">
            <a:extLst>
              <a:ext uri="{FF2B5EF4-FFF2-40B4-BE49-F238E27FC236}">
                <a16:creationId xmlns:a16="http://schemas.microsoft.com/office/drawing/2014/main" id="{6C5C6332-3D55-DAFB-0F04-77A97CB02164}"/>
              </a:ext>
              <a:ext uri="{C183D7F6-B498-43B3-948B-1728B52AA6E4}">
                <adec:decorative xmlns:adec="http://schemas.microsoft.com/office/drawing/2017/decorative" val="1"/>
              </a:ext>
            </a:extLst>
          </p:cNvPr>
          <p:cNvSpPr/>
          <p:nvPr/>
        </p:nvSpPr>
        <p:spPr>
          <a:xfrm>
            <a:off x="9322551" y="1368895"/>
            <a:ext cx="173141" cy="1935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4" name="Picture 13" descr="A group of students sitting at their desks. All students respond to a question in unison.">
            <a:extLst>
              <a:ext uri="{FF2B5EF4-FFF2-40B4-BE49-F238E27FC236}">
                <a16:creationId xmlns:a16="http://schemas.microsoft.com/office/drawing/2014/main" id="{39A6039A-7628-1D38-C0C0-2D97574AAA4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56220" y="1616550"/>
            <a:ext cx="4573361" cy="3535966"/>
          </a:xfrm>
          <a:prstGeom prst="rect">
            <a:avLst/>
          </a:prstGeom>
        </p:spPr>
      </p:pic>
    </p:spTree>
    <p:extLst>
      <p:ext uri="{BB962C8B-B14F-4D97-AF65-F5344CB8AC3E}">
        <p14:creationId xmlns:p14="http://schemas.microsoft.com/office/powerpoint/2010/main" val="291406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27CF8-C68F-1EB9-6AF5-CA1E875D53A5}"/>
              </a:ext>
            </a:extLst>
          </p:cNvPr>
          <p:cNvSpPr>
            <a:spLocks noGrp="1"/>
          </p:cNvSpPr>
          <p:nvPr>
            <p:ph type="title"/>
          </p:nvPr>
        </p:nvSpPr>
        <p:spPr/>
        <p:txBody>
          <a:bodyPr/>
          <a:lstStyle/>
          <a:p>
            <a:r>
              <a:rPr lang="en-AU" dirty="0"/>
              <a:t>AgriTech</a:t>
            </a:r>
          </a:p>
        </p:txBody>
      </p:sp>
      <p:sp>
        <p:nvSpPr>
          <p:cNvPr id="4" name="Content Placeholder 3">
            <a:extLst>
              <a:ext uri="{FF2B5EF4-FFF2-40B4-BE49-F238E27FC236}">
                <a16:creationId xmlns:a16="http://schemas.microsoft.com/office/drawing/2014/main" id="{F0D67AE7-2628-ADB3-2A06-F10579A17E8C}"/>
              </a:ext>
            </a:extLst>
          </p:cNvPr>
          <p:cNvSpPr>
            <a:spLocks noGrp="1"/>
          </p:cNvSpPr>
          <p:nvPr>
            <p:ph sz="quarter" idx="19"/>
          </p:nvPr>
        </p:nvSpPr>
        <p:spPr/>
        <p:txBody>
          <a:bodyPr/>
          <a:lstStyle/>
          <a:p>
            <a:r>
              <a:rPr lang="en-AU" dirty="0"/>
              <a:t>Agricultural technology involves the use of advanced techniques for controlling the growth and harvesting of animal and vegetable products. </a:t>
            </a:r>
          </a:p>
          <a:p>
            <a:r>
              <a:rPr lang="en-AU" dirty="0"/>
              <a:t>It is the use of technology in agriculture for the purpose of improving yields, sustainability, efficiency and profitability.</a:t>
            </a:r>
          </a:p>
        </p:txBody>
      </p:sp>
      <p:sp>
        <p:nvSpPr>
          <p:cNvPr id="12" name="Content Placeholder 7">
            <a:extLst>
              <a:ext uri="{FF2B5EF4-FFF2-40B4-BE49-F238E27FC236}">
                <a16:creationId xmlns:a16="http://schemas.microsoft.com/office/drawing/2014/main" id="{687DBEAA-903E-A9A6-DAA6-C1532244EDB9}"/>
              </a:ext>
            </a:extLst>
          </p:cNvPr>
          <p:cNvSpPr txBox="1">
            <a:spLocks/>
          </p:cNvSpPr>
          <p:nvPr/>
        </p:nvSpPr>
        <p:spPr>
          <a:xfrm>
            <a:off x="6066675" y="1562471"/>
            <a:ext cx="5764962" cy="4598486"/>
          </a:xfrm>
          <a:prstGeom prst="roundRect">
            <a:avLst>
              <a:gd name="adj" fmla="val 9306"/>
            </a:avLst>
          </a:prstGeom>
          <a:solidFill>
            <a:schemeClr val="accent4"/>
          </a:solidFill>
        </p:spPr>
        <p:txBody>
          <a:bodyPr vert="horz" lIns="0" tIns="0" rIns="0" bIns="0" rtlCol="0" anchor="ctr" anchorCtr="1">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b="1" dirty="0"/>
              <a:t>Efficiency</a:t>
            </a:r>
            <a:r>
              <a:rPr lang="en-AU" sz="1800" dirty="0"/>
              <a:t> = Wise use of land to improve sustainability and profitability.</a:t>
            </a:r>
          </a:p>
          <a:p>
            <a:r>
              <a:rPr lang="en-AU" sz="1800" b="1" dirty="0"/>
              <a:t>Yield </a:t>
            </a:r>
            <a:r>
              <a:rPr lang="en-AU" sz="1800" dirty="0"/>
              <a:t>= amount of a crop grown, or product such as wool, meat or milk produced, per unit area of land.</a:t>
            </a:r>
          </a:p>
          <a:p>
            <a:r>
              <a:rPr lang="en-AU" sz="1800" b="1" dirty="0"/>
              <a:t>Sustainability</a:t>
            </a:r>
            <a:r>
              <a:rPr lang="en-AU" sz="1800" dirty="0"/>
              <a:t> = Using a resource in a way that ensures there will still be plenty in the future.</a:t>
            </a:r>
          </a:p>
          <a:p>
            <a:r>
              <a:rPr lang="en-AU" sz="1800" b="1" dirty="0"/>
              <a:t>Profitability</a:t>
            </a:r>
            <a:r>
              <a:rPr lang="en-AU" sz="1800" dirty="0"/>
              <a:t> = Does the farm make money or lose money?</a:t>
            </a:r>
          </a:p>
        </p:txBody>
      </p:sp>
      <p:sp>
        <p:nvSpPr>
          <p:cNvPr id="13" name="Slide Number Placeholder 4">
            <a:extLst>
              <a:ext uri="{FF2B5EF4-FFF2-40B4-BE49-F238E27FC236}">
                <a16:creationId xmlns:a16="http://schemas.microsoft.com/office/drawing/2014/main" id="{2ADDB4E1-6BE7-B137-B02C-3EC7E8DED09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39</a:t>
            </a:fld>
            <a:endParaRPr lang="en-AU" dirty="0"/>
          </a:p>
        </p:txBody>
      </p:sp>
    </p:spTree>
    <p:extLst>
      <p:ext uri="{BB962C8B-B14F-4D97-AF65-F5344CB8AC3E}">
        <p14:creationId xmlns:p14="http://schemas.microsoft.com/office/powerpoint/2010/main" val="400136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0192A3-63C4-F5AA-5563-A2713D1FAFCE}"/>
              </a:ext>
            </a:extLst>
          </p:cNvPr>
          <p:cNvSpPr>
            <a:spLocks noGrp="1"/>
          </p:cNvSpPr>
          <p:nvPr>
            <p:ph type="title"/>
          </p:nvPr>
        </p:nvSpPr>
        <p:spPr/>
        <p:txBody>
          <a:bodyPr/>
          <a:lstStyle/>
          <a:p>
            <a:r>
              <a:rPr lang="en-AU" dirty="0"/>
              <a:t>1.1 Changes in agriculture</a:t>
            </a:r>
            <a:endParaRPr lang="en-US" dirty="0"/>
          </a:p>
        </p:txBody>
      </p:sp>
      <p:sp>
        <p:nvSpPr>
          <p:cNvPr id="8" name="Text Placeholder 7">
            <a:extLst>
              <a:ext uri="{FF2B5EF4-FFF2-40B4-BE49-F238E27FC236}">
                <a16:creationId xmlns:a16="http://schemas.microsoft.com/office/drawing/2014/main" id="{C62E5940-1B17-0240-4C3C-9FD081EF568E}"/>
              </a:ext>
            </a:extLst>
          </p:cNvPr>
          <p:cNvSpPr>
            <a:spLocks noGrp="1"/>
          </p:cNvSpPr>
          <p:nvPr>
            <p:ph type="body" sz="quarter" idx="18"/>
          </p:nvPr>
        </p:nvSpPr>
        <p:spPr/>
        <p:txBody>
          <a:bodyPr/>
          <a:lstStyle/>
          <a:p>
            <a:r>
              <a:rPr lang="en-AU" dirty="0"/>
              <a:t>Learning intentions and success criteria</a:t>
            </a:r>
          </a:p>
        </p:txBody>
      </p:sp>
      <p:sp>
        <p:nvSpPr>
          <p:cNvPr id="9" name="Picture Placeholder 2">
            <a:extLst>
              <a:ext uri="{FF2B5EF4-FFF2-40B4-BE49-F238E27FC236}">
                <a16:creationId xmlns:a16="http://schemas.microsoft.com/office/drawing/2014/main" id="{67740873-B949-ABFD-5296-EF9FF05B2D78}"/>
              </a:ext>
            </a:extLst>
          </p:cNvPr>
          <p:cNvSpPr txBox="1">
            <a:spLocks/>
          </p:cNvSpPr>
          <p:nvPr/>
        </p:nvSpPr>
        <p:spPr>
          <a:xfrm>
            <a:off x="354012" y="1909763"/>
            <a:ext cx="11483975" cy="4210050"/>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1"/>
              <a:t>We are learning about</a:t>
            </a:r>
          </a:p>
          <a:p>
            <a:pPr marL="285750" indent="-285750">
              <a:buFont typeface="Arial" panose="020B0604020202020204" pitchFamily="34" charset="0"/>
              <a:buChar char="•"/>
            </a:pPr>
            <a:r>
              <a:rPr lang="en-AU" sz="1800"/>
              <a:t>agriculture and agricultural changes that have occurred over time.</a:t>
            </a:r>
            <a:endParaRPr lang="en-AU" b="1"/>
          </a:p>
          <a:p>
            <a:r>
              <a:rPr lang="en-AU" b="1"/>
              <a:t>We can</a:t>
            </a:r>
          </a:p>
          <a:p>
            <a:pPr marL="285750" indent="-285750">
              <a:buFont typeface="Arial" panose="020B0604020202020204" pitchFamily="34" charset="0"/>
              <a:buChar char="•"/>
            </a:pPr>
            <a:r>
              <a:rPr lang="en-AU" sz="1800"/>
              <a:t>define agriculture and describe changes in agricultural practices that have occurred over time.</a:t>
            </a:r>
            <a:endParaRPr lang="en-AU" sz="1800" dirty="0"/>
          </a:p>
        </p:txBody>
      </p:sp>
      <p:sp>
        <p:nvSpPr>
          <p:cNvPr id="10" name="Slide Number Placeholder 3">
            <a:extLst>
              <a:ext uri="{FF2B5EF4-FFF2-40B4-BE49-F238E27FC236}">
                <a16:creationId xmlns:a16="http://schemas.microsoft.com/office/drawing/2014/main" id="{BAA33C5C-DC0F-5F4B-390B-E229DB85F72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latin typeface="Arial" panose="020B0604020202020204" pitchFamily="34" charset="0"/>
                <a:cs typeface="Arial" panose="020B0604020202020204" pitchFamily="34" charset="0"/>
              </a:rPr>
              <a:pPr/>
              <a:t>4</a:t>
            </a:fld>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081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27CF8-C68F-1EB9-6AF5-CA1E875D53A5}"/>
              </a:ext>
            </a:extLst>
          </p:cNvPr>
          <p:cNvSpPr>
            <a:spLocks noGrp="1"/>
          </p:cNvSpPr>
          <p:nvPr>
            <p:ph type="title"/>
          </p:nvPr>
        </p:nvSpPr>
        <p:spPr/>
        <p:txBody>
          <a:bodyPr/>
          <a:lstStyle/>
          <a:p>
            <a:r>
              <a:rPr lang="en-AU" dirty="0"/>
              <a:t>AgriTech – digital automation</a:t>
            </a:r>
          </a:p>
        </p:txBody>
      </p:sp>
      <p:sp>
        <p:nvSpPr>
          <p:cNvPr id="4" name="Content Placeholder 3">
            <a:extLst>
              <a:ext uri="{FF2B5EF4-FFF2-40B4-BE49-F238E27FC236}">
                <a16:creationId xmlns:a16="http://schemas.microsoft.com/office/drawing/2014/main" id="{F0D67AE7-2628-ADB3-2A06-F10579A17E8C}"/>
              </a:ext>
            </a:extLst>
          </p:cNvPr>
          <p:cNvSpPr>
            <a:spLocks noGrp="1"/>
          </p:cNvSpPr>
          <p:nvPr>
            <p:ph sz="quarter" idx="19"/>
          </p:nvPr>
        </p:nvSpPr>
        <p:spPr>
          <a:xfrm>
            <a:off x="360363" y="1252456"/>
            <a:ext cx="5735637" cy="4814518"/>
          </a:xfrm>
        </p:spPr>
        <p:txBody>
          <a:bodyPr/>
          <a:lstStyle/>
          <a:p>
            <a:r>
              <a:rPr lang="en-AU" dirty="0"/>
              <a:t>AgriTech involves the use of digital technologies and moves toward a smarter, more efficient, environmentally responsible agriculture sector.</a:t>
            </a:r>
          </a:p>
          <a:p>
            <a:r>
              <a:rPr lang="en-AU" dirty="0"/>
              <a:t>This includes digitalisation and automation processes such as Big Data, Artificial Intelligence (AI), robots, the Internet of Things (IoT), and virtual and augmented reality.</a:t>
            </a:r>
          </a:p>
        </p:txBody>
      </p:sp>
      <p:pic>
        <p:nvPicPr>
          <p:cNvPr id="1026" name="Picture 2" descr="Future of “work” | DEANLONG.io">
            <a:extLst>
              <a:ext uri="{FF2B5EF4-FFF2-40B4-BE49-F238E27FC236}">
                <a16:creationId xmlns:a16="http://schemas.microsoft.com/office/drawing/2014/main" id="{EA70F3EC-2708-AE64-3FB4-D577B84B83D5}"/>
              </a:ext>
            </a:extLst>
          </p:cNvPr>
          <p:cNvPicPr>
            <a:picLocks noGrp="1" noChangeAspect="1" noChangeArrowheads="1"/>
          </p:cNvPicPr>
          <p:nvPr>
            <p:ph type="pic" sz="quarter" idx="20"/>
          </p:nvPr>
        </p:nvPicPr>
        <p:blipFill rotWithShape="1">
          <a:blip r:embed="rId3" cstate="screen">
            <a:extLst>
              <a:ext uri="{28A0092B-C50C-407E-A947-70E740481C1C}">
                <a14:useLocalDpi xmlns:a14="http://schemas.microsoft.com/office/drawing/2010/main"/>
              </a:ext>
            </a:extLst>
          </a:blip>
          <a:srcRect t="4278" b="4278"/>
          <a:stretch/>
        </p:blipFill>
        <p:spPr bwMode="auto">
          <a:xfrm>
            <a:off x="6324599" y="1252456"/>
            <a:ext cx="5022955" cy="4391309"/>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28F925B0-3D39-EC5A-BE43-6D53533D6C4C}"/>
              </a:ext>
            </a:extLst>
          </p:cNvPr>
          <p:cNvSpPr>
            <a:spLocks noGrp="1"/>
          </p:cNvSpPr>
          <p:nvPr>
            <p:ph type="body" sz="quarter" idx="18"/>
          </p:nvPr>
        </p:nvSpPr>
        <p:spPr>
          <a:xfrm>
            <a:off x="6324600" y="5767907"/>
            <a:ext cx="5307768" cy="299067"/>
          </a:xfrm>
        </p:spPr>
        <p:txBody>
          <a:bodyPr/>
          <a:lstStyle/>
          <a:p>
            <a:r>
              <a:rPr lang="en-AU" sz="1400" dirty="0">
                <a:effectLst/>
                <a:latin typeface="Arial" panose="020B0604020202020204" pitchFamily="34" charset="0"/>
                <a:ea typeface="Calibri" panose="020F0502020204030204" pitchFamily="34" charset="0"/>
                <a:cs typeface="Arial" panose="020B0604020202020204" pitchFamily="34" charset="0"/>
              </a:rPr>
              <a:t>‘</a:t>
            </a:r>
            <a:r>
              <a:rPr lang="en-AU" sz="1400" dirty="0">
                <a:effectLst/>
                <a:latin typeface="Arial" panose="020B0604020202020204" pitchFamily="34" charset="0"/>
                <a:ea typeface="Calibri" panose="020F0502020204030204" pitchFamily="34" charset="0"/>
                <a:cs typeface="Arial" panose="020B0604020202020204" pitchFamily="34" charset="0"/>
                <a:hlinkClick r:id="rId4"/>
              </a:rPr>
              <a:t>The future of work</a:t>
            </a:r>
            <a:r>
              <a:rPr lang="en-AU" sz="1400" i="1" dirty="0">
                <a:solidFill>
                  <a:srgbClr val="30272E"/>
                </a:solidFill>
                <a:effectLst/>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from Deanlong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rPr>
              <a:t>is licensed under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hlinkClick r:id="rId5"/>
              </a:rPr>
              <a:t>CC BY-SA-4.0  </a:t>
            </a:r>
            <a:endParaRPr lang="en-AU"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3118F8B8-364E-1912-6357-1DB25E7C81A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40</a:t>
            </a:fld>
            <a:endParaRPr lang="en-AU" dirty="0"/>
          </a:p>
        </p:txBody>
      </p:sp>
    </p:spTree>
    <p:extLst>
      <p:ext uri="{BB962C8B-B14F-4D97-AF65-F5344CB8AC3E}">
        <p14:creationId xmlns:p14="http://schemas.microsoft.com/office/powerpoint/2010/main" val="266722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F9A8-3B9E-C2A4-D45D-C4C822BFB7A7}"/>
              </a:ext>
            </a:extLst>
          </p:cNvPr>
          <p:cNvSpPr>
            <a:spLocks noGrp="1"/>
          </p:cNvSpPr>
          <p:nvPr>
            <p:ph type="title"/>
          </p:nvPr>
        </p:nvSpPr>
        <p:spPr>
          <a:xfrm>
            <a:off x="360000" y="360000"/>
            <a:ext cx="5736000" cy="545601"/>
          </a:xfrm>
        </p:spPr>
        <p:txBody>
          <a:bodyPr/>
          <a:lstStyle/>
          <a:p>
            <a:r>
              <a:rPr lang="en-AU" dirty="0"/>
              <a:t>Greenhouse</a:t>
            </a:r>
          </a:p>
        </p:txBody>
      </p:sp>
      <p:sp>
        <p:nvSpPr>
          <p:cNvPr id="4" name="Content Placeholder 3">
            <a:extLst>
              <a:ext uri="{FF2B5EF4-FFF2-40B4-BE49-F238E27FC236}">
                <a16:creationId xmlns:a16="http://schemas.microsoft.com/office/drawing/2014/main" id="{4BEC9709-E5CB-3FAF-21C4-7B87E70F980D}"/>
              </a:ext>
            </a:extLst>
          </p:cNvPr>
          <p:cNvSpPr>
            <a:spLocks noGrp="1"/>
          </p:cNvSpPr>
          <p:nvPr>
            <p:ph type="body" sz="quarter" idx="18"/>
          </p:nvPr>
        </p:nvSpPr>
        <p:spPr>
          <a:xfrm>
            <a:off x="360000" y="982520"/>
            <a:ext cx="5507037" cy="891250"/>
          </a:xfrm>
        </p:spPr>
        <p:txBody>
          <a:bodyPr/>
          <a:lstStyle/>
          <a:p>
            <a:r>
              <a:rPr lang="en-AU" sz="1800" dirty="0">
                <a:solidFill>
                  <a:schemeClr val="tx1"/>
                </a:solidFill>
                <a:effectLst/>
                <a:latin typeface="Arial" panose="020B0604020202020204" pitchFamily="34" charset="0"/>
                <a:ea typeface="Calibri" panose="020F0502020204030204" pitchFamily="34" charset="0"/>
              </a:rPr>
              <a:t>A greenhouse is a structure designed to help create a controlled environment for growing plants.</a:t>
            </a:r>
          </a:p>
        </p:txBody>
      </p:sp>
      <p:pic>
        <p:nvPicPr>
          <p:cNvPr id="1026" name="Picture 2" descr="Greenhouse view - Royal Castle of Laeken - Brussels, Belgium - DSC07063">
            <a:extLst>
              <a:ext uri="{FF2B5EF4-FFF2-40B4-BE49-F238E27FC236}">
                <a16:creationId xmlns:a16="http://schemas.microsoft.com/office/drawing/2014/main" id="{1CEFB7D8-3090-4283-03B8-8655B3319BE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286" y="2455794"/>
            <a:ext cx="5272289" cy="3516576"/>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5">
            <a:extLst>
              <a:ext uri="{FF2B5EF4-FFF2-40B4-BE49-F238E27FC236}">
                <a16:creationId xmlns:a16="http://schemas.microsoft.com/office/drawing/2014/main" id="{6D678D44-27AF-4369-EB4D-777360C1B4AA}"/>
              </a:ext>
            </a:extLst>
          </p:cNvPr>
          <p:cNvSpPr txBox="1">
            <a:spLocks/>
          </p:cNvSpPr>
          <p:nvPr/>
        </p:nvSpPr>
        <p:spPr>
          <a:xfrm>
            <a:off x="471285" y="6111674"/>
            <a:ext cx="5272290" cy="506413"/>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4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ea typeface="Calibri" panose="020F0502020204030204" pitchFamily="34" charset="0"/>
              </a:rPr>
              <a:t>‘</a:t>
            </a:r>
            <a:r>
              <a:rPr lang="en-AU" sz="1200" dirty="0">
                <a:ea typeface="Calibri" panose="020F0502020204030204" pitchFamily="34" charset="0"/>
                <a:hlinkClick r:id="rId4"/>
              </a:rPr>
              <a:t>Royal castle of Laeken – greenhouse </a:t>
            </a:r>
            <a:r>
              <a:rPr lang="en-AU" sz="1200" dirty="0">
                <a:ea typeface="Calibri" panose="020F0502020204030204" pitchFamily="34" charset="0"/>
              </a:rPr>
              <a:t>(designed 1873)</a:t>
            </a:r>
            <a:r>
              <a:rPr lang="en-AU" sz="1200" i="1" dirty="0">
                <a:solidFill>
                  <a:srgbClr val="30272E"/>
                </a:solidFill>
                <a:ea typeface="Calibri" panose="020F0502020204030204" pitchFamily="34" charset="0"/>
              </a:rPr>
              <a:t>’  </a:t>
            </a:r>
            <a:r>
              <a:rPr lang="en-AU" sz="1200" dirty="0">
                <a:solidFill>
                  <a:srgbClr val="30272E"/>
                </a:solidFill>
                <a:ea typeface="Calibri" panose="020F0502020204030204" pitchFamily="34" charset="0"/>
              </a:rPr>
              <a:t>is licensed under </a:t>
            </a:r>
            <a:r>
              <a:rPr lang="en-AU" sz="1200" dirty="0">
                <a:solidFill>
                  <a:srgbClr val="30272E"/>
                </a:solidFill>
                <a:ea typeface="Calibri" panose="020F0502020204030204" pitchFamily="34" charset="0"/>
                <a:hlinkClick r:id="rId5"/>
              </a:rPr>
              <a:t>CC BY-PDM CC0  </a:t>
            </a:r>
            <a:endParaRPr lang="en-AU" sz="1200" dirty="0">
              <a:ea typeface="Calibri" panose="020F0502020204030204" pitchFamily="34" charset="0"/>
            </a:endParaRPr>
          </a:p>
        </p:txBody>
      </p:sp>
      <p:pic>
        <p:nvPicPr>
          <p:cNvPr id="1044" name="Picture 20" descr="undefined">
            <a:extLst>
              <a:ext uri="{FF2B5EF4-FFF2-40B4-BE49-F238E27FC236}">
                <a16:creationId xmlns:a16="http://schemas.microsoft.com/office/drawing/2014/main" id="{47D139E8-012B-0260-929B-ABD18C7F6EB0}"/>
              </a:ext>
            </a:extLst>
          </p:cNvPr>
          <p:cNvPicPr>
            <a:picLocks noGrp="1" noChangeAspect="1" noChangeArrowheads="1"/>
          </p:cNvPicPr>
          <p:nvPr>
            <p:ph type="pic" sz="quarter" idx="4294967295"/>
          </p:nvPr>
        </p:nvPicPr>
        <p:blipFill rotWithShape="1">
          <a:blip r:embed="rId6" cstate="screen">
            <a:extLst>
              <a:ext uri="{28A0092B-C50C-407E-A947-70E740481C1C}">
                <a14:useLocalDpi xmlns:a14="http://schemas.microsoft.com/office/drawing/2010/main"/>
              </a:ext>
            </a:extLst>
          </a:blip>
          <a:srcRect t="-251"/>
          <a:stretch/>
        </p:blipFill>
        <p:spPr bwMode="auto">
          <a:xfrm>
            <a:off x="6448425" y="239913"/>
            <a:ext cx="5507037" cy="580866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5">
            <a:extLst>
              <a:ext uri="{FF2B5EF4-FFF2-40B4-BE49-F238E27FC236}">
                <a16:creationId xmlns:a16="http://schemas.microsoft.com/office/drawing/2014/main" id="{A2C3B6C3-DBCA-B508-2ECE-671D8871FA31}"/>
              </a:ext>
            </a:extLst>
          </p:cNvPr>
          <p:cNvSpPr txBox="1">
            <a:spLocks/>
          </p:cNvSpPr>
          <p:nvPr/>
        </p:nvSpPr>
        <p:spPr>
          <a:xfrm>
            <a:off x="6448425" y="6111674"/>
            <a:ext cx="5519738" cy="506413"/>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ea typeface="Calibri" panose="020F0502020204030204" pitchFamily="34" charset="0"/>
              </a:rPr>
              <a:t>‘</a:t>
            </a:r>
            <a:r>
              <a:rPr lang="en-AU" sz="1200" dirty="0">
                <a:ea typeface="Calibri" panose="020F0502020204030204" pitchFamily="34" charset="0"/>
                <a:hlinkClick r:id="rId7"/>
              </a:rPr>
              <a:t>Greenhouse in Finland</a:t>
            </a:r>
            <a:r>
              <a:rPr lang="en-AU" sz="1200" i="1" dirty="0">
                <a:solidFill>
                  <a:srgbClr val="30272E"/>
                </a:solidFill>
                <a:ea typeface="Calibri" panose="020F0502020204030204" pitchFamily="34" charset="0"/>
              </a:rPr>
              <a:t>’ </a:t>
            </a:r>
            <a:r>
              <a:rPr lang="en-AU" sz="1200" dirty="0">
                <a:solidFill>
                  <a:srgbClr val="30272E"/>
                </a:solidFill>
                <a:ea typeface="Calibri" panose="020F0502020204030204" pitchFamily="34" charset="0"/>
              </a:rPr>
              <a:t>from </a:t>
            </a:r>
            <a:r>
              <a:rPr lang="en-AU" sz="1200" dirty="0" err="1">
                <a:solidFill>
                  <a:srgbClr val="30272E"/>
                </a:solidFill>
                <a:ea typeface="Calibri" panose="020F0502020204030204" pitchFamily="34" charset="0"/>
              </a:rPr>
              <a:t>kallerna</a:t>
            </a:r>
            <a:r>
              <a:rPr lang="en-AU" sz="1200" dirty="0">
                <a:solidFill>
                  <a:srgbClr val="30272E"/>
                </a:solidFill>
                <a:ea typeface="Calibri" panose="020F0502020204030204" pitchFamily="34" charset="0"/>
              </a:rPr>
              <a:t> is licensed under </a:t>
            </a:r>
            <a:r>
              <a:rPr lang="en-AU" sz="1200" dirty="0">
                <a:solidFill>
                  <a:srgbClr val="30272E"/>
                </a:solidFill>
                <a:ea typeface="Calibri" panose="020F0502020204030204" pitchFamily="34" charset="0"/>
                <a:hlinkClick r:id="rId8"/>
              </a:rPr>
              <a:t>CC BY-SA-4.0  </a:t>
            </a:r>
            <a:endParaRPr lang="en-AU" sz="1200" dirty="0">
              <a:ea typeface="Calibri" panose="020F0502020204030204" pitchFamily="34" charset="0"/>
            </a:endParaRPr>
          </a:p>
        </p:txBody>
      </p:sp>
      <p:sp>
        <p:nvSpPr>
          <p:cNvPr id="9" name="Slide Number Placeholder 4">
            <a:extLst>
              <a:ext uri="{FF2B5EF4-FFF2-40B4-BE49-F238E27FC236}">
                <a16:creationId xmlns:a16="http://schemas.microsoft.com/office/drawing/2014/main" id="{444D6FD5-88F4-6F4A-F5D7-BA0343ABBC8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41</a:t>
            </a:fld>
            <a:endParaRPr lang="en-AU" dirty="0"/>
          </a:p>
        </p:txBody>
      </p:sp>
    </p:spTree>
    <p:extLst>
      <p:ext uri="{BB962C8B-B14F-4D97-AF65-F5344CB8AC3E}">
        <p14:creationId xmlns:p14="http://schemas.microsoft.com/office/powerpoint/2010/main" val="103159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F9A8-3B9E-C2A4-D45D-C4C822BFB7A7}"/>
              </a:ext>
            </a:extLst>
          </p:cNvPr>
          <p:cNvSpPr>
            <a:spLocks noGrp="1"/>
          </p:cNvSpPr>
          <p:nvPr>
            <p:ph type="title"/>
          </p:nvPr>
        </p:nvSpPr>
        <p:spPr/>
        <p:txBody>
          <a:bodyPr/>
          <a:lstStyle/>
          <a:p>
            <a:r>
              <a:rPr lang="en-AU" dirty="0"/>
              <a:t>Greenhouse – smarter</a:t>
            </a:r>
          </a:p>
        </p:txBody>
      </p:sp>
      <p:sp>
        <p:nvSpPr>
          <p:cNvPr id="4" name="Content Placeholder 3">
            <a:extLst>
              <a:ext uri="{FF2B5EF4-FFF2-40B4-BE49-F238E27FC236}">
                <a16:creationId xmlns:a16="http://schemas.microsoft.com/office/drawing/2014/main" id="{4BEC9709-E5CB-3FAF-21C4-7B87E70F980D}"/>
              </a:ext>
            </a:extLst>
          </p:cNvPr>
          <p:cNvSpPr>
            <a:spLocks noGrp="1"/>
          </p:cNvSpPr>
          <p:nvPr>
            <p:ph sz="quarter" idx="19"/>
          </p:nvPr>
        </p:nvSpPr>
        <p:spPr>
          <a:xfrm>
            <a:off x="360363" y="1232688"/>
            <a:ext cx="5735637" cy="4814518"/>
          </a:xfrm>
        </p:spPr>
        <p:txBody>
          <a:bodyPr/>
          <a:lstStyle/>
          <a:p>
            <a:r>
              <a:rPr lang="en-AU" sz="1800" dirty="0">
                <a:ea typeface="Calibri" panose="020F0502020204030204" pitchFamily="34" charset="0"/>
              </a:rPr>
              <a:t>A </a:t>
            </a:r>
            <a:r>
              <a:rPr lang="en-AU" sz="1800" dirty="0">
                <a:effectLst/>
                <a:latin typeface="Arial" panose="020B0604020202020204" pitchFamily="34" charset="0"/>
                <a:ea typeface="Calibri" panose="020F0502020204030204" pitchFamily="34" charset="0"/>
              </a:rPr>
              <a:t>greenhouse is a structure designed to help create a controlled environment for growing plants.</a:t>
            </a:r>
          </a:p>
          <a:p>
            <a:r>
              <a:rPr lang="en-AU" sz="1800" b="1" dirty="0">
                <a:ea typeface="Calibri" panose="020F0502020204030204" pitchFamily="34" charset="0"/>
              </a:rPr>
              <a:t>AgriTech example</a:t>
            </a:r>
          </a:p>
          <a:p>
            <a:r>
              <a:rPr lang="en-AU" sz="1800" dirty="0">
                <a:ea typeface="Calibri" panose="020F0502020204030204" pitchFamily="34" charset="0"/>
              </a:rPr>
              <a:t>A</a:t>
            </a:r>
            <a:r>
              <a:rPr lang="en-AU" sz="1800" dirty="0">
                <a:effectLst/>
                <a:latin typeface="Arial" panose="020B0604020202020204" pitchFamily="34" charset="0"/>
                <a:ea typeface="Calibri" panose="020F0502020204030204" pitchFamily="34" charset="0"/>
              </a:rPr>
              <a:t> smart greenhouse is a greenhouse that uses sensors, technology</a:t>
            </a:r>
            <a:r>
              <a:rPr lang="en-AU" sz="1800" dirty="0">
                <a:ea typeface="Calibri" panose="020F0502020204030204" pitchFamily="34" charset="0"/>
              </a:rPr>
              <a:t> and automation</a:t>
            </a:r>
            <a:r>
              <a:rPr lang="en-AU" sz="1800" dirty="0">
                <a:effectLst/>
                <a:latin typeface="Arial" panose="020B0604020202020204" pitchFamily="34" charset="0"/>
                <a:ea typeface="Calibri" panose="020F0502020204030204" pitchFamily="34" charset="0"/>
              </a:rPr>
              <a:t> to optimise the growing environment for plants. For example:</a:t>
            </a:r>
          </a:p>
          <a:p>
            <a:pPr marL="285750" indent="-285750">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the vent shown in this picture might be automated. </a:t>
            </a:r>
          </a:p>
          <a:p>
            <a:pPr marL="285750" indent="-285750">
              <a:buFont typeface="Arial" panose="020B0604020202020204" pitchFamily="34" charset="0"/>
              <a:buChar char="•"/>
            </a:pPr>
            <a:r>
              <a:rPr lang="en-AU" sz="1800" dirty="0">
                <a:ea typeface="Calibri" panose="020F0502020204030204" pitchFamily="34" charset="0"/>
              </a:rPr>
              <a:t>a </a:t>
            </a:r>
            <a:r>
              <a:rPr lang="en-AU" sz="1800" dirty="0">
                <a:effectLst/>
                <a:latin typeface="Arial" panose="020B0604020202020204" pitchFamily="34" charset="0"/>
                <a:ea typeface="Calibri" panose="020F0502020204030204" pitchFamily="34" charset="0"/>
              </a:rPr>
              <a:t>sensor in the greenhouse could measure temperature and control a motor that could move the vent.</a:t>
            </a:r>
          </a:p>
        </p:txBody>
      </p:sp>
      <p:pic>
        <p:nvPicPr>
          <p:cNvPr id="1044" name="Picture 20" descr="undefined">
            <a:extLst>
              <a:ext uri="{FF2B5EF4-FFF2-40B4-BE49-F238E27FC236}">
                <a16:creationId xmlns:a16="http://schemas.microsoft.com/office/drawing/2014/main" id="{47D139E8-012B-0260-929B-ABD18C7F6EB0}"/>
              </a:ext>
            </a:extLst>
          </p:cNvPr>
          <p:cNvPicPr>
            <a:picLocks noGrp="1" noChangeAspect="1" noChangeArrowheads="1"/>
          </p:cNvPicPr>
          <p:nvPr>
            <p:ph type="pic" sz="quarter" idx="20"/>
          </p:nvPr>
        </p:nvPicPr>
        <p:blipFill rotWithShape="1">
          <a:blip r:embed="rId3" cstate="screen">
            <a:extLst>
              <a:ext uri="{28A0092B-C50C-407E-A947-70E740481C1C}">
                <a14:useLocalDpi xmlns:a14="http://schemas.microsoft.com/office/drawing/2010/main"/>
              </a:ext>
            </a:extLst>
          </a:blip>
          <a:srcRect t="8493" b="8493"/>
          <a:stretch/>
        </p:blipFill>
        <p:spPr bwMode="auto">
          <a:xfrm>
            <a:off x="6324599" y="708030"/>
            <a:ext cx="5507038" cy="4814518"/>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B1372299-1332-8518-6645-0AE8B8CA07ED}"/>
              </a:ext>
            </a:extLst>
          </p:cNvPr>
          <p:cNvSpPr>
            <a:spLocks noGrp="1"/>
          </p:cNvSpPr>
          <p:nvPr>
            <p:ph type="body" sz="quarter" idx="18"/>
          </p:nvPr>
        </p:nvSpPr>
        <p:spPr>
          <a:xfrm>
            <a:off x="6324599" y="5594805"/>
            <a:ext cx="4870335" cy="310015"/>
          </a:xfrm>
        </p:spPr>
        <p:txBody>
          <a:bodyPr/>
          <a:lstStyle/>
          <a:p>
            <a:r>
              <a:rPr lang="en-AU" sz="1200" dirty="0">
                <a:effectLst/>
                <a:latin typeface="Arial" panose="020B0604020202020204" pitchFamily="34" charset="0"/>
                <a:ea typeface="Calibri" panose="020F0502020204030204" pitchFamily="34" charset="0"/>
                <a:cs typeface="Arial" panose="020B0604020202020204" pitchFamily="34" charset="0"/>
              </a:rPr>
              <a:t>‘</a:t>
            </a:r>
            <a:r>
              <a:rPr lang="en-AU" sz="1200" dirty="0">
                <a:effectLst/>
                <a:latin typeface="Arial" panose="020B0604020202020204" pitchFamily="34" charset="0"/>
                <a:ea typeface="Calibri" panose="020F0502020204030204" pitchFamily="34" charset="0"/>
                <a:cs typeface="Arial" panose="020B0604020202020204" pitchFamily="34" charset="0"/>
                <a:hlinkClick r:id="rId4"/>
              </a:rPr>
              <a:t>Greenhouse in Finland</a:t>
            </a:r>
            <a:r>
              <a:rPr lang="en-AU" sz="1200" i="1" dirty="0">
                <a:solidFill>
                  <a:srgbClr val="30272E"/>
                </a:solidFill>
                <a:effectLst/>
                <a:latin typeface="Arial" panose="020B0604020202020204" pitchFamily="34" charset="0"/>
                <a:ea typeface="Calibri" panose="020F0502020204030204" pitchFamily="34" charset="0"/>
                <a:cs typeface="Arial" panose="020B0604020202020204" pitchFamily="34" charset="0"/>
              </a:rPr>
              <a:t>’ </a:t>
            </a:r>
            <a:r>
              <a:rPr lang="en-AU" sz="1200" dirty="0">
                <a:solidFill>
                  <a:srgbClr val="30272E"/>
                </a:solidFill>
                <a:latin typeface="Arial" panose="020B0604020202020204" pitchFamily="34" charset="0"/>
                <a:ea typeface="Calibri" panose="020F0502020204030204" pitchFamily="34" charset="0"/>
                <a:cs typeface="Arial" panose="020B0604020202020204" pitchFamily="34" charset="0"/>
              </a:rPr>
              <a:t>from kallerna </a:t>
            </a:r>
            <a:r>
              <a:rPr lang="en-AU" sz="1200" dirty="0">
                <a:solidFill>
                  <a:srgbClr val="30272E"/>
                </a:solidFill>
                <a:effectLst/>
                <a:latin typeface="Arial" panose="020B0604020202020204" pitchFamily="34" charset="0"/>
                <a:ea typeface="Calibri" panose="020F0502020204030204" pitchFamily="34" charset="0"/>
                <a:cs typeface="Arial" panose="020B0604020202020204" pitchFamily="34" charset="0"/>
              </a:rPr>
              <a:t>is licensed under </a:t>
            </a:r>
            <a:r>
              <a:rPr lang="en-AU" sz="1200" dirty="0">
                <a:solidFill>
                  <a:srgbClr val="30272E"/>
                </a:solidFill>
                <a:effectLst/>
                <a:latin typeface="Arial" panose="020B0604020202020204" pitchFamily="34" charset="0"/>
                <a:ea typeface="Calibri" panose="020F0502020204030204" pitchFamily="34" charset="0"/>
                <a:cs typeface="Arial" panose="020B0604020202020204" pitchFamily="34" charset="0"/>
                <a:hlinkClick r:id="rId5"/>
              </a:rPr>
              <a:t>CC BY-SA-4.0  </a:t>
            </a:r>
            <a:endParaRPr lang="en-AU"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EE5AAB19-4CA5-D2D5-E6C5-3ADA1CEF3DDB}"/>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42</a:t>
            </a:fld>
            <a:endParaRPr lang="en-AU" dirty="0"/>
          </a:p>
        </p:txBody>
      </p:sp>
    </p:spTree>
    <p:extLst>
      <p:ext uri="{BB962C8B-B14F-4D97-AF65-F5344CB8AC3E}">
        <p14:creationId xmlns:p14="http://schemas.microsoft.com/office/powerpoint/2010/main" val="278402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415D4-F281-58BA-0C7D-54E978B31682}"/>
              </a:ext>
            </a:extLst>
          </p:cNvPr>
          <p:cNvSpPr>
            <a:spLocks noGrp="1"/>
          </p:cNvSpPr>
          <p:nvPr>
            <p:ph type="title"/>
          </p:nvPr>
        </p:nvSpPr>
        <p:spPr/>
        <p:txBody>
          <a:bodyPr/>
          <a:lstStyle/>
          <a:p>
            <a:r>
              <a:rPr lang="en-AU" dirty="0"/>
              <a:t>Smart farming</a:t>
            </a:r>
          </a:p>
        </p:txBody>
      </p:sp>
      <p:sp>
        <p:nvSpPr>
          <p:cNvPr id="4" name="Content Placeholder 3">
            <a:extLst>
              <a:ext uri="{FF2B5EF4-FFF2-40B4-BE49-F238E27FC236}">
                <a16:creationId xmlns:a16="http://schemas.microsoft.com/office/drawing/2014/main" id="{CB180915-6D75-8E0E-276E-70D93A73EEC0}"/>
              </a:ext>
            </a:extLst>
          </p:cNvPr>
          <p:cNvSpPr>
            <a:spLocks noGrp="1"/>
          </p:cNvSpPr>
          <p:nvPr>
            <p:ph sz="quarter" idx="19"/>
          </p:nvPr>
        </p:nvSpPr>
        <p:spPr>
          <a:xfrm>
            <a:off x="360363" y="1021741"/>
            <a:ext cx="5735637" cy="4814518"/>
          </a:xfrm>
        </p:spPr>
        <p:txBody>
          <a:bodyPr/>
          <a:lstStyle/>
          <a:p>
            <a:r>
              <a:rPr lang="en-AU" sz="1800" dirty="0">
                <a:effectLst/>
                <a:latin typeface="Arial" panose="020B0604020202020204" pitchFamily="34" charset="0"/>
                <a:ea typeface="Calibri" panose="020F0502020204030204" pitchFamily="34" charset="0"/>
              </a:rPr>
              <a:t>Create notes describing AgriTech solutions presented in the video.</a:t>
            </a:r>
          </a:p>
          <a:p>
            <a:r>
              <a:rPr lang="en-AU" sz="1800" dirty="0">
                <a:ea typeface="Calibri" panose="020F0502020204030204" pitchFamily="34" charset="0"/>
              </a:rPr>
              <a:t>We will watch this video from 6:40-9:25.</a:t>
            </a:r>
            <a:endParaRPr lang="en-AU" dirty="0"/>
          </a:p>
        </p:txBody>
      </p:sp>
      <p:pic>
        <p:nvPicPr>
          <p:cNvPr id="7" name="Online Media 6" descr="Smart Farming: How Robots and AI Can Help Us with Farming | Farming Technology">
            <a:hlinkClick r:id="" action="ppaction://media"/>
            <a:extLst>
              <a:ext uri="{FF2B5EF4-FFF2-40B4-BE49-F238E27FC236}">
                <a16:creationId xmlns:a16="http://schemas.microsoft.com/office/drawing/2014/main" id="{4F0CE65A-FB65-6509-69C4-730069722FF0}"/>
              </a:ext>
            </a:extLst>
          </p:cNvPr>
          <p:cNvPicPr>
            <a:picLocks noRot="1" noChangeAspect="1"/>
          </p:cNvPicPr>
          <p:nvPr>
            <a:videoFile r:link="rId1"/>
          </p:nvPr>
        </p:nvPicPr>
        <p:blipFill>
          <a:blip r:embed="rId4"/>
          <a:stretch>
            <a:fillRect/>
          </a:stretch>
        </p:blipFill>
        <p:spPr>
          <a:xfrm>
            <a:off x="6324599" y="1021741"/>
            <a:ext cx="5530635" cy="3124809"/>
          </a:xfrm>
          <a:prstGeom prst="rect">
            <a:avLst/>
          </a:prstGeom>
        </p:spPr>
      </p:pic>
      <p:sp>
        <p:nvSpPr>
          <p:cNvPr id="6" name="Text Placeholder 5">
            <a:extLst>
              <a:ext uri="{FF2B5EF4-FFF2-40B4-BE49-F238E27FC236}">
                <a16:creationId xmlns:a16="http://schemas.microsoft.com/office/drawing/2014/main" id="{129E7864-01AC-AF00-BA06-51D026794579}"/>
              </a:ext>
            </a:extLst>
          </p:cNvPr>
          <p:cNvSpPr>
            <a:spLocks noGrp="1"/>
          </p:cNvSpPr>
          <p:nvPr>
            <p:ph type="body" sz="quarter" idx="18"/>
          </p:nvPr>
        </p:nvSpPr>
        <p:spPr>
          <a:xfrm>
            <a:off x="6324598" y="4262690"/>
            <a:ext cx="5530635" cy="310015"/>
          </a:xfrm>
        </p:spPr>
        <p:txBody>
          <a:bodyPr/>
          <a:lstStyle/>
          <a:p>
            <a:r>
              <a:rPr lang="en-AU" sz="1200" dirty="0">
                <a:hlinkClick r:id="rId5"/>
              </a:rPr>
              <a:t>Smart farming: How robots and AI can help us with farming (12:31)</a:t>
            </a:r>
            <a:endParaRPr lang="en-AU" sz="1200" dirty="0"/>
          </a:p>
        </p:txBody>
      </p:sp>
      <p:sp>
        <p:nvSpPr>
          <p:cNvPr id="8" name="Slide Number Placeholder 7">
            <a:extLst>
              <a:ext uri="{FF2B5EF4-FFF2-40B4-BE49-F238E27FC236}">
                <a16:creationId xmlns:a16="http://schemas.microsoft.com/office/drawing/2014/main" id="{89AE392E-2886-B3AD-671D-F40444A8A77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43</a:t>
            </a:fld>
            <a:endParaRPr lang="en-AU" dirty="0"/>
          </a:p>
        </p:txBody>
      </p:sp>
    </p:spTree>
    <p:extLst>
      <p:ext uri="{BB962C8B-B14F-4D97-AF65-F5344CB8AC3E}">
        <p14:creationId xmlns:p14="http://schemas.microsoft.com/office/powerpoint/2010/main" val="94848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00D1F-AFED-CD19-EAB8-9680A6C1F29E}"/>
            </a:ext>
          </a:extLst>
        </p:cNvPr>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231CF224-D171-5D78-ACC6-1B75A0B56E56}"/>
              </a:ext>
              <a:ext uri="{C183D7F6-B498-43B3-948B-1728B52AA6E4}">
                <adec:decorative xmlns:adec="http://schemas.microsoft.com/office/drawing/2017/decorative" val="1"/>
              </a:ext>
            </a:extLst>
          </p:cNvPr>
          <p:cNvSpPr>
            <a:spLocks noGrp="1"/>
          </p:cNvSpPr>
          <p:nvPr>
            <p:ph type="sldNum" sz="quarter" idx="12"/>
          </p:nvPr>
        </p:nvSpPr>
        <p:spPr/>
        <p:txBody>
          <a:bodyPr/>
          <a:lstStyle/>
          <a:p>
            <a:fld id="{6B0AA3B9-7176-4FBC-8A56-697129254272}" type="slidenum">
              <a:rPr lang="en-AU" smtClean="0"/>
              <a:t>44</a:t>
            </a:fld>
            <a:endParaRPr lang="en-AU" dirty="0"/>
          </a:p>
        </p:txBody>
      </p:sp>
      <p:sp>
        <p:nvSpPr>
          <p:cNvPr id="2" name="Title 1">
            <a:extLst>
              <a:ext uri="{FF2B5EF4-FFF2-40B4-BE49-F238E27FC236}">
                <a16:creationId xmlns:a16="http://schemas.microsoft.com/office/drawing/2014/main" id="{6AC8F9E4-9157-FCC7-C2A6-E1F48DB0F8E9}"/>
              </a:ext>
            </a:extLst>
          </p:cNvPr>
          <p:cNvSpPr>
            <a:spLocks noGrp="1"/>
          </p:cNvSpPr>
          <p:nvPr>
            <p:ph type="title"/>
          </p:nvPr>
        </p:nvSpPr>
        <p:spPr/>
        <p:txBody>
          <a:bodyPr anchor="t">
            <a:normAutofit/>
          </a:bodyPr>
          <a:lstStyle/>
          <a:p>
            <a:r>
              <a:rPr lang="en-AU" dirty="0"/>
              <a:t>Check in</a:t>
            </a:r>
          </a:p>
        </p:txBody>
      </p:sp>
      <p:sp>
        <p:nvSpPr>
          <p:cNvPr id="8" name="Text Placeholder 7">
            <a:extLst>
              <a:ext uri="{FF2B5EF4-FFF2-40B4-BE49-F238E27FC236}">
                <a16:creationId xmlns:a16="http://schemas.microsoft.com/office/drawing/2014/main" id="{17D23951-89EB-EAA1-027A-4F9F0D52D7FB}"/>
              </a:ext>
            </a:extLst>
          </p:cNvPr>
          <p:cNvSpPr>
            <a:spLocks noGrp="1"/>
          </p:cNvSpPr>
          <p:nvPr>
            <p:ph sz="quarter" idx="19"/>
          </p:nvPr>
        </p:nvSpPr>
        <p:spPr/>
        <p:txBody>
          <a:bodyPr/>
          <a:lstStyle/>
          <a:p>
            <a:r>
              <a:rPr lang="en-AU" sz="1800" dirty="0"/>
              <a:t>What reasons does this video give for investing in high tech indoor farms? </a:t>
            </a:r>
          </a:p>
          <a:p>
            <a:pPr marL="342900" indent="-342900">
              <a:buAutoNum type="alphaUcParenR"/>
            </a:pPr>
            <a:r>
              <a:rPr lang="en-AU" sz="1800" dirty="0"/>
              <a:t>It is great to use technology.</a:t>
            </a:r>
          </a:p>
          <a:p>
            <a:pPr marL="342900" indent="-342900">
              <a:buAutoNum type="alphaUcParenR"/>
            </a:pPr>
            <a:r>
              <a:rPr lang="en-AU" sz="1800" dirty="0"/>
              <a:t>It can create more food from less resources.</a:t>
            </a:r>
          </a:p>
          <a:p>
            <a:pPr marL="342900" indent="-342900">
              <a:buAutoNum type="alphaUcParenR"/>
            </a:pPr>
            <a:r>
              <a:rPr lang="en-AU" sz="1800" dirty="0"/>
              <a:t>Robots and AI are the future.</a:t>
            </a:r>
          </a:p>
          <a:p>
            <a:pPr marL="342900" indent="-342900">
              <a:buAutoNum type="alphaUcParenR"/>
            </a:pPr>
            <a:r>
              <a:rPr lang="en-AU" sz="1800" dirty="0"/>
              <a:t>It can create less food from more resources.</a:t>
            </a:r>
          </a:p>
          <a:p>
            <a:endParaRPr lang="en-AU" sz="1800" dirty="0"/>
          </a:p>
          <a:p>
            <a:endParaRPr lang="en-AU" sz="1800" dirty="0"/>
          </a:p>
        </p:txBody>
      </p:sp>
      <p:pic>
        <p:nvPicPr>
          <p:cNvPr id="4" name="Picture 3" descr="4 cards with the letters a, b, c and d written on them.">
            <a:extLst>
              <a:ext uri="{FF2B5EF4-FFF2-40B4-BE49-F238E27FC236}">
                <a16:creationId xmlns:a16="http://schemas.microsoft.com/office/drawing/2014/main" id="{27D09D78-1AAA-8259-37B6-A1B604D5630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938184" y="1850566"/>
            <a:ext cx="5035660" cy="3507891"/>
          </a:xfrm>
          <a:prstGeom prst="rect">
            <a:avLst/>
          </a:prstGeom>
        </p:spPr>
      </p:pic>
    </p:spTree>
    <p:extLst>
      <p:ext uri="{BB962C8B-B14F-4D97-AF65-F5344CB8AC3E}">
        <p14:creationId xmlns:p14="http://schemas.microsoft.com/office/powerpoint/2010/main" val="120454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Identify and describe AgriTech</a:t>
            </a:r>
          </a:p>
        </p:txBody>
      </p:sp>
      <p:sp>
        <p:nvSpPr>
          <p:cNvPr id="7" name="Text Placeholder 6">
            <a:extLst>
              <a:ext uri="{FF2B5EF4-FFF2-40B4-BE49-F238E27FC236}">
                <a16:creationId xmlns:a16="http://schemas.microsoft.com/office/drawing/2014/main" id="{616D9075-4C54-2926-6EAF-137ABD89266F}"/>
              </a:ext>
            </a:extLst>
          </p:cNvPr>
          <p:cNvSpPr>
            <a:spLocks noGrp="1"/>
          </p:cNvSpPr>
          <p:nvPr>
            <p:ph type="body" sz="quarter" idx="18"/>
          </p:nvPr>
        </p:nvSpPr>
        <p:spPr/>
        <p:txBody>
          <a:bodyPr/>
          <a:lstStyle/>
          <a:p>
            <a:r>
              <a:rPr lang="en-AU" dirty="0"/>
              <a:t>Describe AgriTech in the video</a:t>
            </a:r>
          </a:p>
        </p:txBody>
      </p:sp>
      <p:graphicFrame>
        <p:nvGraphicFramePr>
          <p:cNvPr id="8" name="Content Placeholder 5" descr="2 Column table with column headings identify and describe. Table lists types of processes, systems or machinery used in agriculture.">
            <a:extLst>
              <a:ext uri="{FF2B5EF4-FFF2-40B4-BE49-F238E27FC236}">
                <a16:creationId xmlns:a16="http://schemas.microsoft.com/office/drawing/2014/main" id="{01CCEBEC-17CD-DAD6-6FE9-FECB63285838}"/>
              </a:ext>
            </a:extLst>
          </p:cNvPr>
          <p:cNvGraphicFramePr>
            <a:graphicFrameLocks noGrp="1"/>
          </p:cNvGraphicFramePr>
          <p:nvPr>
            <p:ph idx="4294967295"/>
            <p:extLst>
              <p:ext uri="{D42A27DB-BD31-4B8C-83A1-F6EECF244321}">
                <p14:modId xmlns:p14="http://schemas.microsoft.com/office/powerpoint/2010/main" val="2255014195"/>
              </p:ext>
            </p:extLst>
          </p:nvPr>
        </p:nvGraphicFramePr>
        <p:xfrm>
          <a:off x="354013" y="1746250"/>
          <a:ext cx="11483974" cy="4211320"/>
        </p:xfrm>
        <a:graphic>
          <a:graphicData uri="http://schemas.openxmlformats.org/drawingml/2006/table">
            <a:tbl>
              <a:tblPr firstRow="1" bandRow="1">
                <a:tableStyleId>{69012ECD-51FC-41F1-AA8D-1B2483CD663E}</a:tableStyleId>
              </a:tblPr>
              <a:tblGrid>
                <a:gridCol w="2975927">
                  <a:extLst>
                    <a:ext uri="{9D8B030D-6E8A-4147-A177-3AD203B41FA5}">
                      <a16:colId xmlns:a16="http://schemas.microsoft.com/office/drawing/2014/main" val="2546070211"/>
                    </a:ext>
                  </a:extLst>
                </a:gridCol>
                <a:gridCol w="8508047">
                  <a:extLst>
                    <a:ext uri="{9D8B030D-6E8A-4147-A177-3AD203B41FA5}">
                      <a16:colId xmlns:a16="http://schemas.microsoft.com/office/drawing/2014/main" val="4275116296"/>
                    </a:ext>
                  </a:extLst>
                </a:gridCol>
              </a:tblGrid>
              <a:tr h="370840">
                <a:tc>
                  <a:txBody>
                    <a:bodyPr/>
                    <a:lstStyle/>
                    <a:p>
                      <a:r>
                        <a:rPr lang="en-AU" dirty="0">
                          <a:latin typeface="Arial" panose="020B0604020202020204" pitchFamily="34" charset="0"/>
                          <a:cs typeface="Arial" panose="020B0604020202020204" pitchFamily="34" charset="0"/>
                        </a:rPr>
                        <a:t>Structures or technology</a:t>
                      </a:r>
                    </a:p>
                  </a:txBody>
                  <a:tcPr/>
                </a:tc>
                <a:tc>
                  <a:txBody>
                    <a:bodyPr/>
                    <a:lstStyle/>
                    <a:p>
                      <a:r>
                        <a:rPr lang="en-AU" dirty="0">
                          <a:latin typeface="Arial" panose="020B0604020202020204" pitchFamily="34" charset="0"/>
                          <a:cs typeface="Arial" panose="020B0604020202020204" pitchFamily="34" charset="0"/>
                        </a:rPr>
                        <a:t>Description</a:t>
                      </a:r>
                    </a:p>
                  </a:txBody>
                  <a:tcPr/>
                </a:tc>
                <a:extLst>
                  <a:ext uri="{0D108BD9-81ED-4DB2-BD59-A6C34878D82A}">
                    <a16:rowId xmlns:a16="http://schemas.microsoft.com/office/drawing/2014/main" val="2818251824"/>
                  </a:ext>
                </a:extLst>
              </a:tr>
              <a:tr h="370840">
                <a:tc>
                  <a:txBody>
                    <a:bodyPr/>
                    <a:lstStyle/>
                    <a:p>
                      <a:r>
                        <a:rPr lang="en-AU" dirty="0">
                          <a:latin typeface="Arial" panose="020B0604020202020204" pitchFamily="34" charset="0"/>
                          <a:cs typeface="Arial" panose="020B0604020202020204" pitchFamily="34" charset="0"/>
                        </a:rPr>
                        <a:t>Software</a:t>
                      </a: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614233723"/>
                  </a:ext>
                </a:extLst>
              </a:tr>
              <a:tr h="370840">
                <a:tc>
                  <a:txBody>
                    <a:bodyPr/>
                    <a:lstStyle/>
                    <a:p>
                      <a:r>
                        <a:rPr lang="en-AU" dirty="0">
                          <a:latin typeface="Arial" panose="020B0604020202020204" pitchFamily="34" charset="0"/>
                          <a:cs typeface="Arial" panose="020B0604020202020204" pitchFamily="34" charset="0"/>
                        </a:rPr>
                        <a:t>Automation</a:t>
                      </a: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924748480"/>
                  </a:ext>
                </a:extLst>
              </a:tr>
              <a:tr h="370840">
                <a:tc>
                  <a:txBody>
                    <a:bodyPr/>
                    <a:lstStyle/>
                    <a:p>
                      <a:r>
                        <a:rPr lang="en-AU" dirty="0">
                          <a:latin typeface="Arial" panose="020B0604020202020204" pitchFamily="34" charset="0"/>
                          <a:cs typeface="Arial" panose="020B0604020202020204" pitchFamily="34" charset="0"/>
                        </a:rPr>
                        <a:t>Lighting</a:t>
                      </a: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380692006"/>
                  </a:ext>
                </a:extLst>
              </a:tr>
              <a:tr h="370840">
                <a:tc>
                  <a:txBody>
                    <a:bodyPr/>
                    <a:lstStyle/>
                    <a:p>
                      <a:r>
                        <a:rPr lang="en-AU" dirty="0">
                          <a:latin typeface="Arial" panose="020B0604020202020204" pitchFamily="34" charset="0"/>
                          <a:cs typeface="Arial" panose="020B0604020202020204" pitchFamily="34" charset="0"/>
                        </a:rPr>
                        <a:t>Sensors</a:t>
                      </a: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2151402873"/>
                  </a:ext>
                </a:extLst>
              </a:tr>
              <a:tr h="370840">
                <a:tc>
                  <a:txBody>
                    <a:bodyPr/>
                    <a:lstStyle/>
                    <a:p>
                      <a:r>
                        <a:rPr lang="en-AU" dirty="0">
                          <a:latin typeface="Arial" panose="020B0604020202020204" pitchFamily="34" charset="0"/>
                          <a:cs typeface="Arial" panose="020B0604020202020204" pitchFamily="34" charset="0"/>
                        </a:rPr>
                        <a:t>Irrigation</a:t>
                      </a: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863634086"/>
                  </a:ext>
                </a:extLst>
              </a:tr>
              <a:tr h="370840">
                <a:tc>
                  <a:txBody>
                    <a:bodyPr/>
                    <a:lstStyle/>
                    <a:p>
                      <a:r>
                        <a:rPr lang="en-AU" dirty="0">
                          <a:latin typeface="Arial" panose="020B0604020202020204" pitchFamily="34" charset="0"/>
                          <a:cs typeface="Arial" panose="020B0604020202020204" pitchFamily="34" charset="0"/>
                        </a:rPr>
                        <a:t>Roof vents</a:t>
                      </a: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4265171830"/>
                  </a:ext>
                </a:extLst>
              </a:tr>
            </a:tbl>
          </a:graphicData>
        </a:graphic>
      </p:graphicFrame>
      <p:sp>
        <p:nvSpPr>
          <p:cNvPr id="4" name="Slide Number Placeholder 3">
            <a:extLst>
              <a:ext uri="{FF2B5EF4-FFF2-40B4-BE49-F238E27FC236}">
                <a16:creationId xmlns:a16="http://schemas.microsoft.com/office/drawing/2014/main" id="{30E8820A-5414-EB1C-16E1-DEFE9B228D5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pPr/>
              <a:t>45</a:t>
            </a:fld>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718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89957-D669-AB83-7EB1-F256D67934CD}"/>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Mind map example</a:t>
            </a:r>
          </a:p>
        </p:txBody>
      </p:sp>
      <p:sp>
        <p:nvSpPr>
          <p:cNvPr id="26" name="Freeform: Shape 25">
            <a:extLst>
              <a:ext uri="{FF2B5EF4-FFF2-40B4-BE49-F238E27FC236}">
                <a16:creationId xmlns:a16="http://schemas.microsoft.com/office/drawing/2014/main" id="{8DAD3D58-9952-FB1C-6CF5-803445E15DBF}"/>
              </a:ext>
            </a:extLst>
          </p:cNvPr>
          <p:cNvSpPr/>
          <p:nvPr/>
        </p:nvSpPr>
        <p:spPr>
          <a:xfrm>
            <a:off x="5024976" y="2636670"/>
            <a:ext cx="1584658" cy="1584658"/>
          </a:xfrm>
          <a:custGeom>
            <a:avLst/>
            <a:gdLst>
              <a:gd name="csX0" fmla="*/ 0 w 1584658"/>
              <a:gd name="csY0" fmla="*/ 792329 h 1584658"/>
              <a:gd name="csX1" fmla="*/ 792329 w 1584658"/>
              <a:gd name="csY1" fmla="*/ 0 h 1584658"/>
              <a:gd name="csX2" fmla="*/ 1584658 w 1584658"/>
              <a:gd name="csY2" fmla="*/ 792329 h 1584658"/>
              <a:gd name="csX3" fmla="*/ 792329 w 1584658"/>
              <a:gd name="csY3" fmla="*/ 1584658 h 1584658"/>
              <a:gd name="csX4" fmla="*/ 0 w 1584658"/>
              <a:gd name="csY4" fmla="*/ 792329 h 1584658"/>
            </a:gdLst>
            <a:ahLst/>
            <a:cxnLst>
              <a:cxn ang="0">
                <a:pos x="csX0" y="csY0"/>
              </a:cxn>
              <a:cxn ang="0">
                <a:pos x="csX1" y="csY1"/>
              </a:cxn>
              <a:cxn ang="0">
                <a:pos x="csX2" y="csY2"/>
              </a:cxn>
              <a:cxn ang="0">
                <a:pos x="csX3" y="csY3"/>
              </a:cxn>
              <a:cxn ang="0">
                <a:pos x="csX4" y="csY4"/>
              </a:cxn>
            </a:cxnLst>
            <a:rect l="l" t="t" r="r" b="b"/>
            <a:pathLst>
              <a:path w="1584658" h="1584658">
                <a:moveTo>
                  <a:pt x="0" y="792329"/>
                </a:moveTo>
                <a:cubicBezTo>
                  <a:pt x="0" y="354738"/>
                  <a:pt x="354738" y="0"/>
                  <a:pt x="792329" y="0"/>
                </a:cubicBezTo>
                <a:cubicBezTo>
                  <a:pt x="1229920" y="0"/>
                  <a:pt x="1584658" y="354738"/>
                  <a:pt x="1584658" y="792329"/>
                </a:cubicBezTo>
                <a:cubicBezTo>
                  <a:pt x="1584658" y="1229920"/>
                  <a:pt x="1229920" y="1584658"/>
                  <a:pt x="792329" y="1584658"/>
                </a:cubicBezTo>
                <a:cubicBezTo>
                  <a:pt x="354738" y="1584658"/>
                  <a:pt x="0" y="1229920"/>
                  <a:pt x="0" y="792329"/>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44768" tIns="244768" rIns="244768" bIns="244768" numCol="1" spcCol="1270" anchor="ctr" anchorCtr="0">
            <a:noAutofit/>
          </a:bodyPr>
          <a:lstStyle/>
          <a:p>
            <a:pPr marL="0" lvl="0" indent="0" algn="ctr" defTabSz="889000">
              <a:lnSpc>
                <a:spcPct val="90000"/>
              </a:lnSpc>
              <a:spcBef>
                <a:spcPct val="0"/>
              </a:spcBef>
              <a:spcAft>
                <a:spcPct val="35000"/>
              </a:spcAft>
              <a:buNone/>
            </a:pPr>
            <a:r>
              <a:rPr lang="en-AU" sz="2000" kern="1200" dirty="0">
                <a:latin typeface="Arial" panose="020B0604020202020204" pitchFamily="34" charset="0"/>
                <a:cs typeface="Arial" panose="020B0604020202020204" pitchFamily="34" charset="0"/>
              </a:rPr>
              <a:t>Video examples</a:t>
            </a:r>
          </a:p>
        </p:txBody>
      </p:sp>
      <p:grpSp>
        <p:nvGrpSpPr>
          <p:cNvPr id="5" name="Group 4" descr="software&#10;">
            <a:extLst>
              <a:ext uri="{FF2B5EF4-FFF2-40B4-BE49-F238E27FC236}">
                <a16:creationId xmlns:a16="http://schemas.microsoft.com/office/drawing/2014/main" id="{4094F76E-B1F3-A308-6C9F-C412A3D50061}"/>
              </a:ext>
            </a:extLst>
          </p:cNvPr>
          <p:cNvGrpSpPr/>
          <p:nvPr/>
        </p:nvGrpSpPr>
        <p:grpSpPr>
          <a:xfrm>
            <a:off x="5024976" y="355637"/>
            <a:ext cx="4201415" cy="1802233"/>
            <a:chOff x="5024976" y="355637"/>
            <a:chExt cx="4201415" cy="1802233"/>
          </a:xfrm>
        </p:grpSpPr>
        <p:pic>
          <p:nvPicPr>
            <p:cNvPr id="14" name="Picture 13" descr="Image of software used to control greenhouse environment.">
              <a:extLst>
                <a:ext uri="{FF2B5EF4-FFF2-40B4-BE49-F238E27FC236}">
                  <a16:creationId xmlns:a16="http://schemas.microsoft.com/office/drawing/2014/main" id="{15C9AB6B-193D-62A7-A2F6-F42B34EE82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9987" y="355637"/>
              <a:ext cx="2416404" cy="1206914"/>
            </a:xfrm>
            <a:prstGeom prst="rect">
              <a:avLst/>
            </a:prstGeom>
            <a:ln>
              <a:noFill/>
            </a:ln>
            <a:effectLst>
              <a:softEdge rad="112500"/>
            </a:effectLst>
          </p:spPr>
        </p:pic>
        <p:sp>
          <p:nvSpPr>
            <p:cNvPr id="28" name="Freeform: Shape 27">
              <a:extLst>
                <a:ext uri="{FF2B5EF4-FFF2-40B4-BE49-F238E27FC236}">
                  <a16:creationId xmlns:a16="http://schemas.microsoft.com/office/drawing/2014/main" id="{A6D92927-8B5F-DF00-5D66-07C9E66D8406}"/>
                </a:ext>
              </a:extLst>
            </p:cNvPr>
            <p:cNvSpPr/>
            <p:nvPr/>
          </p:nvSpPr>
          <p:spPr>
            <a:xfrm>
              <a:off x="5024976" y="573212"/>
              <a:ext cx="1584658" cy="1584658"/>
            </a:xfrm>
            <a:custGeom>
              <a:avLst/>
              <a:gdLst>
                <a:gd name="csX0" fmla="*/ 0 w 1584658"/>
                <a:gd name="csY0" fmla="*/ 792329 h 1584658"/>
                <a:gd name="csX1" fmla="*/ 792329 w 1584658"/>
                <a:gd name="csY1" fmla="*/ 0 h 1584658"/>
                <a:gd name="csX2" fmla="*/ 1584658 w 1584658"/>
                <a:gd name="csY2" fmla="*/ 792329 h 1584658"/>
                <a:gd name="csX3" fmla="*/ 792329 w 1584658"/>
                <a:gd name="csY3" fmla="*/ 1584658 h 1584658"/>
                <a:gd name="csX4" fmla="*/ 0 w 1584658"/>
                <a:gd name="csY4" fmla="*/ 792329 h 1584658"/>
              </a:gdLst>
              <a:ahLst/>
              <a:cxnLst>
                <a:cxn ang="0">
                  <a:pos x="csX0" y="csY0"/>
                </a:cxn>
                <a:cxn ang="0">
                  <a:pos x="csX1" y="csY1"/>
                </a:cxn>
                <a:cxn ang="0">
                  <a:pos x="csX2" y="csY2"/>
                </a:cxn>
                <a:cxn ang="0">
                  <a:pos x="csX3" y="csY3"/>
                </a:cxn>
                <a:cxn ang="0">
                  <a:pos x="csX4" y="csY4"/>
                </a:cxn>
              </a:cxnLst>
              <a:rect l="l" t="t" r="r" b="b"/>
              <a:pathLst>
                <a:path w="1584658" h="1584658">
                  <a:moveTo>
                    <a:pt x="0" y="792329"/>
                  </a:moveTo>
                  <a:cubicBezTo>
                    <a:pt x="0" y="354738"/>
                    <a:pt x="354738" y="0"/>
                    <a:pt x="792329" y="0"/>
                  </a:cubicBezTo>
                  <a:cubicBezTo>
                    <a:pt x="1229920" y="0"/>
                    <a:pt x="1584658" y="354738"/>
                    <a:pt x="1584658" y="792329"/>
                  </a:cubicBezTo>
                  <a:cubicBezTo>
                    <a:pt x="1584658" y="1229920"/>
                    <a:pt x="1229920" y="1584658"/>
                    <a:pt x="792329" y="1584658"/>
                  </a:cubicBezTo>
                  <a:cubicBezTo>
                    <a:pt x="354738" y="1584658"/>
                    <a:pt x="0" y="1229920"/>
                    <a:pt x="0" y="792329"/>
                  </a:cubicBezTo>
                  <a:close/>
                </a:path>
              </a:pathLst>
            </a:custGeom>
            <a:solidFill>
              <a:schemeClr val="accent3">
                <a:lumMod val="20000"/>
                <a:lumOff val="80000"/>
              </a:schemeClr>
            </a:solidFill>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hueOff val="0"/>
                <a:satOff val="0"/>
                <a:lumOff val="0"/>
                <a:alphaOff val="0"/>
              </a:schemeClr>
            </a:fontRef>
          </p:style>
          <p:txBody>
            <a:bodyPr spcFirstLastPara="0" vert="horz" wrap="square" lIns="242228" tIns="242228" rIns="242228" bIns="242228" numCol="1" spcCol="1270" anchor="ctr" anchorCtr="0">
              <a:noAutofit/>
            </a:bodyPr>
            <a:lstStyle/>
            <a:p>
              <a:pPr marL="0" lvl="0" indent="0" algn="ctr" defTabSz="711200">
                <a:lnSpc>
                  <a:spcPct val="90000"/>
                </a:lnSpc>
                <a:spcBef>
                  <a:spcPct val="0"/>
                </a:spcBef>
                <a:spcAft>
                  <a:spcPct val="35000"/>
                </a:spcAft>
                <a:buNone/>
              </a:pPr>
              <a:r>
                <a:rPr lang="en-AU" sz="1600" i="0" kern="1200" dirty="0">
                  <a:latin typeface="Arial" panose="020B0604020202020204" pitchFamily="34" charset="0"/>
                  <a:cs typeface="Arial" panose="020B0604020202020204" pitchFamily="34" charset="0"/>
                </a:rPr>
                <a:t>software</a:t>
              </a:r>
            </a:p>
          </p:txBody>
        </p:sp>
      </p:grpSp>
      <p:grpSp>
        <p:nvGrpSpPr>
          <p:cNvPr id="6" name="Group 5" descr="automation&#10;">
            <a:extLst>
              <a:ext uri="{FF2B5EF4-FFF2-40B4-BE49-F238E27FC236}">
                <a16:creationId xmlns:a16="http://schemas.microsoft.com/office/drawing/2014/main" id="{C7D8993D-153C-340C-DCF0-C7B7FDAFBCCC}"/>
              </a:ext>
            </a:extLst>
          </p:cNvPr>
          <p:cNvGrpSpPr/>
          <p:nvPr/>
        </p:nvGrpSpPr>
        <p:grpSpPr>
          <a:xfrm>
            <a:off x="6811984" y="1604941"/>
            <a:ext cx="4250730" cy="1849457"/>
            <a:chOff x="6811984" y="1604941"/>
            <a:chExt cx="4250730" cy="1849457"/>
          </a:xfrm>
        </p:grpSpPr>
        <p:pic>
          <p:nvPicPr>
            <p:cNvPr id="18" name="Picture 17" descr="Image of plant automation.">
              <a:extLst>
                <a:ext uri="{FF2B5EF4-FFF2-40B4-BE49-F238E27FC236}">
                  <a16:creationId xmlns:a16="http://schemas.microsoft.com/office/drawing/2014/main" id="{065F7DF3-800C-9670-FE94-E8E16694F6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67305" y="2169092"/>
              <a:ext cx="2595409" cy="1285306"/>
            </a:xfrm>
            <a:prstGeom prst="rect">
              <a:avLst/>
            </a:prstGeom>
            <a:ln>
              <a:noFill/>
            </a:ln>
            <a:effectLst>
              <a:softEdge rad="112500"/>
            </a:effectLst>
          </p:spPr>
        </p:pic>
        <p:sp>
          <p:nvSpPr>
            <p:cNvPr id="30" name="Freeform: Shape 29">
              <a:extLst>
                <a:ext uri="{FF2B5EF4-FFF2-40B4-BE49-F238E27FC236}">
                  <a16:creationId xmlns:a16="http://schemas.microsoft.com/office/drawing/2014/main" id="{107B94E7-546A-E64F-002B-4A97BB45AAF8}"/>
                </a:ext>
              </a:extLst>
            </p:cNvPr>
            <p:cNvSpPr/>
            <p:nvPr/>
          </p:nvSpPr>
          <p:spPr>
            <a:xfrm>
              <a:off x="6811984" y="1604941"/>
              <a:ext cx="1584658" cy="1584658"/>
            </a:xfrm>
            <a:custGeom>
              <a:avLst/>
              <a:gdLst>
                <a:gd name="csX0" fmla="*/ 0 w 1584658"/>
                <a:gd name="csY0" fmla="*/ 792329 h 1584658"/>
                <a:gd name="csX1" fmla="*/ 792329 w 1584658"/>
                <a:gd name="csY1" fmla="*/ 0 h 1584658"/>
                <a:gd name="csX2" fmla="*/ 1584658 w 1584658"/>
                <a:gd name="csY2" fmla="*/ 792329 h 1584658"/>
                <a:gd name="csX3" fmla="*/ 792329 w 1584658"/>
                <a:gd name="csY3" fmla="*/ 1584658 h 1584658"/>
                <a:gd name="csX4" fmla="*/ 0 w 1584658"/>
                <a:gd name="csY4" fmla="*/ 792329 h 1584658"/>
              </a:gdLst>
              <a:ahLst/>
              <a:cxnLst>
                <a:cxn ang="0">
                  <a:pos x="csX0" y="csY0"/>
                </a:cxn>
                <a:cxn ang="0">
                  <a:pos x="csX1" y="csY1"/>
                </a:cxn>
                <a:cxn ang="0">
                  <a:pos x="csX2" y="csY2"/>
                </a:cxn>
                <a:cxn ang="0">
                  <a:pos x="csX3" y="csY3"/>
                </a:cxn>
                <a:cxn ang="0">
                  <a:pos x="csX4" y="csY4"/>
                </a:cxn>
              </a:cxnLst>
              <a:rect l="l" t="t" r="r" b="b"/>
              <a:pathLst>
                <a:path w="1584658" h="1584658">
                  <a:moveTo>
                    <a:pt x="0" y="792329"/>
                  </a:moveTo>
                  <a:cubicBezTo>
                    <a:pt x="0" y="354738"/>
                    <a:pt x="354738" y="0"/>
                    <a:pt x="792329" y="0"/>
                  </a:cubicBezTo>
                  <a:cubicBezTo>
                    <a:pt x="1229920" y="0"/>
                    <a:pt x="1584658" y="354738"/>
                    <a:pt x="1584658" y="792329"/>
                  </a:cubicBezTo>
                  <a:cubicBezTo>
                    <a:pt x="1584658" y="1229920"/>
                    <a:pt x="1229920" y="1584658"/>
                    <a:pt x="792329" y="1584658"/>
                  </a:cubicBezTo>
                  <a:cubicBezTo>
                    <a:pt x="354738" y="1584658"/>
                    <a:pt x="0" y="1229920"/>
                    <a:pt x="0" y="792329"/>
                  </a:cubicBezTo>
                  <a:close/>
                </a:path>
              </a:pathLst>
            </a:custGeom>
            <a:solidFill>
              <a:schemeClr val="accent3">
                <a:lumMod val="20000"/>
                <a:lumOff val="80000"/>
              </a:schemeClr>
            </a:solidFill>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hueOff val="0"/>
                <a:satOff val="0"/>
                <a:lumOff val="0"/>
                <a:alphaOff val="0"/>
              </a:schemeClr>
            </a:fontRef>
          </p:style>
          <p:txBody>
            <a:bodyPr spcFirstLastPara="0" vert="horz" wrap="square" lIns="242228" tIns="242228" rIns="242228" bIns="242228" numCol="1" spcCol="1270" anchor="ctr" anchorCtr="0">
              <a:noAutofit/>
            </a:bodyPr>
            <a:lstStyle/>
            <a:p>
              <a:pPr marL="0" lvl="0" indent="0" algn="ctr" defTabSz="711200">
                <a:lnSpc>
                  <a:spcPct val="90000"/>
                </a:lnSpc>
                <a:spcBef>
                  <a:spcPct val="0"/>
                </a:spcBef>
                <a:spcAft>
                  <a:spcPct val="35000"/>
                </a:spcAft>
                <a:buNone/>
              </a:pPr>
              <a:r>
                <a:rPr lang="en-AU" sz="1600" kern="1200" dirty="0">
                  <a:latin typeface="Arial" panose="020B0604020202020204" pitchFamily="34" charset="0"/>
                  <a:cs typeface="Arial" panose="020B0604020202020204" pitchFamily="34" charset="0"/>
                </a:rPr>
                <a:t>automation</a:t>
              </a:r>
            </a:p>
          </p:txBody>
        </p:sp>
      </p:grpSp>
      <p:grpSp>
        <p:nvGrpSpPr>
          <p:cNvPr id="7" name="Group 6" descr="water irrigation&#10;">
            <a:extLst>
              <a:ext uri="{FF2B5EF4-FFF2-40B4-BE49-F238E27FC236}">
                <a16:creationId xmlns:a16="http://schemas.microsoft.com/office/drawing/2014/main" id="{636DEB73-64D0-6ACD-E847-40E186AD4480}"/>
              </a:ext>
            </a:extLst>
          </p:cNvPr>
          <p:cNvGrpSpPr/>
          <p:nvPr/>
        </p:nvGrpSpPr>
        <p:grpSpPr>
          <a:xfrm>
            <a:off x="6811984" y="3668399"/>
            <a:ext cx="4250730" cy="1584658"/>
            <a:chOff x="6811984" y="3668399"/>
            <a:chExt cx="4250730" cy="1584658"/>
          </a:xfrm>
        </p:grpSpPr>
        <p:pic>
          <p:nvPicPr>
            <p:cNvPr id="16" name="Picture 15" descr="Image of watering probe.">
              <a:extLst>
                <a:ext uri="{FF2B5EF4-FFF2-40B4-BE49-F238E27FC236}">
                  <a16:creationId xmlns:a16="http://schemas.microsoft.com/office/drawing/2014/main" id="{DC24E225-07BA-171D-7446-8AE2CB570D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67305" y="3949560"/>
              <a:ext cx="2595409" cy="1302539"/>
            </a:xfrm>
            <a:prstGeom prst="rect">
              <a:avLst/>
            </a:prstGeom>
            <a:ln>
              <a:noFill/>
            </a:ln>
            <a:effectLst>
              <a:softEdge rad="112500"/>
            </a:effectLst>
          </p:spPr>
        </p:pic>
        <p:sp>
          <p:nvSpPr>
            <p:cNvPr id="32" name="Freeform: Shape 31">
              <a:extLst>
                <a:ext uri="{FF2B5EF4-FFF2-40B4-BE49-F238E27FC236}">
                  <a16:creationId xmlns:a16="http://schemas.microsoft.com/office/drawing/2014/main" id="{F556ABF1-1F5E-85DF-2074-ED90A4DEF02C}"/>
                </a:ext>
              </a:extLst>
            </p:cNvPr>
            <p:cNvSpPr/>
            <p:nvPr/>
          </p:nvSpPr>
          <p:spPr>
            <a:xfrm>
              <a:off x="6811984" y="3668399"/>
              <a:ext cx="1584658" cy="1584658"/>
            </a:xfrm>
            <a:custGeom>
              <a:avLst/>
              <a:gdLst>
                <a:gd name="csX0" fmla="*/ 0 w 1584658"/>
                <a:gd name="csY0" fmla="*/ 792329 h 1584658"/>
                <a:gd name="csX1" fmla="*/ 792329 w 1584658"/>
                <a:gd name="csY1" fmla="*/ 0 h 1584658"/>
                <a:gd name="csX2" fmla="*/ 1584658 w 1584658"/>
                <a:gd name="csY2" fmla="*/ 792329 h 1584658"/>
                <a:gd name="csX3" fmla="*/ 792329 w 1584658"/>
                <a:gd name="csY3" fmla="*/ 1584658 h 1584658"/>
                <a:gd name="csX4" fmla="*/ 0 w 1584658"/>
                <a:gd name="csY4" fmla="*/ 792329 h 1584658"/>
              </a:gdLst>
              <a:ahLst/>
              <a:cxnLst>
                <a:cxn ang="0">
                  <a:pos x="csX0" y="csY0"/>
                </a:cxn>
                <a:cxn ang="0">
                  <a:pos x="csX1" y="csY1"/>
                </a:cxn>
                <a:cxn ang="0">
                  <a:pos x="csX2" y="csY2"/>
                </a:cxn>
                <a:cxn ang="0">
                  <a:pos x="csX3" y="csY3"/>
                </a:cxn>
                <a:cxn ang="0">
                  <a:pos x="csX4" y="csY4"/>
                </a:cxn>
              </a:cxnLst>
              <a:rect l="l" t="t" r="r" b="b"/>
              <a:pathLst>
                <a:path w="1584658" h="1584658">
                  <a:moveTo>
                    <a:pt x="0" y="792329"/>
                  </a:moveTo>
                  <a:cubicBezTo>
                    <a:pt x="0" y="354738"/>
                    <a:pt x="354738" y="0"/>
                    <a:pt x="792329" y="0"/>
                  </a:cubicBezTo>
                  <a:cubicBezTo>
                    <a:pt x="1229920" y="0"/>
                    <a:pt x="1584658" y="354738"/>
                    <a:pt x="1584658" y="792329"/>
                  </a:cubicBezTo>
                  <a:cubicBezTo>
                    <a:pt x="1584658" y="1229920"/>
                    <a:pt x="1229920" y="1584658"/>
                    <a:pt x="792329" y="1584658"/>
                  </a:cubicBezTo>
                  <a:cubicBezTo>
                    <a:pt x="354738" y="1584658"/>
                    <a:pt x="0" y="1229920"/>
                    <a:pt x="0" y="792329"/>
                  </a:cubicBezTo>
                  <a:close/>
                </a:path>
              </a:pathLst>
            </a:custGeom>
            <a:solidFill>
              <a:schemeClr val="accent3">
                <a:lumMod val="20000"/>
                <a:lumOff val="80000"/>
              </a:schemeClr>
            </a:solidFill>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hueOff val="0"/>
                <a:satOff val="0"/>
                <a:lumOff val="0"/>
                <a:alphaOff val="0"/>
              </a:schemeClr>
            </a:fontRef>
          </p:style>
          <p:txBody>
            <a:bodyPr spcFirstLastPara="0" vert="horz" wrap="square" lIns="242228" tIns="242228" rIns="242228" bIns="242228" numCol="1" spcCol="1270" anchor="ctr" anchorCtr="0">
              <a:noAutofit/>
            </a:bodyPr>
            <a:lstStyle/>
            <a:p>
              <a:pPr marL="0" lvl="0" indent="0" algn="ctr" defTabSz="711200">
                <a:lnSpc>
                  <a:spcPct val="90000"/>
                </a:lnSpc>
                <a:spcBef>
                  <a:spcPct val="0"/>
                </a:spcBef>
                <a:spcAft>
                  <a:spcPct val="35000"/>
                </a:spcAft>
                <a:buNone/>
              </a:pPr>
              <a:r>
                <a:rPr lang="en-AU" sz="1600" i="0" kern="1200" dirty="0">
                  <a:latin typeface="Arial" panose="020B0604020202020204" pitchFamily="34" charset="0"/>
                  <a:cs typeface="Arial" panose="020B0604020202020204" pitchFamily="34" charset="0"/>
                </a:rPr>
                <a:t>water irrigation</a:t>
              </a:r>
            </a:p>
          </p:txBody>
        </p:sp>
      </p:grpSp>
      <p:grpSp>
        <p:nvGrpSpPr>
          <p:cNvPr id="9" name="Group 8" descr="ventilation&#10;">
            <a:extLst>
              <a:ext uri="{FF2B5EF4-FFF2-40B4-BE49-F238E27FC236}">
                <a16:creationId xmlns:a16="http://schemas.microsoft.com/office/drawing/2014/main" id="{D6CF4CE1-7496-5758-ECFD-B0F8F1C20425}"/>
              </a:ext>
            </a:extLst>
          </p:cNvPr>
          <p:cNvGrpSpPr/>
          <p:nvPr/>
        </p:nvGrpSpPr>
        <p:grpSpPr>
          <a:xfrm>
            <a:off x="5024976" y="4700128"/>
            <a:ext cx="4201415" cy="1981286"/>
            <a:chOff x="5024976" y="4700128"/>
            <a:chExt cx="4201415" cy="1981286"/>
          </a:xfrm>
        </p:grpSpPr>
        <p:pic>
          <p:nvPicPr>
            <p:cNvPr id="10" name="Picture 9" descr="image of ventilation of greenhouse roof">
              <a:extLst>
                <a:ext uri="{FF2B5EF4-FFF2-40B4-BE49-F238E27FC236}">
                  <a16:creationId xmlns:a16="http://schemas.microsoft.com/office/drawing/2014/main" id="{2328A75F-8061-9AF1-6821-CA2838D262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61734" y="5324460"/>
              <a:ext cx="2564657" cy="1356954"/>
            </a:xfrm>
            <a:prstGeom prst="rect">
              <a:avLst/>
            </a:prstGeom>
            <a:ln>
              <a:noFill/>
            </a:ln>
            <a:effectLst>
              <a:softEdge rad="112500"/>
            </a:effectLst>
          </p:spPr>
        </p:pic>
        <p:sp>
          <p:nvSpPr>
            <p:cNvPr id="34" name="Freeform: Shape 33">
              <a:extLst>
                <a:ext uri="{FF2B5EF4-FFF2-40B4-BE49-F238E27FC236}">
                  <a16:creationId xmlns:a16="http://schemas.microsoft.com/office/drawing/2014/main" id="{E543A13A-4AB2-75BF-9F5B-018CCD543215}"/>
                </a:ext>
              </a:extLst>
            </p:cNvPr>
            <p:cNvSpPr/>
            <p:nvPr/>
          </p:nvSpPr>
          <p:spPr>
            <a:xfrm>
              <a:off x="5024976" y="4700128"/>
              <a:ext cx="1584658" cy="1584658"/>
            </a:xfrm>
            <a:custGeom>
              <a:avLst/>
              <a:gdLst>
                <a:gd name="csX0" fmla="*/ 0 w 1584658"/>
                <a:gd name="csY0" fmla="*/ 792329 h 1584658"/>
                <a:gd name="csX1" fmla="*/ 792329 w 1584658"/>
                <a:gd name="csY1" fmla="*/ 0 h 1584658"/>
                <a:gd name="csX2" fmla="*/ 1584658 w 1584658"/>
                <a:gd name="csY2" fmla="*/ 792329 h 1584658"/>
                <a:gd name="csX3" fmla="*/ 792329 w 1584658"/>
                <a:gd name="csY3" fmla="*/ 1584658 h 1584658"/>
                <a:gd name="csX4" fmla="*/ 0 w 1584658"/>
                <a:gd name="csY4" fmla="*/ 792329 h 1584658"/>
              </a:gdLst>
              <a:ahLst/>
              <a:cxnLst>
                <a:cxn ang="0">
                  <a:pos x="csX0" y="csY0"/>
                </a:cxn>
                <a:cxn ang="0">
                  <a:pos x="csX1" y="csY1"/>
                </a:cxn>
                <a:cxn ang="0">
                  <a:pos x="csX2" y="csY2"/>
                </a:cxn>
                <a:cxn ang="0">
                  <a:pos x="csX3" y="csY3"/>
                </a:cxn>
                <a:cxn ang="0">
                  <a:pos x="csX4" y="csY4"/>
                </a:cxn>
              </a:cxnLst>
              <a:rect l="l" t="t" r="r" b="b"/>
              <a:pathLst>
                <a:path w="1584658" h="1584658">
                  <a:moveTo>
                    <a:pt x="0" y="792329"/>
                  </a:moveTo>
                  <a:cubicBezTo>
                    <a:pt x="0" y="354738"/>
                    <a:pt x="354738" y="0"/>
                    <a:pt x="792329" y="0"/>
                  </a:cubicBezTo>
                  <a:cubicBezTo>
                    <a:pt x="1229920" y="0"/>
                    <a:pt x="1584658" y="354738"/>
                    <a:pt x="1584658" y="792329"/>
                  </a:cubicBezTo>
                  <a:cubicBezTo>
                    <a:pt x="1584658" y="1229920"/>
                    <a:pt x="1229920" y="1584658"/>
                    <a:pt x="792329" y="1584658"/>
                  </a:cubicBezTo>
                  <a:cubicBezTo>
                    <a:pt x="354738" y="1584658"/>
                    <a:pt x="0" y="1229920"/>
                    <a:pt x="0" y="792329"/>
                  </a:cubicBezTo>
                  <a:close/>
                </a:path>
              </a:pathLst>
            </a:custGeom>
            <a:solidFill>
              <a:schemeClr val="accent3">
                <a:lumMod val="20000"/>
                <a:lumOff val="80000"/>
              </a:schemeClr>
            </a:solidFill>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hueOff val="0"/>
                <a:satOff val="0"/>
                <a:lumOff val="0"/>
                <a:alphaOff val="0"/>
              </a:schemeClr>
            </a:fontRef>
          </p:style>
          <p:txBody>
            <a:bodyPr spcFirstLastPara="0" vert="horz" wrap="square" lIns="242228" tIns="242228" rIns="242228" bIns="242228" numCol="1" spcCol="1270" anchor="ctr" anchorCtr="0">
              <a:noAutofit/>
            </a:bodyPr>
            <a:lstStyle/>
            <a:p>
              <a:pPr marL="0" lvl="0" indent="0" algn="ctr" defTabSz="711200">
                <a:lnSpc>
                  <a:spcPct val="90000"/>
                </a:lnSpc>
                <a:spcBef>
                  <a:spcPct val="0"/>
                </a:spcBef>
                <a:spcAft>
                  <a:spcPct val="35000"/>
                </a:spcAft>
                <a:buNone/>
              </a:pPr>
              <a:r>
                <a:rPr lang="en-AU" sz="1600" kern="1200" dirty="0">
                  <a:latin typeface="Arial" panose="020B0604020202020204" pitchFamily="34" charset="0"/>
                  <a:cs typeface="Arial" panose="020B0604020202020204" pitchFamily="34" charset="0"/>
                </a:rPr>
                <a:t>ventilation</a:t>
              </a:r>
            </a:p>
          </p:txBody>
        </p:sp>
      </p:grpSp>
      <p:grpSp>
        <p:nvGrpSpPr>
          <p:cNvPr id="11" name="Group 10" descr="sensors&#10;">
            <a:extLst>
              <a:ext uri="{FF2B5EF4-FFF2-40B4-BE49-F238E27FC236}">
                <a16:creationId xmlns:a16="http://schemas.microsoft.com/office/drawing/2014/main" id="{BDBB0B84-DD0C-635E-2B19-78C5E7ED9F2D}"/>
              </a:ext>
            </a:extLst>
          </p:cNvPr>
          <p:cNvGrpSpPr/>
          <p:nvPr/>
        </p:nvGrpSpPr>
        <p:grpSpPr>
          <a:xfrm>
            <a:off x="528601" y="3668399"/>
            <a:ext cx="4294026" cy="2208540"/>
            <a:chOff x="528601" y="3668399"/>
            <a:chExt cx="4294026" cy="2208540"/>
          </a:xfrm>
        </p:grpSpPr>
        <p:pic>
          <p:nvPicPr>
            <p:cNvPr id="12" name="Picture 11" descr="Image of person explaining sensor.">
              <a:extLst>
                <a:ext uri="{FF2B5EF4-FFF2-40B4-BE49-F238E27FC236}">
                  <a16:creationId xmlns:a16="http://schemas.microsoft.com/office/drawing/2014/main" id="{ACD84F67-74AC-A1A4-3C1F-EA4BA2525C3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8601" y="4627259"/>
              <a:ext cx="2506050" cy="1249680"/>
            </a:xfrm>
            <a:prstGeom prst="rect">
              <a:avLst/>
            </a:prstGeom>
            <a:ln>
              <a:noFill/>
            </a:ln>
            <a:effectLst>
              <a:softEdge rad="112500"/>
            </a:effectLst>
          </p:spPr>
        </p:pic>
        <p:sp>
          <p:nvSpPr>
            <p:cNvPr id="36" name="Freeform: Shape 35">
              <a:extLst>
                <a:ext uri="{FF2B5EF4-FFF2-40B4-BE49-F238E27FC236}">
                  <a16:creationId xmlns:a16="http://schemas.microsoft.com/office/drawing/2014/main" id="{72BB8E7B-BB75-007C-3716-18227D40C088}"/>
                </a:ext>
              </a:extLst>
            </p:cNvPr>
            <p:cNvSpPr/>
            <p:nvPr/>
          </p:nvSpPr>
          <p:spPr>
            <a:xfrm>
              <a:off x="3237969" y="3668399"/>
              <a:ext cx="1584658" cy="1584658"/>
            </a:xfrm>
            <a:custGeom>
              <a:avLst/>
              <a:gdLst>
                <a:gd name="csX0" fmla="*/ 0 w 1584658"/>
                <a:gd name="csY0" fmla="*/ 792329 h 1584658"/>
                <a:gd name="csX1" fmla="*/ 792329 w 1584658"/>
                <a:gd name="csY1" fmla="*/ 0 h 1584658"/>
                <a:gd name="csX2" fmla="*/ 1584658 w 1584658"/>
                <a:gd name="csY2" fmla="*/ 792329 h 1584658"/>
                <a:gd name="csX3" fmla="*/ 792329 w 1584658"/>
                <a:gd name="csY3" fmla="*/ 1584658 h 1584658"/>
                <a:gd name="csX4" fmla="*/ 0 w 1584658"/>
                <a:gd name="csY4" fmla="*/ 792329 h 1584658"/>
              </a:gdLst>
              <a:ahLst/>
              <a:cxnLst>
                <a:cxn ang="0">
                  <a:pos x="csX0" y="csY0"/>
                </a:cxn>
                <a:cxn ang="0">
                  <a:pos x="csX1" y="csY1"/>
                </a:cxn>
                <a:cxn ang="0">
                  <a:pos x="csX2" y="csY2"/>
                </a:cxn>
                <a:cxn ang="0">
                  <a:pos x="csX3" y="csY3"/>
                </a:cxn>
                <a:cxn ang="0">
                  <a:pos x="csX4" y="csY4"/>
                </a:cxn>
              </a:cxnLst>
              <a:rect l="l" t="t" r="r" b="b"/>
              <a:pathLst>
                <a:path w="1584658" h="1584658">
                  <a:moveTo>
                    <a:pt x="0" y="792329"/>
                  </a:moveTo>
                  <a:cubicBezTo>
                    <a:pt x="0" y="354738"/>
                    <a:pt x="354738" y="0"/>
                    <a:pt x="792329" y="0"/>
                  </a:cubicBezTo>
                  <a:cubicBezTo>
                    <a:pt x="1229920" y="0"/>
                    <a:pt x="1584658" y="354738"/>
                    <a:pt x="1584658" y="792329"/>
                  </a:cubicBezTo>
                  <a:cubicBezTo>
                    <a:pt x="1584658" y="1229920"/>
                    <a:pt x="1229920" y="1584658"/>
                    <a:pt x="792329" y="1584658"/>
                  </a:cubicBezTo>
                  <a:cubicBezTo>
                    <a:pt x="354738" y="1584658"/>
                    <a:pt x="0" y="1229920"/>
                    <a:pt x="0" y="792329"/>
                  </a:cubicBezTo>
                  <a:close/>
                </a:path>
              </a:pathLst>
            </a:custGeom>
            <a:solidFill>
              <a:schemeClr val="accent3">
                <a:lumMod val="20000"/>
                <a:lumOff val="80000"/>
              </a:schemeClr>
            </a:solidFill>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hueOff val="0"/>
                <a:satOff val="0"/>
                <a:lumOff val="0"/>
                <a:alphaOff val="0"/>
              </a:schemeClr>
            </a:fontRef>
          </p:style>
          <p:txBody>
            <a:bodyPr spcFirstLastPara="0" vert="horz" wrap="square" lIns="242228" tIns="242228" rIns="242228" bIns="242228" numCol="1" spcCol="1270" anchor="ctr" anchorCtr="0">
              <a:noAutofit/>
            </a:bodyPr>
            <a:lstStyle/>
            <a:p>
              <a:pPr marL="0" lvl="0" indent="0" algn="ctr" defTabSz="711200">
                <a:lnSpc>
                  <a:spcPct val="90000"/>
                </a:lnSpc>
                <a:spcBef>
                  <a:spcPct val="0"/>
                </a:spcBef>
                <a:spcAft>
                  <a:spcPct val="35000"/>
                </a:spcAft>
                <a:buNone/>
              </a:pPr>
              <a:r>
                <a:rPr lang="en-AU" sz="1600" i="0" kern="1200" dirty="0">
                  <a:latin typeface="Arial" panose="020B0604020202020204" pitchFamily="34" charset="0"/>
                  <a:cs typeface="Arial" panose="020B0604020202020204" pitchFamily="34" charset="0"/>
                </a:rPr>
                <a:t>sensors</a:t>
              </a:r>
            </a:p>
          </p:txBody>
        </p:sp>
      </p:grpSp>
      <p:grpSp>
        <p:nvGrpSpPr>
          <p:cNvPr id="13" name="Group 12" descr="lighting&#10;">
            <a:extLst>
              <a:ext uri="{FF2B5EF4-FFF2-40B4-BE49-F238E27FC236}">
                <a16:creationId xmlns:a16="http://schemas.microsoft.com/office/drawing/2014/main" id="{A3995ABD-71D0-0059-8DF7-495A9DAF2148}"/>
              </a:ext>
            </a:extLst>
          </p:cNvPr>
          <p:cNvGrpSpPr/>
          <p:nvPr/>
        </p:nvGrpSpPr>
        <p:grpSpPr>
          <a:xfrm>
            <a:off x="397689" y="1604941"/>
            <a:ext cx="4424938" cy="2022264"/>
            <a:chOff x="397689" y="1604941"/>
            <a:chExt cx="4424938" cy="2022264"/>
          </a:xfrm>
        </p:grpSpPr>
        <p:pic>
          <p:nvPicPr>
            <p:cNvPr id="8" name="Picture 7" descr="Image of plants under artificial lighting.">
              <a:extLst>
                <a:ext uri="{FF2B5EF4-FFF2-40B4-BE49-F238E27FC236}">
                  <a16:creationId xmlns:a16="http://schemas.microsoft.com/office/drawing/2014/main" id="{430EC112-7075-67F1-F060-09A570009CC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7689" y="2278103"/>
              <a:ext cx="2564657" cy="1349102"/>
            </a:xfrm>
            <a:prstGeom prst="rect">
              <a:avLst/>
            </a:prstGeom>
            <a:ln>
              <a:noFill/>
            </a:ln>
            <a:effectLst>
              <a:softEdge rad="112500"/>
            </a:effectLst>
          </p:spPr>
        </p:pic>
        <p:sp>
          <p:nvSpPr>
            <p:cNvPr id="38" name="Freeform: Shape 37">
              <a:extLst>
                <a:ext uri="{FF2B5EF4-FFF2-40B4-BE49-F238E27FC236}">
                  <a16:creationId xmlns:a16="http://schemas.microsoft.com/office/drawing/2014/main" id="{BDBBACA3-0E80-767E-83CC-61947F59D76A}"/>
                </a:ext>
              </a:extLst>
            </p:cNvPr>
            <p:cNvSpPr/>
            <p:nvPr/>
          </p:nvSpPr>
          <p:spPr>
            <a:xfrm>
              <a:off x="3237969" y="1604941"/>
              <a:ext cx="1584658" cy="1584658"/>
            </a:xfrm>
            <a:custGeom>
              <a:avLst/>
              <a:gdLst>
                <a:gd name="csX0" fmla="*/ 0 w 1584658"/>
                <a:gd name="csY0" fmla="*/ 792329 h 1584658"/>
                <a:gd name="csX1" fmla="*/ 792329 w 1584658"/>
                <a:gd name="csY1" fmla="*/ 0 h 1584658"/>
                <a:gd name="csX2" fmla="*/ 1584658 w 1584658"/>
                <a:gd name="csY2" fmla="*/ 792329 h 1584658"/>
                <a:gd name="csX3" fmla="*/ 792329 w 1584658"/>
                <a:gd name="csY3" fmla="*/ 1584658 h 1584658"/>
                <a:gd name="csX4" fmla="*/ 0 w 1584658"/>
                <a:gd name="csY4" fmla="*/ 792329 h 1584658"/>
              </a:gdLst>
              <a:ahLst/>
              <a:cxnLst>
                <a:cxn ang="0">
                  <a:pos x="csX0" y="csY0"/>
                </a:cxn>
                <a:cxn ang="0">
                  <a:pos x="csX1" y="csY1"/>
                </a:cxn>
                <a:cxn ang="0">
                  <a:pos x="csX2" y="csY2"/>
                </a:cxn>
                <a:cxn ang="0">
                  <a:pos x="csX3" y="csY3"/>
                </a:cxn>
                <a:cxn ang="0">
                  <a:pos x="csX4" y="csY4"/>
                </a:cxn>
              </a:cxnLst>
              <a:rect l="l" t="t" r="r" b="b"/>
              <a:pathLst>
                <a:path w="1584658" h="1584658">
                  <a:moveTo>
                    <a:pt x="0" y="792329"/>
                  </a:moveTo>
                  <a:cubicBezTo>
                    <a:pt x="0" y="354738"/>
                    <a:pt x="354738" y="0"/>
                    <a:pt x="792329" y="0"/>
                  </a:cubicBezTo>
                  <a:cubicBezTo>
                    <a:pt x="1229920" y="0"/>
                    <a:pt x="1584658" y="354738"/>
                    <a:pt x="1584658" y="792329"/>
                  </a:cubicBezTo>
                  <a:cubicBezTo>
                    <a:pt x="1584658" y="1229920"/>
                    <a:pt x="1229920" y="1584658"/>
                    <a:pt x="792329" y="1584658"/>
                  </a:cubicBezTo>
                  <a:cubicBezTo>
                    <a:pt x="354738" y="1584658"/>
                    <a:pt x="0" y="1229920"/>
                    <a:pt x="0" y="792329"/>
                  </a:cubicBezTo>
                  <a:close/>
                </a:path>
              </a:pathLst>
            </a:custGeom>
            <a:solidFill>
              <a:schemeClr val="accent3">
                <a:lumMod val="20000"/>
                <a:lumOff val="80000"/>
              </a:schemeClr>
            </a:solidFill>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hueOff val="0"/>
                <a:satOff val="0"/>
                <a:lumOff val="0"/>
                <a:alphaOff val="0"/>
              </a:schemeClr>
            </a:fontRef>
          </p:style>
          <p:txBody>
            <a:bodyPr spcFirstLastPara="0" vert="horz" wrap="square" lIns="242228" tIns="242228" rIns="242228" bIns="242228" numCol="1" spcCol="1270" anchor="ctr" anchorCtr="0">
              <a:noAutofit/>
            </a:bodyPr>
            <a:lstStyle/>
            <a:p>
              <a:pPr marL="0" lvl="0" indent="0" algn="ctr" defTabSz="711200">
                <a:lnSpc>
                  <a:spcPct val="90000"/>
                </a:lnSpc>
                <a:spcBef>
                  <a:spcPct val="0"/>
                </a:spcBef>
                <a:spcAft>
                  <a:spcPct val="35000"/>
                </a:spcAft>
                <a:buNone/>
              </a:pPr>
              <a:r>
                <a:rPr lang="en-AU" sz="1600" kern="1200" dirty="0">
                  <a:latin typeface="Arial" panose="020B0604020202020204" pitchFamily="34" charset="0"/>
                  <a:cs typeface="Arial" panose="020B0604020202020204" pitchFamily="34" charset="0"/>
                </a:rPr>
                <a:t>lighting</a:t>
              </a:r>
            </a:p>
          </p:txBody>
        </p:sp>
      </p:grpSp>
      <p:grpSp>
        <p:nvGrpSpPr>
          <p:cNvPr id="3" name="Group 2">
            <a:extLst>
              <a:ext uri="{FF2B5EF4-FFF2-40B4-BE49-F238E27FC236}">
                <a16:creationId xmlns:a16="http://schemas.microsoft.com/office/drawing/2014/main" id="{AC65692D-7EE6-6917-80A2-9D8138EF47C7}"/>
              </a:ext>
              <a:ext uri="{C183D7F6-B498-43B3-948B-1728B52AA6E4}">
                <adec:decorative xmlns:adec="http://schemas.microsoft.com/office/drawing/2017/decorative" val="1"/>
              </a:ext>
            </a:extLst>
          </p:cNvPr>
          <p:cNvGrpSpPr/>
          <p:nvPr/>
        </p:nvGrpSpPr>
        <p:grpSpPr>
          <a:xfrm>
            <a:off x="4684402" y="2157869"/>
            <a:ext cx="2265807" cy="2542259"/>
            <a:chOff x="4684402" y="2157869"/>
            <a:chExt cx="2265807" cy="2542259"/>
          </a:xfrm>
        </p:grpSpPr>
        <p:sp>
          <p:nvSpPr>
            <p:cNvPr id="27" name="Freeform: Shape 26">
              <a:extLst>
                <a:ext uri="{FF2B5EF4-FFF2-40B4-BE49-F238E27FC236}">
                  <a16:creationId xmlns:a16="http://schemas.microsoft.com/office/drawing/2014/main" id="{4B12B236-93A9-0CDF-B692-02FC882DC72C}"/>
                </a:ext>
                <a:ext uri="{C183D7F6-B498-43B3-948B-1728B52AA6E4}">
                  <adec:decorative xmlns:adec="http://schemas.microsoft.com/office/drawing/2017/decorative" val="1"/>
                </a:ext>
              </a:extLst>
            </p:cNvPr>
            <p:cNvSpPr/>
            <p:nvPr/>
          </p:nvSpPr>
          <p:spPr>
            <a:xfrm rot="16200000">
              <a:off x="5577905" y="2374967"/>
              <a:ext cx="478800" cy="44604"/>
            </a:xfrm>
            <a:custGeom>
              <a:avLst/>
              <a:gdLst>
                <a:gd name="csX0" fmla="*/ 0 w 478800"/>
                <a:gd name="csY0" fmla="*/ 22302 h 44604"/>
                <a:gd name="csX1" fmla="*/ 478800 w 478800"/>
                <a:gd name="csY1" fmla="*/ 22302 h 44604"/>
              </a:gdLst>
              <a:ahLst/>
              <a:cxnLst>
                <a:cxn ang="0">
                  <a:pos x="csX0" y="csY0"/>
                </a:cxn>
                <a:cxn ang="0">
                  <a:pos x="csX1" y="csY1"/>
                </a:cxn>
              </a:cxnLst>
              <a:rect l="l" t="t" r="r" b="b"/>
              <a:pathLst>
                <a:path w="478800" h="44604">
                  <a:moveTo>
                    <a:pt x="0" y="22302"/>
                  </a:moveTo>
                  <a:lnTo>
                    <a:pt x="478800" y="2230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0129" tIns="10332" rIns="240130" bIns="10332" numCol="1" spcCol="1270" anchor="ctr" anchorCtr="0">
              <a:noAutofit/>
            </a:bodyPr>
            <a:lstStyle/>
            <a:p>
              <a:pPr marL="0" lvl="0" indent="0" algn="ctr" defTabSz="222250">
                <a:lnSpc>
                  <a:spcPct val="90000"/>
                </a:lnSpc>
                <a:spcBef>
                  <a:spcPct val="0"/>
                </a:spcBef>
                <a:spcAft>
                  <a:spcPct val="35000"/>
                </a:spcAft>
                <a:buNone/>
              </a:pPr>
              <a:endParaRPr lang="en-AU" sz="500" kern="1200" dirty="0"/>
            </a:p>
          </p:txBody>
        </p:sp>
        <p:sp>
          <p:nvSpPr>
            <p:cNvPr id="29" name="Freeform: Shape 28">
              <a:extLst>
                <a:ext uri="{FF2B5EF4-FFF2-40B4-BE49-F238E27FC236}">
                  <a16:creationId xmlns:a16="http://schemas.microsoft.com/office/drawing/2014/main" id="{DFA46830-EAE1-807F-DEF0-8D9078551566}"/>
                </a:ext>
                <a:ext uri="{C183D7F6-B498-43B3-948B-1728B52AA6E4}">
                  <adec:decorative xmlns:adec="http://schemas.microsoft.com/office/drawing/2017/decorative" val="1"/>
                </a:ext>
              </a:extLst>
            </p:cNvPr>
            <p:cNvSpPr/>
            <p:nvPr/>
          </p:nvSpPr>
          <p:spPr>
            <a:xfrm rot="19800000">
              <a:off x="6471409" y="2890832"/>
              <a:ext cx="478800" cy="44604"/>
            </a:xfrm>
            <a:custGeom>
              <a:avLst/>
              <a:gdLst>
                <a:gd name="csX0" fmla="*/ 0 w 478800"/>
                <a:gd name="csY0" fmla="*/ 22302 h 44604"/>
                <a:gd name="csX1" fmla="*/ 478800 w 478800"/>
                <a:gd name="csY1" fmla="*/ 22302 h 44604"/>
              </a:gdLst>
              <a:ahLst/>
              <a:cxnLst>
                <a:cxn ang="0">
                  <a:pos x="csX0" y="csY0"/>
                </a:cxn>
                <a:cxn ang="0">
                  <a:pos x="csX1" y="csY1"/>
                </a:cxn>
              </a:cxnLst>
              <a:rect l="l" t="t" r="r" b="b"/>
              <a:pathLst>
                <a:path w="478800" h="44604">
                  <a:moveTo>
                    <a:pt x="0" y="22302"/>
                  </a:moveTo>
                  <a:lnTo>
                    <a:pt x="478800" y="2230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0130" tIns="10331" rIns="240130" bIns="10332" numCol="1" spcCol="1270" anchor="ctr" anchorCtr="0">
              <a:noAutofit/>
            </a:bodyPr>
            <a:lstStyle/>
            <a:p>
              <a:pPr marL="0" lvl="0" indent="0" algn="ctr" defTabSz="222250">
                <a:lnSpc>
                  <a:spcPct val="90000"/>
                </a:lnSpc>
                <a:spcBef>
                  <a:spcPct val="0"/>
                </a:spcBef>
                <a:spcAft>
                  <a:spcPct val="35000"/>
                </a:spcAft>
                <a:buNone/>
              </a:pPr>
              <a:endParaRPr lang="en-AU" sz="500" kern="1200" dirty="0"/>
            </a:p>
          </p:txBody>
        </p:sp>
        <p:sp>
          <p:nvSpPr>
            <p:cNvPr id="31" name="Freeform: Shape 30">
              <a:extLst>
                <a:ext uri="{FF2B5EF4-FFF2-40B4-BE49-F238E27FC236}">
                  <a16:creationId xmlns:a16="http://schemas.microsoft.com/office/drawing/2014/main" id="{69E9D7A3-0344-5EA2-EA97-A1BD8CC5630B}"/>
                </a:ext>
                <a:ext uri="{C183D7F6-B498-43B3-948B-1728B52AA6E4}">
                  <adec:decorative xmlns:adec="http://schemas.microsoft.com/office/drawing/2017/decorative" val="1"/>
                </a:ext>
              </a:extLst>
            </p:cNvPr>
            <p:cNvSpPr/>
            <p:nvPr/>
          </p:nvSpPr>
          <p:spPr>
            <a:xfrm rot="1800000">
              <a:off x="6471409" y="3922561"/>
              <a:ext cx="478800" cy="44604"/>
            </a:xfrm>
            <a:custGeom>
              <a:avLst/>
              <a:gdLst>
                <a:gd name="csX0" fmla="*/ 0 w 478800"/>
                <a:gd name="csY0" fmla="*/ 22302 h 44604"/>
                <a:gd name="csX1" fmla="*/ 478800 w 478800"/>
                <a:gd name="csY1" fmla="*/ 22302 h 44604"/>
              </a:gdLst>
              <a:ahLst/>
              <a:cxnLst>
                <a:cxn ang="0">
                  <a:pos x="csX0" y="csY0"/>
                </a:cxn>
                <a:cxn ang="0">
                  <a:pos x="csX1" y="csY1"/>
                </a:cxn>
              </a:cxnLst>
              <a:rect l="l" t="t" r="r" b="b"/>
              <a:pathLst>
                <a:path w="478800" h="44604">
                  <a:moveTo>
                    <a:pt x="0" y="22302"/>
                  </a:moveTo>
                  <a:lnTo>
                    <a:pt x="478800" y="2230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0130" tIns="10332" rIns="240129" bIns="10331" numCol="1" spcCol="1270" anchor="ctr" anchorCtr="0">
              <a:noAutofit/>
            </a:bodyPr>
            <a:lstStyle/>
            <a:p>
              <a:pPr marL="0" lvl="0" indent="0" algn="ctr" defTabSz="222250">
                <a:lnSpc>
                  <a:spcPct val="90000"/>
                </a:lnSpc>
                <a:spcBef>
                  <a:spcPct val="0"/>
                </a:spcBef>
                <a:spcAft>
                  <a:spcPct val="35000"/>
                </a:spcAft>
                <a:buNone/>
              </a:pPr>
              <a:endParaRPr lang="en-AU" sz="500" kern="1200" dirty="0"/>
            </a:p>
          </p:txBody>
        </p:sp>
        <p:sp>
          <p:nvSpPr>
            <p:cNvPr id="33" name="Freeform: Shape 32">
              <a:extLst>
                <a:ext uri="{FF2B5EF4-FFF2-40B4-BE49-F238E27FC236}">
                  <a16:creationId xmlns:a16="http://schemas.microsoft.com/office/drawing/2014/main" id="{8C2F0658-8371-048D-1DB1-3C1A2F49FD1B}"/>
                </a:ext>
                <a:ext uri="{C183D7F6-B498-43B3-948B-1728B52AA6E4}">
                  <adec:decorative xmlns:adec="http://schemas.microsoft.com/office/drawing/2017/decorative" val="1"/>
                </a:ext>
              </a:extLst>
            </p:cNvPr>
            <p:cNvSpPr/>
            <p:nvPr/>
          </p:nvSpPr>
          <p:spPr>
            <a:xfrm rot="5400000">
              <a:off x="5577905" y="4438426"/>
              <a:ext cx="478800" cy="44604"/>
            </a:xfrm>
            <a:custGeom>
              <a:avLst/>
              <a:gdLst>
                <a:gd name="csX0" fmla="*/ 0 w 478800"/>
                <a:gd name="csY0" fmla="*/ 22302 h 44604"/>
                <a:gd name="csX1" fmla="*/ 478800 w 478800"/>
                <a:gd name="csY1" fmla="*/ 22302 h 44604"/>
              </a:gdLst>
              <a:ahLst/>
              <a:cxnLst>
                <a:cxn ang="0">
                  <a:pos x="csX0" y="csY0"/>
                </a:cxn>
                <a:cxn ang="0">
                  <a:pos x="csX1" y="csY1"/>
                </a:cxn>
              </a:cxnLst>
              <a:rect l="l" t="t" r="r" b="b"/>
              <a:pathLst>
                <a:path w="478800" h="44604">
                  <a:moveTo>
                    <a:pt x="0" y="22302"/>
                  </a:moveTo>
                  <a:lnTo>
                    <a:pt x="478800" y="2230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0130" tIns="10332" rIns="240130" bIns="10331" numCol="1" spcCol="1270" anchor="ctr" anchorCtr="0">
              <a:noAutofit/>
            </a:bodyPr>
            <a:lstStyle/>
            <a:p>
              <a:pPr marL="0" lvl="0" indent="0" algn="ctr" defTabSz="222250">
                <a:lnSpc>
                  <a:spcPct val="90000"/>
                </a:lnSpc>
                <a:spcBef>
                  <a:spcPct val="0"/>
                </a:spcBef>
                <a:spcAft>
                  <a:spcPct val="35000"/>
                </a:spcAft>
                <a:buNone/>
              </a:pPr>
              <a:endParaRPr lang="en-AU" sz="500" kern="1200" dirty="0"/>
            </a:p>
          </p:txBody>
        </p:sp>
        <p:sp>
          <p:nvSpPr>
            <p:cNvPr id="35" name="Freeform: Shape 34">
              <a:extLst>
                <a:ext uri="{FF2B5EF4-FFF2-40B4-BE49-F238E27FC236}">
                  <a16:creationId xmlns:a16="http://schemas.microsoft.com/office/drawing/2014/main" id="{9CDF137E-4684-A9F1-17B8-9EBC3CFB9D3B}"/>
                </a:ext>
                <a:ext uri="{C183D7F6-B498-43B3-948B-1728B52AA6E4}">
                  <adec:decorative xmlns:adec="http://schemas.microsoft.com/office/drawing/2017/decorative" val="1"/>
                </a:ext>
              </a:extLst>
            </p:cNvPr>
            <p:cNvSpPr/>
            <p:nvPr/>
          </p:nvSpPr>
          <p:spPr>
            <a:xfrm rot="19800000">
              <a:off x="4684402" y="3922560"/>
              <a:ext cx="478801" cy="44605"/>
            </a:xfrm>
            <a:custGeom>
              <a:avLst/>
              <a:gdLst>
                <a:gd name="csX0" fmla="*/ 0 w 478800"/>
                <a:gd name="csY0" fmla="*/ 22302 h 44604"/>
                <a:gd name="csX1" fmla="*/ 478800 w 478800"/>
                <a:gd name="csY1" fmla="*/ 22302 h 44604"/>
              </a:gdLst>
              <a:ahLst/>
              <a:cxnLst>
                <a:cxn ang="0">
                  <a:pos x="csX0" y="csY0"/>
                </a:cxn>
                <a:cxn ang="0">
                  <a:pos x="csX1" y="csY1"/>
                </a:cxn>
              </a:cxnLst>
              <a:rect l="l" t="t" r="r" b="b"/>
              <a:pathLst>
                <a:path w="478800" h="44604">
                  <a:moveTo>
                    <a:pt x="478800" y="22302"/>
                  </a:moveTo>
                  <a:lnTo>
                    <a:pt x="0" y="2230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0128" tIns="10333" rIns="240132" bIns="10331" numCol="1" spcCol="1270" anchor="ctr" anchorCtr="0">
              <a:noAutofit/>
            </a:bodyPr>
            <a:lstStyle/>
            <a:p>
              <a:pPr marL="0" lvl="0" indent="0" algn="ctr" defTabSz="222250">
                <a:lnSpc>
                  <a:spcPct val="90000"/>
                </a:lnSpc>
                <a:spcBef>
                  <a:spcPct val="0"/>
                </a:spcBef>
                <a:spcAft>
                  <a:spcPct val="35000"/>
                </a:spcAft>
                <a:buNone/>
              </a:pPr>
              <a:endParaRPr lang="en-AU" sz="500" kern="1200" dirty="0"/>
            </a:p>
          </p:txBody>
        </p:sp>
        <p:sp>
          <p:nvSpPr>
            <p:cNvPr id="37" name="Freeform: Shape 36">
              <a:extLst>
                <a:ext uri="{FF2B5EF4-FFF2-40B4-BE49-F238E27FC236}">
                  <a16:creationId xmlns:a16="http://schemas.microsoft.com/office/drawing/2014/main" id="{126EC171-60F6-5A44-4F74-51A706ABECAC}"/>
                </a:ext>
                <a:ext uri="{C183D7F6-B498-43B3-948B-1728B52AA6E4}">
                  <adec:decorative xmlns:adec="http://schemas.microsoft.com/office/drawing/2017/decorative" val="1"/>
                </a:ext>
              </a:extLst>
            </p:cNvPr>
            <p:cNvSpPr/>
            <p:nvPr/>
          </p:nvSpPr>
          <p:spPr>
            <a:xfrm rot="1800000">
              <a:off x="4684402" y="2890831"/>
              <a:ext cx="478800" cy="44605"/>
            </a:xfrm>
            <a:custGeom>
              <a:avLst/>
              <a:gdLst>
                <a:gd name="csX0" fmla="*/ 0 w 478800"/>
                <a:gd name="csY0" fmla="*/ 22302 h 44604"/>
                <a:gd name="csX1" fmla="*/ 478800 w 478800"/>
                <a:gd name="csY1" fmla="*/ 22302 h 44604"/>
              </a:gdLst>
              <a:ahLst/>
              <a:cxnLst>
                <a:cxn ang="0">
                  <a:pos x="csX0" y="csY0"/>
                </a:cxn>
                <a:cxn ang="0">
                  <a:pos x="csX1" y="csY1"/>
                </a:cxn>
              </a:cxnLst>
              <a:rect l="l" t="t" r="r" b="b"/>
              <a:pathLst>
                <a:path w="478800" h="44604">
                  <a:moveTo>
                    <a:pt x="478800" y="22302"/>
                  </a:moveTo>
                  <a:lnTo>
                    <a:pt x="0" y="2230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0130" tIns="10332" rIns="240129" bIns="10332" numCol="1" spcCol="1270" anchor="ctr" anchorCtr="0">
              <a:noAutofit/>
            </a:bodyPr>
            <a:lstStyle/>
            <a:p>
              <a:pPr marL="0" lvl="0" indent="0" algn="ctr" defTabSz="222250">
                <a:lnSpc>
                  <a:spcPct val="90000"/>
                </a:lnSpc>
                <a:spcBef>
                  <a:spcPct val="0"/>
                </a:spcBef>
                <a:spcAft>
                  <a:spcPct val="35000"/>
                </a:spcAft>
                <a:buNone/>
              </a:pPr>
              <a:endParaRPr lang="en-AU" sz="500" kern="1200" dirty="0"/>
            </a:p>
          </p:txBody>
        </p:sp>
      </p:grpSp>
      <p:sp>
        <p:nvSpPr>
          <p:cNvPr id="4" name="Slide Number Placeholder 3">
            <a:extLst>
              <a:ext uri="{FF2B5EF4-FFF2-40B4-BE49-F238E27FC236}">
                <a16:creationId xmlns:a16="http://schemas.microsoft.com/office/drawing/2014/main" id="{30E8820A-5414-EB1C-16E1-DEFE9B228D5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46</a:t>
            </a:fld>
            <a:endParaRPr lang="en-AU" dirty="0"/>
          </a:p>
        </p:txBody>
      </p:sp>
    </p:spTree>
    <p:extLst>
      <p:ext uri="{BB962C8B-B14F-4D97-AF65-F5344CB8AC3E}">
        <p14:creationId xmlns:p14="http://schemas.microsoft.com/office/powerpoint/2010/main" val="326350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Identify and describe example</a:t>
            </a:r>
          </a:p>
        </p:txBody>
      </p:sp>
      <p:sp>
        <p:nvSpPr>
          <p:cNvPr id="7" name="Text Placeholder 6">
            <a:extLst>
              <a:ext uri="{FF2B5EF4-FFF2-40B4-BE49-F238E27FC236}">
                <a16:creationId xmlns:a16="http://schemas.microsoft.com/office/drawing/2014/main" id="{616D9075-4C54-2926-6EAF-137ABD89266F}"/>
              </a:ext>
            </a:extLst>
          </p:cNvPr>
          <p:cNvSpPr>
            <a:spLocks noGrp="1"/>
          </p:cNvSpPr>
          <p:nvPr>
            <p:ph type="body" sz="quarter" idx="18"/>
          </p:nvPr>
        </p:nvSpPr>
        <p:spPr/>
        <p:txBody>
          <a:bodyPr/>
          <a:lstStyle/>
          <a:p>
            <a:r>
              <a:rPr lang="en-AU" dirty="0"/>
              <a:t>Describe AgriTech in the video</a:t>
            </a:r>
          </a:p>
        </p:txBody>
      </p:sp>
      <p:graphicFrame>
        <p:nvGraphicFramePr>
          <p:cNvPr id="8" name="Content Placeholder 5" descr="2 Column table with column headings identify and describe. Table lists types of processes, systems or machinery used in agriculture.">
            <a:extLst>
              <a:ext uri="{FF2B5EF4-FFF2-40B4-BE49-F238E27FC236}">
                <a16:creationId xmlns:a16="http://schemas.microsoft.com/office/drawing/2014/main" id="{01CCEBEC-17CD-DAD6-6FE9-FECB63285838}"/>
              </a:ext>
            </a:extLst>
          </p:cNvPr>
          <p:cNvGraphicFramePr>
            <a:graphicFrameLocks noGrp="1"/>
          </p:cNvGraphicFramePr>
          <p:nvPr>
            <p:ph idx="4294967295"/>
            <p:extLst>
              <p:ext uri="{D42A27DB-BD31-4B8C-83A1-F6EECF244321}">
                <p14:modId xmlns:p14="http://schemas.microsoft.com/office/powerpoint/2010/main" val="980749433"/>
              </p:ext>
            </p:extLst>
          </p:nvPr>
        </p:nvGraphicFramePr>
        <p:xfrm>
          <a:off x="354013" y="1746250"/>
          <a:ext cx="11483974" cy="4211320"/>
        </p:xfrm>
        <a:graphic>
          <a:graphicData uri="http://schemas.openxmlformats.org/drawingml/2006/table">
            <a:tbl>
              <a:tblPr firstRow="1" bandRow="1">
                <a:tableStyleId>{69012ECD-51FC-41F1-AA8D-1B2483CD663E}</a:tableStyleId>
              </a:tblPr>
              <a:tblGrid>
                <a:gridCol w="2975927">
                  <a:extLst>
                    <a:ext uri="{9D8B030D-6E8A-4147-A177-3AD203B41FA5}">
                      <a16:colId xmlns:a16="http://schemas.microsoft.com/office/drawing/2014/main" val="2546070211"/>
                    </a:ext>
                  </a:extLst>
                </a:gridCol>
                <a:gridCol w="8508047">
                  <a:extLst>
                    <a:ext uri="{9D8B030D-6E8A-4147-A177-3AD203B41FA5}">
                      <a16:colId xmlns:a16="http://schemas.microsoft.com/office/drawing/2014/main" val="4275116296"/>
                    </a:ext>
                  </a:extLst>
                </a:gridCol>
              </a:tblGrid>
              <a:tr h="370840">
                <a:tc>
                  <a:txBody>
                    <a:bodyPr/>
                    <a:lstStyle/>
                    <a:p>
                      <a:r>
                        <a:rPr lang="en-AU" dirty="0">
                          <a:latin typeface="Arial" panose="020B0604020202020204" pitchFamily="34" charset="0"/>
                          <a:cs typeface="Arial" panose="020B0604020202020204" pitchFamily="34" charset="0"/>
                        </a:rPr>
                        <a:t>Structures or technology</a:t>
                      </a:r>
                    </a:p>
                  </a:txBody>
                  <a:tcPr/>
                </a:tc>
                <a:tc>
                  <a:txBody>
                    <a:bodyPr/>
                    <a:lstStyle/>
                    <a:p>
                      <a:r>
                        <a:rPr lang="en-AU" dirty="0">
                          <a:latin typeface="Arial" panose="020B0604020202020204" pitchFamily="34" charset="0"/>
                          <a:cs typeface="Arial" panose="020B0604020202020204" pitchFamily="34" charset="0"/>
                        </a:rPr>
                        <a:t>Description</a:t>
                      </a:r>
                    </a:p>
                  </a:txBody>
                  <a:tcPr/>
                </a:tc>
                <a:extLst>
                  <a:ext uri="{0D108BD9-81ED-4DB2-BD59-A6C34878D82A}">
                    <a16:rowId xmlns:a16="http://schemas.microsoft.com/office/drawing/2014/main" val="2818251824"/>
                  </a:ext>
                </a:extLst>
              </a:tr>
              <a:tr h="626791">
                <a:tc>
                  <a:txBody>
                    <a:bodyPr/>
                    <a:lstStyle/>
                    <a:p>
                      <a:r>
                        <a:rPr lang="en-AU" dirty="0">
                          <a:latin typeface="Arial" panose="020B0604020202020204" pitchFamily="34" charset="0"/>
                          <a:cs typeface="Arial" panose="020B0604020202020204" pitchFamily="34" charset="0"/>
                        </a:rPr>
                        <a:t>Software</a:t>
                      </a:r>
                    </a:p>
                  </a:txBody>
                  <a:tcPr>
                    <a:lnR w="6350" cap="flat" cmpd="sng" algn="ctr">
                      <a:solidFill>
                        <a:schemeClr val="accent1"/>
                      </a:solidFill>
                      <a:prstDash val="solid"/>
                      <a:round/>
                      <a:headEnd type="none" w="med" len="med"/>
                      <a:tailEnd type="none" w="med" len="med"/>
                    </a:lnR>
                  </a:tcPr>
                </a:tc>
                <a:tc>
                  <a:txBody>
                    <a:bodyPr/>
                    <a:lstStyle/>
                    <a:p>
                      <a:r>
                        <a:rPr lang="en-AU" dirty="0">
                          <a:latin typeface="Arial" panose="020B0604020202020204" pitchFamily="34" charset="0"/>
                          <a:cs typeface="Arial" panose="020B0604020202020204" pitchFamily="34" charset="0"/>
                        </a:rPr>
                        <a:t>Software can help manage data collected and send instructions to effector systems.</a:t>
                      </a: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614233723"/>
                  </a:ext>
                </a:extLst>
              </a:tr>
              <a:tr h="370840">
                <a:tc>
                  <a:txBody>
                    <a:bodyPr/>
                    <a:lstStyle/>
                    <a:p>
                      <a:r>
                        <a:rPr lang="en-AU" dirty="0">
                          <a:latin typeface="Arial" panose="020B0604020202020204" pitchFamily="34" charset="0"/>
                          <a:cs typeface="Arial" panose="020B0604020202020204" pitchFamily="34" charset="0"/>
                        </a:rPr>
                        <a:t>Automation</a:t>
                      </a: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r>
                        <a:rPr lang="en-AU" dirty="0">
                          <a:latin typeface="Arial" panose="020B0604020202020204" pitchFamily="34" charset="0"/>
                          <a:cs typeface="Arial" panose="020B0604020202020204" pitchFamily="34" charset="0"/>
                        </a:rPr>
                        <a:t>Automatically applying water and fertiliser or opening vents and deploying sunshades.</a:t>
                      </a: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924748480"/>
                  </a:ext>
                </a:extLst>
              </a:tr>
              <a:tr h="370840">
                <a:tc>
                  <a:txBody>
                    <a:bodyPr/>
                    <a:lstStyle/>
                    <a:p>
                      <a:r>
                        <a:rPr lang="en-AU" dirty="0">
                          <a:latin typeface="Arial" panose="020B0604020202020204" pitchFamily="34" charset="0"/>
                          <a:cs typeface="Arial" panose="020B0604020202020204" pitchFamily="34" charset="0"/>
                        </a:rPr>
                        <a:t>Lighting</a:t>
                      </a: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r>
                        <a:rPr lang="en-AU" dirty="0">
                          <a:latin typeface="Arial" panose="020B0604020202020204" pitchFamily="34" charset="0"/>
                          <a:cs typeface="Arial" panose="020B0604020202020204" pitchFamily="34" charset="0"/>
                        </a:rPr>
                        <a:t>LED lighting can be changed to help optimise growth of crops.</a:t>
                      </a: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380692006"/>
                  </a:ext>
                </a:extLst>
              </a:tr>
              <a:tr h="370840">
                <a:tc>
                  <a:txBody>
                    <a:bodyPr/>
                    <a:lstStyle/>
                    <a:p>
                      <a:r>
                        <a:rPr lang="en-AU" dirty="0">
                          <a:latin typeface="Arial" panose="020B0604020202020204" pitchFamily="34" charset="0"/>
                          <a:cs typeface="Arial" panose="020B0604020202020204" pitchFamily="34" charset="0"/>
                        </a:rPr>
                        <a:t>Sensors</a:t>
                      </a: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r>
                        <a:rPr lang="en-AU" dirty="0">
                          <a:latin typeface="Arial" panose="020B0604020202020204" pitchFamily="34" charset="0"/>
                          <a:cs typeface="Arial" panose="020B0604020202020204" pitchFamily="34" charset="0"/>
                        </a:rPr>
                        <a:t>Sensors collect data on humidity, temperature, moisture levels etc.</a:t>
                      </a: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2151402873"/>
                  </a:ext>
                </a:extLst>
              </a:tr>
              <a:tr h="370840">
                <a:tc>
                  <a:txBody>
                    <a:bodyPr/>
                    <a:lstStyle/>
                    <a:p>
                      <a:r>
                        <a:rPr lang="en-AU" dirty="0">
                          <a:latin typeface="Arial" panose="020B0604020202020204" pitchFamily="34" charset="0"/>
                          <a:cs typeface="Arial" panose="020B0604020202020204" pitchFamily="34" charset="0"/>
                        </a:rPr>
                        <a:t>Irrigation</a:t>
                      </a: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r>
                        <a:rPr lang="en-AU" dirty="0">
                          <a:latin typeface="Arial" panose="020B0604020202020204" pitchFamily="34" charset="0"/>
                          <a:cs typeface="Arial" panose="020B0604020202020204" pitchFamily="34" charset="0"/>
                        </a:rPr>
                        <a:t>Applying the amount of water when it is required.</a:t>
                      </a: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863634086"/>
                  </a:ext>
                </a:extLst>
              </a:tr>
              <a:tr h="370840">
                <a:tc>
                  <a:txBody>
                    <a:bodyPr/>
                    <a:lstStyle/>
                    <a:p>
                      <a:r>
                        <a:rPr lang="en-AU" dirty="0">
                          <a:latin typeface="Arial" panose="020B0604020202020204" pitchFamily="34" charset="0"/>
                          <a:cs typeface="Arial" panose="020B0604020202020204" pitchFamily="34" charset="0"/>
                        </a:rPr>
                        <a:t>Roof vents / sunshades</a:t>
                      </a: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r>
                        <a:rPr lang="en-AU" dirty="0">
                          <a:latin typeface="Arial" panose="020B0604020202020204" pitchFamily="34" charset="0"/>
                          <a:cs typeface="Arial" panose="020B0604020202020204" pitchFamily="34" charset="0"/>
                        </a:rPr>
                        <a:t>Automated roof openings and sunshades van assist with air flow and temperature regulation.</a:t>
                      </a: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4265171830"/>
                  </a:ext>
                </a:extLst>
              </a:tr>
            </a:tbl>
          </a:graphicData>
        </a:graphic>
      </p:graphicFrame>
      <p:sp>
        <p:nvSpPr>
          <p:cNvPr id="4" name="Slide Number Placeholder 3">
            <a:extLst>
              <a:ext uri="{FF2B5EF4-FFF2-40B4-BE49-F238E27FC236}">
                <a16:creationId xmlns:a16="http://schemas.microsoft.com/office/drawing/2014/main" id="{30E8820A-5414-EB1C-16E1-DEFE9B228D5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pPr/>
              <a:t>47</a:t>
            </a:fld>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308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B64DCB-79BE-DC8C-C0D7-0123A8C486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48</a:t>
            </a:fld>
            <a:endParaRPr lang="en-AU" dirty="0"/>
          </a:p>
        </p:txBody>
      </p:sp>
      <p:sp>
        <p:nvSpPr>
          <p:cNvPr id="3" name="Title 2">
            <a:extLst>
              <a:ext uri="{FF2B5EF4-FFF2-40B4-BE49-F238E27FC236}">
                <a16:creationId xmlns:a16="http://schemas.microsoft.com/office/drawing/2014/main" id="{BB5266FE-34D0-53CE-7FDA-A28AB5D69F19}"/>
              </a:ext>
            </a:extLst>
          </p:cNvPr>
          <p:cNvSpPr>
            <a:spLocks noGrp="1"/>
          </p:cNvSpPr>
          <p:nvPr>
            <p:ph type="title"/>
          </p:nvPr>
        </p:nvSpPr>
        <p:spPr/>
        <p:txBody>
          <a:bodyPr/>
          <a:lstStyle/>
          <a:p>
            <a:r>
              <a:rPr lang="en-AU" dirty="0">
                <a:latin typeface="+mj-lt"/>
                <a:cs typeface="Arial"/>
              </a:rPr>
              <a:t>Summarising issue, action and impact (1)</a:t>
            </a:r>
          </a:p>
        </p:txBody>
      </p:sp>
      <p:sp>
        <p:nvSpPr>
          <p:cNvPr id="9" name="Rectangle: Rounded Corners 8">
            <a:extLst>
              <a:ext uri="{FF2B5EF4-FFF2-40B4-BE49-F238E27FC236}">
                <a16:creationId xmlns:a16="http://schemas.microsoft.com/office/drawing/2014/main" id="{1939C710-D509-85E9-914F-3C6CD62A32F8}"/>
              </a:ext>
              <a:ext uri="{C183D7F6-B498-43B3-948B-1728B52AA6E4}">
                <adec:decorative xmlns:adec="http://schemas.microsoft.com/office/drawing/2017/decorative" val="0"/>
              </a:ext>
            </a:extLst>
          </p:cNvPr>
          <p:cNvSpPr/>
          <p:nvPr/>
        </p:nvSpPr>
        <p:spPr>
          <a:xfrm>
            <a:off x="348000" y="1196245"/>
            <a:ext cx="3722143" cy="5029110"/>
          </a:xfrm>
          <a:prstGeom prst="roundRect">
            <a:avLst>
              <a:gd name="adj" fmla="val 12109"/>
            </a:avLst>
          </a:prstGeom>
          <a:solidFill>
            <a:srgbClr val="EDF9E0"/>
          </a:solidFill>
          <a:ln w="2857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b="1" dirty="0">
                <a:solidFill>
                  <a:schemeClr val="tx1"/>
                </a:solidFill>
                <a:latin typeface="+mj-lt"/>
                <a:cs typeface="Arial" panose="020B0604020202020204" pitchFamily="34" charset="0"/>
              </a:rPr>
              <a:t>Issue</a:t>
            </a:r>
            <a:endParaRPr lang="en-AU" sz="3200" b="1" dirty="0">
              <a:solidFill>
                <a:schemeClr val="tx1"/>
              </a:solidFill>
              <a:latin typeface="+mj-lt"/>
              <a:cs typeface="Arial" panose="020B0604020202020204" pitchFamily="34" charset="0"/>
            </a:endParaRPr>
          </a:p>
          <a:p>
            <a:r>
              <a:rPr lang="en-AU" sz="2400" dirty="0">
                <a:solidFill>
                  <a:schemeClr val="accent1"/>
                </a:solidFill>
                <a:latin typeface="Arial" panose="020B0604020202020204" pitchFamily="34" charset="0"/>
                <a:cs typeface="Arial" panose="020B0604020202020204" pitchFamily="34" charset="0"/>
              </a:rPr>
              <a:t> </a:t>
            </a:r>
          </a:p>
          <a:p>
            <a:pPr>
              <a:lnSpc>
                <a:spcPct val="150000"/>
              </a:lnSpc>
              <a:spcAft>
                <a:spcPts val="1200"/>
              </a:spcAft>
            </a:pPr>
            <a:r>
              <a:rPr lang="en-AU" sz="1800" dirty="0">
                <a:solidFill>
                  <a:schemeClr val="tx1"/>
                </a:solidFill>
                <a:effectLst/>
                <a:ea typeface="Calibri" panose="020F0502020204030204" pitchFamily="34" charset="0"/>
              </a:rPr>
              <a:t>Identify the key issues from this video case study, such as the amount of water consumed</a:t>
            </a:r>
            <a:r>
              <a:rPr lang="en-AU" sz="1800" dirty="0">
                <a:solidFill>
                  <a:schemeClr val="tx1"/>
                </a:solidFill>
                <a:ea typeface="Calibri" panose="020F0502020204030204" pitchFamily="34" charset="0"/>
              </a:rPr>
              <a:t> or </a:t>
            </a:r>
            <a:r>
              <a:rPr lang="en-AU" sz="1800" dirty="0">
                <a:solidFill>
                  <a:schemeClr val="tx1"/>
                </a:solidFill>
                <a:effectLst/>
                <a:ea typeface="Calibri" panose="020F0502020204030204" pitchFamily="34" charset="0"/>
              </a:rPr>
              <a:t>food shortages.</a:t>
            </a:r>
            <a:endParaRPr lang="en-AU" sz="1800" dirty="0">
              <a:solidFill>
                <a:schemeClr val="tx1"/>
              </a:solidFill>
              <a:cs typeface="Arial" panose="020B0604020202020204" pitchFamily="34" charset="0"/>
            </a:endParaRPr>
          </a:p>
        </p:txBody>
      </p:sp>
      <p:sp>
        <p:nvSpPr>
          <p:cNvPr id="16" name="Oval 15">
            <a:extLst>
              <a:ext uri="{FF2B5EF4-FFF2-40B4-BE49-F238E27FC236}">
                <a16:creationId xmlns:a16="http://schemas.microsoft.com/office/drawing/2014/main" id="{5E47B2FB-4B5B-59C2-1506-95C32BC53F79}"/>
              </a:ext>
              <a:ext uri="{C183D7F6-B498-43B3-948B-1728B52AA6E4}">
                <adec:decorative xmlns:adec="http://schemas.microsoft.com/office/drawing/2017/decorative" val="1"/>
              </a:ext>
            </a:extLst>
          </p:cNvPr>
          <p:cNvSpPr/>
          <p:nvPr/>
        </p:nvSpPr>
        <p:spPr>
          <a:xfrm>
            <a:off x="279565" y="1059193"/>
            <a:ext cx="1001991" cy="1001991"/>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400" b="1" dirty="0">
                <a:latin typeface="+mj-lt"/>
                <a:cs typeface="Arial" panose="020B0604020202020204" pitchFamily="34" charset="0"/>
              </a:rPr>
              <a:t>I</a:t>
            </a:r>
          </a:p>
        </p:txBody>
      </p:sp>
      <p:sp>
        <p:nvSpPr>
          <p:cNvPr id="17" name="Rectangle: Rounded Corners 16">
            <a:extLst>
              <a:ext uri="{FF2B5EF4-FFF2-40B4-BE49-F238E27FC236}">
                <a16:creationId xmlns:a16="http://schemas.microsoft.com/office/drawing/2014/main" id="{5DFC989D-28AA-128B-70A2-1AF743A73DBC}"/>
              </a:ext>
              <a:ext uri="{C183D7F6-B498-43B3-948B-1728B52AA6E4}">
                <adec:decorative xmlns:adec="http://schemas.microsoft.com/office/drawing/2017/decorative" val="0"/>
              </a:ext>
            </a:extLst>
          </p:cNvPr>
          <p:cNvSpPr/>
          <p:nvPr/>
        </p:nvSpPr>
        <p:spPr>
          <a:xfrm>
            <a:off x="4234928" y="1196245"/>
            <a:ext cx="3722143" cy="5029110"/>
          </a:xfrm>
          <a:prstGeom prst="roundRect">
            <a:avLst>
              <a:gd name="adj" fmla="val 12109"/>
            </a:avLst>
          </a:prstGeom>
          <a:solidFill>
            <a:srgbClr val="FBDBE7"/>
          </a:solidFill>
          <a:ln w="2857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b="1" dirty="0">
                <a:solidFill>
                  <a:schemeClr val="tx1"/>
                </a:solidFill>
                <a:latin typeface="+mj-lt"/>
                <a:cs typeface="Arial" panose="020B0604020202020204" pitchFamily="34" charset="0"/>
              </a:rPr>
              <a:t>Action</a:t>
            </a:r>
            <a:endParaRPr lang="en-AU" sz="3200" b="1" dirty="0">
              <a:solidFill>
                <a:schemeClr val="tx1"/>
              </a:solidFill>
              <a:latin typeface="+mj-lt"/>
              <a:cs typeface="Arial" panose="020B0604020202020204" pitchFamily="34" charset="0"/>
            </a:endParaRPr>
          </a:p>
          <a:p>
            <a:r>
              <a:rPr lang="en-AU" sz="2400" dirty="0">
                <a:solidFill>
                  <a:schemeClr val="accent1"/>
                </a:solidFill>
                <a:latin typeface="Arial" panose="020B0604020202020204" pitchFamily="34" charset="0"/>
                <a:cs typeface="Arial" panose="020B0604020202020204" pitchFamily="34" charset="0"/>
              </a:rPr>
              <a:t> </a:t>
            </a:r>
          </a:p>
          <a:p>
            <a:pPr>
              <a:lnSpc>
                <a:spcPct val="150000"/>
              </a:lnSpc>
              <a:spcAft>
                <a:spcPts val="1200"/>
              </a:spcAft>
            </a:pPr>
            <a:r>
              <a:rPr lang="en-AU" sz="1800" dirty="0">
                <a:solidFill>
                  <a:schemeClr val="tx1"/>
                </a:solidFill>
                <a:effectLst/>
                <a:latin typeface="Arial" panose="020B0604020202020204" pitchFamily="34" charset="0"/>
                <a:ea typeface="Calibri" panose="020F0502020204030204" pitchFamily="34" charset="0"/>
              </a:rPr>
              <a:t>Outline the actions, processes, technologies used in this example to address the issue/s. </a:t>
            </a:r>
            <a:endParaRPr lang="en-AU" sz="1800" dirty="0">
              <a:solidFill>
                <a:schemeClr val="tx1"/>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7BE5C54A-D671-81D3-F6C9-8E39F1D3BFB8}"/>
              </a:ext>
              <a:ext uri="{C183D7F6-B498-43B3-948B-1728B52AA6E4}">
                <adec:decorative xmlns:adec="http://schemas.microsoft.com/office/drawing/2017/decorative" val="1"/>
              </a:ext>
            </a:extLst>
          </p:cNvPr>
          <p:cNvSpPr/>
          <p:nvPr/>
        </p:nvSpPr>
        <p:spPr>
          <a:xfrm>
            <a:off x="4166493" y="1059193"/>
            <a:ext cx="1001991" cy="1001991"/>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400" b="1" dirty="0">
                <a:latin typeface="+mj-lt"/>
              </a:rPr>
              <a:t>A</a:t>
            </a:r>
          </a:p>
        </p:txBody>
      </p:sp>
      <p:sp>
        <p:nvSpPr>
          <p:cNvPr id="19" name="Rectangle: Rounded Corners 18">
            <a:extLst>
              <a:ext uri="{FF2B5EF4-FFF2-40B4-BE49-F238E27FC236}">
                <a16:creationId xmlns:a16="http://schemas.microsoft.com/office/drawing/2014/main" id="{BA915783-C595-7B66-A8B7-BEA9F0F6ECE8}"/>
              </a:ext>
              <a:ext uri="{C183D7F6-B498-43B3-948B-1728B52AA6E4}">
                <adec:decorative xmlns:adec="http://schemas.microsoft.com/office/drawing/2017/decorative" val="0"/>
              </a:ext>
            </a:extLst>
          </p:cNvPr>
          <p:cNvSpPr/>
          <p:nvPr/>
        </p:nvSpPr>
        <p:spPr>
          <a:xfrm>
            <a:off x="8121857" y="1196245"/>
            <a:ext cx="3722143" cy="5029110"/>
          </a:xfrm>
          <a:prstGeom prst="roundRect">
            <a:avLst>
              <a:gd name="adj" fmla="val 12109"/>
            </a:avLst>
          </a:prstGeom>
          <a:solidFill>
            <a:srgbClr val="E5F7FC"/>
          </a:solidFill>
          <a:ln w="2857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b="1" dirty="0">
                <a:solidFill>
                  <a:schemeClr val="tx1"/>
                </a:solidFill>
                <a:latin typeface="+mj-lt"/>
                <a:cs typeface="Arial" panose="020B0604020202020204" pitchFamily="34" charset="0"/>
              </a:rPr>
              <a:t>Impact</a:t>
            </a:r>
            <a:endParaRPr lang="en-AU" sz="3200" b="1" dirty="0">
              <a:solidFill>
                <a:schemeClr val="tx1"/>
              </a:solidFill>
              <a:latin typeface="+mj-lt"/>
              <a:cs typeface="Arial" panose="020B0604020202020204" pitchFamily="34" charset="0"/>
            </a:endParaRPr>
          </a:p>
          <a:p>
            <a:r>
              <a:rPr lang="en-AU" sz="2400" dirty="0">
                <a:solidFill>
                  <a:schemeClr val="accent1"/>
                </a:solidFill>
                <a:latin typeface="Arial" panose="020B0604020202020204" pitchFamily="34" charset="0"/>
                <a:cs typeface="Arial" panose="020B0604020202020204" pitchFamily="34" charset="0"/>
              </a:rPr>
              <a:t> </a:t>
            </a:r>
          </a:p>
          <a:p>
            <a:pPr>
              <a:lnSpc>
                <a:spcPct val="150000"/>
              </a:lnSpc>
              <a:spcAft>
                <a:spcPts val="1200"/>
              </a:spcAft>
            </a:pPr>
            <a:r>
              <a:rPr lang="en-AU" sz="1800" dirty="0">
                <a:solidFill>
                  <a:schemeClr val="tx1"/>
                </a:solidFill>
                <a:latin typeface="Arial" panose="020B0604020202020204" pitchFamily="34" charset="0"/>
              </a:rPr>
              <a:t>Explain the improvements that were observed and how they improve production or resource use.</a:t>
            </a:r>
          </a:p>
        </p:txBody>
      </p:sp>
      <p:sp>
        <p:nvSpPr>
          <p:cNvPr id="20" name="Oval 19">
            <a:extLst>
              <a:ext uri="{FF2B5EF4-FFF2-40B4-BE49-F238E27FC236}">
                <a16:creationId xmlns:a16="http://schemas.microsoft.com/office/drawing/2014/main" id="{CCFD4892-2AA8-3D47-CDE9-4B6AB9B18B85}"/>
              </a:ext>
              <a:ext uri="{C183D7F6-B498-43B3-948B-1728B52AA6E4}">
                <adec:decorative xmlns:adec="http://schemas.microsoft.com/office/drawing/2017/decorative" val="1"/>
              </a:ext>
            </a:extLst>
          </p:cNvPr>
          <p:cNvSpPr/>
          <p:nvPr/>
        </p:nvSpPr>
        <p:spPr>
          <a:xfrm>
            <a:off x="8053422" y="1059193"/>
            <a:ext cx="1001991" cy="1001991"/>
          </a:xfrm>
          <a:prstGeom prst="ellipse">
            <a:avLst/>
          </a:prstGeom>
          <a:solidFill>
            <a:srgbClr val="00A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5400" b="1" i="0" u="none" strike="noStrike" kern="1200" cap="none" spc="0" normalizeH="0" baseline="0" noProof="0" dirty="0">
                <a:ln>
                  <a:noFill/>
                </a:ln>
                <a:solidFill>
                  <a:srgbClr val="FFFFFF"/>
                </a:solidFill>
                <a:effectLst/>
                <a:uLnTx/>
                <a:uFillTx/>
                <a:latin typeface="+mj-lt"/>
                <a:ea typeface="+mn-ea"/>
                <a:cs typeface="Arial" panose="020B0604020202020204" pitchFamily="34" charset="0"/>
              </a:rPr>
              <a:t>I</a:t>
            </a:r>
          </a:p>
        </p:txBody>
      </p:sp>
    </p:spTree>
    <p:extLst>
      <p:ext uri="{BB962C8B-B14F-4D97-AF65-F5344CB8AC3E}">
        <p14:creationId xmlns:p14="http://schemas.microsoft.com/office/powerpoint/2010/main" val="366419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5266FE-34D0-53CE-7FDA-A28AB5D69F19}"/>
              </a:ext>
            </a:extLst>
          </p:cNvPr>
          <p:cNvSpPr>
            <a:spLocks noGrp="1"/>
          </p:cNvSpPr>
          <p:nvPr>
            <p:ph type="title"/>
          </p:nvPr>
        </p:nvSpPr>
        <p:spPr/>
        <p:txBody>
          <a:bodyPr/>
          <a:lstStyle/>
          <a:p>
            <a:r>
              <a:rPr lang="en-AU" dirty="0">
                <a:latin typeface="+mj-lt"/>
                <a:cs typeface="Arial"/>
              </a:rPr>
              <a:t>Summarising issue, action and impact example</a:t>
            </a:r>
          </a:p>
        </p:txBody>
      </p:sp>
      <p:sp>
        <p:nvSpPr>
          <p:cNvPr id="9" name="Rectangle: Rounded Corners 8">
            <a:extLst>
              <a:ext uri="{FF2B5EF4-FFF2-40B4-BE49-F238E27FC236}">
                <a16:creationId xmlns:a16="http://schemas.microsoft.com/office/drawing/2014/main" id="{1939C710-D509-85E9-914F-3C6CD62A32F8}"/>
              </a:ext>
              <a:ext uri="{C183D7F6-B498-43B3-948B-1728B52AA6E4}">
                <adec:decorative xmlns:adec="http://schemas.microsoft.com/office/drawing/2017/decorative" val="0"/>
              </a:ext>
            </a:extLst>
          </p:cNvPr>
          <p:cNvSpPr/>
          <p:nvPr/>
        </p:nvSpPr>
        <p:spPr>
          <a:xfrm>
            <a:off x="348000" y="1196245"/>
            <a:ext cx="3722143" cy="5029110"/>
          </a:xfrm>
          <a:prstGeom prst="roundRect">
            <a:avLst>
              <a:gd name="adj" fmla="val 12109"/>
            </a:avLst>
          </a:prstGeom>
          <a:solidFill>
            <a:srgbClr val="EDF9E0"/>
          </a:solidFill>
          <a:ln w="2857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b="1" dirty="0">
                <a:solidFill>
                  <a:schemeClr val="tx1"/>
                </a:solidFill>
                <a:latin typeface="+mj-lt"/>
                <a:cs typeface="Arial" panose="020B0604020202020204" pitchFamily="34" charset="0"/>
              </a:rPr>
              <a:t>Issue</a:t>
            </a:r>
            <a:endParaRPr lang="en-AU" sz="3200" b="1" dirty="0">
              <a:solidFill>
                <a:schemeClr val="tx1"/>
              </a:solidFill>
              <a:latin typeface="+mj-lt"/>
              <a:cs typeface="Arial" panose="020B0604020202020204" pitchFamily="34" charset="0"/>
            </a:endParaRPr>
          </a:p>
          <a:p>
            <a:r>
              <a:rPr lang="en-AU" sz="2400" dirty="0">
                <a:solidFill>
                  <a:schemeClr val="accent1"/>
                </a:solidFill>
                <a:latin typeface="Arial" panose="020B0604020202020204" pitchFamily="34" charset="0"/>
                <a:cs typeface="Arial" panose="020B0604020202020204" pitchFamily="34" charset="0"/>
              </a:rPr>
              <a:t> </a:t>
            </a:r>
          </a:p>
          <a:p>
            <a:pPr>
              <a:lnSpc>
                <a:spcPct val="150000"/>
              </a:lnSpc>
              <a:spcAft>
                <a:spcPts val="1200"/>
              </a:spcAft>
            </a:pPr>
            <a:r>
              <a:rPr lang="en-AU" sz="1800" dirty="0">
                <a:solidFill>
                  <a:schemeClr val="tx1"/>
                </a:solidFill>
                <a:effectLst/>
                <a:ea typeface="Calibri" panose="020F0502020204030204" pitchFamily="34" charset="0"/>
              </a:rPr>
              <a:t>Food shortages refers to the problem of not having enough food or nutrients to feed the population.</a:t>
            </a:r>
            <a:endParaRPr lang="en-AU" sz="1800" dirty="0">
              <a:solidFill>
                <a:schemeClr val="tx1"/>
              </a:solidFill>
              <a:cs typeface="Arial" panose="020B0604020202020204" pitchFamily="34" charset="0"/>
            </a:endParaRPr>
          </a:p>
        </p:txBody>
      </p:sp>
      <p:sp>
        <p:nvSpPr>
          <p:cNvPr id="16" name="Oval 15">
            <a:extLst>
              <a:ext uri="{FF2B5EF4-FFF2-40B4-BE49-F238E27FC236}">
                <a16:creationId xmlns:a16="http://schemas.microsoft.com/office/drawing/2014/main" id="{5E47B2FB-4B5B-59C2-1506-95C32BC53F79}"/>
              </a:ext>
              <a:ext uri="{C183D7F6-B498-43B3-948B-1728B52AA6E4}">
                <adec:decorative xmlns:adec="http://schemas.microsoft.com/office/drawing/2017/decorative" val="1"/>
              </a:ext>
            </a:extLst>
          </p:cNvPr>
          <p:cNvSpPr/>
          <p:nvPr/>
        </p:nvSpPr>
        <p:spPr>
          <a:xfrm>
            <a:off x="279565" y="1059193"/>
            <a:ext cx="1001991" cy="1001991"/>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400" b="1" dirty="0">
                <a:latin typeface="+mj-lt"/>
                <a:cs typeface="Arial" panose="020B0604020202020204" pitchFamily="34" charset="0"/>
              </a:rPr>
              <a:t>I</a:t>
            </a:r>
          </a:p>
        </p:txBody>
      </p:sp>
      <p:sp>
        <p:nvSpPr>
          <p:cNvPr id="17" name="Rectangle: Rounded Corners 16">
            <a:extLst>
              <a:ext uri="{FF2B5EF4-FFF2-40B4-BE49-F238E27FC236}">
                <a16:creationId xmlns:a16="http://schemas.microsoft.com/office/drawing/2014/main" id="{5DFC989D-28AA-128B-70A2-1AF743A73DBC}"/>
              </a:ext>
              <a:ext uri="{C183D7F6-B498-43B3-948B-1728B52AA6E4}">
                <adec:decorative xmlns:adec="http://schemas.microsoft.com/office/drawing/2017/decorative" val="0"/>
              </a:ext>
            </a:extLst>
          </p:cNvPr>
          <p:cNvSpPr/>
          <p:nvPr/>
        </p:nvSpPr>
        <p:spPr>
          <a:xfrm>
            <a:off x="4234928" y="1196245"/>
            <a:ext cx="3722143" cy="5029110"/>
          </a:xfrm>
          <a:prstGeom prst="roundRect">
            <a:avLst>
              <a:gd name="adj" fmla="val 12109"/>
            </a:avLst>
          </a:prstGeom>
          <a:solidFill>
            <a:srgbClr val="FBDBE7"/>
          </a:solidFill>
          <a:ln w="2857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b="1" dirty="0">
                <a:solidFill>
                  <a:schemeClr val="tx1"/>
                </a:solidFill>
                <a:latin typeface="+mj-lt"/>
                <a:cs typeface="Arial" panose="020B0604020202020204" pitchFamily="34" charset="0"/>
              </a:rPr>
              <a:t>Action</a:t>
            </a:r>
            <a:endParaRPr lang="en-AU" sz="3200" b="1" dirty="0">
              <a:solidFill>
                <a:schemeClr val="tx1"/>
              </a:solidFill>
              <a:latin typeface="+mj-lt"/>
              <a:cs typeface="Arial" panose="020B0604020202020204" pitchFamily="34" charset="0"/>
            </a:endParaRPr>
          </a:p>
          <a:p>
            <a:r>
              <a:rPr lang="en-AU" sz="2400" dirty="0">
                <a:solidFill>
                  <a:schemeClr val="accent1"/>
                </a:solidFill>
                <a:latin typeface="Arial" panose="020B0604020202020204" pitchFamily="34" charset="0"/>
                <a:cs typeface="Arial" panose="020B0604020202020204" pitchFamily="34" charset="0"/>
              </a:rPr>
              <a:t> </a:t>
            </a:r>
          </a:p>
          <a:p>
            <a:pPr>
              <a:lnSpc>
                <a:spcPct val="150000"/>
              </a:lnSpc>
              <a:spcAft>
                <a:spcPts val="1200"/>
              </a:spcAft>
            </a:pPr>
            <a:r>
              <a:rPr lang="en-AU" sz="1800" dirty="0">
                <a:solidFill>
                  <a:schemeClr val="tx1"/>
                </a:solidFill>
                <a:latin typeface="Arial" panose="020B0604020202020204" pitchFamily="34" charset="0"/>
                <a:ea typeface="Calibri" panose="020F0502020204030204" pitchFamily="34" charset="0"/>
                <a:cs typeface="Arial" panose="020B0604020202020204" pitchFamily="34" charset="0"/>
              </a:rPr>
              <a:t>Automation of processes is demonstrated in the video. For example, plants in a growth medium are moved from a planting station onto growing racks on a conveyor belt.</a:t>
            </a:r>
            <a:endParaRPr lang="en-AU" sz="1800" dirty="0">
              <a:solidFill>
                <a:schemeClr val="tx1"/>
              </a:solidFill>
              <a:latin typeface="Arial" panose="020B0604020202020204" pitchFamily="34" charset="0"/>
              <a:cs typeface="Arial" panose="020B0604020202020204" pitchFamily="34" charset="0"/>
            </a:endParaRPr>
          </a:p>
        </p:txBody>
      </p:sp>
      <p:pic>
        <p:nvPicPr>
          <p:cNvPr id="4" name="Picture 3" descr="Image of plant automation from DW Shift (2021) How robots and AI can help us with farming: https://www.youtube.com/watch?v=gfCEQgx4d-4">
            <a:extLst>
              <a:ext uri="{FF2B5EF4-FFF2-40B4-BE49-F238E27FC236}">
                <a16:creationId xmlns:a16="http://schemas.microsoft.com/office/drawing/2014/main" id="{BA00C4B6-E84F-6E6D-39A4-75FDBCF29D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9768" y="4583839"/>
            <a:ext cx="3272464" cy="1620599"/>
          </a:xfrm>
          <a:prstGeom prst="rect">
            <a:avLst/>
          </a:prstGeom>
          <a:ln>
            <a:noFill/>
          </a:ln>
          <a:effectLst>
            <a:softEdge rad="112500"/>
          </a:effectLst>
        </p:spPr>
      </p:pic>
      <p:sp>
        <p:nvSpPr>
          <p:cNvPr id="18" name="Oval 17">
            <a:extLst>
              <a:ext uri="{FF2B5EF4-FFF2-40B4-BE49-F238E27FC236}">
                <a16:creationId xmlns:a16="http://schemas.microsoft.com/office/drawing/2014/main" id="{7BE5C54A-D671-81D3-F6C9-8E39F1D3BFB8}"/>
              </a:ext>
              <a:ext uri="{C183D7F6-B498-43B3-948B-1728B52AA6E4}">
                <adec:decorative xmlns:adec="http://schemas.microsoft.com/office/drawing/2017/decorative" val="1"/>
              </a:ext>
            </a:extLst>
          </p:cNvPr>
          <p:cNvSpPr/>
          <p:nvPr/>
        </p:nvSpPr>
        <p:spPr>
          <a:xfrm>
            <a:off x="4166493" y="1059193"/>
            <a:ext cx="1001991" cy="1001991"/>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400" b="1" dirty="0">
                <a:latin typeface="+mj-lt"/>
              </a:rPr>
              <a:t>A</a:t>
            </a:r>
          </a:p>
        </p:txBody>
      </p:sp>
      <p:sp>
        <p:nvSpPr>
          <p:cNvPr id="19" name="Rectangle: Rounded Corners 18">
            <a:extLst>
              <a:ext uri="{FF2B5EF4-FFF2-40B4-BE49-F238E27FC236}">
                <a16:creationId xmlns:a16="http://schemas.microsoft.com/office/drawing/2014/main" id="{BA915783-C595-7B66-A8B7-BEA9F0F6ECE8}"/>
              </a:ext>
              <a:ext uri="{C183D7F6-B498-43B3-948B-1728B52AA6E4}">
                <adec:decorative xmlns:adec="http://schemas.microsoft.com/office/drawing/2017/decorative" val="0"/>
              </a:ext>
            </a:extLst>
          </p:cNvPr>
          <p:cNvSpPr/>
          <p:nvPr/>
        </p:nvSpPr>
        <p:spPr>
          <a:xfrm>
            <a:off x="8121857" y="1196245"/>
            <a:ext cx="3722143" cy="5029110"/>
          </a:xfrm>
          <a:prstGeom prst="roundRect">
            <a:avLst>
              <a:gd name="adj" fmla="val 12109"/>
            </a:avLst>
          </a:prstGeom>
          <a:solidFill>
            <a:srgbClr val="E5F7FC"/>
          </a:solidFill>
          <a:ln w="2857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b="1" dirty="0">
                <a:solidFill>
                  <a:schemeClr val="tx1"/>
                </a:solidFill>
                <a:latin typeface="+mj-lt"/>
                <a:cs typeface="Arial" panose="020B0604020202020204" pitchFamily="34" charset="0"/>
              </a:rPr>
              <a:t>Impact</a:t>
            </a:r>
            <a:endParaRPr lang="en-AU" sz="3200" b="1" dirty="0">
              <a:solidFill>
                <a:schemeClr val="tx1"/>
              </a:solidFill>
              <a:latin typeface="+mj-lt"/>
              <a:cs typeface="Arial" panose="020B0604020202020204" pitchFamily="34" charset="0"/>
            </a:endParaRPr>
          </a:p>
          <a:p>
            <a:r>
              <a:rPr lang="en-AU" sz="2400" dirty="0">
                <a:solidFill>
                  <a:schemeClr val="accent1"/>
                </a:solidFill>
                <a:latin typeface="Arial" panose="020B0604020202020204" pitchFamily="34" charset="0"/>
                <a:cs typeface="Arial" panose="020B0604020202020204" pitchFamily="34" charset="0"/>
              </a:rPr>
              <a:t> </a:t>
            </a:r>
          </a:p>
          <a:p>
            <a:pPr>
              <a:lnSpc>
                <a:spcPct val="150000"/>
              </a:lnSpc>
              <a:spcAft>
                <a:spcPts val="1200"/>
              </a:spcAft>
            </a:pPr>
            <a:r>
              <a:rPr lang="en-AU" sz="1800" dirty="0">
                <a:solidFill>
                  <a:schemeClr val="tx1"/>
                </a:solidFill>
                <a:latin typeface="Arial" panose="020B0604020202020204" pitchFamily="34" charset="0"/>
              </a:rPr>
              <a:t>Whilst this automation may take time to setup, once it is operational this automation of a repetitive process can save time for farm workers. This would help produce more food over the long term and can help solve food shortages.</a:t>
            </a:r>
          </a:p>
        </p:txBody>
      </p:sp>
      <p:sp>
        <p:nvSpPr>
          <p:cNvPr id="20" name="Oval 19">
            <a:extLst>
              <a:ext uri="{FF2B5EF4-FFF2-40B4-BE49-F238E27FC236}">
                <a16:creationId xmlns:a16="http://schemas.microsoft.com/office/drawing/2014/main" id="{CCFD4892-2AA8-3D47-CDE9-4B6AB9B18B85}"/>
              </a:ext>
              <a:ext uri="{C183D7F6-B498-43B3-948B-1728B52AA6E4}">
                <adec:decorative xmlns:adec="http://schemas.microsoft.com/office/drawing/2017/decorative" val="1"/>
              </a:ext>
            </a:extLst>
          </p:cNvPr>
          <p:cNvSpPr/>
          <p:nvPr/>
        </p:nvSpPr>
        <p:spPr>
          <a:xfrm>
            <a:off x="8053422" y="1059193"/>
            <a:ext cx="1001991" cy="1001991"/>
          </a:xfrm>
          <a:prstGeom prst="ellipse">
            <a:avLst/>
          </a:prstGeom>
          <a:solidFill>
            <a:srgbClr val="00A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5400" b="1" i="0" u="none" strike="noStrike" kern="1200" cap="none" spc="0" normalizeH="0" baseline="0" noProof="0" dirty="0">
                <a:ln>
                  <a:noFill/>
                </a:ln>
                <a:solidFill>
                  <a:srgbClr val="FFFFFF"/>
                </a:solidFill>
                <a:effectLst/>
                <a:uLnTx/>
                <a:uFillTx/>
                <a:latin typeface="+mj-lt"/>
                <a:ea typeface="+mn-ea"/>
                <a:cs typeface="Arial" panose="020B0604020202020204" pitchFamily="34" charset="0"/>
              </a:rPr>
              <a:t>I</a:t>
            </a:r>
          </a:p>
        </p:txBody>
      </p:sp>
      <p:sp>
        <p:nvSpPr>
          <p:cNvPr id="2" name="Slide Number Placeholder 1">
            <a:extLst>
              <a:ext uri="{FF2B5EF4-FFF2-40B4-BE49-F238E27FC236}">
                <a16:creationId xmlns:a16="http://schemas.microsoft.com/office/drawing/2014/main" id="{1DB64DCB-79BE-DC8C-C0D7-0123A8C486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49</a:t>
            </a:fld>
            <a:endParaRPr lang="en-AU" dirty="0"/>
          </a:p>
        </p:txBody>
      </p:sp>
    </p:spTree>
    <p:extLst>
      <p:ext uri="{BB962C8B-B14F-4D97-AF65-F5344CB8AC3E}">
        <p14:creationId xmlns:p14="http://schemas.microsoft.com/office/powerpoint/2010/main" val="226497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Agriculture</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p:txBody>
          <a:bodyPr/>
          <a:lstStyle/>
          <a:p>
            <a:r>
              <a:rPr lang="en-AU" dirty="0">
                <a:latin typeface="Arial" panose="020B0604020202020204" pitchFamily="34" charset="0"/>
                <a:cs typeface="Arial" panose="020B0604020202020204" pitchFamily="34" charset="0"/>
              </a:rPr>
              <a:t>Agriculture is the broad practice of cultivating land and raising life forms to produce food, fibre, fuel and other products.</a:t>
            </a:r>
          </a:p>
        </p:txBody>
      </p:sp>
      <p:sp>
        <p:nvSpPr>
          <p:cNvPr id="6" name="Freeform: Shape 5">
            <a:extLst>
              <a:ext uri="{FF2B5EF4-FFF2-40B4-BE49-F238E27FC236}">
                <a16:creationId xmlns:a16="http://schemas.microsoft.com/office/drawing/2014/main" id="{4A53EB35-17D3-3917-3774-5D008BEAE3EC}"/>
              </a:ext>
            </a:extLst>
          </p:cNvPr>
          <p:cNvSpPr/>
          <p:nvPr/>
        </p:nvSpPr>
        <p:spPr>
          <a:xfrm>
            <a:off x="8457814" y="3441417"/>
            <a:ext cx="1240608" cy="1240608"/>
          </a:xfrm>
          <a:custGeom>
            <a:avLst/>
            <a:gdLst>
              <a:gd name="csX0" fmla="*/ 0 w 1240608"/>
              <a:gd name="csY0" fmla="*/ 620304 h 1240608"/>
              <a:gd name="csX1" fmla="*/ 620304 w 1240608"/>
              <a:gd name="csY1" fmla="*/ 0 h 1240608"/>
              <a:gd name="csX2" fmla="*/ 1240608 w 1240608"/>
              <a:gd name="csY2" fmla="*/ 620304 h 1240608"/>
              <a:gd name="csX3" fmla="*/ 620304 w 1240608"/>
              <a:gd name="csY3" fmla="*/ 1240608 h 1240608"/>
              <a:gd name="csX4" fmla="*/ 0 w 1240608"/>
              <a:gd name="csY4" fmla="*/ 620304 h 1240608"/>
            </a:gdLst>
            <a:ahLst/>
            <a:cxnLst>
              <a:cxn ang="0">
                <a:pos x="csX0" y="csY0"/>
              </a:cxn>
              <a:cxn ang="0">
                <a:pos x="csX1" y="csY1"/>
              </a:cxn>
              <a:cxn ang="0">
                <a:pos x="csX2" y="csY2"/>
              </a:cxn>
              <a:cxn ang="0">
                <a:pos x="csX3" y="csY3"/>
              </a:cxn>
              <a:cxn ang="0">
                <a:pos x="csX4" y="csY4"/>
              </a:cxn>
            </a:cxnLst>
            <a:rect l="l" t="t" r="r" b="b"/>
            <a:pathLst>
              <a:path w="1240608" h="1240608">
                <a:moveTo>
                  <a:pt x="0" y="620304"/>
                </a:moveTo>
                <a:cubicBezTo>
                  <a:pt x="0" y="277720"/>
                  <a:pt x="277720" y="0"/>
                  <a:pt x="620304" y="0"/>
                </a:cubicBezTo>
                <a:cubicBezTo>
                  <a:pt x="962888" y="0"/>
                  <a:pt x="1240608" y="277720"/>
                  <a:pt x="1240608" y="620304"/>
                </a:cubicBezTo>
                <a:cubicBezTo>
                  <a:pt x="1240608" y="962888"/>
                  <a:pt x="962888" y="1240608"/>
                  <a:pt x="620304" y="1240608"/>
                </a:cubicBezTo>
                <a:cubicBezTo>
                  <a:pt x="277720" y="1240608"/>
                  <a:pt x="0" y="962888"/>
                  <a:pt x="0" y="620304"/>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90573" tIns="190573" rIns="190573" bIns="190573"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Arial" panose="020B0604020202020204" pitchFamily="34" charset="0"/>
                <a:cs typeface="Arial" panose="020B0604020202020204" pitchFamily="34" charset="0"/>
              </a:rPr>
              <a:t>Agriculture</a:t>
            </a:r>
          </a:p>
        </p:txBody>
      </p:sp>
      <p:sp>
        <p:nvSpPr>
          <p:cNvPr id="9" name="Freeform: Shape 8">
            <a:extLst>
              <a:ext uri="{FF2B5EF4-FFF2-40B4-BE49-F238E27FC236}">
                <a16:creationId xmlns:a16="http://schemas.microsoft.com/office/drawing/2014/main" id="{A8CAFBB6-89DD-2935-3591-DFA4ABDF3A44}"/>
              </a:ext>
            </a:extLst>
          </p:cNvPr>
          <p:cNvSpPr/>
          <p:nvPr/>
        </p:nvSpPr>
        <p:spPr>
          <a:xfrm>
            <a:off x="8457814" y="1579820"/>
            <a:ext cx="1240608" cy="1240608"/>
          </a:xfrm>
          <a:custGeom>
            <a:avLst/>
            <a:gdLst>
              <a:gd name="csX0" fmla="*/ 0 w 1240608"/>
              <a:gd name="csY0" fmla="*/ 620304 h 1240608"/>
              <a:gd name="csX1" fmla="*/ 620304 w 1240608"/>
              <a:gd name="csY1" fmla="*/ 0 h 1240608"/>
              <a:gd name="csX2" fmla="*/ 1240608 w 1240608"/>
              <a:gd name="csY2" fmla="*/ 620304 h 1240608"/>
              <a:gd name="csX3" fmla="*/ 620304 w 1240608"/>
              <a:gd name="csY3" fmla="*/ 1240608 h 1240608"/>
              <a:gd name="csX4" fmla="*/ 0 w 1240608"/>
              <a:gd name="csY4" fmla="*/ 620304 h 1240608"/>
            </a:gdLst>
            <a:ahLst/>
            <a:cxnLst>
              <a:cxn ang="0">
                <a:pos x="csX0" y="csY0"/>
              </a:cxn>
              <a:cxn ang="0">
                <a:pos x="csX1" y="csY1"/>
              </a:cxn>
              <a:cxn ang="0">
                <a:pos x="csX2" y="csY2"/>
              </a:cxn>
              <a:cxn ang="0">
                <a:pos x="csX3" y="csY3"/>
              </a:cxn>
              <a:cxn ang="0">
                <a:pos x="csX4" y="csY4"/>
              </a:cxn>
            </a:cxnLst>
            <a:rect l="l" t="t" r="r" b="b"/>
            <a:pathLst>
              <a:path w="1240608" h="1240608">
                <a:moveTo>
                  <a:pt x="0" y="620304"/>
                </a:moveTo>
                <a:cubicBezTo>
                  <a:pt x="0" y="277720"/>
                  <a:pt x="277720" y="0"/>
                  <a:pt x="620304" y="0"/>
                </a:cubicBezTo>
                <a:cubicBezTo>
                  <a:pt x="962888" y="0"/>
                  <a:pt x="1240608" y="277720"/>
                  <a:pt x="1240608" y="620304"/>
                </a:cubicBezTo>
                <a:cubicBezTo>
                  <a:pt x="1240608" y="962888"/>
                  <a:pt x="962888" y="1240608"/>
                  <a:pt x="620304" y="1240608"/>
                </a:cubicBezTo>
                <a:cubicBezTo>
                  <a:pt x="277720" y="1240608"/>
                  <a:pt x="0" y="962888"/>
                  <a:pt x="0" y="620304"/>
                </a:cubicBezTo>
                <a:close/>
              </a:path>
            </a:pathLst>
          </a:custGeom>
          <a:solidFill>
            <a:schemeClr val="accent3">
              <a:lumMod val="20000"/>
              <a:lumOff val="80000"/>
            </a:schemeClr>
          </a:solidFill>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hueOff val="0"/>
              <a:satOff val="0"/>
              <a:lumOff val="0"/>
              <a:alphaOff val="0"/>
            </a:schemeClr>
          </a:fontRef>
        </p:style>
        <p:txBody>
          <a:bodyPr spcFirstLastPara="0" vert="horz" wrap="square" lIns="191208" tIns="191208" rIns="191208" bIns="191208" numCol="1" spcCol="1270" anchor="ctr" anchorCtr="0">
            <a:noAutofit/>
          </a:bodyPr>
          <a:lstStyle/>
          <a:p>
            <a:pPr marL="0" lvl="0" indent="0" algn="ctr" defTabSz="666750">
              <a:lnSpc>
                <a:spcPct val="90000"/>
              </a:lnSpc>
              <a:spcBef>
                <a:spcPct val="0"/>
              </a:spcBef>
              <a:spcAft>
                <a:spcPct val="35000"/>
              </a:spcAft>
              <a:buNone/>
            </a:pPr>
            <a:r>
              <a:rPr lang="en-AU" sz="1500" i="0" kern="1200" dirty="0">
                <a:latin typeface="Arial" panose="020B0604020202020204" pitchFamily="34" charset="0"/>
                <a:cs typeface="Arial" panose="020B0604020202020204" pitchFamily="34" charset="0"/>
              </a:rPr>
              <a:t>Fibre example?</a:t>
            </a:r>
          </a:p>
        </p:txBody>
      </p:sp>
      <p:sp>
        <p:nvSpPr>
          <p:cNvPr id="11" name="Freeform: Shape 10">
            <a:extLst>
              <a:ext uri="{FF2B5EF4-FFF2-40B4-BE49-F238E27FC236}">
                <a16:creationId xmlns:a16="http://schemas.microsoft.com/office/drawing/2014/main" id="{6C9B91B3-AC62-FFE1-A1D3-3B9AFFE8F1DD}"/>
              </a:ext>
            </a:extLst>
          </p:cNvPr>
          <p:cNvSpPr/>
          <p:nvPr/>
        </p:nvSpPr>
        <p:spPr>
          <a:xfrm>
            <a:off x="9913269" y="2280730"/>
            <a:ext cx="1240608" cy="1240608"/>
          </a:xfrm>
          <a:custGeom>
            <a:avLst/>
            <a:gdLst>
              <a:gd name="csX0" fmla="*/ 0 w 1240608"/>
              <a:gd name="csY0" fmla="*/ 620304 h 1240608"/>
              <a:gd name="csX1" fmla="*/ 620304 w 1240608"/>
              <a:gd name="csY1" fmla="*/ 0 h 1240608"/>
              <a:gd name="csX2" fmla="*/ 1240608 w 1240608"/>
              <a:gd name="csY2" fmla="*/ 620304 h 1240608"/>
              <a:gd name="csX3" fmla="*/ 620304 w 1240608"/>
              <a:gd name="csY3" fmla="*/ 1240608 h 1240608"/>
              <a:gd name="csX4" fmla="*/ 0 w 1240608"/>
              <a:gd name="csY4" fmla="*/ 620304 h 1240608"/>
            </a:gdLst>
            <a:ahLst/>
            <a:cxnLst>
              <a:cxn ang="0">
                <a:pos x="csX0" y="csY0"/>
              </a:cxn>
              <a:cxn ang="0">
                <a:pos x="csX1" y="csY1"/>
              </a:cxn>
              <a:cxn ang="0">
                <a:pos x="csX2" y="csY2"/>
              </a:cxn>
              <a:cxn ang="0">
                <a:pos x="csX3" y="csY3"/>
              </a:cxn>
              <a:cxn ang="0">
                <a:pos x="csX4" y="csY4"/>
              </a:cxn>
            </a:cxnLst>
            <a:rect l="l" t="t" r="r" b="b"/>
            <a:pathLst>
              <a:path w="1240608" h="1240608">
                <a:moveTo>
                  <a:pt x="0" y="620304"/>
                </a:moveTo>
                <a:cubicBezTo>
                  <a:pt x="0" y="277720"/>
                  <a:pt x="277720" y="0"/>
                  <a:pt x="620304" y="0"/>
                </a:cubicBezTo>
                <a:cubicBezTo>
                  <a:pt x="962888" y="0"/>
                  <a:pt x="1240608" y="277720"/>
                  <a:pt x="1240608" y="620304"/>
                </a:cubicBezTo>
                <a:cubicBezTo>
                  <a:pt x="1240608" y="962888"/>
                  <a:pt x="962888" y="1240608"/>
                  <a:pt x="620304" y="1240608"/>
                </a:cubicBezTo>
                <a:cubicBezTo>
                  <a:pt x="277720" y="1240608"/>
                  <a:pt x="0" y="962888"/>
                  <a:pt x="0" y="620304"/>
                </a:cubicBezTo>
                <a:close/>
              </a:path>
            </a:pathLst>
          </a:custGeom>
          <a:solidFill>
            <a:schemeClr val="accent3">
              <a:lumMod val="20000"/>
              <a:lumOff val="80000"/>
            </a:schemeClr>
          </a:solidFill>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hueOff val="0"/>
              <a:satOff val="0"/>
              <a:lumOff val="0"/>
              <a:alphaOff val="0"/>
            </a:schemeClr>
          </a:fontRef>
        </p:style>
        <p:txBody>
          <a:bodyPr spcFirstLastPara="0" vert="horz" wrap="square" lIns="191208" tIns="191208" rIns="191208" bIns="191208" numCol="1" spcCol="1270" anchor="ctr" anchorCtr="0">
            <a:noAutofit/>
          </a:bodyPr>
          <a:lstStyle/>
          <a:p>
            <a:pPr marL="0" lvl="0" indent="0" algn="ctr" defTabSz="666750">
              <a:lnSpc>
                <a:spcPct val="90000"/>
              </a:lnSpc>
              <a:spcBef>
                <a:spcPct val="0"/>
              </a:spcBef>
              <a:spcAft>
                <a:spcPct val="35000"/>
              </a:spcAft>
              <a:buNone/>
            </a:pPr>
            <a:r>
              <a:rPr lang="en-AU" sz="1500" kern="1200" dirty="0">
                <a:latin typeface="Arial" panose="020B0604020202020204" pitchFamily="34" charset="0"/>
                <a:cs typeface="Arial" panose="020B0604020202020204" pitchFamily="34" charset="0"/>
              </a:rPr>
              <a:t>Biodiesel from corn</a:t>
            </a:r>
          </a:p>
        </p:txBody>
      </p:sp>
      <p:sp>
        <p:nvSpPr>
          <p:cNvPr id="13" name="Freeform: Shape 12">
            <a:extLst>
              <a:ext uri="{FF2B5EF4-FFF2-40B4-BE49-F238E27FC236}">
                <a16:creationId xmlns:a16="http://schemas.microsoft.com/office/drawing/2014/main" id="{97F0A901-08E0-EFC1-4DF7-EFC4D0FA7660}"/>
              </a:ext>
            </a:extLst>
          </p:cNvPr>
          <p:cNvSpPr/>
          <p:nvPr/>
        </p:nvSpPr>
        <p:spPr>
          <a:xfrm>
            <a:off x="10272737" y="3855662"/>
            <a:ext cx="1240608" cy="1240608"/>
          </a:xfrm>
          <a:custGeom>
            <a:avLst/>
            <a:gdLst>
              <a:gd name="csX0" fmla="*/ 0 w 1240608"/>
              <a:gd name="csY0" fmla="*/ 620304 h 1240608"/>
              <a:gd name="csX1" fmla="*/ 620304 w 1240608"/>
              <a:gd name="csY1" fmla="*/ 0 h 1240608"/>
              <a:gd name="csX2" fmla="*/ 1240608 w 1240608"/>
              <a:gd name="csY2" fmla="*/ 620304 h 1240608"/>
              <a:gd name="csX3" fmla="*/ 620304 w 1240608"/>
              <a:gd name="csY3" fmla="*/ 1240608 h 1240608"/>
              <a:gd name="csX4" fmla="*/ 0 w 1240608"/>
              <a:gd name="csY4" fmla="*/ 620304 h 1240608"/>
            </a:gdLst>
            <a:ahLst/>
            <a:cxnLst>
              <a:cxn ang="0">
                <a:pos x="csX0" y="csY0"/>
              </a:cxn>
              <a:cxn ang="0">
                <a:pos x="csX1" y="csY1"/>
              </a:cxn>
              <a:cxn ang="0">
                <a:pos x="csX2" y="csY2"/>
              </a:cxn>
              <a:cxn ang="0">
                <a:pos x="csX3" y="csY3"/>
              </a:cxn>
              <a:cxn ang="0">
                <a:pos x="csX4" y="csY4"/>
              </a:cxn>
            </a:cxnLst>
            <a:rect l="l" t="t" r="r" b="b"/>
            <a:pathLst>
              <a:path w="1240608" h="1240608">
                <a:moveTo>
                  <a:pt x="0" y="620304"/>
                </a:moveTo>
                <a:cubicBezTo>
                  <a:pt x="0" y="277720"/>
                  <a:pt x="277720" y="0"/>
                  <a:pt x="620304" y="0"/>
                </a:cubicBezTo>
                <a:cubicBezTo>
                  <a:pt x="962888" y="0"/>
                  <a:pt x="1240608" y="277720"/>
                  <a:pt x="1240608" y="620304"/>
                </a:cubicBezTo>
                <a:cubicBezTo>
                  <a:pt x="1240608" y="962888"/>
                  <a:pt x="962888" y="1240608"/>
                  <a:pt x="620304" y="1240608"/>
                </a:cubicBezTo>
                <a:cubicBezTo>
                  <a:pt x="277720" y="1240608"/>
                  <a:pt x="0" y="962888"/>
                  <a:pt x="0" y="620304"/>
                </a:cubicBezTo>
                <a:close/>
              </a:path>
            </a:pathLst>
          </a:custGeom>
          <a:solidFill>
            <a:schemeClr val="accent3">
              <a:lumMod val="20000"/>
              <a:lumOff val="80000"/>
            </a:schemeClr>
          </a:solidFill>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hueOff val="0"/>
              <a:satOff val="0"/>
              <a:lumOff val="0"/>
              <a:alphaOff val="0"/>
            </a:schemeClr>
          </a:fontRef>
        </p:style>
        <p:txBody>
          <a:bodyPr spcFirstLastPara="0" vert="horz" wrap="square" lIns="191208" tIns="191208" rIns="191208" bIns="191208" numCol="1" spcCol="1270" anchor="ctr" anchorCtr="0">
            <a:noAutofit/>
          </a:bodyPr>
          <a:lstStyle/>
          <a:p>
            <a:pPr marL="0" lvl="0" indent="0" algn="ctr" defTabSz="666750">
              <a:lnSpc>
                <a:spcPct val="90000"/>
              </a:lnSpc>
              <a:spcBef>
                <a:spcPct val="0"/>
              </a:spcBef>
              <a:spcAft>
                <a:spcPct val="35000"/>
              </a:spcAft>
              <a:buNone/>
            </a:pPr>
            <a:r>
              <a:rPr lang="en-AU" sz="1500" i="0" kern="1200" dirty="0">
                <a:latin typeface="Arial" panose="020B0604020202020204" pitchFamily="34" charset="0"/>
                <a:cs typeface="Arial" panose="020B0604020202020204" pitchFamily="34" charset="0"/>
              </a:rPr>
              <a:t>Fuel example?</a:t>
            </a:r>
          </a:p>
        </p:txBody>
      </p:sp>
      <p:sp>
        <p:nvSpPr>
          <p:cNvPr id="15" name="Freeform: Shape 14">
            <a:extLst>
              <a:ext uri="{FF2B5EF4-FFF2-40B4-BE49-F238E27FC236}">
                <a16:creationId xmlns:a16="http://schemas.microsoft.com/office/drawing/2014/main" id="{E75C80FC-3B3F-46A1-DB34-99C95423666B}"/>
              </a:ext>
            </a:extLst>
          </p:cNvPr>
          <p:cNvSpPr/>
          <p:nvPr/>
        </p:nvSpPr>
        <p:spPr>
          <a:xfrm>
            <a:off x="9265531" y="5118658"/>
            <a:ext cx="1240608" cy="1240608"/>
          </a:xfrm>
          <a:custGeom>
            <a:avLst/>
            <a:gdLst>
              <a:gd name="csX0" fmla="*/ 0 w 1240608"/>
              <a:gd name="csY0" fmla="*/ 620304 h 1240608"/>
              <a:gd name="csX1" fmla="*/ 620304 w 1240608"/>
              <a:gd name="csY1" fmla="*/ 0 h 1240608"/>
              <a:gd name="csX2" fmla="*/ 1240608 w 1240608"/>
              <a:gd name="csY2" fmla="*/ 620304 h 1240608"/>
              <a:gd name="csX3" fmla="*/ 620304 w 1240608"/>
              <a:gd name="csY3" fmla="*/ 1240608 h 1240608"/>
              <a:gd name="csX4" fmla="*/ 0 w 1240608"/>
              <a:gd name="csY4" fmla="*/ 620304 h 1240608"/>
            </a:gdLst>
            <a:ahLst/>
            <a:cxnLst>
              <a:cxn ang="0">
                <a:pos x="csX0" y="csY0"/>
              </a:cxn>
              <a:cxn ang="0">
                <a:pos x="csX1" y="csY1"/>
              </a:cxn>
              <a:cxn ang="0">
                <a:pos x="csX2" y="csY2"/>
              </a:cxn>
              <a:cxn ang="0">
                <a:pos x="csX3" y="csY3"/>
              </a:cxn>
              <a:cxn ang="0">
                <a:pos x="csX4" y="csY4"/>
              </a:cxn>
            </a:cxnLst>
            <a:rect l="l" t="t" r="r" b="b"/>
            <a:pathLst>
              <a:path w="1240608" h="1240608">
                <a:moveTo>
                  <a:pt x="0" y="620304"/>
                </a:moveTo>
                <a:cubicBezTo>
                  <a:pt x="0" y="277720"/>
                  <a:pt x="277720" y="0"/>
                  <a:pt x="620304" y="0"/>
                </a:cubicBezTo>
                <a:cubicBezTo>
                  <a:pt x="962888" y="0"/>
                  <a:pt x="1240608" y="277720"/>
                  <a:pt x="1240608" y="620304"/>
                </a:cubicBezTo>
                <a:cubicBezTo>
                  <a:pt x="1240608" y="962888"/>
                  <a:pt x="962888" y="1240608"/>
                  <a:pt x="620304" y="1240608"/>
                </a:cubicBezTo>
                <a:cubicBezTo>
                  <a:pt x="277720" y="1240608"/>
                  <a:pt x="0" y="962888"/>
                  <a:pt x="0" y="620304"/>
                </a:cubicBezTo>
                <a:close/>
              </a:path>
            </a:pathLst>
          </a:custGeom>
          <a:solidFill>
            <a:schemeClr val="accent3">
              <a:lumMod val="20000"/>
              <a:lumOff val="80000"/>
            </a:schemeClr>
          </a:solidFill>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hueOff val="0"/>
              <a:satOff val="0"/>
              <a:lumOff val="0"/>
              <a:alphaOff val="0"/>
            </a:schemeClr>
          </a:fontRef>
        </p:style>
        <p:txBody>
          <a:bodyPr spcFirstLastPara="0" vert="horz" wrap="square" lIns="191208" tIns="191208" rIns="191208" bIns="191208" numCol="1" spcCol="1270" anchor="ctr" anchorCtr="0">
            <a:noAutofit/>
          </a:bodyPr>
          <a:lstStyle/>
          <a:p>
            <a:pPr marL="0" lvl="0" indent="0" algn="ctr" defTabSz="666750">
              <a:lnSpc>
                <a:spcPct val="90000"/>
              </a:lnSpc>
              <a:spcBef>
                <a:spcPct val="0"/>
              </a:spcBef>
              <a:spcAft>
                <a:spcPct val="35000"/>
              </a:spcAft>
              <a:buNone/>
            </a:pPr>
            <a:r>
              <a:rPr lang="en-AU" sz="1500" i="0" kern="1200" dirty="0">
                <a:latin typeface="Arial" panose="020B0604020202020204" pitchFamily="34" charset="0"/>
                <a:cs typeface="Arial" panose="020B0604020202020204" pitchFamily="34" charset="0"/>
              </a:rPr>
              <a:t>Other products?</a:t>
            </a:r>
          </a:p>
        </p:txBody>
      </p:sp>
      <p:sp>
        <p:nvSpPr>
          <p:cNvPr id="17" name="Freeform: Shape 16">
            <a:extLst>
              <a:ext uri="{FF2B5EF4-FFF2-40B4-BE49-F238E27FC236}">
                <a16:creationId xmlns:a16="http://schemas.microsoft.com/office/drawing/2014/main" id="{AC02FA8A-C106-1F99-23EA-239B3FAFCACC}"/>
              </a:ext>
            </a:extLst>
          </p:cNvPr>
          <p:cNvSpPr/>
          <p:nvPr/>
        </p:nvSpPr>
        <p:spPr>
          <a:xfrm>
            <a:off x="7650097" y="5118658"/>
            <a:ext cx="1240608" cy="1240608"/>
          </a:xfrm>
          <a:custGeom>
            <a:avLst/>
            <a:gdLst>
              <a:gd name="csX0" fmla="*/ 0 w 1240608"/>
              <a:gd name="csY0" fmla="*/ 620304 h 1240608"/>
              <a:gd name="csX1" fmla="*/ 620304 w 1240608"/>
              <a:gd name="csY1" fmla="*/ 0 h 1240608"/>
              <a:gd name="csX2" fmla="*/ 1240608 w 1240608"/>
              <a:gd name="csY2" fmla="*/ 620304 h 1240608"/>
              <a:gd name="csX3" fmla="*/ 620304 w 1240608"/>
              <a:gd name="csY3" fmla="*/ 1240608 h 1240608"/>
              <a:gd name="csX4" fmla="*/ 0 w 1240608"/>
              <a:gd name="csY4" fmla="*/ 620304 h 1240608"/>
            </a:gdLst>
            <a:ahLst/>
            <a:cxnLst>
              <a:cxn ang="0">
                <a:pos x="csX0" y="csY0"/>
              </a:cxn>
              <a:cxn ang="0">
                <a:pos x="csX1" y="csY1"/>
              </a:cxn>
              <a:cxn ang="0">
                <a:pos x="csX2" y="csY2"/>
              </a:cxn>
              <a:cxn ang="0">
                <a:pos x="csX3" y="csY3"/>
              </a:cxn>
              <a:cxn ang="0">
                <a:pos x="csX4" y="csY4"/>
              </a:cxn>
            </a:cxnLst>
            <a:rect l="l" t="t" r="r" b="b"/>
            <a:pathLst>
              <a:path w="1240608" h="1240608">
                <a:moveTo>
                  <a:pt x="0" y="620304"/>
                </a:moveTo>
                <a:cubicBezTo>
                  <a:pt x="0" y="277720"/>
                  <a:pt x="277720" y="0"/>
                  <a:pt x="620304" y="0"/>
                </a:cubicBezTo>
                <a:cubicBezTo>
                  <a:pt x="962888" y="0"/>
                  <a:pt x="1240608" y="277720"/>
                  <a:pt x="1240608" y="620304"/>
                </a:cubicBezTo>
                <a:cubicBezTo>
                  <a:pt x="1240608" y="962888"/>
                  <a:pt x="962888" y="1240608"/>
                  <a:pt x="620304" y="1240608"/>
                </a:cubicBezTo>
                <a:cubicBezTo>
                  <a:pt x="277720" y="1240608"/>
                  <a:pt x="0" y="962888"/>
                  <a:pt x="0" y="620304"/>
                </a:cubicBezTo>
                <a:close/>
              </a:path>
            </a:pathLst>
          </a:custGeom>
          <a:solidFill>
            <a:schemeClr val="accent3">
              <a:lumMod val="20000"/>
              <a:lumOff val="80000"/>
            </a:schemeClr>
          </a:solidFill>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hueOff val="0"/>
              <a:satOff val="0"/>
              <a:lumOff val="0"/>
              <a:alphaOff val="0"/>
            </a:schemeClr>
          </a:fontRef>
        </p:style>
        <p:txBody>
          <a:bodyPr spcFirstLastPara="0" vert="horz" wrap="square" lIns="191208" tIns="191208" rIns="191208" bIns="191208" numCol="1" spcCol="1270" anchor="ctr" anchorCtr="0">
            <a:noAutofit/>
          </a:bodyPr>
          <a:lstStyle/>
          <a:p>
            <a:pPr marL="0" lvl="0" indent="0" algn="ctr" defTabSz="666750">
              <a:lnSpc>
                <a:spcPct val="90000"/>
              </a:lnSpc>
              <a:spcBef>
                <a:spcPct val="0"/>
              </a:spcBef>
              <a:spcAft>
                <a:spcPct val="35000"/>
              </a:spcAft>
              <a:buNone/>
            </a:pPr>
            <a:r>
              <a:rPr lang="en-AU" sz="1500" kern="1200" dirty="0">
                <a:latin typeface="Arial" panose="020B0604020202020204" pitchFamily="34" charset="0"/>
                <a:cs typeface="Arial" panose="020B0604020202020204" pitchFamily="34" charset="0"/>
              </a:rPr>
              <a:t>Eggs</a:t>
            </a:r>
          </a:p>
        </p:txBody>
      </p:sp>
      <p:sp>
        <p:nvSpPr>
          <p:cNvPr id="19" name="Freeform: Shape 18">
            <a:extLst>
              <a:ext uri="{FF2B5EF4-FFF2-40B4-BE49-F238E27FC236}">
                <a16:creationId xmlns:a16="http://schemas.microsoft.com/office/drawing/2014/main" id="{8A7B048E-C2D6-347C-C4E1-8BBC2177EC79}"/>
              </a:ext>
            </a:extLst>
          </p:cNvPr>
          <p:cNvSpPr/>
          <p:nvPr/>
        </p:nvSpPr>
        <p:spPr>
          <a:xfrm>
            <a:off x="6642891" y="3855662"/>
            <a:ext cx="1240608" cy="1240608"/>
          </a:xfrm>
          <a:custGeom>
            <a:avLst/>
            <a:gdLst>
              <a:gd name="csX0" fmla="*/ 0 w 1240608"/>
              <a:gd name="csY0" fmla="*/ 620304 h 1240608"/>
              <a:gd name="csX1" fmla="*/ 620304 w 1240608"/>
              <a:gd name="csY1" fmla="*/ 0 h 1240608"/>
              <a:gd name="csX2" fmla="*/ 1240608 w 1240608"/>
              <a:gd name="csY2" fmla="*/ 620304 h 1240608"/>
              <a:gd name="csX3" fmla="*/ 620304 w 1240608"/>
              <a:gd name="csY3" fmla="*/ 1240608 h 1240608"/>
              <a:gd name="csX4" fmla="*/ 0 w 1240608"/>
              <a:gd name="csY4" fmla="*/ 620304 h 1240608"/>
            </a:gdLst>
            <a:ahLst/>
            <a:cxnLst>
              <a:cxn ang="0">
                <a:pos x="csX0" y="csY0"/>
              </a:cxn>
              <a:cxn ang="0">
                <a:pos x="csX1" y="csY1"/>
              </a:cxn>
              <a:cxn ang="0">
                <a:pos x="csX2" y="csY2"/>
              </a:cxn>
              <a:cxn ang="0">
                <a:pos x="csX3" y="csY3"/>
              </a:cxn>
              <a:cxn ang="0">
                <a:pos x="csX4" y="csY4"/>
              </a:cxn>
            </a:cxnLst>
            <a:rect l="l" t="t" r="r" b="b"/>
            <a:pathLst>
              <a:path w="1240608" h="1240608">
                <a:moveTo>
                  <a:pt x="0" y="620304"/>
                </a:moveTo>
                <a:cubicBezTo>
                  <a:pt x="0" y="277720"/>
                  <a:pt x="277720" y="0"/>
                  <a:pt x="620304" y="0"/>
                </a:cubicBezTo>
                <a:cubicBezTo>
                  <a:pt x="962888" y="0"/>
                  <a:pt x="1240608" y="277720"/>
                  <a:pt x="1240608" y="620304"/>
                </a:cubicBezTo>
                <a:cubicBezTo>
                  <a:pt x="1240608" y="962888"/>
                  <a:pt x="962888" y="1240608"/>
                  <a:pt x="620304" y="1240608"/>
                </a:cubicBezTo>
                <a:cubicBezTo>
                  <a:pt x="277720" y="1240608"/>
                  <a:pt x="0" y="962888"/>
                  <a:pt x="0" y="620304"/>
                </a:cubicBezTo>
                <a:close/>
              </a:path>
            </a:pathLst>
          </a:custGeom>
          <a:solidFill>
            <a:schemeClr val="accent3">
              <a:lumMod val="20000"/>
              <a:lumOff val="80000"/>
            </a:schemeClr>
          </a:solidFill>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hueOff val="0"/>
              <a:satOff val="0"/>
              <a:lumOff val="0"/>
              <a:alphaOff val="0"/>
            </a:schemeClr>
          </a:fontRef>
        </p:style>
        <p:txBody>
          <a:bodyPr spcFirstLastPara="0" vert="horz" wrap="square" lIns="191208" tIns="191208" rIns="191208" bIns="191208" numCol="1" spcCol="1270" anchor="ctr" anchorCtr="0">
            <a:noAutofit/>
          </a:bodyPr>
          <a:lstStyle/>
          <a:p>
            <a:pPr marL="0" lvl="0" indent="0" algn="ctr" defTabSz="666750">
              <a:lnSpc>
                <a:spcPct val="90000"/>
              </a:lnSpc>
              <a:spcBef>
                <a:spcPct val="0"/>
              </a:spcBef>
              <a:spcAft>
                <a:spcPct val="35000"/>
              </a:spcAft>
              <a:buNone/>
            </a:pPr>
            <a:r>
              <a:rPr lang="en-AU" sz="1500" i="0" kern="1200" dirty="0">
                <a:latin typeface="Arial" panose="020B0604020202020204" pitchFamily="34" charset="0"/>
                <a:cs typeface="Arial" panose="020B0604020202020204" pitchFamily="34" charset="0"/>
              </a:rPr>
              <a:t>Food example?</a:t>
            </a:r>
          </a:p>
        </p:txBody>
      </p:sp>
      <p:sp>
        <p:nvSpPr>
          <p:cNvPr id="21" name="Freeform: Shape 20">
            <a:extLst>
              <a:ext uri="{FF2B5EF4-FFF2-40B4-BE49-F238E27FC236}">
                <a16:creationId xmlns:a16="http://schemas.microsoft.com/office/drawing/2014/main" id="{E0F957B4-E3C7-961C-67EE-7F246980BB8C}"/>
              </a:ext>
            </a:extLst>
          </p:cNvPr>
          <p:cNvSpPr/>
          <p:nvPr/>
        </p:nvSpPr>
        <p:spPr>
          <a:xfrm>
            <a:off x="7002359" y="2280730"/>
            <a:ext cx="1240608" cy="1240608"/>
          </a:xfrm>
          <a:custGeom>
            <a:avLst/>
            <a:gdLst>
              <a:gd name="csX0" fmla="*/ 0 w 1240608"/>
              <a:gd name="csY0" fmla="*/ 620304 h 1240608"/>
              <a:gd name="csX1" fmla="*/ 620304 w 1240608"/>
              <a:gd name="csY1" fmla="*/ 0 h 1240608"/>
              <a:gd name="csX2" fmla="*/ 1240608 w 1240608"/>
              <a:gd name="csY2" fmla="*/ 620304 h 1240608"/>
              <a:gd name="csX3" fmla="*/ 620304 w 1240608"/>
              <a:gd name="csY3" fmla="*/ 1240608 h 1240608"/>
              <a:gd name="csX4" fmla="*/ 0 w 1240608"/>
              <a:gd name="csY4" fmla="*/ 620304 h 1240608"/>
            </a:gdLst>
            <a:ahLst/>
            <a:cxnLst>
              <a:cxn ang="0">
                <a:pos x="csX0" y="csY0"/>
              </a:cxn>
              <a:cxn ang="0">
                <a:pos x="csX1" y="csY1"/>
              </a:cxn>
              <a:cxn ang="0">
                <a:pos x="csX2" y="csY2"/>
              </a:cxn>
              <a:cxn ang="0">
                <a:pos x="csX3" y="csY3"/>
              </a:cxn>
              <a:cxn ang="0">
                <a:pos x="csX4" y="csY4"/>
              </a:cxn>
            </a:cxnLst>
            <a:rect l="l" t="t" r="r" b="b"/>
            <a:pathLst>
              <a:path w="1240608" h="1240608">
                <a:moveTo>
                  <a:pt x="0" y="620304"/>
                </a:moveTo>
                <a:cubicBezTo>
                  <a:pt x="0" y="277720"/>
                  <a:pt x="277720" y="0"/>
                  <a:pt x="620304" y="0"/>
                </a:cubicBezTo>
                <a:cubicBezTo>
                  <a:pt x="962888" y="0"/>
                  <a:pt x="1240608" y="277720"/>
                  <a:pt x="1240608" y="620304"/>
                </a:cubicBezTo>
                <a:cubicBezTo>
                  <a:pt x="1240608" y="962888"/>
                  <a:pt x="962888" y="1240608"/>
                  <a:pt x="620304" y="1240608"/>
                </a:cubicBezTo>
                <a:cubicBezTo>
                  <a:pt x="277720" y="1240608"/>
                  <a:pt x="0" y="962888"/>
                  <a:pt x="0" y="620304"/>
                </a:cubicBezTo>
                <a:close/>
              </a:path>
            </a:pathLst>
          </a:custGeom>
          <a:solidFill>
            <a:schemeClr val="accent3">
              <a:lumMod val="20000"/>
              <a:lumOff val="80000"/>
            </a:schemeClr>
          </a:solidFill>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hueOff val="0"/>
              <a:satOff val="0"/>
              <a:lumOff val="0"/>
              <a:alphaOff val="0"/>
            </a:schemeClr>
          </a:fontRef>
        </p:style>
        <p:txBody>
          <a:bodyPr spcFirstLastPara="0" vert="horz" wrap="square" lIns="191208" tIns="191208" rIns="191208" bIns="191208" numCol="1" spcCol="1270" anchor="ctr" anchorCtr="0">
            <a:noAutofit/>
          </a:bodyPr>
          <a:lstStyle/>
          <a:p>
            <a:pPr marL="0" lvl="0" indent="0" algn="ctr" defTabSz="666750">
              <a:lnSpc>
                <a:spcPct val="90000"/>
              </a:lnSpc>
              <a:spcBef>
                <a:spcPct val="0"/>
              </a:spcBef>
              <a:spcAft>
                <a:spcPct val="35000"/>
              </a:spcAft>
              <a:buNone/>
            </a:pPr>
            <a:r>
              <a:rPr lang="en-AU" sz="1500" kern="1200" dirty="0">
                <a:latin typeface="Arial" panose="020B0604020202020204" pitchFamily="34" charset="0"/>
                <a:cs typeface="Arial" panose="020B0604020202020204" pitchFamily="34" charset="0"/>
              </a:rPr>
              <a:t>Cotton</a:t>
            </a:r>
          </a:p>
        </p:txBody>
      </p:sp>
      <p:grpSp>
        <p:nvGrpSpPr>
          <p:cNvPr id="5" name="Group 4">
            <a:extLst>
              <a:ext uri="{FF2B5EF4-FFF2-40B4-BE49-F238E27FC236}">
                <a16:creationId xmlns:a16="http://schemas.microsoft.com/office/drawing/2014/main" id="{89759022-F8DE-1FC0-E71C-3551298733A3}"/>
              </a:ext>
              <a:ext uri="{C183D7F6-B498-43B3-948B-1728B52AA6E4}">
                <adec:decorative xmlns:adec="http://schemas.microsoft.com/office/drawing/2017/decorative" val="1"/>
              </a:ext>
            </a:extLst>
          </p:cNvPr>
          <p:cNvGrpSpPr/>
          <p:nvPr/>
        </p:nvGrpSpPr>
        <p:grpSpPr>
          <a:xfrm>
            <a:off x="7860163" y="2820429"/>
            <a:ext cx="2435911" cy="2390407"/>
            <a:chOff x="7860163" y="2820429"/>
            <a:chExt cx="2435911" cy="2390407"/>
          </a:xfrm>
        </p:grpSpPr>
        <p:sp>
          <p:nvSpPr>
            <p:cNvPr id="8" name="Freeform: Shape 7">
              <a:extLst>
                <a:ext uri="{FF2B5EF4-FFF2-40B4-BE49-F238E27FC236}">
                  <a16:creationId xmlns:a16="http://schemas.microsoft.com/office/drawing/2014/main" id="{F615BE94-DFCD-1429-62EE-7C33DABE603A}"/>
                </a:ext>
                <a:ext uri="{C183D7F6-B498-43B3-948B-1728B52AA6E4}">
                  <adec:decorative xmlns:adec="http://schemas.microsoft.com/office/drawing/2017/decorative" val="1"/>
                </a:ext>
              </a:extLst>
            </p:cNvPr>
            <p:cNvSpPr/>
            <p:nvPr/>
          </p:nvSpPr>
          <p:spPr>
            <a:xfrm rot="16200000">
              <a:off x="8767624" y="3110648"/>
              <a:ext cx="620988" cy="40549"/>
            </a:xfrm>
            <a:custGeom>
              <a:avLst/>
              <a:gdLst>
                <a:gd name="csX0" fmla="*/ 0 w 620988"/>
                <a:gd name="csY0" fmla="*/ 20274 h 40549"/>
                <a:gd name="csX1" fmla="*/ 620988 w 620988"/>
                <a:gd name="csY1" fmla="*/ 20274 h 40549"/>
              </a:gdLst>
              <a:ahLst/>
              <a:cxnLst>
                <a:cxn ang="0">
                  <a:pos x="csX0" y="csY0"/>
                </a:cxn>
                <a:cxn ang="0">
                  <a:pos x="csX1" y="csY1"/>
                </a:cxn>
              </a:cxnLst>
              <a:rect l="l" t="t" r="r" b="b"/>
              <a:pathLst>
                <a:path w="620988" h="40549">
                  <a:moveTo>
                    <a:pt x="0" y="20274"/>
                  </a:moveTo>
                  <a:lnTo>
                    <a:pt x="620988" y="2027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07669" tIns="4750" rIns="307670" bIns="4750" numCol="1" spcCol="1270" anchor="ctr" anchorCtr="0">
              <a:noAutofit/>
            </a:bodyPr>
            <a:lstStyle/>
            <a:p>
              <a:pPr marL="0" lvl="0" indent="0" algn="ctr" defTabSz="222250">
                <a:lnSpc>
                  <a:spcPct val="90000"/>
                </a:lnSpc>
                <a:spcBef>
                  <a:spcPct val="0"/>
                </a:spcBef>
                <a:spcAft>
                  <a:spcPct val="35000"/>
                </a:spcAft>
                <a:buNone/>
              </a:pPr>
              <a:endParaRPr lang="en-AU" sz="500" kern="1200" dirty="0"/>
            </a:p>
          </p:txBody>
        </p:sp>
        <p:sp>
          <p:nvSpPr>
            <p:cNvPr id="10" name="Freeform: Shape 9">
              <a:extLst>
                <a:ext uri="{FF2B5EF4-FFF2-40B4-BE49-F238E27FC236}">
                  <a16:creationId xmlns:a16="http://schemas.microsoft.com/office/drawing/2014/main" id="{09B245F4-3914-3B1F-352E-CE807210EF24}"/>
                </a:ext>
                <a:ext uri="{C183D7F6-B498-43B3-948B-1728B52AA6E4}">
                  <adec:decorative xmlns:adec="http://schemas.microsoft.com/office/drawing/2017/decorative" val="1"/>
                </a:ext>
              </a:extLst>
            </p:cNvPr>
            <p:cNvSpPr/>
            <p:nvPr/>
          </p:nvSpPr>
          <p:spPr>
            <a:xfrm rot="19285714">
              <a:off x="9495352" y="3461103"/>
              <a:ext cx="620988" cy="40549"/>
            </a:xfrm>
            <a:custGeom>
              <a:avLst/>
              <a:gdLst>
                <a:gd name="csX0" fmla="*/ 0 w 620988"/>
                <a:gd name="csY0" fmla="*/ 20274 h 40549"/>
                <a:gd name="csX1" fmla="*/ 620988 w 620988"/>
                <a:gd name="csY1" fmla="*/ 20274 h 40549"/>
              </a:gdLst>
              <a:ahLst/>
              <a:cxnLst>
                <a:cxn ang="0">
                  <a:pos x="csX0" y="csY0"/>
                </a:cxn>
                <a:cxn ang="0">
                  <a:pos x="csX1" y="csY1"/>
                </a:cxn>
              </a:cxnLst>
              <a:rect l="l" t="t" r="r" b="b"/>
              <a:pathLst>
                <a:path w="620988" h="40549">
                  <a:moveTo>
                    <a:pt x="0" y="20274"/>
                  </a:moveTo>
                  <a:lnTo>
                    <a:pt x="620988" y="2027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07668" tIns="4749" rIns="307670" bIns="4750" numCol="1" spcCol="1270" anchor="ctr" anchorCtr="0">
              <a:noAutofit/>
            </a:bodyPr>
            <a:lstStyle/>
            <a:p>
              <a:pPr marL="0" lvl="0" indent="0" algn="ctr" defTabSz="222250">
                <a:lnSpc>
                  <a:spcPct val="90000"/>
                </a:lnSpc>
                <a:spcBef>
                  <a:spcPct val="0"/>
                </a:spcBef>
                <a:spcAft>
                  <a:spcPct val="35000"/>
                </a:spcAft>
                <a:buNone/>
              </a:pPr>
              <a:endParaRPr lang="en-AU" sz="500" kern="1200" dirty="0"/>
            </a:p>
          </p:txBody>
        </p:sp>
        <p:sp>
          <p:nvSpPr>
            <p:cNvPr id="12" name="Freeform: Shape 11">
              <a:extLst>
                <a:ext uri="{FF2B5EF4-FFF2-40B4-BE49-F238E27FC236}">
                  <a16:creationId xmlns:a16="http://schemas.microsoft.com/office/drawing/2014/main" id="{431130F6-52F4-0B54-15D9-4F1AF9770127}"/>
                </a:ext>
                <a:ext uri="{C183D7F6-B498-43B3-948B-1728B52AA6E4}">
                  <adec:decorative xmlns:adec="http://schemas.microsoft.com/office/drawing/2017/decorative" val="1"/>
                </a:ext>
              </a:extLst>
            </p:cNvPr>
            <p:cNvSpPr/>
            <p:nvPr/>
          </p:nvSpPr>
          <p:spPr>
            <a:xfrm rot="771429">
              <a:off x="9675086" y="4248569"/>
              <a:ext cx="620988" cy="40549"/>
            </a:xfrm>
            <a:custGeom>
              <a:avLst/>
              <a:gdLst>
                <a:gd name="csX0" fmla="*/ 0 w 620988"/>
                <a:gd name="csY0" fmla="*/ 20274 h 40549"/>
                <a:gd name="csX1" fmla="*/ 620988 w 620988"/>
                <a:gd name="csY1" fmla="*/ 20274 h 40549"/>
              </a:gdLst>
              <a:ahLst/>
              <a:cxnLst>
                <a:cxn ang="0">
                  <a:pos x="csX0" y="csY0"/>
                </a:cxn>
                <a:cxn ang="0">
                  <a:pos x="csX1" y="csY1"/>
                </a:cxn>
              </a:cxnLst>
              <a:rect l="l" t="t" r="r" b="b"/>
              <a:pathLst>
                <a:path w="620988" h="40549">
                  <a:moveTo>
                    <a:pt x="0" y="20274"/>
                  </a:moveTo>
                  <a:lnTo>
                    <a:pt x="620988" y="2027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07669" tIns="4750" rIns="307669" bIns="4749" numCol="1" spcCol="1270" anchor="ctr" anchorCtr="0">
              <a:noAutofit/>
            </a:bodyPr>
            <a:lstStyle/>
            <a:p>
              <a:pPr marL="0" lvl="0" indent="0" algn="ctr" defTabSz="222250">
                <a:lnSpc>
                  <a:spcPct val="90000"/>
                </a:lnSpc>
                <a:spcBef>
                  <a:spcPct val="0"/>
                </a:spcBef>
                <a:spcAft>
                  <a:spcPct val="35000"/>
                </a:spcAft>
                <a:buNone/>
              </a:pPr>
              <a:endParaRPr lang="en-AU" sz="500" kern="1200" dirty="0"/>
            </a:p>
          </p:txBody>
        </p:sp>
        <p:sp>
          <p:nvSpPr>
            <p:cNvPr id="14" name="Freeform: Shape 13">
              <a:extLst>
                <a:ext uri="{FF2B5EF4-FFF2-40B4-BE49-F238E27FC236}">
                  <a16:creationId xmlns:a16="http://schemas.microsoft.com/office/drawing/2014/main" id="{92568E55-8F00-F5F1-EF46-A3D59DD59E19}"/>
                </a:ext>
                <a:ext uri="{C183D7F6-B498-43B3-948B-1728B52AA6E4}">
                  <adec:decorative xmlns:adec="http://schemas.microsoft.com/office/drawing/2017/decorative" val="1"/>
                </a:ext>
              </a:extLst>
            </p:cNvPr>
            <p:cNvSpPr/>
            <p:nvPr/>
          </p:nvSpPr>
          <p:spPr>
            <a:xfrm rot="3857143">
              <a:off x="9171483" y="4880067"/>
              <a:ext cx="620988" cy="40549"/>
            </a:xfrm>
            <a:custGeom>
              <a:avLst/>
              <a:gdLst>
                <a:gd name="csX0" fmla="*/ 0 w 620988"/>
                <a:gd name="csY0" fmla="*/ 20274 h 40549"/>
                <a:gd name="csX1" fmla="*/ 620988 w 620988"/>
                <a:gd name="csY1" fmla="*/ 20274 h 40549"/>
              </a:gdLst>
              <a:ahLst/>
              <a:cxnLst>
                <a:cxn ang="0">
                  <a:pos x="csX0" y="csY0"/>
                </a:cxn>
                <a:cxn ang="0">
                  <a:pos x="csX1" y="csY1"/>
                </a:cxn>
              </a:cxnLst>
              <a:rect l="l" t="t" r="r" b="b"/>
              <a:pathLst>
                <a:path w="620988" h="40549">
                  <a:moveTo>
                    <a:pt x="0" y="20274"/>
                  </a:moveTo>
                  <a:lnTo>
                    <a:pt x="620988" y="2027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07669" tIns="4750" rIns="307669" bIns="4749" numCol="1" spcCol="1270" anchor="ctr" anchorCtr="0">
              <a:noAutofit/>
            </a:bodyPr>
            <a:lstStyle/>
            <a:p>
              <a:pPr marL="0" lvl="0" indent="0" algn="ctr" defTabSz="222250">
                <a:lnSpc>
                  <a:spcPct val="90000"/>
                </a:lnSpc>
                <a:spcBef>
                  <a:spcPct val="0"/>
                </a:spcBef>
                <a:spcAft>
                  <a:spcPct val="35000"/>
                </a:spcAft>
                <a:buNone/>
              </a:pPr>
              <a:endParaRPr lang="en-AU" sz="500" kern="1200" dirty="0"/>
            </a:p>
          </p:txBody>
        </p:sp>
        <p:sp>
          <p:nvSpPr>
            <p:cNvPr id="16" name="Freeform: Shape 15">
              <a:extLst>
                <a:ext uri="{FF2B5EF4-FFF2-40B4-BE49-F238E27FC236}">
                  <a16:creationId xmlns:a16="http://schemas.microsoft.com/office/drawing/2014/main" id="{2C7975AE-185D-A66C-4710-351815419FFA}"/>
                </a:ext>
                <a:ext uri="{C183D7F6-B498-43B3-948B-1728B52AA6E4}">
                  <adec:decorative xmlns:adec="http://schemas.microsoft.com/office/drawing/2017/decorative" val="1"/>
                </a:ext>
              </a:extLst>
            </p:cNvPr>
            <p:cNvSpPr/>
            <p:nvPr/>
          </p:nvSpPr>
          <p:spPr>
            <a:xfrm rot="17742857">
              <a:off x="8363766" y="4880066"/>
              <a:ext cx="620989" cy="40550"/>
            </a:xfrm>
            <a:custGeom>
              <a:avLst/>
              <a:gdLst>
                <a:gd name="csX0" fmla="*/ 0 w 620988"/>
                <a:gd name="csY0" fmla="*/ 20274 h 40549"/>
                <a:gd name="csX1" fmla="*/ 620988 w 620988"/>
                <a:gd name="csY1" fmla="*/ 20274 h 40549"/>
              </a:gdLst>
              <a:ahLst/>
              <a:cxnLst>
                <a:cxn ang="0">
                  <a:pos x="csX0" y="csY0"/>
                </a:cxn>
                <a:cxn ang="0">
                  <a:pos x="csX1" y="csY1"/>
                </a:cxn>
              </a:cxnLst>
              <a:rect l="l" t="t" r="r" b="b"/>
              <a:pathLst>
                <a:path w="620988" h="40549">
                  <a:moveTo>
                    <a:pt x="620988" y="20275"/>
                  </a:moveTo>
                  <a:lnTo>
                    <a:pt x="0" y="2027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07668" tIns="4750" rIns="307671" bIns="4750" numCol="1" spcCol="1270" anchor="ctr" anchorCtr="0">
              <a:noAutofit/>
            </a:bodyPr>
            <a:lstStyle/>
            <a:p>
              <a:pPr marL="0" lvl="0" indent="0" algn="ctr" defTabSz="222250">
                <a:lnSpc>
                  <a:spcPct val="90000"/>
                </a:lnSpc>
                <a:spcBef>
                  <a:spcPct val="0"/>
                </a:spcBef>
                <a:spcAft>
                  <a:spcPct val="35000"/>
                </a:spcAft>
                <a:buNone/>
              </a:pPr>
              <a:endParaRPr lang="en-AU" sz="500" kern="1200" dirty="0"/>
            </a:p>
          </p:txBody>
        </p:sp>
        <p:sp>
          <p:nvSpPr>
            <p:cNvPr id="18" name="Freeform: Shape 17">
              <a:extLst>
                <a:ext uri="{FF2B5EF4-FFF2-40B4-BE49-F238E27FC236}">
                  <a16:creationId xmlns:a16="http://schemas.microsoft.com/office/drawing/2014/main" id="{BED7C1EA-961D-5B5C-2FB1-8BE0ED5AC919}"/>
                </a:ext>
                <a:ext uri="{C183D7F6-B498-43B3-948B-1728B52AA6E4}">
                  <adec:decorative xmlns:adec="http://schemas.microsoft.com/office/drawing/2017/decorative" val="1"/>
                </a:ext>
              </a:extLst>
            </p:cNvPr>
            <p:cNvSpPr/>
            <p:nvPr/>
          </p:nvSpPr>
          <p:spPr>
            <a:xfrm rot="20828571">
              <a:off x="7860163" y="4248568"/>
              <a:ext cx="620988" cy="40550"/>
            </a:xfrm>
            <a:custGeom>
              <a:avLst/>
              <a:gdLst>
                <a:gd name="csX0" fmla="*/ 0 w 620988"/>
                <a:gd name="csY0" fmla="*/ 20274 h 40549"/>
                <a:gd name="csX1" fmla="*/ 620988 w 620988"/>
                <a:gd name="csY1" fmla="*/ 20274 h 40549"/>
              </a:gdLst>
              <a:ahLst/>
              <a:cxnLst>
                <a:cxn ang="0">
                  <a:pos x="csX0" y="csY0"/>
                </a:cxn>
                <a:cxn ang="0">
                  <a:pos x="csX1" y="csY1"/>
                </a:cxn>
              </a:cxnLst>
              <a:rect l="l" t="t" r="r" b="b"/>
              <a:pathLst>
                <a:path w="620988" h="40549">
                  <a:moveTo>
                    <a:pt x="620988" y="20275"/>
                  </a:moveTo>
                  <a:lnTo>
                    <a:pt x="0" y="2027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07668" tIns="4750" rIns="307670" bIns="4750" numCol="1" spcCol="1270" anchor="ctr" anchorCtr="0">
              <a:noAutofit/>
            </a:bodyPr>
            <a:lstStyle/>
            <a:p>
              <a:pPr marL="0" lvl="0" indent="0" algn="ctr" defTabSz="222250">
                <a:lnSpc>
                  <a:spcPct val="90000"/>
                </a:lnSpc>
                <a:spcBef>
                  <a:spcPct val="0"/>
                </a:spcBef>
                <a:spcAft>
                  <a:spcPct val="35000"/>
                </a:spcAft>
                <a:buNone/>
              </a:pPr>
              <a:endParaRPr lang="en-AU" sz="500" kern="1200" dirty="0"/>
            </a:p>
          </p:txBody>
        </p:sp>
        <p:sp>
          <p:nvSpPr>
            <p:cNvPr id="20" name="Freeform: Shape 19">
              <a:extLst>
                <a:ext uri="{FF2B5EF4-FFF2-40B4-BE49-F238E27FC236}">
                  <a16:creationId xmlns:a16="http://schemas.microsoft.com/office/drawing/2014/main" id="{0FD6B6F5-CF0D-EEDF-2874-AA91F7A2AFD2}"/>
                </a:ext>
                <a:ext uri="{C183D7F6-B498-43B3-948B-1728B52AA6E4}">
                  <adec:decorative xmlns:adec="http://schemas.microsoft.com/office/drawing/2017/decorative" val="1"/>
                </a:ext>
              </a:extLst>
            </p:cNvPr>
            <p:cNvSpPr/>
            <p:nvPr/>
          </p:nvSpPr>
          <p:spPr>
            <a:xfrm rot="2314286">
              <a:off x="8039897" y="3461102"/>
              <a:ext cx="620988" cy="40550"/>
            </a:xfrm>
            <a:custGeom>
              <a:avLst/>
              <a:gdLst>
                <a:gd name="csX0" fmla="*/ 0 w 620988"/>
                <a:gd name="csY0" fmla="*/ 20274 h 40549"/>
                <a:gd name="csX1" fmla="*/ 620988 w 620988"/>
                <a:gd name="csY1" fmla="*/ 20274 h 40549"/>
              </a:gdLst>
              <a:ahLst/>
              <a:cxnLst>
                <a:cxn ang="0">
                  <a:pos x="csX0" y="csY0"/>
                </a:cxn>
                <a:cxn ang="0">
                  <a:pos x="csX1" y="csY1"/>
                </a:cxn>
              </a:cxnLst>
              <a:rect l="l" t="t" r="r" b="b"/>
              <a:pathLst>
                <a:path w="620988" h="40549">
                  <a:moveTo>
                    <a:pt x="620988" y="20275"/>
                  </a:moveTo>
                  <a:lnTo>
                    <a:pt x="0" y="2027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07669" tIns="4751" rIns="307669" bIns="4749" numCol="1" spcCol="1270" anchor="ctr" anchorCtr="0">
              <a:noAutofit/>
            </a:bodyPr>
            <a:lstStyle/>
            <a:p>
              <a:pPr marL="0" lvl="0" indent="0" algn="ctr" defTabSz="222250">
                <a:lnSpc>
                  <a:spcPct val="90000"/>
                </a:lnSpc>
                <a:spcBef>
                  <a:spcPct val="0"/>
                </a:spcBef>
                <a:spcAft>
                  <a:spcPct val="35000"/>
                </a:spcAft>
                <a:buNone/>
              </a:pPr>
              <a:endParaRPr lang="en-AU" sz="500" kern="1200" dirty="0"/>
            </a:p>
          </p:txBody>
        </p:sp>
      </p:grpSp>
      <p:sp>
        <p:nvSpPr>
          <p:cNvPr id="4" name="Slide Number Placeholder 3">
            <a:extLst>
              <a:ext uri="{FF2B5EF4-FFF2-40B4-BE49-F238E27FC236}">
                <a16:creationId xmlns:a16="http://schemas.microsoft.com/office/drawing/2014/main" id="{30E8820A-5414-EB1C-16E1-DEFE9B228D5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dirty="0"/>
          </a:p>
        </p:txBody>
      </p:sp>
    </p:spTree>
    <p:extLst>
      <p:ext uri="{BB962C8B-B14F-4D97-AF65-F5344CB8AC3E}">
        <p14:creationId xmlns:p14="http://schemas.microsoft.com/office/powerpoint/2010/main" val="99298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B64DCB-79BE-DC8C-C0D7-0123A8C486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50</a:t>
            </a:fld>
            <a:endParaRPr lang="en-AU" dirty="0"/>
          </a:p>
        </p:txBody>
      </p:sp>
      <p:sp>
        <p:nvSpPr>
          <p:cNvPr id="3" name="Title 2">
            <a:extLst>
              <a:ext uri="{FF2B5EF4-FFF2-40B4-BE49-F238E27FC236}">
                <a16:creationId xmlns:a16="http://schemas.microsoft.com/office/drawing/2014/main" id="{BB5266FE-34D0-53CE-7FDA-A28AB5D69F19}"/>
              </a:ext>
            </a:extLst>
          </p:cNvPr>
          <p:cNvSpPr>
            <a:spLocks noGrp="1"/>
          </p:cNvSpPr>
          <p:nvPr>
            <p:ph type="title"/>
          </p:nvPr>
        </p:nvSpPr>
        <p:spPr/>
        <p:txBody>
          <a:bodyPr/>
          <a:lstStyle/>
          <a:p>
            <a:r>
              <a:rPr lang="en-AU" dirty="0">
                <a:latin typeface="+mj-lt"/>
                <a:cs typeface="Arial"/>
              </a:rPr>
              <a:t>Summarising issue, action and impact (2)</a:t>
            </a:r>
          </a:p>
        </p:txBody>
      </p:sp>
      <p:sp>
        <p:nvSpPr>
          <p:cNvPr id="9" name="Rectangle: Rounded Corners 8">
            <a:extLst>
              <a:ext uri="{FF2B5EF4-FFF2-40B4-BE49-F238E27FC236}">
                <a16:creationId xmlns:a16="http://schemas.microsoft.com/office/drawing/2014/main" id="{1939C710-D509-85E9-914F-3C6CD62A32F8}"/>
              </a:ext>
              <a:ext uri="{C183D7F6-B498-43B3-948B-1728B52AA6E4}">
                <adec:decorative xmlns:adec="http://schemas.microsoft.com/office/drawing/2017/decorative" val="0"/>
              </a:ext>
            </a:extLst>
          </p:cNvPr>
          <p:cNvSpPr/>
          <p:nvPr/>
        </p:nvSpPr>
        <p:spPr>
          <a:xfrm>
            <a:off x="348000" y="1196245"/>
            <a:ext cx="3722143" cy="5029110"/>
          </a:xfrm>
          <a:prstGeom prst="roundRect">
            <a:avLst>
              <a:gd name="adj" fmla="val 12109"/>
            </a:avLst>
          </a:prstGeom>
          <a:solidFill>
            <a:srgbClr val="EDF9E0"/>
          </a:solidFill>
          <a:ln w="2857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b="1" dirty="0">
                <a:solidFill>
                  <a:schemeClr val="tx1"/>
                </a:solidFill>
                <a:latin typeface="+mj-lt"/>
                <a:cs typeface="Arial" panose="020B0604020202020204" pitchFamily="34" charset="0"/>
              </a:rPr>
              <a:t>Issue</a:t>
            </a:r>
            <a:endParaRPr lang="en-AU" sz="3200" b="1" dirty="0">
              <a:solidFill>
                <a:schemeClr val="tx1"/>
              </a:solidFill>
              <a:latin typeface="+mj-lt"/>
              <a:cs typeface="Arial" panose="020B0604020202020204" pitchFamily="34" charset="0"/>
            </a:endParaRPr>
          </a:p>
          <a:p>
            <a:r>
              <a:rPr lang="en-AU" sz="2400" dirty="0">
                <a:solidFill>
                  <a:schemeClr val="accent1"/>
                </a:solidFill>
                <a:latin typeface="Arial" panose="020B0604020202020204" pitchFamily="34" charset="0"/>
                <a:cs typeface="Arial" panose="020B0604020202020204" pitchFamily="34" charset="0"/>
              </a:rPr>
              <a:t> </a:t>
            </a:r>
          </a:p>
        </p:txBody>
      </p:sp>
      <p:sp>
        <p:nvSpPr>
          <p:cNvPr id="16" name="Oval 15">
            <a:extLst>
              <a:ext uri="{FF2B5EF4-FFF2-40B4-BE49-F238E27FC236}">
                <a16:creationId xmlns:a16="http://schemas.microsoft.com/office/drawing/2014/main" id="{5E47B2FB-4B5B-59C2-1506-95C32BC53F79}"/>
              </a:ext>
              <a:ext uri="{C183D7F6-B498-43B3-948B-1728B52AA6E4}">
                <adec:decorative xmlns:adec="http://schemas.microsoft.com/office/drawing/2017/decorative" val="1"/>
              </a:ext>
            </a:extLst>
          </p:cNvPr>
          <p:cNvSpPr/>
          <p:nvPr/>
        </p:nvSpPr>
        <p:spPr>
          <a:xfrm>
            <a:off x="279565" y="1059193"/>
            <a:ext cx="1001991" cy="1001991"/>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400" b="1" dirty="0">
                <a:latin typeface="+mj-lt"/>
                <a:cs typeface="Arial" panose="020B0604020202020204" pitchFamily="34" charset="0"/>
              </a:rPr>
              <a:t>I</a:t>
            </a:r>
          </a:p>
        </p:txBody>
      </p:sp>
      <p:sp>
        <p:nvSpPr>
          <p:cNvPr id="17" name="Rectangle: Rounded Corners 16">
            <a:extLst>
              <a:ext uri="{FF2B5EF4-FFF2-40B4-BE49-F238E27FC236}">
                <a16:creationId xmlns:a16="http://schemas.microsoft.com/office/drawing/2014/main" id="{5DFC989D-28AA-128B-70A2-1AF743A73DBC}"/>
              </a:ext>
              <a:ext uri="{C183D7F6-B498-43B3-948B-1728B52AA6E4}">
                <adec:decorative xmlns:adec="http://schemas.microsoft.com/office/drawing/2017/decorative" val="0"/>
              </a:ext>
            </a:extLst>
          </p:cNvPr>
          <p:cNvSpPr/>
          <p:nvPr/>
        </p:nvSpPr>
        <p:spPr>
          <a:xfrm>
            <a:off x="4234928" y="1196245"/>
            <a:ext cx="3722143" cy="5029110"/>
          </a:xfrm>
          <a:prstGeom prst="roundRect">
            <a:avLst>
              <a:gd name="adj" fmla="val 12109"/>
            </a:avLst>
          </a:prstGeom>
          <a:solidFill>
            <a:srgbClr val="FBDBE7"/>
          </a:solidFill>
          <a:ln w="2857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b="1" dirty="0">
                <a:solidFill>
                  <a:schemeClr val="tx1"/>
                </a:solidFill>
                <a:latin typeface="+mj-lt"/>
                <a:cs typeface="Arial" panose="020B0604020202020204" pitchFamily="34" charset="0"/>
              </a:rPr>
              <a:t>Action</a:t>
            </a:r>
            <a:endParaRPr lang="en-AU" sz="3200" b="1" dirty="0">
              <a:solidFill>
                <a:schemeClr val="tx1"/>
              </a:solidFill>
              <a:latin typeface="+mj-lt"/>
              <a:cs typeface="Arial" panose="020B0604020202020204" pitchFamily="34" charset="0"/>
            </a:endParaRPr>
          </a:p>
          <a:p>
            <a:r>
              <a:rPr lang="en-AU" sz="2400" dirty="0">
                <a:solidFill>
                  <a:schemeClr val="accent1"/>
                </a:solidFill>
                <a:latin typeface="Arial" panose="020B0604020202020204" pitchFamily="34" charset="0"/>
                <a:cs typeface="Arial" panose="020B0604020202020204" pitchFamily="34" charset="0"/>
              </a:rPr>
              <a:t> </a:t>
            </a:r>
          </a:p>
        </p:txBody>
      </p:sp>
      <p:sp>
        <p:nvSpPr>
          <p:cNvPr id="18" name="Oval 17">
            <a:extLst>
              <a:ext uri="{FF2B5EF4-FFF2-40B4-BE49-F238E27FC236}">
                <a16:creationId xmlns:a16="http://schemas.microsoft.com/office/drawing/2014/main" id="{7BE5C54A-D671-81D3-F6C9-8E39F1D3BFB8}"/>
              </a:ext>
              <a:ext uri="{C183D7F6-B498-43B3-948B-1728B52AA6E4}">
                <adec:decorative xmlns:adec="http://schemas.microsoft.com/office/drawing/2017/decorative" val="1"/>
              </a:ext>
            </a:extLst>
          </p:cNvPr>
          <p:cNvSpPr/>
          <p:nvPr/>
        </p:nvSpPr>
        <p:spPr>
          <a:xfrm>
            <a:off x="4166493" y="1059193"/>
            <a:ext cx="1001991" cy="1001991"/>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400" b="1" dirty="0">
                <a:latin typeface="+mj-lt"/>
              </a:rPr>
              <a:t>A</a:t>
            </a:r>
          </a:p>
        </p:txBody>
      </p:sp>
      <p:sp>
        <p:nvSpPr>
          <p:cNvPr id="19" name="Rectangle: Rounded Corners 18">
            <a:extLst>
              <a:ext uri="{FF2B5EF4-FFF2-40B4-BE49-F238E27FC236}">
                <a16:creationId xmlns:a16="http://schemas.microsoft.com/office/drawing/2014/main" id="{BA915783-C595-7B66-A8B7-BEA9F0F6ECE8}"/>
              </a:ext>
              <a:ext uri="{C183D7F6-B498-43B3-948B-1728B52AA6E4}">
                <adec:decorative xmlns:adec="http://schemas.microsoft.com/office/drawing/2017/decorative" val="0"/>
              </a:ext>
            </a:extLst>
          </p:cNvPr>
          <p:cNvSpPr/>
          <p:nvPr/>
        </p:nvSpPr>
        <p:spPr>
          <a:xfrm>
            <a:off x="8121857" y="1196245"/>
            <a:ext cx="3722143" cy="5029110"/>
          </a:xfrm>
          <a:prstGeom prst="roundRect">
            <a:avLst>
              <a:gd name="adj" fmla="val 12109"/>
            </a:avLst>
          </a:prstGeom>
          <a:solidFill>
            <a:srgbClr val="E5F7FC"/>
          </a:solidFill>
          <a:ln w="2857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b="1" dirty="0">
                <a:solidFill>
                  <a:schemeClr val="tx1"/>
                </a:solidFill>
                <a:latin typeface="+mj-lt"/>
                <a:cs typeface="Arial" panose="020B0604020202020204" pitchFamily="34" charset="0"/>
              </a:rPr>
              <a:t>Impact</a:t>
            </a:r>
            <a:endParaRPr lang="en-AU" sz="3200" b="1" dirty="0">
              <a:solidFill>
                <a:schemeClr val="tx1"/>
              </a:solidFill>
              <a:latin typeface="+mj-lt"/>
              <a:cs typeface="Arial" panose="020B0604020202020204" pitchFamily="34" charset="0"/>
            </a:endParaRPr>
          </a:p>
          <a:p>
            <a:r>
              <a:rPr lang="en-AU" sz="2400" dirty="0">
                <a:solidFill>
                  <a:schemeClr val="accent1"/>
                </a:solidFill>
                <a:latin typeface="Arial" panose="020B0604020202020204" pitchFamily="34" charset="0"/>
                <a:cs typeface="Arial" panose="020B0604020202020204" pitchFamily="34" charset="0"/>
              </a:rPr>
              <a:t> </a:t>
            </a:r>
          </a:p>
        </p:txBody>
      </p:sp>
      <p:sp>
        <p:nvSpPr>
          <p:cNvPr id="20" name="Oval 19">
            <a:extLst>
              <a:ext uri="{FF2B5EF4-FFF2-40B4-BE49-F238E27FC236}">
                <a16:creationId xmlns:a16="http://schemas.microsoft.com/office/drawing/2014/main" id="{CCFD4892-2AA8-3D47-CDE9-4B6AB9B18B85}"/>
              </a:ext>
              <a:ext uri="{C183D7F6-B498-43B3-948B-1728B52AA6E4}">
                <adec:decorative xmlns:adec="http://schemas.microsoft.com/office/drawing/2017/decorative" val="1"/>
              </a:ext>
            </a:extLst>
          </p:cNvPr>
          <p:cNvSpPr/>
          <p:nvPr/>
        </p:nvSpPr>
        <p:spPr>
          <a:xfrm>
            <a:off x="8053422" y="1059193"/>
            <a:ext cx="1001991" cy="1001991"/>
          </a:xfrm>
          <a:prstGeom prst="ellipse">
            <a:avLst/>
          </a:prstGeom>
          <a:solidFill>
            <a:srgbClr val="00A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5400" b="1" i="0" u="none" strike="noStrike" kern="1200" cap="none" spc="0" normalizeH="0" baseline="0" noProof="0" dirty="0">
                <a:ln>
                  <a:noFill/>
                </a:ln>
                <a:solidFill>
                  <a:srgbClr val="FFFFFF"/>
                </a:solidFill>
                <a:effectLst/>
                <a:uLnTx/>
                <a:uFillTx/>
                <a:latin typeface="+mj-lt"/>
                <a:ea typeface="+mn-ea"/>
                <a:cs typeface="Arial" panose="020B0604020202020204" pitchFamily="34" charset="0"/>
              </a:rPr>
              <a:t>I</a:t>
            </a:r>
          </a:p>
        </p:txBody>
      </p:sp>
    </p:spTree>
    <p:extLst>
      <p:ext uri="{BB962C8B-B14F-4D97-AF65-F5344CB8AC3E}">
        <p14:creationId xmlns:p14="http://schemas.microsoft.com/office/powerpoint/2010/main" val="151828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ED895A8-2FB5-B54C-F961-7D13B1ACB7E5}"/>
              </a:ext>
            </a:extLst>
          </p:cNvPr>
          <p:cNvSpPr>
            <a:spLocks noGrp="1"/>
          </p:cNvSpPr>
          <p:nvPr>
            <p:ph type="title"/>
          </p:nvPr>
        </p:nvSpPr>
        <p:spPr>
          <a:xfrm>
            <a:off x="359998" y="360000"/>
            <a:ext cx="10260002" cy="522000"/>
          </a:xfrm>
        </p:spPr>
        <p:txBody>
          <a:bodyPr/>
          <a:lstStyle/>
          <a:p>
            <a:r>
              <a:rPr lang="en-AU" dirty="0"/>
              <a:t>2.1 Design brief</a:t>
            </a:r>
          </a:p>
        </p:txBody>
      </p:sp>
      <p:sp>
        <p:nvSpPr>
          <p:cNvPr id="10" name="Text Placeholder 3">
            <a:extLst>
              <a:ext uri="{FF2B5EF4-FFF2-40B4-BE49-F238E27FC236}">
                <a16:creationId xmlns:a16="http://schemas.microsoft.com/office/drawing/2014/main" id="{9F09E9FD-BAF7-5D76-8218-2BA531467608}"/>
              </a:ext>
            </a:extLst>
          </p:cNvPr>
          <p:cNvSpPr>
            <a:spLocks noGrp="1"/>
          </p:cNvSpPr>
          <p:nvPr>
            <p:ph type="body" sz="quarter" idx="18"/>
          </p:nvPr>
        </p:nvSpPr>
        <p:spPr>
          <a:xfrm>
            <a:off x="360000" y="1016704"/>
            <a:ext cx="10080000" cy="310015"/>
          </a:xfrm>
        </p:spPr>
        <p:txBody>
          <a:bodyPr/>
          <a:lstStyle/>
          <a:p>
            <a:r>
              <a:rPr lang="en-AU" dirty="0"/>
              <a:t>Learning intentions and success criteria</a:t>
            </a:r>
          </a:p>
        </p:txBody>
      </p:sp>
      <p:sp>
        <p:nvSpPr>
          <p:cNvPr id="8" name="Picture Placeholder 2">
            <a:extLst>
              <a:ext uri="{FF2B5EF4-FFF2-40B4-BE49-F238E27FC236}">
                <a16:creationId xmlns:a16="http://schemas.microsoft.com/office/drawing/2014/main" id="{F25C7EF4-86C2-311B-FD28-40BB13324CA0}"/>
              </a:ext>
            </a:extLst>
          </p:cNvPr>
          <p:cNvSpPr>
            <a:spLocks noGrp="1"/>
          </p:cNvSpPr>
          <p:nvPr>
            <p:ph type="pic" sz="quarter" idx="13"/>
          </p:nvPr>
        </p:nvSpPr>
        <p:spPr>
          <a:xfrm>
            <a:off x="359998" y="1909282"/>
            <a:ext cx="11483999" cy="4210718"/>
          </a:xfrm>
        </p:spPr>
        <p:txBody>
          <a:bodyPr/>
          <a:lstStyle/>
          <a:p>
            <a:r>
              <a:rPr lang="en-AU" b="1" dirty="0"/>
              <a:t>We are learning to</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a typeface="Calibri" panose="020F0502020204030204" pitchFamily="34" charset="0"/>
              </a:rPr>
              <a:t>e</a:t>
            </a:r>
            <a:r>
              <a:rPr lang="en-AU" sz="1800" dirty="0">
                <a:solidFill>
                  <a:srgbClr val="000000"/>
                </a:solidFill>
                <a:effectLst/>
                <a:latin typeface="Arial" panose="020B0604020202020204" pitchFamily="34" charset="0"/>
                <a:ea typeface="Calibri" panose="020F0502020204030204" pitchFamily="34" charset="0"/>
              </a:rPr>
              <a:t>ngage with and understand design briefs</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a typeface="Calibri" panose="020F0502020204030204" pitchFamily="34" charset="0"/>
              </a:rPr>
              <a:t>identify and use sources of information.</a:t>
            </a:r>
            <a:endParaRPr lang="en-AU" sz="1800" dirty="0">
              <a:effectLst/>
              <a:latin typeface="Arial" panose="020B0604020202020204" pitchFamily="34" charset="0"/>
              <a:ea typeface="Calibri" panose="020F0502020204030204" pitchFamily="34" charset="0"/>
            </a:endParaRPr>
          </a:p>
          <a:p>
            <a:r>
              <a:rPr lang="en-AU" b="1" dirty="0"/>
              <a:t>We can</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a typeface="Calibri" panose="020F0502020204030204" pitchFamily="34" charset="0"/>
              </a:rPr>
              <a:t>u</a:t>
            </a:r>
            <a:r>
              <a:rPr lang="en-AU" sz="1800" dirty="0">
                <a:solidFill>
                  <a:srgbClr val="000000"/>
                </a:solidFill>
                <a:effectLst/>
                <a:latin typeface="Arial" panose="020B0604020202020204" pitchFamily="34" charset="0"/>
                <a:ea typeface="Calibri" panose="020F0502020204030204" pitchFamily="34" charset="0"/>
              </a:rPr>
              <a:t>nderstand a clear and concise design brief statement</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a typeface="Calibri" panose="020F0502020204030204" pitchFamily="34" charset="0"/>
              </a:rPr>
              <a:t>u</a:t>
            </a:r>
            <a:r>
              <a:rPr lang="en-AU" sz="1800" dirty="0">
                <a:solidFill>
                  <a:srgbClr val="000000"/>
                </a:solidFill>
                <a:effectLst/>
                <a:latin typeface="Arial" panose="020B0604020202020204" pitchFamily="34" charset="0"/>
                <a:ea typeface="Calibri" panose="020F0502020204030204" pitchFamily="34" charset="0"/>
              </a:rPr>
              <a:t>se an information source to gather information about greenhouses</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a typeface="Calibri" panose="020F0502020204030204" pitchFamily="34" charset="0"/>
              </a:rPr>
              <a:t>identify features of greenhouses.</a:t>
            </a:r>
            <a:endParaRPr lang="en-AU" sz="1800" dirty="0">
              <a:effectLst/>
              <a:latin typeface="Arial" panose="020B0604020202020204" pitchFamily="34" charset="0"/>
              <a:ea typeface="Calibri" panose="020F0502020204030204" pitchFamily="34" charset="0"/>
            </a:endParaRPr>
          </a:p>
        </p:txBody>
      </p:sp>
      <p:pic>
        <p:nvPicPr>
          <p:cNvPr id="12" name="Picture 11">
            <a:extLst>
              <a:ext uri="{FF2B5EF4-FFF2-40B4-BE49-F238E27FC236}">
                <a16:creationId xmlns:a16="http://schemas.microsoft.com/office/drawing/2014/main" id="{4047D5DC-DE95-DD16-E047-BF2C7C2C2A5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40000" y="143336"/>
            <a:ext cx="719455" cy="719455"/>
          </a:xfrm>
          <a:prstGeom prst="rect">
            <a:avLst/>
          </a:prstGeom>
        </p:spPr>
      </p:pic>
      <p:pic>
        <p:nvPicPr>
          <p:cNvPr id="13" name="Picture 12">
            <a:extLst>
              <a:ext uri="{FF2B5EF4-FFF2-40B4-BE49-F238E27FC236}">
                <a16:creationId xmlns:a16="http://schemas.microsoft.com/office/drawing/2014/main" id="{E7DA2516-593B-68DD-4CC0-4FEDF945F62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24542" y="229896"/>
            <a:ext cx="719455" cy="719455"/>
          </a:xfrm>
          <a:prstGeom prst="rect">
            <a:avLst/>
          </a:prstGeom>
        </p:spPr>
      </p:pic>
      <p:sp>
        <p:nvSpPr>
          <p:cNvPr id="11" name="Slide Number Placeholder 4">
            <a:extLst>
              <a:ext uri="{FF2B5EF4-FFF2-40B4-BE49-F238E27FC236}">
                <a16:creationId xmlns:a16="http://schemas.microsoft.com/office/drawing/2014/main" id="{8BC0580E-82B6-387C-C560-BD14EE2E3C2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51</a:t>
            </a:fld>
            <a:endParaRPr lang="en-AU" dirty="0"/>
          </a:p>
        </p:txBody>
      </p:sp>
    </p:spTree>
    <p:extLst>
      <p:ext uri="{BB962C8B-B14F-4D97-AF65-F5344CB8AC3E}">
        <p14:creationId xmlns:p14="http://schemas.microsoft.com/office/powerpoint/2010/main" val="23741058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BD1CC4-487F-DD1E-BFE3-B8933C11796E}"/>
              </a:ext>
            </a:extLst>
          </p:cNvPr>
          <p:cNvSpPr>
            <a:spLocks noGrp="1"/>
          </p:cNvSpPr>
          <p:nvPr>
            <p:ph type="title"/>
          </p:nvPr>
        </p:nvSpPr>
        <p:spPr/>
        <p:txBody>
          <a:bodyPr/>
          <a:lstStyle/>
          <a:p>
            <a:r>
              <a:rPr lang="en-AU" dirty="0"/>
              <a:t>Design brief</a:t>
            </a:r>
          </a:p>
        </p:txBody>
      </p:sp>
      <p:sp>
        <p:nvSpPr>
          <p:cNvPr id="7" name="Text Placeholder 6">
            <a:extLst>
              <a:ext uri="{FF2B5EF4-FFF2-40B4-BE49-F238E27FC236}">
                <a16:creationId xmlns:a16="http://schemas.microsoft.com/office/drawing/2014/main" id="{9FC8BFCD-C376-DC99-BA24-BD595B8347FF}"/>
              </a:ext>
            </a:extLst>
          </p:cNvPr>
          <p:cNvSpPr>
            <a:spLocks noGrp="1"/>
          </p:cNvSpPr>
          <p:nvPr>
            <p:ph type="body" sz="quarter" idx="18"/>
          </p:nvPr>
        </p:nvSpPr>
        <p:spPr/>
        <p:txBody>
          <a:bodyPr/>
          <a:lstStyle/>
          <a:p>
            <a:r>
              <a:rPr lang="en-AU" dirty="0"/>
              <a:t>Minimum viable product</a:t>
            </a:r>
          </a:p>
        </p:txBody>
      </p:sp>
      <p:sp>
        <p:nvSpPr>
          <p:cNvPr id="6" name="Content Placeholder 5">
            <a:extLst>
              <a:ext uri="{FF2B5EF4-FFF2-40B4-BE49-F238E27FC236}">
                <a16:creationId xmlns:a16="http://schemas.microsoft.com/office/drawing/2014/main" id="{090F4481-FDC4-B0B8-8C77-63024FFA226C}"/>
              </a:ext>
            </a:extLst>
          </p:cNvPr>
          <p:cNvSpPr>
            <a:spLocks noGrp="1"/>
          </p:cNvSpPr>
          <p:nvPr>
            <p:ph sz="quarter" idx="19"/>
          </p:nvPr>
        </p:nvSpPr>
        <p:spPr/>
        <p:txBody>
          <a:bodyPr/>
          <a:lstStyle/>
          <a:p>
            <a:r>
              <a:rPr lang="en-AU" sz="1800" dirty="0">
                <a:effectLst/>
                <a:latin typeface="Arial" panose="020B0604020202020204" pitchFamily="34" charset="0"/>
                <a:ea typeface="Calibri" panose="020F0502020204030204" pitchFamily="34" charset="0"/>
              </a:rPr>
              <a:t>Create a small desktop smart greenhouse that can help manage temperature autonomously.</a:t>
            </a:r>
          </a:p>
          <a:p>
            <a:r>
              <a:rPr lang="en-AU" dirty="0">
                <a:ea typeface="Calibri" panose="020F0502020204030204" pitchFamily="34" charset="0"/>
              </a:rPr>
              <a:t>The smart greenhouse should include at least one:</a:t>
            </a:r>
          </a:p>
          <a:p>
            <a:pPr marL="285750" indent="-285750">
              <a:buFont typeface="Arial" panose="020B0604020202020204" pitchFamily="34" charset="0"/>
              <a:buChar char="•"/>
            </a:pPr>
            <a:r>
              <a:rPr lang="en-AU" dirty="0">
                <a:ea typeface="Calibri" panose="020F0502020204030204" pitchFamily="34" charset="0"/>
              </a:rPr>
              <a:t>microcontroller board</a:t>
            </a:r>
          </a:p>
          <a:p>
            <a:pPr marL="285750" indent="-285750">
              <a:buFont typeface="Arial" panose="020B0604020202020204" pitchFamily="34" charset="0"/>
              <a:buChar char="•"/>
            </a:pPr>
            <a:r>
              <a:rPr lang="en-AU" dirty="0">
                <a:ea typeface="Calibri" panose="020F0502020204030204" pitchFamily="34" charset="0"/>
              </a:rPr>
              <a:t>sensor (e.g. temperature sensor)</a:t>
            </a:r>
          </a:p>
          <a:p>
            <a:pPr marL="285750" indent="-285750">
              <a:buFont typeface="Arial" panose="020B0604020202020204" pitchFamily="34" charset="0"/>
              <a:buChar char="•"/>
            </a:pPr>
            <a:r>
              <a:rPr lang="en-AU" dirty="0">
                <a:ea typeface="Calibri" panose="020F0502020204030204" pitchFamily="34" charset="0"/>
              </a:rPr>
              <a:t>actuator and effector (e.g. servo motor moving a vent).</a:t>
            </a:r>
          </a:p>
          <a:p>
            <a:r>
              <a:rPr lang="en-AU" b="1" dirty="0">
                <a:ea typeface="Calibri" panose="020F0502020204030204" pitchFamily="34" charset="0"/>
              </a:rPr>
              <a:t>Note – </a:t>
            </a:r>
            <a:r>
              <a:rPr lang="en-AU" dirty="0">
                <a:ea typeface="Calibri" panose="020F0502020204030204" pitchFamily="34" charset="0"/>
              </a:rPr>
              <a:t>We will learn more about greenhouses in this lesson and the next.</a:t>
            </a:r>
            <a:endParaRPr lang="en-AU" dirty="0"/>
          </a:p>
        </p:txBody>
      </p:sp>
      <p:sp>
        <p:nvSpPr>
          <p:cNvPr id="8" name="Content Placeholder 7">
            <a:extLst>
              <a:ext uri="{FF2B5EF4-FFF2-40B4-BE49-F238E27FC236}">
                <a16:creationId xmlns:a16="http://schemas.microsoft.com/office/drawing/2014/main" id="{352AF081-4DA9-0C91-8470-FB3C660A087D}"/>
              </a:ext>
            </a:extLst>
          </p:cNvPr>
          <p:cNvSpPr>
            <a:spLocks noGrp="1"/>
          </p:cNvSpPr>
          <p:nvPr>
            <p:ph sz="half" idx="4294967295"/>
          </p:nvPr>
        </p:nvSpPr>
        <p:spPr>
          <a:xfrm>
            <a:off x="6408737" y="719529"/>
            <a:ext cx="5338762" cy="5657460"/>
          </a:xfrm>
          <a:prstGeom prst="roundRect">
            <a:avLst>
              <a:gd name="adj" fmla="val 7942"/>
            </a:avLst>
          </a:prstGeom>
          <a:solidFill>
            <a:schemeClr val="accent4"/>
          </a:solidFill>
        </p:spPr>
        <p:txBody>
          <a:bodyPr lIns="72000" tIns="72000" rIns="72000" bIns="72000"/>
          <a:lstStyle/>
          <a:p>
            <a:r>
              <a:rPr lang="en-AU" b="1" dirty="0"/>
              <a:t>Timelines</a:t>
            </a:r>
          </a:p>
          <a:p>
            <a:r>
              <a:rPr lang="en-AU" dirty="0"/>
              <a:t>Week 2 – Define the problem, identify constraints, brainstorm ideas</a:t>
            </a:r>
          </a:p>
          <a:p>
            <a:r>
              <a:rPr lang="en-AU" dirty="0"/>
              <a:t>Week 3 – Microcontroller revision</a:t>
            </a:r>
          </a:p>
          <a:p>
            <a:r>
              <a:rPr lang="en-AU" dirty="0"/>
              <a:t>Week 4 – Design</a:t>
            </a:r>
          </a:p>
          <a:p>
            <a:r>
              <a:rPr lang="en-AU" dirty="0"/>
              <a:t>Week 5 – Prototype and build</a:t>
            </a:r>
          </a:p>
          <a:p>
            <a:r>
              <a:rPr lang="en-AU" dirty="0"/>
              <a:t>Week 6 – Build</a:t>
            </a:r>
          </a:p>
          <a:p>
            <a:r>
              <a:rPr lang="en-AU" dirty="0"/>
              <a:t>Week 7 – Evaluate</a:t>
            </a:r>
          </a:p>
          <a:p>
            <a:r>
              <a:rPr lang="en-AU" dirty="0"/>
              <a:t>Week 8 – Iterate</a:t>
            </a:r>
          </a:p>
          <a:p>
            <a:endParaRPr lang="en-AU" dirty="0"/>
          </a:p>
        </p:txBody>
      </p:sp>
      <p:sp>
        <p:nvSpPr>
          <p:cNvPr id="3" name="Slide Number Placeholder 4">
            <a:extLst>
              <a:ext uri="{FF2B5EF4-FFF2-40B4-BE49-F238E27FC236}">
                <a16:creationId xmlns:a16="http://schemas.microsoft.com/office/drawing/2014/main" id="{B03D076C-D68D-3038-7364-67BEB123B51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52</a:t>
            </a:fld>
            <a:endParaRPr lang="en-AU" dirty="0"/>
          </a:p>
        </p:txBody>
      </p:sp>
    </p:spTree>
    <p:extLst>
      <p:ext uri="{BB962C8B-B14F-4D97-AF65-F5344CB8AC3E}">
        <p14:creationId xmlns:p14="http://schemas.microsoft.com/office/powerpoint/2010/main" val="259679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BD1CC4-487F-DD1E-BFE3-B8933C11796E}"/>
              </a:ext>
            </a:extLst>
          </p:cNvPr>
          <p:cNvSpPr>
            <a:spLocks noGrp="1"/>
          </p:cNvSpPr>
          <p:nvPr>
            <p:ph type="title"/>
          </p:nvPr>
        </p:nvSpPr>
        <p:spPr/>
        <p:txBody>
          <a:bodyPr/>
          <a:lstStyle/>
          <a:p>
            <a:r>
              <a:rPr lang="en-AU" dirty="0"/>
              <a:t>Design brief – product</a:t>
            </a:r>
          </a:p>
        </p:txBody>
      </p:sp>
      <p:sp>
        <p:nvSpPr>
          <p:cNvPr id="7" name="Text Placeholder 6">
            <a:extLst>
              <a:ext uri="{FF2B5EF4-FFF2-40B4-BE49-F238E27FC236}">
                <a16:creationId xmlns:a16="http://schemas.microsoft.com/office/drawing/2014/main" id="{9FC8BFCD-C376-DC99-BA24-BD595B8347FF}"/>
              </a:ext>
            </a:extLst>
          </p:cNvPr>
          <p:cNvSpPr>
            <a:spLocks noGrp="1"/>
          </p:cNvSpPr>
          <p:nvPr>
            <p:ph type="body" sz="quarter" idx="18"/>
          </p:nvPr>
        </p:nvSpPr>
        <p:spPr/>
        <p:txBody>
          <a:bodyPr/>
          <a:lstStyle/>
          <a:p>
            <a:r>
              <a:rPr lang="en-AU" dirty="0"/>
              <a:t>Minimum viable product</a:t>
            </a:r>
          </a:p>
        </p:txBody>
      </p:sp>
      <p:sp>
        <p:nvSpPr>
          <p:cNvPr id="6" name="Content Placeholder 5">
            <a:extLst>
              <a:ext uri="{FF2B5EF4-FFF2-40B4-BE49-F238E27FC236}">
                <a16:creationId xmlns:a16="http://schemas.microsoft.com/office/drawing/2014/main" id="{090F4481-FDC4-B0B8-8C77-63024FFA226C}"/>
              </a:ext>
            </a:extLst>
          </p:cNvPr>
          <p:cNvSpPr>
            <a:spLocks noGrp="1"/>
          </p:cNvSpPr>
          <p:nvPr>
            <p:ph sz="quarter" idx="19"/>
          </p:nvPr>
        </p:nvSpPr>
        <p:spPr/>
        <p:txBody>
          <a:bodyPr/>
          <a:lstStyle/>
          <a:p>
            <a:r>
              <a:rPr lang="en-AU" sz="1800" dirty="0">
                <a:effectLst/>
                <a:latin typeface="Arial" panose="020B0604020202020204" pitchFamily="34" charset="0"/>
                <a:ea typeface="Calibri" panose="020F0502020204030204" pitchFamily="34" charset="0"/>
              </a:rPr>
              <a:t>Create a small desktop smart greenhouse that can help manage temperature autonomously.</a:t>
            </a:r>
          </a:p>
        </p:txBody>
      </p:sp>
      <p:sp>
        <p:nvSpPr>
          <p:cNvPr id="8" name="Content Placeholder 7">
            <a:extLst>
              <a:ext uri="{FF2B5EF4-FFF2-40B4-BE49-F238E27FC236}">
                <a16:creationId xmlns:a16="http://schemas.microsoft.com/office/drawing/2014/main" id="{352AF081-4DA9-0C91-8470-FB3C660A087D}"/>
              </a:ext>
            </a:extLst>
          </p:cNvPr>
          <p:cNvSpPr>
            <a:spLocks noGrp="1"/>
          </p:cNvSpPr>
          <p:nvPr>
            <p:ph sz="half" idx="4294967295"/>
          </p:nvPr>
        </p:nvSpPr>
        <p:spPr>
          <a:xfrm>
            <a:off x="6492875" y="1558150"/>
            <a:ext cx="5338762" cy="4305300"/>
          </a:xfrm>
          <a:prstGeom prst="roundRect">
            <a:avLst>
              <a:gd name="adj" fmla="val 6570"/>
            </a:avLst>
          </a:prstGeom>
          <a:solidFill>
            <a:schemeClr val="accent4"/>
          </a:solidFill>
        </p:spPr>
        <p:txBody>
          <a:bodyPr anchor="ctr" anchorCtr="1"/>
          <a:lstStyle/>
          <a:p>
            <a:r>
              <a:rPr lang="en-AU" b="1" dirty="0"/>
              <a:t>Constraints</a:t>
            </a:r>
          </a:p>
          <a:p>
            <a:r>
              <a:rPr lang="en-AU" dirty="0"/>
              <a:t>Size: Example –The size of the desktop greenhouse can be no larger than 300mm deep, 450mm wide and 300mm high.</a:t>
            </a:r>
          </a:p>
          <a:p>
            <a:r>
              <a:rPr lang="en-AU" b="1" dirty="0"/>
              <a:t>Materials:</a:t>
            </a:r>
          </a:p>
          <a:p>
            <a:endParaRPr lang="en-AU" dirty="0"/>
          </a:p>
        </p:txBody>
      </p:sp>
      <p:sp>
        <p:nvSpPr>
          <p:cNvPr id="3" name="Slide Number Placeholder 4">
            <a:extLst>
              <a:ext uri="{FF2B5EF4-FFF2-40B4-BE49-F238E27FC236}">
                <a16:creationId xmlns:a16="http://schemas.microsoft.com/office/drawing/2014/main" id="{9701E7D7-FDE8-7C57-D539-2FAC93BE002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53</a:t>
            </a:fld>
            <a:endParaRPr lang="en-AU" dirty="0"/>
          </a:p>
        </p:txBody>
      </p:sp>
    </p:spTree>
    <p:extLst>
      <p:ext uri="{BB962C8B-B14F-4D97-AF65-F5344CB8AC3E}">
        <p14:creationId xmlns:p14="http://schemas.microsoft.com/office/powerpoint/2010/main" val="216831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72AAE5-054C-C736-3549-C03BCFCEF185}"/>
              </a:ext>
            </a:extLst>
          </p:cNvPr>
          <p:cNvSpPr>
            <a:spLocks noGrp="1"/>
          </p:cNvSpPr>
          <p:nvPr>
            <p:ph type="title"/>
          </p:nvPr>
        </p:nvSpPr>
        <p:spPr/>
        <p:txBody>
          <a:bodyPr/>
          <a:lstStyle/>
          <a:p>
            <a:r>
              <a:rPr lang="en-AU" dirty="0"/>
              <a:t>Greenhouses</a:t>
            </a:r>
          </a:p>
        </p:txBody>
      </p:sp>
      <p:sp>
        <p:nvSpPr>
          <p:cNvPr id="8" name="Content Placeholder 7">
            <a:extLst>
              <a:ext uri="{FF2B5EF4-FFF2-40B4-BE49-F238E27FC236}">
                <a16:creationId xmlns:a16="http://schemas.microsoft.com/office/drawing/2014/main" id="{9F82260B-D16E-7039-5813-1A2278EF461B}"/>
              </a:ext>
            </a:extLst>
          </p:cNvPr>
          <p:cNvSpPr>
            <a:spLocks noGrp="1"/>
          </p:cNvSpPr>
          <p:nvPr>
            <p:ph sz="quarter" idx="19"/>
          </p:nvPr>
        </p:nvSpPr>
        <p:spPr>
          <a:xfrm>
            <a:off x="360364" y="1562471"/>
            <a:ext cx="5230968" cy="4814518"/>
          </a:xfrm>
        </p:spPr>
        <p:txBody>
          <a:bodyPr/>
          <a:lstStyle/>
          <a:p>
            <a:r>
              <a:rPr lang="en-AU" dirty="0"/>
              <a:t>Take notes on how the 4 key parameters are managed in this greenhouse:</a:t>
            </a:r>
          </a:p>
          <a:p>
            <a:pPr marL="342900" indent="-342900">
              <a:buFont typeface="Arial" panose="020B0604020202020204" pitchFamily="34" charset="0"/>
              <a:buChar char="•"/>
            </a:pPr>
            <a:r>
              <a:rPr lang="en-AU" dirty="0"/>
              <a:t>Temperature</a:t>
            </a:r>
          </a:p>
          <a:p>
            <a:pPr marL="342900" indent="-342900">
              <a:buFont typeface="Arial" panose="020B0604020202020204" pitchFamily="34" charset="0"/>
              <a:buChar char="•"/>
            </a:pPr>
            <a:r>
              <a:rPr lang="en-AU" dirty="0"/>
              <a:t>Ventilation</a:t>
            </a:r>
          </a:p>
          <a:p>
            <a:pPr marL="342900" indent="-342900">
              <a:buFont typeface="Arial" panose="020B0604020202020204" pitchFamily="34" charset="0"/>
              <a:buChar char="•"/>
            </a:pPr>
            <a:r>
              <a:rPr lang="en-AU" dirty="0"/>
              <a:t>Humidity</a:t>
            </a:r>
          </a:p>
          <a:p>
            <a:pPr marL="342900" indent="-342900">
              <a:buFont typeface="Arial" panose="020B0604020202020204" pitchFamily="34" charset="0"/>
              <a:buChar char="•"/>
            </a:pPr>
            <a:r>
              <a:rPr lang="en-AU" dirty="0"/>
              <a:t>Irrigation</a:t>
            </a:r>
          </a:p>
          <a:p>
            <a:r>
              <a:rPr lang="en-AU" b="1" dirty="0"/>
              <a:t>Note: </a:t>
            </a:r>
            <a:r>
              <a:rPr lang="en-AU" dirty="0"/>
              <a:t>Consider the structure of the greenhouse whilst watching.</a:t>
            </a:r>
          </a:p>
        </p:txBody>
      </p:sp>
      <p:pic>
        <p:nvPicPr>
          <p:cNvPr id="5" name="Online Media 4" descr="The Secret To PERFECT Greenhouse Crops | Greenhouse Automation">
            <a:hlinkClick r:id="" action="ppaction://media"/>
            <a:extLst>
              <a:ext uri="{FF2B5EF4-FFF2-40B4-BE49-F238E27FC236}">
                <a16:creationId xmlns:a16="http://schemas.microsoft.com/office/drawing/2014/main" id="{E92F0830-5371-EB95-4276-92F3011720D5}"/>
              </a:ext>
            </a:extLst>
          </p:cNvPr>
          <p:cNvPicPr>
            <a:picLocks noRot="1" noChangeAspect="1"/>
          </p:cNvPicPr>
          <p:nvPr>
            <a:videoFile r:link="rId1"/>
          </p:nvPr>
        </p:nvPicPr>
        <p:blipFill>
          <a:blip r:embed="rId4"/>
          <a:stretch>
            <a:fillRect/>
          </a:stretch>
        </p:blipFill>
        <p:spPr>
          <a:xfrm>
            <a:off x="6096000" y="1562471"/>
            <a:ext cx="5659912" cy="3197850"/>
          </a:xfrm>
          <a:prstGeom prst="rect">
            <a:avLst/>
          </a:prstGeom>
        </p:spPr>
      </p:pic>
      <p:sp>
        <p:nvSpPr>
          <p:cNvPr id="10" name="Text Placeholder 9">
            <a:extLst>
              <a:ext uri="{FF2B5EF4-FFF2-40B4-BE49-F238E27FC236}">
                <a16:creationId xmlns:a16="http://schemas.microsoft.com/office/drawing/2014/main" id="{31B1BF45-B2DC-4F7F-6C80-0D9D46D87EFD}"/>
              </a:ext>
            </a:extLst>
          </p:cNvPr>
          <p:cNvSpPr>
            <a:spLocks noGrp="1"/>
          </p:cNvSpPr>
          <p:nvPr>
            <p:ph type="body" sz="quarter" idx="18"/>
          </p:nvPr>
        </p:nvSpPr>
        <p:spPr>
          <a:xfrm>
            <a:off x="6096000" y="4985514"/>
            <a:ext cx="4427577" cy="310015"/>
          </a:xfrm>
        </p:spPr>
        <p:txBody>
          <a:bodyPr/>
          <a:lstStyle/>
          <a:p>
            <a:r>
              <a:rPr lang="en-AU" sz="1200" dirty="0">
                <a:hlinkClick r:id="rId5"/>
              </a:rPr>
              <a:t>The secret to perfect greenhouse crops (8:02)</a:t>
            </a:r>
            <a:endParaRPr lang="en-AU" sz="1200" dirty="0"/>
          </a:p>
        </p:txBody>
      </p:sp>
      <p:sp>
        <p:nvSpPr>
          <p:cNvPr id="2" name="Slide Number Placeholder 4">
            <a:extLst>
              <a:ext uri="{FF2B5EF4-FFF2-40B4-BE49-F238E27FC236}">
                <a16:creationId xmlns:a16="http://schemas.microsoft.com/office/drawing/2014/main" id="{01ADB53D-EC3A-5860-617B-B312E74F2DD8}"/>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54</a:t>
            </a:fld>
            <a:endParaRPr lang="en-AU" dirty="0"/>
          </a:p>
        </p:txBody>
      </p:sp>
    </p:spTree>
    <p:extLst>
      <p:ext uri="{BB962C8B-B14F-4D97-AF65-F5344CB8AC3E}">
        <p14:creationId xmlns:p14="http://schemas.microsoft.com/office/powerpoint/2010/main" val="350370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C93651-AC58-8AEE-2B9C-D8F024ECF4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55</a:t>
            </a:fld>
            <a:endParaRPr lang="en-AU" dirty="0"/>
          </a:p>
        </p:txBody>
      </p:sp>
      <p:sp>
        <p:nvSpPr>
          <p:cNvPr id="16" name="Title 15">
            <a:extLst>
              <a:ext uri="{FF2B5EF4-FFF2-40B4-BE49-F238E27FC236}">
                <a16:creationId xmlns:a16="http://schemas.microsoft.com/office/drawing/2014/main" id="{458EE7A9-A7F1-B741-E99D-5441DEEC8356}"/>
              </a:ext>
            </a:extLst>
          </p:cNvPr>
          <p:cNvSpPr>
            <a:spLocks noGrp="1"/>
          </p:cNvSpPr>
          <p:nvPr>
            <p:ph type="title"/>
          </p:nvPr>
        </p:nvSpPr>
        <p:spPr/>
        <p:txBody>
          <a:bodyPr/>
          <a:lstStyle/>
          <a:p>
            <a:r>
              <a:rPr lang="en-AU" dirty="0"/>
              <a:t>Key points – growth parameters</a:t>
            </a:r>
            <a:endParaRPr lang="en-AU" dirty="0">
              <a:latin typeface="+mj-lt"/>
            </a:endParaRPr>
          </a:p>
        </p:txBody>
      </p:sp>
      <p:sp>
        <p:nvSpPr>
          <p:cNvPr id="6" name="Google Shape;72;p15">
            <a:extLst>
              <a:ext uri="{FF2B5EF4-FFF2-40B4-BE49-F238E27FC236}">
                <a16:creationId xmlns:a16="http://schemas.microsoft.com/office/drawing/2014/main" id="{131CF01E-E1A4-D22A-22D9-25ABB9799BA3}"/>
              </a:ext>
              <a:ext uri="{C183D7F6-B498-43B3-948B-1728B52AA6E4}">
                <adec:decorative xmlns:adec="http://schemas.microsoft.com/office/drawing/2017/decorative" val="1"/>
              </a:ext>
            </a:extLst>
          </p:cNvPr>
          <p:cNvSpPr/>
          <p:nvPr/>
        </p:nvSpPr>
        <p:spPr>
          <a:xfrm rot="-5400000">
            <a:off x="2327914" y="6522"/>
            <a:ext cx="2653156" cy="4778625"/>
          </a:xfrm>
          <a:prstGeom prst="round1Rect">
            <a:avLst>
              <a:gd name="adj" fmla="val 16667"/>
            </a:avLst>
          </a:prstGeom>
          <a:solidFill>
            <a:schemeClr val="lt1"/>
          </a:solidFill>
          <a:ln w="19050" cap="rnd" cmpd="sng">
            <a:solidFill>
              <a:srgbClr val="1E4E79"/>
            </a:solidFill>
            <a:prstDash val="dot"/>
            <a:round/>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3200" dirty="0"/>
          </a:p>
        </p:txBody>
      </p:sp>
      <p:sp>
        <p:nvSpPr>
          <p:cNvPr id="8" name="Google Shape;74;p15">
            <a:extLst>
              <a:ext uri="{FF2B5EF4-FFF2-40B4-BE49-F238E27FC236}">
                <a16:creationId xmlns:a16="http://schemas.microsoft.com/office/drawing/2014/main" id="{9C3045CE-B476-5EF3-5A78-B7C5B8B8DFEA}"/>
              </a:ext>
              <a:ext uri="{C183D7F6-B498-43B3-948B-1728B52AA6E4}">
                <adec:decorative xmlns:adec="http://schemas.microsoft.com/office/drawing/2017/decorative" val="1"/>
              </a:ext>
            </a:extLst>
          </p:cNvPr>
          <p:cNvSpPr/>
          <p:nvPr/>
        </p:nvSpPr>
        <p:spPr>
          <a:xfrm>
            <a:off x="6207357" y="1055543"/>
            <a:ext cx="4719464"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4800" dirty="0">
              <a:latin typeface="Calibri"/>
              <a:ea typeface="Calibri"/>
              <a:cs typeface="Calibri"/>
              <a:sym typeface="Calibri"/>
            </a:endParaRPr>
          </a:p>
        </p:txBody>
      </p:sp>
      <p:sp>
        <p:nvSpPr>
          <p:cNvPr id="10" name="Google Shape;76;p15">
            <a:extLst>
              <a:ext uri="{FF2B5EF4-FFF2-40B4-BE49-F238E27FC236}">
                <a16:creationId xmlns:a16="http://schemas.microsoft.com/office/drawing/2014/main" id="{6ED0F1A0-2A35-FB6F-383B-70301D4763AF}"/>
              </a:ext>
              <a:ext uri="{C183D7F6-B498-43B3-948B-1728B52AA6E4}">
                <adec:decorative xmlns:adec="http://schemas.microsoft.com/office/drawing/2017/decorative" val="1"/>
              </a:ext>
            </a:extLst>
          </p:cNvPr>
          <p:cNvSpPr/>
          <p:nvPr/>
        </p:nvSpPr>
        <p:spPr>
          <a:xfrm rot="10800000">
            <a:off x="1244907" y="3825132"/>
            <a:ext cx="4798541"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dirty="0"/>
          </a:p>
        </p:txBody>
      </p:sp>
      <p:sp>
        <p:nvSpPr>
          <p:cNvPr id="12" name="Google Shape;78;p15">
            <a:extLst>
              <a:ext uri="{FF2B5EF4-FFF2-40B4-BE49-F238E27FC236}">
                <a16:creationId xmlns:a16="http://schemas.microsoft.com/office/drawing/2014/main" id="{EF777201-4861-1ABB-6EB5-24544F249740}"/>
              </a:ext>
              <a:ext uri="{C183D7F6-B498-43B3-948B-1728B52AA6E4}">
                <adec:decorative xmlns:adec="http://schemas.microsoft.com/office/drawing/2017/decorative" val="1"/>
              </a:ext>
            </a:extLst>
          </p:cNvPr>
          <p:cNvSpPr/>
          <p:nvPr/>
        </p:nvSpPr>
        <p:spPr>
          <a:xfrm rot="5400000">
            <a:off x="7255484" y="2786681"/>
            <a:ext cx="2651063" cy="4732155"/>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dirty="0"/>
          </a:p>
        </p:txBody>
      </p:sp>
      <p:sp>
        <p:nvSpPr>
          <p:cNvPr id="14" name="Google Shape;80;p15">
            <a:extLst>
              <a:ext uri="{FF2B5EF4-FFF2-40B4-BE49-F238E27FC236}">
                <a16:creationId xmlns:a16="http://schemas.microsoft.com/office/drawing/2014/main" id="{714A8B38-2B9E-D1AE-3047-E392E8AB5C12}"/>
              </a:ext>
              <a:ext uri="{C183D7F6-B498-43B3-948B-1728B52AA6E4}">
                <adec:decorative xmlns:adec="http://schemas.microsoft.com/office/drawing/2017/decorative" val="0"/>
              </a:ext>
            </a:extLst>
          </p:cNvPr>
          <p:cNvSpPr/>
          <p:nvPr/>
        </p:nvSpPr>
        <p:spPr>
          <a:xfrm>
            <a:off x="4698081" y="3429000"/>
            <a:ext cx="2827200" cy="718866"/>
          </a:xfrm>
          <a:prstGeom prst="roundRect">
            <a:avLst>
              <a:gd name="adj" fmla="val 16667"/>
            </a:avLst>
          </a:prstGeom>
          <a:solidFill>
            <a:schemeClr val="lt1"/>
          </a:solidFill>
          <a:ln w="50800" cap="flat" cmpd="thickThin">
            <a:solidFill>
              <a:srgbClr val="2E75B5"/>
            </a:solidFill>
            <a:prstDash val="solid"/>
            <a:miter lim="800000"/>
            <a:headEnd type="none" w="sm" len="sm"/>
            <a:tailEnd type="none" w="sm" len="sm"/>
          </a:ln>
        </p:spPr>
        <p:txBody>
          <a:bodyPr spcFirstLastPara="1" wrap="square" lIns="121900" tIns="121900" rIns="121900" bIns="121900" anchor="ctr" anchorCtr="0">
            <a:noAutofit/>
          </a:bodyPr>
          <a:lstStyle/>
          <a:p>
            <a:pPr marL="88900" algn="ctr"/>
            <a:r>
              <a:rPr lang="en-AU" sz="2000" b="1" dirty="0">
                <a:solidFill>
                  <a:srgbClr val="1E4E79"/>
                </a:solidFill>
                <a:latin typeface="+mj-lt"/>
                <a:ea typeface="Calibri"/>
                <a:cs typeface="Calibri"/>
                <a:sym typeface="Calibri"/>
              </a:rPr>
              <a:t>Parameters</a:t>
            </a:r>
            <a:endParaRPr lang="en-AU" sz="2000" dirty="0">
              <a:latin typeface="+mj-lt"/>
            </a:endParaRPr>
          </a:p>
        </p:txBody>
      </p:sp>
      <p:sp>
        <p:nvSpPr>
          <p:cNvPr id="7" name="Google Shape;73;p15">
            <a:extLst>
              <a:ext uri="{FF2B5EF4-FFF2-40B4-BE49-F238E27FC236}">
                <a16:creationId xmlns:a16="http://schemas.microsoft.com/office/drawing/2014/main" id="{3F855772-83DD-B6CA-8877-02AF4D56770D}"/>
              </a:ext>
            </a:extLst>
          </p:cNvPr>
          <p:cNvSpPr txBox="1"/>
          <p:nvPr/>
        </p:nvSpPr>
        <p:spPr>
          <a:xfrm>
            <a:off x="1084243" y="1055545"/>
            <a:ext cx="4959562" cy="2653155"/>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r>
              <a:rPr lang="en" sz="2000" dirty="0">
                <a:solidFill>
                  <a:srgbClr val="1E4E79"/>
                </a:solidFill>
                <a:latin typeface="+mj-lt"/>
                <a:ea typeface="Calibri"/>
                <a:cs typeface="Calibri"/>
                <a:sym typeface="Calibri"/>
              </a:rPr>
              <a:t>Temperature</a:t>
            </a:r>
            <a:br>
              <a:rPr lang="en" sz="2000" dirty="0">
                <a:solidFill>
                  <a:srgbClr val="1E4E79"/>
                </a:solidFill>
                <a:latin typeface="+mj-lt"/>
                <a:ea typeface="Calibri"/>
                <a:cs typeface="Calibri"/>
                <a:sym typeface="Calibri"/>
              </a:rPr>
            </a:br>
            <a:endParaRPr sz="2000" dirty="0">
              <a:solidFill>
                <a:srgbClr val="1E4E79"/>
              </a:solidFill>
              <a:latin typeface="+mj-lt"/>
            </a:endParaRPr>
          </a:p>
        </p:txBody>
      </p:sp>
      <p:sp>
        <p:nvSpPr>
          <p:cNvPr id="9" name="Google Shape;75;p15">
            <a:extLst>
              <a:ext uri="{FF2B5EF4-FFF2-40B4-BE49-F238E27FC236}">
                <a16:creationId xmlns:a16="http://schemas.microsoft.com/office/drawing/2014/main" id="{B54D32B7-A64E-4092-2257-C00B6F686ED6}"/>
              </a:ext>
            </a:extLst>
          </p:cNvPr>
          <p:cNvSpPr txBox="1"/>
          <p:nvPr/>
        </p:nvSpPr>
        <p:spPr>
          <a:xfrm>
            <a:off x="6207357" y="954299"/>
            <a:ext cx="4900400" cy="2768113"/>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r>
              <a:rPr lang="en" sz="2000" dirty="0">
                <a:solidFill>
                  <a:srgbClr val="1E4E79"/>
                </a:solidFill>
                <a:latin typeface="+mj-lt"/>
                <a:ea typeface="Calibri"/>
                <a:cs typeface="Calibri"/>
                <a:sym typeface="Calibri"/>
              </a:rPr>
              <a:t>Ventiliation</a:t>
            </a:r>
            <a:endParaRPr sz="2000" dirty="0">
              <a:solidFill>
                <a:srgbClr val="1E4E79"/>
              </a:solidFill>
              <a:latin typeface="+mj-lt"/>
              <a:ea typeface="Calibri"/>
              <a:cs typeface="Calibri"/>
              <a:sym typeface="Calibri"/>
            </a:endParaRPr>
          </a:p>
        </p:txBody>
      </p:sp>
      <p:sp>
        <p:nvSpPr>
          <p:cNvPr id="11" name="Google Shape;77;p15">
            <a:extLst>
              <a:ext uri="{FF2B5EF4-FFF2-40B4-BE49-F238E27FC236}">
                <a16:creationId xmlns:a16="http://schemas.microsoft.com/office/drawing/2014/main" id="{4F631DBC-E6EC-8DBE-99D0-16D0532E07C8}"/>
              </a:ext>
            </a:extLst>
          </p:cNvPr>
          <p:cNvSpPr txBox="1"/>
          <p:nvPr/>
        </p:nvSpPr>
        <p:spPr>
          <a:xfrm>
            <a:off x="1244906" y="4147866"/>
            <a:ext cx="4798542" cy="2275794"/>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AU" sz="2000" dirty="0">
                <a:solidFill>
                  <a:srgbClr val="1E4E79"/>
                </a:solidFill>
                <a:latin typeface="+mj-lt"/>
                <a:ea typeface="Calibri"/>
                <a:cs typeface="Calibri"/>
                <a:sym typeface="Calibri"/>
              </a:rPr>
              <a:t>Humidity</a:t>
            </a:r>
          </a:p>
        </p:txBody>
      </p:sp>
      <p:sp>
        <p:nvSpPr>
          <p:cNvPr id="13" name="Google Shape;79;p15">
            <a:extLst>
              <a:ext uri="{FF2B5EF4-FFF2-40B4-BE49-F238E27FC236}">
                <a16:creationId xmlns:a16="http://schemas.microsoft.com/office/drawing/2014/main" id="{27741B3C-016C-1750-A9AB-418ED052BAD7}"/>
              </a:ext>
            </a:extLst>
          </p:cNvPr>
          <p:cNvSpPr txBox="1"/>
          <p:nvPr/>
        </p:nvSpPr>
        <p:spPr>
          <a:xfrm>
            <a:off x="6214844" y="4198434"/>
            <a:ext cx="4885200" cy="2492401"/>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 sz="2000" dirty="0">
                <a:solidFill>
                  <a:srgbClr val="1E4E79"/>
                </a:solidFill>
                <a:latin typeface="+mj-lt"/>
                <a:ea typeface="Calibri"/>
                <a:cs typeface="Calibri"/>
                <a:sym typeface="Calibri"/>
              </a:rPr>
              <a:t>Irrigation</a:t>
            </a:r>
            <a:endParaRPr sz="2000" dirty="0">
              <a:solidFill>
                <a:srgbClr val="1E4E79"/>
              </a:solidFill>
              <a:latin typeface="+mj-lt"/>
              <a:ea typeface="Calibri"/>
              <a:cs typeface="Calibri"/>
              <a:sym typeface="Calibri"/>
            </a:endParaRPr>
          </a:p>
        </p:txBody>
      </p:sp>
    </p:spTree>
    <p:extLst>
      <p:ext uri="{BB962C8B-B14F-4D97-AF65-F5344CB8AC3E}">
        <p14:creationId xmlns:p14="http://schemas.microsoft.com/office/powerpoint/2010/main" val="384033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C93651-AC58-8AEE-2B9C-D8F024ECF4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56</a:t>
            </a:fld>
            <a:endParaRPr lang="en-AU" dirty="0"/>
          </a:p>
        </p:txBody>
      </p:sp>
      <p:sp>
        <p:nvSpPr>
          <p:cNvPr id="16" name="Title 15">
            <a:extLst>
              <a:ext uri="{FF2B5EF4-FFF2-40B4-BE49-F238E27FC236}">
                <a16:creationId xmlns:a16="http://schemas.microsoft.com/office/drawing/2014/main" id="{458EE7A9-A7F1-B741-E99D-5441DEEC8356}"/>
              </a:ext>
            </a:extLst>
          </p:cNvPr>
          <p:cNvSpPr>
            <a:spLocks noGrp="1"/>
          </p:cNvSpPr>
          <p:nvPr>
            <p:ph type="title"/>
          </p:nvPr>
        </p:nvSpPr>
        <p:spPr/>
        <p:txBody>
          <a:bodyPr/>
          <a:lstStyle/>
          <a:p>
            <a:r>
              <a:rPr lang="en-AU" dirty="0"/>
              <a:t>Key points worked example</a:t>
            </a:r>
            <a:endParaRPr lang="en-AU" dirty="0">
              <a:latin typeface="+mj-lt"/>
            </a:endParaRPr>
          </a:p>
        </p:txBody>
      </p:sp>
      <p:sp>
        <p:nvSpPr>
          <p:cNvPr id="6" name="Google Shape;72;p15">
            <a:extLst>
              <a:ext uri="{FF2B5EF4-FFF2-40B4-BE49-F238E27FC236}">
                <a16:creationId xmlns:a16="http://schemas.microsoft.com/office/drawing/2014/main" id="{131CF01E-E1A4-D22A-22D9-25ABB9799BA3}"/>
              </a:ext>
              <a:ext uri="{C183D7F6-B498-43B3-948B-1728B52AA6E4}">
                <adec:decorative xmlns:adec="http://schemas.microsoft.com/office/drawing/2017/decorative" val="1"/>
              </a:ext>
            </a:extLst>
          </p:cNvPr>
          <p:cNvSpPr/>
          <p:nvPr/>
        </p:nvSpPr>
        <p:spPr>
          <a:xfrm rot="-5400000">
            <a:off x="2327914" y="6522"/>
            <a:ext cx="2653156" cy="4778625"/>
          </a:xfrm>
          <a:prstGeom prst="round1Rect">
            <a:avLst>
              <a:gd name="adj" fmla="val 16667"/>
            </a:avLst>
          </a:prstGeom>
          <a:solidFill>
            <a:schemeClr val="lt1"/>
          </a:solidFill>
          <a:ln w="19050" cap="rnd" cmpd="sng">
            <a:solidFill>
              <a:srgbClr val="1E4E79"/>
            </a:solidFill>
            <a:prstDash val="dot"/>
            <a:round/>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3200" dirty="0"/>
          </a:p>
        </p:txBody>
      </p:sp>
      <p:sp>
        <p:nvSpPr>
          <p:cNvPr id="8" name="Google Shape;74;p15">
            <a:extLst>
              <a:ext uri="{FF2B5EF4-FFF2-40B4-BE49-F238E27FC236}">
                <a16:creationId xmlns:a16="http://schemas.microsoft.com/office/drawing/2014/main" id="{9C3045CE-B476-5EF3-5A78-B7C5B8B8DFEA}"/>
              </a:ext>
              <a:ext uri="{C183D7F6-B498-43B3-948B-1728B52AA6E4}">
                <adec:decorative xmlns:adec="http://schemas.microsoft.com/office/drawing/2017/decorative" val="1"/>
              </a:ext>
            </a:extLst>
          </p:cNvPr>
          <p:cNvSpPr/>
          <p:nvPr/>
        </p:nvSpPr>
        <p:spPr>
          <a:xfrm>
            <a:off x="6207357" y="1055543"/>
            <a:ext cx="4719464"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4800" dirty="0">
              <a:latin typeface="Calibri"/>
              <a:ea typeface="Calibri"/>
              <a:cs typeface="Calibri"/>
              <a:sym typeface="Calibri"/>
            </a:endParaRPr>
          </a:p>
        </p:txBody>
      </p:sp>
      <p:sp>
        <p:nvSpPr>
          <p:cNvPr id="10" name="Google Shape;76;p15">
            <a:extLst>
              <a:ext uri="{FF2B5EF4-FFF2-40B4-BE49-F238E27FC236}">
                <a16:creationId xmlns:a16="http://schemas.microsoft.com/office/drawing/2014/main" id="{6ED0F1A0-2A35-FB6F-383B-70301D4763AF}"/>
              </a:ext>
              <a:ext uri="{C183D7F6-B498-43B3-948B-1728B52AA6E4}">
                <adec:decorative xmlns:adec="http://schemas.microsoft.com/office/drawing/2017/decorative" val="1"/>
              </a:ext>
            </a:extLst>
          </p:cNvPr>
          <p:cNvSpPr/>
          <p:nvPr/>
        </p:nvSpPr>
        <p:spPr>
          <a:xfrm rot="10800000">
            <a:off x="1244907" y="3825132"/>
            <a:ext cx="4798541"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dirty="0"/>
          </a:p>
        </p:txBody>
      </p:sp>
      <p:sp>
        <p:nvSpPr>
          <p:cNvPr id="12" name="Google Shape;78;p15">
            <a:extLst>
              <a:ext uri="{FF2B5EF4-FFF2-40B4-BE49-F238E27FC236}">
                <a16:creationId xmlns:a16="http://schemas.microsoft.com/office/drawing/2014/main" id="{EF777201-4861-1ABB-6EB5-24544F249740}"/>
              </a:ext>
              <a:ext uri="{C183D7F6-B498-43B3-948B-1728B52AA6E4}">
                <adec:decorative xmlns:adec="http://schemas.microsoft.com/office/drawing/2017/decorative" val="1"/>
              </a:ext>
            </a:extLst>
          </p:cNvPr>
          <p:cNvSpPr/>
          <p:nvPr/>
        </p:nvSpPr>
        <p:spPr>
          <a:xfrm rot="5400000">
            <a:off x="7255484" y="2786681"/>
            <a:ext cx="2651063" cy="4732155"/>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dirty="0"/>
          </a:p>
        </p:txBody>
      </p:sp>
      <p:sp>
        <p:nvSpPr>
          <p:cNvPr id="14" name="Google Shape;80;p15">
            <a:extLst>
              <a:ext uri="{FF2B5EF4-FFF2-40B4-BE49-F238E27FC236}">
                <a16:creationId xmlns:a16="http://schemas.microsoft.com/office/drawing/2014/main" id="{714A8B38-2B9E-D1AE-3047-E392E8AB5C12}"/>
              </a:ext>
              <a:ext uri="{C183D7F6-B498-43B3-948B-1728B52AA6E4}">
                <adec:decorative xmlns:adec="http://schemas.microsoft.com/office/drawing/2017/decorative" val="0"/>
              </a:ext>
            </a:extLst>
          </p:cNvPr>
          <p:cNvSpPr/>
          <p:nvPr/>
        </p:nvSpPr>
        <p:spPr>
          <a:xfrm>
            <a:off x="4698081" y="3429000"/>
            <a:ext cx="2827200" cy="718866"/>
          </a:xfrm>
          <a:prstGeom prst="roundRect">
            <a:avLst>
              <a:gd name="adj" fmla="val 16667"/>
            </a:avLst>
          </a:prstGeom>
          <a:solidFill>
            <a:schemeClr val="lt1"/>
          </a:solidFill>
          <a:ln w="50800" cap="flat" cmpd="thickThin">
            <a:solidFill>
              <a:srgbClr val="2E75B5"/>
            </a:solidFill>
            <a:prstDash val="solid"/>
            <a:miter lim="800000"/>
            <a:headEnd type="none" w="sm" len="sm"/>
            <a:tailEnd type="none" w="sm" len="sm"/>
          </a:ln>
        </p:spPr>
        <p:txBody>
          <a:bodyPr spcFirstLastPara="1" wrap="square" lIns="121900" tIns="121900" rIns="121900" bIns="121900" anchor="ctr" anchorCtr="0">
            <a:noAutofit/>
          </a:bodyPr>
          <a:lstStyle/>
          <a:p>
            <a:pPr marL="88900" algn="ctr"/>
            <a:r>
              <a:rPr lang="en-AU" sz="2000" b="1" dirty="0">
                <a:solidFill>
                  <a:srgbClr val="1E4E79"/>
                </a:solidFill>
                <a:latin typeface="+mj-lt"/>
                <a:ea typeface="Calibri"/>
                <a:cs typeface="Calibri"/>
                <a:sym typeface="Calibri"/>
              </a:rPr>
              <a:t>Parameters</a:t>
            </a:r>
            <a:endParaRPr lang="en-AU" sz="2000" dirty="0">
              <a:latin typeface="+mj-lt"/>
            </a:endParaRPr>
          </a:p>
        </p:txBody>
      </p:sp>
      <p:sp>
        <p:nvSpPr>
          <p:cNvPr id="7" name="Google Shape;73;p15">
            <a:extLst>
              <a:ext uri="{FF2B5EF4-FFF2-40B4-BE49-F238E27FC236}">
                <a16:creationId xmlns:a16="http://schemas.microsoft.com/office/drawing/2014/main" id="{3F855772-83DD-B6CA-8877-02AF4D56770D}"/>
              </a:ext>
            </a:extLst>
          </p:cNvPr>
          <p:cNvSpPr txBox="1"/>
          <p:nvPr/>
        </p:nvSpPr>
        <p:spPr>
          <a:xfrm>
            <a:off x="1083886" y="1069256"/>
            <a:ext cx="4959562" cy="2653155"/>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r>
              <a:rPr lang="en" sz="2000" dirty="0">
                <a:solidFill>
                  <a:srgbClr val="1E4E79"/>
                </a:solidFill>
                <a:latin typeface="+mj-lt"/>
                <a:ea typeface="Calibri"/>
                <a:cs typeface="Calibri"/>
                <a:sym typeface="Calibri"/>
              </a:rPr>
              <a:t>Temperature</a:t>
            </a:r>
            <a:br>
              <a:rPr lang="en" sz="2000" dirty="0">
                <a:solidFill>
                  <a:srgbClr val="1E4E79"/>
                </a:solidFill>
                <a:latin typeface="+mj-lt"/>
                <a:ea typeface="Calibri"/>
                <a:cs typeface="Calibri"/>
                <a:sym typeface="Calibri"/>
              </a:rPr>
            </a:br>
            <a:endParaRPr lang="en" sz="2000" dirty="0">
              <a:solidFill>
                <a:srgbClr val="1E4E79"/>
              </a:solidFill>
              <a:latin typeface="+mj-lt"/>
              <a:ea typeface="Calibri"/>
              <a:cs typeface="Calibri"/>
              <a:sym typeface="Calibri"/>
            </a:endParaRPr>
          </a:p>
          <a:p>
            <a:pPr marL="479988">
              <a:lnSpc>
                <a:spcPct val="90000"/>
              </a:lnSpc>
              <a:buClr>
                <a:srgbClr val="1E4E79"/>
              </a:buClr>
              <a:buSzPts val="1600"/>
            </a:pPr>
            <a:r>
              <a:rPr lang="en" sz="2000" dirty="0">
                <a:solidFill>
                  <a:srgbClr val="1E4E79"/>
                </a:solidFill>
                <a:latin typeface="+mj-lt"/>
                <a:ea typeface="Calibri"/>
                <a:cs typeface="Calibri"/>
                <a:sym typeface="Calibri"/>
              </a:rPr>
              <a:t>Can increase growing season, they use these in the fall (Autumn).</a:t>
            </a:r>
          </a:p>
          <a:p>
            <a:pPr marL="479988">
              <a:lnSpc>
                <a:spcPct val="90000"/>
              </a:lnSpc>
              <a:buClr>
                <a:srgbClr val="1E4E79"/>
              </a:buClr>
              <a:buSzPts val="1600"/>
            </a:pPr>
            <a:endParaRPr lang="en" sz="2000" dirty="0">
              <a:solidFill>
                <a:srgbClr val="1E4E79"/>
              </a:solidFill>
              <a:latin typeface="+mj-lt"/>
              <a:ea typeface="Calibri"/>
              <a:cs typeface="Calibri"/>
              <a:sym typeface="Calibri"/>
            </a:endParaRPr>
          </a:p>
          <a:p>
            <a:pPr marL="479988">
              <a:lnSpc>
                <a:spcPct val="90000"/>
              </a:lnSpc>
              <a:buClr>
                <a:srgbClr val="1E4E79"/>
              </a:buClr>
              <a:buSzPts val="1600"/>
            </a:pPr>
            <a:r>
              <a:rPr lang="en" sz="2000" dirty="0">
                <a:solidFill>
                  <a:srgbClr val="1E4E79"/>
                </a:solidFill>
                <a:latin typeface="+mj-lt"/>
                <a:ea typeface="Calibri"/>
                <a:cs typeface="Calibri"/>
                <a:sym typeface="Calibri"/>
              </a:rPr>
              <a:t>Sensors, heating and air ducts for a cold climate.</a:t>
            </a:r>
          </a:p>
          <a:p>
            <a:pPr marL="479988">
              <a:lnSpc>
                <a:spcPct val="90000"/>
              </a:lnSpc>
              <a:buClr>
                <a:srgbClr val="1E4E79"/>
              </a:buClr>
              <a:buSzPts val="1600"/>
            </a:pPr>
            <a:endParaRPr lang="en-AU" sz="2000" dirty="0">
              <a:solidFill>
                <a:srgbClr val="1E4E79"/>
              </a:solidFill>
              <a:latin typeface="+mj-lt"/>
            </a:endParaRPr>
          </a:p>
        </p:txBody>
      </p:sp>
      <p:sp>
        <p:nvSpPr>
          <p:cNvPr id="9" name="Google Shape;75;p15">
            <a:extLst>
              <a:ext uri="{FF2B5EF4-FFF2-40B4-BE49-F238E27FC236}">
                <a16:creationId xmlns:a16="http://schemas.microsoft.com/office/drawing/2014/main" id="{B54D32B7-A64E-4092-2257-C00B6F686ED6}"/>
              </a:ext>
            </a:extLst>
          </p:cNvPr>
          <p:cNvSpPr txBox="1"/>
          <p:nvPr/>
        </p:nvSpPr>
        <p:spPr>
          <a:xfrm>
            <a:off x="6207357" y="954299"/>
            <a:ext cx="4900400" cy="2768113"/>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r>
              <a:rPr lang="en" sz="2000" dirty="0">
                <a:solidFill>
                  <a:srgbClr val="1E4E79"/>
                </a:solidFill>
                <a:latin typeface="+mj-lt"/>
                <a:ea typeface="Calibri"/>
                <a:cs typeface="Calibri"/>
                <a:sym typeface="Calibri"/>
              </a:rPr>
              <a:t>Ventiliation</a:t>
            </a:r>
          </a:p>
          <a:p>
            <a:pPr marL="479988">
              <a:lnSpc>
                <a:spcPct val="90000"/>
              </a:lnSpc>
              <a:buClr>
                <a:srgbClr val="1E4E79"/>
              </a:buClr>
              <a:buSzPts val="1800"/>
            </a:pPr>
            <a:endParaRPr lang="en" sz="2000" dirty="0">
              <a:solidFill>
                <a:srgbClr val="1E4E79"/>
              </a:solidFill>
              <a:latin typeface="+mj-lt"/>
              <a:ea typeface="Calibri"/>
              <a:cs typeface="Calibri"/>
              <a:sym typeface="Calibri"/>
            </a:endParaRPr>
          </a:p>
          <a:p>
            <a:pPr marL="479988">
              <a:lnSpc>
                <a:spcPct val="90000"/>
              </a:lnSpc>
              <a:buClr>
                <a:srgbClr val="1E4E79"/>
              </a:buClr>
              <a:buSzPts val="1800"/>
            </a:pPr>
            <a:r>
              <a:rPr lang="en" sz="2000" dirty="0">
                <a:solidFill>
                  <a:srgbClr val="1E4E79"/>
                </a:solidFill>
                <a:latin typeface="+mj-lt"/>
                <a:ea typeface="Calibri"/>
                <a:cs typeface="Calibri"/>
                <a:sym typeface="Calibri"/>
              </a:rPr>
              <a:t>Can help decrease temperatures. They use these in summer.</a:t>
            </a:r>
          </a:p>
          <a:p>
            <a:pPr marL="479988">
              <a:lnSpc>
                <a:spcPct val="90000"/>
              </a:lnSpc>
              <a:buClr>
                <a:srgbClr val="1E4E79"/>
              </a:buClr>
              <a:buSzPts val="1800"/>
            </a:pPr>
            <a:endParaRPr lang="en" sz="2000" dirty="0">
              <a:solidFill>
                <a:srgbClr val="1E4E79"/>
              </a:solidFill>
              <a:latin typeface="+mj-lt"/>
              <a:ea typeface="Calibri"/>
              <a:cs typeface="Calibri"/>
              <a:sym typeface="Calibri"/>
            </a:endParaRPr>
          </a:p>
          <a:p>
            <a:pPr marL="479988">
              <a:lnSpc>
                <a:spcPct val="90000"/>
              </a:lnSpc>
              <a:buClr>
                <a:srgbClr val="1E4E79"/>
              </a:buClr>
              <a:buSzPts val="1800"/>
            </a:pPr>
            <a:r>
              <a:rPr lang="en" sz="2000" dirty="0">
                <a:solidFill>
                  <a:srgbClr val="1E4E79"/>
                </a:solidFill>
                <a:latin typeface="+mj-lt"/>
                <a:ea typeface="Calibri"/>
                <a:cs typeface="Calibri"/>
                <a:sym typeface="Calibri"/>
              </a:rPr>
              <a:t>Roll up walls, fans, louvres.</a:t>
            </a:r>
            <a:endParaRPr sz="2000" dirty="0">
              <a:solidFill>
                <a:srgbClr val="1E4E79"/>
              </a:solidFill>
              <a:latin typeface="+mj-lt"/>
              <a:ea typeface="Calibri"/>
              <a:cs typeface="Calibri"/>
              <a:sym typeface="Calibri"/>
            </a:endParaRPr>
          </a:p>
        </p:txBody>
      </p:sp>
      <p:sp>
        <p:nvSpPr>
          <p:cNvPr id="11" name="Google Shape;77;p15">
            <a:extLst>
              <a:ext uri="{FF2B5EF4-FFF2-40B4-BE49-F238E27FC236}">
                <a16:creationId xmlns:a16="http://schemas.microsoft.com/office/drawing/2014/main" id="{4F631DBC-E6EC-8DBE-99D0-16D0532E07C8}"/>
              </a:ext>
            </a:extLst>
          </p:cNvPr>
          <p:cNvSpPr txBox="1"/>
          <p:nvPr/>
        </p:nvSpPr>
        <p:spPr>
          <a:xfrm>
            <a:off x="1244906" y="4147866"/>
            <a:ext cx="4798542" cy="2275794"/>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AU" sz="2000" dirty="0">
                <a:solidFill>
                  <a:srgbClr val="1E4E79"/>
                </a:solidFill>
                <a:latin typeface="+mj-lt"/>
                <a:ea typeface="Calibri"/>
                <a:cs typeface="Calibri"/>
                <a:sym typeface="Calibri"/>
              </a:rPr>
              <a:t>Humidity</a:t>
            </a:r>
          </a:p>
          <a:p>
            <a:pPr marL="479988">
              <a:buClr>
                <a:srgbClr val="1E4E79"/>
              </a:buClr>
              <a:buSzPts val="1600"/>
            </a:pPr>
            <a:endParaRPr lang="en-AU" sz="2000" dirty="0">
              <a:solidFill>
                <a:srgbClr val="1E4E79"/>
              </a:solidFill>
              <a:latin typeface="+mj-lt"/>
              <a:ea typeface="Calibri"/>
              <a:cs typeface="Calibri"/>
              <a:sym typeface="Calibri"/>
            </a:endParaRPr>
          </a:p>
          <a:p>
            <a:pPr marL="479988">
              <a:buClr>
                <a:srgbClr val="1E4E79"/>
              </a:buClr>
              <a:buSzPts val="1600"/>
            </a:pPr>
            <a:r>
              <a:rPr lang="en-AU" sz="2000" dirty="0">
                <a:solidFill>
                  <a:srgbClr val="1E4E79"/>
                </a:solidFill>
                <a:latin typeface="+mj-lt"/>
                <a:ea typeface="Calibri"/>
                <a:cs typeface="Calibri"/>
                <a:sym typeface="Calibri"/>
              </a:rPr>
              <a:t>Sensors, ventilation systems and irrigation systems.</a:t>
            </a:r>
          </a:p>
        </p:txBody>
      </p:sp>
      <p:sp>
        <p:nvSpPr>
          <p:cNvPr id="13" name="Google Shape;79;p15">
            <a:extLst>
              <a:ext uri="{FF2B5EF4-FFF2-40B4-BE49-F238E27FC236}">
                <a16:creationId xmlns:a16="http://schemas.microsoft.com/office/drawing/2014/main" id="{27741B3C-016C-1750-A9AB-418ED052BAD7}"/>
              </a:ext>
            </a:extLst>
          </p:cNvPr>
          <p:cNvSpPr txBox="1"/>
          <p:nvPr/>
        </p:nvSpPr>
        <p:spPr>
          <a:xfrm>
            <a:off x="6214844" y="4198434"/>
            <a:ext cx="4885200" cy="2492401"/>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 sz="2000" dirty="0">
                <a:solidFill>
                  <a:srgbClr val="1E4E79"/>
                </a:solidFill>
                <a:latin typeface="+mj-lt"/>
                <a:ea typeface="Calibri"/>
                <a:cs typeface="Calibri"/>
                <a:sym typeface="Calibri"/>
              </a:rPr>
              <a:t>Irrigation</a:t>
            </a:r>
          </a:p>
          <a:p>
            <a:pPr marL="479988">
              <a:lnSpc>
                <a:spcPct val="90000"/>
              </a:lnSpc>
              <a:buClr>
                <a:srgbClr val="1E4E79"/>
              </a:buClr>
              <a:buSzPts val="1600"/>
            </a:pPr>
            <a:endParaRPr lang="en" sz="2000" dirty="0">
              <a:solidFill>
                <a:srgbClr val="1E4E79"/>
              </a:solidFill>
              <a:latin typeface="+mj-lt"/>
              <a:ea typeface="Calibri"/>
              <a:cs typeface="Calibri"/>
              <a:sym typeface="Calibri"/>
            </a:endParaRPr>
          </a:p>
          <a:p>
            <a:pPr marL="479988">
              <a:lnSpc>
                <a:spcPct val="90000"/>
              </a:lnSpc>
              <a:buClr>
                <a:srgbClr val="1E4E79"/>
              </a:buClr>
              <a:buSzPts val="1600"/>
            </a:pPr>
            <a:r>
              <a:rPr lang="en" sz="2000" dirty="0">
                <a:solidFill>
                  <a:srgbClr val="1E4E79"/>
                </a:solidFill>
                <a:latin typeface="+mj-lt"/>
                <a:ea typeface="Calibri"/>
                <a:cs typeface="Calibri"/>
                <a:sym typeface="Calibri"/>
              </a:rPr>
              <a:t>Watering systems, sprinklers and pumps.</a:t>
            </a:r>
            <a:endParaRPr sz="2000" dirty="0">
              <a:solidFill>
                <a:srgbClr val="1E4E79"/>
              </a:solidFill>
              <a:latin typeface="+mj-lt"/>
              <a:ea typeface="Calibri"/>
              <a:cs typeface="Calibri"/>
              <a:sym typeface="Calibri"/>
            </a:endParaRPr>
          </a:p>
        </p:txBody>
      </p:sp>
    </p:spTree>
    <p:extLst>
      <p:ext uri="{BB962C8B-B14F-4D97-AF65-F5344CB8AC3E}">
        <p14:creationId xmlns:p14="http://schemas.microsoft.com/office/powerpoint/2010/main" val="151826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C93651-AC58-8AEE-2B9C-D8F024ECF4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57</a:t>
            </a:fld>
            <a:endParaRPr lang="en-AU" dirty="0"/>
          </a:p>
        </p:txBody>
      </p:sp>
      <p:sp>
        <p:nvSpPr>
          <p:cNvPr id="16" name="Title 15">
            <a:extLst>
              <a:ext uri="{FF2B5EF4-FFF2-40B4-BE49-F238E27FC236}">
                <a16:creationId xmlns:a16="http://schemas.microsoft.com/office/drawing/2014/main" id="{458EE7A9-A7F1-B741-E99D-5441DEEC8356}"/>
              </a:ext>
            </a:extLst>
          </p:cNvPr>
          <p:cNvSpPr>
            <a:spLocks noGrp="1"/>
          </p:cNvSpPr>
          <p:nvPr>
            <p:ph type="title"/>
          </p:nvPr>
        </p:nvSpPr>
        <p:spPr/>
        <p:txBody>
          <a:bodyPr/>
          <a:lstStyle/>
          <a:p>
            <a:r>
              <a:rPr lang="en-AU" dirty="0"/>
              <a:t>Key points reminders</a:t>
            </a:r>
            <a:endParaRPr lang="en-AU" dirty="0">
              <a:latin typeface="+mj-lt"/>
            </a:endParaRPr>
          </a:p>
        </p:txBody>
      </p:sp>
      <p:sp>
        <p:nvSpPr>
          <p:cNvPr id="6" name="Google Shape;72;p15">
            <a:extLst>
              <a:ext uri="{FF2B5EF4-FFF2-40B4-BE49-F238E27FC236}">
                <a16:creationId xmlns:a16="http://schemas.microsoft.com/office/drawing/2014/main" id="{131CF01E-E1A4-D22A-22D9-25ABB9799BA3}"/>
              </a:ext>
              <a:ext uri="{C183D7F6-B498-43B3-948B-1728B52AA6E4}">
                <adec:decorative xmlns:adec="http://schemas.microsoft.com/office/drawing/2017/decorative" val="1"/>
              </a:ext>
            </a:extLst>
          </p:cNvPr>
          <p:cNvSpPr/>
          <p:nvPr/>
        </p:nvSpPr>
        <p:spPr>
          <a:xfrm rot="-5400000">
            <a:off x="2327914" y="6522"/>
            <a:ext cx="2653156" cy="4778625"/>
          </a:xfrm>
          <a:prstGeom prst="round1Rect">
            <a:avLst>
              <a:gd name="adj" fmla="val 16667"/>
            </a:avLst>
          </a:prstGeom>
          <a:solidFill>
            <a:schemeClr val="lt1"/>
          </a:solidFill>
          <a:ln w="19050" cap="rnd" cmpd="sng">
            <a:solidFill>
              <a:srgbClr val="1E4E79"/>
            </a:solidFill>
            <a:prstDash val="dot"/>
            <a:round/>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3200" dirty="0"/>
          </a:p>
        </p:txBody>
      </p:sp>
      <p:sp>
        <p:nvSpPr>
          <p:cNvPr id="8" name="Google Shape;74;p15">
            <a:extLst>
              <a:ext uri="{FF2B5EF4-FFF2-40B4-BE49-F238E27FC236}">
                <a16:creationId xmlns:a16="http://schemas.microsoft.com/office/drawing/2014/main" id="{9C3045CE-B476-5EF3-5A78-B7C5B8B8DFEA}"/>
              </a:ext>
              <a:ext uri="{C183D7F6-B498-43B3-948B-1728B52AA6E4}">
                <adec:decorative xmlns:adec="http://schemas.microsoft.com/office/drawing/2017/decorative" val="1"/>
              </a:ext>
            </a:extLst>
          </p:cNvPr>
          <p:cNvSpPr/>
          <p:nvPr/>
        </p:nvSpPr>
        <p:spPr>
          <a:xfrm>
            <a:off x="6207357" y="1055543"/>
            <a:ext cx="4719464"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4800" dirty="0">
              <a:latin typeface="Calibri"/>
              <a:ea typeface="Calibri"/>
              <a:cs typeface="Calibri"/>
              <a:sym typeface="Calibri"/>
            </a:endParaRPr>
          </a:p>
        </p:txBody>
      </p:sp>
      <p:sp>
        <p:nvSpPr>
          <p:cNvPr id="10" name="Google Shape;76;p15">
            <a:extLst>
              <a:ext uri="{FF2B5EF4-FFF2-40B4-BE49-F238E27FC236}">
                <a16:creationId xmlns:a16="http://schemas.microsoft.com/office/drawing/2014/main" id="{6ED0F1A0-2A35-FB6F-383B-70301D4763AF}"/>
              </a:ext>
              <a:ext uri="{C183D7F6-B498-43B3-948B-1728B52AA6E4}">
                <adec:decorative xmlns:adec="http://schemas.microsoft.com/office/drawing/2017/decorative" val="1"/>
              </a:ext>
            </a:extLst>
          </p:cNvPr>
          <p:cNvSpPr/>
          <p:nvPr/>
        </p:nvSpPr>
        <p:spPr>
          <a:xfrm rot="10800000">
            <a:off x="1244907" y="3825132"/>
            <a:ext cx="4798541"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dirty="0"/>
          </a:p>
        </p:txBody>
      </p:sp>
      <p:sp>
        <p:nvSpPr>
          <p:cNvPr id="12" name="Google Shape;78;p15">
            <a:extLst>
              <a:ext uri="{FF2B5EF4-FFF2-40B4-BE49-F238E27FC236}">
                <a16:creationId xmlns:a16="http://schemas.microsoft.com/office/drawing/2014/main" id="{EF777201-4861-1ABB-6EB5-24544F249740}"/>
              </a:ext>
              <a:ext uri="{C183D7F6-B498-43B3-948B-1728B52AA6E4}">
                <adec:decorative xmlns:adec="http://schemas.microsoft.com/office/drawing/2017/decorative" val="1"/>
              </a:ext>
            </a:extLst>
          </p:cNvPr>
          <p:cNvSpPr/>
          <p:nvPr/>
        </p:nvSpPr>
        <p:spPr>
          <a:xfrm rot="5400000">
            <a:off x="7255484" y="2786681"/>
            <a:ext cx="2651063" cy="4732155"/>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dirty="0"/>
          </a:p>
        </p:txBody>
      </p:sp>
      <p:sp>
        <p:nvSpPr>
          <p:cNvPr id="14" name="Google Shape;80;p15">
            <a:extLst>
              <a:ext uri="{FF2B5EF4-FFF2-40B4-BE49-F238E27FC236}">
                <a16:creationId xmlns:a16="http://schemas.microsoft.com/office/drawing/2014/main" id="{714A8B38-2B9E-D1AE-3047-E392E8AB5C12}"/>
              </a:ext>
              <a:ext uri="{C183D7F6-B498-43B3-948B-1728B52AA6E4}">
                <adec:decorative xmlns:adec="http://schemas.microsoft.com/office/drawing/2017/decorative" val="0"/>
              </a:ext>
            </a:extLst>
          </p:cNvPr>
          <p:cNvSpPr/>
          <p:nvPr/>
        </p:nvSpPr>
        <p:spPr>
          <a:xfrm>
            <a:off x="4698081" y="3429000"/>
            <a:ext cx="2827200" cy="718866"/>
          </a:xfrm>
          <a:prstGeom prst="roundRect">
            <a:avLst>
              <a:gd name="adj" fmla="val 16667"/>
            </a:avLst>
          </a:prstGeom>
          <a:solidFill>
            <a:schemeClr val="lt1"/>
          </a:solidFill>
          <a:ln w="50800" cap="flat" cmpd="thickThin">
            <a:solidFill>
              <a:srgbClr val="2E75B5"/>
            </a:solidFill>
            <a:prstDash val="solid"/>
            <a:miter lim="800000"/>
            <a:headEnd type="none" w="sm" len="sm"/>
            <a:tailEnd type="none" w="sm" len="sm"/>
          </a:ln>
        </p:spPr>
        <p:txBody>
          <a:bodyPr spcFirstLastPara="1" wrap="square" lIns="121900" tIns="121900" rIns="121900" bIns="121900" anchor="ctr" anchorCtr="0">
            <a:noAutofit/>
          </a:bodyPr>
          <a:lstStyle/>
          <a:p>
            <a:pPr marL="88900" algn="ctr"/>
            <a:r>
              <a:rPr lang="en-AU" sz="2000" b="1" dirty="0">
                <a:solidFill>
                  <a:srgbClr val="1E4E79"/>
                </a:solidFill>
                <a:latin typeface="+mj-lt"/>
                <a:ea typeface="Calibri"/>
                <a:cs typeface="Calibri"/>
                <a:sym typeface="Calibri"/>
              </a:rPr>
              <a:t>Parameters</a:t>
            </a:r>
            <a:endParaRPr lang="en-AU" sz="2000" dirty="0">
              <a:latin typeface="+mj-lt"/>
            </a:endParaRPr>
          </a:p>
        </p:txBody>
      </p:sp>
      <p:sp>
        <p:nvSpPr>
          <p:cNvPr id="7" name="Google Shape;73;p15">
            <a:extLst>
              <a:ext uri="{FF2B5EF4-FFF2-40B4-BE49-F238E27FC236}">
                <a16:creationId xmlns:a16="http://schemas.microsoft.com/office/drawing/2014/main" id="{3F855772-83DD-B6CA-8877-02AF4D56770D}"/>
              </a:ext>
            </a:extLst>
          </p:cNvPr>
          <p:cNvSpPr txBox="1"/>
          <p:nvPr/>
        </p:nvSpPr>
        <p:spPr>
          <a:xfrm>
            <a:off x="1083886" y="1069256"/>
            <a:ext cx="4959562" cy="2653155"/>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r>
              <a:rPr lang="en" sz="2000" dirty="0">
                <a:solidFill>
                  <a:srgbClr val="1E4E79"/>
                </a:solidFill>
                <a:latin typeface="+mj-lt"/>
                <a:ea typeface="Calibri"/>
                <a:cs typeface="Calibri"/>
                <a:sym typeface="Calibri"/>
              </a:rPr>
              <a:t>Temperature</a:t>
            </a:r>
            <a:br>
              <a:rPr lang="en" sz="2000" dirty="0">
                <a:solidFill>
                  <a:srgbClr val="1E4E79"/>
                </a:solidFill>
                <a:latin typeface="+mj-lt"/>
                <a:ea typeface="Calibri"/>
                <a:cs typeface="Calibri"/>
                <a:sym typeface="Calibri"/>
              </a:rPr>
            </a:br>
            <a:endParaRPr lang="en" sz="2000" dirty="0">
              <a:solidFill>
                <a:srgbClr val="1E4E79"/>
              </a:solidFill>
              <a:latin typeface="+mj-lt"/>
              <a:ea typeface="Calibri"/>
              <a:cs typeface="Calibri"/>
              <a:sym typeface="Calibri"/>
            </a:endParaRPr>
          </a:p>
          <a:p>
            <a:pPr marL="479988">
              <a:lnSpc>
                <a:spcPct val="90000"/>
              </a:lnSpc>
              <a:buClr>
                <a:srgbClr val="1E4E79"/>
              </a:buClr>
              <a:buSzPts val="1600"/>
            </a:pPr>
            <a:r>
              <a:rPr lang="en" sz="2000" dirty="0">
                <a:solidFill>
                  <a:srgbClr val="1E4E79"/>
                </a:solidFill>
                <a:latin typeface="+mj-lt"/>
                <a:ea typeface="Calibri"/>
                <a:cs typeface="Calibri"/>
                <a:sym typeface="Calibri"/>
              </a:rPr>
              <a:t>Can increase growing season, they use these in the fall (Autumn)</a:t>
            </a:r>
          </a:p>
          <a:p>
            <a:pPr marL="479988">
              <a:lnSpc>
                <a:spcPct val="90000"/>
              </a:lnSpc>
              <a:buClr>
                <a:srgbClr val="1E4E79"/>
              </a:buClr>
              <a:buSzPts val="1600"/>
            </a:pPr>
            <a:endParaRPr lang="en" sz="2000" dirty="0">
              <a:solidFill>
                <a:srgbClr val="1E4E79"/>
              </a:solidFill>
              <a:latin typeface="+mj-lt"/>
              <a:ea typeface="Calibri"/>
              <a:cs typeface="Calibri"/>
              <a:sym typeface="Calibri"/>
            </a:endParaRPr>
          </a:p>
          <a:p>
            <a:pPr marL="479988">
              <a:lnSpc>
                <a:spcPct val="90000"/>
              </a:lnSpc>
              <a:buClr>
                <a:srgbClr val="1E4E79"/>
              </a:buClr>
              <a:buSzPts val="1600"/>
            </a:pPr>
            <a:r>
              <a:rPr lang="en" sz="2000" dirty="0">
                <a:solidFill>
                  <a:srgbClr val="1E4E79"/>
                </a:solidFill>
                <a:latin typeface="+mj-lt"/>
                <a:ea typeface="Calibri"/>
                <a:cs typeface="Calibri"/>
                <a:sym typeface="Calibri"/>
              </a:rPr>
              <a:t>Sensors, heating and air ducts for a cold climate</a:t>
            </a:r>
          </a:p>
          <a:p>
            <a:pPr marL="479988">
              <a:lnSpc>
                <a:spcPct val="90000"/>
              </a:lnSpc>
              <a:buClr>
                <a:srgbClr val="1E4E79"/>
              </a:buClr>
              <a:buSzPts val="1600"/>
            </a:pPr>
            <a:endParaRPr lang="en-AU" sz="2000" dirty="0">
              <a:solidFill>
                <a:srgbClr val="1E4E79"/>
              </a:solidFill>
              <a:latin typeface="+mj-lt"/>
            </a:endParaRPr>
          </a:p>
        </p:txBody>
      </p:sp>
      <p:sp>
        <p:nvSpPr>
          <p:cNvPr id="9" name="Google Shape;75;p15">
            <a:extLst>
              <a:ext uri="{FF2B5EF4-FFF2-40B4-BE49-F238E27FC236}">
                <a16:creationId xmlns:a16="http://schemas.microsoft.com/office/drawing/2014/main" id="{B54D32B7-A64E-4092-2257-C00B6F686ED6}"/>
              </a:ext>
            </a:extLst>
          </p:cNvPr>
          <p:cNvSpPr txBox="1"/>
          <p:nvPr/>
        </p:nvSpPr>
        <p:spPr>
          <a:xfrm>
            <a:off x="6207357" y="954299"/>
            <a:ext cx="4900400" cy="2768113"/>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r>
              <a:rPr lang="en" sz="2000" dirty="0">
                <a:solidFill>
                  <a:srgbClr val="1E4E79"/>
                </a:solidFill>
                <a:latin typeface="+mj-lt"/>
                <a:ea typeface="Calibri"/>
                <a:cs typeface="Calibri"/>
                <a:sym typeface="Calibri"/>
              </a:rPr>
              <a:t>Ventiliation</a:t>
            </a:r>
          </a:p>
          <a:p>
            <a:pPr marL="479988">
              <a:lnSpc>
                <a:spcPct val="90000"/>
              </a:lnSpc>
              <a:buClr>
                <a:srgbClr val="1E4E79"/>
              </a:buClr>
              <a:buSzPts val="1800"/>
            </a:pPr>
            <a:endParaRPr lang="en" sz="2000" dirty="0">
              <a:solidFill>
                <a:srgbClr val="1E4E79"/>
              </a:solidFill>
              <a:latin typeface="+mj-lt"/>
              <a:ea typeface="Calibri"/>
              <a:cs typeface="Calibri"/>
              <a:sym typeface="Calibri"/>
            </a:endParaRPr>
          </a:p>
          <a:p>
            <a:pPr marL="479988">
              <a:lnSpc>
                <a:spcPct val="90000"/>
              </a:lnSpc>
              <a:buClr>
                <a:srgbClr val="1E4E79"/>
              </a:buClr>
              <a:buSzPts val="1800"/>
            </a:pPr>
            <a:r>
              <a:rPr lang="en" sz="2000" dirty="0">
                <a:solidFill>
                  <a:srgbClr val="1E4E79"/>
                </a:solidFill>
                <a:latin typeface="+mj-lt"/>
                <a:ea typeface="Calibri"/>
                <a:cs typeface="Calibri"/>
                <a:sym typeface="Calibri"/>
              </a:rPr>
              <a:t>Can help decrease temperatures. They use these in summer.</a:t>
            </a:r>
          </a:p>
          <a:p>
            <a:pPr marL="479988">
              <a:lnSpc>
                <a:spcPct val="90000"/>
              </a:lnSpc>
              <a:buClr>
                <a:srgbClr val="1E4E79"/>
              </a:buClr>
              <a:buSzPts val="1800"/>
            </a:pPr>
            <a:endParaRPr lang="en" sz="2000" dirty="0">
              <a:solidFill>
                <a:srgbClr val="1E4E79"/>
              </a:solidFill>
              <a:latin typeface="+mj-lt"/>
              <a:ea typeface="Calibri"/>
              <a:cs typeface="Calibri"/>
              <a:sym typeface="Calibri"/>
            </a:endParaRPr>
          </a:p>
          <a:p>
            <a:pPr marL="479988">
              <a:lnSpc>
                <a:spcPct val="90000"/>
              </a:lnSpc>
              <a:buClr>
                <a:srgbClr val="1E4E79"/>
              </a:buClr>
              <a:buSzPts val="1800"/>
            </a:pPr>
            <a:r>
              <a:rPr lang="en" sz="2000" dirty="0">
                <a:solidFill>
                  <a:srgbClr val="1E4E79"/>
                </a:solidFill>
                <a:latin typeface="+mj-lt"/>
                <a:ea typeface="Calibri"/>
                <a:cs typeface="Calibri"/>
                <a:sym typeface="Calibri"/>
              </a:rPr>
              <a:t>Roll up walls, Fans, louvres</a:t>
            </a:r>
            <a:endParaRPr sz="2000" dirty="0">
              <a:solidFill>
                <a:srgbClr val="1E4E79"/>
              </a:solidFill>
              <a:latin typeface="+mj-lt"/>
              <a:ea typeface="Calibri"/>
              <a:cs typeface="Calibri"/>
              <a:sym typeface="Calibri"/>
            </a:endParaRPr>
          </a:p>
        </p:txBody>
      </p:sp>
      <p:sp>
        <p:nvSpPr>
          <p:cNvPr id="11" name="Google Shape;77;p15">
            <a:extLst>
              <a:ext uri="{FF2B5EF4-FFF2-40B4-BE49-F238E27FC236}">
                <a16:creationId xmlns:a16="http://schemas.microsoft.com/office/drawing/2014/main" id="{4F631DBC-E6EC-8DBE-99D0-16D0532E07C8}"/>
              </a:ext>
            </a:extLst>
          </p:cNvPr>
          <p:cNvSpPr txBox="1"/>
          <p:nvPr/>
        </p:nvSpPr>
        <p:spPr>
          <a:xfrm>
            <a:off x="1244906" y="4147866"/>
            <a:ext cx="4798542" cy="2275794"/>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AU" sz="2000" dirty="0">
                <a:solidFill>
                  <a:srgbClr val="1E4E79"/>
                </a:solidFill>
                <a:latin typeface="+mj-lt"/>
                <a:ea typeface="Calibri"/>
                <a:cs typeface="Calibri"/>
                <a:sym typeface="Calibri"/>
              </a:rPr>
              <a:t>Humidity</a:t>
            </a:r>
          </a:p>
          <a:p>
            <a:pPr marL="479988">
              <a:buClr>
                <a:srgbClr val="1E4E79"/>
              </a:buClr>
              <a:buSzPts val="1600"/>
            </a:pPr>
            <a:endParaRPr lang="en-AU" sz="2000" dirty="0">
              <a:solidFill>
                <a:srgbClr val="1E4E79"/>
              </a:solidFill>
              <a:latin typeface="+mj-lt"/>
              <a:ea typeface="Calibri"/>
              <a:cs typeface="Calibri"/>
              <a:sym typeface="Calibri"/>
            </a:endParaRPr>
          </a:p>
          <a:p>
            <a:pPr marL="479988">
              <a:buClr>
                <a:srgbClr val="1E4E79"/>
              </a:buClr>
              <a:buSzPts val="1600"/>
            </a:pPr>
            <a:r>
              <a:rPr lang="en-AU" sz="2000" dirty="0">
                <a:solidFill>
                  <a:srgbClr val="1E4E79"/>
                </a:solidFill>
                <a:latin typeface="+mj-lt"/>
                <a:ea typeface="Calibri"/>
                <a:cs typeface="Calibri"/>
                <a:sym typeface="Calibri"/>
              </a:rPr>
              <a:t>Sensors, ventilation systems and irrigation systems</a:t>
            </a:r>
          </a:p>
        </p:txBody>
      </p:sp>
      <p:sp>
        <p:nvSpPr>
          <p:cNvPr id="13" name="Google Shape;79;p15">
            <a:extLst>
              <a:ext uri="{FF2B5EF4-FFF2-40B4-BE49-F238E27FC236}">
                <a16:creationId xmlns:a16="http://schemas.microsoft.com/office/drawing/2014/main" id="{27741B3C-016C-1750-A9AB-418ED052BAD7}"/>
              </a:ext>
            </a:extLst>
          </p:cNvPr>
          <p:cNvSpPr txBox="1"/>
          <p:nvPr/>
        </p:nvSpPr>
        <p:spPr>
          <a:xfrm>
            <a:off x="6214844" y="4198434"/>
            <a:ext cx="4885200" cy="2492401"/>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 sz="2000" dirty="0">
                <a:solidFill>
                  <a:srgbClr val="1E4E79"/>
                </a:solidFill>
                <a:latin typeface="+mj-lt"/>
                <a:ea typeface="Calibri"/>
                <a:cs typeface="Calibri"/>
                <a:sym typeface="Calibri"/>
              </a:rPr>
              <a:t>Irrigation</a:t>
            </a:r>
          </a:p>
          <a:p>
            <a:pPr marL="479988">
              <a:lnSpc>
                <a:spcPct val="90000"/>
              </a:lnSpc>
              <a:buClr>
                <a:srgbClr val="1E4E79"/>
              </a:buClr>
              <a:buSzPts val="1600"/>
            </a:pPr>
            <a:endParaRPr lang="en" sz="2000" dirty="0">
              <a:solidFill>
                <a:srgbClr val="1E4E79"/>
              </a:solidFill>
              <a:latin typeface="+mj-lt"/>
              <a:ea typeface="Calibri"/>
              <a:cs typeface="Calibri"/>
              <a:sym typeface="Calibri"/>
            </a:endParaRPr>
          </a:p>
          <a:p>
            <a:pPr marL="479988">
              <a:lnSpc>
                <a:spcPct val="90000"/>
              </a:lnSpc>
              <a:buClr>
                <a:srgbClr val="1E4E79"/>
              </a:buClr>
              <a:buSzPts val="1600"/>
            </a:pPr>
            <a:r>
              <a:rPr lang="en" sz="2000" dirty="0">
                <a:solidFill>
                  <a:srgbClr val="1E4E79"/>
                </a:solidFill>
                <a:latin typeface="+mj-lt"/>
                <a:ea typeface="Calibri"/>
                <a:cs typeface="Calibri"/>
                <a:sym typeface="Calibri"/>
              </a:rPr>
              <a:t>Watering systems, sprinklers and pumps</a:t>
            </a:r>
            <a:endParaRPr sz="2000" dirty="0">
              <a:solidFill>
                <a:srgbClr val="1E4E79"/>
              </a:solidFill>
              <a:latin typeface="+mj-lt"/>
              <a:ea typeface="Calibri"/>
              <a:cs typeface="Calibri"/>
              <a:sym typeface="Calibri"/>
            </a:endParaRPr>
          </a:p>
        </p:txBody>
      </p:sp>
      <p:pic>
        <p:nvPicPr>
          <p:cNvPr id="3" name="Picture 2" descr="Image of ventilation tubes.">
            <a:extLst>
              <a:ext uri="{FF2B5EF4-FFF2-40B4-BE49-F238E27FC236}">
                <a16:creationId xmlns:a16="http://schemas.microsoft.com/office/drawing/2014/main" id="{E5F34850-A96D-D780-6883-4700E1A6D5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977" y="1002100"/>
            <a:ext cx="5478996" cy="2768113"/>
          </a:xfrm>
          <a:prstGeom prst="rect">
            <a:avLst/>
          </a:prstGeom>
        </p:spPr>
      </p:pic>
      <p:pic>
        <p:nvPicPr>
          <p:cNvPr id="15" name="Picture 14" descr="Image of sensor">
            <a:extLst>
              <a:ext uri="{FF2B5EF4-FFF2-40B4-BE49-F238E27FC236}">
                <a16:creationId xmlns:a16="http://schemas.microsoft.com/office/drawing/2014/main" id="{DF7D0F3C-7245-6B55-3C9C-82EBF085A9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684" y="3837369"/>
            <a:ext cx="5463315" cy="2845476"/>
          </a:xfrm>
          <a:prstGeom prst="rect">
            <a:avLst/>
          </a:prstGeom>
        </p:spPr>
      </p:pic>
      <p:pic>
        <p:nvPicPr>
          <p:cNvPr id="20" name="Picture 19" descr="Image of roll up wallls">
            <a:extLst>
              <a:ext uri="{FF2B5EF4-FFF2-40B4-BE49-F238E27FC236}">
                <a16:creationId xmlns:a16="http://schemas.microsoft.com/office/drawing/2014/main" id="{94015D92-AE4E-32FA-1046-CB63A0533D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7357" y="999117"/>
            <a:ext cx="5161683" cy="2771096"/>
          </a:xfrm>
          <a:prstGeom prst="rect">
            <a:avLst/>
          </a:prstGeom>
        </p:spPr>
      </p:pic>
      <p:pic>
        <p:nvPicPr>
          <p:cNvPr id="22" name="Picture 21" descr="Image of irrigation">
            <a:extLst>
              <a:ext uri="{FF2B5EF4-FFF2-40B4-BE49-F238E27FC236}">
                <a16:creationId xmlns:a16="http://schemas.microsoft.com/office/drawing/2014/main" id="{E4861D58-D32F-777D-F1E4-9499AABD3FF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207357" y="3837369"/>
            <a:ext cx="5161683" cy="2833896"/>
          </a:xfrm>
          <a:prstGeom prst="rect">
            <a:avLst/>
          </a:prstGeom>
        </p:spPr>
      </p:pic>
    </p:spTree>
    <p:extLst>
      <p:ext uri="{BB962C8B-B14F-4D97-AF65-F5344CB8AC3E}">
        <p14:creationId xmlns:p14="http://schemas.microsoft.com/office/powerpoint/2010/main" val="88142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FC63B-0D09-EA57-4416-6CD7C91C0FBF}"/>
              </a:ext>
            </a:extLst>
          </p:cNvPr>
          <p:cNvSpPr>
            <a:spLocks noGrp="1"/>
          </p:cNvSpPr>
          <p:nvPr>
            <p:ph type="title"/>
          </p:nvPr>
        </p:nvSpPr>
        <p:spPr/>
        <p:txBody>
          <a:bodyPr/>
          <a:lstStyle/>
          <a:p>
            <a:r>
              <a:rPr lang="en-AU" dirty="0"/>
              <a:t>Comparing the greenhouses</a:t>
            </a:r>
          </a:p>
        </p:txBody>
      </p:sp>
      <p:sp>
        <p:nvSpPr>
          <p:cNvPr id="5" name="Content Placeholder 4">
            <a:extLst>
              <a:ext uri="{FF2B5EF4-FFF2-40B4-BE49-F238E27FC236}">
                <a16:creationId xmlns:a16="http://schemas.microsoft.com/office/drawing/2014/main" id="{13699836-D7AD-207E-377A-DA74D9987579}"/>
              </a:ext>
            </a:extLst>
          </p:cNvPr>
          <p:cNvSpPr>
            <a:spLocks noGrp="1"/>
          </p:cNvSpPr>
          <p:nvPr>
            <p:ph type="body" sz="quarter" idx="18"/>
          </p:nvPr>
        </p:nvSpPr>
        <p:spPr>
          <a:xfrm>
            <a:off x="360000" y="982520"/>
            <a:ext cx="5351252" cy="1310975"/>
          </a:xfrm>
        </p:spPr>
        <p:txBody>
          <a:bodyPr/>
          <a:lstStyle/>
          <a:p>
            <a:r>
              <a:rPr lang="en-AU" dirty="0">
                <a:solidFill>
                  <a:schemeClr val="tx1"/>
                </a:solidFill>
              </a:rPr>
              <a:t>Consider the structures of the greenhouses you have seen so far. What are the similarities, what are the differences?</a:t>
            </a:r>
          </a:p>
        </p:txBody>
      </p:sp>
      <p:pic>
        <p:nvPicPr>
          <p:cNvPr id="9" name="Picture 8" descr="Image of tunnel greenhouse.">
            <a:extLst>
              <a:ext uri="{FF2B5EF4-FFF2-40B4-BE49-F238E27FC236}">
                <a16:creationId xmlns:a16="http://schemas.microsoft.com/office/drawing/2014/main" id="{E5C6A537-BA08-6372-2192-A9EE9B45C8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9164" y="215328"/>
            <a:ext cx="5824862" cy="3111532"/>
          </a:xfrm>
          <a:prstGeom prst="rect">
            <a:avLst/>
          </a:prstGeom>
        </p:spPr>
      </p:pic>
      <p:pic>
        <p:nvPicPr>
          <p:cNvPr id="10" name="Picture 20" descr="Imag of passive solar greenhouse">
            <a:extLst>
              <a:ext uri="{FF2B5EF4-FFF2-40B4-BE49-F238E27FC236}">
                <a16:creationId xmlns:a16="http://schemas.microsoft.com/office/drawing/2014/main" id="{8FB368BC-DE38-4EC2-FC0D-48DCF471314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251"/>
          <a:stretch/>
        </p:blipFill>
        <p:spPr bwMode="auto">
          <a:xfrm>
            <a:off x="1443960" y="3109074"/>
            <a:ext cx="3158428" cy="33314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 of large scale greenhouse.">
            <a:extLst>
              <a:ext uri="{FF2B5EF4-FFF2-40B4-BE49-F238E27FC236}">
                <a16:creationId xmlns:a16="http://schemas.microsoft.com/office/drawing/2014/main" id="{B619EB87-CFDF-1FAE-8210-67454B8F8D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89163" y="3429000"/>
            <a:ext cx="5824681" cy="2924786"/>
          </a:xfrm>
          <a:prstGeom prst="rect">
            <a:avLst/>
          </a:prstGeom>
        </p:spPr>
      </p:pic>
      <p:sp>
        <p:nvSpPr>
          <p:cNvPr id="3" name="Slide Number Placeholder 4">
            <a:extLst>
              <a:ext uri="{FF2B5EF4-FFF2-40B4-BE49-F238E27FC236}">
                <a16:creationId xmlns:a16="http://schemas.microsoft.com/office/drawing/2014/main" id="{C7B09079-ACD3-4782-7E39-E5BF78A14451}"/>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58</a:t>
            </a:fld>
            <a:endParaRPr lang="en-AU" dirty="0"/>
          </a:p>
        </p:txBody>
      </p:sp>
    </p:spTree>
    <p:extLst>
      <p:ext uri="{BB962C8B-B14F-4D97-AF65-F5344CB8AC3E}">
        <p14:creationId xmlns:p14="http://schemas.microsoft.com/office/powerpoint/2010/main" val="132628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F6B646-B300-8363-4791-44BEBC7C693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59</a:t>
            </a:fld>
            <a:endParaRPr lang="en-AU" dirty="0"/>
          </a:p>
        </p:txBody>
      </p:sp>
      <p:sp>
        <p:nvSpPr>
          <p:cNvPr id="2" name="Title 1">
            <a:extLst>
              <a:ext uri="{FF2B5EF4-FFF2-40B4-BE49-F238E27FC236}">
                <a16:creationId xmlns:a16="http://schemas.microsoft.com/office/drawing/2014/main" id="{8D0D0896-D66B-0EE2-63F5-C55624654EE0}"/>
              </a:ext>
            </a:extLst>
          </p:cNvPr>
          <p:cNvSpPr>
            <a:spLocks noGrp="1"/>
          </p:cNvSpPr>
          <p:nvPr>
            <p:ph type="title"/>
          </p:nvPr>
        </p:nvSpPr>
        <p:spPr/>
        <p:txBody>
          <a:bodyPr/>
          <a:lstStyle/>
          <a:p>
            <a:r>
              <a:rPr lang="en-AU" dirty="0">
                <a:latin typeface="+mj-lt"/>
              </a:rPr>
              <a:t>Comparison</a:t>
            </a:r>
          </a:p>
        </p:txBody>
      </p:sp>
      <p:graphicFrame>
        <p:nvGraphicFramePr>
          <p:cNvPr id="4" name="Table 3">
            <a:extLst>
              <a:ext uri="{FF2B5EF4-FFF2-40B4-BE49-F238E27FC236}">
                <a16:creationId xmlns:a16="http://schemas.microsoft.com/office/drawing/2014/main" id="{7C707906-4F51-EA6C-CA44-BEB8AFF5F67B}"/>
              </a:ext>
            </a:extLst>
          </p:cNvPr>
          <p:cNvGraphicFramePr>
            <a:graphicFrameLocks noGrp="1"/>
          </p:cNvGraphicFramePr>
          <p:nvPr>
            <p:extLst>
              <p:ext uri="{D42A27DB-BD31-4B8C-83A1-F6EECF244321}">
                <p14:modId xmlns:p14="http://schemas.microsoft.com/office/powerpoint/2010/main" val="2409540639"/>
              </p:ext>
            </p:extLst>
          </p:nvPr>
        </p:nvGraphicFramePr>
        <p:xfrm>
          <a:off x="359999" y="933275"/>
          <a:ext cx="11003326" cy="5762725"/>
        </p:xfrm>
        <a:graphic>
          <a:graphicData uri="http://schemas.openxmlformats.org/drawingml/2006/table">
            <a:tbl>
              <a:tblPr firstRow="1" firstCol="1" bandRow="1">
                <a:tableStyleId>{69012ECD-51FC-41F1-AA8D-1B2483CD663E}</a:tableStyleId>
              </a:tblPr>
              <a:tblGrid>
                <a:gridCol w="5501663">
                  <a:extLst>
                    <a:ext uri="{9D8B030D-6E8A-4147-A177-3AD203B41FA5}">
                      <a16:colId xmlns:a16="http://schemas.microsoft.com/office/drawing/2014/main" val="1345564361"/>
                    </a:ext>
                  </a:extLst>
                </a:gridCol>
                <a:gridCol w="5501663">
                  <a:extLst>
                    <a:ext uri="{9D8B030D-6E8A-4147-A177-3AD203B41FA5}">
                      <a16:colId xmlns:a16="http://schemas.microsoft.com/office/drawing/2014/main" val="2222432088"/>
                    </a:ext>
                  </a:extLst>
                </a:gridCol>
              </a:tblGrid>
              <a:tr h="606392">
                <a:tc>
                  <a:txBody>
                    <a:bodyPr/>
                    <a:lstStyle/>
                    <a:p>
                      <a:pPr algn="ctr">
                        <a:lnSpc>
                          <a:spcPct val="150000"/>
                        </a:lnSpc>
                        <a:spcBef>
                          <a:spcPts val="1200"/>
                        </a:spcBef>
                        <a:spcAft>
                          <a:spcPts val="600"/>
                        </a:spcAft>
                      </a:pPr>
                      <a:r>
                        <a:rPr lang="en-AU" sz="2000" b="1" i="0" dirty="0">
                          <a:solidFill>
                            <a:schemeClr val="bg1"/>
                          </a:solidFill>
                          <a:effectLst/>
                          <a:latin typeface="+mj-lt"/>
                          <a:ea typeface="Calibri" panose="020F0502020204030204" pitchFamily="34" charset="0"/>
                          <a:cs typeface="Arial" panose="020B0604020202020204" pitchFamily="34" charset="0"/>
                        </a:rPr>
                        <a:t>Same</a:t>
                      </a:r>
                    </a:p>
                  </a:txBody>
                  <a:tcPr marL="53870" marR="53870" marT="0" marB="0">
                    <a:lnL w="6350" cap="flat" cmpd="sng" algn="ctr">
                      <a:noFill/>
                      <a:prstDash val="solid"/>
                      <a:miter lim="800000"/>
                    </a:lnL>
                    <a:lnR w="28575" cap="flat" cmpd="sng" algn="ctr">
                      <a:solidFill>
                        <a:schemeClr val="accent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914377" rtl="0" eaLnBrk="1" fontAlgn="auto" latinLnBrk="0" hangingPunct="1">
                        <a:lnSpc>
                          <a:spcPct val="150000"/>
                        </a:lnSpc>
                        <a:spcBef>
                          <a:spcPts val="1200"/>
                        </a:spcBef>
                        <a:spcAft>
                          <a:spcPts val="600"/>
                        </a:spcAft>
                        <a:buClrTx/>
                        <a:buSzTx/>
                        <a:buFontTx/>
                        <a:buNone/>
                        <a:tabLst/>
                        <a:defRPr/>
                      </a:pPr>
                      <a:r>
                        <a:rPr lang="en-AU" sz="2000" b="1" i="0" dirty="0">
                          <a:solidFill>
                            <a:schemeClr val="bg1"/>
                          </a:solidFill>
                          <a:effectLst/>
                          <a:latin typeface="+mj-lt"/>
                          <a:ea typeface="Calibri" panose="020F0502020204030204" pitchFamily="34" charset="0"/>
                          <a:cs typeface="Arial" panose="020B0604020202020204" pitchFamily="34" charset="0"/>
                        </a:rPr>
                        <a:t>Different</a:t>
                      </a:r>
                    </a:p>
                  </a:txBody>
                  <a:tcPr marL="53870" marR="53870" marT="0" marB="0">
                    <a:lnL w="28575" cap="flat" cmpd="sng" algn="ctr">
                      <a:solidFill>
                        <a:schemeClr val="accent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499690422"/>
                  </a:ext>
                </a:extLst>
              </a:tr>
              <a:tr h="5156333">
                <a:tc>
                  <a:txBody>
                    <a:bodyPr/>
                    <a:lstStyle/>
                    <a:p>
                      <a:pPr>
                        <a:lnSpc>
                          <a:spcPct val="150000"/>
                        </a:lnSpc>
                        <a:spcBef>
                          <a:spcPts val="1200"/>
                        </a:spcBef>
                        <a:spcAft>
                          <a:spcPts val="600"/>
                        </a:spcAft>
                      </a:pPr>
                      <a:endParaRPr lang="en-AU" sz="900" dirty="0">
                        <a:solidFill>
                          <a:schemeClr val="accent1"/>
                        </a:solidFill>
                        <a:effectLst/>
                        <a:latin typeface="+mn-lt"/>
                        <a:ea typeface="Calibri" panose="020F0502020204030204" pitchFamily="34" charset="0"/>
                        <a:cs typeface="Arial" panose="020B0604020202020204" pitchFamily="34" charset="0"/>
                      </a:endParaRPr>
                    </a:p>
                  </a:txBody>
                  <a:tcPr marL="53870" marR="53870" marT="0" marB="0">
                    <a:lnL w="12700"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nSpc>
                          <a:spcPct val="150000"/>
                        </a:lnSpc>
                        <a:spcBef>
                          <a:spcPts val="1200"/>
                        </a:spcBef>
                        <a:spcAft>
                          <a:spcPts val="600"/>
                        </a:spcAft>
                      </a:pPr>
                      <a:endParaRPr lang="en-AU" sz="900" dirty="0">
                        <a:solidFill>
                          <a:schemeClr val="accent1"/>
                        </a:solidFill>
                        <a:effectLst/>
                        <a:latin typeface="+mn-lt"/>
                        <a:ea typeface="Calibri" panose="020F0502020204030204" pitchFamily="34" charset="0"/>
                        <a:cs typeface="Arial" panose="020B0604020202020204" pitchFamily="34" charset="0"/>
                      </a:endParaRPr>
                    </a:p>
                  </a:txBody>
                  <a:tcPr marL="53870" marR="53870" marT="0" marB="0">
                    <a:lnL w="28575" cap="flat" cmpd="sng" algn="ctr">
                      <a:solidFill>
                        <a:schemeClr val="accent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490763220"/>
                  </a:ext>
                </a:extLst>
              </a:tr>
            </a:tbl>
          </a:graphicData>
        </a:graphic>
      </p:graphicFrame>
    </p:spTree>
    <p:extLst>
      <p:ext uri="{BB962C8B-B14F-4D97-AF65-F5344CB8AC3E}">
        <p14:creationId xmlns:p14="http://schemas.microsoft.com/office/powerpoint/2010/main" val="306584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8C628-898B-15A5-8823-F96ED64E79B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E55D14-0102-1D84-8DD8-705FCF686B57}"/>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a:t>
            </a:fld>
            <a:endParaRPr lang="en-AU" dirty="0"/>
          </a:p>
        </p:txBody>
      </p:sp>
      <p:sp>
        <p:nvSpPr>
          <p:cNvPr id="2" name="Title 1">
            <a:extLst>
              <a:ext uri="{FF2B5EF4-FFF2-40B4-BE49-F238E27FC236}">
                <a16:creationId xmlns:a16="http://schemas.microsoft.com/office/drawing/2014/main" id="{9711D645-F58B-B28A-FB38-B5E20F859E8D}"/>
              </a:ext>
            </a:extLst>
          </p:cNvPr>
          <p:cNvSpPr>
            <a:spLocks noGrp="1"/>
          </p:cNvSpPr>
          <p:nvPr>
            <p:ph type="title"/>
          </p:nvPr>
        </p:nvSpPr>
        <p:spPr/>
        <p:txBody>
          <a:bodyPr anchor="t">
            <a:normAutofit/>
          </a:bodyPr>
          <a:lstStyle/>
          <a:p>
            <a:r>
              <a:rPr lang="en-AU" dirty="0">
                <a:latin typeface="Arial" panose="020B0604020202020204" pitchFamily="34" charset="0"/>
                <a:cs typeface="Arial" panose="020B0604020202020204" pitchFamily="34" charset="0"/>
              </a:rPr>
              <a:t>Agriculture description</a:t>
            </a:r>
          </a:p>
        </p:txBody>
      </p:sp>
      <p:sp>
        <p:nvSpPr>
          <p:cNvPr id="3" name="Content Placeholder 2">
            <a:extLst>
              <a:ext uri="{FF2B5EF4-FFF2-40B4-BE49-F238E27FC236}">
                <a16:creationId xmlns:a16="http://schemas.microsoft.com/office/drawing/2014/main" id="{E84A748E-BDED-0193-01BA-400BEE56E134}"/>
              </a:ext>
            </a:extLst>
          </p:cNvPr>
          <p:cNvSpPr>
            <a:spLocks noGrp="1"/>
          </p:cNvSpPr>
          <p:nvPr>
            <p:ph sz="quarter" idx="19"/>
          </p:nvPr>
        </p:nvSpPr>
        <p:spPr>
          <a:xfrm>
            <a:off x="360363" y="1562471"/>
            <a:ext cx="5735637" cy="4814518"/>
          </a:xfrm>
        </p:spPr>
        <p:txBody>
          <a:bodyPr>
            <a:normAutofit/>
          </a:bodyPr>
          <a:lstStyle/>
          <a:p>
            <a:r>
              <a:rPr lang="en-AU" dirty="0">
                <a:latin typeface="Arial" panose="020B0604020202020204" pitchFamily="34" charset="0"/>
                <a:cs typeface="Arial" panose="020B0604020202020204" pitchFamily="34" charset="0"/>
              </a:rPr>
              <a:t>I</a:t>
            </a:r>
            <a:r>
              <a:rPr lang="en-AU" dirty="0">
                <a:effectLst/>
                <a:latin typeface="Arial" panose="020B0604020202020204" pitchFamily="34" charset="0"/>
                <a:cs typeface="Arial" panose="020B0604020202020204" pitchFamily="34" charset="0"/>
              </a:rPr>
              <a:t>dentify and describe agricultural practices, machinery or systems from the video </a:t>
            </a:r>
            <a:r>
              <a:rPr lang="en-AU" u="sng" dirty="0">
                <a:effectLst/>
                <a:latin typeface="Arial" panose="020B0604020202020204" pitchFamily="34" charset="0"/>
                <a:cs typeface="Arial" panose="020B0604020202020204" pitchFamily="34" charset="0"/>
                <a:hlinkClick r:id="rId4"/>
              </a:rPr>
              <a:t>Farms and food for kids (6:41)</a:t>
            </a:r>
            <a:r>
              <a:rPr lang="en-AU" dirty="0">
                <a:effectLst/>
                <a:latin typeface="Arial" panose="020B0604020202020204" pitchFamily="34" charset="0"/>
                <a:cs typeface="Arial" panose="020B0604020202020204" pitchFamily="34" charset="0"/>
              </a:rPr>
              <a:t> </a:t>
            </a:r>
            <a:endParaRPr lang="en-AU" dirty="0">
              <a:latin typeface="Arial" panose="020B0604020202020204" pitchFamily="34" charset="0"/>
              <a:cs typeface="Arial" panose="020B0604020202020204" pitchFamily="34" charset="0"/>
            </a:endParaRPr>
          </a:p>
        </p:txBody>
      </p:sp>
      <p:sp>
        <p:nvSpPr>
          <p:cNvPr id="16" name="Text Placeholder 8">
            <a:extLst>
              <a:ext uri="{FF2B5EF4-FFF2-40B4-BE49-F238E27FC236}">
                <a16:creationId xmlns:a16="http://schemas.microsoft.com/office/drawing/2014/main" id="{2A46DEA9-E8B3-927A-66E7-F66AB382E098}"/>
              </a:ext>
            </a:extLst>
          </p:cNvPr>
          <p:cNvSpPr txBox="1">
            <a:spLocks/>
          </p:cNvSpPr>
          <p:nvPr/>
        </p:nvSpPr>
        <p:spPr>
          <a:xfrm>
            <a:off x="6216207" y="4824053"/>
            <a:ext cx="5519738" cy="788840"/>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600" dirty="0"/>
              <a:t>Farms and Food | Learn how food comes from a farm to your table</a:t>
            </a:r>
          </a:p>
        </p:txBody>
      </p:sp>
      <p:pic>
        <p:nvPicPr>
          <p:cNvPr id="8" name="Online Media 7" descr="Farms and Food for Kids | Learn how food comes from a farm to your table">
            <a:hlinkClick r:id="" action="ppaction://media"/>
            <a:extLst>
              <a:ext uri="{FF2B5EF4-FFF2-40B4-BE49-F238E27FC236}">
                <a16:creationId xmlns:a16="http://schemas.microsoft.com/office/drawing/2014/main" id="{CA6A79E7-BFF0-1D76-E40E-4F0DF6DEF45C}"/>
              </a:ext>
            </a:extLst>
          </p:cNvPr>
          <p:cNvPicPr>
            <a:picLocks noRot="1" noChangeAspect="1"/>
          </p:cNvPicPr>
          <p:nvPr>
            <a:videoFile r:link="rId1"/>
          </p:nvPr>
        </p:nvPicPr>
        <p:blipFill>
          <a:blip r:embed="rId5"/>
          <a:stretch>
            <a:fillRect/>
          </a:stretch>
        </p:blipFill>
        <p:spPr>
          <a:xfrm>
            <a:off x="6300126" y="1562471"/>
            <a:ext cx="5570470" cy="3147316"/>
          </a:xfrm>
          <a:prstGeom prst="rect">
            <a:avLst/>
          </a:prstGeom>
        </p:spPr>
      </p:pic>
    </p:spTree>
    <p:extLst>
      <p:ext uri="{BB962C8B-B14F-4D97-AF65-F5344CB8AC3E}">
        <p14:creationId xmlns:p14="http://schemas.microsoft.com/office/powerpoint/2010/main" val="404546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F6B646-B300-8363-4791-44BEBC7C693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60</a:t>
            </a:fld>
            <a:endParaRPr lang="en-AU" dirty="0"/>
          </a:p>
        </p:txBody>
      </p:sp>
      <p:sp>
        <p:nvSpPr>
          <p:cNvPr id="2" name="Title 1">
            <a:extLst>
              <a:ext uri="{FF2B5EF4-FFF2-40B4-BE49-F238E27FC236}">
                <a16:creationId xmlns:a16="http://schemas.microsoft.com/office/drawing/2014/main" id="{8D0D0896-D66B-0EE2-63F5-C55624654EE0}"/>
              </a:ext>
            </a:extLst>
          </p:cNvPr>
          <p:cNvSpPr>
            <a:spLocks noGrp="1"/>
          </p:cNvSpPr>
          <p:nvPr>
            <p:ph type="title"/>
          </p:nvPr>
        </p:nvSpPr>
        <p:spPr/>
        <p:txBody>
          <a:bodyPr/>
          <a:lstStyle/>
          <a:p>
            <a:r>
              <a:rPr lang="en-AU" dirty="0">
                <a:latin typeface="+mj-lt"/>
              </a:rPr>
              <a:t>Comparison example</a:t>
            </a:r>
          </a:p>
        </p:txBody>
      </p:sp>
      <p:graphicFrame>
        <p:nvGraphicFramePr>
          <p:cNvPr id="4" name="Table 3">
            <a:extLst>
              <a:ext uri="{FF2B5EF4-FFF2-40B4-BE49-F238E27FC236}">
                <a16:creationId xmlns:a16="http://schemas.microsoft.com/office/drawing/2014/main" id="{7C707906-4F51-EA6C-CA44-BEB8AFF5F67B}"/>
              </a:ext>
            </a:extLst>
          </p:cNvPr>
          <p:cNvGraphicFramePr>
            <a:graphicFrameLocks noGrp="1"/>
          </p:cNvGraphicFramePr>
          <p:nvPr>
            <p:extLst>
              <p:ext uri="{D42A27DB-BD31-4B8C-83A1-F6EECF244321}">
                <p14:modId xmlns:p14="http://schemas.microsoft.com/office/powerpoint/2010/main" val="919582336"/>
              </p:ext>
            </p:extLst>
          </p:nvPr>
        </p:nvGraphicFramePr>
        <p:xfrm>
          <a:off x="360000" y="933275"/>
          <a:ext cx="11260500" cy="5762725"/>
        </p:xfrm>
        <a:graphic>
          <a:graphicData uri="http://schemas.openxmlformats.org/drawingml/2006/table">
            <a:tbl>
              <a:tblPr firstRow="1" firstCol="1" bandRow="1">
                <a:tableStyleId>{69012ECD-51FC-41F1-AA8D-1B2483CD663E}</a:tableStyleId>
              </a:tblPr>
              <a:tblGrid>
                <a:gridCol w="5630250">
                  <a:extLst>
                    <a:ext uri="{9D8B030D-6E8A-4147-A177-3AD203B41FA5}">
                      <a16:colId xmlns:a16="http://schemas.microsoft.com/office/drawing/2014/main" val="1345564361"/>
                    </a:ext>
                  </a:extLst>
                </a:gridCol>
                <a:gridCol w="5630250">
                  <a:extLst>
                    <a:ext uri="{9D8B030D-6E8A-4147-A177-3AD203B41FA5}">
                      <a16:colId xmlns:a16="http://schemas.microsoft.com/office/drawing/2014/main" val="2222432088"/>
                    </a:ext>
                  </a:extLst>
                </a:gridCol>
              </a:tblGrid>
              <a:tr h="606392">
                <a:tc>
                  <a:txBody>
                    <a:bodyPr/>
                    <a:lstStyle/>
                    <a:p>
                      <a:pPr algn="ctr">
                        <a:lnSpc>
                          <a:spcPct val="150000"/>
                        </a:lnSpc>
                        <a:spcBef>
                          <a:spcPts val="1200"/>
                        </a:spcBef>
                        <a:spcAft>
                          <a:spcPts val="600"/>
                        </a:spcAft>
                      </a:pPr>
                      <a:r>
                        <a:rPr lang="en-AU" sz="2000" b="1" i="0" dirty="0">
                          <a:solidFill>
                            <a:schemeClr val="bg1"/>
                          </a:solidFill>
                          <a:effectLst/>
                          <a:latin typeface="+mj-lt"/>
                          <a:ea typeface="Calibri" panose="020F0502020204030204" pitchFamily="34" charset="0"/>
                          <a:cs typeface="Arial" panose="020B0604020202020204" pitchFamily="34" charset="0"/>
                        </a:rPr>
                        <a:t>Same</a:t>
                      </a:r>
                    </a:p>
                  </a:txBody>
                  <a:tcPr marL="53870" marR="53870" marT="0" marB="0">
                    <a:lnL w="6350" cap="flat" cmpd="sng" algn="ctr">
                      <a:noFill/>
                      <a:prstDash val="solid"/>
                      <a:miter lim="800000"/>
                    </a:lnL>
                    <a:lnR w="28575" cap="flat" cmpd="sng" algn="ctr">
                      <a:solidFill>
                        <a:schemeClr val="accent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914377" rtl="0" eaLnBrk="1" fontAlgn="auto" latinLnBrk="0" hangingPunct="1">
                        <a:lnSpc>
                          <a:spcPct val="150000"/>
                        </a:lnSpc>
                        <a:spcBef>
                          <a:spcPts val="1200"/>
                        </a:spcBef>
                        <a:spcAft>
                          <a:spcPts val="600"/>
                        </a:spcAft>
                        <a:buClrTx/>
                        <a:buSzTx/>
                        <a:buFontTx/>
                        <a:buNone/>
                        <a:tabLst/>
                        <a:defRPr/>
                      </a:pPr>
                      <a:r>
                        <a:rPr lang="en-AU" sz="2000" b="1" i="0" dirty="0">
                          <a:solidFill>
                            <a:schemeClr val="bg1"/>
                          </a:solidFill>
                          <a:effectLst/>
                          <a:latin typeface="+mj-lt"/>
                          <a:ea typeface="Calibri" panose="020F0502020204030204" pitchFamily="34" charset="0"/>
                          <a:cs typeface="Arial" panose="020B0604020202020204" pitchFamily="34" charset="0"/>
                        </a:rPr>
                        <a:t>Different</a:t>
                      </a:r>
                    </a:p>
                  </a:txBody>
                  <a:tcPr marL="53870" marR="53870" marT="0" marB="0">
                    <a:lnL w="28575" cap="flat" cmpd="sng" algn="ctr">
                      <a:solidFill>
                        <a:schemeClr val="accent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499690422"/>
                  </a:ext>
                </a:extLst>
              </a:tr>
              <a:tr h="5156333">
                <a:tc>
                  <a:txBody>
                    <a:bodyPr/>
                    <a:lstStyle/>
                    <a:p>
                      <a:pPr>
                        <a:lnSpc>
                          <a:spcPct val="150000"/>
                        </a:lnSpc>
                        <a:spcBef>
                          <a:spcPts val="1200"/>
                        </a:spcBef>
                        <a:spcAft>
                          <a:spcPts val="600"/>
                        </a:spcAft>
                      </a:pPr>
                      <a:r>
                        <a:rPr lang="en-AU" sz="1800" b="0" dirty="0">
                          <a:solidFill>
                            <a:schemeClr val="accent1"/>
                          </a:solidFill>
                          <a:effectLst/>
                          <a:latin typeface="+mn-lt"/>
                          <a:ea typeface="Calibri" panose="020F0502020204030204" pitchFamily="34" charset="0"/>
                          <a:cs typeface="Arial" panose="020B0604020202020204" pitchFamily="34" charset="0"/>
                        </a:rPr>
                        <a:t>Frame structures with open internal spaces.</a:t>
                      </a:r>
                    </a:p>
                    <a:p>
                      <a:pPr>
                        <a:lnSpc>
                          <a:spcPct val="150000"/>
                        </a:lnSpc>
                        <a:spcBef>
                          <a:spcPts val="1200"/>
                        </a:spcBef>
                        <a:spcAft>
                          <a:spcPts val="600"/>
                        </a:spcAft>
                      </a:pPr>
                      <a:r>
                        <a:rPr lang="en-AU" sz="1800" b="0" dirty="0">
                          <a:solidFill>
                            <a:schemeClr val="accent1"/>
                          </a:solidFill>
                          <a:effectLst/>
                          <a:latin typeface="+mn-lt"/>
                          <a:ea typeface="Calibri" panose="020F0502020204030204" pitchFamily="34" charset="0"/>
                          <a:cs typeface="Arial" panose="020B0604020202020204" pitchFamily="34" charset="0"/>
                        </a:rPr>
                        <a:t>Translucent or transparent walls and roof.</a:t>
                      </a:r>
                    </a:p>
                    <a:p>
                      <a:pPr>
                        <a:lnSpc>
                          <a:spcPct val="150000"/>
                        </a:lnSpc>
                        <a:spcBef>
                          <a:spcPts val="1200"/>
                        </a:spcBef>
                        <a:spcAft>
                          <a:spcPts val="600"/>
                        </a:spcAft>
                      </a:pPr>
                      <a:r>
                        <a:rPr lang="en-AU" sz="1800" b="0" dirty="0">
                          <a:solidFill>
                            <a:schemeClr val="accent1"/>
                          </a:solidFill>
                          <a:effectLst/>
                          <a:latin typeface="+mn-lt"/>
                          <a:ea typeface="Calibri" panose="020F0502020204030204" pitchFamily="34" charset="0"/>
                          <a:cs typeface="Arial" panose="020B0604020202020204" pitchFamily="34" charset="0"/>
                        </a:rPr>
                        <a:t>Plants growing inside.</a:t>
                      </a:r>
                    </a:p>
                  </a:txBody>
                  <a:tcPr marL="53870" marR="53870" marT="0" marB="0">
                    <a:lnL w="12700"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nSpc>
                          <a:spcPct val="150000"/>
                        </a:lnSpc>
                        <a:spcBef>
                          <a:spcPts val="1200"/>
                        </a:spcBef>
                        <a:spcAft>
                          <a:spcPts val="600"/>
                        </a:spcAft>
                      </a:pPr>
                      <a:r>
                        <a:rPr lang="en-AU" sz="1800" dirty="0">
                          <a:solidFill>
                            <a:schemeClr val="accent1"/>
                          </a:solidFill>
                          <a:effectLst/>
                          <a:latin typeface="+mn-lt"/>
                          <a:ea typeface="Calibri" panose="020F0502020204030204" pitchFamily="34" charset="0"/>
                          <a:cs typeface="Arial" panose="020B0604020202020204" pitchFamily="34" charset="0"/>
                        </a:rPr>
                        <a:t>Size and shape of structures.</a:t>
                      </a:r>
                    </a:p>
                    <a:p>
                      <a:pPr>
                        <a:lnSpc>
                          <a:spcPct val="150000"/>
                        </a:lnSpc>
                        <a:spcBef>
                          <a:spcPts val="1200"/>
                        </a:spcBef>
                        <a:spcAft>
                          <a:spcPts val="600"/>
                        </a:spcAft>
                      </a:pPr>
                      <a:r>
                        <a:rPr lang="en-AU" sz="1800" dirty="0">
                          <a:solidFill>
                            <a:schemeClr val="accent1"/>
                          </a:solidFill>
                          <a:effectLst/>
                          <a:latin typeface="+mn-lt"/>
                          <a:ea typeface="Calibri" panose="020F0502020204030204" pitchFamily="34" charset="0"/>
                          <a:cs typeface="Arial" panose="020B0604020202020204" pitchFamily="34" charset="0"/>
                        </a:rPr>
                        <a:t>Materials for walls are transparent, or translucent.</a:t>
                      </a:r>
                    </a:p>
                    <a:p>
                      <a:pPr>
                        <a:lnSpc>
                          <a:spcPct val="150000"/>
                        </a:lnSpc>
                        <a:spcBef>
                          <a:spcPts val="1200"/>
                        </a:spcBef>
                        <a:spcAft>
                          <a:spcPts val="600"/>
                        </a:spcAft>
                      </a:pPr>
                      <a:r>
                        <a:rPr lang="en-AU" sz="1800" dirty="0">
                          <a:solidFill>
                            <a:schemeClr val="accent1"/>
                          </a:solidFill>
                          <a:effectLst/>
                          <a:latin typeface="+mn-lt"/>
                          <a:ea typeface="Calibri" panose="020F0502020204030204" pitchFamily="34" charset="0"/>
                          <a:cs typeface="Arial" panose="020B0604020202020204" pitchFamily="34" charset="0"/>
                        </a:rPr>
                        <a:t>Different materials for walls (glass sheets, roll up material).</a:t>
                      </a:r>
                    </a:p>
                    <a:p>
                      <a:pPr>
                        <a:lnSpc>
                          <a:spcPct val="150000"/>
                        </a:lnSpc>
                        <a:spcBef>
                          <a:spcPts val="1200"/>
                        </a:spcBef>
                        <a:spcAft>
                          <a:spcPts val="600"/>
                        </a:spcAft>
                      </a:pPr>
                      <a:r>
                        <a:rPr lang="en-AU" sz="1800" dirty="0">
                          <a:solidFill>
                            <a:schemeClr val="accent1"/>
                          </a:solidFill>
                          <a:effectLst/>
                          <a:latin typeface="+mn-lt"/>
                          <a:ea typeface="Calibri" panose="020F0502020204030204" pitchFamily="34" charset="0"/>
                          <a:cs typeface="Arial" panose="020B0604020202020204" pitchFamily="34" charset="0"/>
                        </a:rPr>
                        <a:t>Different ventilation systems (roll up or solid vent structure that moves up).</a:t>
                      </a:r>
                    </a:p>
                    <a:p>
                      <a:pPr>
                        <a:lnSpc>
                          <a:spcPct val="150000"/>
                        </a:lnSpc>
                        <a:spcBef>
                          <a:spcPts val="1200"/>
                        </a:spcBef>
                        <a:spcAft>
                          <a:spcPts val="600"/>
                        </a:spcAft>
                      </a:pPr>
                      <a:r>
                        <a:rPr lang="en-AU" sz="1800" dirty="0">
                          <a:solidFill>
                            <a:schemeClr val="accent1"/>
                          </a:solidFill>
                          <a:effectLst/>
                          <a:latin typeface="+mn-lt"/>
                          <a:ea typeface="Calibri" panose="020F0502020204030204" pitchFamily="34" charset="0"/>
                          <a:cs typeface="Arial" panose="020B0604020202020204" pitchFamily="34" charset="0"/>
                        </a:rPr>
                        <a:t>Amount of technology, using sensors and data to control different factors.</a:t>
                      </a:r>
                    </a:p>
                  </a:txBody>
                  <a:tcPr marL="53870" marR="53870" marT="0" marB="0">
                    <a:lnL w="28575" cap="flat" cmpd="sng" algn="ctr">
                      <a:solidFill>
                        <a:schemeClr val="accent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490763220"/>
                  </a:ext>
                </a:extLst>
              </a:tr>
            </a:tbl>
          </a:graphicData>
        </a:graphic>
      </p:graphicFrame>
    </p:spTree>
    <p:extLst>
      <p:ext uri="{BB962C8B-B14F-4D97-AF65-F5344CB8AC3E}">
        <p14:creationId xmlns:p14="http://schemas.microsoft.com/office/powerpoint/2010/main" val="240022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9CB42-D86E-80DA-4A56-55416E1A363C}"/>
              </a:ext>
            </a:extLst>
          </p:cNvPr>
          <p:cNvSpPr>
            <a:spLocks noGrp="1"/>
          </p:cNvSpPr>
          <p:nvPr>
            <p:ph type="title"/>
          </p:nvPr>
        </p:nvSpPr>
        <p:spPr/>
        <p:txBody>
          <a:bodyPr/>
          <a:lstStyle/>
          <a:p>
            <a:r>
              <a:rPr lang="en-AU" dirty="0"/>
              <a:t>Capture ideas</a:t>
            </a:r>
          </a:p>
        </p:txBody>
      </p:sp>
      <p:sp>
        <p:nvSpPr>
          <p:cNvPr id="5" name="Content Placeholder 4">
            <a:extLst>
              <a:ext uri="{FF2B5EF4-FFF2-40B4-BE49-F238E27FC236}">
                <a16:creationId xmlns:a16="http://schemas.microsoft.com/office/drawing/2014/main" id="{65F3C48E-12B7-26F2-2E07-C644A0B6CF0F}"/>
              </a:ext>
            </a:extLst>
          </p:cNvPr>
          <p:cNvSpPr>
            <a:spLocks noGrp="1"/>
          </p:cNvSpPr>
          <p:nvPr>
            <p:ph type="body" sz="quarter" idx="18"/>
          </p:nvPr>
        </p:nvSpPr>
        <p:spPr>
          <a:xfrm>
            <a:off x="360000" y="982520"/>
            <a:ext cx="6197250" cy="891250"/>
          </a:xfrm>
        </p:spPr>
        <p:txBody>
          <a:bodyPr/>
          <a:lstStyle/>
          <a:p>
            <a:r>
              <a:rPr lang="en-AU" dirty="0">
                <a:solidFill>
                  <a:schemeClr val="tx1"/>
                </a:solidFill>
              </a:rPr>
              <a:t>In your design folio or journal capture initial thoughts and ideas about a greenhouse design.</a:t>
            </a:r>
          </a:p>
        </p:txBody>
      </p:sp>
      <p:grpSp>
        <p:nvGrpSpPr>
          <p:cNvPr id="2" name="Group 1">
            <a:extLst>
              <a:ext uri="{FF2B5EF4-FFF2-40B4-BE49-F238E27FC236}">
                <a16:creationId xmlns:a16="http://schemas.microsoft.com/office/drawing/2014/main" id="{39C786DB-C8BB-80F1-9EB6-39FCBC06C63A}"/>
              </a:ext>
              <a:ext uri="{C183D7F6-B498-43B3-948B-1728B52AA6E4}">
                <adec:decorative xmlns:adec="http://schemas.microsoft.com/office/drawing/2017/decorative" val="1"/>
              </a:ext>
            </a:extLst>
          </p:cNvPr>
          <p:cNvGrpSpPr/>
          <p:nvPr/>
        </p:nvGrpSpPr>
        <p:grpSpPr>
          <a:xfrm>
            <a:off x="5098942" y="-216976"/>
            <a:ext cx="7150988" cy="6873498"/>
            <a:chOff x="2071210" y="1292535"/>
            <a:chExt cx="5297160" cy="5353151"/>
          </a:xfrm>
        </p:grpSpPr>
        <p:pic>
          <p:nvPicPr>
            <p:cNvPr id="3" name="Graphic 2" descr="Head with gears with solid fill">
              <a:extLst>
                <a:ext uri="{FF2B5EF4-FFF2-40B4-BE49-F238E27FC236}">
                  <a16:creationId xmlns:a16="http://schemas.microsoft.com/office/drawing/2014/main" id="{25A52DCC-16BE-9FFD-1914-8D756DBB6A7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71210" y="5047826"/>
              <a:ext cx="1597860" cy="1597860"/>
            </a:xfrm>
            <a:prstGeom prst="rect">
              <a:avLst/>
            </a:prstGeom>
          </p:spPr>
        </p:pic>
        <p:pic>
          <p:nvPicPr>
            <p:cNvPr id="8" name="Graphic 7" descr="Thought bubble with solid fill">
              <a:extLst>
                <a:ext uri="{FF2B5EF4-FFF2-40B4-BE49-F238E27FC236}">
                  <a16:creationId xmlns:a16="http://schemas.microsoft.com/office/drawing/2014/main" id="{31227801-F9C3-FE05-F0C2-E8007225E9D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77700" y="1292535"/>
              <a:ext cx="4590670" cy="4590670"/>
            </a:xfrm>
            <a:prstGeom prst="rect">
              <a:avLst/>
            </a:prstGeom>
          </p:spPr>
        </p:pic>
      </p:grpSp>
      <p:sp>
        <p:nvSpPr>
          <p:cNvPr id="9" name="Content Placeholder 4">
            <a:extLst>
              <a:ext uri="{FF2B5EF4-FFF2-40B4-BE49-F238E27FC236}">
                <a16:creationId xmlns:a16="http://schemas.microsoft.com/office/drawing/2014/main" id="{B555B4F9-CED3-9A9A-E057-CFE941E50E0A}"/>
              </a:ext>
            </a:extLst>
          </p:cNvPr>
          <p:cNvSpPr txBox="1">
            <a:spLocks/>
          </p:cNvSpPr>
          <p:nvPr/>
        </p:nvSpPr>
        <p:spPr>
          <a:xfrm>
            <a:off x="7534480" y="1155104"/>
            <a:ext cx="3742441" cy="1220305"/>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solidFill>
                  <a:schemeClr val="bg2"/>
                </a:solidFill>
              </a:rPr>
              <a:t>Will I use a frame and fabric design? Can I use a transparent object I already have? Can I use recycled materials?</a:t>
            </a:r>
          </a:p>
        </p:txBody>
      </p:sp>
      <p:sp>
        <p:nvSpPr>
          <p:cNvPr id="6" name="Slide Number Placeholder 5">
            <a:extLst>
              <a:ext uri="{FF2B5EF4-FFF2-40B4-BE49-F238E27FC236}">
                <a16:creationId xmlns:a16="http://schemas.microsoft.com/office/drawing/2014/main" id="{770DF8E0-4E2B-1AC9-04E5-ABD521A6346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61</a:t>
            </a:fld>
            <a:endParaRPr lang="en-AU" dirty="0"/>
          </a:p>
        </p:txBody>
      </p:sp>
    </p:spTree>
    <p:extLst>
      <p:ext uri="{BB962C8B-B14F-4D97-AF65-F5344CB8AC3E}">
        <p14:creationId xmlns:p14="http://schemas.microsoft.com/office/powerpoint/2010/main" val="36612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6A615FC-CFB8-639D-FE97-01A29DA50A9F}"/>
              </a:ext>
            </a:extLst>
          </p:cNvPr>
          <p:cNvSpPr>
            <a:spLocks noGrp="1"/>
          </p:cNvSpPr>
          <p:nvPr>
            <p:ph type="title"/>
          </p:nvPr>
        </p:nvSpPr>
        <p:spPr>
          <a:xfrm>
            <a:off x="359998" y="360000"/>
            <a:ext cx="10260002" cy="522000"/>
          </a:xfrm>
        </p:spPr>
        <p:txBody>
          <a:bodyPr/>
          <a:lstStyle/>
          <a:p>
            <a:r>
              <a:rPr lang="en-AU" dirty="0"/>
              <a:t>2.2 Researching ideas</a:t>
            </a:r>
          </a:p>
        </p:txBody>
      </p:sp>
      <p:sp>
        <p:nvSpPr>
          <p:cNvPr id="10" name="Text Placeholder 3">
            <a:extLst>
              <a:ext uri="{FF2B5EF4-FFF2-40B4-BE49-F238E27FC236}">
                <a16:creationId xmlns:a16="http://schemas.microsoft.com/office/drawing/2014/main" id="{1D7B05E7-0A69-82A5-F530-7F9466118735}"/>
              </a:ext>
            </a:extLst>
          </p:cNvPr>
          <p:cNvSpPr>
            <a:spLocks noGrp="1"/>
          </p:cNvSpPr>
          <p:nvPr>
            <p:ph type="body" sz="quarter" idx="18"/>
          </p:nvPr>
        </p:nvSpPr>
        <p:spPr>
          <a:xfrm>
            <a:off x="360000" y="1016704"/>
            <a:ext cx="10080000" cy="310015"/>
          </a:xfrm>
        </p:spPr>
        <p:txBody>
          <a:bodyPr/>
          <a:lstStyle/>
          <a:p>
            <a:r>
              <a:rPr lang="en-AU" dirty="0"/>
              <a:t>Learning intentions and success criteria</a:t>
            </a:r>
          </a:p>
        </p:txBody>
      </p:sp>
      <p:sp>
        <p:nvSpPr>
          <p:cNvPr id="8" name="Picture Placeholder 2">
            <a:extLst>
              <a:ext uri="{FF2B5EF4-FFF2-40B4-BE49-F238E27FC236}">
                <a16:creationId xmlns:a16="http://schemas.microsoft.com/office/drawing/2014/main" id="{3A738C84-22F4-DCBC-F4E0-99C8F12B50FE}"/>
              </a:ext>
            </a:extLst>
          </p:cNvPr>
          <p:cNvSpPr>
            <a:spLocks noGrp="1"/>
          </p:cNvSpPr>
          <p:nvPr>
            <p:ph type="pic" sz="quarter" idx="13"/>
          </p:nvPr>
        </p:nvSpPr>
        <p:spPr>
          <a:xfrm>
            <a:off x="359998" y="1909282"/>
            <a:ext cx="11483999" cy="4210718"/>
          </a:xfrm>
        </p:spPr>
        <p:txBody>
          <a:bodyPr/>
          <a:lstStyle/>
          <a:p>
            <a:r>
              <a:rPr lang="en-AU" b="1" dirty="0"/>
              <a:t>We are learning to</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identify and use sources of information</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communicate design ideas using sketches and notes.</a:t>
            </a:r>
          </a:p>
          <a:p>
            <a:r>
              <a:rPr lang="en-AU" b="1" dirty="0"/>
              <a:t>We can</a:t>
            </a:r>
          </a:p>
          <a:p>
            <a:pPr marL="342900" lvl="0" indent="-342900">
              <a:lnSpc>
                <a:spcPct val="150000"/>
              </a:lnSpc>
              <a:spcBef>
                <a:spcPts val="1200"/>
              </a:spcBef>
              <a:spcAft>
                <a:spcPts val="600"/>
              </a:spcAft>
              <a:buFont typeface="Symbol" panose="05050102010706020507" pitchFamily="18" charset="2"/>
              <a:buChar char=""/>
            </a:pPr>
            <a:r>
              <a:rPr lang="en-AU" sz="1800" dirty="0">
                <a:ea typeface="Calibri" panose="020F0502020204030204" pitchFamily="34" charset="0"/>
              </a:rPr>
              <a:t>u</a:t>
            </a:r>
            <a:r>
              <a:rPr lang="en-AU" sz="1800" dirty="0">
                <a:effectLst/>
                <a:latin typeface="Arial" panose="020B0604020202020204" pitchFamily="34" charset="0"/>
                <a:ea typeface="Calibri" panose="020F0502020204030204" pitchFamily="34" charset="0"/>
              </a:rPr>
              <a:t>se information sources to gather information and ideas about smart greenhouses</a:t>
            </a:r>
          </a:p>
          <a:p>
            <a:pPr marL="342900" lvl="0" indent="-342900">
              <a:lnSpc>
                <a:spcPct val="150000"/>
              </a:lnSpc>
              <a:spcBef>
                <a:spcPts val="1200"/>
              </a:spcBef>
              <a:spcAft>
                <a:spcPts val="600"/>
              </a:spcAft>
              <a:buFont typeface="Symbol" panose="05050102010706020507" pitchFamily="18" charset="2"/>
              <a:buChar char=""/>
            </a:pPr>
            <a:r>
              <a:rPr lang="en-AU" sz="1800" dirty="0">
                <a:ea typeface="Calibri" panose="020F0502020204030204" pitchFamily="34" charset="0"/>
              </a:rPr>
              <a:t>i</a:t>
            </a:r>
            <a:r>
              <a:rPr lang="en-AU" sz="1800" dirty="0">
                <a:effectLst/>
                <a:latin typeface="Arial" panose="020B0604020202020204" pitchFamily="34" charset="0"/>
                <a:ea typeface="Calibri" panose="020F0502020204030204" pitchFamily="34" charset="0"/>
              </a:rPr>
              <a:t>dentify features of smart greenhouses.</a:t>
            </a:r>
          </a:p>
        </p:txBody>
      </p:sp>
      <p:pic>
        <p:nvPicPr>
          <p:cNvPr id="12" name="Picture 11">
            <a:extLst>
              <a:ext uri="{FF2B5EF4-FFF2-40B4-BE49-F238E27FC236}">
                <a16:creationId xmlns:a16="http://schemas.microsoft.com/office/drawing/2014/main" id="{F4BCC856-25A6-BC43-BD6C-C6159AEE774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7937" y="162545"/>
            <a:ext cx="719455" cy="719455"/>
          </a:xfrm>
          <a:prstGeom prst="rect">
            <a:avLst/>
          </a:prstGeom>
        </p:spPr>
      </p:pic>
      <p:pic>
        <p:nvPicPr>
          <p:cNvPr id="13" name="Picture 12">
            <a:extLst>
              <a:ext uri="{FF2B5EF4-FFF2-40B4-BE49-F238E27FC236}">
                <a16:creationId xmlns:a16="http://schemas.microsoft.com/office/drawing/2014/main" id="{B50CC6FF-F20E-E375-F54A-3D2B9047424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72479" y="249105"/>
            <a:ext cx="719455" cy="719455"/>
          </a:xfrm>
          <a:prstGeom prst="rect">
            <a:avLst/>
          </a:prstGeom>
        </p:spPr>
      </p:pic>
      <p:pic>
        <p:nvPicPr>
          <p:cNvPr id="14" name="Picture 13">
            <a:extLst>
              <a:ext uri="{FF2B5EF4-FFF2-40B4-BE49-F238E27FC236}">
                <a16:creationId xmlns:a16="http://schemas.microsoft.com/office/drawing/2014/main" id="{6787C9A1-3C7E-13F5-44C7-D811CFB85D21}"/>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39897" y="129154"/>
            <a:ext cx="719455" cy="719455"/>
          </a:xfrm>
          <a:prstGeom prst="rect">
            <a:avLst/>
          </a:prstGeom>
        </p:spPr>
      </p:pic>
      <p:sp>
        <p:nvSpPr>
          <p:cNvPr id="11" name="Slide Number Placeholder 4">
            <a:extLst>
              <a:ext uri="{FF2B5EF4-FFF2-40B4-BE49-F238E27FC236}">
                <a16:creationId xmlns:a16="http://schemas.microsoft.com/office/drawing/2014/main" id="{0C58EFFF-EC18-20D8-F01E-C0FC7007205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62</a:t>
            </a:fld>
            <a:endParaRPr lang="en-AU" dirty="0"/>
          </a:p>
        </p:txBody>
      </p:sp>
    </p:spTree>
    <p:extLst>
      <p:ext uri="{BB962C8B-B14F-4D97-AF65-F5344CB8AC3E}">
        <p14:creationId xmlns:p14="http://schemas.microsoft.com/office/powerpoint/2010/main" val="41776886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BD1CC4-487F-DD1E-BFE3-B8933C11796E}"/>
              </a:ext>
            </a:extLst>
          </p:cNvPr>
          <p:cNvSpPr>
            <a:spLocks noGrp="1"/>
          </p:cNvSpPr>
          <p:nvPr>
            <p:ph type="title"/>
          </p:nvPr>
        </p:nvSpPr>
        <p:spPr/>
        <p:txBody>
          <a:bodyPr/>
          <a:lstStyle/>
          <a:p>
            <a:r>
              <a:rPr lang="en-AU" dirty="0"/>
              <a:t>Design brief – smart greenhouse</a:t>
            </a:r>
          </a:p>
        </p:txBody>
      </p:sp>
      <p:sp>
        <p:nvSpPr>
          <p:cNvPr id="7" name="Text Placeholder 6">
            <a:extLst>
              <a:ext uri="{FF2B5EF4-FFF2-40B4-BE49-F238E27FC236}">
                <a16:creationId xmlns:a16="http://schemas.microsoft.com/office/drawing/2014/main" id="{9FC8BFCD-C376-DC99-BA24-BD595B8347FF}"/>
              </a:ext>
            </a:extLst>
          </p:cNvPr>
          <p:cNvSpPr>
            <a:spLocks noGrp="1"/>
          </p:cNvSpPr>
          <p:nvPr>
            <p:ph type="body" sz="quarter" idx="18"/>
          </p:nvPr>
        </p:nvSpPr>
        <p:spPr/>
        <p:txBody>
          <a:bodyPr/>
          <a:lstStyle/>
          <a:p>
            <a:r>
              <a:rPr lang="en-AU" dirty="0"/>
              <a:t>Minimum viable product</a:t>
            </a:r>
          </a:p>
        </p:txBody>
      </p:sp>
      <p:sp>
        <p:nvSpPr>
          <p:cNvPr id="6" name="Content Placeholder 5">
            <a:extLst>
              <a:ext uri="{FF2B5EF4-FFF2-40B4-BE49-F238E27FC236}">
                <a16:creationId xmlns:a16="http://schemas.microsoft.com/office/drawing/2014/main" id="{090F4481-FDC4-B0B8-8C77-63024FFA226C}"/>
              </a:ext>
            </a:extLst>
          </p:cNvPr>
          <p:cNvSpPr>
            <a:spLocks noGrp="1"/>
          </p:cNvSpPr>
          <p:nvPr>
            <p:ph sz="quarter" idx="19"/>
          </p:nvPr>
        </p:nvSpPr>
        <p:spPr/>
        <p:txBody>
          <a:bodyPr/>
          <a:lstStyle/>
          <a:p>
            <a:r>
              <a:rPr lang="en-AU" dirty="0">
                <a:effectLst/>
                <a:latin typeface="Arial" panose="020B0604020202020204" pitchFamily="34" charset="0"/>
                <a:ea typeface="Calibri" panose="020F0502020204030204" pitchFamily="34" charset="0"/>
              </a:rPr>
              <a:t>Create a small desktop smart greenhouse that can help manage temperature autonomously.</a:t>
            </a:r>
          </a:p>
          <a:p>
            <a:r>
              <a:rPr lang="en-AU" dirty="0">
                <a:ea typeface="Calibri" panose="020F0502020204030204" pitchFamily="34" charset="0"/>
              </a:rPr>
              <a:t>The smart greenhouse should include at least one:</a:t>
            </a:r>
          </a:p>
          <a:p>
            <a:pPr marL="285750" indent="-285750">
              <a:buFont typeface="Arial" panose="020B0604020202020204" pitchFamily="34" charset="0"/>
              <a:buChar char="•"/>
            </a:pPr>
            <a:r>
              <a:rPr lang="en-AU" dirty="0">
                <a:ea typeface="Calibri" panose="020F0502020204030204" pitchFamily="34" charset="0"/>
              </a:rPr>
              <a:t>microcontroller board</a:t>
            </a:r>
          </a:p>
          <a:p>
            <a:pPr marL="285750" indent="-285750">
              <a:buFont typeface="Arial" panose="020B0604020202020204" pitchFamily="34" charset="0"/>
              <a:buChar char="•"/>
            </a:pPr>
            <a:r>
              <a:rPr lang="en-AU" dirty="0">
                <a:ea typeface="Calibri" panose="020F0502020204030204" pitchFamily="34" charset="0"/>
              </a:rPr>
              <a:t>sensor (e.g. temperature sensor)</a:t>
            </a:r>
          </a:p>
          <a:p>
            <a:pPr marL="285750" indent="-285750">
              <a:buFont typeface="Arial" panose="020B0604020202020204" pitchFamily="34" charset="0"/>
              <a:buChar char="•"/>
            </a:pPr>
            <a:r>
              <a:rPr lang="en-AU" dirty="0">
                <a:ea typeface="Calibri" panose="020F0502020204030204" pitchFamily="34" charset="0"/>
              </a:rPr>
              <a:t>actuator and effector (e.g. servo motor moving a vent).</a:t>
            </a:r>
          </a:p>
        </p:txBody>
      </p:sp>
      <p:pic>
        <p:nvPicPr>
          <p:cNvPr id="10" name="Picture Placeholder 9" descr="A transparent greenhouse withs, servo and microbit.">
            <a:extLst>
              <a:ext uri="{FF2B5EF4-FFF2-40B4-BE49-F238E27FC236}">
                <a16:creationId xmlns:a16="http://schemas.microsoft.com/office/drawing/2014/main" id="{98AD9DDE-5FF7-46F2-FA09-1C884EA27168}"/>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tretch/>
        </p:blipFill>
        <p:spPr>
          <a:xfrm>
            <a:off x="6357598" y="1562470"/>
            <a:ext cx="5486400" cy="4229100"/>
          </a:xfrm>
          <a:prstGeom prst="rect">
            <a:avLst/>
          </a:prstGeom>
        </p:spPr>
      </p:pic>
      <p:sp>
        <p:nvSpPr>
          <p:cNvPr id="8" name="Slide Number Placeholder 4">
            <a:extLst>
              <a:ext uri="{FF2B5EF4-FFF2-40B4-BE49-F238E27FC236}">
                <a16:creationId xmlns:a16="http://schemas.microsoft.com/office/drawing/2014/main" id="{B70BE505-EB32-58FA-BDC4-BDD8C9F6C64B}"/>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63</a:t>
            </a:fld>
            <a:endParaRPr lang="en-AU" dirty="0"/>
          </a:p>
        </p:txBody>
      </p:sp>
    </p:spTree>
    <p:extLst>
      <p:ext uri="{BB962C8B-B14F-4D97-AF65-F5344CB8AC3E}">
        <p14:creationId xmlns:p14="http://schemas.microsoft.com/office/powerpoint/2010/main" val="402258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FEC80-0C4E-FA1D-FE3A-F1AC6B26B31E}"/>
              </a:ext>
            </a:extLst>
          </p:cNvPr>
          <p:cNvSpPr>
            <a:spLocks noGrp="1"/>
          </p:cNvSpPr>
          <p:nvPr>
            <p:ph type="title"/>
          </p:nvPr>
        </p:nvSpPr>
        <p:spPr/>
        <p:txBody>
          <a:bodyPr/>
          <a:lstStyle/>
          <a:p>
            <a:r>
              <a:rPr lang="en-AU" dirty="0"/>
              <a:t>Climate controlled greenhouse example</a:t>
            </a:r>
          </a:p>
        </p:txBody>
      </p:sp>
      <p:sp>
        <p:nvSpPr>
          <p:cNvPr id="4" name="Content Placeholder 3">
            <a:extLst>
              <a:ext uri="{FF2B5EF4-FFF2-40B4-BE49-F238E27FC236}">
                <a16:creationId xmlns:a16="http://schemas.microsoft.com/office/drawing/2014/main" id="{D7C6719B-D24D-8CC4-0C15-0D9D6B505105}"/>
              </a:ext>
            </a:extLst>
          </p:cNvPr>
          <p:cNvSpPr>
            <a:spLocks noGrp="1"/>
          </p:cNvSpPr>
          <p:nvPr>
            <p:ph sz="quarter" idx="19"/>
          </p:nvPr>
        </p:nvSpPr>
        <p:spPr>
          <a:xfrm>
            <a:off x="360363" y="1562471"/>
            <a:ext cx="5499101" cy="4814518"/>
          </a:xfrm>
        </p:spPr>
        <p:txBody>
          <a:bodyPr/>
          <a:lstStyle/>
          <a:p>
            <a:r>
              <a:rPr lang="en-AU" sz="1800" dirty="0">
                <a:effectLst/>
                <a:latin typeface="Arial" panose="020B0604020202020204" pitchFamily="34" charset="0"/>
                <a:ea typeface="Calibri" panose="020F0502020204030204" pitchFamily="34" charset="0"/>
              </a:rPr>
              <a:t>Describe automated systems and materials presented in the video.</a:t>
            </a:r>
            <a:endParaRPr lang="en-AU" dirty="0"/>
          </a:p>
        </p:txBody>
      </p:sp>
      <p:pic>
        <p:nvPicPr>
          <p:cNvPr id="7" name="Online Media 6" descr="Climate Controlled Greenhouse By Arduino">
            <a:hlinkClick r:id="" action="ppaction://media"/>
            <a:extLst>
              <a:ext uri="{FF2B5EF4-FFF2-40B4-BE49-F238E27FC236}">
                <a16:creationId xmlns:a16="http://schemas.microsoft.com/office/drawing/2014/main" id="{DCA09495-8B05-CD7D-C6B7-052EE98DDFB0}"/>
              </a:ext>
            </a:extLst>
          </p:cNvPr>
          <p:cNvPicPr>
            <a:picLocks noRot="1" noChangeAspect="1"/>
          </p:cNvPicPr>
          <p:nvPr>
            <a:videoFile r:link="rId1"/>
          </p:nvPr>
        </p:nvPicPr>
        <p:blipFill>
          <a:blip r:embed="rId4"/>
          <a:stretch>
            <a:fillRect/>
          </a:stretch>
        </p:blipFill>
        <p:spPr>
          <a:xfrm>
            <a:off x="6096000" y="1698979"/>
            <a:ext cx="5861792" cy="3311912"/>
          </a:xfrm>
          <a:prstGeom prst="rect">
            <a:avLst/>
          </a:prstGeom>
        </p:spPr>
      </p:pic>
      <p:sp>
        <p:nvSpPr>
          <p:cNvPr id="6" name="Text Placeholder 5">
            <a:extLst>
              <a:ext uri="{FF2B5EF4-FFF2-40B4-BE49-F238E27FC236}">
                <a16:creationId xmlns:a16="http://schemas.microsoft.com/office/drawing/2014/main" id="{9802126E-9EA1-A1A8-DE06-53CE8E565A6B}"/>
              </a:ext>
            </a:extLst>
          </p:cNvPr>
          <p:cNvSpPr>
            <a:spLocks noGrp="1"/>
          </p:cNvSpPr>
          <p:nvPr>
            <p:ph type="body" sz="quarter" idx="18"/>
          </p:nvPr>
        </p:nvSpPr>
        <p:spPr>
          <a:xfrm>
            <a:off x="6096000" y="5159021"/>
            <a:ext cx="4025070" cy="310015"/>
          </a:xfrm>
        </p:spPr>
        <p:txBody>
          <a:bodyPr/>
          <a:lstStyle/>
          <a:p>
            <a:r>
              <a:rPr lang="en-AU" sz="1200" dirty="0">
                <a:hlinkClick r:id="rId5"/>
              </a:rPr>
              <a:t>Climate controlled greenhouse by Arduino (3:43)</a:t>
            </a:r>
            <a:endParaRPr lang="en-AU" sz="1200" dirty="0"/>
          </a:p>
        </p:txBody>
      </p:sp>
      <p:sp>
        <p:nvSpPr>
          <p:cNvPr id="10" name="Slide Number Placeholder 9">
            <a:extLst>
              <a:ext uri="{FF2B5EF4-FFF2-40B4-BE49-F238E27FC236}">
                <a16:creationId xmlns:a16="http://schemas.microsoft.com/office/drawing/2014/main" id="{A39E75C8-474D-C90A-A7D4-530EEB3960D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64</a:t>
            </a:fld>
            <a:endParaRPr lang="en-AU"/>
          </a:p>
        </p:txBody>
      </p:sp>
    </p:spTree>
    <p:extLst>
      <p:ext uri="{BB962C8B-B14F-4D97-AF65-F5344CB8AC3E}">
        <p14:creationId xmlns:p14="http://schemas.microsoft.com/office/powerpoint/2010/main" val="78506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oogle Shape;125;p17">
            <a:extLst>
              <a:ext uri="{FF2B5EF4-FFF2-40B4-BE49-F238E27FC236}">
                <a16:creationId xmlns:a16="http://schemas.microsoft.com/office/drawing/2014/main" id="{3E705808-C767-CFA5-5BCC-DD7546162A49}"/>
              </a:ext>
              <a:ext uri="{C183D7F6-B498-43B3-948B-1728B52AA6E4}">
                <adec:decorative xmlns:adec="http://schemas.microsoft.com/office/drawing/2017/decorative" val="1"/>
              </a:ext>
            </a:extLst>
          </p:cNvPr>
          <p:cNvCxnSpPr>
            <a:cxnSpLocks/>
          </p:cNvCxnSpPr>
          <p:nvPr/>
        </p:nvCxnSpPr>
        <p:spPr>
          <a:xfrm flipV="1">
            <a:off x="45076" y="3255447"/>
            <a:ext cx="5093367" cy="9471"/>
          </a:xfrm>
          <a:prstGeom prst="straightConnector1">
            <a:avLst/>
          </a:prstGeom>
          <a:noFill/>
          <a:ln w="19050" cap="flat" cmpd="sng">
            <a:solidFill>
              <a:srgbClr val="007A8A"/>
            </a:solidFill>
            <a:prstDash val="solid"/>
            <a:round/>
            <a:headEnd type="none" w="med" len="med"/>
            <a:tailEnd type="none" w="med" len="med"/>
          </a:ln>
        </p:spPr>
      </p:cxnSp>
      <p:cxnSp>
        <p:nvCxnSpPr>
          <p:cNvPr id="33" name="Google Shape;126;p17">
            <a:extLst>
              <a:ext uri="{FF2B5EF4-FFF2-40B4-BE49-F238E27FC236}">
                <a16:creationId xmlns:a16="http://schemas.microsoft.com/office/drawing/2014/main" id="{4D593D99-85C5-3753-C35F-70804D33E897}"/>
              </a:ext>
              <a:ext uri="{C183D7F6-B498-43B3-948B-1728B52AA6E4}">
                <adec:decorative xmlns:adec="http://schemas.microsoft.com/office/drawing/2017/decorative" val="1"/>
              </a:ext>
            </a:extLst>
          </p:cNvPr>
          <p:cNvCxnSpPr>
            <a:cxnSpLocks/>
          </p:cNvCxnSpPr>
          <p:nvPr/>
        </p:nvCxnSpPr>
        <p:spPr>
          <a:xfrm>
            <a:off x="6949341" y="3264919"/>
            <a:ext cx="5197583" cy="13769"/>
          </a:xfrm>
          <a:prstGeom prst="straightConnector1">
            <a:avLst/>
          </a:prstGeom>
          <a:noFill/>
          <a:ln w="19050" cap="flat" cmpd="sng">
            <a:solidFill>
              <a:srgbClr val="007A8A"/>
            </a:solidFill>
            <a:prstDash val="solid"/>
            <a:round/>
            <a:headEnd type="none" w="med" len="med"/>
            <a:tailEnd type="none" w="med" len="med"/>
          </a:ln>
        </p:spPr>
      </p:cxnSp>
      <p:cxnSp>
        <p:nvCxnSpPr>
          <p:cNvPr id="34" name="Google Shape;127;p17">
            <a:extLst>
              <a:ext uri="{FF2B5EF4-FFF2-40B4-BE49-F238E27FC236}">
                <a16:creationId xmlns:a16="http://schemas.microsoft.com/office/drawing/2014/main" id="{6241178A-8250-2EB4-990C-5E5C190B57EF}"/>
              </a:ext>
              <a:ext uri="{C183D7F6-B498-43B3-948B-1728B52AA6E4}">
                <adec:decorative xmlns:adec="http://schemas.microsoft.com/office/drawing/2017/decorative" val="1"/>
              </a:ext>
            </a:extLst>
          </p:cNvPr>
          <p:cNvCxnSpPr>
            <a:cxnSpLocks/>
            <a:stCxn id="4" idx="4"/>
          </p:cNvCxnSpPr>
          <p:nvPr/>
        </p:nvCxnSpPr>
        <p:spPr>
          <a:xfrm>
            <a:off x="6029325" y="4002790"/>
            <a:ext cx="0" cy="2693210"/>
          </a:xfrm>
          <a:prstGeom prst="straightConnector1">
            <a:avLst/>
          </a:prstGeom>
          <a:noFill/>
          <a:ln w="19050" cap="flat" cmpd="sng">
            <a:solidFill>
              <a:srgbClr val="007A8A"/>
            </a:solidFill>
            <a:prstDash val="solid"/>
            <a:round/>
            <a:headEnd type="none" w="med" len="med"/>
            <a:tailEnd type="none" w="med" len="med"/>
          </a:ln>
        </p:spPr>
      </p:cxnSp>
      <p:cxnSp>
        <p:nvCxnSpPr>
          <p:cNvPr id="35" name="Google Shape;128;p17">
            <a:extLst>
              <a:ext uri="{FF2B5EF4-FFF2-40B4-BE49-F238E27FC236}">
                <a16:creationId xmlns:a16="http://schemas.microsoft.com/office/drawing/2014/main" id="{F5AEAD7C-EBDE-0F6D-747A-69E22D2A29DE}"/>
              </a:ext>
              <a:ext uri="{C183D7F6-B498-43B3-948B-1728B52AA6E4}">
                <adec:decorative xmlns:adec="http://schemas.microsoft.com/office/drawing/2017/decorative" val="1"/>
              </a:ext>
            </a:extLst>
          </p:cNvPr>
          <p:cNvCxnSpPr>
            <a:cxnSpLocks/>
            <a:stCxn id="4" idx="0"/>
          </p:cNvCxnSpPr>
          <p:nvPr/>
        </p:nvCxnSpPr>
        <p:spPr>
          <a:xfrm flipV="1">
            <a:off x="6029325" y="70834"/>
            <a:ext cx="0" cy="2436999"/>
          </a:xfrm>
          <a:prstGeom prst="straightConnector1">
            <a:avLst/>
          </a:prstGeom>
          <a:noFill/>
          <a:ln w="19050" cap="flat" cmpd="sng">
            <a:solidFill>
              <a:srgbClr val="007A8A"/>
            </a:solidFill>
            <a:prstDash val="solid"/>
            <a:round/>
            <a:headEnd type="none" w="med" len="med"/>
            <a:tailEnd type="none" w="med" len="med"/>
          </a:ln>
        </p:spPr>
      </p:cxnSp>
      <p:cxnSp>
        <p:nvCxnSpPr>
          <p:cNvPr id="36" name="Google Shape;130;p17">
            <a:extLst>
              <a:ext uri="{FF2B5EF4-FFF2-40B4-BE49-F238E27FC236}">
                <a16:creationId xmlns:a16="http://schemas.microsoft.com/office/drawing/2014/main" id="{785A2CF1-95F1-A338-3D65-77D8DE66BE5A}"/>
              </a:ext>
              <a:ext uri="{C183D7F6-B498-43B3-948B-1728B52AA6E4}">
                <adec:decorative xmlns:adec="http://schemas.microsoft.com/office/drawing/2017/decorative" val="1"/>
              </a:ext>
            </a:extLst>
          </p:cNvPr>
          <p:cNvCxnSpPr>
            <a:cxnSpLocks/>
          </p:cNvCxnSpPr>
          <p:nvPr/>
        </p:nvCxnSpPr>
        <p:spPr>
          <a:xfrm flipH="1">
            <a:off x="45076" y="3783781"/>
            <a:ext cx="5315692" cy="3003385"/>
          </a:xfrm>
          <a:prstGeom prst="straightConnector1">
            <a:avLst/>
          </a:prstGeom>
          <a:noFill/>
          <a:ln w="19050" cap="flat" cmpd="sng">
            <a:solidFill>
              <a:srgbClr val="007A8A"/>
            </a:solidFill>
            <a:prstDash val="solid"/>
            <a:round/>
            <a:headEnd type="none" w="med" len="med"/>
            <a:tailEnd type="none" w="med" len="med"/>
          </a:ln>
        </p:spPr>
      </p:cxnSp>
      <p:cxnSp>
        <p:nvCxnSpPr>
          <p:cNvPr id="37" name="Google Shape;132;p17">
            <a:extLst>
              <a:ext uri="{FF2B5EF4-FFF2-40B4-BE49-F238E27FC236}">
                <a16:creationId xmlns:a16="http://schemas.microsoft.com/office/drawing/2014/main" id="{66A531BB-70E7-53AD-650E-EC53ED879874}"/>
              </a:ext>
              <a:ext uri="{C183D7F6-B498-43B3-948B-1728B52AA6E4}">
                <adec:decorative xmlns:adec="http://schemas.microsoft.com/office/drawing/2017/decorative" val="1"/>
              </a:ext>
            </a:extLst>
          </p:cNvPr>
          <p:cNvCxnSpPr>
            <a:cxnSpLocks/>
            <a:stCxn id="4" idx="1"/>
          </p:cNvCxnSpPr>
          <p:nvPr/>
        </p:nvCxnSpPr>
        <p:spPr>
          <a:xfrm flipH="1" flipV="1">
            <a:off x="45076" y="70834"/>
            <a:ext cx="5333739" cy="2655930"/>
          </a:xfrm>
          <a:prstGeom prst="straightConnector1">
            <a:avLst/>
          </a:prstGeom>
          <a:noFill/>
          <a:ln w="19050" cap="flat" cmpd="sng">
            <a:solidFill>
              <a:srgbClr val="007A8A"/>
            </a:solidFill>
            <a:prstDash val="solid"/>
            <a:round/>
            <a:headEnd type="none" w="med" len="med"/>
            <a:tailEnd type="none" w="med" len="med"/>
          </a:ln>
        </p:spPr>
      </p:cxnSp>
      <p:cxnSp>
        <p:nvCxnSpPr>
          <p:cNvPr id="38" name="Google Shape;134;p17">
            <a:extLst>
              <a:ext uri="{FF2B5EF4-FFF2-40B4-BE49-F238E27FC236}">
                <a16:creationId xmlns:a16="http://schemas.microsoft.com/office/drawing/2014/main" id="{BB967329-4667-DDED-F05E-5823A1F34685}"/>
              </a:ext>
              <a:ext uri="{C183D7F6-B498-43B3-948B-1728B52AA6E4}">
                <adec:decorative xmlns:adec="http://schemas.microsoft.com/office/drawing/2017/decorative" val="1"/>
              </a:ext>
            </a:extLst>
          </p:cNvPr>
          <p:cNvCxnSpPr>
            <a:cxnSpLocks/>
          </p:cNvCxnSpPr>
          <p:nvPr/>
        </p:nvCxnSpPr>
        <p:spPr>
          <a:xfrm>
            <a:off x="6698190" y="3772463"/>
            <a:ext cx="5395072" cy="3014703"/>
          </a:xfrm>
          <a:prstGeom prst="straightConnector1">
            <a:avLst/>
          </a:prstGeom>
          <a:noFill/>
          <a:ln w="19050" cap="flat" cmpd="sng">
            <a:solidFill>
              <a:srgbClr val="007A8A"/>
            </a:solidFill>
            <a:prstDash val="solid"/>
            <a:round/>
            <a:headEnd type="none" w="med" len="med"/>
            <a:tailEnd type="none" w="med" len="med"/>
          </a:ln>
        </p:spPr>
      </p:cxnSp>
      <p:cxnSp>
        <p:nvCxnSpPr>
          <p:cNvPr id="39" name="Google Shape;136;p17">
            <a:extLst>
              <a:ext uri="{FF2B5EF4-FFF2-40B4-BE49-F238E27FC236}">
                <a16:creationId xmlns:a16="http://schemas.microsoft.com/office/drawing/2014/main" id="{C6252BA3-DB91-FDA2-FA30-142CEADB096E}"/>
              </a:ext>
              <a:ext uri="{C183D7F6-B498-43B3-948B-1728B52AA6E4}">
                <adec:decorative xmlns:adec="http://schemas.microsoft.com/office/drawing/2017/decorative" val="1"/>
              </a:ext>
            </a:extLst>
          </p:cNvPr>
          <p:cNvCxnSpPr>
            <a:cxnSpLocks/>
          </p:cNvCxnSpPr>
          <p:nvPr/>
        </p:nvCxnSpPr>
        <p:spPr>
          <a:xfrm flipV="1">
            <a:off x="6741172" y="70834"/>
            <a:ext cx="5352090" cy="2723550"/>
          </a:xfrm>
          <a:prstGeom prst="straightConnector1">
            <a:avLst/>
          </a:prstGeom>
          <a:noFill/>
          <a:ln w="19050" cap="flat" cmpd="sng">
            <a:solidFill>
              <a:srgbClr val="007A8A"/>
            </a:solidFill>
            <a:prstDash val="solid"/>
            <a:round/>
            <a:headEnd type="none" w="med" len="med"/>
            <a:tailEnd type="none" w="med" len="med"/>
          </a:ln>
        </p:spPr>
      </p:cxnSp>
      <p:sp>
        <p:nvSpPr>
          <p:cNvPr id="2" name="Slide Number Placeholder 1">
            <a:extLst>
              <a:ext uri="{FF2B5EF4-FFF2-40B4-BE49-F238E27FC236}">
                <a16:creationId xmlns:a16="http://schemas.microsoft.com/office/drawing/2014/main" id="{442089B0-B9B7-B171-D833-3B55372D4AD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65</a:t>
            </a:fld>
            <a:endParaRPr lang="en-AU" dirty="0"/>
          </a:p>
        </p:txBody>
      </p:sp>
      <p:sp>
        <p:nvSpPr>
          <p:cNvPr id="3" name="Title 1">
            <a:extLst>
              <a:ext uri="{FF2B5EF4-FFF2-40B4-BE49-F238E27FC236}">
                <a16:creationId xmlns:a16="http://schemas.microsoft.com/office/drawing/2014/main" id="{4D97A343-9426-CF63-C320-A86E1EEEBA6C}"/>
              </a:ext>
            </a:extLst>
          </p:cNvPr>
          <p:cNvSpPr txBox="1">
            <a:spLocks noGrp="1"/>
          </p:cNvSpPr>
          <p:nvPr>
            <p:ph type="title" idx="4294967295"/>
          </p:nvPr>
        </p:nvSpPr>
        <p:spPr>
          <a:xfrm>
            <a:off x="708025" y="14288"/>
            <a:ext cx="11483975" cy="5461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20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Idea template</a:t>
            </a:r>
          </a:p>
        </p:txBody>
      </p:sp>
      <p:sp>
        <p:nvSpPr>
          <p:cNvPr id="4" name="Google Shape;124;p17" descr="Subject ">
            <a:extLst>
              <a:ext uri="{FF2B5EF4-FFF2-40B4-BE49-F238E27FC236}">
                <a16:creationId xmlns:a16="http://schemas.microsoft.com/office/drawing/2014/main" id="{B2F3C6A1-3F2E-1BE6-7182-F224BC265587}"/>
              </a:ext>
            </a:extLst>
          </p:cNvPr>
          <p:cNvSpPr/>
          <p:nvPr/>
        </p:nvSpPr>
        <p:spPr>
          <a:xfrm>
            <a:off x="5109365" y="2507833"/>
            <a:ext cx="1839919" cy="1494957"/>
          </a:xfrm>
          <a:prstGeom prst="ellipse">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r>
              <a:rPr lang="en" sz="2000" b="1" dirty="0">
                <a:latin typeface="+mj-lt"/>
                <a:cs typeface="Arial" panose="020B0604020202020204" pitchFamily="34" charset="0"/>
                <a:sym typeface="Montserrat"/>
              </a:rPr>
              <a:t>Ideas</a:t>
            </a:r>
            <a:endParaRPr sz="2000" b="1" dirty="0">
              <a:latin typeface="+mj-lt"/>
              <a:cs typeface="Arial" panose="020B0604020202020204" pitchFamily="34" charset="0"/>
              <a:sym typeface="Montserrat"/>
            </a:endParaRPr>
          </a:p>
        </p:txBody>
      </p:sp>
      <p:sp>
        <p:nvSpPr>
          <p:cNvPr id="15" name="Google Shape;133;p17" descr="Idea bubble">
            <a:extLst>
              <a:ext uri="{FF2B5EF4-FFF2-40B4-BE49-F238E27FC236}">
                <a16:creationId xmlns:a16="http://schemas.microsoft.com/office/drawing/2014/main" id="{1DEE050A-78E4-ACB5-6DA5-ABF8F445A23B}"/>
              </a:ext>
            </a:extLst>
          </p:cNvPr>
          <p:cNvSpPr/>
          <p:nvPr/>
        </p:nvSpPr>
        <p:spPr>
          <a:xfrm>
            <a:off x="3000402" y="2351843"/>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 sz="1800" dirty="0">
                <a:solidFill>
                  <a:srgbClr val="000000"/>
                </a:solidFill>
                <a:cs typeface="Arial" panose="020B0604020202020204" pitchFamily="34" charset="0"/>
                <a:sym typeface="Montserrat Medium"/>
              </a:rPr>
              <a:t>ventilation</a:t>
            </a:r>
            <a:endParaRPr sz="1800" dirty="0">
              <a:solidFill>
                <a:srgbClr val="000000"/>
              </a:solidFill>
              <a:cs typeface="Arial" panose="020B0604020202020204" pitchFamily="34" charset="0"/>
              <a:sym typeface="Montserrat Medium"/>
            </a:endParaRPr>
          </a:p>
        </p:txBody>
      </p:sp>
      <p:sp>
        <p:nvSpPr>
          <p:cNvPr id="16" name="Google Shape;129;p17">
            <a:extLst>
              <a:ext uri="{FF2B5EF4-FFF2-40B4-BE49-F238E27FC236}">
                <a16:creationId xmlns:a16="http://schemas.microsoft.com/office/drawing/2014/main" id="{0C9B56A2-4EC1-DAA3-34B0-695D6225776D}"/>
              </a:ext>
            </a:extLst>
          </p:cNvPr>
          <p:cNvSpPr/>
          <p:nvPr/>
        </p:nvSpPr>
        <p:spPr>
          <a:xfrm>
            <a:off x="4185990" y="1531985"/>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structure</a:t>
            </a:r>
            <a:endParaRPr sz="1800" dirty="0">
              <a:solidFill>
                <a:srgbClr val="000000"/>
              </a:solidFill>
              <a:cs typeface="Arial" panose="020B0604020202020204" pitchFamily="34" charset="0"/>
              <a:sym typeface="Montserrat Medium"/>
            </a:endParaRPr>
          </a:p>
        </p:txBody>
      </p:sp>
      <p:sp>
        <p:nvSpPr>
          <p:cNvPr id="17" name="Google Shape;137;p17">
            <a:extLst>
              <a:ext uri="{FF2B5EF4-FFF2-40B4-BE49-F238E27FC236}">
                <a16:creationId xmlns:a16="http://schemas.microsoft.com/office/drawing/2014/main" id="{D7B2B20A-44D4-DAA6-387D-B97DA10A3FDF}"/>
              </a:ext>
            </a:extLst>
          </p:cNvPr>
          <p:cNvSpPr/>
          <p:nvPr/>
        </p:nvSpPr>
        <p:spPr>
          <a:xfrm>
            <a:off x="6090661" y="1538625"/>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material</a:t>
            </a:r>
            <a:endParaRPr sz="1800" dirty="0">
              <a:solidFill>
                <a:srgbClr val="000000"/>
              </a:solidFill>
              <a:cs typeface="Arial" panose="020B0604020202020204" pitchFamily="34" charset="0"/>
              <a:sym typeface="Montserrat Medium"/>
            </a:endParaRPr>
          </a:p>
        </p:txBody>
      </p:sp>
      <p:sp>
        <p:nvSpPr>
          <p:cNvPr id="18" name="Google Shape;140;p17">
            <a:extLst>
              <a:ext uri="{FF2B5EF4-FFF2-40B4-BE49-F238E27FC236}">
                <a16:creationId xmlns:a16="http://schemas.microsoft.com/office/drawing/2014/main" id="{74D23D15-859C-F204-1DBA-BCC38D9B6FF4}"/>
              </a:ext>
            </a:extLst>
          </p:cNvPr>
          <p:cNvSpPr/>
          <p:nvPr/>
        </p:nvSpPr>
        <p:spPr>
          <a:xfrm>
            <a:off x="7283716" y="2405637"/>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opening roof</a:t>
            </a:r>
            <a:endParaRPr sz="1800" dirty="0">
              <a:solidFill>
                <a:srgbClr val="000000"/>
              </a:solidFill>
              <a:cs typeface="Arial" panose="020B0604020202020204" pitchFamily="34" charset="0"/>
              <a:sym typeface="Montserrat Medium"/>
            </a:endParaRPr>
          </a:p>
        </p:txBody>
      </p:sp>
      <p:sp>
        <p:nvSpPr>
          <p:cNvPr id="19" name="Google Shape;135;p17">
            <a:extLst>
              <a:ext uri="{FF2B5EF4-FFF2-40B4-BE49-F238E27FC236}">
                <a16:creationId xmlns:a16="http://schemas.microsoft.com/office/drawing/2014/main" id="{5928F967-A02C-1378-D15D-CAC813546ABE}"/>
              </a:ext>
            </a:extLst>
          </p:cNvPr>
          <p:cNvSpPr/>
          <p:nvPr/>
        </p:nvSpPr>
        <p:spPr>
          <a:xfrm>
            <a:off x="7335450" y="3416589"/>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shade</a:t>
            </a:r>
            <a:endParaRPr sz="1800" dirty="0">
              <a:solidFill>
                <a:srgbClr val="000000"/>
              </a:solidFill>
              <a:cs typeface="Arial" panose="020B0604020202020204" pitchFamily="34" charset="0"/>
              <a:sym typeface="Montserrat Medium"/>
            </a:endParaRPr>
          </a:p>
        </p:txBody>
      </p:sp>
      <p:sp>
        <p:nvSpPr>
          <p:cNvPr id="20" name="Google Shape;139;p17">
            <a:extLst>
              <a:ext uri="{FF2B5EF4-FFF2-40B4-BE49-F238E27FC236}">
                <a16:creationId xmlns:a16="http://schemas.microsoft.com/office/drawing/2014/main" id="{1D99FD0E-37DE-E6AA-8792-7A38220F560F}"/>
              </a:ext>
            </a:extLst>
          </p:cNvPr>
          <p:cNvSpPr/>
          <p:nvPr/>
        </p:nvSpPr>
        <p:spPr>
          <a:xfrm>
            <a:off x="6090661" y="4272827"/>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sensors</a:t>
            </a:r>
            <a:endParaRPr sz="1800" dirty="0">
              <a:solidFill>
                <a:srgbClr val="000000"/>
              </a:solidFill>
              <a:cs typeface="Arial" panose="020B0604020202020204" pitchFamily="34" charset="0"/>
              <a:sym typeface="Montserrat Medium"/>
            </a:endParaRPr>
          </a:p>
        </p:txBody>
      </p:sp>
      <p:sp>
        <p:nvSpPr>
          <p:cNvPr id="21" name="Google Shape;131;p17">
            <a:extLst>
              <a:ext uri="{FF2B5EF4-FFF2-40B4-BE49-F238E27FC236}">
                <a16:creationId xmlns:a16="http://schemas.microsoft.com/office/drawing/2014/main" id="{D6809E9C-0A6C-2CD9-ED6A-7E57F88E39F5}"/>
              </a:ext>
            </a:extLst>
          </p:cNvPr>
          <p:cNvSpPr/>
          <p:nvPr/>
        </p:nvSpPr>
        <p:spPr>
          <a:xfrm>
            <a:off x="4185990" y="4260301"/>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motors</a:t>
            </a:r>
            <a:endParaRPr sz="1800" dirty="0">
              <a:solidFill>
                <a:srgbClr val="000000"/>
              </a:solidFill>
              <a:cs typeface="Arial" panose="020B0604020202020204" pitchFamily="34" charset="0"/>
              <a:sym typeface="Montserrat Medium"/>
            </a:endParaRPr>
          </a:p>
        </p:txBody>
      </p:sp>
      <p:sp>
        <p:nvSpPr>
          <p:cNvPr id="22" name="Google Shape;138;p17">
            <a:extLst>
              <a:ext uri="{FF2B5EF4-FFF2-40B4-BE49-F238E27FC236}">
                <a16:creationId xmlns:a16="http://schemas.microsoft.com/office/drawing/2014/main" id="{9D1C12F6-E64F-405C-29EF-9E5DFDD4BA28}"/>
              </a:ext>
            </a:extLst>
          </p:cNvPr>
          <p:cNvSpPr/>
          <p:nvPr/>
        </p:nvSpPr>
        <p:spPr>
          <a:xfrm>
            <a:off x="3008735" y="3372624"/>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heating</a:t>
            </a:r>
            <a:endParaRPr sz="1800" dirty="0">
              <a:solidFill>
                <a:srgbClr val="000000"/>
              </a:solidFill>
              <a:cs typeface="Arial" panose="020B0604020202020204" pitchFamily="34" charset="0"/>
              <a:sym typeface="Montserrat Medium"/>
            </a:endParaRPr>
          </a:p>
        </p:txBody>
      </p:sp>
    </p:spTree>
    <p:extLst>
      <p:ext uri="{BB962C8B-B14F-4D97-AF65-F5344CB8AC3E}">
        <p14:creationId xmlns:p14="http://schemas.microsoft.com/office/powerpoint/2010/main" val="395685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oogle Shape;125;p17">
            <a:extLst>
              <a:ext uri="{FF2B5EF4-FFF2-40B4-BE49-F238E27FC236}">
                <a16:creationId xmlns:a16="http://schemas.microsoft.com/office/drawing/2014/main" id="{6D03233B-FB7E-27E0-9C0D-23828C59C6AC}"/>
              </a:ext>
              <a:ext uri="{C183D7F6-B498-43B3-948B-1728B52AA6E4}">
                <adec:decorative xmlns:adec="http://schemas.microsoft.com/office/drawing/2017/decorative" val="1"/>
              </a:ext>
            </a:extLst>
          </p:cNvPr>
          <p:cNvCxnSpPr>
            <a:cxnSpLocks/>
          </p:cNvCxnSpPr>
          <p:nvPr/>
        </p:nvCxnSpPr>
        <p:spPr>
          <a:xfrm flipV="1">
            <a:off x="45076" y="3255447"/>
            <a:ext cx="5093367" cy="9471"/>
          </a:xfrm>
          <a:prstGeom prst="straightConnector1">
            <a:avLst/>
          </a:prstGeom>
          <a:noFill/>
          <a:ln w="19050" cap="flat" cmpd="sng">
            <a:solidFill>
              <a:srgbClr val="007A8A"/>
            </a:solidFill>
            <a:prstDash val="solid"/>
            <a:round/>
            <a:headEnd type="none" w="med" len="med"/>
            <a:tailEnd type="none" w="med" len="med"/>
          </a:ln>
        </p:spPr>
      </p:cxnSp>
      <p:cxnSp>
        <p:nvCxnSpPr>
          <p:cNvPr id="10" name="Google Shape;126;p17">
            <a:extLst>
              <a:ext uri="{FF2B5EF4-FFF2-40B4-BE49-F238E27FC236}">
                <a16:creationId xmlns:a16="http://schemas.microsoft.com/office/drawing/2014/main" id="{1C8AB684-D119-95BD-7850-54D050C5C62A}"/>
              </a:ext>
              <a:ext uri="{C183D7F6-B498-43B3-948B-1728B52AA6E4}">
                <adec:decorative xmlns:adec="http://schemas.microsoft.com/office/drawing/2017/decorative" val="1"/>
              </a:ext>
            </a:extLst>
          </p:cNvPr>
          <p:cNvCxnSpPr>
            <a:cxnSpLocks/>
          </p:cNvCxnSpPr>
          <p:nvPr/>
        </p:nvCxnSpPr>
        <p:spPr>
          <a:xfrm>
            <a:off x="6949341" y="3264919"/>
            <a:ext cx="5197583" cy="13769"/>
          </a:xfrm>
          <a:prstGeom prst="straightConnector1">
            <a:avLst/>
          </a:prstGeom>
          <a:noFill/>
          <a:ln w="19050" cap="flat" cmpd="sng">
            <a:solidFill>
              <a:srgbClr val="007A8A"/>
            </a:solidFill>
            <a:prstDash val="solid"/>
            <a:round/>
            <a:headEnd type="none" w="med" len="med"/>
            <a:tailEnd type="none" w="med" len="med"/>
          </a:ln>
        </p:spPr>
      </p:cxnSp>
      <p:cxnSp>
        <p:nvCxnSpPr>
          <p:cNvPr id="13" name="Google Shape;127;p17">
            <a:extLst>
              <a:ext uri="{FF2B5EF4-FFF2-40B4-BE49-F238E27FC236}">
                <a16:creationId xmlns:a16="http://schemas.microsoft.com/office/drawing/2014/main" id="{A8C8C447-0F0C-AC10-D7A6-574ACC2685C9}"/>
              </a:ext>
              <a:ext uri="{C183D7F6-B498-43B3-948B-1728B52AA6E4}">
                <adec:decorative xmlns:adec="http://schemas.microsoft.com/office/drawing/2017/decorative" val="1"/>
              </a:ext>
            </a:extLst>
          </p:cNvPr>
          <p:cNvCxnSpPr>
            <a:cxnSpLocks/>
            <a:stCxn id="30" idx="4"/>
          </p:cNvCxnSpPr>
          <p:nvPr/>
        </p:nvCxnSpPr>
        <p:spPr>
          <a:xfrm>
            <a:off x="6029325" y="4002790"/>
            <a:ext cx="0" cy="2693210"/>
          </a:xfrm>
          <a:prstGeom prst="straightConnector1">
            <a:avLst/>
          </a:prstGeom>
          <a:noFill/>
          <a:ln w="19050" cap="flat" cmpd="sng">
            <a:solidFill>
              <a:srgbClr val="007A8A"/>
            </a:solidFill>
            <a:prstDash val="solid"/>
            <a:round/>
            <a:headEnd type="none" w="med" len="med"/>
            <a:tailEnd type="none" w="med" len="med"/>
          </a:ln>
        </p:spPr>
      </p:cxnSp>
      <p:cxnSp>
        <p:nvCxnSpPr>
          <p:cNvPr id="23" name="Google Shape;128;p17">
            <a:extLst>
              <a:ext uri="{FF2B5EF4-FFF2-40B4-BE49-F238E27FC236}">
                <a16:creationId xmlns:a16="http://schemas.microsoft.com/office/drawing/2014/main" id="{3F3689ED-8ED4-9274-562B-49D72AF326BD}"/>
              </a:ext>
              <a:ext uri="{C183D7F6-B498-43B3-948B-1728B52AA6E4}">
                <adec:decorative xmlns:adec="http://schemas.microsoft.com/office/drawing/2017/decorative" val="1"/>
              </a:ext>
            </a:extLst>
          </p:cNvPr>
          <p:cNvCxnSpPr>
            <a:cxnSpLocks/>
            <a:stCxn id="30" idx="0"/>
          </p:cNvCxnSpPr>
          <p:nvPr/>
        </p:nvCxnSpPr>
        <p:spPr>
          <a:xfrm flipV="1">
            <a:off x="6029325" y="70834"/>
            <a:ext cx="0" cy="2436999"/>
          </a:xfrm>
          <a:prstGeom prst="straightConnector1">
            <a:avLst/>
          </a:prstGeom>
          <a:noFill/>
          <a:ln w="19050" cap="flat" cmpd="sng">
            <a:solidFill>
              <a:srgbClr val="007A8A"/>
            </a:solidFill>
            <a:prstDash val="solid"/>
            <a:round/>
            <a:headEnd type="none" w="med" len="med"/>
            <a:tailEnd type="none" w="med" len="med"/>
          </a:ln>
        </p:spPr>
      </p:cxnSp>
      <p:cxnSp>
        <p:nvCxnSpPr>
          <p:cNvPr id="25" name="Google Shape;130;p17">
            <a:extLst>
              <a:ext uri="{FF2B5EF4-FFF2-40B4-BE49-F238E27FC236}">
                <a16:creationId xmlns:a16="http://schemas.microsoft.com/office/drawing/2014/main" id="{066DF1FF-D2CA-8F5A-BEF5-B2F68FB200C5}"/>
              </a:ext>
              <a:ext uri="{C183D7F6-B498-43B3-948B-1728B52AA6E4}">
                <adec:decorative xmlns:adec="http://schemas.microsoft.com/office/drawing/2017/decorative" val="1"/>
              </a:ext>
            </a:extLst>
          </p:cNvPr>
          <p:cNvCxnSpPr>
            <a:cxnSpLocks/>
          </p:cNvCxnSpPr>
          <p:nvPr/>
        </p:nvCxnSpPr>
        <p:spPr>
          <a:xfrm flipH="1">
            <a:off x="45076" y="3783781"/>
            <a:ext cx="5315692" cy="3003385"/>
          </a:xfrm>
          <a:prstGeom prst="straightConnector1">
            <a:avLst/>
          </a:prstGeom>
          <a:noFill/>
          <a:ln w="19050" cap="flat" cmpd="sng">
            <a:solidFill>
              <a:srgbClr val="007A8A"/>
            </a:solidFill>
            <a:prstDash val="solid"/>
            <a:round/>
            <a:headEnd type="none" w="med" len="med"/>
            <a:tailEnd type="none" w="med" len="med"/>
          </a:ln>
        </p:spPr>
      </p:cxnSp>
      <p:cxnSp>
        <p:nvCxnSpPr>
          <p:cNvPr id="26" name="Google Shape;132;p17">
            <a:extLst>
              <a:ext uri="{FF2B5EF4-FFF2-40B4-BE49-F238E27FC236}">
                <a16:creationId xmlns:a16="http://schemas.microsoft.com/office/drawing/2014/main" id="{9CA0212B-59D0-F194-75E9-2ACB0EBBF83D}"/>
              </a:ext>
              <a:ext uri="{C183D7F6-B498-43B3-948B-1728B52AA6E4}">
                <adec:decorative xmlns:adec="http://schemas.microsoft.com/office/drawing/2017/decorative" val="1"/>
              </a:ext>
            </a:extLst>
          </p:cNvPr>
          <p:cNvCxnSpPr>
            <a:cxnSpLocks/>
            <a:stCxn id="30" idx="1"/>
          </p:cNvCxnSpPr>
          <p:nvPr/>
        </p:nvCxnSpPr>
        <p:spPr>
          <a:xfrm flipH="1" flipV="1">
            <a:off x="45076" y="70834"/>
            <a:ext cx="5333739" cy="2655930"/>
          </a:xfrm>
          <a:prstGeom prst="straightConnector1">
            <a:avLst/>
          </a:prstGeom>
          <a:noFill/>
          <a:ln w="19050" cap="flat" cmpd="sng">
            <a:solidFill>
              <a:srgbClr val="007A8A"/>
            </a:solidFill>
            <a:prstDash val="solid"/>
            <a:round/>
            <a:headEnd type="none" w="med" len="med"/>
            <a:tailEnd type="none" w="med" len="med"/>
          </a:ln>
        </p:spPr>
      </p:cxnSp>
      <p:cxnSp>
        <p:nvCxnSpPr>
          <p:cNvPr id="27" name="Google Shape;134;p17">
            <a:extLst>
              <a:ext uri="{FF2B5EF4-FFF2-40B4-BE49-F238E27FC236}">
                <a16:creationId xmlns:a16="http://schemas.microsoft.com/office/drawing/2014/main" id="{F2515E30-967B-19DA-A206-7D02E92A30D6}"/>
              </a:ext>
              <a:ext uri="{C183D7F6-B498-43B3-948B-1728B52AA6E4}">
                <adec:decorative xmlns:adec="http://schemas.microsoft.com/office/drawing/2017/decorative" val="1"/>
              </a:ext>
            </a:extLst>
          </p:cNvPr>
          <p:cNvCxnSpPr>
            <a:cxnSpLocks/>
          </p:cNvCxnSpPr>
          <p:nvPr/>
        </p:nvCxnSpPr>
        <p:spPr>
          <a:xfrm>
            <a:off x="6698190" y="3772463"/>
            <a:ext cx="5395072" cy="3014703"/>
          </a:xfrm>
          <a:prstGeom prst="straightConnector1">
            <a:avLst/>
          </a:prstGeom>
          <a:noFill/>
          <a:ln w="19050" cap="flat" cmpd="sng">
            <a:solidFill>
              <a:srgbClr val="007A8A"/>
            </a:solidFill>
            <a:prstDash val="solid"/>
            <a:round/>
            <a:headEnd type="none" w="med" len="med"/>
            <a:tailEnd type="none" w="med" len="med"/>
          </a:ln>
        </p:spPr>
      </p:cxnSp>
      <p:cxnSp>
        <p:nvCxnSpPr>
          <p:cNvPr id="28" name="Google Shape;136;p17">
            <a:extLst>
              <a:ext uri="{FF2B5EF4-FFF2-40B4-BE49-F238E27FC236}">
                <a16:creationId xmlns:a16="http://schemas.microsoft.com/office/drawing/2014/main" id="{09877617-142E-4046-1624-C8B4A08B343F}"/>
              </a:ext>
              <a:ext uri="{C183D7F6-B498-43B3-948B-1728B52AA6E4}">
                <adec:decorative xmlns:adec="http://schemas.microsoft.com/office/drawing/2017/decorative" val="1"/>
              </a:ext>
            </a:extLst>
          </p:cNvPr>
          <p:cNvCxnSpPr>
            <a:cxnSpLocks/>
          </p:cNvCxnSpPr>
          <p:nvPr/>
        </p:nvCxnSpPr>
        <p:spPr>
          <a:xfrm flipV="1">
            <a:off x="6741172" y="70834"/>
            <a:ext cx="5352090" cy="2723550"/>
          </a:xfrm>
          <a:prstGeom prst="straightConnector1">
            <a:avLst/>
          </a:prstGeom>
          <a:noFill/>
          <a:ln w="19050" cap="flat" cmpd="sng">
            <a:solidFill>
              <a:srgbClr val="007A8A"/>
            </a:solidFill>
            <a:prstDash val="solid"/>
            <a:round/>
            <a:headEnd type="none" w="med" len="med"/>
            <a:tailEnd type="none" w="med" len="med"/>
          </a:ln>
        </p:spPr>
      </p:cxnSp>
      <p:sp>
        <p:nvSpPr>
          <p:cNvPr id="29" name="Slide Number Placeholder 1">
            <a:extLst>
              <a:ext uri="{FF2B5EF4-FFF2-40B4-BE49-F238E27FC236}">
                <a16:creationId xmlns:a16="http://schemas.microsoft.com/office/drawing/2014/main" id="{0CAB4DF0-0FEA-7D34-C4F6-721B28A6CDE1}"/>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66</a:t>
            </a:fld>
            <a:endParaRPr lang="en-AU" dirty="0"/>
          </a:p>
        </p:txBody>
      </p:sp>
      <p:sp>
        <p:nvSpPr>
          <p:cNvPr id="30" name="Google Shape;124;p17" descr="Subject ">
            <a:extLst>
              <a:ext uri="{FF2B5EF4-FFF2-40B4-BE49-F238E27FC236}">
                <a16:creationId xmlns:a16="http://schemas.microsoft.com/office/drawing/2014/main" id="{339D352D-F2B9-317D-C33D-760AEC3E6E18}"/>
              </a:ext>
            </a:extLst>
          </p:cNvPr>
          <p:cNvSpPr txBox="1">
            <a:spLocks noGrp="1"/>
          </p:cNvSpPr>
          <p:nvPr>
            <p:ph type="title" idx="4294967295"/>
          </p:nvPr>
        </p:nvSpPr>
        <p:spPr>
          <a:xfrm>
            <a:off x="5109365" y="2507833"/>
            <a:ext cx="1839919" cy="1494957"/>
          </a:xfrm>
          <a:prstGeom prst="ellipse">
            <a:avLst/>
          </a:prstGeom>
          <a:solidFill>
            <a:schemeClr val="bg1"/>
          </a:solidFill>
          <a:ln w="38100" cap="flat" cmpd="sng">
            <a:solidFill>
              <a:schemeClr val="tx1"/>
            </a:solidFill>
            <a:prstDash val="solid"/>
            <a:miter lim="800000"/>
            <a:headEnd type="none" w="sm" len="sm"/>
            <a:tailEnd type="none" w="sm" len="sm"/>
          </a:ln>
          <a:effectLst/>
        </p:spPr>
        <p:txBody>
          <a:bodyPr rot="0" spcFirstLastPara="1" vertOverflow="overflow" horzOverflow="overflow" vert="horz" wrap="square" lIns="79125" tIns="39550" rIns="79125" bIns="39550" numCol="1" spcCol="0" rtlCol="0" fromWordArt="0" anchor="ctr"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609585" rtl="0" eaLnBrk="1" fontAlgn="auto" latinLnBrk="0" hangingPunct="1">
              <a:lnSpc>
                <a:spcPct val="100000"/>
              </a:lnSpc>
              <a:spcBef>
                <a:spcPts val="0"/>
              </a:spcBef>
              <a:spcAft>
                <a:spcPts val="0"/>
              </a:spcAft>
              <a:buClr>
                <a:srgbClr val="000000"/>
              </a:buClr>
              <a:buSzTx/>
              <a:buFontTx/>
              <a:buNone/>
              <a:tabLst/>
              <a:defRPr/>
            </a:pPr>
            <a:r>
              <a:rPr kumimoji="0" lang="en-AU" sz="2000" b="1" i="0" u="none" strike="noStrike" kern="1200" cap="none" spc="0" normalizeH="0" baseline="0" noProof="0" dirty="0">
                <a:ln>
                  <a:noFill/>
                </a:ln>
                <a:solidFill>
                  <a:schemeClr val="tx1"/>
                </a:solidFill>
                <a:effectLst/>
                <a:uLnTx/>
                <a:uFillTx/>
                <a:latin typeface="+mj-lt"/>
                <a:ea typeface="+mn-ea"/>
                <a:cs typeface="Arial" panose="020B0604020202020204" pitchFamily="34" charset="0"/>
                <a:sym typeface="Montserrat"/>
              </a:rPr>
              <a:t>Ideas</a:t>
            </a:r>
          </a:p>
        </p:txBody>
      </p:sp>
      <p:sp>
        <p:nvSpPr>
          <p:cNvPr id="31" name="Google Shape;133;p17" descr="Idea bubble">
            <a:extLst>
              <a:ext uri="{FF2B5EF4-FFF2-40B4-BE49-F238E27FC236}">
                <a16:creationId xmlns:a16="http://schemas.microsoft.com/office/drawing/2014/main" id="{BD1E5D56-E263-90DA-030A-D8B1A2BA6512}"/>
              </a:ext>
            </a:extLst>
          </p:cNvPr>
          <p:cNvSpPr/>
          <p:nvPr/>
        </p:nvSpPr>
        <p:spPr>
          <a:xfrm>
            <a:off x="3000402" y="2351843"/>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 sz="1800" dirty="0">
                <a:solidFill>
                  <a:srgbClr val="000000"/>
                </a:solidFill>
                <a:cs typeface="Arial" panose="020B0604020202020204" pitchFamily="34" charset="0"/>
                <a:sym typeface="Montserrat Medium"/>
              </a:rPr>
              <a:t>ventilation</a:t>
            </a:r>
            <a:endParaRPr sz="1800" dirty="0">
              <a:solidFill>
                <a:srgbClr val="000000"/>
              </a:solidFill>
              <a:cs typeface="Arial" panose="020B0604020202020204" pitchFamily="34" charset="0"/>
              <a:sym typeface="Montserrat Medium"/>
            </a:endParaRPr>
          </a:p>
        </p:txBody>
      </p:sp>
      <p:sp>
        <p:nvSpPr>
          <p:cNvPr id="32" name="Google Shape;129;p17">
            <a:extLst>
              <a:ext uri="{FF2B5EF4-FFF2-40B4-BE49-F238E27FC236}">
                <a16:creationId xmlns:a16="http://schemas.microsoft.com/office/drawing/2014/main" id="{E51DAF52-712C-2F75-EB50-A23C48FE2119}"/>
              </a:ext>
            </a:extLst>
          </p:cNvPr>
          <p:cNvSpPr/>
          <p:nvPr/>
        </p:nvSpPr>
        <p:spPr>
          <a:xfrm>
            <a:off x="4185990" y="1539236"/>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structure</a:t>
            </a:r>
            <a:endParaRPr sz="1800" dirty="0">
              <a:solidFill>
                <a:srgbClr val="000000"/>
              </a:solidFill>
              <a:cs typeface="Arial" panose="020B0604020202020204" pitchFamily="34" charset="0"/>
              <a:sym typeface="Montserrat Medium"/>
            </a:endParaRPr>
          </a:p>
        </p:txBody>
      </p:sp>
      <p:sp>
        <p:nvSpPr>
          <p:cNvPr id="40" name="Google Shape;137;p17">
            <a:extLst>
              <a:ext uri="{FF2B5EF4-FFF2-40B4-BE49-F238E27FC236}">
                <a16:creationId xmlns:a16="http://schemas.microsoft.com/office/drawing/2014/main" id="{EA67DEE5-4D1B-D62C-B720-0385921FF6A4}"/>
              </a:ext>
            </a:extLst>
          </p:cNvPr>
          <p:cNvSpPr/>
          <p:nvPr/>
        </p:nvSpPr>
        <p:spPr>
          <a:xfrm>
            <a:off x="6090661" y="1538625"/>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material</a:t>
            </a:r>
            <a:endParaRPr sz="1800" dirty="0">
              <a:solidFill>
                <a:srgbClr val="000000"/>
              </a:solidFill>
              <a:cs typeface="Arial" panose="020B0604020202020204" pitchFamily="34" charset="0"/>
              <a:sym typeface="Montserrat Medium"/>
            </a:endParaRPr>
          </a:p>
        </p:txBody>
      </p:sp>
      <p:sp>
        <p:nvSpPr>
          <p:cNvPr id="41" name="Google Shape;140;p17">
            <a:extLst>
              <a:ext uri="{FF2B5EF4-FFF2-40B4-BE49-F238E27FC236}">
                <a16:creationId xmlns:a16="http://schemas.microsoft.com/office/drawing/2014/main" id="{CA770682-19AC-54E6-8A7A-E5AACCF84769}"/>
              </a:ext>
            </a:extLst>
          </p:cNvPr>
          <p:cNvSpPr/>
          <p:nvPr/>
        </p:nvSpPr>
        <p:spPr>
          <a:xfrm>
            <a:off x="7283716" y="2405637"/>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opening roof</a:t>
            </a:r>
            <a:endParaRPr sz="1800" dirty="0">
              <a:solidFill>
                <a:srgbClr val="000000"/>
              </a:solidFill>
              <a:cs typeface="Arial" panose="020B0604020202020204" pitchFamily="34" charset="0"/>
              <a:sym typeface="Montserrat Medium"/>
            </a:endParaRPr>
          </a:p>
        </p:txBody>
      </p:sp>
      <p:sp>
        <p:nvSpPr>
          <p:cNvPr id="42" name="Google Shape;135;p17">
            <a:extLst>
              <a:ext uri="{FF2B5EF4-FFF2-40B4-BE49-F238E27FC236}">
                <a16:creationId xmlns:a16="http://schemas.microsoft.com/office/drawing/2014/main" id="{EB3A8115-43CE-76AC-3BB1-B2911801471A}"/>
              </a:ext>
            </a:extLst>
          </p:cNvPr>
          <p:cNvSpPr/>
          <p:nvPr/>
        </p:nvSpPr>
        <p:spPr>
          <a:xfrm>
            <a:off x="7335450" y="3416589"/>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shade</a:t>
            </a:r>
            <a:endParaRPr sz="1800" dirty="0">
              <a:solidFill>
                <a:srgbClr val="000000"/>
              </a:solidFill>
              <a:cs typeface="Arial" panose="020B0604020202020204" pitchFamily="34" charset="0"/>
              <a:sym typeface="Montserrat Medium"/>
            </a:endParaRPr>
          </a:p>
        </p:txBody>
      </p:sp>
      <p:sp>
        <p:nvSpPr>
          <p:cNvPr id="43" name="Google Shape;139;p17">
            <a:extLst>
              <a:ext uri="{FF2B5EF4-FFF2-40B4-BE49-F238E27FC236}">
                <a16:creationId xmlns:a16="http://schemas.microsoft.com/office/drawing/2014/main" id="{BEB2F8C7-AEDE-ADBF-7476-A7A27A06E0F1}"/>
              </a:ext>
            </a:extLst>
          </p:cNvPr>
          <p:cNvSpPr/>
          <p:nvPr/>
        </p:nvSpPr>
        <p:spPr>
          <a:xfrm>
            <a:off x="6090661" y="4253050"/>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sensors</a:t>
            </a:r>
            <a:endParaRPr sz="1800" dirty="0">
              <a:solidFill>
                <a:srgbClr val="000000"/>
              </a:solidFill>
              <a:cs typeface="Arial" panose="020B0604020202020204" pitchFamily="34" charset="0"/>
              <a:sym typeface="Montserrat Medium"/>
            </a:endParaRPr>
          </a:p>
        </p:txBody>
      </p:sp>
      <p:sp>
        <p:nvSpPr>
          <p:cNvPr id="44" name="Google Shape;131;p17">
            <a:extLst>
              <a:ext uri="{FF2B5EF4-FFF2-40B4-BE49-F238E27FC236}">
                <a16:creationId xmlns:a16="http://schemas.microsoft.com/office/drawing/2014/main" id="{9F9F8090-C3B4-037D-E579-1D2FA1D4AF29}"/>
              </a:ext>
            </a:extLst>
          </p:cNvPr>
          <p:cNvSpPr/>
          <p:nvPr/>
        </p:nvSpPr>
        <p:spPr>
          <a:xfrm>
            <a:off x="4185990" y="4260301"/>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motors</a:t>
            </a:r>
            <a:endParaRPr sz="1800" dirty="0">
              <a:solidFill>
                <a:srgbClr val="000000"/>
              </a:solidFill>
              <a:cs typeface="Arial" panose="020B0604020202020204" pitchFamily="34" charset="0"/>
              <a:sym typeface="Montserrat Medium"/>
            </a:endParaRPr>
          </a:p>
        </p:txBody>
      </p:sp>
      <p:sp>
        <p:nvSpPr>
          <p:cNvPr id="45" name="Google Shape;138;p17">
            <a:extLst>
              <a:ext uri="{FF2B5EF4-FFF2-40B4-BE49-F238E27FC236}">
                <a16:creationId xmlns:a16="http://schemas.microsoft.com/office/drawing/2014/main" id="{574F8B5C-FF12-0B74-7526-FA8E91B991ED}"/>
              </a:ext>
            </a:extLst>
          </p:cNvPr>
          <p:cNvSpPr/>
          <p:nvPr/>
        </p:nvSpPr>
        <p:spPr>
          <a:xfrm>
            <a:off x="3008735" y="3372624"/>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heating</a:t>
            </a:r>
            <a:endParaRPr sz="1800" dirty="0">
              <a:solidFill>
                <a:srgbClr val="000000"/>
              </a:solidFill>
              <a:cs typeface="Arial" panose="020B0604020202020204" pitchFamily="34" charset="0"/>
              <a:sym typeface="Montserrat Medium"/>
            </a:endParaRPr>
          </a:p>
        </p:txBody>
      </p:sp>
      <p:pic>
        <p:nvPicPr>
          <p:cNvPr id="46" name="Picture 45" descr="Screenshot of a small greenhouse.">
            <a:extLst>
              <a:ext uri="{FF2B5EF4-FFF2-40B4-BE49-F238E27FC236}">
                <a16:creationId xmlns:a16="http://schemas.microsoft.com/office/drawing/2014/main" id="{5BCFE3D0-E5B0-E467-CC32-BEC4857215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97685" y="144266"/>
            <a:ext cx="2575717" cy="1404937"/>
          </a:xfrm>
          <a:prstGeom prst="rect">
            <a:avLst/>
          </a:prstGeom>
          <a:ln>
            <a:noFill/>
          </a:ln>
          <a:effectLst>
            <a:softEdge rad="112500"/>
          </a:effectLst>
        </p:spPr>
      </p:pic>
      <p:pic>
        <p:nvPicPr>
          <p:cNvPr id="47" name="Picture 46" descr="Screenshot of a shade mechanism.">
            <a:extLst>
              <a:ext uri="{FF2B5EF4-FFF2-40B4-BE49-F238E27FC236}">
                <a16:creationId xmlns:a16="http://schemas.microsoft.com/office/drawing/2014/main" id="{DAAB3AAD-892C-F0D6-01C4-2FD390416E4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364486" y="3634562"/>
            <a:ext cx="2728776" cy="1526581"/>
          </a:xfrm>
          <a:prstGeom prst="rect">
            <a:avLst/>
          </a:prstGeom>
          <a:ln>
            <a:noFill/>
          </a:ln>
          <a:effectLst>
            <a:softEdge rad="112500"/>
          </a:effectLst>
        </p:spPr>
      </p:pic>
      <p:pic>
        <p:nvPicPr>
          <p:cNvPr id="48" name="Picture 47" descr="Screenshot showing a motor.">
            <a:extLst>
              <a:ext uri="{FF2B5EF4-FFF2-40B4-BE49-F238E27FC236}">
                <a16:creationId xmlns:a16="http://schemas.microsoft.com/office/drawing/2014/main" id="{0EDA2B7E-B98A-BBD5-5658-4417D41B9E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72067" y="5236149"/>
            <a:ext cx="2622696" cy="1323057"/>
          </a:xfrm>
          <a:prstGeom prst="rect">
            <a:avLst/>
          </a:prstGeom>
          <a:ln>
            <a:noFill/>
          </a:ln>
          <a:effectLst>
            <a:softEdge rad="112500"/>
          </a:effectLst>
        </p:spPr>
      </p:pic>
      <p:pic>
        <p:nvPicPr>
          <p:cNvPr id="49" name="Picture 48" descr="Screenshot showing a heat pump.">
            <a:extLst>
              <a:ext uri="{FF2B5EF4-FFF2-40B4-BE49-F238E27FC236}">
                <a16:creationId xmlns:a16="http://schemas.microsoft.com/office/drawing/2014/main" id="{13E69F87-AE1B-C66A-3189-37A2908DFC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7832" y="3676075"/>
            <a:ext cx="2620736" cy="1374716"/>
          </a:xfrm>
          <a:prstGeom prst="rect">
            <a:avLst/>
          </a:prstGeom>
          <a:ln>
            <a:noFill/>
          </a:ln>
          <a:effectLst>
            <a:softEdge rad="112500"/>
          </a:effectLst>
        </p:spPr>
      </p:pic>
      <p:pic>
        <p:nvPicPr>
          <p:cNvPr id="50" name="Picture 49" descr="Screenshot of a sensor list.">
            <a:extLst>
              <a:ext uri="{FF2B5EF4-FFF2-40B4-BE49-F238E27FC236}">
                <a16:creationId xmlns:a16="http://schemas.microsoft.com/office/drawing/2014/main" id="{D7901ABB-44A8-AFBD-993A-71A838DBE55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02292" y="5238642"/>
            <a:ext cx="2593096" cy="1318070"/>
          </a:xfrm>
          <a:prstGeom prst="rect">
            <a:avLst/>
          </a:prstGeom>
          <a:ln>
            <a:noFill/>
          </a:ln>
          <a:effectLst>
            <a:softEdge rad="112500"/>
          </a:effectLst>
        </p:spPr>
      </p:pic>
      <p:pic>
        <p:nvPicPr>
          <p:cNvPr id="51" name="Picture 50" descr="Screenshot od fans on a small greenhouse.">
            <a:extLst>
              <a:ext uri="{FF2B5EF4-FFF2-40B4-BE49-F238E27FC236}">
                <a16:creationId xmlns:a16="http://schemas.microsoft.com/office/drawing/2014/main" id="{13B1A8DD-7966-CF65-5955-453B221FD89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7833" y="1863108"/>
            <a:ext cx="2620736" cy="1154923"/>
          </a:xfrm>
          <a:prstGeom prst="rect">
            <a:avLst/>
          </a:prstGeom>
          <a:ln>
            <a:noFill/>
          </a:ln>
          <a:effectLst>
            <a:softEdge rad="112500"/>
          </a:effectLst>
        </p:spPr>
      </p:pic>
      <p:pic>
        <p:nvPicPr>
          <p:cNvPr id="52" name="Picture 51" descr="Screen shot of an opening roof.">
            <a:extLst>
              <a:ext uri="{FF2B5EF4-FFF2-40B4-BE49-F238E27FC236}">
                <a16:creationId xmlns:a16="http://schemas.microsoft.com/office/drawing/2014/main" id="{9A715924-0E3C-7C14-F7C0-083F2C0E0D9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95726" y="1686091"/>
            <a:ext cx="2517513" cy="1400891"/>
          </a:xfrm>
          <a:prstGeom prst="rect">
            <a:avLst/>
          </a:prstGeom>
          <a:ln>
            <a:noFill/>
          </a:ln>
          <a:effectLst>
            <a:softEdge rad="112500"/>
          </a:effectLst>
        </p:spPr>
      </p:pic>
      <p:pic>
        <p:nvPicPr>
          <p:cNvPr id="53" name="Picture 52" descr="Screenshot of a small greenhouse.">
            <a:extLst>
              <a:ext uri="{FF2B5EF4-FFF2-40B4-BE49-F238E27FC236}">
                <a16:creationId xmlns:a16="http://schemas.microsoft.com/office/drawing/2014/main" id="{C4960D2F-5F1F-1C1B-9DED-87A65FD07D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488534" y="147440"/>
            <a:ext cx="2569500" cy="1382313"/>
          </a:xfrm>
          <a:prstGeom prst="rect">
            <a:avLst/>
          </a:prstGeom>
          <a:ln>
            <a:noFill/>
          </a:ln>
          <a:effectLst>
            <a:softEdge rad="112500"/>
          </a:effectLst>
        </p:spPr>
      </p:pic>
    </p:spTree>
    <p:extLst>
      <p:ext uri="{BB962C8B-B14F-4D97-AF65-F5344CB8AC3E}">
        <p14:creationId xmlns:p14="http://schemas.microsoft.com/office/powerpoint/2010/main" val="46770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Google Shape;125;p17">
            <a:extLst>
              <a:ext uri="{FF2B5EF4-FFF2-40B4-BE49-F238E27FC236}">
                <a16:creationId xmlns:a16="http://schemas.microsoft.com/office/drawing/2014/main" id="{4B89B104-8656-28BE-B52B-7871FF5B469C}"/>
              </a:ext>
              <a:ext uri="{C183D7F6-B498-43B3-948B-1728B52AA6E4}">
                <adec:decorative xmlns:adec="http://schemas.microsoft.com/office/drawing/2017/decorative" val="1"/>
              </a:ext>
            </a:extLst>
          </p:cNvPr>
          <p:cNvCxnSpPr>
            <a:cxnSpLocks/>
          </p:cNvCxnSpPr>
          <p:nvPr/>
        </p:nvCxnSpPr>
        <p:spPr>
          <a:xfrm flipV="1">
            <a:off x="45076" y="3255447"/>
            <a:ext cx="5093367" cy="9471"/>
          </a:xfrm>
          <a:prstGeom prst="straightConnector1">
            <a:avLst/>
          </a:prstGeom>
          <a:noFill/>
          <a:ln w="19050" cap="flat" cmpd="sng">
            <a:solidFill>
              <a:srgbClr val="007A8A"/>
            </a:solidFill>
            <a:prstDash val="solid"/>
            <a:round/>
            <a:headEnd type="none" w="med" len="med"/>
            <a:tailEnd type="none" w="med" len="med"/>
          </a:ln>
        </p:spPr>
      </p:cxnSp>
      <p:cxnSp>
        <p:nvCxnSpPr>
          <p:cNvPr id="13" name="Google Shape;126;p17">
            <a:extLst>
              <a:ext uri="{FF2B5EF4-FFF2-40B4-BE49-F238E27FC236}">
                <a16:creationId xmlns:a16="http://schemas.microsoft.com/office/drawing/2014/main" id="{75CBFEAB-5C8D-A00D-2602-43D3E4C424C6}"/>
              </a:ext>
              <a:ext uri="{C183D7F6-B498-43B3-948B-1728B52AA6E4}">
                <adec:decorative xmlns:adec="http://schemas.microsoft.com/office/drawing/2017/decorative" val="1"/>
              </a:ext>
            </a:extLst>
          </p:cNvPr>
          <p:cNvCxnSpPr>
            <a:cxnSpLocks/>
          </p:cNvCxnSpPr>
          <p:nvPr/>
        </p:nvCxnSpPr>
        <p:spPr>
          <a:xfrm>
            <a:off x="6949341" y="3264919"/>
            <a:ext cx="5197583" cy="13769"/>
          </a:xfrm>
          <a:prstGeom prst="straightConnector1">
            <a:avLst/>
          </a:prstGeom>
          <a:noFill/>
          <a:ln w="19050" cap="flat" cmpd="sng">
            <a:solidFill>
              <a:srgbClr val="007A8A"/>
            </a:solidFill>
            <a:prstDash val="solid"/>
            <a:round/>
            <a:headEnd type="none" w="med" len="med"/>
            <a:tailEnd type="none" w="med" len="med"/>
          </a:ln>
        </p:spPr>
      </p:cxnSp>
      <p:cxnSp>
        <p:nvCxnSpPr>
          <p:cNvPr id="14" name="Google Shape;127;p17">
            <a:extLst>
              <a:ext uri="{FF2B5EF4-FFF2-40B4-BE49-F238E27FC236}">
                <a16:creationId xmlns:a16="http://schemas.microsoft.com/office/drawing/2014/main" id="{972D3CD9-08A8-5C46-F72E-B8082822C70B}"/>
              </a:ext>
              <a:ext uri="{C183D7F6-B498-43B3-948B-1728B52AA6E4}">
                <adec:decorative xmlns:adec="http://schemas.microsoft.com/office/drawing/2017/decorative" val="1"/>
              </a:ext>
            </a:extLst>
          </p:cNvPr>
          <p:cNvCxnSpPr>
            <a:cxnSpLocks/>
            <a:stCxn id="30" idx="4"/>
          </p:cNvCxnSpPr>
          <p:nvPr/>
        </p:nvCxnSpPr>
        <p:spPr>
          <a:xfrm>
            <a:off x="6029325" y="4002790"/>
            <a:ext cx="0" cy="2693210"/>
          </a:xfrm>
          <a:prstGeom prst="straightConnector1">
            <a:avLst/>
          </a:prstGeom>
          <a:noFill/>
          <a:ln w="19050" cap="flat" cmpd="sng">
            <a:solidFill>
              <a:srgbClr val="007A8A"/>
            </a:solidFill>
            <a:prstDash val="solid"/>
            <a:round/>
            <a:headEnd type="none" w="med" len="med"/>
            <a:tailEnd type="none" w="med" len="med"/>
          </a:ln>
        </p:spPr>
      </p:cxnSp>
      <p:cxnSp>
        <p:nvCxnSpPr>
          <p:cNvPr id="23" name="Google Shape;128;p17">
            <a:extLst>
              <a:ext uri="{FF2B5EF4-FFF2-40B4-BE49-F238E27FC236}">
                <a16:creationId xmlns:a16="http://schemas.microsoft.com/office/drawing/2014/main" id="{338A3A4B-ECAF-7CD0-3541-9C7093627923}"/>
              </a:ext>
              <a:ext uri="{C183D7F6-B498-43B3-948B-1728B52AA6E4}">
                <adec:decorative xmlns:adec="http://schemas.microsoft.com/office/drawing/2017/decorative" val="1"/>
              </a:ext>
            </a:extLst>
          </p:cNvPr>
          <p:cNvCxnSpPr>
            <a:cxnSpLocks/>
            <a:stCxn id="30" idx="0"/>
          </p:cNvCxnSpPr>
          <p:nvPr/>
        </p:nvCxnSpPr>
        <p:spPr>
          <a:xfrm flipV="1">
            <a:off x="6029325" y="70834"/>
            <a:ext cx="0" cy="2436999"/>
          </a:xfrm>
          <a:prstGeom prst="straightConnector1">
            <a:avLst/>
          </a:prstGeom>
          <a:noFill/>
          <a:ln w="19050" cap="flat" cmpd="sng">
            <a:solidFill>
              <a:srgbClr val="007A8A"/>
            </a:solidFill>
            <a:prstDash val="solid"/>
            <a:round/>
            <a:headEnd type="none" w="med" len="med"/>
            <a:tailEnd type="none" w="med" len="med"/>
          </a:ln>
        </p:spPr>
      </p:cxnSp>
      <p:cxnSp>
        <p:nvCxnSpPr>
          <p:cNvPr id="25" name="Google Shape;130;p17">
            <a:extLst>
              <a:ext uri="{FF2B5EF4-FFF2-40B4-BE49-F238E27FC236}">
                <a16:creationId xmlns:a16="http://schemas.microsoft.com/office/drawing/2014/main" id="{D6B14D08-5A89-3658-DFD8-1C0FD1E16571}"/>
              </a:ext>
              <a:ext uri="{C183D7F6-B498-43B3-948B-1728B52AA6E4}">
                <adec:decorative xmlns:adec="http://schemas.microsoft.com/office/drawing/2017/decorative" val="1"/>
              </a:ext>
            </a:extLst>
          </p:cNvPr>
          <p:cNvCxnSpPr>
            <a:cxnSpLocks/>
          </p:cNvCxnSpPr>
          <p:nvPr/>
        </p:nvCxnSpPr>
        <p:spPr>
          <a:xfrm flipH="1">
            <a:off x="45076" y="3783781"/>
            <a:ext cx="5315692" cy="3003385"/>
          </a:xfrm>
          <a:prstGeom prst="straightConnector1">
            <a:avLst/>
          </a:prstGeom>
          <a:noFill/>
          <a:ln w="19050" cap="flat" cmpd="sng">
            <a:solidFill>
              <a:srgbClr val="007A8A"/>
            </a:solidFill>
            <a:prstDash val="solid"/>
            <a:round/>
            <a:headEnd type="none" w="med" len="med"/>
            <a:tailEnd type="none" w="med" len="med"/>
          </a:ln>
        </p:spPr>
      </p:cxnSp>
      <p:cxnSp>
        <p:nvCxnSpPr>
          <p:cNvPr id="26" name="Google Shape;132;p17">
            <a:extLst>
              <a:ext uri="{FF2B5EF4-FFF2-40B4-BE49-F238E27FC236}">
                <a16:creationId xmlns:a16="http://schemas.microsoft.com/office/drawing/2014/main" id="{7E747CA4-7069-E73E-04C9-C7FC5EDC357F}"/>
              </a:ext>
              <a:ext uri="{C183D7F6-B498-43B3-948B-1728B52AA6E4}">
                <adec:decorative xmlns:adec="http://schemas.microsoft.com/office/drawing/2017/decorative" val="1"/>
              </a:ext>
            </a:extLst>
          </p:cNvPr>
          <p:cNvCxnSpPr>
            <a:cxnSpLocks/>
            <a:stCxn id="30" idx="1"/>
          </p:cNvCxnSpPr>
          <p:nvPr/>
        </p:nvCxnSpPr>
        <p:spPr>
          <a:xfrm flipH="1" flipV="1">
            <a:off x="45076" y="70834"/>
            <a:ext cx="5333739" cy="2655930"/>
          </a:xfrm>
          <a:prstGeom prst="straightConnector1">
            <a:avLst/>
          </a:prstGeom>
          <a:noFill/>
          <a:ln w="19050" cap="flat" cmpd="sng">
            <a:solidFill>
              <a:srgbClr val="007A8A"/>
            </a:solidFill>
            <a:prstDash val="solid"/>
            <a:round/>
            <a:headEnd type="none" w="med" len="med"/>
            <a:tailEnd type="none" w="med" len="med"/>
          </a:ln>
        </p:spPr>
      </p:cxnSp>
      <p:cxnSp>
        <p:nvCxnSpPr>
          <p:cNvPr id="27" name="Google Shape;134;p17">
            <a:extLst>
              <a:ext uri="{FF2B5EF4-FFF2-40B4-BE49-F238E27FC236}">
                <a16:creationId xmlns:a16="http://schemas.microsoft.com/office/drawing/2014/main" id="{3BACD83C-2543-5DE9-4117-3A35440073E6}"/>
              </a:ext>
              <a:ext uri="{C183D7F6-B498-43B3-948B-1728B52AA6E4}">
                <adec:decorative xmlns:adec="http://schemas.microsoft.com/office/drawing/2017/decorative" val="1"/>
              </a:ext>
            </a:extLst>
          </p:cNvPr>
          <p:cNvCxnSpPr>
            <a:cxnSpLocks/>
          </p:cNvCxnSpPr>
          <p:nvPr/>
        </p:nvCxnSpPr>
        <p:spPr>
          <a:xfrm>
            <a:off x="6698190" y="3772463"/>
            <a:ext cx="5395072" cy="3014703"/>
          </a:xfrm>
          <a:prstGeom prst="straightConnector1">
            <a:avLst/>
          </a:prstGeom>
          <a:noFill/>
          <a:ln w="19050" cap="flat" cmpd="sng">
            <a:solidFill>
              <a:srgbClr val="007A8A"/>
            </a:solidFill>
            <a:prstDash val="solid"/>
            <a:round/>
            <a:headEnd type="none" w="med" len="med"/>
            <a:tailEnd type="none" w="med" len="med"/>
          </a:ln>
        </p:spPr>
      </p:cxnSp>
      <p:cxnSp>
        <p:nvCxnSpPr>
          <p:cNvPr id="28" name="Google Shape;136;p17">
            <a:extLst>
              <a:ext uri="{FF2B5EF4-FFF2-40B4-BE49-F238E27FC236}">
                <a16:creationId xmlns:a16="http://schemas.microsoft.com/office/drawing/2014/main" id="{6311CCC5-88C7-408C-5A9B-0FC9F6A98787}"/>
              </a:ext>
              <a:ext uri="{C183D7F6-B498-43B3-948B-1728B52AA6E4}">
                <adec:decorative xmlns:adec="http://schemas.microsoft.com/office/drawing/2017/decorative" val="1"/>
              </a:ext>
            </a:extLst>
          </p:cNvPr>
          <p:cNvCxnSpPr>
            <a:cxnSpLocks/>
          </p:cNvCxnSpPr>
          <p:nvPr/>
        </p:nvCxnSpPr>
        <p:spPr>
          <a:xfrm flipV="1">
            <a:off x="6741172" y="70834"/>
            <a:ext cx="5352090" cy="2723550"/>
          </a:xfrm>
          <a:prstGeom prst="straightConnector1">
            <a:avLst/>
          </a:prstGeom>
          <a:noFill/>
          <a:ln w="19050" cap="flat" cmpd="sng">
            <a:solidFill>
              <a:srgbClr val="007A8A"/>
            </a:solidFill>
            <a:prstDash val="solid"/>
            <a:round/>
            <a:headEnd type="none" w="med" len="med"/>
            <a:tailEnd type="none" w="med" len="med"/>
          </a:ln>
        </p:spPr>
      </p:cxnSp>
      <p:sp>
        <p:nvSpPr>
          <p:cNvPr id="29" name="Slide Number Placeholder 1">
            <a:extLst>
              <a:ext uri="{FF2B5EF4-FFF2-40B4-BE49-F238E27FC236}">
                <a16:creationId xmlns:a16="http://schemas.microsoft.com/office/drawing/2014/main" id="{AFB9ECCA-1E65-57B4-3754-2BF08A464AA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67</a:t>
            </a:fld>
            <a:endParaRPr lang="en-AU" dirty="0"/>
          </a:p>
        </p:txBody>
      </p:sp>
      <p:sp>
        <p:nvSpPr>
          <p:cNvPr id="30" name="Google Shape;124;p17" descr="Subject ">
            <a:extLst>
              <a:ext uri="{FF2B5EF4-FFF2-40B4-BE49-F238E27FC236}">
                <a16:creationId xmlns:a16="http://schemas.microsoft.com/office/drawing/2014/main" id="{2C1F6975-717C-AECA-0A59-C5B32E31A863}"/>
              </a:ext>
            </a:extLst>
          </p:cNvPr>
          <p:cNvSpPr txBox="1">
            <a:spLocks noGrp="1"/>
          </p:cNvSpPr>
          <p:nvPr>
            <p:ph type="title" idx="4294967295"/>
          </p:nvPr>
        </p:nvSpPr>
        <p:spPr>
          <a:xfrm>
            <a:off x="5109365" y="2507833"/>
            <a:ext cx="1839919" cy="1494957"/>
          </a:xfrm>
          <a:prstGeom prst="ellipse">
            <a:avLst/>
          </a:prstGeom>
          <a:solidFill>
            <a:schemeClr val="bg1"/>
          </a:solidFill>
          <a:ln w="38100" cap="flat" cmpd="sng">
            <a:solidFill>
              <a:schemeClr val="tx1"/>
            </a:solidFill>
            <a:prstDash val="solid"/>
            <a:miter lim="800000"/>
            <a:headEnd type="none" w="sm" len="sm"/>
            <a:tailEnd type="none" w="sm" len="sm"/>
          </a:ln>
          <a:effectLst/>
        </p:spPr>
        <p:txBody>
          <a:bodyPr rot="0" spcFirstLastPara="1" vertOverflow="overflow" horzOverflow="overflow" vert="horz" wrap="square" lIns="79125" tIns="39550" rIns="79125" bIns="39550" numCol="1" spcCol="0" rtlCol="0" fromWordArt="0" anchor="ctr"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609585" rtl="0" eaLnBrk="1" fontAlgn="auto" latinLnBrk="0" hangingPunct="1">
              <a:lnSpc>
                <a:spcPct val="100000"/>
              </a:lnSpc>
              <a:spcBef>
                <a:spcPts val="0"/>
              </a:spcBef>
              <a:spcAft>
                <a:spcPts val="0"/>
              </a:spcAft>
              <a:buClr>
                <a:srgbClr val="000000"/>
              </a:buClr>
              <a:buSzTx/>
              <a:buFontTx/>
              <a:buNone/>
              <a:tabLst/>
              <a:defRPr/>
            </a:pPr>
            <a:r>
              <a:rPr kumimoji="0" lang="en-AU" sz="2000" b="1" i="0" u="none" strike="noStrike" kern="1200" cap="none" spc="0" normalizeH="0" baseline="0" noProof="0" dirty="0">
                <a:ln>
                  <a:noFill/>
                </a:ln>
                <a:solidFill>
                  <a:schemeClr val="tx1"/>
                </a:solidFill>
                <a:effectLst/>
                <a:uLnTx/>
                <a:uFillTx/>
                <a:latin typeface="+mj-lt"/>
                <a:ea typeface="+mn-ea"/>
                <a:cs typeface="Arial" panose="020B0604020202020204" pitchFamily="34" charset="0"/>
                <a:sym typeface="Montserrat"/>
              </a:rPr>
              <a:t>Example Ideas</a:t>
            </a:r>
          </a:p>
        </p:txBody>
      </p:sp>
      <p:sp>
        <p:nvSpPr>
          <p:cNvPr id="31" name="Google Shape;133;p17" descr="Idea bubble">
            <a:extLst>
              <a:ext uri="{FF2B5EF4-FFF2-40B4-BE49-F238E27FC236}">
                <a16:creationId xmlns:a16="http://schemas.microsoft.com/office/drawing/2014/main" id="{59C34843-855C-298A-AE80-2944F250EBA4}"/>
              </a:ext>
            </a:extLst>
          </p:cNvPr>
          <p:cNvSpPr/>
          <p:nvPr/>
        </p:nvSpPr>
        <p:spPr>
          <a:xfrm>
            <a:off x="3000402" y="2351843"/>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 sz="1800" dirty="0">
                <a:solidFill>
                  <a:srgbClr val="000000"/>
                </a:solidFill>
                <a:cs typeface="Arial" panose="020B0604020202020204" pitchFamily="34" charset="0"/>
                <a:sym typeface="Montserrat Medium"/>
              </a:rPr>
              <a:t>ventilation</a:t>
            </a:r>
            <a:endParaRPr sz="1800" dirty="0">
              <a:solidFill>
                <a:srgbClr val="000000"/>
              </a:solidFill>
              <a:cs typeface="Arial" panose="020B0604020202020204" pitchFamily="34" charset="0"/>
              <a:sym typeface="Montserrat Medium"/>
            </a:endParaRPr>
          </a:p>
        </p:txBody>
      </p:sp>
      <p:sp>
        <p:nvSpPr>
          <p:cNvPr id="32" name="Google Shape;129;p17">
            <a:extLst>
              <a:ext uri="{FF2B5EF4-FFF2-40B4-BE49-F238E27FC236}">
                <a16:creationId xmlns:a16="http://schemas.microsoft.com/office/drawing/2014/main" id="{845800FB-EEF5-E6F3-8E80-A5D9616CD8CD}"/>
              </a:ext>
            </a:extLst>
          </p:cNvPr>
          <p:cNvSpPr/>
          <p:nvPr/>
        </p:nvSpPr>
        <p:spPr>
          <a:xfrm>
            <a:off x="4185990" y="1531985"/>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structure</a:t>
            </a:r>
            <a:endParaRPr sz="1800" dirty="0">
              <a:solidFill>
                <a:srgbClr val="000000"/>
              </a:solidFill>
              <a:cs typeface="Arial" panose="020B0604020202020204" pitchFamily="34" charset="0"/>
              <a:sym typeface="Montserrat Medium"/>
            </a:endParaRPr>
          </a:p>
        </p:txBody>
      </p:sp>
      <p:sp>
        <p:nvSpPr>
          <p:cNvPr id="40" name="Google Shape;137;p17">
            <a:extLst>
              <a:ext uri="{FF2B5EF4-FFF2-40B4-BE49-F238E27FC236}">
                <a16:creationId xmlns:a16="http://schemas.microsoft.com/office/drawing/2014/main" id="{D937F9E3-2CA3-7246-D7FD-84A451DD2A4D}"/>
              </a:ext>
            </a:extLst>
          </p:cNvPr>
          <p:cNvSpPr/>
          <p:nvPr/>
        </p:nvSpPr>
        <p:spPr>
          <a:xfrm>
            <a:off x="6090661" y="1538625"/>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material</a:t>
            </a:r>
            <a:endParaRPr sz="1800" dirty="0">
              <a:solidFill>
                <a:srgbClr val="000000"/>
              </a:solidFill>
              <a:cs typeface="Arial" panose="020B0604020202020204" pitchFamily="34" charset="0"/>
              <a:sym typeface="Montserrat Medium"/>
            </a:endParaRPr>
          </a:p>
        </p:txBody>
      </p:sp>
      <p:sp>
        <p:nvSpPr>
          <p:cNvPr id="41" name="Google Shape;140;p17">
            <a:extLst>
              <a:ext uri="{FF2B5EF4-FFF2-40B4-BE49-F238E27FC236}">
                <a16:creationId xmlns:a16="http://schemas.microsoft.com/office/drawing/2014/main" id="{D336AE0F-4D00-79E5-F62F-4F9DE5DA5BBD}"/>
              </a:ext>
            </a:extLst>
          </p:cNvPr>
          <p:cNvSpPr/>
          <p:nvPr/>
        </p:nvSpPr>
        <p:spPr>
          <a:xfrm>
            <a:off x="7283716" y="2405637"/>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opening roof</a:t>
            </a:r>
            <a:endParaRPr sz="1800" dirty="0">
              <a:solidFill>
                <a:srgbClr val="000000"/>
              </a:solidFill>
              <a:cs typeface="Arial" panose="020B0604020202020204" pitchFamily="34" charset="0"/>
              <a:sym typeface="Montserrat Medium"/>
            </a:endParaRPr>
          </a:p>
        </p:txBody>
      </p:sp>
      <p:sp>
        <p:nvSpPr>
          <p:cNvPr id="42" name="Google Shape;135;p17">
            <a:extLst>
              <a:ext uri="{FF2B5EF4-FFF2-40B4-BE49-F238E27FC236}">
                <a16:creationId xmlns:a16="http://schemas.microsoft.com/office/drawing/2014/main" id="{5792AE2E-1421-D587-F465-9FD24818C527}"/>
              </a:ext>
            </a:extLst>
          </p:cNvPr>
          <p:cNvSpPr/>
          <p:nvPr/>
        </p:nvSpPr>
        <p:spPr>
          <a:xfrm>
            <a:off x="7335450" y="3416589"/>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shade</a:t>
            </a:r>
            <a:endParaRPr sz="1800" dirty="0">
              <a:solidFill>
                <a:srgbClr val="000000"/>
              </a:solidFill>
              <a:cs typeface="Arial" panose="020B0604020202020204" pitchFamily="34" charset="0"/>
              <a:sym typeface="Montserrat Medium"/>
            </a:endParaRPr>
          </a:p>
        </p:txBody>
      </p:sp>
      <p:sp>
        <p:nvSpPr>
          <p:cNvPr id="43" name="Google Shape;139;p17">
            <a:extLst>
              <a:ext uri="{FF2B5EF4-FFF2-40B4-BE49-F238E27FC236}">
                <a16:creationId xmlns:a16="http://schemas.microsoft.com/office/drawing/2014/main" id="{40F72F34-E6B8-C017-29C0-E88F0D13015B}"/>
              </a:ext>
            </a:extLst>
          </p:cNvPr>
          <p:cNvSpPr/>
          <p:nvPr/>
        </p:nvSpPr>
        <p:spPr>
          <a:xfrm>
            <a:off x="6090661" y="4272827"/>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sensors</a:t>
            </a:r>
            <a:endParaRPr sz="1800" dirty="0">
              <a:solidFill>
                <a:srgbClr val="000000"/>
              </a:solidFill>
              <a:cs typeface="Arial" panose="020B0604020202020204" pitchFamily="34" charset="0"/>
              <a:sym typeface="Montserrat Medium"/>
            </a:endParaRPr>
          </a:p>
        </p:txBody>
      </p:sp>
      <p:sp>
        <p:nvSpPr>
          <p:cNvPr id="44" name="Google Shape;131;p17">
            <a:extLst>
              <a:ext uri="{FF2B5EF4-FFF2-40B4-BE49-F238E27FC236}">
                <a16:creationId xmlns:a16="http://schemas.microsoft.com/office/drawing/2014/main" id="{0AFB0069-A1D7-1D55-2106-86065E5593CA}"/>
              </a:ext>
            </a:extLst>
          </p:cNvPr>
          <p:cNvSpPr/>
          <p:nvPr/>
        </p:nvSpPr>
        <p:spPr>
          <a:xfrm>
            <a:off x="4185990" y="4260301"/>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motors</a:t>
            </a:r>
            <a:endParaRPr sz="1800" dirty="0">
              <a:solidFill>
                <a:srgbClr val="000000"/>
              </a:solidFill>
              <a:cs typeface="Arial" panose="020B0604020202020204" pitchFamily="34" charset="0"/>
              <a:sym typeface="Montserrat Medium"/>
            </a:endParaRPr>
          </a:p>
        </p:txBody>
      </p:sp>
      <p:sp>
        <p:nvSpPr>
          <p:cNvPr id="45" name="Google Shape;138;p17">
            <a:extLst>
              <a:ext uri="{FF2B5EF4-FFF2-40B4-BE49-F238E27FC236}">
                <a16:creationId xmlns:a16="http://schemas.microsoft.com/office/drawing/2014/main" id="{90C6E7E4-C4EE-9FE7-04C9-B9755B9AE688}"/>
              </a:ext>
            </a:extLst>
          </p:cNvPr>
          <p:cNvSpPr/>
          <p:nvPr/>
        </p:nvSpPr>
        <p:spPr>
          <a:xfrm>
            <a:off x="3008735" y="3372624"/>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heating</a:t>
            </a:r>
            <a:endParaRPr sz="1800" dirty="0">
              <a:solidFill>
                <a:srgbClr val="000000"/>
              </a:solidFill>
              <a:cs typeface="Arial" panose="020B0604020202020204" pitchFamily="34" charset="0"/>
              <a:sym typeface="Montserrat Medium"/>
            </a:endParaRPr>
          </a:p>
        </p:txBody>
      </p:sp>
      <p:sp>
        <p:nvSpPr>
          <p:cNvPr id="46" name="TextBox 45">
            <a:extLst>
              <a:ext uri="{FF2B5EF4-FFF2-40B4-BE49-F238E27FC236}">
                <a16:creationId xmlns:a16="http://schemas.microsoft.com/office/drawing/2014/main" id="{875F648E-A74C-23C3-3C22-595A57903F93}"/>
              </a:ext>
            </a:extLst>
          </p:cNvPr>
          <p:cNvSpPr txBox="1"/>
          <p:nvPr/>
        </p:nvSpPr>
        <p:spPr>
          <a:xfrm>
            <a:off x="2040010" y="131462"/>
            <a:ext cx="3748001" cy="1444352"/>
          </a:xfrm>
          <a:prstGeom prst="rect">
            <a:avLst/>
          </a:prstGeom>
          <a:noFill/>
        </p:spPr>
        <p:txBody>
          <a:bodyPr wrap="square" lIns="0" tIns="0" rIns="0" bIns="0" rtlCol="0">
            <a:noAutofit/>
          </a:bodyPr>
          <a:lstStyle/>
          <a:p>
            <a:r>
              <a:rPr lang="en-AU" sz="1800" dirty="0">
                <a:solidFill>
                  <a:srgbClr val="1E4E79"/>
                </a:solidFill>
                <a:latin typeface="+mj-lt"/>
                <a:ea typeface="Calibri"/>
                <a:cs typeface="Calibri"/>
                <a:sym typeface="Calibri"/>
              </a:rPr>
              <a:t>Structure appears to be a tunnel structure. A frame holding up a transparent material.</a:t>
            </a:r>
          </a:p>
          <a:p>
            <a:pPr algn="l"/>
            <a:endParaRPr lang="en-AU" sz="1800" dirty="0"/>
          </a:p>
        </p:txBody>
      </p:sp>
      <p:sp>
        <p:nvSpPr>
          <p:cNvPr id="47" name="TextBox 46">
            <a:extLst>
              <a:ext uri="{FF2B5EF4-FFF2-40B4-BE49-F238E27FC236}">
                <a16:creationId xmlns:a16="http://schemas.microsoft.com/office/drawing/2014/main" id="{A2670DCC-070E-9C17-7726-C2BD0B683542}"/>
              </a:ext>
            </a:extLst>
          </p:cNvPr>
          <p:cNvSpPr txBox="1"/>
          <p:nvPr/>
        </p:nvSpPr>
        <p:spPr>
          <a:xfrm>
            <a:off x="9227933" y="3432685"/>
            <a:ext cx="2803490" cy="1798697"/>
          </a:xfrm>
          <a:prstGeom prst="rect">
            <a:avLst/>
          </a:prstGeom>
          <a:noFill/>
        </p:spPr>
        <p:txBody>
          <a:bodyPr wrap="square" lIns="0" tIns="0" rIns="0" bIns="0" rtlCol="0">
            <a:noAutofit/>
          </a:bodyPr>
          <a:lstStyle/>
          <a:p>
            <a:r>
              <a:rPr lang="en-AU" sz="1800" dirty="0">
                <a:solidFill>
                  <a:srgbClr val="1E4E79"/>
                </a:solidFill>
                <a:latin typeface="+mj-lt"/>
                <a:ea typeface="Calibri"/>
                <a:cs typeface="Calibri"/>
                <a:sym typeface="Calibri"/>
              </a:rPr>
              <a:t>Horizontal movement shade cloth running on guide wires. Movement by stepper motor.</a:t>
            </a:r>
          </a:p>
          <a:p>
            <a:pPr algn="l"/>
            <a:endParaRPr lang="en-AU" sz="1800" dirty="0"/>
          </a:p>
        </p:txBody>
      </p:sp>
      <p:sp>
        <p:nvSpPr>
          <p:cNvPr id="48" name="TextBox 47">
            <a:extLst>
              <a:ext uri="{FF2B5EF4-FFF2-40B4-BE49-F238E27FC236}">
                <a16:creationId xmlns:a16="http://schemas.microsoft.com/office/drawing/2014/main" id="{F96A7E6C-E3CE-54D7-D758-6AF3D88D4374}"/>
              </a:ext>
            </a:extLst>
          </p:cNvPr>
          <p:cNvSpPr txBox="1"/>
          <p:nvPr/>
        </p:nvSpPr>
        <p:spPr>
          <a:xfrm>
            <a:off x="9166094" y="1650950"/>
            <a:ext cx="2803490" cy="1798697"/>
          </a:xfrm>
          <a:prstGeom prst="rect">
            <a:avLst/>
          </a:prstGeom>
          <a:noFill/>
        </p:spPr>
        <p:txBody>
          <a:bodyPr wrap="square" lIns="0" tIns="0" rIns="0" bIns="0" rtlCol="0">
            <a:noAutofit/>
          </a:bodyPr>
          <a:lstStyle/>
          <a:p>
            <a:r>
              <a:rPr lang="en-AU" sz="1800" dirty="0">
                <a:solidFill>
                  <a:srgbClr val="1E4E79"/>
                </a:solidFill>
                <a:latin typeface="+mj-lt"/>
                <a:ea typeface="Calibri"/>
                <a:cs typeface="Calibri"/>
                <a:sym typeface="Calibri"/>
              </a:rPr>
              <a:t>Roof has a hinge mechanism that allows it to open and close.</a:t>
            </a:r>
          </a:p>
          <a:p>
            <a:pPr algn="l"/>
            <a:endParaRPr lang="en-AU" sz="1800" dirty="0"/>
          </a:p>
        </p:txBody>
      </p:sp>
      <p:sp>
        <p:nvSpPr>
          <p:cNvPr id="49" name="TextBox 48">
            <a:extLst>
              <a:ext uri="{FF2B5EF4-FFF2-40B4-BE49-F238E27FC236}">
                <a16:creationId xmlns:a16="http://schemas.microsoft.com/office/drawing/2014/main" id="{EADB7111-EA23-A89C-FAC4-AEEA5BE0A21E}"/>
              </a:ext>
            </a:extLst>
          </p:cNvPr>
          <p:cNvSpPr txBox="1"/>
          <p:nvPr/>
        </p:nvSpPr>
        <p:spPr>
          <a:xfrm>
            <a:off x="6243062" y="5383783"/>
            <a:ext cx="3615314" cy="1444352"/>
          </a:xfrm>
          <a:prstGeom prst="rect">
            <a:avLst/>
          </a:prstGeom>
          <a:noFill/>
        </p:spPr>
        <p:txBody>
          <a:bodyPr wrap="square" lIns="0" tIns="0" rIns="0" bIns="0" rtlCol="0">
            <a:noAutofit/>
          </a:bodyPr>
          <a:lstStyle/>
          <a:p>
            <a:r>
              <a:rPr lang="en-AU" sz="1800" dirty="0">
                <a:solidFill>
                  <a:srgbClr val="1E4E79"/>
                </a:solidFill>
                <a:latin typeface="+mj-lt"/>
                <a:ea typeface="Calibri"/>
                <a:cs typeface="Calibri"/>
                <a:sym typeface="Calibri"/>
              </a:rPr>
              <a:t>Internal and external sensors for temperature, humidity, water temperature and moisture.</a:t>
            </a:r>
          </a:p>
          <a:p>
            <a:pPr algn="l"/>
            <a:endParaRPr lang="en-AU" sz="1800" dirty="0"/>
          </a:p>
        </p:txBody>
      </p:sp>
      <p:sp>
        <p:nvSpPr>
          <p:cNvPr id="50" name="TextBox 49">
            <a:extLst>
              <a:ext uri="{FF2B5EF4-FFF2-40B4-BE49-F238E27FC236}">
                <a16:creationId xmlns:a16="http://schemas.microsoft.com/office/drawing/2014/main" id="{EAA008D7-838D-C8A7-1462-A269C992A02D}"/>
              </a:ext>
            </a:extLst>
          </p:cNvPr>
          <p:cNvSpPr txBox="1"/>
          <p:nvPr/>
        </p:nvSpPr>
        <p:spPr>
          <a:xfrm>
            <a:off x="235419" y="3460832"/>
            <a:ext cx="2803490" cy="2206167"/>
          </a:xfrm>
          <a:prstGeom prst="rect">
            <a:avLst/>
          </a:prstGeom>
          <a:noFill/>
        </p:spPr>
        <p:txBody>
          <a:bodyPr wrap="square" lIns="0" tIns="0" rIns="0" bIns="0" rtlCol="0">
            <a:noAutofit/>
          </a:bodyPr>
          <a:lstStyle/>
          <a:p>
            <a:r>
              <a:rPr lang="en-AU" sz="1800" dirty="0">
                <a:solidFill>
                  <a:srgbClr val="1E4E79"/>
                </a:solidFill>
                <a:latin typeface="+mj-lt"/>
                <a:ea typeface="Calibri"/>
                <a:cs typeface="Calibri"/>
                <a:sym typeface="Calibri"/>
              </a:rPr>
              <a:t>Appears to be modelling a water barrel as a thermal store. Assuming the sun heats the water during the day and a pump circulates the water at night.</a:t>
            </a:r>
          </a:p>
          <a:p>
            <a:pPr algn="l"/>
            <a:endParaRPr lang="en-AU" sz="1800" dirty="0"/>
          </a:p>
        </p:txBody>
      </p:sp>
      <p:sp>
        <p:nvSpPr>
          <p:cNvPr id="51" name="TextBox 50">
            <a:extLst>
              <a:ext uri="{FF2B5EF4-FFF2-40B4-BE49-F238E27FC236}">
                <a16:creationId xmlns:a16="http://schemas.microsoft.com/office/drawing/2014/main" id="{78B20415-F312-B0DA-FDA8-C423B750302F}"/>
              </a:ext>
            </a:extLst>
          </p:cNvPr>
          <p:cNvSpPr txBox="1"/>
          <p:nvPr/>
        </p:nvSpPr>
        <p:spPr>
          <a:xfrm>
            <a:off x="244633" y="1416139"/>
            <a:ext cx="2803490" cy="2206167"/>
          </a:xfrm>
          <a:prstGeom prst="rect">
            <a:avLst/>
          </a:prstGeom>
          <a:noFill/>
        </p:spPr>
        <p:txBody>
          <a:bodyPr wrap="square" lIns="0" tIns="0" rIns="0" bIns="0" rtlCol="0">
            <a:noAutofit/>
          </a:bodyPr>
          <a:lstStyle/>
          <a:p>
            <a:r>
              <a:rPr lang="en-AU" sz="1800" dirty="0">
                <a:solidFill>
                  <a:srgbClr val="1E4E79"/>
                </a:solidFill>
                <a:latin typeface="+mj-lt"/>
                <a:ea typeface="Calibri"/>
                <a:cs typeface="Calibri"/>
                <a:sym typeface="Calibri"/>
              </a:rPr>
              <a:t>Forced ventilation with powered fans at the end of the tunnel.</a:t>
            </a:r>
          </a:p>
          <a:p>
            <a:pPr algn="l"/>
            <a:endParaRPr lang="en-AU" sz="1800" dirty="0"/>
          </a:p>
        </p:txBody>
      </p:sp>
      <p:sp>
        <p:nvSpPr>
          <p:cNvPr id="52" name="TextBox 51">
            <a:extLst>
              <a:ext uri="{FF2B5EF4-FFF2-40B4-BE49-F238E27FC236}">
                <a16:creationId xmlns:a16="http://schemas.microsoft.com/office/drawing/2014/main" id="{E5F82770-C63C-7388-BE2C-5A811ED3D9C9}"/>
              </a:ext>
            </a:extLst>
          </p:cNvPr>
          <p:cNvSpPr txBox="1"/>
          <p:nvPr/>
        </p:nvSpPr>
        <p:spPr>
          <a:xfrm>
            <a:off x="2794129" y="5521690"/>
            <a:ext cx="3615314" cy="1444352"/>
          </a:xfrm>
          <a:prstGeom prst="rect">
            <a:avLst/>
          </a:prstGeom>
          <a:noFill/>
        </p:spPr>
        <p:txBody>
          <a:bodyPr wrap="square" lIns="0" tIns="0" rIns="0" bIns="0" rtlCol="0">
            <a:noAutofit/>
          </a:bodyPr>
          <a:lstStyle/>
          <a:p>
            <a:r>
              <a:rPr lang="en-AU" sz="1800" dirty="0">
                <a:solidFill>
                  <a:srgbClr val="1E4E79"/>
                </a:solidFill>
                <a:latin typeface="+mj-lt"/>
                <a:ea typeface="Calibri"/>
                <a:cs typeface="Calibri"/>
                <a:sym typeface="Calibri"/>
              </a:rPr>
              <a:t>Motors moving shade cloth horizontally.</a:t>
            </a:r>
          </a:p>
          <a:p>
            <a:pPr algn="l"/>
            <a:endParaRPr lang="en-AU" sz="1800" dirty="0"/>
          </a:p>
        </p:txBody>
      </p:sp>
      <p:sp>
        <p:nvSpPr>
          <p:cNvPr id="53" name="TextBox 52">
            <a:extLst>
              <a:ext uri="{FF2B5EF4-FFF2-40B4-BE49-F238E27FC236}">
                <a16:creationId xmlns:a16="http://schemas.microsoft.com/office/drawing/2014/main" id="{E910652A-1842-7A78-4546-155B9C6DB5A7}"/>
              </a:ext>
            </a:extLst>
          </p:cNvPr>
          <p:cNvSpPr txBox="1"/>
          <p:nvPr/>
        </p:nvSpPr>
        <p:spPr>
          <a:xfrm>
            <a:off x="6331969" y="110919"/>
            <a:ext cx="3615314" cy="1444352"/>
          </a:xfrm>
          <a:prstGeom prst="rect">
            <a:avLst/>
          </a:prstGeom>
          <a:noFill/>
        </p:spPr>
        <p:txBody>
          <a:bodyPr wrap="square" lIns="0" tIns="0" rIns="0" bIns="0" rtlCol="0">
            <a:noAutofit/>
          </a:bodyPr>
          <a:lstStyle/>
          <a:p>
            <a:r>
              <a:rPr lang="en-AU" sz="1800" dirty="0">
                <a:solidFill>
                  <a:srgbClr val="1E4E79"/>
                </a:solidFill>
                <a:latin typeface="+mj-lt"/>
                <a:ea typeface="Calibri"/>
                <a:cs typeface="Calibri"/>
                <a:sym typeface="Calibri"/>
              </a:rPr>
              <a:t>The frame appears to be metal wire. The transparent material seems to be a cling film.</a:t>
            </a:r>
          </a:p>
          <a:p>
            <a:pPr algn="l"/>
            <a:endParaRPr lang="en-AU" sz="1800" dirty="0"/>
          </a:p>
        </p:txBody>
      </p:sp>
    </p:spTree>
    <p:extLst>
      <p:ext uri="{BB962C8B-B14F-4D97-AF65-F5344CB8AC3E}">
        <p14:creationId xmlns:p14="http://schemas.microsoft.com/office/powerpoint/2010/main" val="2936833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096AC-93D6-4314-73A3-34578B494CB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E750270-F9CC-D702-F181-BABD30F30E0C}"/>
              </a:ext>
            </a:extLst>
          </p:cNvPr>
          <p:cNvSpPr>
            <a:spLocks noGrp="1"/>
          </p:cNvSpPr>
          <p:nvPr>
            <p:ph type="title"/>
          </p:nvPr>
        </p:nvSpPr>
        <p:spPr/>
        <p:txBody>
          <a:bodyPr/>
          <a:lstStyle/>
          <a:p>
            <a:r>
              <a:rPr lang="en-AU" dirty="0"/>
              <a:t>Peripherals</a:t>
            </a:r>
          </a:p>
        </p:txBody>
      </p:sp>
      <p:sp>
        <p:nvSpPr>
          <p:cNvPr id="4" name="Text Placeholder 3">
            <a:extLst>
              <a:ext uri="{FF2B5EF4-FFF2-40B4-BE49-F238E27FC236}">
                <a16:creationId xmlns:a16="http://schemas.microsoft.com/office/drawing/2014/main" id="{4DA06098-6323-CA37-872E-8128FAC042F5}"/>
              </a:ext>
            </a:extLst>
          </p:cNvPr>
          <p:cNvSpPr>
            <a:spLocks noGrp="1"/>
          </p:cNvSpPr>
          <p:nvPr>
            <p:ph type="body" sz="quarter" idx="18"/>
          </p:nvPr>
        </p:nvSpPr>
        <p:spPr>
          <a:xfrm>
            <a:off x="6096000" y="6066974"/>
            <a:ext cx="4427577" cy="310015"/>
          </a:xfrm>
        </p:spPr>
        <p:txBody>
          <a:bodyPr/>
          <a:lstStyle/>
          <a:p>
            <a:r>
              <a:rPr lang="en-AU" sz="1200" dirty="0"/>
              <a:t>Possible greenhouse components</a:t>
            </a:r>
          </a:p>
        </p:txBody>
      </p:sp>
      <p:sp>
        <p:nvSpPr>
          <p:cNvPr id="6" name="Content Placeholder 5">
            <a:extLst>
              <a:ext uri="{FF2B5EF4-FFF2-40B4-BE49-F238E27FC236}">
                <a16:creationId xmlns:a16="http://schemas.microsoft.com/office/drawing/2014/main" id="{56D90F0F-1EFC-D137-614E-FA71A6CFB18B}"/>
              </a:ext>
            </a:extLst>
          </p:cNvPr>
          <p:cNvSpPr>
            <a:spLocks noGrp="1"/>
          </p:cNvSpPr>
          <p:nvPr>
            <p:ph sz="quarter" idx="19"/>
          </p:nvPr>
        </p:nvSpPr>
        <p:spPr/>
        <p:txBody>
          <a:bodyPr/>
          <a:lstStyle/>
          <a:p>
            <a:r>
              <a:rPr lang="en-AU" dirty="0">
                <a:effectLst/>
                <a:latin typeface="Arial" panose="020B0604020202020204" pitchFamily="34" charset="0"/>
                <a:ea typeface="Calibri" panose="020F0502020204030204" pitchFamily="34" charset="0"/>
              </a:rPr>
              <a:t>Peripherals are hardware components distinct from the CPU core that provide additional functionality, such as input, output, or timing, and are controlled by the processor.</a:t>
            </a:r>
            <a:endParaRPr lang="en-AU" dirty="0">
              <a:ea typeface="Calibri" panose="020F0502020204030204" pitchFamily="34" charset="0"/>
            </a:endParaRPr>
          </a:p>
        </p:txBody>
      </p:sp>
      <p:pic>
        <p:nvPicPr>
          <p:cNvPr id="8" name="Picture Placeholder 17" descr="Image showing possible components to build a smart greenhouse. Showing a perspex greenhouse, sensors, microcontrollers, pumps and servo motor.">
            <a:extLst>
              <a:ext uri="{FF2B5EF4-FFF2-40B4-BE49-F238E27FC236}">
                <a16:creationId xmlns:a16="http://schemas.microsoft.com/office/drawing/2014/main" id="{646259D9-7816-F937-CBBD-7D9B5E723A5D}"/>
              </a:ext>
            </a:extLst>
          </p:cNvPr>
          <p:cNvPicPr>
            <a:picLocks noGrp="1" noChangeAspect="1"/>
          </p:cNvPicPr>
          <p:nvPr>
            <p:ph type="pic" sz="quarter" idx="20"/>
          </p:nvPr>
        </p:nvPicPr>
        <p:blipFill rotWithShape="1">
          <a:blip r:embed="rId3" cstate="screen">
            <a:extLst>
              <a:ext uri="{28A0092B-C50C-407E-A947-70E740481C1C}">
                <a14:useLocalDpi xmlns:a14="http://schemas.microsoft.com/office/drawing/2010/main"/>
              </a:ext>
            </a:extLst>
          </a:blip>
          <a:stretch/>
        </p:blipFill>
        <p:spPr>
          <a:xfrm>
            <a:off x="6096000" y="1562470"/>
            <a:ext cx="5727700" cy="4406900"/>
          </a:xfrm>
          <a:prstGeom prst="rect">
            <a:avLst/>
          </a:prstGeom>
        </p:spPr>
      </p:pic>
      <p:sp>
        <p:nvSpPr>
          <p:cNvPr id="2" name="Slide Number Placeholder 1">
            <a:extLst>
              <a:ext uri="{FF2B5EF4-FFF2-40B4-BE49-F238E27FC236}">
                <a16:creationId xmlns:a16="http://schemas.microsoft.com/office/drawing/2014/main" id="{548276EA-9326-6F15-1472-8797BABCA81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68</a:t>
            </a:fld>
            <a:endParaRPr lang="en-AU"/>
          </a:p>
        </p:txBody>
      </p:sp>
    </p:spTree>
    <p:extLst>
      <p:ext uri="{BB962C8B-B14F-4D97-AF65-F5344CB8AC3E}">
        <p14:creationId xmlns:p14="http://schemas.microsoft.com/office/powerpoint/2010/main" val="245126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16637-AA98-2155-7FBF-B8A285EC3622}"/>
              </a:ext>
            </a:extLst>
          </p:cNvPr>
          <p:cNvSpPr>
            <a:spLocks noGrp="1"/>
          </p:cNvSpPr>
          <p:nvPr>
            <p:ph type="title"/>
          </p:nvPr>
        </p:nvSpPr>
        <p:spPr/>
        <p:txBody>
          <a:bodyPr/>
          <a:lstStyle/>
          <a:p>
            <a:r>
              <a:rPr lang="en-AU" dirty="0"/>
              <a:t>Inputs and outputs</a:t>
            </a:r>
          </a:p>
        </p:txBody>
      </p:sp>
      <p:sp>
        <p:nvSpPr>
          <p:cNvPr id="6" name="Content Placeholder 5">
            <a:extLst>
              <a:ext uri="{FF2B5EF4-FFF2-40B4-BE49-F238E27FC236}">
                <a16:creationId xmlns:a16="http://schemas.microsoft.com/office/drawing/2014/main" id="{7E59513F-3201-B231-C521-B246A4B46FEE}"/>
              </a:ext>
            </a:extLst>
          </p:cNvPr>
          <p:cNvSpPr>
            <a:spLocks noGrp="1"/>
          </p:cNvSpPr>
          <p:nvPr>
            <p:ph sz="quarter" idx="19"/>
          </p:nvPr>
        </p:nvSpPr>
        <p:spPr/>
        <p:txBody>
          <a:bodyPr/>
          <a:lstStyle/>
          <a:p>
            <a:r>
              <a:rPr lang="en-AU" dirty="0"/>
              <a:t>Peripherals can be categorised into two main groups based on what they do:</a:t>
            </a:r>
          </a:p>
          <a:p>
            <a:r>
              <a:rPr lang="en-AU" dirty="0"/>
              <a:t>Sensors (Inputs) "feel" the world. This includes temperature sensors, moisture sensors, buttons, and light sensors.</a:t>
            </a:r>
          </a:p>
          <a:p>
            <a:r>
              <a:rPr lang="en-AU" dirty="0"/>
              <a:t>Actuators (Outputs) "act" on the world. This includes servo motors, LEDs, pumps, and displays.</a:t>
            </a:r>
          </a:p>
        </p:txBody>
      </p:sp>
      <p:pic>
        <p:nvPicPr>
          <p:cNvPr id="2" name="Picture Placeholder 17" descr="Image showing possible components to build a smart greenhouse. Showing a perspex greenhouse, sensors, microcontrollers, pumps and servo motor.">
            <a:extLst>
              <a:ext uri="{FF2B5EF4-FFF2-40B4-BE49-F238E27FC236}">
                <a16:creationId xmlns:a16="http://schemas.microsoft.com/office/drawing/2014/main" id="{7FBB2D52-D179-18B9-ED37-1D9CA4BE1E48}"/>
              </a:ext>
            </a:extLst>
          </p:cNvPr>
          <p:cNvPicPr>
            <a:picLocks noGrp="1" noChangeAspect="1"/>
          </p:cNvPicPr>
          <p:nvPr>
            <p:ph type="pic" sz="quarter" idx="20"/>
          </p:nvPr>
        </p:nvPicPr>
        <p:blipFill rotWithShape="1">
          <a:blip r:embed="rId3" cstate="screen">
            <a:extLst>
              <a:ext uri="{28A0092B-C50C-407E-A947-70E740481C1C}">
                <a14:useLocalDpi xmlns:a14="http://schemas.microsoft.com/office/drawing/2010/main"/>
              </a:ext>
            </a:extLst>
          </a:blip>
          <a:stretch/>
        </p:blipFill>
        <p:spPr>
          <a:xfrm>
            <a:off x="6096000" y="1683482"/>
            <a:ext cx="5473700" cy="4203700"/>
          </a:xfrm>
          <a:prstGeom prst="rect">
            <a:avLst/>
          </a:prstGeom>
        </p:spPr>
      </p:pic>
      <p:sp>
        <p:nvSpPr>
          <p:cNvPr id="3" name="Slide Number Placeholder 2">
            <a:extLst>
              <a:ext uri="{FF2B5EF4-FFF2-40B4-BE49-F238E27FC236}">
                <a16:creationId xmlns:a16="http://schemas.microsoft.com/office/drawing/2014/main" id="{0DBAC4B6-DC0D-EC6B-DDC8-5061989EAF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69</a:t>
            </a:fld>
            <a:endParaRPr lang="en-AU" dirty="0"/>
          </a:p>
        </p:txBody>
      </p:sp>
    </p:spTree>
    <p:extLst>
      <p:ext uri="{BB962C8B-B14F-4D97-AF65-F5344CB8AC3E}">
        <p14:creationId xmlns:p14="http://schemas.microsoft.com/office/powerpoint/2010/main" val="277254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2E6C2-06A3-859C-07B4-A3B1740B35F5}"/>
            </a:ext>
          </a:extLst>
        </p:cNvPr>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B8B2361A-3CC6-54FE-5534-DD09A7DF90A7}"/>
              </a:ext>
              <a:ext uri="{C183D7F6-B498-43B3-948B-1728B52AA6E4}">
                <adec:decorative xmlns:adec="http://schemas.microsoft.com/office/drawing/2017/decorative" val="1"/>
              </a:ext>
            </a:extLst>
          </p:cNvPr>
          <p:cNvSpPr>
            <a:spLocks noGrp="1"/>
          </p:cNvSpPr>
          <p:nvPr>
            <p:ph type="sldNum" sz="quarter" idx="12"/>
          </p:nvPr>
        </p:nvSpPr>
        <p:spPr/>
        <p:txBody>
          <a:bodyPr/>
          <a:lstStyle/>
          <a:p>
            <a:fld id="{6B0AA3B9-7176-4FBC-8A56-697129254272}" type="slidenum">
              <a:rPr lang="en-AU" smtClean="0"/>
              <a:t>7</a:t>
            </a:fld>
            <a:endParaRPr lang="en-AU" dirty="0"/>
          </a:p>
        </p:txBody>
      </p:sp>
      <p:sp>
        <p:nvSpPr>
          <p:cNvPr id="2" name="Title 1">
            <a:extLst>
              <a:ext uri="{FF2B5EF4-FFF2-40B4-BE49-F238E27FC236}">
                <a16:creationId xmlns:a16="http://schemas.microsoft.com/office/drawing/2014/main" id="{CEACA3FE-4CBE-D9B7-A49A-5E7DE1E5AF6D}"/>
              </a:ext>
            </a:extLst>
          </p:cNvPr>
          <p:cNvSpPr>
            <a:spLocks noGrp="1"/>
          </p:cNvSpPr>
          <p:nvPr>
            <p:ph type="title"/>
          </p:nvPr>
        </p:nvSpPr>
        <p:spPr/>
        <p:txBody>
          <a:bodyPr anchor="t">
            <a:normAutofit/>
          </a:bodyPr>
          <a:lstStyle/>
          <a:p>
            <a:r>
              <a:rPr lang="en-AU" dirty="0"/>
              <a:t>Quick check</a:t>
            </a:r>
          </a:p>
        </p:txBody>
      </p:sp>
      <p:sp>
        <p:nvSpPr>
          <p:cNvPr id="8" name="Text Placeholder 7">
            <a:extLst>
              <a:ext uri="{FF2B5EF4-FFF2-40B4-BE49-F238E27FC236}">
                <a16:creationId xmlns:a16="http://schemas.microsoft.com/office/drawing/2014/main" id="{C8CEE52C-8D47-5E2B-5906-FCC8B1F45E3C}"/>
              </a:ext>
            </a:extLst>
          </p:cNvPr>
          <p:cNvSpPr>
            <a:spLocks noGrp="1"/>
          </p:cNvSpPr>
          <p:nvPr>
            <p:ph sz="quarter" idx="19"/>
          </p:nvPr>
        </p:nvSpPr>
        <p:spPr/>
        <p:txBody>
          <a:bodyPr/>
          <a:lstStyle/>
          <a:p>
            <a:r>
              <a:rPr lang="en-AU" sz="1800" dirty="0"/>
              <a:t>Thumbs up if the statement is true:</a:t>
            </a:r>
          </a:p>
          <a:p>
            <a:pPr marL="342900" indent="-342900">
              <a:buAutoNum type="alphaUcParenR"/>
            </a:pPr>
            <a:r>
              <a:rPr lang="en-AU" sz="1800" dirty="0"/>
              <a:t>A plough is a machine that breaks up the soil surface.</a:t>
            </a:r>
          </a:p>
          <a:p>
            <a:pPr marL="342900" indent="-342900">
              <a:buAutoNum type="alphaUcParenR"/>
            </a:pPr>
            <a:r>
              <a:rPr lang="en-AU" sz="1800" dirty="0"/>
              <a:t>A harvester is used to pull or cut crops from the plant.</a:t>
            </a:r>
          </a:p>
          <a:p>
            <a:pPr marL="342900" indent="-342900">
              <a:buAutoNum type="alphaUcParenR"/>
            </a:pPr>
            <a:r>
              <a:rPr lang="en-AU" sz="1800" dirty="0"/>
              <a:t>A seeder delivers water to crops.</a:t>
            </a:r>
          </a:p>
          <a:p>
            <a:pPr marL="342900" indent="-342900">
              <a:buAutoNum type="alphaUcParenR"/>
            </a:pPr>
            <a:r>
              <a:rPr lang="en-AU" sz="1800" dirty="0"/>
              <a:t>Irrigation delivers water to crops.</a:t>
            </a:r>
          </a:p>
          <a:p>
            <a:pPr marL="342900" indent="-342900">
              <a:buAutoNum type="alphaUcParenR"/>
            </a:pPr>
            <a:r>
              <a:rPr lang="en-AU" sz="1800" dirty="0"/>
              <a:t>Herbicides are chemicals used to kill weeds.</a:t>
            </a:r>
          </a:p>
          <a:p>
            <a:endParaRPr lang="en-AU" sz="1800" dirty="0"/>
          </a:p>
          <a:p>
            <a:endParaRPr lang="en-AU" sz="1800" dirty="0"/>
          </a:p>
        </p:txBody>
      </p:sp>
      <p:sp>
        <p:nvSpPr>
          <p:cNvPr id="13" name="Rectangle: Rounded Corners 12">
            <a:extLst>
              <a:ext uri="{FF2B5EF4-FFF2-40B4-BE49-F238E27FC236}">
                <a16:creationId xmlns:a16="http://schemas.microsoft.com/office/drawing/2014/main" id="{2729B1F7-459B-31A9-3543-95A2DB37EC47}"/>
              </a:ext>
            </a:extLst>
          </p:cNvPr>
          <p:cNvSpPr/>
          <p:nvPr/>
        </p:nvSpPr>
        <p:spPr>
          <a:xfrm>
            <a:off x="6601951" y="1569855"/>
            <a:ext cx="4705782" cy="352067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ctr" defTabSz="609585"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002664"/>
                </a:solidFill>
                <a:effectLst/>
                <a:uLnTx/>
                <a:uFillTx/>
                <a:latin typeface="Public Sans"/>
                <a:ea typeface="+mn-ea"/>
                <a:cs typeface="+mn-cs"/>
              </a:rPr>
              <a:t> </a:t>
            </a:r>
            <a:r>
              <a:rPr kumimoji="0" lang="en-AU" sz="2000" b="1" i="0" u="none" strike="noStrike" kern="1200" cap="none" spc="0" normalizeH="0" baseline="0" noProof="0" dirty="0">
                <a:ln>
                  <a:noFill/>
                </a:ln>
                <a:solidFill>
                  <a:srgbClr val="002664"/>
                </a:solidFill>
                <a:effectLst/>
                <a:uLnTx/>
                <a:uFillTx/>
                <a:latin typeface="Public Sans"/>
                <a:ea typeface="+mn-ea"/>
                <a:cs typeface="+mn-cs"/>
              </a:rPr>
              <a:t>Thumbs up, thumbs down</a:t>
            </a:r>
            <a:endParaRPr kumimoji="0" lang="en-US" sz="2000" b="1" i="0" u="none" strike="noStrike" kern="1200" cap="none" spc="0" normalizeH="0" baseline="0" noProof="0" dirty="0">
              <a:ln>
                <a:noFill/>
              </a:ln>
              <a:solidFill>
                <a:srgbClr val="000000"/>
              </a:solidFill>
              <a:effectLst/>
              <a:uLnTx/>
              <a:uFillTx/>
              <a:latin typeface="Public Sans"/>
              <a:ea typeface="+mn-ea"/>
              <a:cs typeface="+mn-cs"/>
            </a:endParaRPr>
          </a:p>
        </p:txBody>
      </p:sp>
      <p:pic>
        <p:nvPicPr>
          <p:cNvPr id="14" name="Graphic 13" descr="Thumbs up sign">
            <a:extLst>
              <a:ext uri="{FF2B5EF4-FFF2-40B4-BE49-F238E27FC236}">
                <a16:creationId xmlns:a16="http://schemas.microsoft.com/office/drawing/2014/main" id="{EF8674D8-C2DF-3A9F-17B3-78505EF5A32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070992" y="2515269"/>
            <a:ext cx="1883850" cy="2061347"/>
          </a:xfrm>
          <a:prstGeom prst="rect">
            <a:avLst/>
          </a:prstGeom>
        </p:spPr>
      </p:pic>
      <p:pic>
        <p:nvPicPr>
          <p:cNvPr id="15" name="Graphic 14" descr="Thumbs Down sign">
            <a:extLst>
              <a:ext uri="{FF2B5EF4-FFF2-40B4-BE49-F238E27FC236}">
                <a16:creationId xmlns:a16="http://schemas.microsoft.com/office/drawing/2014/main" id="{37CEDD69-F1D6-A31F-3EA4-85228530F3D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161227" y="2515272"/>
            <a:ext cx="1883850" cy="2061343"/>
          </a:xfrm>
          <a:prstGeom prst="rect">
            <a:avLst/>
          </a:prstGeom>
        </p:spPr>
      </p:pic>
    </p:spTree>
    <p:extLst>
      <p:ext uri="{BB962C8B-B14F-4D97-AF65-F5344CB8AC3E}">
        <p14:creationId xmlns:p14="http://schemas.microsoft.com/office/powerpoint/2010/main" val="71530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16637-AA98-2155-7FBF-B8A285EC3622}"/>
              </a:ext>
            </a:extLst>
          </p:cNvPr>
          <p:cNvSpPr>
            <a:spLocks noGrp="1"/>
          </p:cNvSpPr>
          <p:nvPr>
            <p:ph type="title"/>
          </p:nvPr>
        </p:nvSpPr>
        <p:spPr/>
        <p:txBody>
          <a:bodyPr/>
          <a:lstStyle/>
          <a:p>
            <a:r>
              <a:rPr lang="en-AU" dirty="0"/>
              <a:t>Actuators and effectors</a:t>
            </a:r>
          </a:p>
        </p:txBody>
      </p:sp>
      <p:sp>
        <p:nvSpPr>
          <p:cNvPr id="6" name="Content Placeholder 5">
            <a:extLst>
              <a:ext uri="{FF2B5EF4-FFF2-40B4-BE49-F238E27FC236}">
                <a16:creationId xmlns:a16="http://schemas.microsoft.com/office/drawing/2014/main" id="{7E59513F-3201-B231-C521-B246A4B46FEE}"/>
              </a:ext>
            </a:extLst>
          </p:cNvPr>
          <p:cNvSpPr>
            <a:spLocks noGrp="1"/>
          </p:cNvSpPr>
          <p:nvPr>
            <p:ph sz="quarter" idx="19"/>
          </p:nvPr>
        </p:nvSpPr>
        <p:spPr>
          <a:xfrm>
            <a:off x="360363" y="1327151"/>
            <a:ext cx="5735637" cy="4814518"/>
          </a:xfrm>
        </p:spPr>
        <p:txBody>
          <a:bodyPr/>
          <a:lstStyle/>
          <a:p>
            <a:r>
              <a:rPr lang="en-AU" dirty="0"/>
              <a:t>If you are building an automated plant watering system with your Pico, the roles look like this:</a:t>
            </a:r>
          </a:p>
          <a:p>
            <a:r>
              <a:rPr lang="en-AU" dirty="0"/>
              <a:t>Actuator: the water pump itself. It provides the mechanical force to move the water.</a:t>
            </a:r>
          </a:p>
          <a:p>
            <a:r>
              <a:rPr lang="en-AU" dirty="0"/>
              <a:t>Effector: the drip nozzle or the end of the tube where the water hits the soil.</a:t>
            </a:r>
          </a:p>
        </p:txBody>
      </p:sp>
      <p:pic>
        <p:nvPicPr>
          <p:cNvPr id="2" name="Picture Placeholder 17" descr="Image showing possible components to build a smart greenhouse. Showing a perspex greenhouse, sensors, microcontrollers, pumps and servo motor.">
            <a:extLst>
              <a:ext uri="{FF2B5EF4-FFF2-40B4-BE49-F238E27FC236}">
                <a16:creationId xmlns:a16="http://schemas.microsoft.com/office/drawing/2014/main" id="{7FBB2D52-D179-18B9-ED37-1D9CA4BE1E48}"/>
              </a:ext>
            </a:extLst>
          </p:cNvPr>
          <p:cNvPicPr>
            <a:picLocks noGrp="1" noChangeAspect="1"/>
          </p:cNvPicPr>
          <p:nvPr>
            <p:ph type="pic" sz="quarter" idx="20"/>
          </p:nvPr>
        </p:nvPicPr>
        <p:blipFill rotWithShape="1">
          <a:blip r:embed="rId3" cstate="screen">
            <a:extLst>
              <a:ext uri="{28A0092B-C50C-407E-A947-70E740481C1C}">
                <a14:useLocalDpi xmlns:a14="http://schemas.microsoft.com/office/drawing/2010/main"/>
              </a:ext>
            </a:extLst>
          </a:blip>
          <a:stretch/>
        </p:blipFill>
        <p:spPr>
          <a:xfrm>
            <a:off x="6370298" y="1327150"/>
            <a:ext cx="5473700" cy="4203700"/>
          </a:xfrm>
          <a:prstGeom prst="rect">
            <a:avLst/>
          </a:prstGeom>
        </p:spPr>
      </p:pic>
      <p:sp>
        <p:nvSpPr>
          <p:cNvPr id="3" name="Slide Number Placeholder 2">
            <a:extLst>
              <a:ext uri="{FF2B5EF4-FFF2-40B4-BE49-F238E27FC236}">
                <a16:creationId xmlns:a16="http://schemas.microsoft.com/office/drawing/2014/main" id="{613C89C0-B0A3-885E-97C6-C45E21A6E93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70</a:t>
            </a:fld>
            <a:endParaRPr lang="en-AU" dirty="0"/>
          </a:p>
        </p:txBody>
      </p:sp>
    </p:spTree>
    <p:extLst>
      <p:ext uri="{BB962C8B-B14F-4D97-AF65-F5344CB8AC3E}">
        <p14:creationId xmlns:p14="http://schemas.microsoft.com/office/powerpoint/2010/main" val="292033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62FD36-FF9C-AC4B-8AB2-CC68E195425A}"/>
              </a:ext>
            </a:extLst>
          </p:cNvPr>
          <p:cNvSpPr>
            <a:spLocks noGrp="1"/>
          </p:cNvSpPr>
          <p:nvPr>
            <p:ph type="title"/>
          </p:nvPr>
        </p:nvSpPr>
        <p:spPr/>
        <p:txBody>
          <a:bodyPr/>
          <a:lstStyle/>
          <a:p>
            <a:r>
              <a:rPr lang="en-AU" dirty="0"/>
              <a:t>Research and thinking time</a:t>
            </a:r>
          </a:p>
        </p:txBody>
      </p:sp>
      <p:sp>
        <p:nvSpPr>
          <p:cNvPr id="6" name="Content Placeholder 5">
            <a:extLst>
              <a:ext uri="{FF2B5EF4-FFF2-40B4-BE49-F238E27FC236}">
                <a16:creationId xmlns:a16="http://schemas.microsoft.com/office/drawing/2014/main" id="{E6D78B1B-D02A-5D48-BD1C-E9ED9075AE3A}"/>
              </a:ext>
            </a:extLst>
          </p:cNvPr>
          <p:cNvSpPr>
            <a:spLocks noGrp="1"/>
          </p:cNvSpPr>
          <p:nvPr>
            <p:ph sz="quarter" idx="19"/>
          </p:nvPr>
        </p:nvSpPr>
        <p:spPr>
          <a:xfrm>
            <a:off x="360363" y="1021741"/>
            <a:ext cx="5735637" cy="4814518"/>
          </a:xfrm>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Research potential design ideas and solutions online focussing on structures and mechanisms, for example:</a:t>
            </a:r>
          </a:p>
          <a:p>
            <a:pPr marL="342900" lvl="0" indent="-342900">
              <a:lnSpc>
                <a:spcPct val="150000"/>
              </a:lnSpc>
              <a:spcBef>
                <a:spcPts val="1200"/>
              </a:spcBef>
              <a:spcAft>
                <a:spcPts val="600"/>
              </a:spcAft>
              <a:buFont typeface="Symbol" panose="05050102010706020507" pitchFamily="18" charset="2"/>
              <a:buChar char=""/>
            </a:pPr>
            <a:r>
              <a:rPr lang="en-AU" sz="1800" u="sng" dirty="0">
                <a:solidFill>
                  <a:srgbClr val="2F5496"/>
                </a:solidFill>
                <a:effectLst/>
                <a:latin typeface="Arial" panose="020B0604020202020204" pitchFamily="34" charset="0"/>
                <a:ea typeface="Calibri" panose="020F0502020204030204" pitchFamily="34" charset="0"/>
                <a:hlinkClick r:id="rId3"/>
              </a:rPr>
              <a:t>Smart green house with plastic bottles</a:t>
            </a:r>
            <a:endParaRPr lang="en-AU" sz="1800" dirty="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sng" dirty="0">
                <a:solidFill>
                  <a:srgbClr val="2F5496"/>
                </a:solidFill>
                <a:effectLst/>
                <a:latin typeface="Arial" panose="020B0604020202020204" pitchFamily="34" charset="0"/>
                <a:ea typeface="Calibri" panose="020F0502020204030204" pitchFamily="34" charset="0"/>
                <a:hlinkClick r:id="rId4"/>
              </a:rPr>
              <a:t>IoT smart farm with ESP 8266 and Micropython by robology cup (2:55)</a:t>
            </a:r>
            <a:endParaRPr lang="en-AU" sz="1800" dirty="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sng" dirty="0">
                <a:solidFill>
                  <a:srgbClr val="2F5496"/>
                </a:solidFill>
                <a:effectLst/>
                <a:latin typeface="Arial" panose="020B0604020202020204" pitchFamily="34" charset="0"/>
                <a:ea typeface="Calibri" panose="020F0502020204030204" pitchFamily="34" charset="0"/>
                <a:hlinkClick r:id="rId5"/>
              </a:rPr>
              <a:t>IoT smart greenhouse| Automated plant monitoring and control (1:59)</a:t>
            </a:r>
            <a:endParaRPr lang="en-AU" sz="1800" u="sng" dirty="0">
              <a:solidFill>
                <a:srgbClr val="2F5496"/>
              </a:solidFill>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u="sng" dirty="0">
                <a:solidFill>
                  <a:srgbClr val="2F5496"/>
                </a:solidFill>
                <a:ea typeface="Calibri" panose="020F0502020204030204" pitchFamily="34" charset="0"/>
                <a:hlinkClick r:id="rId6"/>
              </a:rPr>
              <a:t>Control system for greenhouse temperature (4:23) </a:t>
            </a:r>
            <a:endParaRPr lang="en-AU" sz="1800" dirty="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sng" dirty="0">
                <a:solidFill>
                  <a:srgbClr val="2F5496"/>
                </a:solidFill>
                <a:effectLst/>
                <a:latin typeface="Arial" panose="020B0604020202020204" pitchFamily="34" charset="0"/>
                <a:ea typeface="Calibri" panose="020F0502020204030204" pitchFamily="34" charset="0"/>
                <a:hlinkClick r:id="rId7"/>
              </a:rPr>
              <a:t>Tokymaker IoT greenhouse student project (3:50)</a:t>
            </a:r>
            <a:r>
              <a:rPr lang="en-AU" sz="1800" dirty="0">
                <a:effectLst/>
                <a:latin typeface="Arial" panose="020B0604020202020204" pitchFamily="34" charset="0"/>
                <a:ea typeface="Calibri" panose="020F0502020204030204" pitchFamily="34" charset="0"/>
              </a:rPr>
              <a:t>.</a:t>
            </a:r>
          </a:p>
        </p:txBody>
      </p:sp>
      <p:sp>
        <p:nvSpPr>
          <p:cNvPr id="11" name="Content Placeholder 2">
            <a:extLst>
              <a:ext uri="{FF2B5EF4-FFF2-40B4-BE49-F238E27FC236}">
                <a16:creationId xmlns:a16="http://schemas.microsoft.com/office/drawing/2014/main" id="{5437519F-D908-1607-35C4-BC61142A6D49}"/>
              </a:ext>
            </a:extLst>
          </p:cNvPr>
          <p:cNvSpPr txBox="1">
            <a:spLocks/>
          </p:cNvSpPr>
          <p:nvPr/>
        </p:nvSpPr>
        <p:spPr>
          <a:xfrm>
            <a:off x="6675237" y="1021741"/>
            <a:ext cx="4850456" cy="3869020"/>
          </a:xfrm>
          <a:prstGeom prst="roundRect">
            <a:avLst>
              <a:gd name="adj" fmla="val 3881"/>
            </a:avLst>
          </a:prstGeom>
          <a:solidFill>
            <a:schemeClr val="accent4"/>
          </a:solidFill>
        </p:spPr>
        <p:txBody>
          <a:bodyPr vert="horz" lIns="0" tIns="0" rIns="0" bIns="0" rtlCol="0" anchor="ctr" anchorCtr="1">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1" dirty="0"/>
              <a:t>Questions</a:t>
            </a:r>
          </a:p>
          <a:p>
            <a:r>
              <a:rPr lang="en-AU" dirty="0"/>
              <a:t>What materials could be used?</a:t>
            </a:r>
          </a:p>
          <a:p>
            <a:r>
              <a:rPr lang="en-AU" dirty="0"/>
              <a:t>What structure could I make?</a:t>
            </a:r>
          </a:p>
          <a:p>
            <a:r>
              <a:rPr lang="en-AU" dirty="0"/>
              <a:t>How could mechanisms move?</a:t>
            </a:r>
          </a:p>
          <a:p>
            <a:r>
              <a:rPr lang="en-AU" dirty="0"/>
              <a:t>Where have they placed sensors?</a:t>
            </a:r>
          </a:p>
        </p:txBody>
      </p:sp>
      <p:sp>
        <p:nvSpPr>
          <p:cNvPr id="2" name="Slide Number Placeholder 1">
            <a:extLst>
              <a:ext uri="{FF2B5EF4-FFF2-40B4-BE49-F238E27FC236}">
                <a16:creationId xmlns:a16="http://schemas.microsoft.com/office/drawing/2014/main" id="{BB5AFC07-4D87-8725-FB2D-3824CDD2B7B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71</a:t>
            </a:fld>
            <a:endParaRPr lang="en-AU" dirty="0"/>
          </a:p>
        </p:txBody>
      </p:sp>
    </p:spTree>
    <p:extLst>
      <p:ext uri="{BB962C8B-B14F-4D97-AF65-F5344CB8AC3E}">
        <p14:creationId xmlns:p14="http://schemas.microsoft.com/office/powerpoint/2010/main" val="150882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125;p17">
            <a:extLst>
              <a:ext uri="{FF2B5EF4-FFF2-40B4-BE49-F238E27FC236}">
                <a16:creationId xmlns:a16="http://schemas.microsoft.com/office/drawing/2014/main" id="{396D23CF-2C72-7BE6-0B43-8FEA90022F61}"/>
              </a:ext>
              <a:ext uri="{C183D7F6-B498-43B3-948B-1728B52AA6E4}">
                <adec:decorative xmlns:adec="http://schemas.microsoft.com/office/drawing/2017/decorative" val="1"/>
              </a:ext>
            </a:extLst>
          </p:cNvPr>
          <p:cNvCxnSpPr>
            <a:cxnSpLocks/>
          </p:cNvCxnSpPr>
          <p:nvPr/>
        </p:nvCxnSpPr>
        <p:spPr>
          <a:xfrm flipV="1">
            <a:off x="45076" y="3255447"/>
            <a:ext cx="5093367" cy="9471"/>
          </a:xfrm>
          <a:prstGeom prst="straightConnector1">
            <a:avLst/>
          </a:prstGeom>
          <a:noFill/>
          <a:ln w="19050" cap="flat" cmpd="sng">
            <a:solidFill>
              <a:srgbClr val="007A8A"/>
            </a:solidFill>
            <a:prstDash val="solid"/>
            <a:round/>
            <a:headEnd type="none" w="med" len="med"/>
            <a:tailEnd type="none" w="med" len="med"/>
          </a:ln>
        </p:spPr>
      </p:cxnSp>
      <p:cxnSp>
        <p:nvCxnSpPr>
          <p:cNvPr id="5" name="Google Shape;126;p17">
            <a:extLst>
              <a:ext uri="{FF2B5EF4-FFF2-40B4-BE49-F238E27FC236}">
                <a16:creationId xmlns:a16="http://schemas.microsoft.com/office/drawing/2014/main" id="{684BED19-E2B6-D5C5-BA3D-DE9B62D08343}"/>
              </a:ext>
              <a:ext uri="{C183D7F6-B498-43B3-948B-1728B52AA6E4}">
                <adec:decorative xmlns:adec="http://schemas.microsoft.com/office/drawing/2017/decorative" val="1"/>
              </a:ext>
            </a:extLst>
          </p:cNvPr>
          <p:cNvCxnSpPr>
            <a:cxnSpLocks/>
          </p:cNvCxnSpPr>
          <p:nvPr/>
        </p:nvCxnSpPr>
        <p:spPr>
          <a:xfrm>
            <a:off x="6949341" y="3264919"/>
            <a:ext cx="5197583" cy="13769"/>
          </a:xfrm>
          <a:prstGeom prst="straightConnector1">
            <a:avLst/>
          </a:prstGeom>
          <a:noFill/>
          <a:ln w="19050" cap="flat" cmpd="sng">
            <a:solidFill>
              <a:srgbClr val="007A8A"/>
            </a:solidFill>
            <a:prstDash val="solid"/>
            <a:round/>
            <a:headEnd type="none" w="med" len="med"/>
            <a:tailEnd type="none" w="med" len="med"/>
          </a:ln>
        </p:spPr>
      </p:cxnSp>
      <p:cxnSp>
        <p:nvCxnSpPr>
          <p:cNvPr id="7" name="Google Shape;127;p17">
            <a:extLst>
              <a:ext uri="{FF2B5EF4-FFF2-40B4-BE49-F238E27FC236}">
                <a16:creationId xmlns:a16="http://schemas.microsoft.com/office/drawing/2014/main" id="{936B7CE7-118C-5A55-BB29-593E4298DF7A}"/>
              </a:ext>
              <a:ext uri="{C183D7F6-B498-43B3-948B-1728B52AA6E4}">
                <adec:decorative xmlns:adec="http://schemas.microsoft.com/office/drawing/2017/decorative" val="1"/>
              </a:ext>
            </a:extLst>
          </p:cNvPr>
          <p:cNvCxnSpPr>
            <a:cxnSpLocks/>
            <a:stCxn id="10" idx="4"/>
          </p:cNvCxnSpPr>
          <p:nvPr/>
        </p:nvCxnSpPr>
        <p:spPr>
          <a:xfrm>
            <a:off x="6029325" y="4002790"/>
            <a:ext cx="0" cy="2693210"/>
          </a:xfrm>
          <a:prstGeom prst="straightConnector1">
            <a:avLst/>
          </a:prstGeom>
          <a:noFill/>
          <a:ln w="19050" cap="flat" cmpd="sng">
            <a:solidFill>
              <a:srgbClr val="007A8A"/>
            </a:solidFill>
            <a:prstDash val="solid"/>
            <a:round/>
            <a:headEnd type="none" w="med" len="med"/>
            <a:tailEnd type="none" w="med" len="med"/>
          </a:ln>
        </p:spPr>
      </p:cxnSp>
      <p:cxnSp>
        <p:nvCxnSpPr>
          <p:cNvPr id="8" name="Google Shape;128;p17">
            <a:extLst>
              <a:ext uri="{FF2B5EF4-FFF2-40B4-BE49-F238E27FC236}">
                <a16:creationId xmlns:a16="http://schemas.microsoft.com/office/drawing/2014/main" id="{BBD83EF3-E0EA-7D56-14E1-8FF5131BB06F}"/>
              </a:ext>
              <a:ext uri="{C183D7F6-B498-43B3-948B-1728B52AA6E4}">
                <adec:decorative xmlns:adec="http://schemas.microsoft.com/office/drawing/2017/decorative" val="1"/>
              </a:ext>
            </a:extLst>
          </p:cNvPr>
          <p:cNvCxnSpPr>
            <a:cxnSpLocks/>
            <a:stCxn id="10" idx="0"/>
          </p:cNvCxnSpPr>
          <p:nvPr/>
        </p:nvCxnSpPr>
        <p:spPr>
          <a:xfrm flipV="1">
            <a:off x="6029325" y="70834"/>
            <a:ext cx="0" cy="2436999"/>
          </a:xfrm>
          <a:prstGeom prst="straightConnector1">
            <a:avLst/>
          </a:prstGeom>
          <a:noFill/>
          <a:ln w="19050" cap="flat" cmpd="sng">
            <a:solidFill>
              <a:srgbClr val="007A8A"/>
            </a:solidFill>
            <a:prstDash val="solid"/>
            <a:round/>
            <a:headEnd type="none" w="med" len="med"/>
            <a:tailEnd type="none" w="med" len="med"/>
          </a:ln>
        </p:spPr>
      </p:cxnSp>
      <p:sp>
        <p:nvSpPr>
          <p:cNvPr id="9" name="Slide Number Placeholder 1">
            <a:extLst>
              <a:ext uri="{FF2B5EF4-FFF2-40B4-BE49-F238E27FC236}">
                <a16:creationId xmlns:a16="http://schemas.microsoft.com/office/drawing/2014/main" id="{5B6D5DC9-D3EE-8AC0-5A67-A2CE82E00DE8}"/>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72</a:t>
            </a:fld>
            <a:endParaRPr lang="en-AU" dirty="0"/>
          </a:p>
        </p:txBody>
      </p:sp>
      <p:sp>
        <p:nvSpPr>
          <p:cNvPr id="10" name="Google Shape;124;p17" descr="Subject ">
            <a:extLst>
              <a:ext uri="{FF2B5EF4-FFF2-40B4-BE49-F238E27FC236}">
                <a16:creationId xmlns:a16="http://schemas.microsoft.com/office/drawing/2014/main" id="{2954E15F-A052-585A-9F8C-E7C2BC8C2B94}"/>
              </a:ext>
            </a:extLst>
          </p:cNvPr>
          <p:cNvSpPr txBox="1">
            <a:spLocks noGrp="1"/>
          </p:cNvSpPr>
          <p:nvPr>
            <p:ph type="title" idx="4294967295"/>
          </p:nvPr>
        </p:nvSpPr>
        <p:spPr>
          <a:xfrm>
            <a:off x="5109365" y="2507833"/>
            <a:ext cx="1839919" cy="1494957"/>
          </a:xfrm>
          <a:prstGeom prst="ellipse">
            <a:avLst/>
          </a:prstGeom>
          <a:solidFill>
            <a:schemeClr val="bg1"/>
          </a:solidFill>
          <a:ln w="38100" cap="flat" cmpd="sng">
            <a:solidFill>
              <a:schemeClr val="tx1"/>
            </a:solidFill>
            <a:prstDash val="solid"/>
            <a:miter lim="800000"/>
            <a:headEnd type="none" w="sm" len="sm"/>
            <a:tailEnd type="none" w="sm" len="sm"/>
          </a:ln>
          <a:effectLst/>
        </p:spPr>
        <p:txBody>
          <a:bodyPr rot="0" spcFirstLastPara="1" vertOverflow="overflow" horzOverflow="overflow" vert="horz" wrap="square" lIns="79125" tIns="39550" rIns="79125" bIns="39550" numCol="1" spcCol="0" rtlCol="0" fromWordArt="0" anchor="ctr"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609585" rtl="0" eaLnBrk="1" fontAlgn="auto" latinLnBrk="0" hangingPunct="1">
              <a:lnSpc>
                <a:spcPct val="100000"/>
              </a:lnSpc>
              <a:spcBef>
                <a:spcPts val="0"/>
              </a:spcBef>
              <a:spcAft>
                <a:spcPts val="0"/>
              </a:spcAft>
              <a:buClr>
                <a:srgbClr val="000000"/>
              </a:buClr>
              <a:buSzTx/>
              <a:buFontTx/>
              <a:buNone/>
              <a:tabLst/>
              <a:defRPr/>
            </a:pPr>
            <a:r>
              <a:rPr kumimoji="0" lang="en-AU" sz="1400" b="1" i="0" u="none" strike="noStrike" kern="1200" cap="none" spc="0" normalizeH="0" baseline="0" noProof="0" dirty="0">
                <a:ln>
                  <a:noFill/>
                </a:ln>
                <a:solidFill>
                  <a:schemeClr val="tx1"/>
                </a:solidFill>
                <a:effectLst/>
                <a:uLnTx/>
                <a:uFillTx/>
                <a:latin typeface="+mj-lt"/>
                <a:ea typeface="+mn-ea"/>
                <a:cs typeface="Arial" panose="020B0604020202020204" pitchFamily="34" charset="0"/>
                <a:sym typeface="Montserrat"/>
              </a:rPr>
              <a:t>Greenhouse Ideas</a:t>
            </a:r>
          </a:p>
        </p:txBody>
      </p:sp>
    </p:spTree>
    <p:extLst>
      <p:ext uri="{BB962C8B-B14F-4D97-AF65-F5344CB8AC3E}">
        <p14:creationId xmlns:p14="http://schemas.microsoft.com/office/powerpoint/2010/main" val="258422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B421017-897B-08AC-9B8B-9BD421732117}"/>
              </a:ext>
            </a:extLst>
          </p:cNvPr>
          <p:cNvSpPr>
            <a:spLocks noGrp="1"/>
          </p:cNvSpPr>
          <p:nvPr>
            <p:ph type="title"/>
          </p:nvPr>
        </p:nvSpPr>
        <p:spPr>
          <a:xfrm>
            <a:off x="359998" y="360000"/>
            <a:ext cx="10260002" cy="522000"/>
          </a:xfrm>
        </p:spPr>
        <p:txBody>
          <a:bodyPr/>
          <a:lstStyle/>
          <a:p>
            <a:r>
              <a:rPr lang="en-AU" dirty="0"/>
              <a:t>2.3 Brainstorming</a:t>
            </a:r>
          </a:p>
        </p:txBody>
      </p:sp>
      <p:sp>
        <p:nvSpPr>
          <p:cNvPr id="10" name="Text Placeholder 3">
            <a:extLst>
              <a:ext uri="{FF2B5EF4-FFF2-40B4-BE49-F238E27FC236}">
                <a16:creationId xmlns:a16="http://schemas.microsoft.com/office/drawing/2014/main" id="{E7E6B614-5F6B-88BE-7139-82FCE8EBFD49}"/>
              </a:ext>
            </a:extLst>
          </p:cNvPr>
          <p:cNvSpPr>
            <a:spLocks noGrp="1"/>
          </p:cNvSpPr>
          <p:nvPr>
            <p:ph type="body" sz="quarter" idx="18"/>
          </p:nvPr>
        </p:nvSpPr>
        <p:spPr>
          <a:xfrm>
            <a:off x="360000" y="1016704"/>
            <a:ext cx="10080000" cy="310015"/>
          </a:xfrm>
        </p:spPr>
        <p:txBody>
          <a:bodyPr/>
          <a:lstStyle/>
          <a:p>
            <a:r>
              <a:rPr lang="en-AU" dirty="0"/>
              <a:t>Learning intentions and success criteria</a:t>
            </a:r>
          </a:p>
        </p:txBody>
      </p:sp>
      <p:sp>
        <p:nvSpPr>
          <p:cNvPr id="8" name="Picture Placeholder 2">
            <a:extLst>
              <a:ext uri="{FF2B5EF4-FFF2-40B4-BE49-F238E27FC236}">
                <a16:creationId xmlns:a16="http://schemas.microsoft.com/office/drawing/2014/main" id="{3AF0713D-3B70-9DB1-44B1-A31F3ED85774}"/>
              </a:ext>
            </a:extLst>
          </p:cNvPr>
          <p:cNvSpPr>
            <a:spLocks noGrp="1"/>
          </p:cNvSpPr>
          <p:nvPr>
            <p:ph type="pic" sz="quarter" idx="13"/>
          </p:nvPr>
        </p:nvSpPr>
        <p:spPr>
          <a:xfrm>
            <a:off x="359998" y="1909282"/>
            <a:ext cx="11483999" cy="4210718"/>
          </a:xfrm>
        </p:spPr>
        <p:txBody>
          <a:bodyPr/>
          <a:lstStyle/>
          <a:p>
            <a:r>
              <a:rPr lang="en-AU" b="1" dirty="0"/>
              <a:t>We are learning to</a:t>
            </a:r>
          </a:p>
          <a:p>
            <a:pPr marL="342900" lvl="0" indent="-342900">
              <a:lnSpc>
                <a:spcPct val="150000"/>
              </a:lnSpc>
              <a:spcBef>
                <a:spcPts val="1200"/>
              </a:spcBef>
              <a:spcAft>
                <a:spcPts val="600"/>
              </a:spcAft>
              <a:buFont typeface="Symbol" panose="05050102010706020507" pitchFamily="18" charset="2"/>
              <a:buChar char=""/>
            </a:pPr>
            <a:r>
              <a:rPr lang="en-AU" sz="1800" dirty="0">
                <a:ea typeface="Calibri" panose="020F0502020204030204" pitchFamily="34" charset="0"/>
              </a:rPr>
              <a:t>b</a:t>
            </a:r>
            <a:r>
              <a:rPr lang="en-AU" sz="1800" dirty="0">
                <a:effectLst/>
                <a:latin typeface="Arial" panose="020B0604020202020204" pitchFamily="34" charset="0"/>
                <a:ea typeface="Calibri" panose="020F0502020204030204" pitchFamily="34" charset="0"/>
              </a:rPr>
              <a:t>rainstorm and ideate for smart greenhouse </a:t>
            </a:r>
            <a:r>
              <a:rPr lang="en-AU" sz="1800" dirty="0">
                <a:ea typeface="Calibri" panose="020F0502020204030204" pitchFamily="34" charset="0"/>
              </a:rPr>
              <a:t>solutions</a:t>
            </a:r>
            <a:endParaRPr lang="en-AU" sz="1800" dirty="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dirty="0">
                <a:ea typeface="Calibri" panose="020F0502020204030204" pitchFamily="34" charset="0"/>
              </a:rPr>
              <a:t>c</a:t>
            </a:r>
            <a:r>
              <a:rPr lang="en-AU" sz="1800" dirty="0">
                <a:effectLst/>
                <a:latin typeface="Arial" panose="020B0604020202020204" pitchFamily="34" charset="0"/>
                <a:ea typeface="Calibri" panose="020F0502020204030204" pitchFamily="34" charset="0"/>
              </a:rPr>
              <a:t>ommunicate design ideas using sketches and notes.</a:t>
            </a:r>
            <a:endParaRPr lang="en-AU" b="1" dirty="0"/>
          </a:p>
          <a:p>
            <a:r>
              <a:rPr lang="en-AU" b="1" dirty="0"/>
              <a:t>We can</a:t>
            </a:r>
          </a:p>
          <a:p>
            <a:pPr marL="342900" lvl="0" indent="-342900">
              <a:lnSpc>
                <a:spcPct val="150000"/>
              </a:lnSpc>
              <a:spcBef>
                <a:spcPts val="1200"/>
              </a:spcBef>
              <a:spcAft>
                <a:spcPts val="600"/>
              </a:spcAft>
              <a:buFont typeface="Symbol" panose="05050102010706020507" pitchFamily="18" charset="2"/>
              <a:buChar char=""/>
            </a:pPr>
            <a:r>
              <a:rPr lang="en-AU" sz="1800" dirty="0">
                <a:ea typeface="Calibri" panose="020F0502020204030204" pitchFamily="34" charset="0"/>
              </a:rPr>
              <a:t>g</a:t>
            </a:r>
            <a:r>
              <a:rPr lang="en-AU" sz="1800" dirty="0">
                <a:effectLst/>
                <a:latin typeface="Arial" panose="020B0604020202020204" pitchFamily="34" charset="0"/>
                <a:ea typeface="Calibri" panose="020F0502020204030204" pitchFamily="34" charset="0"/>
              </a:rPr>
              <a:t>enerate ideas for our smart greenhouse designs</a:t>
            </a:r>
          </a:p>
          <a:p>
            <a:pPr marL="342900" lvl="0" indent="-342900">
              <a:lnSpc>
                <a:spcPct val="150000"/>
              </a:lnSpc>
              <a:spcBef>
                <a:spcPts val="1200"/>
              </a:spcBef>
              <a:spcAft>
                <a:spcPts val="600"/>
              </a:spcAft>
              <a:buFont typeface="Symbol" panose="05050102010706020507" pitchFamily="18" charset="2"/>
              <a:buChar char=""/>
            </a:pPr>
            <a:r>
              <a:rPr lang="en-AU" sz="1800" dirty="0">
                <a:ea typeface="Calibri" panose="020F0502020204030204" pitchFamily="34" charset="0"/>
              </a:rPr>
              <a:t>p</a:t>
            </a:r>
            <a:r>
              <a:rPr lang="en-AU" sz="1800" dirty="0">
                <a:effectLst/>
                <a:latin typeface="Arial" panose="020B0604020202020204" pitchFamily="34" charset="0"/>
                <a:ea typeface="Calibri" panose="020F0502020204030204" pitchFamily="34" charset="0"/>
              </a:rPr>
              <a:t>roduce sketches and notes to capture and communicate design ideas.</a:t>
            </a:r>
          </a:p>
        </p:txBody>
      </p:sp>
      <p:pic>
        <p:nvPicPr>
          <p:cNvPr id="12" name="Picture 11">
            <a:extLst>
              <a:ext uri="{FF2B5EF4-FFF2-40B4-BE49-F238E27FC236}">
                <a16:creationId xmlns:a16="http://schemas.microsoft.com/office/drawing/2014/main" id="{1441F000-DD7B-6CBA-DC76-878558E28E3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7937" y="162545"/>
            <a:ext cx="719455" cy="719455"/>
          </a:xfrm>
          <a:prstGeom prst="rect">
            <a:avLst/>
          </a:prstGeom>
        </p:spPr>
      </p:pic>
      <p:pic>
        <p:nvPicPr>
          <p:cNvPr id="13" name="Picture 12">
            <a:extLst>
              <a:ext uri="{FF2B5EF4-FFF2-40B4-BE49-F238E27FC236}">
                <a16:creationId xmlns:a16="http://schemas.microsoft.com/office/drawing/2014/main" id="{745D1F1D-DBB6-F879-978B-1EA1E05075A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72479" y="249105"/>
            <a:ext cx="719455" cy="719455"/>
          </a:xfrm>
          <a:prstGeom prst="rect">
            <a:avLst/>
          </a:prstGeom>
        </p:spPr>
      </p:pic>
      <p:pic>
        <p:nvPicPr>
          <p:cNvPr id="14" name="Picture 13">
            <a:extLst>
              <a:ext uri="{FF2B5EF4-FFF2-40B4-BE49-F238E27FC236}">
                <a16:creationId xmlns:a16="http://schemas.microsoft.com/office/drawing/2014/main" id="{639483AE-78BF-AC5B-6688-6B40E3F0D70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39897" y="129154"/>
            <a:ext cx="719455" cy="719455"/>
          </a:xfrm>
          <a:prstGeom prst="rect">
            <a:avLst/>
          </a:prstGeom>
        </p:spPr>
      </p:pic>
      <p:sp>
        <p:nvSpPr>
          <p:cNvPr id="11" name="Slide Number Placeholder 4">
            <a:extLst>
              <a:ext uri="{FF2B5EF4-FFF2-40B4-BE49-F238E27FC236}">
                <a16:creationId xmlns:a16="http://schemas.microsoft.com/office/drawing/2014/main" id="{9212F0FD-9213-B45B-3FA0-793EB6FD598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73</a:t>
            </a:fld>
            <a:endParaRPr lang="en-AU" dirty="0"/>
          </a:p>
        </p:txBody>
      </p:sp>
    </p:spTree>
    <p:extLst>
      <p:ext uri="{BB962C8B-B14F-4D97-AF65-F5344CB8AC3E}">
        <p14:creationId xmlns:p14="http://schemas.microsoft.com/office/powerpoint/2010/main" val="23019376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BD1CC4-487F-DD1E-BFE3-B8933C11796E}"/>
              </a:ext>
            </a:extLst>
          </p:cNvPr>
          <p:cNvSpPr>
            <a:spLocks noGrp="1"/>
          </p:cNvSpPr>
          <p:nvPr>
            <p:ph type="title"/>
          </p:nvPr>
        </p:nvSpPr>
        <p:spPr/>
        <p:txBody>
          <a:bodyPr/>
          <a:lstStyle/>
          <a:p>
            <a:r>
              <a:rPr lang="en-AU" dirty="0"/>
              <a:t>Design brief revision</a:t>
            </a:r>
          </a:p>
        </p:txBody>
      </p:sp>
      <p:sp>
        <p:nvSpPr>
          <p:cNvPr id="7" name="Text Placeholder 6">
            <a:extLst>
              <a:ext uri="{FF2B5EF4-FFF2-40B4-BE49-F238E27FC236}">
                <a16:creationId xmlns:a16="http://schemas.microsoft.com/office/drawing/2014/main" id="{9FC8BFCD-C376-DC99-BA24-BD595B8347FF}"/>
              </a:ext>
            </a:extLst>
          </p:cNvPr>
          <p:cNvSpPr>
            <a:spLocks noGrp="1"/>
          </p:cNvSpPr>
          <p:nvPr>
            <p:ph type="body" sz="quarter" idx="18"/>
          </p:nvPr>
        </p:nvSpPr>
        <p:spPr/>
        <p:txBody>
          <a:bodyPr/>
          <a:lstStyle/>
          <a:p>
            <a:r>
              <a:rPr lang="en-AU" dirty="0"/>
              <a:t>Minimum viable product</a:t>
            </a:r>
          </a:p>
        </p:txBody>
      </p:sp>
      <p:sp>
        <p:nvSpPr>
          <p:cNvPr id="6" name="Content Placeholder 5">
            <a:extLst>
              <a:ext uri="{FF2B5EF4-FFF2-40B4-BE49-F238E27FC236}">
                <a16:creationId xmlns:a16="http://schemas.microsoft.com/office/drawing/2014/main" id="{090F4481-FDC4-B0B8-8C77-63024FFA226C}"/>
              </a:ext>
            </a:extLst>
          </p:cNvPr>
          <p:cNvSpPr>
            <a:spLocks noGrp="1"/>
          </p:cNvSpPr>
          <p:nvPr>
            <p:ph sz="quarter" idx="19"/>
          </p:nvPr>
        </p:nvSpPr>
        <p:spPr/>
        <p:txBody>
          <a:bodyPr/>
          <a:lstStyle/>
          <a:p>
            <a:r>
              <a:rPr lang="en-AU" dirty="0">
                <a:effectLst/>
                <a:latin typeface="Arial" panose="020B0604020202020204" pitchFamily="34" charset="0"/>
                <a:ea typeface="Calibri" panose="020F0502020204030204" pitchFamily="34" charset="0"/>
              </a:rPr>
              <a:t>Create a small desktop smart greenhouse that can help manage temperature autonomously.</a:t>
            </a:r>
          </a:p>
          <a:p>
            <a:r>
              <a:rPr lang="en-AU" dirty="0">
                <a:ea typeface="Calibri" panose="020F0502020204030204" pitchFamily="34" charset="0"/>
              </a:rPr>
              <a:t>The smart greenhouse should include at least one:</a:t>
            </a:r>
          </a:p>
          <a:p>
            <a:pPr marL="285750" indent="-285750">
              <a:buFont typeface="Arial" panose="020B0604020202020204" pitchFamily="34" charset="0"/>
              <a:buChar char="•"/>
            </a:pPr>
            <a:r>
              <a:rPr lang="en-AU" dirty="0">
                <a:ea typeface="Calibri" panose="020F0502020204030204" pitchFamily="34" charset="0"/>
              </a:rPr>
              <a:t>microcontroller board</a:t>
            </a:r>
          </a:p>
          <a:p>
            <a:pPr marL="285750" indent="-285750">
              <a:buFont typeface="Arial" panose="020B0604020202020204" pitchFamily="34" charset="0"/>
              <a:buChar char="•"/>
            </a:pPr>
            <a:r>
              <a:rPr lang="en-AU" dirty="0">
                <a:ea typeface="Calibri" panose="020F0502020204030204" pitchFamily="34" charset="0"/>
              </a:rPr>
              <a:t>sensor (e.g. temperature sensor)</a:t>
            </a:r>
          </a:p>
          <a:p>
            <a:pPr marL="285750" indent="-285750">
              <a:buFont typeface="Arial" panose="020B0604020202020204" pitchFamily="34" charset="0"/>
              <a:buChar char="•"/>
            </a:pPr>
            <a:r>
              <a:rPr lang="en-AU" dirty="0">
                <a:ea typeface="Calibri" panose="020F0502020204030204" pitchFamily="34" charset="0"/>
              </a:rPr>
              <a:t>actuator and effector (e.g. servo motor moving a vent).</a:t>
            </a:r>
          </a:p>
        </p:txBody>
      </p:sp>
      <p:pic>
        <p:nvPicPr>
          <p:cNvPr id="8" name="Picture Placeholder 9" descr="Image showing possible components and structures for a smart greenhouse.">
            <a:extLst>
              <a:ext uri="{FF2B5EF4-FFF2-40B4-BE49-F238E27FC236}">
                <a16:creationId xmlns:a16="http://schemas.microsoft.com/office/drawing/2014/main" id="{7D218F7D-3493-71A5-1A8E-9017C8E5EF18}"/>
              </a:ext>
            </a:extLst>
          </p:cNvPr>
          <p:cNvPicPr>
            <a:picLocks noGrp="1" noChangeAspect="1"/>
          </p:cNvPicPr>
          <p:nvPr>
            <p:ph type="pic" sz="quarter" idx="20"/>
          </p:nvPr>
        </p:nvPicPr>
        <p:blipFill rotWithShape="1">
          <a:blip r:embed="rId3" cstate="screen">
            <a:extLst>
              <a:ext uri="{28A0092B-C50C-407E-A947-70E740481C1C}">
                <a14:useLocalDpi xmlns:a14="http://schemas.microsoft.com/office/drawing/2010/main"/>
              </a:ext>
            </a:extLst>
          </a:blip>
          <a:stretch/>
        </p:blipFill>
        <p:spPr>
          <a:xfrm>
            <a:off x="6332198" y="1562470"/>
            <a:ext cx="5511800" cy="4229100"/>
          </a:xfrm>
          <a:prstGeom prst="rect">
            <a:avLst/>
          </a:prstGeom>
        </p:spPr>
      </p:pic>
      <p:sp>
        <p:nvSpPr>
          <p:cNvPr id="2" name="Slide Number Placeholder 4">
            <a:extLst>
              <a:ext uri="{FF2B5EF4-FFF2-40B4-BE49-F238E27FC236}">
                <a16:creationId xmlns:a16="http://schemas.microsoft.com/office/drawing/2014/main" id="{909863D0-B0FF-C74C-11F6-D2E71FF20E49}"/>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74</a:t>
            </a:fld>
            <a:endParaRPr lang="en-AU" dirty="0"/>
          </a:p>
        </p:txBody>
      </p:sp>
    </p:spTree>
    <p:extLst>
      <p:ext uri="{BB962C8B-B14F-4D97-AF65-F5344CB8AC3E}">
        <p14:creationId xmlns:p14="http://schemas.microsoft.com/office/powerpoint/2010/main" val="225624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DCAAB-EADA-C1B8-4C1A-EAB3BE9C799F}"/>
              </a:ext>
            </a:extLst>
          </p:cNvPr>
          <p:cNvSpPr>
            <a:spLocks noGrp="1"/>
          </p:cNvSpPr>
          <p:nvPr>
            <p:ph type="title"/>
          </p:nvPr>
        </p:nvSpPr>
        <p:spPr/>
        <p:txBody>
          <a:bodyPr/>
          <a:lstStyle/>
          <a:p>
            <a:r>
              <a:rPr lang="en-AU" dirty="0"/>
              <a:t>Brainstorming and ideation</a:t>
            </a:r>
          </a:p>
        </p:txBody>
      </p:sp>
      <p:sp>
        <p:nvSpPr>
          <p:cNvPr id="6" name="Text Placeholder 5">
            <a:extLst>
              <a:ext uri="{FF2B5EF4-FFF2-40B4-BE49-F238E27FC236}">
                <a16:creationId xmlns:a16="http://schemas.microsoft.com/office/drawing/2014/main" id="{28A92737-CE95-05F2-3188-563EDCBDCACF}"/>
              </a:ext>
            </a:extLst>
          </p:cNvPr>
          <p:cNvSpPr>
            <a:spLocks noGrp="1"/>
          </p:cNvSpPr>
          <p:nvPr>
            <p:ph type="body" sz="quarter" idx="18"/>
          </p:nvPr>
        </p:nvSpPr>
        <p:spPr/>
        <p:txBody>
          <a:bodyPr/>
          <a:lstStyle/>
          <a:p>
            <a:r>
              <a:rPr lang="en-AU" dirty="0"/>
              <a:t>Rapid ideation</a:t>
            </a:r>
          </a:p>
        </p:txBody>
      </p:sp>
      <p:sp>
        <p:nvSpPr>
          <p:cNvPr id="7" name="Content Placeholder 6">
            <a:extLst>
              <a:ext uri="{FF2B5EF4-FFF2-40B4-BE49-F238E27FC236}">
                <a16:creationId xmlns:a16="http://schemas.microsoft.com/office/drawing/2014/main" id="{BAD1CDE4-BC38-34C6-4420-2BA9ECD630A2}"/>
              </a:ext>
            </a:extLst>
          </p:cNvPr>
          <p:cNvSpPr>
            <a:spLocks noGrp="1"/>
          </p:cNvSpPr>
          <p:nvPr>
            <p:ph sz="quarter" idx="19"/>
          </p:nvPr>
        </p:nvSpPr>
        <p:spPr/>
        <p:txBody>
          <a:bodyPr/>
          <a:lstStyle/>
          <a:p>
            <a:r>
              <a:rPr lang="en-AU" sz="1800" dirty="0">
                <a:ea typeface="Calibri" panose="020F0502020204030204" pitchFamily="34" charset="0"/>
              </a:rPr>
              <a:t>R</a:t>
            </a:r>
            <a:r>
              <a:rPr lang="en-AU" sz="1800" dirty="0">
                <a:effectLst/>
                <a:latin typeface="Arial" panose="020B0604020202020204" pitchFamily="34" charset="0"/>
                <a:ea typeface="Calibri" panose="020F0502020204030204" pitchFamily="34" charset="0"/>
              </a:rPr>
              <a:t>apid ideation is a creative brainstorming process that generates many ideas in a short period of time.</a:t>
            </a:r>
          </a:p>
          <a:p>
            <a:r>
              <a:rPr lang="en-AU" sz="1800" dirty="0">
                <a:ea typeface="Calibri" panose="020F0502020204030204" pitchFamily="34" charset="0"/>
              </a:rPr>
              <a:t>Ideation can be captured as notes or sketches.</a:t>
            </a:r>
            <a:endParaRPr lang="en-AU" sz="1800" dirty="0">
              <a:effectLst/>
              <a:latin typeface="Arial" panose="020B0604020202020204" pitchFamily="34" charset="0"/>
              <a:ea typeface="Calibri" panose="020F0502020204030204" pitchFamily="34" charset="0"/>
            </a:endParaRPr>
          </a:p>
          <a:p>
            <a:r>
              <a:rPr lang="en-AU" sz="1800" dirty="0">
                <a:ea typeface="Calibri" panose="020F0502020204030204" pitchFamily="34" charset="0"/>
              </a:rPr>
              <a:t>We will watch an example of brainstorming and rapid ideation. While watching make note of any questions or ideas you have.</a:t>
            </a:r>
            <a:endParaRPr lang="en-AU" dirty="0"/>
          </a:p>
        </p:txBody>
      </p:sp>
      <p:pic>
        <p:nvPicPr>
          <p:cNvPr id="19" name="Picture Placeholder 18" descr="Screenshot and link to video that demonstrates ideation in action. The image has various notes and sketches that communicate design ideas for a smart greenhouse.">
            <a:hlinkClick r:id="rId3"/>
            <a:extLst>
              <a:ext uri="{FF2B5EF4-FFF2-40B4-BE49-F238E27FC236}">
                <a16:creationId xmlns:a16="http://schemas.microsoft.com/office/drawing/2014/main" id="{EB93A4EF-8751-8133-F881-4BCD196FE72A}"/>
              </a:ext>
            </a:extLst>
          </p:cNvPr>
          <p:cNvPicPr>
            <a:picLocks noGrp="1" noChangeAspect="1"/>
          </p:cNvPicPr>
          <p:nvPr>
            <p:ph type="pic" sz="quarter" idx="20"/>
          </p:nvPr>
        </p:nvPicPr>
        <p:blipFill>
          <a:blip r:embed="rId4" cstate="screen">
            <a:extLst>
              <a:ext uri="{28A0092B-C50C-407E-A947-70E740481C1C}">
                <a14:useLocalDpi xmlns:a14="http://schemas.microsoft.com/office/drawing/2010/main"/>
              </a:ext>
            </a:extLst>
          </a:blip>
          <a:stretch/>
        </p:blipFill>
        <p:spPr>
          <a:xfrm>
            <a:off x="6450517" y="1562470"/>
            <a:ext cx="5499100" cy="4241800"/>
          </a:xfrm>
          <a:prstGeom prst="rect">
            <a:avLst/>
          </a:prstGeom>
        </p:spPr>
      </p:pic>
      <p:pic>
        <p:nvPicPr>
          <p:cNvPr id="5" name="Picture 2" descr="Play button icon">
            <a:hlinkClick r:id="rId3"/>
            <a:extLst>
              <a:ext uri="{FF2B5EF4-FFF2-40B4-BE49-F238E27FC236}">
                <a16:creationId xmlns:a16="http://schemas.microsoft.com/office/drawing/2014/main" id="{E0212519-545A-ECDC-0AA6-B144B0DC0567}"/>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6324599" y="5218382"/>
            <a:ext cx="866121" cy="500426"/>
          </a:xfrm>
          <a:prstGeom prst="rect">
            <a:avLst/>
          </a:prstGeom>
          <a:noFill/>
        </p:spPr>
      </p:pic>
      <p:sp>
        <p:nvSpPr>
          <p:cNvPr id="9" name="Text Placeholder 8">
            <a:extLst>
              <a:ext uri="{FF2B5EF4-FFF2-40B4-BE49-F238E27FC236}">
                <a16:creationId xmlns:a16="http://schemas.microsoft.com/office/drawing/2014/main" id="{9B82E754-222F-0053-A62A-8F2904B0C3DD}"/>
              </a:ext>
            </a:extLst>
          </p:cNvPr>
          <p:cNvSpPr>
            <a:spLocks noGrp="1"/>
          </p:cNvSpPr>
          <p:nvPr>
            <p:ph type="body" sz="quarter" idx="4294967295"/>
          </p:nvPr>
        </p:nvSpPr>
        <p:spPr>
          <a:xfrm>
            <a:off x="6450517" y="5934075"/>
            <a:ext cx="5519737" cy="506413"/>
          </a:xfrm>
        </p:spPr>
        <p:txBody>
          <a:bodyPr/>
          <a:lstStyle/>
          <a:p>
            <a:r>
              <a:rPr lang="en-AU" sz="1200" dirty="0">
                <a:hlinkClick r:id="rId3"/>
              </a:rPr>
              <a:t>Brainstorm and ideation (4:29)</a:t>
            </a:r>
            <a:endParaRPr lang="en-AU" sz="1200" dirty="0"/>
          </a:p>
        </p:txBody>
      </p:sp>
      <p:sp>
        <p:nvSpPr>
          <p:cNvPr id="3" name="Slide Number Placeholder 2">
            <a:extLst>
              <a:ext uri="{FF2B5EF4-FFF2-40B4-BE49-F238E27FC236}">
                <a16:creationId xmlns:a16="http://schemas.microsoft.com/office/drawing/2014/main" id="{1F5A6848-9446-FFED-4D40-9D143C29CF5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75</a:t>
            </a:fld>
            <a:endParaRPr lang="en-AU"/>
          </a:p>
        </p:txBody>
      </p:sp>
    </p:spTree>
    <p:extLst>
      <p:ext uri="{BB962C8B-B14F-4D97-AF65-F5344CB8AC3E}">
        <p14:creationId xmlns:p14="http://schemas.microsoft.com/office/powerpoint/2010/main" val="251673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C339213-5734-E61A-28F1-186F97569D23}"/>
              </a:ext>
            </a:extLst>
          </p:cNvPr>
          <p:cNvSpPr>
            <a:spLocks noGrp="1"/>
          </p:cNvSpPr>
          <p:nvPr>
            <p:ph type="title"/>
          </p:nvPr>
        </p:nvSpPr>
        <p:spPr/>
        <p:txBody>
          <a:bodyPr/>
          <a:lstStyle/>
          <a:p>
            <a:r>
              <a:rPr lang="en-AU" dirty="0"/>
              <a:t>Brainstorming</a:t>
            </a:r>
          </a:p>
        </p:txBody>
      </p:sp>
      <p:sp>
        <p:nvSpPr>
          <p:cNvPr id="8" name="Content Placeholder 7">
            <a:extLst>
              <a:ext uri="{FF2B5EF4-FFF2-40B4-BE49-F238E27FC236}">
                <a16:creationId xmlns:a16="http://schemas.microsoft.com/office/drawing/2014/main" id="{C4D04074-6AEB-B6EC-37AF-B985FAEA4A67}"/>
              </a:ext>
            </a:extLst>
          </p:cNvPr>
          <p:cNvSpPr>
            <a:spLocks noGrp="1"/>
          </p:cNvSpPr>
          <p:nvPr>
            <p:ph sz="quarter" idx="19"/>
          </p:nvPr>
        </p:nvSpPr>
        <p:spPr/>
        <p:txBody>
          <a:bodyPr/>
          <a:lstStyle/>
          <a:p>
            <a:r>
              <a:rPr lang="en-AU" dirty="0"/>
              <a:t>Using the template or large A3 paper sheets start brainstorming.</a:t>
            </a:r>
          </a:p>
          <a:p>
            <a:r>
              <a:rPr lang="en-AU" dirty="0"/>
              <a:t>Consider the following:</a:t>
            </a:r>
          </a:p>
          <a:p>
            <a:pPr marL="285750" indent="-285750">
              <a:buFont typeface="Arial" panose="020B0604020202020204" pitchFamily="34" charset="0"/>
              <a:buChar char="•"/>
            </a:pPr>
            <a:r>
              <a:rPr lang="en-AU" dirty="0"/>
              <a:t>materials</a:t>
            </a:r>
          </a:p>
          <a:p>
            <a:pPr marL="285750" indent="-285750">
              <a:buFont typeface="Arial" panose="020B0604020202020204" pitchFamily="34" charset="0"/>
              <a:buChar char="•"/>
            </a:pPr>
            <a:r>
              <a:rPr lang="en-AU" dirty="0"/>
              <a:t>shapes</a:t>
            </a:r>
          </a:p>
          <a:p>
            <a:pPr marL="285750" indent="-285750">
              <a:buFont typeface="Arial" panose="020B0604020202020204" pitchFamily="34" charset="0"/>
              <a:buChar char="•"/>
            </a:pPr>
            <a:r>
              <a:rPr lang="en-AU" dirty="0"/>
              <a:t>moving parts</a:t>
            </a:r>
          </a:p>
          <a:p>
            <a:pPr marL="285750" indent="-285750">
              <a:buFont typeface="Arial" panose="020B0604020202020204" pitchFamily="34" charset="0"/>
              <a:buChar char="•"/>
            </a:pPr>
            <a:r>
              <a:rPr lang="en-AU" dirty="0"/>
              <a:t>premade structures.</a:t>
            </a:r>
          </a:p>
        </p:txBody>
      </p:sp>
      <p:sp>
        <p:nvSpPr>
          <p:cNvPr id="6" name="TextBox 5">
            <a:extLst>
              <a:ext uri="{FF2B5EF4-FFF2-40B4-BE49-F238E27FC236}">
                <a16:creationId xmlns:a16="http://schemas.microsoft.com/office/drawing/2014/main" id="{32790D3F-7BDE-F360-D36C-BF9335AB9B6D}"/>
              </a:ext>
            </a:extLst>
          </p:cNvPr>
          <p:cNvSpPr txBox="1"/>
          <p:nvPr/>
        </p:nvSpPr>
        <p:spPr>
          <a:xfrm>
            <a:off x="6245173" y="1562471"/>
            <a:ext cx="5598825" cy="1871384"/>
          </a:xfrm>
          <a:prstGeom prst="roundRect">
            <a:avLst/>
          </a:prstGeom>
          <a:solidFill>
            <a:schemeClr val="accent4"/>
          </a:solidFill>
        </p:spPr>
        <p:txBody>
          <a:bodyPr wrap="square" lIns="180000" tIns="180000" rIns="180000" bIns="180000">
            <a:spAutoFit/>
          </a:bodyPr>
          <a:lstStyle/>
          <a:p>
            <a:pPr>
              <a:lnSpc>
                <a:spcPct val="150000"/>
              </a:lnSpc>
              <a:spcAft>
                <a:spcPts val="1200"/>
              </a:spcAft>
            </a:pPr>
            <a:r>
              <a:rPr lang="en-AU" sz="2000" dirty="0"/>
              <a:t>When you have made notes and sketches do some research to expand your design possibilities.</a:t>
            </a:r>
          </a:p>
        </p:txBody>
      </p:sp>
      <p:sp>
        <p:nvSpPr>
          <p:cNvPr id="2" name="Slide Number Placeholder 1">
            <a:extLst>
              <a:ext uri="{FF2B5EF4-FFF2-40B4-BE49-F238E27FC236}">
                <a16:creationId xmlns:a16="http://schemas.microsoft.com/office/drawing/2014/main" id="{A423827C-9DFA-1092-6807-2E6C169E440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76</a:t>
            </a:fld>
            <a:endParaRPr lang="en-AU"/>
          </a:p>
        </p:txBody>
      </p:sp>
    </p:spTree>
    <p:extLst>
      <p:ext uri="{BB962C8B-B14F-4D97-AF65-F5344CB8AC3E}">
        <p14:creationId xmlns:p14="http://schemas.microsoft.com/office/powerpoint/2010/main" val="72133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125;p17">
            <a:extLst>
              <a:ext uri="{FF2B5EF4-FFF2-40B4-BE49-F238E27FC236}">
                <a16:creationId xmlns:a16="http://schemas.microsoft.com/office/drawing/2014/main" id="{596CFFE5-EED5-F287-32D2-8D5DF826B086}"/>
              </a:ext>
              <a:ext uri="{C183D7F6-B498-43B3-948B-1728B52AA6E4}">
                <adec:decorative xmlns:adec="http://schemas.microsoft.com/office/drawing/2017/decorative" val="1"/>
              </a:ext>
            </a:extLst>
          </p:cNvPr>
          <p:cNvCxnSpPr>
            <a:cxnSpLocks/>
          </p:cNvCxnSpPr>
          <p:nvPr/>
        </p:nvCxnSpPr>
        <p:spPr>
          <a:xfrm flipV="1">
            <a:off x="45076" y="3255447"/>
            <a:ext cx="5093367" cy="9471"/>
          </a:xfrm>
          <a:prstGeom prst="straightConnector1">
            <a:avLst/>
          </a:prstGeom>
          <a:noFill/>
          <a:ln w="19050" cap="flat" cmpd="sng">
            <a:solidFill>
              <a:srgbClr val="007A8A"/>
            </a:solidFill>
            <a:prstDash val="solid"/>
            <a:round/>
            <a:headEnd type="none" w="med" len="med"/>
            <a:tailEnd type="none" w="med" len="med"/>
          </a:ln>
        </p:spPr>
      </p:cxnSp>
      <p:cxnSp>
        <p:nvCxnSpPr>
          <p:cNvPr id="5" name="Google Shape;126;p17">
            <a:extLst>
              <a:ext uri="{FF2B5EF4-FFF2-40B4-BE49-F238E27FC236}">
                <a16:creationId xmlns:a16="http://schemas.microsoft.com/office/drawing/2014/main" id="{922665B2-1116-8728-5A5B-65B16DE1913E}"/>
              </a:ext>
              <a:ext uri="{C183D7F6-B498-43B3-948B-1728B52AA6E4}">
                <adec:decorative xmlns:adec="http://schemas.microsoft.com/office/drawing/2017/decorative" val="1"/>
              </a:ext>
            </a:extLst>
          </p:cNvPr>
          <p:cNvCxnSpPr>
            <a:cxnSpLocks/>
          </p:cNvCxnSpPr>
          <p:nvPr/>
        </p:nvCxnSpPr>
        <p:spPr>
          <a:xfrm>
            <a:off x="6949341" y="3264919"/>
            <a:ext cx="5197583" cy="13769"/>
          </a:xfrm>
          <a:prstGeom prst="straightConnector1">
            <a:avLst/>
          </a:prstGeom>
          <a:noFill/>
          <a:ln w="19050" cap="flat" cmpd="sng">
            <a:solidFill>
              <a:srgbClr val="007A8A"/>
            </a:solidFill>
            <a:prstDash val="solid"/>
            <a:round/>
            <a:headEnd type="none" w="med" len="med"/>
            <a:tailEnd type="none" w="med" len="med"/>
          </a:ln>
        </p:spPr>
      </p:cxnSp>
      <p:cxnSp>
        <p:nvCxnSpPr>
          <p:cNvPr id="7" name="Google Shape;127;p17">
            <a:extLst>
              <a:ext uri="{FF2B5EF4-FFF2-40B4-BE49-F238E27FC236}">
                <a16:creationId xmlns:a16="http://schemas.microsoft.com/office/drawing/2014/main" id="{C911296E-ED70-1348-2875-A1DC7021B393}"/>
              </a:ext>
              <a:ext uri="{C183D7F6-B498-43B3-948B-1728B52AA6E4}">
                <adec:decorative xmlns:adec="http://schemas.microsoft.com/office/drawing/2017/decorative" val="1"/>
              </a:ext>
            </a:extLst>
          </p:cNvPr>
          <p:cNvCxnSpPr>
            <a:cxnSpLocks/>
            <a:stCxn id="10" idx="4"/>
          </p:cNvCxnSpPr>
          <p:nvPr/>
        </p:nvCxnSpPr>
        <p:spPr>
          <a:xfrm>
            <a:off x="6029325" y="4002790"/>
            <a:ext cx="0" cy="2693210"/>
          </a:xfrm>
          <a:prstGeom prst="straightConnector1">
            <a:avLst/>
          </a:prstGeom>
          <a:noFill/>
          <a:ln w="19050" cap="flat" cmpd="sng">
            <a:solidFill>
              <a:srgbClr val="007A8A"/>
            </a:solidFill>
            <a:prstDash val="solid"/>
            <a:round/>
            <a:headEnd type="none" w="med" len="med"/>
            <a:tailEnd type="none" w="med" len="med"/>
          </a:ln>
        </p:spPr>
      </p:cxnSp>
      <p:cxnSp>
        <p:nvCxnSpPr>
          <p:cNvPr id="8" name="Google Shape;128;p17">
            <a:extLst>
              <a:ext uri="{FF2B5EF4-FFF2-40B4-BE49-F238E27FC236}">
                <a16:creationId xmlns:a16="http://schemas.microsoft.com/office/drawing/2014/main" id="{4D30951A-17C2-3726-DC61-A105E3DC32FB}"/>
              </a:ext>
              <a:ext uri="{C183D7F6-B498-43B3-948B-1728B52AA6E4}">
                <adec:decorative xmlns:adec="http://schemas.microsoft.com/office/drawing/2017/decorative" val="1"/>
              </a:ext>
            </a:extLst>
          </p:cNvPr>
          <p:cNvCxnSpPr>
            <a:cxnSpLocks/>
            <a:stCxn id="10" idx="0"/>
          </p:cNvCxnSpPr>
          <p:nvPr/>
        </p:nvCxnSpPr>
        <p:spPr>
          <a:xfrm flipV="1">
            <a:off x="6029325" y="70834"/>
            <a:ext cx="0" cy="2436999"/>
          </a:xfrm>
          <a:prstGeom prst="straightConnector1">
            <a:avLst/>
          </a:prstGeom>
          <a:noFill/>
          <a:ln w="19050" cap="flat" cmpd="sng">
            <a:solidFill>
              <a:srgbClr val="007A8A"/>
            </a:solidFill>
            <a:prstDash val="solid"/>
            <a:round/>
            <a:headEnd type="none" w="med" len="med"/>
            <a:tailEnd type="none" w="med" len="med"/>
          </a:ln>
        </p:spPr>
      </p:cxnSp>
      <p:sp>
        <p:nvSpPr>
          <p:cNvPr id="9" name="Slide Number Placeholder 1">
            <a:extLst>
              <a:ext uri="{FF2B5EF4-FFF2-40B4-BE49-F238E27FC236}">
                <a16:creationId xmlns:a16="http://schemas.microsoft.com/office/drawing/2014/main" id="{F72A152E-5272-0A0D-EE81-06C6C8F85237}"/>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77</a:t>
            </a:fld>
            <a:endParaRPr lang="en-AU" dirty="0"/>
          </a:p>
        </p:txBody>
      </p:sp>
      <p:sp>
        <p:nvSpPr>
          <p:cNvPr id="10" name="Google Shape;124;p17" descr="Subject ">
            <a:extLst>
              <a:ext uri="{FF2B5EF4-FFF2-40B4-BE49-F238E27FC236}">
                <a16:creationId xmlns:a16="http://schemas.microsoft.com/office/drawing/2014/main" id="{B8A4C79E-E90D-D6A5-7885-EF21FE677E0C}"/>
              </a:ext>
            </a:extLst>
          </p:cNvPr>
          <p:cNvSpPr txBox="1">
            <a:spLocks noGrp="1"/>
          </p:cNvSpPr>
          <p:nvPr>
            <p:ph type="title" idx="4294967295"/>
          </p:nvPr>
        </p:nvSpPr>
        <p:spPr>
          <a:xfrm>
            <a:off x="5109365" y="2507833"/>
            <a:ext cx="1839919" cy="1494957"/>
          </a:xfrm>
          <a:prstGeom prst="ellipse">
            <a:avLst/>
          </a:prstGeom>
          <a:solidFill>
            <a:schemeClr val="bg1"/>
          </a:solidFill>
          <a:ln w="38100" cap="flat" cmpd="sng">
            <a:solidFill>
              <a:schemeClr val="tx1"/>
            </a:solidFill>
            <a:prstDash val="solid"/>
            <a:miter lim="800000"/>
            <a:headEnd type="none" w="sm" len="sm"/>
            <a:tailEnd type="none" w="sm" len="sm"/>
          </a:ln>
          <a:effectLst/>
        </p:spPr>
        <p:txBody>
          <a:bodyPr rot="0" spcFirstLastPara="1" vertOverflow="overflow" horzOverflow="overflow" vert="horz" wrap="square" lIns="79125" tIns="39550" rIns="79125" bIns="39550" numCol="1" spcCol="0" rtlCol="0" fromWordArt="0" anchor="ctr"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609585" rtl="0" eaLnBrk="1" fontAlgn="auto" latinLnBrk="0" hangingPunct="1">
              <a:lnSpc>
                <a:spcPct val="100000"/>
              </a:lnSpc>
              <a:spcBef>
                <a:spcPts val="0"/>
              </a:spcBef>
              <a:spcAft>
                <a:spcPts val="0"/>
              </a:spcAft>
              <a:buClr>
                <a:srgbClr val="000000"/>
              </a:buClr>
              <a:buSzTx/>
              <a:buFontTx/>
              <a:buNone/>
              <a:tabLst/>
              <a:defRPr/>
            </a:pPr>
            <a:r>
              <a:rPr kumimoji="0" lang="en-AU" sz="2000" b="1" i="0" u="none" strike="noStrike" kern="1200" cap="none" spc="0" normalizeH="0" baseline="0" noProof="0" dirty="0">
                <a:ln>
                  <a:noFill/>
                </a:ln>
                <a:solidFill>
                  <a:schemeClr val="tx1"/>
                </a:solidFill>
                <a:effectLst/>
                <a:uLnTx/>
                <a:uFillTx/>
                <a:latin typeface="+mj-lt"/>
                <a:ea typeface="+mn-ea"/>
                <a:cs typeface="Arial" panose="020B0604020202020204" pitchFamily="34" charset="0"/>
                <a:sym typeface="Montserrat"/>
              </a:rPr>
              <a:t>Ideas: Shape</a:t>
            </a:r>
          </a:p>
        </p:txBody>
      </p:sp>
      <p:sp>
        <p:nvSpPr>
          <p:cNvPr id="11" name="Google Shape;140;p17">
            <a:extLst>
              <a:ext uri="{FF2B5EF4-FFF2-40B4-BE49-F238E27FC236}">
                <a16:creationId xmlns:a16="http://schemas.microsoft.com/office/drawing/2014/main" id="{35A2B420-3BF1-DA8B-EF91-4BCB2FA650A9}"/>
              </a:ext>
            </a:extLst>
          </p:cNvPr>
          <p:cNvSpPr/>
          <p:nvPr/>
        </p:nvSpPr>
        <p:spPr>
          <a:xfrm>
            <a:off x="6444450" y="1911611"/>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triangle</a:t>
            </a:r>
            <a:endParaRPr sz="1800" dirty="0">
              <a:solidFill>
                <a:srgbClr val="000000"/>
              </a:solidFill>
              <a:cs typeface="Arial" panose="020B0604020202020204" pitchFamily="34" charset="0"/>
              <a:sym typeface="Montserrat Medium"/>
            </a:endParaRPr>
          </a:p>
        </p:txBody>
      </p:sp>
      <p:sp>
        <p:nvSpPr>
          <p:cNvPr id="12" name="Google Shape;135;p17">
            <a:extLst>
              <a:ext uri="{FF2B5EF4-FFF2-40B4-BE49-F238E27FC236}">
                <a16:creationId xmlns:a16="http://schemas.microsoft.com/office/drawing/2014/main" id="{61DEAC6F-7672-9687-31F5-B0D878B65943}"/>
              </a:ext>
            </a:extLst>
          </p:cNvPr>
          <p:cNvSpPr/>
          <p:nvPr/>
        </p:nvSpPr>
        <p:spPr>
          <a:xfrm>
            <a:off x="6598031" y="3868884"/>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square</a:t>
            </a:r>
            <a:endParaRPr sz="1800" dirty="0">
              <a:solidFill>
                <a:srgbClr val="000000"/>
              </a:solidFill>
              <a:cs typeface="Arial" panose="020B0604020202020204" pitchFamily="34" charset="0"/>
              <a:sym typeface="Montserrat Medium"/>
            </a:endParaRPr>
          </a:p>
        </p:txBody>
      </p:sp>
      <p:sp>
        <p:nvSpPr>
          <p:cNvPr id="13" name="Google Shape;139;p17">
            <a:extLst>
              <a:ext uri="{FF2B5EF4-FFF2-40B4-BE49-F238E27FC236}">
                <a16:creationId xmlns:a16="http://schemas.microsoft.com/office/drawing/2014/main" id="{6373D0BB-D1FE-EA6F-88C4-ECAE4CB0F451}"/>
              </a:ext>
            </a:extLst>
          </p:cNvPr>
          <p:cNvSpPr/>
          <p:nvPr/>
        </p:nvSpPr>
        <p:spPr>
          <a:xfrm>
            <a:off x="3579783" y="1915052"/>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circle</a:t>
            </a:r>
            <a:endParaRPr sz="1800" dirty="0">
              <a:solidFill>
                <a:srgbClr val="000000"/>
              </a:solidFill>
              <a:cs typeface="Arial" panose="020B0604020202020204" pitchFamily="34" charset="0"/>
              <a:sym typeface="Montserrat Medium"/>
            </a:endParaRPr>
          </a:p>
        </p:txBody>
      </p:sp>
      <p:sp>
        <p:nvSpPr>
          <p:cNvPr id="14" name="Google Shape;131;p17">
            <a:extLst>
              <a:ext uri="{FF2B5EF4-FFF2-40B4-BE49-F238E27FC236}">
                <a16:creationId xmlns:a16="http://schemas.microsoft.com/office/drawing/2014/main" id="{A034C1C0-32CD-1D30-AC09-33CE96E2F858}"/>
              </a:ext>
            </a:extLst>
          </p:cNvPr>
          <p:cNvSpPr/>
          <p:nvPr/>
        </p:nvSpPr>
        <p:spPr>
          <a:xfrm>
            <a:off x="3579783" y="3886976"/>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irregular</a:t>
            </a:r>
            <a:endParaRPr sz="1800" dirty="0">
              <a:solidFill>
                <a:srgbClr val="000000"/>
              </a:solidFill>
              <a:cs typeface="Arial" panose="020B0604020202020204" pitchFamily="34" charset="0"/>
              <a:sym typeface="Montserrat Medium"/>
            </a:endParaRPr>
          </a:p>
        </p:txBody>
      </p:sp>
    </p:spTree>
    <p:extLst>
      <p:ext uri="{BB962C8B-B14F-4D97-AF65-F5344CB8AC3E}">
        <p14:creationId xmlns:p14="http://schemas.microsoft.com/office/powerpoint/2010/main" val="428805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125;p17">
            <a:extLst>
              <a:ext uri="{FF2B5EF4-FFF2-40B4-BE49-F238E27FC236}">
                <a16:creationId xmlns:a16="http://schemas.microsoft.com/office/drawing/2014/main" id="{9B452316-84FE-469C-6C3B-51C3F0708215}"/>
              </a:ext>
              <a:ext uri="{C183D7F6-B498-43B3-948B-1728B52AA6E4}">
                <adec:decorative xmlns:adec="http://schemas.microsoft.com/office/drawing/2017/decorative" val="1"/>
              </a:ext>
            </a:extLst>
          </p:cNvPr>
          <p:cNvCxnSpPr>
            <a:cxnSpLocks/>
          </p:cNvCxnSpPr>
          <p:nvPr/>
        </p:nvCxnSpPr>
        <p:spPr>
          <a:xfrm flipV="1">
            <a:off x="45076" y="3255447"/>
            <a:ext cx="5093367" cy="9471"/>
          </a:xfrm>
          <a:prstGeom prst="straightConnector1">
            <a:avLst/>
          </a:prstGeom>
          <a:noFill/>
          <a:ln w="19050" cap="flat" cmpd="sng">
            <a:solidFill>
              <a:srgbClr val="007A8A"/>
            </a:solidFill>
            <a:prstDash val="solid"/>
            <a:round/>
            <a:headEnd type="none" w="med" len="med"/>
            <a:tailEnd type="none" w="med" len="med"/>
          </a:ln>
        </p:spPr>
      </p:cxnSp>
      <p:cxnSp>
        <p:nvCxnSpPr>
          <p:cNvPr id="5" name="Google Shape;126;p17">
            <a:extLst>
              <a:ext uri="{FF2B5EF4-FFF2-40B4-BE49-F238E27FC236}">
                <a16:creationId xmlns:a16="http://schemas.microsoft.com/office/drawing/2014/main" id="{CCC5DE0C-5BE0-2934-C591-DE8ADCAEF11E}"/>
              </a:ext>
              <a:ext uri="{C183D7F6-B498-43B3-948B-1728B52AA6E4}">
                <adec:decorative xmlns:adec="http://schemas.microsoft.com/office/drawing/2017/decorative" val="1"/>
              </a:ext>
            </a:extLst>
          </p:cNvPr>
          <p:cNvCxnSpPr>
            <a:cxnSpLocks/>
          </p:cNvCxnSpPr>
          <p:nvPr/>
        </p:nvCxnSpPr>
        <p:spPr>
          <a:xfrm>
            <a:off x="6949341" y="3264919"/>
            <a:ext cx="5197583" cy="13769"/>
          </a:xfrm>
          <a:prstGeom prst="straightConnector1">
            <a:avLst/>
          </a:prstGeom>
          <a:noFill/>
          <a:ln w="19050" cap="flat" cmpd="sng">
            <a:solidFill>
              <a:srgbClr val="007A8A"/>
            </a:solidFill>
            <a:prstDash val="solid"/>
            <a:round/>
            <a:headEnd type="none" w="med" len="med"/>
            <a:tailEnd type="none" w="med" len="med"/>
          </a:ln>
        </p:spPr>
      </p:cxnSp>
      <p:cxnSp>
        <p:nvCxnSpPr>
          <p:cNvPr id="7" name="Google Shape;127;p17">
            <a:extLst>
              <a:ext uri="{FF2B5EF4-FFF2-40B4-BE49-F238E27FC236}">
                <a16:creationId xmlns:a16="http://schemas.microsoft.com/office/drawing/2014/main" id="{A35A657E-E19B-F1BF-EE83-02AB1103C7D0}"/>
              </a:ext>
              <a:ext uri="{C183D7F6-B498-43B3-948B-1728B52AA6E4}">
                <adec:decorative xmlns:adec="http://schemas.microsoft.com/office/drawing/2017/decorative" val="1"/>
              </a:ext>
            </a:extLst>
          </p:cNvPr>
          <p:cNvCxnSpPr>
            <a:cxnSpLocks/>
            <a:stCxn id="10" idx="4"/>
          </p:cNvCxnSpPr>
          <p:nvPr/>
        </p:nvCxnSpPr>
        <p:spPr>
          <a:xfrm>
            <a:off x="6029325" y="4002790"/>
            <a:ext cx="0" cy="2693210"/>
          </a:xfrm>
          <a:prstGeom prst="straightConnector1">
            <a:avLst/>
          </a:prstGeom>
          <a:noFill/>
          <a:ln w="19050" cap="flat" cmpd="sng">
            <a:solidFill>
              <a:srgbClr val="007A8A"/>
            </a:solidFill>
            <a:prstDash val="solid"/>
            <a:round/>
            <a:headEnd type="none" w="med" len="med"/>
            <a:tailEnd type="none" w="med" len="med"/>
          </a:ln>
        </p:spPr>
      </p:cxnSp>
      <p:cxnSp>
        <p:nvCxnSpPr>
          <p:cNvPr id="8" name="Google Shape;128;p17">
            <a:extLst>
              <a:ext uri="{FF2B5EF4-FFF2-40B4-BE49-F238E27FC236}">
                <a16:creationId xmlns:a16="http://schemas.microsoft.com/office/drawing/2014/main" id="{76C502D5-D68D-578C-5CA0-4464D0B2700D}"/>
              </a:ext>
              <a:ext uri="{C183D7F6-B498-43B3-948B-1728B52AA6E4}">
                <adec:decorative xmlns:adec="http://schemas.microsoft.com/office/drawing/2017/decorative" val="1"/>
              </a:ext>
            </a:extLst>
          </p:cNvPr>
          <p:cNvCxnSpPr>
            <a:cxnSpLocks/>
            <a:stCxn id="10" idx="0"/>
          </p:cNvCxnSpPr>
          <p:nvPr/>
        </p:nvCxnSpPr>
        <p:spPr>
          <a:xfrm flipV="1">
            <a:off x="6029325" y="70834"/>
            <a:ext cx="0" cy="2436999"/>
          </a:xfrm>
          <a:prstGeom prst="straightConnector1">
            <a:avLst/>
          </a:prstGeom>
          <a:noFill/>
          <a:ln w="19050" cap="flat" cmpd="sng">
            <a:solidFill>
              <a:srgbClr val="007A8A"/>
            </a:solidFill>
            <a:prstDash val="solid"/>
            <a:round/>
            <a:headEnd type="none" w="med" len="med"/>
            <a:tailEnd type="none" w="med" len="med"/>
          </a:ln>
        </p:spPr>
      </p:cxnSp>
      <p:sp>
        <p:nvSpPr>
          <p:cNvPr id="9" name="Slide Number Placeholder 1">
            <a:extLst>
              <a:ext uri="{FF2B5EF4-FFF2-40B4-BE49-F238E27FC236}">
                <a16:creationId xmlns:a16="http://schemas.microsoft.com/office/drawing/2014/main" id="{BFD4A285-4AAE-62A6-1AF4-200163B35D4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78</a:t>
            </a:fld>
            <a:endParaRPr lang="en-AU" dirty="0"/>
          </a:p>
        </p:txBody>
      </p:sp>
      <p:sp>
        <p:nvSpPr>
          <p:cNvPr id="10" name="Google Shape;124;p17" descr="Subject ">
            <a:extLst>
              <a:ext uri="{FF2B5EF4-FFF2-40B4-BE49-F238E27FC236}">
                <a16:creationId xmlns:a16="http://schemas.microsoft.com/office/drawing/2014/main" id="{8A12CEB5-5008-0381-B6E4-DD29EE57C0D8}"/>
              </a:ext>
            </a:extLst>
          </p:cNvPr>
          <p:cNvSpPr txBox="1">
            <a:spLocks noGrp="1"/>
          </p:cNvSpPr>
          <p:nvPr>
            <p:ph type="title" idx="4294967295"/>
          </p:nvPr>
        </p:nvSpPr>
        <p:spPr>
          <a:xfrm>
            <a:off x="5109365" y="2507833"/>
            <a:ext cx="1839919" cy="1494957"/>
          </a:xfrm>
          <a:prstGeom prst="ellipse">
            <a:avLst/>
          </a:prstGeom>
          <a:solidFill>
            <a:schemeClr val="bg1"/>
          </a:solidFill>
          <a:ln w="38100" cap="flat" cmpd="sng">
            <a:solidFill>
              <a:schemeClr val="tx1"/>
            </a:solidFill>
            <a:prstDash val="solid"/>
            <a:miter lim="800000"/>
            <a:headEnd type="none" w="sm" len="sm"/>
            <a:tailEnd type="none" w="sm" len="sm"/>
          </a:ln>
          <a:effectLst/>
        </p:spPr>
        <p:txBody>
          <a:bodyPr rot="0" spcFirstLastPara="1" vertOverflow="overflow" horzOverflow="overflow" vert="horz" wrap="square" lIns="79125" tIns="39550" rIns="79125" bIns="39550" numCol="1" spcCol="0" rtlCol="0" fromWordArt="0" anchor="ctr"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609585" rtl="0" eaLnBrk="1" fontAlgn="auto" latinLnBrk="0" hangingPunct="1">
              <a:lnSpc>
                <a:spcPct val="100000"/>
              </a:lnSpc>
              <a:spcBef>
                <a:spcPts val="0"/>
              </a:spcBef>
              <a:spcAft>
                <a:spcPts val="0"/>
              </a:spcAft>
              <a:buClr>
                <a:srgbClr val="000000"/>
              </a:buClr>
              <a:buSzTx/>
              <a:buFontTx/>
              <a:buNone/>
              <a:tabLst/>
              <a:defRPr/>
            </a:pPr>
            <a:r>
              <a:rPr kumimoji="0" lang="en-AU" sz="2000" b="1" i="0" u="none" strike="noStrike" kern="1200" cap="none" spc="0" normalizeH="0" baseline="0" noProof="0" dirty="0">
                <a:ln>
                  <a:noFill/>
                </a:ln>
                <a:solidFill>
                  <a:schemeClr val="tx1"/>
                </a:solidFill>
                <a:effectLst/>
                <a:uLnTx/>
                <a:uFillTx/>
                <a:latin typeface="+mj-lt"/>
                <a:ea typeface="+mn-ea"/>
                <a:cs typeface="Arial" panose="020B0604020202020204" pitchFamily="34" charset="0"/>
                <a:sym typeface="Montserrat"/>
              </a:rPr>
              <a:t>Ideas: shape example</a:t>
            </a:r>
          </a:p>
        </p:txBody>
      </p:sp>
      <p:sp>
        <p:nvSpPr>
          <p:cNvPr id="11" name="Google Shape;140;p17">
            <a:extLst>
              <a:ext uri="{FF2B5EF4-FFF2-40B4-BE49-F238E27FC236}">
                <a16:creationId xmlns:a16="http://schemas.microsoft.com/office/drawing/2014/main" id="{BB379928-1123-2B6D-0C15-80D07B302584}"/>
              </a:ext>
            </a:extLst>
          </p:cNvPr>
          <p:cNvSpPr/>
          <p:nvPr/>
        </p:nvSpPr>
        <p:spPr>
          <a:xfrm>
            <a:off x="6959998" y="2449477"/>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triangle</a:t>
            </a:r>
            <a:endParaRPr sz="1800" dirty="0">
              <a:solidFill>
                <a:srgbClr val="000000"/>
              </a:solidFill>
              <a:cs typeface="Arial" panose="020B0604020202020204" pitchFamily="34" charset="0"/>
              <a:sym typeface="Montserrat Medium"/>
            </a:endParaRPr>
          </a:p>
        </p:txBody>
      </p:sp>
      <p:sp>
        <p:nvSpPr>
          <p:cNvPr id="12" name="Google Shape;135;p17">
            <a:extLst>
              <a:ext uri="{FF2B5EF4-FFF2-40B4-BE49-F238E27FC236}">
                <a16:creationId xmlns:a16="http://schemas.microsoft.com/office/drawing/2014/main" id="{B8201DB4-453F-5E47-ABEE-EB4F7DC70DE8}"/>
              </a:ext>
            </a:extLst>
          </p:cNvPr>
          <p:cNvSpPr/>
          <p:nvPr/>
        </p:nvSpPr>
        <p:spPr>
          <a:xfrm>
            <a:off x="6959998" y="3356947"/>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square</a:t>
            </a:r>
            <a:endParaRPr sz="1800" dirty="0">
              <a:solidFill>
                <a:srgbClr val="000000"/>
              </a:solidFill>
              <a:cs typeface="Arial" panose="020B0604020202020204" pitchFamily="34" charset="0"/>
              <a:sym typeface="Montserrat Medium"/>
            </a:endParaRPr>
          </a:p>
        </p:txBody>
      </p:sp>
      <p:sp>
        <p:nvSpPr>
          <p:cNvPr id="13" name="Google Shape;139;p17">
            <a:extLst>
              <a:ext uri="{FF2B5EF4-FFF2-40B4-BE49-F238E27FC236}">
                <a16:creationId xmlns:a16="http://schemas.microsoft.com/office/drawing/2014/main" id="{FE23E4A3-2C58-E1FA-8121-E82DF21C454A}"/>
              </a:ext>
            </a:extLst>
          </p:cNvPr>
          <p:cNvSpPr/>
          <p:nvPr/>
        </p:nvSpPr>
        <p:spPr>
          <a:xfrm>
            <a:off x="3287851" y="2449476"/>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circle</a:t>
            </a:r>
            <a:endParaRPr sz="1800" dirty="0">
              <a:solidFill>
                <a:srgbClr val="000000"/>
              </a:solidFill>
              <a:cs typeface="Arial" panose="020B0604020202020204" pitchFamily="34" charset="0"/>
              <a:sym typeface="Montserrat Medium"/>
            </a:endParaRPr>
          </a:p>
        </p:txBody>
      </p:sp>
      <p:sp>
        <p:nvSpPr>
          <p:cNvPr id="14" name="Google Shape;131;p17">
            <a:extLst>
              <a:ext uri="{FF2B5EF4-FFF2-40B4-BE49-F238E27FC236}">
                <a16:creationId xmlns:a16="http://schemas.microsoft.com/office/drawing/2014/main" id="{1E79660E-F4BB-7646-C232-FC5976BFB1FE}"/>
              </a:ext>
            </a:extLst>
          </p:cNvPr>
          <p:cNvSpPr/>
          <p:nvPr/>
        </p:nvSpPr>
        <p:spPr>
          <a:xfrm>
            <a:off x="3322008" y="3284453"/>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irregular</a:t>
            </a:r>
            <a:endParaRPr sz="1800" dirty="0">
              <a:solidFill>
                <a:srgbClr val="000000"/>
              </a:solidFill>
              <a:cs typeface="Arial" panose="020B0604020202020204" pitchFamily="34" charset="0"/>
              <a:sym typeface="Montserrat Medium"/>
            </a:endParaRPr>
          </a:p>
        </p:txBody>
      </p:sp>
      <p:pic>
        <p:nvPicPr>
          <p:cNvPr id="15" name="Picture 2" descr="1. a vibrant greenhouse full of growing plants.">
            <a:extLst>
              <a:ext uri="{FF2B5EF4-FFF2-40B4-BE49-F238E27FC236}">
                <a16:creationId xmlns:a16="http://schemas.microsoft.com/office/drawing/2014/main" id="{4F9F710F-B64C-B95C-9D2E-3A261C67DF9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40237" y="119201"/>
            <a:ext cx="3204703" cy="21364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2. A vibrant greenhouse filled with flourishing plants and vegetables">
            <a:extLst>
              <a:ext uri="{FF2B5EF4-FFF2-40B4-BE49-F238E27FC236}">
                <a16:creationId xmlns:a16="http://schemas.microsoft.com/office/drawing/2014/main" id="{CF32F979-83C9-C492-4826-D9A65E2421A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7915" y="1392704"/>
            <a:ext cx="1832170" cy="274825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3. Image showing the inside of a biodome greenhouse.">
            <a:extLst>
              <a:ext uri="{FF2B5EF4-FFF2-40B4-BE49-F238E27FC236}">
                <a16:creationId xmlns:a16="http://schemas.microsoft.com/office/drawing/2014/main" id="{37713F90-D785-AE4C-6A21-7597D9AC56B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22599" y="4334184"/>
            <a:ext cx="3522341" cy="23482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4. Biodome image showing transparent bubble greenhouses.">
            <a:extLst>
              <a:ext uri="{FF2B5EF4-FFF2-40B4-BE49-F238E27FC236}">
                <a16:creationId xmlns:a16="http://schemas.microsoft.com/office/drawing/2014/main" id="{C92A7613-8D4E-9557-1B20-591DD03D2CF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9062" y="2487587"/>
            <a:ext cx="2940283" cy="165390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5. Triangle slanted greenhouse.">
            <a:extLst>
              <a:ext uri="{FF2B5EF4-FFF2-40B4-BE49-F238E27FC236}">
                <a16:creationId xmlns:a16="http://schemas.microsoft.com/office/drawing/2014/main" id="{36126E7A-0D48-0B3A-09E9-074181E2176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71629" y="216855"/>
            <a:ext cx="2668793" cy="20015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6. Image of old wooden greenhouse">
            <a:extLst>
              <a:ext uri="{FF2B5EF4-FFF2-40B4-BE49-F238E27FC236}">
                <a16:creationId xmlns:a16="http://schemas.microsoft.com/office/drawing/2014/main" id="{D1EEFEC9-9D79-0765-1288-B435BE81A55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895060" y="4301741"/>
            <a:ext cx="3621930" cy="2413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03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125;p17">
            <a:extLst>
              <a:ext uri="{FF2B5EF4-FFF2-40B4-BE49-F238E27FC236}">
                <a16:creationId xmlns:a16="http://schemas.microsoft.com/office/drawing/2014/main" id="{5937C9E3-1DEC-81A6-0E01-F85E2BC0A799}"/>
              </a:ext>
              <a:ext uri="{C183D7F6-B498-43B3-948B-1728B52AA6E4}">
                <adec:decorative xmlns:adec="http://schemas.microsoft.com/office/drawing/2017/decorative" val="1"/>
              </a:ext>
            </a:extLst>
          </p:cNvPr>
          <p:cNvCxnSpPr>
            <a:cxnSpLocks/>
          </p:cNvCxnSpPr>
          <p:nvPr/>
        </p:nvCxnSpPr>
        <p:spPr>
          <a:xfrm flipV="1">
            <a:off x="45076" y="3255447"/>
            <a:ext cx="5093367" cy="9471"/>
          </a:xfrm>
          <a:prstGeom prst="straightConnector1">
            <a:avLst/>
          </a:prstGeom>
          <a:noFill/>
          <a:ln w="19050" cap="flat" cmpd="sng">
            <a:solidFill>
              <a:srgbClr val="007A8A"/>
            </a:solidFill>
            <a:prstDash val="solid"/>
            <a:round/>
            <a:headEnd type="none" w="med" len="med"/>
            <a:tailEnd type="none" w="med" len="med"/>
          </a:ln>
        </p:spPr>
      </p:cxnSp>
      <p:cxnSp>
        <p:nvCxnSpPr>
          <p:cNvPr id="5" name="Google Shape;126;p17">
            <a:extLst>
              <a:ext uri="{FF2B5EF4-FFF2-40B4-BE49-F238E27FC236}">
                <a16:creationId xmlns:a16="http://schemas.microsoft.com/office/drawing/2014/main" id="{2D1839B3-50FE-724D-CDA2-CFC625DCA1E2}"/>
              </a:ext>
              <a:ext uri="{C183D7F6-B498-43B3-948B-1728B52AA6E4}">
                <adec:decorative xmlns:adec="http://schemas.microsoft.com/office/drawing/2017/decorative" val="1"/>
              </a:ext>
            </a:extLst>
          </p:cNvPr>
          <p:cNvCxnSpPr>
            <a:cxnSpLocks/>
          </p:cNvCxnSpPr>
          <p:nvPr/>
        </p:nvCxnSpPr>
        <p:spPr>
          <a:xfrm>
            <a:off x="6949341" y="3264919"/>
            <a:ext cx="5197583" cy="13769"/>
          </a:xfrm>
          <a:prstGeom prst="straightConnector1">
            <a:avLst/>
          </a:prstGeom>
          <a:noFill/>
          <a:ln w="19050" cap="flat" cmpd="sng">
            <a:solidFill>
              <a:srgbClr val="007A8A"/>
            </a:solidFill>
            <a:prstDash val="solid"/>
            <a:round/>
            <a:headEnd type="none" w="med" len="med"/>
            <a:tailEnd type="none" w="med" len="med"/>
          </a:ln>
        </p:spPr>
      </p:cxnSp>
      <p:cxnSp>
        <p:nvCxnSpPr>
          <p:cNvPr id="7" name="Google Shape;127;p17">
            <a:extLst>
              <a:ext uri="{FF2B5EF4-FFF2-40B4-BE49-F238E27FC236}">
                <a16:creationId xmlns:a16="http://schemas.microsoft.com/office/drawing/2014/main" id="{EA3E2402-85CF-C08F-F6E0-AD49FA0A0186}"/>
              </a:ext>
              <a:ext uri="{C183D7F6-B498-43B3-948B-1728B52AA6E4}">
                <adec:decorative xmlns:adec="http://schemas.microsoft.com/office/drawing/2017/decorative" val="1"/>
              </a:ext>
            </a:extLst>
          </p:cNvPr>
          <p:cNvCxnSpPr>
            <a:cxnSpLocks/>
            <a:stCxn id="10" idx="4"/>
          </p:cNvCxnSpPr>
          <p:nvPr/>
        </p:nvCxnSpPr>
        <p:spPr>
          <a:xfrm>
            <a:off x="6029325" y="4002790"/>
            <a:ext cx="0" cy="2693210"/>
          </a:xfrm>
          <a:prstGeom prst="straightConnector1">
            <a:avLst/>
          </a:prstGeom>
          <a:noFill/>
          <a:ln w="19050" cap="flat" cmpd="sng">
            <a:solidFill>
              <a:srgbClr val="007A8A"/>
            </a:solidFill>
            <a:prstDash val="solid"/>
            <a:round/>
            <a:headEnd type="none" w="med" len="med"/>
            <a:tailEnd type="none" w="med" len="med"/>
          </a:ln>
        </p:spPr>
      </p:cxnSp>
      <p:cxnSp>
        <p:nvCxnSpPr>
          <p:cNvPr id="8" name="Google Shape;128;p17">
            <a:extLst>
              <a:ext uri="{FF2B5EF4-FFF2-40B4-BE49-F238E27FC236}">
                <a16:creationId xmlns:a16="http://schemas.microsoft.com/office/drawing/2014/main" id="{3A1D9BD3-0C7A-CFF3-47A6-A60E64FBD883}"/>
              </a:ext>
              <a:ext uri="{C183D7F6-B498-43B3-948B-1728B52AA6E4}">
                <adec:decorative xmlns:adec="http://schemas.microsoft.com/office/drawing/2017/decorative" val="1"/>
              </a:ext>
            </a:extLst>
          </p:cNvPr>
          <p:cNvCxnSpPr>
            <a:cxnSpLocks/>
            <a:stCxn id="10" idx="0"/>
          </p:cNvCxnSpPr>
          <p:nvPr/>
        </p:nvCxnSpPr>
        <p:spPr>
          <a:xfrm flipV="1">
            <a:off x="6029325" y="70834"/>
            <a:ext cx="0" cy="2436999"/>
          </a:xfrm>
          <a:prstGeom prst="straightConnector1">
            <a:avLst/>
          </a:prstGeom>
          <a:noFill/>
          <a:ln w="19050" cap="flat" cmpd="sng">
            <a:solidFill>
              <a:srgbClr val="007A8A"/>
            </a:solidFill>
            <a:prstDash val="solid"/>
            <a:round/>
            <a:headEnd type="none" w="med" len="med"/>
            <a:tailEnd type="none" w="med" len="med"/>
          </a:ln>
        </p:spPr>
      </p:cxnSp>
      <p:sp>
        <p:nvSpPr>
          <p:cNvPr id="9" name="Slide Number Placeholder 1">
            <a:extLst>
              <a:ext uri="{FF2B5EF4-FFF2-40B4-BE49-F238E27FC236}">
                <a16:creationId xmlns:a16="http://schemas.microsoft.com/office/drawing/2014/main" id="{0C97B5B3-E3AB-8948-A0B7-D81D2AC91B29}"/>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79</a:t>
            </a:fld>
            <a:endParaRPr lang="en-AU" dirty="0"/>
          </a:p>
        </p:txBody>
      </p:sp>
      <p:sp>
        <p:nvSpPr>
          <p:cNvPr id="10" name="Google Shape;124;p17" descr="Subject ">
            <a:extLst>
              <a:ext uri="{FF2B5EF4-FFF2-40B4-BE49-F238E27FC236}">
                <a16:creationId xmlns:a16="http://schemas.microsoft.com/office/drawing/2014/main" id="{C6CAD3A9-34D0-5D58-54BF-482FD2EE2A33}"/>
              </a:ext>
            </a:extLst>
          </p:cNvPr>
          <p:cNvSpPr txBox="1">
            <a:spLocks noGrp="1"/>
          </p:cNvSpPr>
          <p:nvPr>
            <p:ph type="title" idx="4294967295"/>
          </p:nvPr>
        </p:nvSpPr>
        <p:spPr>
          <a:xfrm>
            <a:off x="5109365" y="2507833"/>
            <a:ext cx="1839919" cy="1494957"/>
          </a:xfrm>
          <a:prstGeom prst="ellipse">
            <a:avLst/>
          </a:prstGeom>
          <a:solidFill>
            <a:schemeClr val="bg1"/>
          </a:solidFill>
          <a:ln w="38100" cap="flat" cmpd="sng">
            <a:solidFill>
              <a:schemeClr val="tx1"/>
            </a:solidFill>
            <a:prstDash val="solid"/>
            <a:miter lim="800000"/>
            <a:headEnd type="none" w="sm" len="sm"/>
            <a:tailEnd type="none" w="sm" len="sm"/>
          </a:ln>
          <a:effectLst/>
        </p:spPr>
        <p:txBody>
          <a:bodyPr rot="0" spcFirstLastPara="1" vertOverflow="overflow" horzOverflow="overflow" vert="horz" wrap="square" lIns="79125" tIns="39550" rIns="79125" bIns="39550" numCol="1" spcCol="0" rtlCol="0" fromWordArt="0" anchor="ctr"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609585" rtl="0" eaLnBrk="1" fontAlgn="auto" latinLnBrk="0" hangingPunct="1">
              <a:lnSpc>
                <a:spcPct val="100000"/>
              </a:lnSpc>
              <a:spcBef>
                <a:spcPts val="0"/>
              </a:spcBef>
              <a:spcAft>
                <a:spcPts val="0"/>
              </a:spcAft>
              <a:buClr>
                <a:srgbClr val="000000"/>
              </a:buClr>
              <a:buSzTx/>
              <a:buFontTx/>
              <a:buNone/>
              <a:tabLst/>
              <a:defRPr/>
            </a:pPr>
            <a:r>
              <a:rPr kumimoji="0" lang="en-AU" sz="2000" b="1" i="0" u="none" strike="noStrike" kern="1200" cap="none" spc="0" normalizeH="0" baseline="0" noProof="0" dirty="0">
                <a:ln>
                  <a:noFill/>
                </a:ln>
                <a:solidFill>
                  <a:schemeClr val="tx1"/>
                </a:solidFill>
                <a:effectLst/>
                <a:uLnTx/>
                <a:uFillTx/>
                <a:latin typeface="+mj-lt"/>
                <a:ea typeface="+mn-ea"/>
                <a:cs typeface="Arial" panose="020B0604020202020204" pitchFamily="34" charset="0"/>
                <a:sym typeface="Montserrat"/>
              </a:rPr>
              <a:t>Ideas: Material</a:t>
            </a:r>
          </a:p>
        </p:txBody>
      </p:sp>
      <p:sp>
        <p:nvSpPr>
          <p:cNvPr id="11" name="Google Shape;140;p17">
            <a:extLst>
              <a:ext uri="{FF2B5EF4-FFF2-40B4-BE49-F238E27FC236}">
                <a16:creationId xmlns:a16="http://schemas.microsoft.com/office/drawing/2014/main" id="{623D4F05-64FC-48B9-F8B1-96248ED67A42}"/>
              </a:ext>
            </a:extLst>
          </p:cNvPr>
          <p:cNvSpPr/>
          <p:nvPr/>
        </p:nvSpPr>
        <p:spPr>
          <a:xfrm>
            <a:off x="6444450" y="1911611"/>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Wood</a:t>
            </a:r>
            <a:endParaRPr sz="1800" dirty="0">
              <a:solidFill>
                <a:srgbClr val="000000"/>
              </a:solidFill>
              <a:cs typeface="Arial" panose="020B0604020202020204" pitchFamily="34" charset="0"/>
              <a:sym typeface="Montserrat Medium"/>
            </a:endParaRPr>
          </a:p>
        </p:txBody>
      </p:sp>
      <p:sp>
        <p:nvSpPr>
          <p:cNvPr id="12" name="Google Shape;135;p17">
            <a:extLst>
              <a:ext uri="{FF2B5EF4-FFF2-40B4-BE49-F238E27FC236}">
                <a16:creationId xmlns:a16="http://schemas.microsoft.com/office/drawing/2014/main" id="{737B436B-6CDB-665C-4348-C2D1170A6CFB}"/>
              </a:ext>
            </a:extLst>
          </p:cNvPr>
          <p:cNvSpPr/>
          <p:nvPr/>
        </p:nvSpPr>
        <p:spPr>
          <a:xfrm>
            <a:off x="6598031" y="3868884"/>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Glass</a:t>
            </a:r>
            <a:endParaRPr sz="1800" dirty="0">
              <a:solidFill>
                <a:srgbClr val="000000"/>
              </a:solidFill>
              <a:cs typeface="Arial" panose="020B0604020202020204" pitchFamily="34" charset="0"/>
              <a:sym typeface="Montserrat Medium"/>
            </a:endParaRPr>
          </a:p>
        </p:txBody>
      </p:sp>
      <p:sp>
        <p:nvSpPr>
          <p:cNvPr id="13" name="Google Shape;139;p17">
            <a:extLst>
              <a:ext uri="{FF2B5EF4-FFF2-40B4-BE49-F238E27FC236}">
                <a16:creationId xmlns:a16="http://schemas.microsoft.com/office/drawing/2014/main" id="{31273B3C-58A8-D30F-4C6A-20A15582ACC6}"/>
              </a:ext>
            </a:extLst>
          </p:cNvPr>
          <p:cNvSpPr/>
          <p:nvPr/>
        </p:nvSpPr>
        <p:spPr>
          <a:xfrm>
            <a:off x="3579783" y="1915052"/>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Plastic</a:t>
            </a:r>
            <a:endParaRPr sz="1800" dirty="0">
              <a:solidFill>
                <a:srgbClr val="000000"/>
              </a:solidFill>
              <a:cs typeface="Arial" panose="020B0604020202020204" pitchFamily="34" charset="0"/>
              <a:sym typeface="Montserrat Medium"/>
            </a:endParaRPr>
          </a:p>
        </p:txBody>
      </p:sp>
      <p:sp>
        <p:nvSpPr>
          <p:cNvPr id="14" name="Google Shape;131;p17">
            <a:extLst>
              <a:ext uri="{FF2B5EF4-FFF2-40B4-BE49-F238E27FC236}">
                <a16:creationId xmlns:a16="http://schemas.microsoft.com/office/drawing/2014/main" id="{36CE6A3A-388A-8AD7-CD59-61D6A1404631}"/>
              </a:ext>
            </a:extLst>
          </p:cNvPr>
          <p:cNvSpPr/>
          <p:nvPr/>
        </p:nvSpPr>
        <p:spPr>
          <a:xfrm>
            <a:off x="3579783" y="3886976"/>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Metal</a:t>
            </a:r>
            <a:endParaRPr sz="1800" dirty="0">
              <a:solidFill>
                <a:srgbClr val="000000"/>
              </a:solidFill>
              <a:cs typeface="Arial" panose="020B0604020202020204" pitchFamily="34" charset="0"/>
              <a:sym typeface="Montserrat Medium"/>
            </a:endParaRPr>
          </a:p>
        </p:txBody>
      </p:sp>
    </p:spTree>
    <p:extLst>
      <p:ext uri="{BB962C8B-B14F-4D97-AF65-F5344CB8AC3E}">
        <p14:creationId xmlns:p14="http://schemas.microsoft.com/office/powerpoint/2010/main" val="213828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Identify and describe</a:t>
            </a:r>
          </a:p>
        </p:txBody>
      </p:sp>
      <p:graphicFrame>
        <p:nvGraphicFramePr>
          <p:cNvPr id="8" name="Content Placeholder 5" descr="2 Column table with column headings identify and describe. Table lists types of processes, systems or machinery used in agriculture.">
            <a:extLst>
              <a:ext uri="{FF2B5EF4-FFF2-40B4-BE49-F238E27FC236}">
                <a16:creationId xmlns:a16="http://schemas.microsoft.com/office/drawing/2014/main" id="{01CCEBEC-17CD-DAD6-6FE9-FECB63285838}"/>
              </a:ext>
            </a:extLst>
          </p:cNvPr>
          <p:cNvGraphicFramePr>
            <a:graphicFrameLocks noGrp="1"/>
          </p:cNvGraphicFramePr>
          <p:nvPr>
            <p:ph idx="4294967295"/>
            <p:extLst>
              <p:ext uri="{D42A27DB-BD31-4B8C-83A1-F6EECF244321}">
                <p14:modId xmlns:p14="http://schemas.microsoft.com/office/powerpoint/2010/main" val="1781191307"/>
              </p:ext>
            </p:extLst>
          </p:nvPr>
        </p:nvGraphicFramePr>
        <p:xfrm>
          <a:off x="354013" y="1746250"/>
          <a:ext cx="11483974" cy="4211320"/>
        </p:xfrm>
        <a:graphic>
          <a:graphicData uri="http://schemas.openxmlformats.org/drawingml/2006/table">
            <a:tbl>
              <a:tblPr firstRow="1" bandRow="1">
                <a:tableStyleId>{69012ECD-51FC-41F1-AA8D-1B2483CD663E}</a:tableStyleId>
              </a:tblPr>
              <a:tblGrid>
                <a:gridCol w="2721796">
                  <a:extLst>
                    <a:ext uri="{9D8B030D-6E8A-4147-A177-3AD203B41FA5}">
                      <a16:colId xmlns:a16="http://schemas.microsoft.com/office/drawing/2014/main" val="2546070211"/>
                    </a:ext>
                  </a:extLst>
                </a:gridCol>
                <a:gridCol w="8762178">
                  <a:extLst>
                    <a:ext uri="{9D8B030D-6E8A-4147-A177-3AD203B41FA5}">
                      <a16:colId xmlns:a16="http://schemas.microsoft.com/office/drawing/2014/main" val="4275116296"/>
                    </a:ext>
                  </a:extLst>
                </a:gridCol>
              </a:tblGrid>
              <a:tr h="370840">
                <a:tc>
                  <a:txBody>
                    <a:bodyPr/>
                    <a:lstStyle/>
                    <a:p>
                      <a:r>
                        <a:rPr lang="en-AU" dirty="0">
                          <a:latin typeface="Arial" panose="020B0604020202020204" pitchFamily="34" charset="0"/>
                          <a:cs typeface="Arial" panose="020B0604020202020204" pitchFamily="34" charset="0"/>
                        </a:rPr>
                        <a:t>Identify</a:t>
                      </a:r>
                    </a:p>
                  </a:txBody>
                  <a:tcPr/>
                </a:tc>
                <a:tc>
                  <a:txBody>
                    <a:bodyPr/>
                    <a:lstStyle/>
                    <a:p>
                      <a:r>
                        <a:rPr lang="en-AU" dirty="0">
                          <a:latin typeface="Arial" panose="020B0604020202020204" pitchFamily="34" charset="0"/>
                          <a:cs typeface="Arial" panose="020B0604020202020204" pitchFamily="34" charset="0"/>
                        </a:rPr>
                        <a:t>Describe</a:t>
                      </a:r>
                    </a:p>
                  </a:txBody>
                  <a:tcPr/>
                </a:tc>
                <a:extLst>
                  <a:ext uri="{0D108BD9-81ED-4DB2-BD59-A6C34878D82A}">
                    <a16:rowId xmlns:a16="http://schemas.microsoft.com/office/drawing/2014/main" val="2818251824"/>
                  </a:ext>
                </a:extLst>
              </a:tr>
              <a:tr h="370840">
                <a:tc>
                  <a:txBody>
                    <a:bodyPr/>
                    <a:lstStyle/>
                    <a:p>
                      <a:r>
                        <a:rPr lang="en-AU" dirty="0">
                          <a:latin typeface="Arial" panose="020B0604020202020204" pitchFamily="34" charset="0"/>
                          <a:cs typeface="Arial" panose="020B0604020202020204" pitchFamily="34" charset="0"/>
                        </a:rPr>
                        <a:t>Specialised farms</a:t>
                      </a:r>
                    </a:p>
                  </a:txBody>
                  <a:tcPr>
                    <a:lnR w="6350" cap="flat" cmpd="sng" algn="ctr">
                      <a:solidFill>
                        <a:schemeClr val="accent1"/>
                      </a:solidFill>
                      <a:prstDash val="solid"/>
                      <a:round/>
                      <a:headEnd type="none" w="med" len="med"/>
                      <a:tailEnd type="none" w="med" len="med"/>
                    </a:lnR>
                  </a:tcPr>
                </a:tc>
                <a:tc>
                  <a:txBody>
                    <a:bodyPr/>
                    <a:lstStyle/>
                    <a:p>
                      <a:r>
                        <a:rPr lang="en-AU" dirty="0">
                          <a:latin typeface="Arial" panose="020B0604020202020204" pitchFamily="34" charset="0"/>
                          <a:cs typeface="Arial" panose="020B0604020202020204" pitchFamily="34" charset="0"/>
                        </a:rPr>
                        <a:t>Farms that specialise on a small number of crops or animals such as corn, wheat or cows for milk and dairy</a:t>
                      </a: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614233723"/>
                  </a:ext>
                </a:extLst>
              </a:tr>
              <a:tr h="370840">
                <a:tc>
                  <a:txBody>
                    <a:bodyPr/>
                    <a:lstStyle/>
                    <a:p>
                      <a:r>
                        <a:rPr lang="en-AU" dirty="0">
                          <a:latin typeface="Arial" panose="020B0604020202020204" pitchFamily="34" charset="0"/>
                          <a:cs typeface="Arial" panose="020B0604020202020204" pitchFamily="34" charset="0"/>
                        </a:rPr>
                        <a:t>Ploughs</a:t>
                      </a: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r>
                        <a:rPr lang="en-AU" dirty="0">
                          <a:latin typeface="Arial" panose="020B0604020202020204" pitchFamily="34" charset="0"/>
                          <a:cs typeface="Arial" panose="020B0604020202020204" pitchFamily="34" charset="0"/>
                        </a:rPr>
                        <a:t>Tools or machines that help cultivate soil and prepare land for planting.</a:t>
                      </a: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924748480"/>
                  </a:ext>
                </a:extLst>
              </a:tr>
              <a:tr h="370840">
                <a:tc>
                  <a:txBody>
                    <a:bodyPr/>
                    <a:lstStyle/>
                    <a:p>
                      <a:r>
                        <a:rPr lang="en-AU" dirty="0">
                          <a:latin typeface="Arial" panose="020B0604020202020204" pitchFamily="34" charset="0"/>
                          <a:cs typeface="Arial" panose="020B0604020202020204" pitchFamily="34" charset="0"/>
                        </a:rPr>
                        <a:t>Seeders</a:t>
                      </a: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380692006"/>
                  </a:ext>
                </a:extLst>
              </a:tr>
              <a:tr h="370840">
                <a:tc>
                  <a:txBody>
                    <a:bodyPr/>
                    <a:lstStyle/>
                    <a:p>
                      <a:r>
                        <a:rPr lang="en-AU" dirty="0">
                          <a:latin typeface="Arial" panose="020B0604020202020204" pitchFamily="34" charset="0"/>
                          <a:cs typeface="Arial" panose="020B0604020202020204" pitchFamily="34" charset="0"/>
                        </a:rPr>
                        <a:t>Sprayers</a:t>
                      </a: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2151402873"/>
                  </a:ext>
                </a:extLst>
              </a:tr>
              <a:tr h="370840">
                <a:tc>
                  <a:txBody>
                    <a:bodyPr/>
                    <a:lstStyle/>
                    <a:p>
                      <a:r>
                        <a:rPr lang="en-AU" dirty="0">
                          <a:latin typeface="Arial" panose="020B0604020202020204" pitchFamily="34" charset="0"/>
                          <a:cs typeface="Arial" panose="020B0604020202020204" pitchFamily="34" charset="0"/>
                        </a:rPr>
                        <a:t>Harvesters</a:t>
                      </a: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863634086"/>
                  </a:ext>
                </a:extLst>
              </a:tr>
              <a:tr h="370840">
                <a:tc>
                  <a:txBody>
                    <a:bodyPr/>
                    <a:lstStyle/>
                    <a:p>
                      <a:r>
                        <a:rPr lang="en-AU" dirty="0">
                          <a:latin typeface="Arial" panose="020B0604020202020204" pitchFamily="34" charset="0"/>
                          <a:cs typeface="Arial" panose="020B0604020202020204" pitchFamily="34" charset="0"/>
                        </a:rPr>
                        <a:t>Fish farms</a:t>
                      </a: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4265171830"/>
                  </a:ext>
                </a:extLst>
              </a:tr>
            </a:tbl>
          </a:graphicData>
        </a:graphic>
      </p:graphicFrame>
      <p:sp>
        <p:nvSpPr>
          <p:cNvPr id="4" name="Slide Number Placeholder 3">
            <a:extLst>
              <a:ext uri="{FF2B5EF4-FFF2-40B4-BE49-F238E27FC236}">
                <a16:creationId xmlns:a16="http://schemas.microsoft.com/office/drawing/2014/main" id="{30E8820A-5414-EB1C-16E1-DEFE9B228D5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pPr/>
              <a:t>8</a:t>
            </a:fld>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985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125;p17">
            <a:extLst>
              <a:ext uri="{FF2B5EF4-FFF2-40B4-BE49-F238E27FC236}">
                <a16:creationId xmlns:a16="http://schemas.microsoft.com/office/drawing/2014/main" id="{5E826683-3620-CB2D-27E5-212FA523B05A}"/>
              </a:ext>
              <a:ext uri="{C183D7F6-B498-43B3-948B-1728B52AA6E4}">
                <adec:decorative xmlns:adec="http://schemas.microsoft.com/office/drawing/2017/decorative" val="1"/>
              </a:ext>
            </a:extLst>
          </p:cNvPr>
          <p:cNvCxnSpPr>
            <a:cxnSpLocks/>
          </p:cNvCxnSpPr>
          <p:nvPr/>
        </p:nvCxnSpPr>
        <p:spPr>
          <a:xfrm flipV="1">
            <a:off x="45076" y="3255447"/>
            <a:ext cx="5093367" cy="9471"/>
          </a:xfrm>
          <a:prstGeom prst="straightConnector1">
            <a:avLst/>
          </a:prstGeom>
          <a:noFill/>
          <a:ln w="19050" cap="flat" cmpd="sng">
            <a:solidFill>
              <a:srgbClr val="007A8A"/>
            </a:solidFill>
            <a:prstDash val="solid"/>
            <a:round/>
            <a:headEnd type="none" w="med" len="med"/>
            <a:tailEnd type="none" w="med" len="med"/>
          </a:ln>
        </p:spPr>
      </p:cxnSp>
      <p:cxnSp>
        <p:nvCxnSpPr>
          <p:cNvPr id="5" name="Google Shape;126;p17">
            <a:extLst>
              <a:ext uri="{FF2B5EF4-FFF2-40B4-BE49-F238E27FC236}">
                <a16:creationId xmlns:a16="http://schemas.microsoft.com/office/drawing/2014/main" id="{2ECF25F5-874D-3006-51AC-613739977FDC}"/>
              </a:ext>
              <a:ext uri="{C183D7F6-B498-43B3-948B-1728B52AA6E4}">
                <adec:decorative xmlns:adec="http://schemas.microsoft.com/office/drawing/2017/decorative" val="1"/>
              </a:ext>
            </a:extLst>
          </p:cNvPr>
          <p:cNvCxnSpPr>
            <a:cxnSpLocks/>
          </p:cNvCxnSpPr>
          <p:nvPr/>
        </p:nvCxnSpPr>
        <p:spPr>
          <a:xfrm>
            <a:off x="6949341" y="3264919"/>
            <a:ext cx="5197583" cy="13769"/>
          </a:xfrm>
          <a:prstGeom prst="straightConnector1">
            <a:avLst/>
          </a:prstGeom>
          <a:noFill/>
          <a:ln w="19050" cap="flat" cmpd="sng">
            <a:solidFill>
              <a:srgbClr val="007A8A"/>
            </a:solidFill>
            <a:prstDash val="solid"/>
            <a:round/>
            <a:headEnd type="none" w="med" len="med"/>
            <a:tailEnd type="none" w="med" len="med"/>
          </a:ln>
        </p:spPr>
      </p:cxnSp>
      <p:cxnSp>
        <p:nvCxnSpPr>
          <p:cNvPr id="7" name="Google Shape;127;p17">
            <a:extLst>
              <a:ext uri="{FF2B5EF4-FFF2-40B4-BE49-F238E27FC236}">
                <a16:creationId xmlns:a16="http://schemas.microsoft.com/office/drawing/2014/main" id="{B4B1EEE8-EEDA-3534-C113-A3B60CDCF4E1}"/>
              </a:ext>
              <a:ext uri="{C183D7F6-B498-43B3-948B-1728B52AA6E4}">
                <adec:decorative xmlns:adec="http://schemas.microsoft.com/office/drawing/2017/decorative" val="1"/>
              </a:ext>
            </a:extLst>
          </p:cNvPr>
          <p:cNvCxnSpPr>
            <a:cxnSpLocks/>
            <a:stCxn id="10" idx="4"/>
          </p:cNvCxnSpPr>
          <p:nvPr/>
        </p:nvCxnSpPr>
        <p:spPr>
          <a:xfrm>
            <a:off x="6029325" y="4002790"/>
            <a:ext cx="0" cy="2693210"/>
          </a:xfrm>
          <a:prstGeom prst="straightConnector1">
            <a:avLst/>
          </a:prstGeom>
          <a:noFill/>
          <a:ln w="19050" cap="flat" cmpd="sng">
            <a:solidFill>
              <a:srgbClr val="007A8A"/>
            </a:solidFill>
            <a:prstDash val="solid"/>
            <a:round/>
            <a:headEnd type="none" w="med" len="med"/>
            <a:tailEnd type="none" w="med" len="med"/>
          </a:ln>
        </p:spPr>
      </p:cxnSp>
      <p:cxnSp>
        <p:nvCxnSpPr>
          <p:cNvPr id="8" name="Google Shape;128;p17">
            <a:extLst>
              <a:ext uri="{FF2B5EF4-FFF2-40B4-BE49-F238E27FC236}">
                <a16:creationId xmlns:a16="http://schemas.microsoft.com/office/drawing/2014/main" id="{30BEB1F1-BB04-2D77-EE92-4277574FFDD6}"/>
              </a:ext>
              <a:ext uri="{C183D7F6-B498-43B3-948B-1728B52AA6E4}">
                <adec:decorative xmlns:adec="http://schemas.microsoft.com/office/drawing/2017/decorative" val="1"/>
              </a:ext>
            </a:extLst>
          </p:cNvPr>
          <p:cNvCxnSpPr>
            <a:cxnSpLocks/>
            <a:stCxn id="10" idx="0"/>
          </p:cNvCxnSpPr>
          <p:nvPr/>
        </p:nvCxnSpPr>
        <p:spPr>
          <a:xfrm flipV="1">
            <a:off x="6029325" y="70834"/>
            <a:ext cx="0" cy="2436999"/>
          </a:xfrm>
          <a:prstGeom prst="straightConnector1">
            <a:avLst/>
          </a:prstGeom>
          <a:noFill/>
          <a:ln w="19050" cap="flat" cmpd="sng">
            <a:solidFill>
              <a:srgbClr val="007A8A"/>
            </a:solidFill>
            <a:prstDash val="solid"/>
            <a:round/>
            <a:headEnd type="none" w="med" len="med"/>
            <a:tailEnd type="none" w="med" len="med"/>
          </a:ln>
        </p:spPr>
      </p:cxnSp>
      <p:sp>
        <p:nvSpPr>
          <p:cNvPr id="9" name="Slide Number Placeholder 1">
            <a:extLst>
              <a:ext uri="{FF2B5EF4-FFF2-40B4-BE49-F238E27FC236}">
                <a16:creationId xmlns:a16="http://schemas.microsoft.com/office/drawing/2014/main" id="{E81E3023-67FF-C272-0387-01757B719C6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80</a:t>
            </a:fld>
            <a:endParaRPr lang="en-AU" dirty="0"/>
          </a:p>
        </p:txBody>
      </p:sp>
      <p:sp>
        <p:nvSpPr>
          <p:cNvPr id="10" name="Google Shape;124;p17" descr="Subject ">
            <a:extLst>
              <a:ext uri="{FF2B5EF4-FFF2-40B4-BE49-F238E27FC236}">
                <a16:creationId xmlns:a16="http://schemas.microsoft.com/office/drawing/2014/main" id="{191789C8-C10C-0CCF-2B19-9B5611FFE750}"/>
              </a:ext>
            </a:extLst>
          </p:cNvPr>
          <p:cNvSpPr txBox="1">
            <a:spLocks noGrp="1"/>
          </p:cNvSpPr>
          <p:nvPr>
            <p:ph type="title" idx="4294967295"/>
          </p:nvPr>
        </p:nvSpPr>
        <p:spPr>
          <a:xfrm>
            <a:off x="5109365" y="2507833"/>
            <a:ext cx="1839919" cy="1494957"/>
          </a:xfrm>
          <a:prstGeom prst="ellipse">
            <a:avLst/>
          </a:prstGeom>
          <a:solidFill>
            <a:schemeClr val="bg1"/>
          </a:solidFill>
          <a:ln w="38100" cap="flat" cmpd="sng">
            <a:solidFill>
              <a:schemeClr val="tx1"/>
            </a:solidFill>
            <a:prstDash val="solid"/>
            <a:miter lim="800000"/>
            <a:headEnd type="none" w="sm" len="sm"/>
            <a:tailEnd type="none" w="sm" len="sm"/>
          </a:ln>
          <a:effectLst/>
        </p:spPr>
        <p:txBody>
          <a:bodyPr rot="0" spcFirstLastPara="1" vertOverflow="overflow" horzOverflow="overflow" vert="horz" wrap="square" lIns="79125" tIns="39550" rIns="79125" bIns="39550" numCol="1" spcCol="0" rtlCol="0" fromWordArt="0" anchor="ctr"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609585" rtl="0" eaLnBrk="1" fontAlgn="auto" latinLnBrk="0" hangingPunct="1">
              <a:lnSpc>
                <a:spcPct val="100000"/>
              </a:lnSpc>
              <a:spcBef>
                <a:spcPts val="0"/>
              </a:spcBef>
              <a:spcAft>
                <a:spcPts val="0"/>
              </a:spcAft>
              <a:buClr>
                <a:srgbClr val="000000"/>
              </a:buClr>
              <a:buSzTx/>
              <a:buFontTx/>
              <a:buNone/>
              <a:tabLst/>
              <a:defRPr/>
            </a:pPr>
            <a:r>
              <a:rPr kumimoji="0" lang="en-AU" sz="1600" b="1" i="0" u="none" strike="noStrike" kern="1200" cap="none" spc="0" normalizeH="0" baseline="0" noProof="0" dirty="0">
                <a:ln>
                  <a:noFill/>
                </a:ln>
                <a:solidFill>
                  <a:schemeClr val="tx1"/>
                </a:solidFill>
                <a:effectLst/>
                <a:uLnTx/>
                <a:uFillTx/>
                <a:latin typeface="+mj-lt"/>
                <a:ea typeface="+mn-ea"/>
                <a:cs typeface="Arial" panose="020B0604020202020204" pitchFamily="34" charset="0"/>
                <a:sym typeface="Montserrat"/>
              </a:rPr>
              <a:t>Ideas: Structures</a:t>
            </a:r>
          </a:p>
        </p:txBody>
      </p:sp>
      <p:sp>
        <p:nvSpPr>
          <p:cNvPr id="11" name="Google Shape;140;p17">
            <a:extLst>
              <a:ext uri="{FF2B5EF4-FFF2-40B4-BE49-F238E27FC236}">
                <a16:creationId xmlns:a16="http://schemas.microsoft.com/office/drawing/2014/main" id="{4D27DC84-2551-A933-D714-971C389B6C14}"/>
              </a:ext>
            </a:extLst>
          </p:cNvPr>
          <p:cNvSpPr/>
          <p:nvPr/>
        </p:nvSpPr>
        <p:spPr>
          <a:xfrm>
            <a:off x="6444450" y="1911611"/>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Vents</a:t>
            </a:r>
            <a:endParaRPr sz="1800" dirty="0">
              <a:solidFill>
                <a:srgbClr val="000000"/>
              </a:solidFill>
              <a:cs typeface="Arial" panose="020B0604020202020204" pitchFamily="34" charset="0"/>
              <a:sym typeface="Montserrat Medium"/>
            </a:endParaRPr>
          </a:p>
        </p:txBody>
      </p:sp>
      <p:sp>
        <p:nvSpPr>
          <p:cNvPr id="12" name="Google Shape;135;p17">
            <a:extLst>
              <a:ext uri="{FF2B5EF4-FFF2-40B4-BE49-F238E27FC236}">
                <a16:creationId xmlns:a16="http://schemas.microsoft.com/office/drawing/2014/main" id="{38D5B430-B02D-04A9-E6E5-FB8EAEF9C67C}"/>
              </a:ext>
            </a:extLst>
          </p:cNvPr>
          <p:cNvSpPr/>
          <p:nvPr/>
        </p:nvSpPr>
        <p:spPr>
          <a:xfrm>
            <a:off x="6598031" y="3868884"/>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Walls</a:t>
            </a:r>
            <a:endParaRPr sz="1800" dirty="0">
              <a:solidFill>
                <a:srgbClr val="000000"/>
              </a:solidFill>
              <a:cs typeface="Arial" panose="020B0604020202020204" pitchFamily="34" charset="0"/>
              <a:sym typeface="Montserrat Medium"/>
            </a:endParaRPr>
          </a:p>
        </p:txBody>
      </p:sp>
      <p:sp>
        <p:nvSpPr>
          <p:cNvPr id="13" name="Google Shape;139;p17">
            <a:extLst>
              <a:ext uri="{FF2B5EF4-FFF2-40B4-BE49-F238E27FC236}">
                <a16:creationId xmlns:a16="http://schemas.microsoft.com/office/drawing/2014/main" id="{AD6A4BA9-6F6D-5F86-D479-5D99AFD7CFCF}"/>
              </a:ext>
            </a:extLst>
          </p:cNvPr>
          <p:cNvSpPr/>
          <p:nvPr/>
        </p:nvSpPr>
        <p:spPr>
          <a:xfrm>
            <a:off x="3579783" y="1915052"/>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Shade</a:t>
            </a:r>
            <a:endParaRPr sz="1800" dirty="0">
              <a:solidFill>
                <a:srgbClr val="000000"/>
              </a:solidFill>
              <a:cs typeface="Arial" panose="020B0604020202020204" pitchFamily="34" charset="0"/>
              <a:sym typeface="Montserrat Medium"/>
            </a:endParaRPr>
          </a:p>
        </p:txBody>
      </p:sp>
      <p:sp>
        <p:nvSpPr>
          <p:cNvPr id="14" name="Google Shape;131;p17">
            <a:extLst>
              <a:ext uri="{FF2B5EF4-FFF2-40B4-BE49-F238E27FC236}">
                <a16:creationId xmlns:a16="http://schemas.microsoft.com/office/drawing/2014/main" id="{B3E1E16E-8BA1-A418-BA52-C3522C85B2E0}"/>
              </a:ext>
            </a:extLst>
          </p:cNvPr>
          <p:cNvSpPr/>
          <p:nvPr/>
        </p:nvSpPr>
        <p:spPr>
          <a:xfrm>
            <a:off x="3579783" y="3886976"/>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Roof</a:t>
            </a:r>
            <a:endParaRPr sz="1800" dirty="0">
              <a:solidFill>
                <a:srgbClr val="000000"/>
              </a:solidFill>
              <a:cs typeface="Arial" panose="020B0604020202020204" pitchFamily="34" charset="0"/>
              <a:sym typeface="Montserrat Medium"/>
            </a:endParaRPr>
          </a:p>
        </p:txBody>
      </p:sp>
    </p:spTree>
    <p:extLst>
      <p:ext uri="{BB962C8B-B14F-4D97-AF65-F5344CB8AC3E}">
        <p14:creationId xmlns:p14="http://schemas.microsoft.com/office/powerpoint/2010/main" val="197256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125;p17">
            <a:extLst>
              <a:ext uri="{FF2B5EF4-FFF2-40B4-BE49-F238E27FC236}">
                <a16:creationId xmlns:a16="http://schemas.microsoft.com/office/drawing/2014/main" id="{E8BDEC22-C5F7-B698-1A60-ABCA497D058F}"/>
              </a:ext>
              <a:ext uri="{C183D7F6-B498-43B3-948B-1728B52AA6E4}">
                <adec:decorative xmlns:adec="http://schemas.microsoft.com/office/drawing/2017/decorative" val="1"/>
              </a:ext>
            </a:extLst>
          </p:cNvPr>
          <p:cNvCxnSpPr>
            <a:cxnSpLocks/>
          </p:cNvCxnSpPr>
          <p:nvPr/>
        </p:nvCxnSpPr>
        <p:spPr>
          <a:xfrm flipV="1">
            <a:off x="45076" y="3255447"/>
            <a:ext cx="5093367" cy="9471"/>
          </a:xfrm>
          <a:prstGeom prst="straightConnector1">
            <a:avLst/>
          </a:prstGeom>
          <a:noFill/>
          <a:ln w="19050" cap="flat" cmpd="sng">
            <a:solidFill>
              <a:srgbClr val="007A8A"/>
            </a:solidFill>
            <a:prstDash val="solid"/>
            <a:round/>
            <a:headEnd type="none" w="med" len="med"/>
            <a:tailEnd type="none" w="med" len="med"/>
          </a:ln>
        </p:spPr>
      </p:cxnSp>
      <p:cxnSp>
        <p:nvCxnSpPr>
          <p:cNvPr id="5" name="Google Shape;126;p17">
            <a:extLst>
              <a:ext uri="{FF2B5EF4-FFF2-40B4-BE49-F238E27FC236}">
                <a16:creationId xmlns:a16="http://schemas.microsoft.com/office/drawing/2014/main" id="{0DF21A92-E498-5F1D-E705-C091A3A3AE24}"/>
              </a:ext>
              <a:ext uri="{C183D7F6-B498-43B3-948B-1728B52AA6E4}">
                <adec:decorative xmlns:adec="http://schemas.microsoft.com/office/drawing/2017/decorative" val="1"/>
              </a:ext>
            </a:extLst>
          </p:cNvPr>
          <p:cNvCxnSpPr>
            <a:cxnSpLocks/>
          </p:cNvCxnSpPr>
          <p:nvPr/>
        </p:nvCxnSpPr>
        <p:spPr>
          <a:xfrm>
            <a:off x="6949341" y="3264919"/>
            <a:ext cx="5197583" cy="13769"/>
          </a:xfrm>
          <a:prstGeom prst="straightConnector1">
            <a:avLst/>
          </a:prstGeom>
          <a:noFill/>
          <a:ln w="19050" cap="flat" cmpd="sng">
            <a:solidFill>
              <a:srgbClr val="007A8A"/>
            </a:solidFill>
            <a:prstDash val="solid"/>
            <a:round/>
            <a:headEnd type="none" w="med" len="med"/>
            <a:tailEnd type="none" w="med" len="med"/>
          </a:ln>
        </p:spPr>
      </p:cxnSp>
      <p:cxnSp>
        <p:nvCxnSpPr>
          <p:cNvPr id="7" name="Google Shape;127;p17">
            <a:extLst>
              <a:ext uri="{FF2B5EF4-FFF2-40B4-BE49-F238E27FC236}">
                <a16:creationId xmlns:a16="http://schemas.microsoft.com/office/drawing/2014/main" id="{B3C70BDF-13DC-686E-D501-29B6833ADE05}"/>
              </a:ext>
              <a:ext uri="{C183D7F6-B498-43B3-948B-1728B52AA6E4}">
                <adec:decorative xmlns:adec="http://schemas.microsoft.com/office/drawing/2017/decorative" val="1"/>
              </a:ext>
            </a:extLst>
          </p:cNvPr>
          <p:cNvCxnSpPr>
            <a:cxnSpLocks/>
            <a:stCxn id="10" idx="4"/>
          </p:cNvCxnSpPr>
          <p:nvPr/>
        </p:nvCxnSpPr>
        <p:spPr>
          <a:xfrm>
            <a:off x="6029325" y="4002790"/>
            <a:ext cx="0" cy="2693210"/>
          </a:xfrm>
          <a:prstGeom prst="straightConnector1">
            <a:avLst/>
          </a:prstGeom>
          <a:noFill/>
          <a:ln w="19050" cap="flat" cmpd="sng">
            <a:solidFill>
              <a:srgbClr val="007A8A"/>
            </a:solidFill>
            <a:prstDash val="solid"/>
            <a:round/>
            <a:headEnd type="none" w="med" len="med"/>
            <a:tailEnd type="none" w="med" len="med"/>
          </a:ln>
        </p:spPr>
      </p:cxnSp>
      <p:cxnSp>
        <p:nvCxnSpPr>
          <p:cNvPr id="8" name="Google Shape;128;p17">
            <a:extLst>
              <a:ext uri="{FF2B5EF4-FFF2-40B4-BE49-F238E27FC236}">
                <a16:creationId xmlns:a16="http://schemas.microsoft.com/office/drawing/2014/main" id="{70E5E20F-1C20-6E35-E755-2826D98857C8}"/>
              </a:ext>
              <a:ext uri="{C183D7F6-B498-43B3-948B-1728B52AA6E4}">
                <adec:decorative xmlns:adec="http://schemas.microsoft.com/office/drawing/2017/decorative" val="1"/>
              </a:ext>
            </a:extLst>
          </p:cNvPr>
          <p:cNvCxnSpPr>
            <a:cxnSpLocks/>
            <a:stCxn id="10" idx="0"/>
          </p:cNvCxnSpPr>
          <p:nvPr/>
        </p:nvCxnSpPr>
        <p:spPr>
          <a:xfrm flipV="1">
            <a:off x="6029325" y="70834"/>
            <a:ext cx="0" cy="2436999"/>
          </a:xfrm>
          <a:prstGeom prst="straightConnector1">
            <a:avLst/>
          </a:prstGeom>
          <a:noFill/>
          <a:ln w="19050" cap="flat" cmpd="sng">
            <a:solidFill>
              <a:srgbClr val="007A8A"/>
            </a:solidFill>
            <a:prstDash val="solid"/>
            <a:round/>
            <a:headEnd type="none" w="med" len="med"/>
            <a:tailEnd type="none" w="med" len="med"/>
          </a:ln>
        </p:spPr>
      </p:cxnSp>
      <p:sp>
        <p:nvSpPr>
          <p:cNvPr id="9" name="Slide Number Placeholder 1">
            <a:extLst>
              <a:ext uri="{FF2B5EF4-FFF2-40B4-BE49-F238E27FC236}">
                <a16:creationId xmlns:a16="http://schemas.microsoft.com/office/drawing/2014/main" id="{6B37B679-5F5E-E426-E3A2-66D407511208}"/>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81</a:t>
            </a:fld>
            <a:endParaRPr lang="en-AU" dirty="0"/>
          </a:p>
        </p:txBody>
      </p:sp>
      <p:sp>
        <p:nvSpPr>
          <p:cNvPr id="10" name="Google Shape;124;p17" descr="Subject ">
            <a:extLst>
              <a:ext uri="{FF2B5EF4-FFF2-40B4-BE49-F238E27FC236}">
                <a16:creationId xmlns:a16="http://schemas.microsoft.com/office/drawing/2014/main" id="{9C676077-306D-D004-ADD3-6F3643E4BD9D}"/>
              </a:ext>
            </a:extLst>
          </p:cNvPr>
          <p:cNvSpPr txBox="1">
            <a:spLocks noGrp="1"/>
          </p:cNvSpPr>
          <p:nvPr>
            <p:ph type="title" idx="4294967295"/>
          </p:nvPr>
        </p:nvSpPr>
        <p:spPr>
          <a:xfrm>
            <a:off x="5109365" y="2507833"/>
            <a:ext cx="1839919" cy="1494957"/>
          </a:xfrm>
          <a:prstGeom prst="ellipse">
            <a:avLst/>
          </a:prstGeom>
          <a:solidFill>
            <a:schemeClr val="bg1"/>
          </a:solidFill>
          <a:ln w="38100" cap="flat" cmpd="sng">
            <a:solidFill>
              <a:schemeClr val="tx1"/>
            </a:solidFill>
            <a:prstDash val="solid"/>
            <a:miter lim="800000"/>
            <a:headEnd type="none" w="sm" len="sm"/>
            <a:tailEnd type="none" w="sm" len="sm"/>
          </a:ln>
          <a:effectLst/>
        </p:spPr>
        <p:txBody>
          <a:bodyPr rot="0" spcFirstLastPara="1" vertOverflow="overflow" horzOverflow="overflow" vert="horz" wrap="square" lIns="79125" tIns="39550" rIns="79125" bIns="39550" numCol="1" spcCol="0" rtlCol="0" fromWordArt="0" anchor="ctr"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609585" rtl="0" eaLnBrk="1" fontAlgn="auto" latinLnBrk="0" hangingPunct="1">
              <a:lnSpc>
                <a:spcPct val="100000"/>
              </a:lnSpc>
              <a:spcBef>
                <a:spcPts val="0"/>
              </a:spcBef>
              <a:spcAft>
                <a:spcPts val="0"/>
              </a:spcAft>
              <a:buClr>
                <a:srgbClr val="000000"/>
              </a:buClr>
              <a:buSzTx/>
              <a:buFontTx/>
              <a:buNone/>
              <a:tabLst/>
              <a:defRPr/>
            </a:pPr>
            <a:r>
              <a:rPr kumimoji="0" lang="en-AU" sz="1800" b="1" i="0" u="none" strike="noStrike" kern="1200" cap="none" spc="0" normalizeH="0" baseline="0" noProof="0" dirty="0">
                <a:ln>
                  <a:noFill/>
                </a:ln>
                <a:solidFill>
                  <a:schemeClr val="tx1"/>
                </a:solidFill>
                <a:effectLst/>
                <a:uLnTx/>
                <a:uFillTx/>
                <a:latin typeface="+mj-lt"/>
                <a:ea typeface="+mn-ea"/>
                <a:cs typeface="Arial" panose="020B0604020202020204" pitchFamily="34" charset="0"/>
                <a:sym typeface="Montserrat"/>
              </a:rPr>
              <a:t>Ideas: Movement</a:t>
            </a:r>
          </a:p>
        </p:txBody>
      </p:sp>
      <p:sp>
        <p:nvSpPr>
          <p:cNvPr id="11" name="Google Shape;140;p17">
            <a:extLst>
              <a:ext uri="{FF2B5EF4-FFF2-40B4-BE49-F238E27FC236}">
                <a16:creationId xmlns:a16="http://schemas.microsoft.com/office/drawing/2014/main" id="{59954A5A-BBE0-FF37-644D-1FA4A1F81E57}"/>
              </a:ext>
            </a:extLst>
          </p:cNvPr>
          <p:cNvSpPr/>
          <p:nvPr/>
        </p:nvSpPr>
        <p:spPr>
          <a:xfrm>
            <a:off x="6444450" y="1911611"/>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Twist</a:t>
            </a:r>
            <a:endParaRPr sz="1800" dirty="0">
              <a:solidFill>
                <a:srgbClr val="000000"/>
              </a:solidFill>
              <a:cs typeface="Arial" panose="020B0604020202020204" pitchFamily="34" charset="0"/>
              <a:sym typeface="Montserrat Medium"/>
            </a:endParaRPr>
          </a:p>
        </p:txBody>
      </p:sp>
      <p:sp>
        <p:nvSpPr>
          <p:cNvPr id="12" name="Google Shape;135;p17">
            <a:extLst>
              <a:ext uri="{FF2B5EF4-FFF2-40B4-BE49-F238E27FC236}">
                <a16:creationId xmlns:a16="http://schemas.microsoft.com/office/drawing/2014/main" id="{0131E09A-09C2-89DF-0247-838AD85E53E5}"/>
              </a:ext>
            </a:extLst>
          </p:cNvPr>
          <p:cNvSpPr/>
          <p:nvPr/>
        </p:nvSpPr>
        <p:spPr>
          <a:xfrm>
            <a:off x="6598031" y="3868884"/>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Vertical</a:t>
            </a:r>
            <a:endParaRPr sz="1800" dirty="0">
              <a:solidFill>
                <a:srgbClr val="000000"/>
              </a:solidFill>
              <a:cs typeface="Arial" panose="020B0604020202020204" pitchFamily="34" charset="0"/>
              <a:sym typeface="Montserrat Medium"/>
            </a:endParaRPr>
          </a:p>
        </p:txBody>
      </p:sp>
      <p:sp>
        <p:nvSpPr>
          <p:cNvPr id="13" name="Google Shape;139;p17">
            <a:extLst>
              <a:ext uri="{FF2B5EF4-FFF2-40B4-BE49-F238E27FC236}">
                <a16:creationId xmlns:a16="http://schemas.microsoft.com/office/drawing/2014/main" id="{B24B79B5-0FF9-F832-DF22-FF783BB6C6FF}"/>
              </a:ext>
            </a:extLst>
          </p:cNvPr>
          <p:cNvSpPr/>
          <p:nvPr/>
        </p:nvSpPr>
        <p:spPr>
          <a:xfrm>
            <a:off x="3579783" y="1915052"/>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600" dirty="0">
                <a:solidFill>
                  <a:srgbClr val="000000"/>
                </a:solidFill>
                <a:cs typeface="Arial" panose="020B0604020202020204" pitchFamily="34" charset="0"/>
                <a:sym typeface="Montserrat Medium"/>
              </a:rPr>
              <a:t>Hinge/Pivot</a:t>
            </a:r>
            <a:endParaRPr sz="1600" dirty="0">
              <a:solidFill>
                <a:srgbClr val="000000"/>
              </a:solidFill>
              <a:cs typeface="Arial" panose="020B0604020202020204" pitchFamily="34" charset="0"/>
              <a:sym typeface="Montserrat Medium"/>
            </a:endParaRPr>
          </a:p>
        </p:txBody>
      </p:sp>
      <p:sp>
        <p:nvSpPr>
          <p:cNvPr id="14" name="Google Shape;131;p17">
            <a:extLst>
              <a:ext uri="{FF2B5EF4-FFF2-40B4-BE49-F238E27FC236}">
                <a16:creationId xmlns:a16="http://schemas.microsoft.com/office/drawing/2014/main" id="{A02D4CAB-D0D2-9115-7F6D-C05D7ACF184C}"/>
              </a:ext>
            </a:extLst>
          </p:cNvPr>
          <p:cNvSpPr/>
          <p:nvPr/>
        </p:nvSpPr>
        <p:spPr>
          <a:xfrm>
            <a:off x="3579783" y="3886976"/>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Horizontal</a:t>
            </a:r>
            <a:endParaRPr sz="1800" dirty="0">
              <a:solidFill>
                <a:srgbClr val="000000"/>
              </a:solidFill>
              <a:cs typeface="Arial" panose="020B0604020202020204" pitchFamily="34" charset="0"/>
              <a:sym typeface="Montserrat Medium"/>
            </a:endParaRPr>
          </a:p>
        </p:txBody>
      </p:sp>
    </p:spTree>
    <p:extLst>
      <p:ext uri="{BB962C8B-B14F-4D97-AF65-F5344CB8AC3E}">
        <p14:creationId xmlns:p14="http://schemas.microsoft.com/office/powerpoint/2010/main" val="259087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125;p17">
            <a:extLst>
              <a:ext uri="{FF2B5EF4-FFF2-40B4-BE49-F238E27FC236}">
                <a16:creationId xmlns:a16="http://schemas.microsoft.com/office/drawing/2014/main" id="{D99090C6-B715-FDC3-5FC3-70E26748762F}"/>
              </a:ext>
              <a:ext uri="{C183D7F6-B498-43B3-948B-1728B52AA6E4}">
                <adec:decorative xmlns:adec="http://schemas.microsoft.com/office/drawing/2017/decorative" val="1"/>
              </a:ext>
            </a:extLst>
          </p:cNvPr>
          <p:cNvCxnSpPr>
            <a:cxnSpLocks/>
          </p:cNvCxnSpPr>
          <p:nvPr/>
        </p:nvCxnSpPr>
        <p:spPr>
          <a:xfrm flipV="1">
            <a:off x="45076" y="3255447"/>
            <a:ext cx="5093367" cy="9471"/>
          </a:xfrm>
          <a:prstGeom prst="straightConnector1">
            <a:avLst/>
          </a:prstGeom>
          <a:noFill/>
          <a:ln w="19050" cap="flat" cmpd="sng">
            <a:solidFill>
              <a:srgbClr val="007A8A"/>
            </a:solidFill>
            <a:prstDash val="solid"/>
            <a:round/>
            <a:headEnd type="none" w="med" len="med"/>
            <a:tailEnd type="none" w="med" len="med"/>
          </a:ln>
        </p:spPr>
      </p:cxnSp>
      <p:cxnSp>
        <p:nvCxnSpPr>
          <p:cNvPr id="5" name="Google Shape;126;p17">
            <a:extLst>
              <a:ext uri="{FF2B5EF4-FFF2-40B4-BE49-F238E27FC236}">
                <a16:creationId xmlns:a16="http://schemas.microsoft.com/office/drawing/2014/main" id="{16CEA037-831B-26C0-A8DF-C8C486113523}"/>
              </a:ext>
              <a:ext uri="{C183D7F6-B498-43B3-948B-1728B52AA6E4}">
                <adec:decorative xmlns:adec="http://schemas.microsoft.com/office/drawing/2017/decorative" val="1"/>
              </a:ext>
            </a:extLst>
          </p:cNvPr>
          <p:cNvCxnSpPr>
            <a:cxnSpLocks/>
          </p:cNvCxnSpPr>
          <p:nvPr/>
        </p:nvCxnSpPr>
        <p:spPr>
          <a:xfrm>
            <a:off x="6949341" y="3264919"/>
            <a:ext cx="5197583" cy="13769"/>
          </a:xfrm>
          <a:prstGeom prst="straightConnector1">
            <a:avLst/>
          </a:prstGeom>
          <a:noFill/>
          <a:ln w="19050" cap="flat" cmpd="sng">
            <a:solidFill>
              <a:srgbClr val="007A8A"/>
            </a:solidFill>
            <a:prstDash val="solid"/>
            <a:round/>
            <a:headEnd type="none" w="med" len="med"/>
            <a:tailEnd type="none" w="med" len="med"/>
          </a:ln>
        </p:spPr>
      </p:cxnSp>
      <p:sp>
        <p:nvSpPr>
          <p:cNvPr id="7" name="Slide Number Placeholder 1">
            <a:extLst>
              <a:ext uri="{FF2B5EF4-FFF2-40B4-BE49-F238E27FC236}">
                <a16:creationId xmlns:a16="http://schemas.microsoft.com/office/drawing/2014/main" id="{41AE30FF-FF48-B810-DE1E-174C53ED738B}"/>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82</a:t>
            </a:fld>
            <a:endParaRPr lang="en-AU" dirty="0"/>
          </a:p>
        </p:txBody>
      </p:sp>
      <p:sp>
        <p:nvSpPr>
          <p:cNvPr id="8" name="Google Shape;124;p17" descr="Subject ">
            <a:extLst>
              <a:ext uri="{FF2B5EF4-FFF2-40B4-BE49-F238E27FC236}">
                <a16:creationId xmlns:a16="http://schemas.microsoft.com/office/drawing/2014/main" id="{DA75846C-0294-2957-CF53-BFCDF74555E1}"/>
              </a:ext>
            </a:extLst>
          </p:cNvPr>
          <p:cNvSpPr txBox="1">
            <a:spLocks noGrp="1"/>
          </p:cNvSpPr>
          <p:nvPr>
            <p:ph type="title" idx="4294967295"/>
          </p:nvPr>
        </p:nvSpPr>
        <p:spPr>
          <a:xfrm>
            <a:off x="5109365" y="2507833"/>
            <a:ext cx="1839919" cy="1494957"/>
          </a:xfrm>
          <a:prstGeom prst="ellipse">
            <a:avLst/>
          </a:prstGeom>
          <a:solidFill>
            <a:schemeClr val="bg1"/>
          </a:solidFill>
          <a:ln w="38100" cap="flat" cmpd="sng">
            <a:solidFill>
              <a:schemeClr val="tx1"/>
            </a:solidFill>
            <a:prstDash val="solid"/>
            <a:miter lim="800000"/>
            <a:headEnd type="none" w="sm" len="sm"/>
            <a:tailEnd type="none" w="sm" len="sm"/>
          </a:ln>
          <a:effectLst/>
        </p:spPr>
        <p:txBody>
          <a:bodyPr rot="0" spcFirstLastPara="1" vertOverflow="overflow" horzOverflow="overflow" vert="horz" wrap="square" lIns="79125" tIns="39550" rIns="79125" bIns="39550" numCol="1" spcCol="0" rtlCol="0" fromWordArt="0" anchor="ctr"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609585" rtl="0" eaLnBrk="1" fontAlgn="auto" latinLnBrk="0" hangingPunct="1">
              <a:lnSpc>
                <a:spcPct val="100000"/>
              </a:lnSpc>
              <a:spcBef>
                <a:spcPts val="0"/>
              </a:spcBef>
              <a:spcAft>
                <a:spcPts val="0"/>
              </a:spcAft>
              <a:buClr>
                <a:srgbClr val="000000"/>
              </a:buClr>
              <a:buSzTx/>
              <a:buFontTx/>
              <a:buNone/>
              <a:tabLst/>
              <a:defRPr/>
            </a:pPr>
            <a:r>
              <a:rPr kumimoji="0" lang="en-AU" sz="1600" b="1" i="0" u="none" strike="noStrike" kern="1200" cap="none" spc="0" normalizeH="0" baseline="0" noProof="0" dirty="0">
                <a:ln>
                  <a:noFill/>
                </a:ln>
                <a:solidFill>
                  <a:schemeClr val="tx1"/>
                </a:solidFill>
                <a:effectLst/>
                <a:uLnTx/>
                <a:uFillTx/>
                <a:latin typeface="+mj-lt"/>
                <a:ea typeface="+mn-ea"/>
                <a:cs typeface="Arial" panose="020B0604020202020204" pitchFamily="34" charset="0"/>
                <a:sym typeface="Montserrat"/>
              </a:rPr>
              <a:t>Ideas: Materials</a:t>
            </a:r>
          </a:p>
        </p:txBody>
      </p:sp>
      <p:sp>
        <p:nvSpPr>
          <p:cNvPr id="9" name="Google Shape;135;p17">
            <a:extLst>
              <a:ext uri="{FF2B5EF4-FFF2-40B4-BE49-F238E27FC236}">
                <a16:creationId xmlns:a16="http://schemas.microsoft.com/office/drawing/2014/main" id="{31B3BFBC-AFE2-4B76-84D3-F7227CCB2F4F}"/>
              </a:ext>
            </a:extLst>
          </p:cNvPr>
          <p:cNvSpPr/>
          <p:nvPr/>
        </p:nvSpPr>
        <p:spPr>
          <a:xfrm>
            <a:off x="6598031" y="3868884"/>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New</a:t>
            </a:r>
            <a:endParaRPr sz="1800" dirty="0">
              <a:solidFill>
                <a:srgbClr val="000000"/>
              </a:solidFill>
              <a:cs typeface="Arial" panose="020B0604020202020204" pitchFamily="34" charset="0"/>
              <a:sym typeface="Montserrat Medium"/>
            </a:endParaRPr>
          </a:p>
        </p:txBody>
      </p:sp>
      <p:sp>
        <p:nvSpPr>
          <p:cNvPr id="10" name="Google Shape;139;p17">
            <a:extLst>
              <a:ext uri="{FF2B5EF4-FFF2-40B4-BE49-F238E27FC236}">
                <a16:creationId xmlns:a16="http://schemas.microsoft.com/office/drawing/2014/main" id="{ABED33F1-0F26-7821-6709-9C54403AC4B5}"/>
              </a:ext>
            </a:extLst>
          </p:cNvPr>
          <p:cNvSpPr/>
          <p:nvPr/>
        </p:nvSpPr>
        <p:spPr>
          <a:xfrm>
            <a:off x="3579783" y="1915052"/>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dirty="0">
                <a:solidFill>
                  <a:srgbClr val="000000"/>
                </a:solidFill>
                <a:cs typeface="Arial" panose="020B0604020202020204" pitchFamily="34" charset="0"/>
                <a:sym typeface="Montserrat Medium"/>
              </a:rPr>
              <a:t>Recycled</a:t>
            </a:r>
            <a:endParaRPr sz="1800" dirty="0">
              <a:solidFill>
                <a:srgbClr val="000000"/>
              </a:solidFill>
              <a:cs typeface="Arial" panose="020B0604020202020204" pitchFamily="34" charset="0"/>
              <a:sym typeface="Montserrat Medium"/>
            </a:endParaRPr>
          </a:p>
        </p:txBody>
      </p:sp>
    </p:spTree>
    <p:extLst>
      <p:ext uri="{BB962C8B-B14F-4D97-AF65-F5344CB8AC3E}">
        <p14:creationId xmlns:p14="http://schemas.microsoft.com/office/powerpoint/2010/main" val="282142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125;p17">
            <a:extLst>
              <a:ext uri="{FF2B5EF4-FFF2-40B4-BE49-F238E27FC236}">
                <a16:creationId xmlns:a16="http://schemas.microsoft.com/office/drawing/2014/main" id="{FEAE67C7-3A55-F5E5-7E63-9630FCEEA2B2}"/>
              </a:ext>
              <a:ext uri="{C183D7F6-B498-43B3-948B-1728B52AA6E4}">
                <adec:decorative xmlns:adec="http://schemas.microsoft.com/office/drawing/2017/decorative" val="1"/>
              </a:ext>
            </a:extLst>
          </p:cNvPr>
          <p:cNvCxnSpPr>
            <a:cxnSpLocks/>
          </p:cNvCxnSpPr>
          <p:nvPr/>
        </p:nvCxnSpPr>
        <p:spPr>
          <a:xfrm flipV="1">
            <a:off x="45076" y="3255447"/>
            <a:ext cx="5093367" cy="9471"/>
          </a:xfrm>
          <a:prstGeom prst="straightConnector1">
            <a:avLst/>
          </a:prstGeom>
          <a:noFill/>
          <a:ln w="19050" cap="flat" cmpd="sng">
            <a:solidFill>
              <a:srgbClr val="007A8A"/>
            </a:solidFill>
            <a:prstDash val="solid"/>
            <a:round/>
            <a:headEnd type="none" w="med" len="med"/>
            <a:tailEnd type="none" w="med" len="med"/>
          </a:ln>
        </p:spPr>
      </p:cxnSp>
      <p:cxnSp>
        <p:nvCxnSpPr>
          <p:cNvPr id="5" name="Google Shape;126;p17">
            <a:extLst>
              <a:ext uri="{FF2B5EF4-FFF2-40B4-BE49-F238E27FC236}">
                <a16:creationId xmlns:a16="http://schemas.microsoft.com/office/drawing/2014/main" id="{174CAFB1-223C-4F79-E856-561B9C9AAFCE}"/>
              </a:ext>
              <a:ext uri="{C183D7F6-B498-43B3-948B-1728B52AA6E4}">
                <adec:decorative xmlns:adec="http://schemas.microsoft.com/office/drawing/2017/decorative" val="1"/>
              </a:ext>
            </a:extLst>
          </p:cNvPr>
          <p:cNvCxnSpPr>
            <a:cxnSpLocks/>
          </p:cNvCxnSpPr>
          <p:nvPr/>
        </p:nvCxnSpPr>
        <p:spPr>
          <a:xfrm>
            <a:off x="6949341" y="3264919"/>
            <a:ext cx="5197583" cy="13769"/>
          </a:xfrm>
          <a:prstGeom prst="straightConnector1">
            <a:avLst/>
          </a:prstGeom>
          <a:noFill/>
          <a:ln w="19050" cap="flat" cmpd="sng">
            <a:solidFill>
              <a:srgbClr val="007A8A"/>
            </a:solidFill>
            <a:prstDash val="solid"/>
            <a:round/>
            <a:headEnd type="none" w="med" len="med"/>
            <a:tailEnd type="none" w="med" len="med"/>
          </a:ln>
        </p:spPr>
      </p:cxnSp>
      <p:cxnSp>
        <p:nvCxnSpPr>
          <p:cNvPr id="7" name="Google Shape;127;p17">
            <a:extLst>
              <a:ext uri="{FF2B5EF4-FFF2-40B4-BE49-F238E27FC236}">
                <a16:creationId xmlns:a16="http://schemas.microsoft.com/office/drawing/2014/main" id="{44AC25AF-726B-D5E7-5427-72A0AA973257}"/>
              </a:ext>
              <a:ext uri="{C183D7F6-B498-43B3-948B-1728B52AA6E4}">
                <adec:decorative xmlns:adec="http://schemas.microsoft.com/office/drawing/2017/decorative" val="1"/>
              </a:ext>
            </a:extLst>
          </p:cNvPr>
          <p:cNvCxnSpPr>
            <a:cxnSpLocks/>
            <a:stCxn id="10" idx="4"/>
          </p:cNvCxnSpPr>
          <p:nvPr/>
        </p:nvCxnSpPr>
        <p:spPr>
          <a:xfrm>
            <a:off x="6029325" y="4002790"/>
            <a:ext cx="0" cy="2693210"/>
          </a:xfrm>
          <a:prstGeom prst="straightConnector1">
            <a:avLst/>
          </a:prstGeom>
          <a:noFill/>
          <a:ln w="19050" cap="flat" cmpd="sng">
            <a:solidFill>
              <a:srgbClr val="007A8A"/>
            </a:solidFill>
            <a:prstDash val="solid"/>
            <a:round/>
            <a:headEnd type="none" w="med" len="med"/>
            <a:tailEnd type="none" w="med" len="med"/>
          </a:ln>
        </p:spPr>
      </p:cxnSp>
      <p:cxnSp>
        <p:nvCxnSpPr>
          <p:cNvPr id="8" name="Google Shape;128;p17">
            <a:extLst>
              <a:ext uri="{FF2B5EF4-FFF2-40B4-BE49-F238E27FC236}">
                <a16:creationId xmlns:a16="http://schemas.microsoft.com/office/drawing/2014/main" id="{1D1A56DA-C037-55E8-BAE4-E66D7FEBE603}"/>
              </a:ext>
              <a:ext uri="{C183D7F6-B498-43B3-948B-1728B52AA6E4}">
                <adec:decorative xmlns:adec="http://schemas.microsoft.com/office/drawing/2017/decorative" val="1"/>
              </a:ext>
            </a:extLst>
          </p:cNvPr>
          <p:cNvCxnSpPr>
            <a:cxnSpLocks/>
            <a:stCxn id="10" idx="0"/>
          </p:cNvCxnSpPr>
          <p:nvPr/>
        </p:nvCxnSpPr>
        <p:spPr>
          <a:xfrm flipV="1">
            <a:off x="6029325" y="70834"/>
            <a:ext cx="0" cy="2436999"/>
          </a:xfrm>
          <a:prstGeom prst="straightConnector1">
            <a:avLst/>
          </a:prstGeom>
          <a:noFill/>
          <a:ln w="19050" cap="flat" cmpd="sng">
            <a:solidFill>
              <a:srgbClr val="007A8A"/>
            </a:solidFill>
            <a:prstDash val="solid"/>
            <a:round/>
            <a:headEnd type="none" w="med" len="med"/>
            <a:tailEnd type="none" w="med" len="med"/>
          </a:ln>
        </p:spPr>
      </p:cxnSp>
      <p:sp>
        <p:nvSpPr>
          <p:cNvPr id="9" name="Slide Number Placeholder 1">
            <a:extLst>
              <a:ext uri="{FF2B5EF4-FFF2-40B4-BE49-F238E27FC236}">
                <a16:creationId xmlns:a16="http://schemas.microsoft.com/office/drawing/2014/main" id="{6D5FC72A-1EDB-869B-CE7E-342EA18104C7}"/>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83</a:t>
            </a:fld>
            <a:endParaRPr lang="en-AU" dirty="0"/>
          </a:p>
        </p:txBody>
      </p:sp>
      <p:sp>
        <p:nvSpPr>
          <p:cNvPr id="10" name="Google Shape;124;p17" descr="Subject ">
            <a:extLst>
              <a:ext uri="{FF2B5EF4-FFF2-40B4-BE49-F238E27FC236}">
                <a16:creationId xmlns:a16="http://schemas.microsoft.com/office/drawing/2014/main" id="{A1E973F5-A689-C63F-0282-00E6EE65FFF1}"/>
              </a:ext>
            </a:extLst>
          </p:cNvPr>
          <p:cNvSpPr txBox="1">
            <a:spLocks noGrp="1"/>
          </p:cNvSpPr>
          <p:nvPr>
            <p:ph type="title" idx="4294967295"/>
          </p:nvPr>
        </p:nvSpPr>
        <p:spPr>
          <a:xfrm>
            <a:off x="5109365" y="2507833"/>
            <a:ext cx="1839919" cy="1494957"/>
          </a:xfrm>
          <a:prstGeom prst="ellipse">
            <a:avLst/>
          </a:prstGeom>
          <a:solidFill>
            <a:schemeClr val="bg1"/>
          </a:solidFill>
          <a:ln w="38100" cap="flat" cmpd="sng">
            <a:solidFill>
              <a:schemeClr val="tx1"/>
            </a:solidFill>
            <a:prstDash val="solid"/>
            <a:miter lim="800000"/>
            <a:headEnd type="none" w="sm" len="sm"/>
            <a:tailEnd type="none" w="sm" len="sm"/>
          </a:ln>
          <a:effectLst/>
        </p:spPr>
        <p:txBody>
          <a:bodyPr rot="0" spcFirstLastPara="1" vertOverflow="overflow" horzOverflow="overflow" vert="horz" wrap="square" lIns="79125" tIns="39550" rIns="79125" bIns="39550" numCol="1" spcCol="0" rtlCol="0" fromWordArt="0" anchor="ctr"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609585" rtl="0" eaLnBrk="1" fontAlgn="auto" latinLnBrk="0" hangingPunct="1">
              <a:lnSpc>
                <a:spcPct val="100000"/>
              </a:lnSpc>
              <a:spcBef>
                <a:spcPts val="0"/>
              </a:spcBef>
              <a:spcAft>
                <a:spcPts val="0"/>
              </a:spcAft>
              <a:buClr>
                <a:srgbClr val="000000"/>
              </a:buClr>
              <a:buSzTx/>
              <a:buFontTx/>
              <a:buNone/>
              <a:tabLst/>
              <a:defRPr/>
            </a:pPr>
            <a:r>
              <a:rPr kumimoji="0" lang="en-AU" sz="1400" b="1" i="0" u="none" strike="noStrike" kern="1200" cap="none" spc="0" normalizeH="0" baseline="0" noProof="0" dirty="0">
                <a:ln>
                  <a:noFill/>
                </a:ln>
                <a:solidFill>
                  <a:schemeClr val="tx1"/>
                </a:solidFill>
                <a:effectLst/>
                <a:uLnTx/>
                <a:uFillTx/>
                <a:latin typeface="+mj-lt"/>
                <a:ea typeface="+mn-ea"/>
                <a:cs typeface="Arial" panose="020B0604020202020204" pitchFamily="34" charset="0"/>
                <a:sym typeface="Montserrat"/>
              </a:rPr>
              <a:t>Smart Greenhouse</a:t>
            </a:r>
          </a:p>
        </p:txBody>
      </p:sp>
    </p:spTree>
    <p:extLst>
      <p:ext uri="{BB962C8B-B14F-4D97-AF65-F5344CB8AC3E}">
        <p14:creationId xmlns:p14="http://schemas.microsoft.com/office/powerpoint/2010/main" val="96360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C339213-5734-E61A-28F1-186F97569D23}"/>
              </a:ext>
            </a:extLst>
          </p:cNvPr>
          <p:cNvSpPr>
            <a:spLocks noGrp="1"/>
          </p:cNvSpPr>
          <p:nvPr>
            <p:ph type="title"/>
          </p:nvPr>
        </p:nvSpPr>
        <p:spPr/>
        <p:txBody>
          <a:bodyPr/>
          <a:lstStyle/>
          <a:p>
            <a:r>
              <a:rPr lang="en-AU" dirty="0"/>
              <a:t>Brainstorming recap</a:t>
            </a:r>
          </a:p>
        </p:txBody>
      </p:sp>
      <p:sp>
        <p:nvSpPr>
          <p:cNvPr id="8" name="Content Placeholder 7">
            <a:extLst>
              <a:ext uri="{FF2B5EF4-FFF2-40B4-BE49-F238E27FC236}">
                <a16:creationId xmlns:a16="http://schemas.microsoft.com/office/drawing/2014/main" id="{C4D04074-6AEB-B6EC-37AF-B985FAEA4A67}"/>
              </a:ext>
            </a:extLst>
          </p:cNvPr>
          <p:cNvSpPr>
            <a:spLocks noGrp="1"/>
          </p:cNvSpPr>
          <p:nvPr>
            <p:ph sz="quarter" idx="19"/>
          </p:nvPr>
        </p:nvSpPr>
        <p:spPr/>
        <p:txBody>
          <a:bodyPr/>
          <a:lstStyle/>
          <a:p>
            <a:r>
              <a:rPr lang="en-AU" dirty="0"/>
              <a:t>Collate and keep your ideas stored away. We will circle back to these ideas when we sketch our design solution in Week 4.</a:t>
            </a:r>
          </a:p>
          <a:p>
            <a:r>
              <a:rPr lang="en-AU" dirty="0"/>
              <a:t>Next week we will review microcontrollers, sensors and effectors.</a:t>
            </a:r>
          </a:p>
          <a:p>
            <a:endParaRPr lang="en-AU" dirty="0"/>
          </a:p>
        </p:txBody>
      </p:sp>
      <p:sp>
        <p:nvSpPr>
          <p:cNvPr id="5" name="TextBox 4">
            <a:extLst>
              <a:ext uri="{FF2B5EF4-FFF2-40B4-BE49-F238E27FC236}">
                <a16:creationId xmlns:a16="http://schemas.microsoft.com/office/drawing/2014/main" id="{CBCB70CA-C555-1722-FCC3-63B7ED895550}"/>
              </a:ext>
            </a:extLst>
          </p:cNvPr>
          <p:cNvSpPr txBox="1"/>
          <p:nvPr/>
        </p:nvSpPr>
        <p:spPr>
          <a:xfrm>
            <a:off x="6456362" y="1562471"/>
            <a:ext cx="5735638" cy="1871384"/>
          </a:xfrm>
          <a:prstGeom prst="roundRect">
            <a:avLst>
              <a:gd name="adj" fmla="val 8657"/>
            </a:avLst>
          </a:prstGeom>
          <a:solidFill>
            <a:schemeClr val="accent4"/>
          </a:solidFill>
        </p:spPr>
        <p:txBody>
          <a:bodyPr wrap="square" lIns="180000" tIns="180000" rIns="180000" bIns="180000">
            <a:spAutoFit/>
          </a:bodyPr>
          <a:lstStyle/>
          <a:p>
            <a:pPr>
              <a:lnSpc>
                <a:spcPct val="150000"/>
              </a:lnSpc>
              <a:spcAft>
                <a:spcPts val="1200"/>
              </a:spcAft>
            </a:pPr>
            <a:r>
              <a:rPr lang="en-AU" sz="2000" dirty="0"/>
              <a:t>(add specific notes for collation here – for example, scan documents for upload into digital design journals)</a:t>
            </a:r>
          </a:p>
        </p:txBody>
      </p:sp>
      <p:sp>
        <p:nvSpPr>
          <p:cNvPr id="2" name="Slide Number Placeholder 1">
            <a:extLst>
              <a:ext uri="{FF2B5EF4-FFF2-40B4-BE49-F238E27FC236}">
                <a16:creationId xmlns:a16="http://schemas.microsoft.com/office/drawing/2014/main" id="{F2CD1A8A-888C-8C49-DCC8-B2221C326B1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84</a:t>
            </a:fld>
            <a:endParaRPr lang="en-AU" dirty="0"/>
          </a:p>
        </p:txBody>
      </p:sp>
    </p:spTree>
    <p:extLst>
      <p:ext uri="{BB962C8B-B14F-4D97-AF65-F5344CB8AC3E}">
        <p14:creationId xmlns:p14="http://schemas.microsoft.com/office/powerpoint/2010/main" val="175292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9D4FC3-6287-7146-78B7-4F6DBB53C0E5}"/>
              </a:ext>
            </a:extLst>
          </p:cNvPr>
          <p:cNvSpPr>
            <a:spLocks noGrp="1"/>
          </p:cNvSpPr>
          <p:nvPr>
            <p:ph type="title"/>
          </p:nvPr>
        </p:nvSpPr>
        <p:spPr/>
        <p:txBody>
          <a:bodyPr/>
          <a:lstStyle/>
          <a:p>
            <a:r>
              <a:rPr lang="en-AU" dirty="0"/>
              <a:t>References</a:t>
            </a:r>
          </a:p>
        </p:txBody>
      </p:sp>
      <p:sp>
        <p:nvSpPr>
          <p:cNvPr id="8" name="TextBox 7">
            <a:extLst>
              <a:ext uri="{FF2B5EF4-FFF2-40B4-BE49-F238E27FC236}">
                <a16:creationId xmlns:a16="http://schemas.microsoft.com/office/drawing/2014/main" id="{4E1819A6-8408-30D9-B712-7620EF7590AB}"/>
              </a:ext>
            </a:extLst>
          </p:cNvPr>
          <p:cNvSpPr txBox="1"/>
          <p:nvPr/>
        </p:nvSpPr>
        <p:spPr>
          <a:xfrm>
            <a:off x="372001" y="1323785"/>
            <a:ext cx="11471999" cy="1600951"/>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Outcomes referred to in this document are from the </a:t>
            </a:r>
            <a:r>
              <a:rPr lang="en-AU" sz="1600"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iSTEM course document </a:t>
            </a:r>
            <a:r>
              <a:rPr kumimoji="0" lang="en-AU"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NSW Department of Education for and on behalf of the Crown in the State of New South Wales (2024).</a:t>
            </a:r>
          </a:p>
          <a:p>
            <a:pPr marL="0" marR="0" lvl="0" indent="0" algn="l" defTabSz="609585" rtl="0" eaLnBrk="1" fontAlgn="auto" latinLnBrk="0" hangingPunct="1">
              <a:lnSpc>
                <a:spcPct val="150000"/>
              </a:lnSpc>
              <a:spcBef>
                <a:spcPts val="0"/>
              </a:spcBef>
              <a:spcAft>
                <a:spcPts val="600"/>
              </a:spcAft>
              <a:buClrTx/>
              <a:buSzTx/>
              <a:buFontTx/>
              <a:buNone/>
              <a:tabLst/>
              <a:defRPr/>
            </a:pPr>
            <a:r>
              <a:rPr lang="en-AU" sz="1600" dirty="0">
                <a:solidFill>
                  <a:srgbClr val="FFFFFF"/>
                </a:solidFill>
                <a:latin typeface="Arial" panose="020B0604020202020204" pitchFamily="34" charset="0"/>
                <a:cs typeface="Arial" panose="020B0604020202020204" pitchFamily="34" charset="0"/>
              </a:rPr>
              <a:t>Cover image: 'Aerial image of pivot irrigation crop' screenshot from SIX MAPS from the State of New South Wales (Department of Customer Services, Spatial Services).</a:t>
            </a:r>
            <a:endParaRPr kumimoji="0" lang="en-AU"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2D20B267-2C46-C680-D82D-EF578F9D982E}"/>
              </a:ext>
            </a:extLst>
          </p:cNvPr>
          <p:cNvSpPr>
            <a:spLocks noGrp="1"/>
          </p:cNvSpPr>
          <p:nvPr>
            <p:ph idx="1"/>
          </p:nvPr>
        </p:nvSpPr>
        <p:spPr/>
        <p:txBody>
          <a:bodyPr/>
          <a:lstStyle/>
          <a:p>
            <a:pPr>
              <a:lnSpc>
                <a:spcPct val="150000"/>
              </a:lnSpc>
            </a:pPr>
            <a:r>
              <a:rPr lang="en-AU" dirty="0">
                <a:effectLst/>
                <a:latin typeface="Arial" panose="020B0604020202020204" pitchFamily="34" charset="0"/>
                <a:ea typeface="Calibri" panose="020F0502020204030204" pitchFamily="34" charset="0"/>
              </a:rPr>
              <a:t>Colorado State University MarComm Staff (2024) </a:t>
            </a:r>
            <a:r>
              <a:rPr lang="en-AU" i="1" dirty="0">
                <a:effectLst/>
                <a:latin typeface="Arial" panose="020B0604020202020204" pitchFamily="34" charset="0"/>
                <a:ea typeface="Calibri" panose="020F0502020204030204" pitchFamily="34" charset="0"/>
                <a:hlinkClick r:id="rId3"/>
              </a:rPr>
              <a:t>What is the biggest challenge facing the future of agriculture</a:t>
            </a:r>
            <a:r>
              <a:rPr lang="en-AU" dirty="0">
                <a:effectLst/>
                <a:latin typeface="Arial" panose="020B0604020202020204" pitchFamily="34" charset="0"/>
                <a:ea typeface="Calibri" panose="020F0502020204030204" pitchFamily="34" charset="0"/>
              </a:rPr>
              <a:t>, Colorado State University, accessed 26 July 2024. </a:t>
            </a:r>
          </a:p>
          <a:p>
            <a:pPr>
              <a:lnSpc>
                <a:spcPct val="150000"/>
              </a:lnSpc>
            </a:pPr>
            <a:r>
              <a:rPr lang="en-AU" dirty="0">
                <a:effectLst/>
                <a:latin typeface="Arial" panose="020B0604020202020204" pitchFamily="34" charset="0"/>
                <a:ea typeface="Calibri" panose="020F0502020204030204" pitchFamily="34" charset="0"/>
              </a:rPr>
              <a:t>Planet Forward (17 September 2014) </a:t>
            </a:r>
            <a:r>
              <a:rPr lang="en-AU" u="sng" dirty="0">
                <a:solidFill>
                  <a:srgbClr val="2F5496"/>
                </a:solidFill>
                <a:effectLst/>
                <a:latin typeface="Arial" panose="020B0604020202020204" pitchFamily="34" charset="0"/>
                <a:ea typeface="Calibri" panose="020F0502020204030204" pitchFamily="34" charset="0"/>
                <a:hlinkClick r:id="rId4"/>
              </a:rPr>
              <a:t>‘Climate, agriculture and the challenges ahead’ [video]</a:t>
            </a:r>
            <a:r>
              <a:rPr lang="en-AU" dirty="0">
                <a:effectLst/>
                <a:latin typeface="Arial" panose="020B0604020202020204" pitchFamily="34" charset="0"/>
                <a:ea typeface="Calibri" panose="020F0502020204030204" pitchFamily="34" charset="0"/>
              </a:rPr>
              <a:t>, </a:t>
            </a:r>
            <a:r>
              <a:rPr lang="en-AU" i="1" dirty="0">
                <a:effectLst/>
                <a:latin typeface="Arial" panose="020B0604020202020204" pitchFamily="34" charset="0"/>
                <a:ea typeface="Calibri" panose="020F0502020204030204" pitchFamily="34" charset="0"/>
              </a:rPr>
              <a:t>Plant Forward</a:t>
            </a:r>
            <a:r>
              <a:rPr lang="en-AU" dirty="0">
                <a:effectLst/>
                <a:latin typeface="Arial" panose="020B0604020202020204" pitchFamily="34" charset="0"/>
                <a:ea typeface="Calibri" panose="020F0502020204030204" pitchFamily="34" charset="0"/>
              </a:rPr>
              <a:t>, YouTube, accessed 28 May 2024</a:t>
            </a:r>
          </a:p>
          <a:p>
            <a:r>
              <a:rPr lang="en-AU" dirty="0">
                <a:effectLst/>
                <a:latin typeface="Arial" panose="020B0604020202020204" pitchFamily="34" charset="0"/>
                <a:ea typeface="Calibri" panose="020F0502020204030204" pitchFamily="34" charset="0"/>
                <a:cs typeface="Arial" panose="020B0604020202020204" pitchFamily="34" charset="0"/>
              </a:rPr>
              <a:t>Learn Bright (6 January 2023) </a:t>
            </a:r>
            <a:r>
              <a:rPr lang="en-AU" u="sng" dirty="0">
                <a:solidFill>
                  <a:srgbClr val="2F5496"/>
                </a:solidFill>
                <a:effectLst/>
                <a:latin typeface="Arial" panose="020B0604020202020204" pitchFamily="34" charset="0"/>
                <a:ea typeface="Calibri" panose="020F0502020204030204" pitchFamily="34" charset="0"/>
                <a:cs typeface="Arial" panose="020B0604020202020204" pitchFamily="34" charset="0"/>
                <a:hlinkClick r:id="rId5"/>
              </a:rPr>
              <a:t>‘Farms and food for kids’ [video]</a:t>
            </a:r>
            <a:r>
              <a:rPr lang="en-AU" dirty="0">
                <a:effectLst/>
                <a:latin typeface="Arial" panose="020B0604020202020204" pitchFamily="34" charset="0"/>
                <a:ea typeface="Calibri" panose="020F0502020204030204" pitchFamily="34" charset="0"/>
                <a:cs typeface="Arial" panose="020B0604020202020204" pitchFamily="34" charset="0"/>
              </a:rPr>
              <a:t>, </a:t>
            </a:r>
            <a:r>
              <a:rPr lang="en-AU" i="1" dirty="0">
                <a:effectLst/>
                <a:latin typeface="Arial" panose="020B0604020202020204" pitchFamily="34" charset="0"/>
                <a:ea typeface="Calibri" panose="020F0502020204030204" pitchFamily="34" charset="0"/>
                <a:cs typeface="Arial" panose="020B0604020202020204" pitchFamily="34" charset="0"/>
              </a:rPr>
              <a:t>Learn Bright</a:t>
            </a:r>
            <a:r>
              <a:rPr lang="en-AU" dirty="0">
                <a:effectLst/>
                <a:latin typeface="Arial" panose="020B0604020202020204" pitchFamily="34" charset="0"/>
                <a:ea typeface="Calibri" panose="020F0502020204030204" pitchFamily="34" charset="0"/>
                <a:cs typeface="Arial" panose="020B0604020202020204" pitchFamily="34" charset="0"/>
              </a:rPr>
              <a:t>, YouTube, accessed 28 May 2024.</a:t>
            </a:r>
          </a:p>
          <a:p>
            <a:r>
              <a:rPr lang="en-AU" dirty="0">
                <a:latin typeface="Arial" panose="020B0604020202020204" pitchFamily="34" charset="0"/>
                <a:ea typeface="Calibri" panose="020F0502020204030204" pitchFamily="34" charset="0"/>
                <a:cs typeface="Arial" panose="020B0604020202020204" pitchFamily="34" charset="0"/>
              </a:rPr>
              <a:t>NESA (2019) </a:t>
            </a:r>
            <a:r>
              <a:rPr lang="en-AU" dirty="0">
                <a:latin typeface="Arial" panose="020B0604020202020204" pitchFamily="34" charset="0"/>
                <a:ea typeface="Calibri" panose="020F0502020204030204" pitchFamily="34" charset="0"/>
                <a:cs typeface="Arial" panose="020B0604020202020204" pitchFamily="34" charset="0"/>
                <a:hlinkClick r:id="rId6"/>
              </a:rPr>
              <a:t>NSW syllabus for the Australian Curriculum, Agricultural technology 7-10 syllabus</a:t>
            </a:r>
            <a:r>
              <a:rPr lang="en-AU" dirty="0">
                <a:latin typeface="Arial" panose="020B0604020202020204" pitchFamily="34" charset="0"/>
                <a:ea typeface="Calibri" panose="020F0502020204030204" pitchFamily="34" charset="0"/>
                <a:cs typeface="Arial" panose="020B0604020202020204" pitchFamily="34" charset="0"/>
              </a:rPr>
              <a:t>, NSW Education Standards Authority, accessed 17 June 2024.</a:t>
            </a:r>
          </a:p>
          <a:p>
            <a:r>
              <a:rPr lang="en-AU" dirty="0">
                <a:effectLst/>
                <a:ea typeface="Calibri" panose="020F0502020204030204" pitchFamily="34" charset="0"/>
              </a:rPr>
              <a:t>Smith RJ &amp; Baillie JN (2009) </a:t>
            </a:r>
            <a:r>
              <a:rPr lang="en-AU" i="1" dirty="0">
                <a:effectLst/>
                <a:ea typeface="Calibri" panose="020F0502020204030204" pitchFamily="34" charset="0"/>
                <a:hlinkClick r:id="rId7"/>
              </a:rPr>
              <a:t>Defining precision irrigation: A new approach to irrigation management</a:t>
            </a:r>
            <a:r>
              <a:rPr lang="en-AU" dirty="0">
                <a:effectLst/>
                <a:ea typeface="Calibri" panose="020F0502020204030204" pitchFamily="34" charset="0"/>
              </a:rPr>
              <a:t>, Present</a:t>
            </a:r>
            <a:r>
              <a:rPr lang="en-AU" dirty="0">
                <a:ea typeface="Calibri" panose="020F0502020204030204" pitchFamily="34" charset="0"/>
              </a:rPr>
              <a:t>ed at the irrigation and drainage conference 2009, accessed 7</a:t>
            </a:r>
            <a:r>
              <a:rPr lang="en-AU" baseline="30000" dirty="0">
                <a:ea typeface="Calibri" panose="020F0502020204030204" pitchFamily="34" charset="0"/>
              </a:rPr>
              <a:t>th</a:t>
            </a:r>
            <a:r>
              <a:rPr lang="en-AU" dirty="0">
                <a:ea typeface="Calibri" panose="020F0502020204030204" pitchFamily="34" charset="0"/>
              </a:rPr>
              <a:t> August 2024. DW Shift (2021) </a:t>
            </a:r>
            <a:r>
              <a:rPr lang="en-AU" dirty="0">
                <a:ea typeface="Calibri" panose="020F0502020204030204" pitchFamily="34" charset="0"/>
                <a:hlinkClick r:id="rId8"/>
              </a:rPr>
              <a:t>Smart farming: how smart robots and AI can help us with farming| Farming technology [video]</a:t>
            </a:r>
            <a:r>
              <a:rPr lang="en-AU" dirty="0">
                <a:ea typeface="Calibri" panose="020F0502020204030204" pitchFamily="34" charset="0"/>
              </a:rPr>
              <a:t>, </a:t>
            </a:r>
            <a:r>
              <a:rPr lang="en-AU" i="1" dirty="0">
                <a:ea typeface="Calibri" panose="020F0502020204030204" pitchFamily="34" charset="0"/>
              </a:rPr>
              <a:t>DW Shift</a:t>
            </a:r>
            <a:r>
              <a:rPr lang="en-AU" dirty="0">
                <a:ea typeface="Calibri" panose="020F0502020204030204" pitchFamily="34" charset="0"/>
              </a:rPr>
              <a:t>, YouTube, accessed 27 November 2024.</a:t>
            </a:r>
          </a:p>
          <a:p>
            <a:r>
              <a:rPr lang="en-AU" dirty="0">
                <a:ea typeface="Calibri" panose="020F0502020204030204" pitchFamily="34" charset="0"/>
              </a:rPr>
              <a:t>Yaron (24 May 2015) </a:t>
            </a:r>
            <a:r>
              <a:rPr lang="en-AU" u="sng" dirty="0">
                <a:solidFill>
                  <a:srgbClr val="2F5496"/>
                </a:solidFill>
                <a:ea typeface="Calibri" panose="020F0502020204030204" pitchFamily="34" charset="0"/>
                <a:hlinkClick r:id="rId9"/>
              </a:rPr>
              <a:t>‘Climate controlled greenhouse by Arduino’ [video]</a:t>
            </a:r>
            <a:r>
              <a:rPr lang="en-AU" dirty="0">
                <a:ea typeface="Calibri" panose="020F0502020204030204" pitchFamily="34" charset="0"/>
              </a:rPr>
              <a:t>, </a:t>
            </a:r>
            <a:r>
              <a:rPr lang="en-AU" i="1" dirty="0">
                <a:ea typeface="Calibri" panose="020F0502020204030204" pitchFamily="34" charset="0"/>
              </a:rPr>
              <a:t>Yaron</a:t>
            </a:r>
            <a:r>
              <a:rPr lang="en-AU" dirty="0">
                <a:ea typeface="Calibri" panose="020F0502020204030204" pitchFamily="34" charset="0"/>
              </a:rPr>
              <a:t>, YouTube, accessed 28 May 2024.</a:t>
            </a:r>
          </a:p>
        </p:txBody>
      </p:sp>
      <p:sp>
        <p:nvSpPr>
          <p:cNvPr id="2" name="Slide Number Placeholder 1">
            <a:extLst>
              <a:ext uri="{FF2B5EF4-FFF2-40B4-BE49-F238E27FC236}">
                <a16:creationId xmlns:a16="http://schemas.microsoft.com/office/drawing/2014/main" id="{2DF0C7F6-2E3E-D81F-1333-372580FE8EB0}"/>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85</a:t>
            </a:fld>
            <a:endParaRPr lang="en-AU" dirty="0"/>
          </a:p>
        </p:txBody>
      </p:sp>
    </p:spTree>
    <p:extLst>
      <p:ext uri="{BB962C8B-B14F-4D97-AF65-F5344CB8AC3E}">
        <p14:creationId xmlns:p14="http://schemas.microsoft.com/office/powerpoint/2010/main" val="342560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t>© State of New South Wales (Department of Education), 2026</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2">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nSpc>
                <a:spcPct val="150000"/>
              </a:lnSpc>
              <a:spcAft>
                <a:spcPts val="600"/>
              </a:spcAft>
            </a:pPr>
            <a:r>
              <a:rPr lang="en-AU" sz="1200" dirty="0">
                <a:solidFill>
                  <a:schemeClr val="bg1"/>
                </a:solidFill>
              </a:rPr>
              <a:t>This license allows you to share and adapt the material for any purpose, even commercially.</a:t>
            </a:r>
          </a:p>
          <a:p>
            <a:pPr>
              <a:lnSpc>
                <a:spcPct val="150000"/>
              </a:lnSpc>
              <a:spcAft>
                <a:spcPts val="600"/>
              </a:spcAft>
            </a:pPr>
            <a:r>
              <a:rPr lang="en-AU" sz="1200" dirty="0">
                <a:solidFill>
                  <a:schemeClr val="bg1"/>
                </a:solidFill>
              </a:rPr>
              <a:t>Attribution should be given to © State of New South Wales (Department of Education), 2026.</a:t>
            </a:r>
          </a:p>
          <a:p>
            <a:pPr>
              <a:lnSpc>
                <a:spcPct val="150000"/>
              </a:lnSpc>
            </a:pPr>
            <a:r>
              <a:rPr lang="en-AU" sz="1200" dirty="0">
                <a:solidFill>
                  <a:schemeClr val="bg1"/>
                </a:solidFill>
              </a:rPr>
              <a:t>Material in this resource not available under a Creative Commons license:</a:t>
            </a:r>
          </a:p>
          <a:p>
            <a:pPr marL="171450" indent="-171450">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nSpc>
                <a:spcPct val="150000"/>
              </a:lnSpc>
              <a:spcBef>
                <a:spcPts val="1200"/>
              </a:spcBef>
              <a:spcAft>
                <a:spcPts val="600"/>
              </a:spcAft>
            </a:pPr>
            <a:r>
              <a:rPr lang="en-AU" sz="1200" b="1" dirty="0">
                <a:solidFill>
                  <a:schemeClr val="bg1"/>
                </a:solidFill>
              </a:rPr>
              <a:t>Links to third-party material and websites</a:t>
            </a:r>
          </a:p>
          <a:p>
            <a:pPr>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BAB2F-773F-0E3F-CD26-599F6CFED22B}"/>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Changes in agriculture</a:t>
            </a:r>
          </a:p>
        </p:txBody>
      </p:sp>
      <p:sp>
        <p:nvSpPr>
          <p:cNvPr id="3" name="Content Placeholder 2">
            <a:extLst>
              <a:ext uri="{FF2B5EF4-FFF2-40B4-BE49-F238E27FC236}">
                <a16:creationId xmlns:a16="http://schemas.microsoft.com/office/drawing/2014/main" id="{51DCFE23-FB71-383D-B884-B724DB213187}"/>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How have agricultural practices changed over the course of history?</a:t>
            </a:r>
          </a:p>
        </p:txBody>
      </p:sp>
      <p:graphicFrame>
        <p:nvGraphicFramePr>
          <p:cNvPr id="5" name="Table 4">
            <a:extLst>
              <a:ext uri="{FF2B5EF4-FFF2-40B4-BE49-F238E27FC236}">
                <a16:creationId xmlns:a16="http://schemas.microsoft.com/office/drawing/2014/main" id="{B17FEEF4-6A43-BE5D-122F-1DD0EDE2EFE4}"/>
              </a:ext>
            </a:extLst>
          </p:cNvPr>
          <p:cNvGraphicFramePr>
            <a:graphicFrameLocks noGrp="1"/>
          </p:cNvGraphicFramePr>
          <p:nvPr>
            <p:extLst>
              <p:ext uri="{D42A27DB-BD31-4B8C-83A1-F6EECF244321}">
                <p14:modId xmlns:p14="http://schemas.microsoft.com/office/powerpoint/2010/main" val="921745731"/>
              </p:ext>
            </p:extLst>
          </p:nvPr>
        </p:nvGraphicFramePr>
        <p:xfrm>
          <a:off x="359999" y="1663133"/>
          <a:ext cx="11484000" cy="4771123"/>
        </p:xfrm>
        <a:graphic>
          <a:graphicData uri="http://schemas.openxmlformats.org/drawingml/2006/table">
            <a:tbl>
              <a:tblPr firstRow="1" bandRow="1">
                <a:tableStyleId>{69012ECD-51FC-41F1-AA8D-1B2483CD663E}</a:tableStyleId>
              </a:tblPr>
              <a:tblGrid>
                <a:gridCol w="2461859">
                  <a:extLst>
                    <a:ext uri="{9D8B030D-6E8A-4147-A177-3AD203B41FA5}">
                      <a16:colId xmlns:a16="http://schemas.microsoft.com/office/drawing/2014/main" val="1981484304"/>
                    </a:ext>
                  </a:extLst>
                </a:gridCol>
                <a:gridCol w="4100052">
                  <a:extLst>
                    <a:ext uri="{9D8B030D-6E8A-4147-A177-3AD203B41FA5}">
                      <a16:colId xmlns:a16="http://schemas.microsoft.com/office/drawing/2014/main" val="1695151539"/>
                    </a:ext>
                  </a:extLst>
                </a:gridCol>
                <a:gridCol w="4922089">
                  <a:extLst>
                    <a:ext uri="{9D8B030D-6E8A-4147-A177-3AD203B41FA5}">
                      <a16:colId xmlns:a16="http://schemas.microsoft.com/office/drawing/2014/main" val="211945215"/>
                    </a:ext>
                  </a:extLst>
                </a:gridCol>
              </a:tblGrid>
              <a:tr h="681589">
                <a:tc>
                  <a:txBody>
                    <a:bodyPr/>
                    <a:lstStyle/>
                    <a:p>
                      <a:r>
                        <a:rPr lang="en-AU" dirty="0"/>
                        <a:t>Practices</a:t>
                      </a:r>
                    </a:p>
                  </a:txBody>
                  <a:tcPr/>
                </a:tc>
                <a:tc>
                  <a:txBody>
                    <a:bodyPr/>
                    <a:lstStyle/>
                    <a:p>
                      <a:r>
                        <a:rPr lang="en-AU" dirty="0"/>
                        <a:t>Past?</a:t>
                      </a:r>
                    </a:p>
                  </a:txBody>
                  <a:tcPr/>
                </a:tc>
                <a:tc>
                  <a:txBody>
                    <a:bodyPr/>
                    <a:lstStyle/>
                    <a:p>
                      <a:r>
                        <a:rPr lang="en-AU" dirty="0"/>
                        <a:t>Present?</a:t>
                      </a:r>
                    </a:p>
                  </a:txBody>
                  <a:tcPr/>
                </a:tc>
                <a:extLst>
                  <a:ext uri="{0D108BD9-81ED-4DB2-BD59-A6C34878D82A}">
                    <a16:rowId xmlns:a16="http://schemas.microsoft.com/office/drawing/2014/main" val="1056153929"/>
                  </a:ext>
                </a:extLst>
              </a:tr>
              <a:tr h="681589">
                <a:tc>
                  <a:txBody>
                    <a:bodyPr/>
                    <a:lstStyle/>
                    <a:p>
                      <a:r>
                        <a:rPr lang="en-AU" dirty="0"/>
                        <a:t>Ploughing</a:t>
                      </a:r>
                    </a:p>
                  </a:txBody>
                  <a:tcPr/>
                </a:tc>
                <a:tc>
                  <a:txBody>
                    <a:bodyPr/>
                    <a:lstStyle/>
                    <a:p>
                      <a:r>
                        <a:rPr lang="en-AU" dirty="0"/>
                        <a:t>A horse or ox may have pulled a wooden plough</a:t>
                      </a:r>
                    </a:p>
                  </a:txBody>
                  <a:tcPr/>
                </a:tc>
                <a:tc>
                  <a:txBody>
                    <a:bodyPr/>
                    <a:lstStyle/>
                    <a:p>
                      <a:r>
                        <a:rPr lang="en-AU" dirty="0"/>
                        <a:t>A tractor may pull a large plough</a:t>
                      </a:r>
                    </a:p>
                  </a:txBody>
                  <a:tcPr/>
                </a:tc>
                <a:extLst>
                  <a:ext uri="{0D108BD9-81ED-4DB2-BD59-A6C34878D82A}">
                    <a16:rowId xmlns:a16="http://schemas.microsoft.com/office/drawing/2014/main" val="2603465674"/>
                  </a:ext>
                </a:extLst>
              </a:tr>
              <a:tr h="681589">
                <a:tc>
                  <a:txBody>
                    <a:bodyPr/>
                    <a:lstStyle/>
                    <a:p>
                      <a:r>
                        <a:rPr lang="en-AU" dirty="0"/>
                        <a:t>Planting</a:t>
                      </a:r>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3062981841"/>
                  </a:ext>
                </a:extLst>
              </a:tr>
              <a:tr h="681589">
                <a:tc>
                  <a:txBody>
                    <a:bodyPr/>
                    <a:lstStyle/>
                    <a:p>
                      <a:r>
                        <a:rPr lang="en-AU" dirty="0"/>
                        <a:t>Weeding</a:t>
                      </a:r>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039582726"/>
                  </a:ext>
                </a:extLst>
              </a:tr>
              <a:tr h="681589">
                <a:tc>
                  <a:txBody>
                    <a:bodyPr/>
                    <a:lstStyle/>
                    <a:p>
                      <a:r>
                        <a:rPr lang="en-AU" dirty="0"/>
                        <a:t>Irrigation</a:t>
                      </a:r>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3487601426"/>
                  </a:ext>
                </a:extLst>
              </a:tr>
              <a:tr h="681589">
                <a:tc>
                  <a:txBody>
                    <a:bodyPr/>
                    <a:lstStyle/>
                    <a:p>
                      <a:r>
                        <a:rPr lang="en-AU" dirty="0"/>
                        <a:t>Fertiliser</a:t>
                      </a:r>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3816854676"/>
                  </a:ext>
                </a:extLst>
              </a:tr>
              <a:tr h="681589">
                <a:tc>
                  <a:txBody>
                    <a:bodyPr/>
                    <a:lstStyle/>
                    <a:p>
                      <a:r>
                        <a:rPr lang="en-AU" dirty="0"/>
                        <a:t>Harvesting</a:t>
                      </a:r>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1337795365"/>
                  </a:ext>
                </a:extLst>
              </a:tr>
            </a:tbl>
          </a:graphicData>
        </a:graphic>
      </p:graphicFrame>
      <p:sp>
        <p:nvSpPr>
          <p:cNvPr id="4" name="Slide Number Placeholder 3">
            <a:extLst>
              <a:ext uri="{FF2B5EF4-FFF2-40B4-BE49-F238E27FC236}">
                <a16:creationId xmlns:a16="http://schemas.microsoft.com/office/drawing/2014/main" id="{735C2D62-CA65-4ADB-8AB2-883B9A50F78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pPr/>
              <a:t>9</a:t>
            </a:fld>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992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tudent-facing-secondary-template-2025-v2" id="{99F003DF-8232-8143-89A4-6040FEB636AB}" vid="{7C8CAE53-5C2F-0E42-AA60-E2459FA830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adytopublish xmlns="95386ad3-46d6-4eb6-bbc1-9b19b13a5756">false</Readytopublish>
    <Migrated xmlns="95386ad3-46d6-4eb6-bbc1-9b19b13a5756">true</Migrated>
    <Description2 xmlns="95386ad3-46d6-4eb6-bbc1-9b19b13a5756" xsi:nil="true"/>
    <lcf76f155ced4ddcb4097134ff3c332f xmlns="95386ad3-46d6-4eb6-bbc1-9b19b13a5756">
      <Terms xmlns="http://schemas.microsoft.com/office/infopath/2007/PartnerControls"/>
    </lcf76f155ced4ddcb4097134ff3c332f>
    <TaxCatchAll xmlns="9191b990-ddf9-46cb-8ffe-20db9d3a58aa" xsi:nil="true"/>
    <InDAM xmlns="95386ad3-46d6-4eb6-bbc1-9b19b13a5756">false</InDAM>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A1D8124FFB2A1438B815462E05615AB" ma:contentTypeVersion="26" ma:contentTypeDescription="Create a new document." ma:contentTypeScope="" ma:versionID="7cb0b11152a3c969d12f475c424a3b6d">
  <xsd:schema xmlns:xsd="http://www.w3.org/2001/XMLSchema" xmlns:xs="http://www.w3.org/2001/XMLSchema" xmlns:p="http://schemas.microsoft.com/office/2006/metadata/properties" xmlns:ns2="95386ad3-46d6-4eb6-bbc1-9b19b13a5756" xmlns:ns3="9191b990-ddf9-46cb-8ffe-20db9d3a58aa" targetNamespace="http://schemas.microsoft.com/office/2006/metadata/properties" ma:root="true" ma:fieldsID="e73936c6d6eb0e273fb7b7b26ec1bc31" ns2:_="" ns3:_="">
    <xsd:import namespace="95386ad3-46d6-4eb6-bbc1-9b19b13a5756"/>
    <xsd:import namespace="9191b990-ddf9-46cb-8ffe-20db9d3a58a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InDAM" minOccurs="0"/>
                <xsd:element ref="ns2:Readytopublish" minOccurs="0"/>
                <xsd:element ref="ns2:MediaServiceObjectDetectorVersions" minOccurs="0"/>
                <xsd:element ref="ns2:MediaServiceSearchProperties" minOccurs="0"/>
                <xsd:element ref="ns2:Migrated" minOccurs="0"/>
                <xsd:element ref="ns2:Description2"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386ad3-46d6-4eb6-bbc1-9b19b13a57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InDAM" ma:index="24" nillable="true" ma:displayName="In DAM" ma:default="0" ma:format="Dropdown" ma:internalName="InDAM">
      <xsd:simpleType>
        <xsd:restriction base="dms:Boolean"/>
      </xsd:simpleType>
    </xsd:element>
    <xsd:element name="Readytopublish" ma:index="25" nillable="true" ma:displayName="Ready to publish" ma:default="0" ma:format="Dropdown" ma:internalName="Readytopublish">
      <xsd:simpleType>
        <xsd:restriction base="dms:Boolea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igrated" ma:index="28" nillable="true" ma:displayName="Migrated" ma:default="1" ma:format="Dropdown" ma:internalName="Migrated">
      <xsd:simpleType>
        <xsd:restriction base="dms:Boolean"/>
      </xsd:simpleType>
    </xsd:element>
    <xsd:element name="Description2" ma:index="29" nillable="true" ma:displayName="Description" ma:format="Dropdown" ma:internalName="Description2">
      <xsd:simpleType>
        <xsd:restriction base="dms:Note">
          <xsd:maxLength value="255"/>
        </xsd:restriction>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91b990-ddf9-46cb-8ffe-20db9d3a58a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63c910-61e7-482c-9a48-4fe9d05e06db}" ma:internalName="TaxCatchAll" ma:showField="CatchAllData" ma:web="9191b990-ddf9-46cb-8ffe-20db9d3a58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489CAB-DB94-40D3-8C18-AC5DDEDE601D}">
  <ds:schemaRefs>
    <ds:schemaRef ds:uri="http://purl.org/dc/terms/"/>
    <ds:schemaRef ds:uri="http://schemas.microsoft.com/office/2006/documentManagement/types"/>
    <ds:schemaRef ds:uri="9191b990-ddf9-46cb-8ffe-20db9d3a58aa"/>
    <ds:schemaRef ds:uri="http://purl.org/dc/dcmitype/"/>
    <ds:schemaRef ds:uri="http://schemas.microsoft.com/office/2006/metadata/properties"/>
    <ds:schemaRef ds:uri="http://www.w3.org/XML/1998/namespace"/>
    <ds:schemaRef ds:uri="http://purl.org/dc/elements/1.1/"/>
    <ds:schemaRef ds:uri="http://schemas.microsoft.com/office/infopath/2007/PartnerControls"/>
    <ds:schemaRef ds:uri="http://schemas.openxmlformats.org/package/2006/metadata/core-properties"/>
    <ds:schemaRef ds:uri="95386ad3-46d6-4eb6-bbc1-9b19b13a5756"/>
  </ds:schemaRefs>
</ds:datastoreItem>
</file>

<file path=customXml/itemProps2.xml><?xml version="1.0" encoding="utf-8"?>
<ds:datastoreItem xmlns:ds="http://schemas.openxmlformats.org/officeDocument/2006/customXml" ds:itemID="{24E2B22A-D821-4EFC-A906-5313A937FF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386ad3-46d6-4eb6-bbc1-9b19b13a5756"/>
    <ds:schemaRef ds:uri="9191b990-ddf9-46cb-8ffe-20db9d3a5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45B6CA-FF27-4EA4-9FB8-DCD875148602}">
  <ds:schemaRefs>
    <ds:schemaRef ds:uri="http://schemas.microsoft.com/sharepoint/v3/contenttype/forms"/>
  </ds:schemaRefs>
</ds:datastoreItem>
</file>

<file path=docMetadata/LabelInfo.xml><?xml version="1.0" encoding="utf-8"?>
<clbl:labelList xmlns:clbl="http://schemas.microsoft.com/office/2020/mipLabelMetadata">
  <clbl:label id="{b603dfd7-d93a-4381-a340-2995d8282205}" enabled="1" method="Standard" siteId="{05a0e69a-418a-47c1-9c25-9387261bf991}" contentBits="0" removed="0"/>
</clbl:labelList>
</file>

<file path=docProps/app.xml><?xml version="1.0" encoding="utf-8"?>
<Properties xmlns="http://schemas.openxmlformats.org/officeDocument/2006/extended-properties" xmlns:vt="http://schemas.openxmlformats.org/officeDocument/2006/docPropsVTypes">
  <Template>Secondary classroom slide deck template 2025</Template>
  <TotalTime>10</TotalTime>
  <Words>10447</Words>
  <Application>Microsoft Office PowerPoint</Application>
  <PresentationFormat>Widescreen</PresentationFormat>
  <Paragraphs>1128</Paragraphs>
  <Slides>86</Slides>
  <Notes>82</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86</vt:i4>
      </vt:variant>
    </vt:vector>
  </HeadingPairs>
  <TitlesOfParts>
    <vt:vector size="97" baseType="lpstr">
      <vt:lpstr>Calibri</vt:lpstr>
      <vt:lpstr>Aptos</vt:lpstr>
      <vt:lpstr>Tahoma</vt:lpstr>
      <vt:lpstr>poppins</vt:lpstr>
      <vt:lpstr>Google Sans</vt:lpstr>
      <vt:lpstr>Symbol</vt:lpstr>
      <vt:lpstr>Arial</vt:lpstr>
      <vt:lpstr>Arial,Sans-Serif</vt:lpstr>
      <vt:lpstr>Public Sans</vt:lpstr>
      <vt:lpstr>Times New Roman</vt:lpstr>
      <vt:lpstr>1_NSWG Corporate</vt:lpstr>
      <vt:lpstr>iSTEM AgriTech</vt:lpstr>
      <vt:lpstr>Instructions for use</vt:lpstr>
      <vt:lpstr>Week 1 and 2 lessons</vt:lpstr>
      <vt:lpstr>1.1 Changes in agriculture</vt:lpstr>
      <vt:lpstr>Agriculture</vt:lpstr>
      <vt:lpstr>Agriculture description</vt:lpstr>
      <vt:lpstr>Quick check</vt:lpstr>
      <vt:lpstr>Identify and describe</vt:lpstr>
      <vt:lpstr>Changes in agriculture</vt:lpstr>
      <vt:lpstr>Changes in agriculture – irrigation</vt:lpstr>
      <vt:lpstr>Changes in agriculture – precision irrigation</vt:lpstr>
      <vt:lpstr>Changes in agriculture – impact</vt:lpstr>
      <vt:lpstr>Changes in agriculture – more examples</vt:lpstr>
      <vt:lpstr>Changes in agriculture – harvesting</vt:lpstr>
      <vt:lpstr>Changes in agriculture – Combine harvester</vt:lpstr>
      <vt:lpstr>Changes in agriculture – spraying</vt:lpstr>
      <vt:lpstr>Change benefits</vt:lpstr>
      <vt:lpstr>Benefits of change example</vt:lpstr>
      <vt:lpstr>Precision irrigation example</vt:lpstr>
      <vt:lpstr>1.2 Challenges in agriculture</vt:lpstr>
      <vt:lpstr>Global challenges facing agriculture</vt:lpstr>
      <vt:lpstr>Water shortages</vt:lpstr>
      <vt:lpstr>Quick check – droughts</vt:lpstr>
      <vt:lpstr>Soil degradation</vt:lpstr>
      <vt:lpstr>Chemical fertilisers, herbicides and pesticides</vt:lpstr>
      <vt:lpstr>Carbon emissions from food transport</vt:lpstr>
      <vt:lpstr>Food security</vt:lpstr>
      <vt:lpstr>Biosecurity and monocultures</vt:lpstr>
      <vt:lpstr>Quick check – biosecurity</vt:lpstr>
      <vt:lpstr>Climate, agriculture and the challenges ahead</vt:lpstr>
      <vt:lpstr>Key points</vt:lpstr>
      <vt:lpstr>Key points example</vt:lpstr>
      <vt:lpstr>Agricultural challenge</vt:lpstr>
      <vt:lpstr>Agricultural challenge – water</vt:lpstr>
      <vt:lpstr>Agricultural challenge – soil</vt:lpstr>
      <vt:lpstr>1.3 AgriTech</vt:lpstr>
      <vt:lpstr>What is AgriTech?</vt:lpstr>
      <vt:lpstr>AgriTech quick check</vt:lpstr>
      <vt:lpstr>AgriTech</vt:lpstr>
      <vt:lpstr>AgriTech – digital automation</vt:lpstr>
      <vt:lpstr>Greenhouse</vt:lpstr>
      <vt:lpstr>Greenhouse – smarter</vt:lpstr>
      <vt:lpstr>Smart farming</vt:lpstr>
      <vt:lpstr>Check in</vt:lpstr>
      <vt:lpstr>Identify and describe AgriTech</vt:lpstr>
      <vt:lpstr>Mind map example</vt:lpstr>
      <vt:lpstr>Identify and describe example</vt:lpstr>
      <vt:lpstr>Summarising issue, action and impact (1)</vt:lpstr>
      <vt:lpstr>Summarising issue, action and impact example</vt:lpstr>
      <vt:lpstr>Summarising issue, action and impact (2)</vt:lpstr>
      <vt:lpstr>2.1 Design brief</vt:lpstr>
      <vt:lpstr>Design brief</vt:lpstr>
      <vt:lpstr>Design brief – product</vt:lpstr>
      <vt:lpstr>Greenhouses</vt:lpstr>
      <vt:lpstr>Key points – growth parameters</vt:lpstr>
      <vt:lpstr>Key points worked example</vt:lpstr>
      <vt:lpstr>Key points reminders</vt:lpstr>
      <vt:lpstr>Comparing the greenhouses</vt:lpstr>
      <vt:lpstr>Comparison</vt:lpstr>
      <vt:lpstr>Comparison example</vt:lpstr>
      <vt:lpstr>Capture ideas</vt:lpstr>
      <vt:lpstr>2.2 Researching ideas</vt:lpstr>
      <vt:lpstr>Design brief – smart greenhouse</vt:lpstr>
      <vt:lpstr>Climate controlled greenhouse example</vt:lpstr>
      <vt:lpstr>Idea template</vt:lpstr>
      <vt:lpstr>Ideas</vt:lpstr>
      <vt:lpstr>Example Ideas</vt:lpstr>
      <vt:lpstr>Peripherals</vt:lpstr>
      <vt:lpstr>Inputs and outputs</vt:lpstr>
      <vt:lpstr>Actuators and effectors</vt:lpstr>
      <vt:lpstr>Research and thinking time</vt:lpstr>
      <vt:lpstr>Greenhouse Ideas</vt:lpstr>
      <vt:lpstr>2.3 Brainstorming</vt:lpstr>
      <vt:lpstr>Design brief revision</vt:lpstr>
      <vt:lpstr>Brainstorming and ideation</vt:lpstr>
      <vt:lpstr>Brainstorming</vt:lpstr>
      <vt:lpstr>Ideas: Shape</vt:lpstr>
      <vt:lpstr>Ideas: shape example</vt:lpstr>
      <vt:lpstr>Ideas: Material</vt:lpstr>
      <vt:lpstr>Ideas: Structures</vt:lpstr>
      <vt:lpstr>Ideas: Movement</vt:lpstr>
      <vt:lpstr>Ideas: Materials</vt:lpstr>
      <vt:lpstr>Smart Greenhouse</vt:lpstr>
      <vt:lpstr>Brainstorming recap</vt:lpstr>
      <vt:lpstr>References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iSTEM – week 1 and 2 – AgriTech, Stage 5</dc:title>
  <dc:creator>NSW Department of Education</dc:creator>
  <cp:keywords>iSTEM; Stage 5; Agriculture; Technology; Department Approved Elective</cp:keywords>
  <dcterms:created xsi:type="dcterms:W3CDTF">2026-05-25T02:35:32Z</dcterms:created>
  <dcterms:modified xsi:type="dcterms:W3CDTF">2026-06-03T01:51:18Z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755100.000000000</vt:lpwstr>
  </property>
  <property fmtid="{D5CDD505-2E9C-101B-9397-08002B2CF9AE}" pid="3" name="xd_ProgID">
    <vt:lpwstr/>
  </property>
  <property fmtid="{D5CDD505-2E9C-101B-9397-08002B2CF9AE}" pid="4" name="MediaServiceImageTags">
    <vt:lpwstr/>
  </property>
  <property fmtid="{D5CDD505-2E9C-101B-9397-08002B2CF9AE}" pid="5" name="MSIP_Label_b603dfd7-d93a-4381-a340-2995d8282205_Enabled">
    <vt:lpwstr>true</vt:lpwstr>
  </property>
  <property fmtid="{D5CDD505-2E9C-101B-9397-08002B2CF9AE}" pid="6" name="ContentTypeId">
    <vt:lpwstr>0x0101004A1D8124FFB2A1438B815462E05615AB</vt:lpwstr>
  </property>
  <property fmtid="{D5CDD505-2E9C-101B-9397-08002B2CF9AE}" pid="7" name="MSIP_Label_b603dfd7-d93a-4381-a340-2995d8282205_ContentBits">
    <vt:lpwstr>0</vt:lpwstr>
  </property>
  <property fmtid="{D5CDD505-2E9C-101B-9397-08002B2CF9AE}" pid="8" name="ComplianceAssetId">
    <vt:lpwstr/>
  </property>
  <property fmtid="{D5CDD505-2E9C-101B-9397-08002B2CF9AE}" pid="9" name="TemplateUrl">
    <vt:lpwstr/>
  </property>
  <property fmtid="{D5CDD505-2E9C-101B-9397-08002B2CF9AE}" pid="10" name="MSIP_Label_b603dfd7-d93a-4381-a340-2995d8282205_SetDate">
    <vt:lpwstr>2024-07-18T04:59:30Z</vt:lpwstr>
  </property>
  <property fmtid="{D5CDD505-2E9C-101B-9397-08002B2CF9AE}" pid="11" name="MSIP_Label_b603dfd7-d93a-4381-a340-2995d8282205_Name">
    <vt:lpwstr>OFFICIAL</vt:lpwstr>
  </property>
  <property fmtid="{D5CDD505-2E9C-101B-9397-08002B2CF9AE}" pid="12" name="_ExtendedDescription">
    <vt:lpwstr/>
  </property>
  <property fmtid="{D5CDD505-2E9C-101B-9397-08002B2CF9AE}" pid="13" name="MSIP_Label_b603dfd7-d93a-4381-a340-2995d8282205_SiteId">
    <vt:lpwstr>05a0e69a-418a-47c1-9c25-9387261bf991</vt:lpwstr>
  </property>
  <property fmtid="{D5CDD505-2E9C-101B-9397-08002B2CF9AE}" pid="14" name="MSIP_Label_b603dfd7-d93a-4381-a340-2995d8282205_Method">
    <vt:lpwstr>Standard</vt:lpwstr>
  </property>
  <property fmtid="{D5CDD505-2E9C-101B-9397-08002B2CF9AE}" pid="15" name="TriggerFlowInfo">
    <vt:lpwstr/>
  </property>
  <property fmtid="{D5CDD505-2E9C-101B-9397-08002B2CF9AE}" pid="16" name="xd_Signature">
    <vt:lpwstr/>
  </property>
  <property fmtid="{D5CDD505-2E9C-101B-9397-08002B2CF9AE}" pid="17" name="MSIP_Label_b603dfd7-d93a-4381-a340-2995d8282205_ActionId">
    <vt:lpwstr>70abde72-d632-43d0-8a5d-918640ac223f</vt:lpwstr>
  </property>
</Properties>
</file>