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notesSlides/notesSlide7.xml" ContentType="application/vnd.openxmlformats-officedocument.presentationml.notesSlide+xml"/>
  <Override PartName="/ppt/charts/chart5.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handoutMasterIdLst>
    <p:handoutMasterId r:id="rId32"/>
  </p:handoutMasterIdLst>
  <p:sldIdLst>
    <p:sldId id="275" r:id="rId5"/>
    <p:sldId id="266" r:id="rId6"/>
    <p:sldId id="324" r:id="rId7"/>
    <p:sldId id="854" r:id="rId8"/>
    <p:sldId id="655" r:id="rId9"/>
    <p:sldId id="852" r:id="rId10"/>
    <p:sldId id="362" r:id="rId11"/>
    <p:sldId id="355" r:id="rId12"/>
    <p:sldId id="548" r:id="rId13"/>
    <p:sldId id="356" r:id="rId14"/>
    <p:sldId id="569" r:id="rId15"/>
    <p:sldId id="421" r:id="rId16"/>
    <p:sldId id="544" r:id="rId17"/>
    <p:sldId id="546" r:id="rId18"/>
    <p:sldId id="653" r:id="rId19"/>
    <p:sldId id="855" r:id="rId20"/>
    <p:sldId id="357" r:id="rId21"/>
    <p:sldId id="306" r:id="rId22"/>
    <p:sldId id="267" r:id="rId23"/>
    <p:sldId id="359" r:id="rId24"/>
    <p:sldId id="361" r:id="rId25"/>
    <p:sldId id="307" r:id="rId26"/>
    <p:sldId id="308" r:id="rId27"/>
    <p:sldId id="354" r:id="rId28"/>
    <p:sldId id="304" r:id="rId29"/>
    <p:sldId id="695" r:id="rId30"/>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F88"/>
    <a:srgbClr val="005E00"/>
    <a:srgbClr val="002465"/>
    <a:srgbClr val="00061A"/>
    <a:srgbClr val="003400"/>
    <a:srgbClr val="0C488E"/>
    <a:srgbClr val="062B63"/>
    <a:srgbClr val="FFFFFF"/>
    <a:srgbClr val="0F4372"/>
    <a:srgbClr val="0325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9BFB39-2891-4E95-A4D8-E08EF2829DCE}" v="1" dt="2025-07-04T02:05:47.828"/>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3438" autoAdjust="0"/>
  </p:normalViewPr>
  <p:slideViewPr>
    <p:cSldViewPr snapToGrid="0" showGuides="1">
      <p:cViewPr varScale="1">
        <p:scale>
          <a:sx n="62" d="100"/>
          <a:sy n="62" d="100"/>
        </p:scale>
        <p:origin x="2388"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0" d="100"/>
          <a:sy n="80" d="100"/>
        </p:scale>
        <p:origin x="3918"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stzoumakis\Dropbox\Postdoc\Papers\AEDC_LCA_2017\Figure1_30Oct17.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melissagreen:Desktop:characteritics%20of%20lpa%20classe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melissagreen:Desktop:ANZJP%20REVISION_2%20submitted%20221018:AEDC-MH_graphs_040918.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ELISSA64GB:AEDC_childMH_manuscript:AEDC-MHdays-graphs.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https://connectqutedu-my.sharepoint.com/personal/carpenda_qut_edu_au8ODJFONEQUKTVAJB_USDCA/Documents/Documents/QUT%20PostDoc/PhD/Study%203/Copy%20of%20Standardised%20Effects%20Figure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6"/>
          <c:dPt>
            <c:idx val="0"/>
            <c:bubble3D val="0"/>
            <c:spPr>
              <a:solidFill>
                <a:srgbClr val="FF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B0D4-4E42-8657-7E52EE51D5F9}"/>
              </c:ext>
            </c:extLst>
          </c:dPt>
          <c:dPt>
            <c:idx val="1"/>
            <c:bubble3D val="0"/>
            <c:spPr>
              <a:solidFill>
                <a:srgbClr val="0070C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B0D4-4E42-8657-7E52EE51D5F9}"/>
              </c:ext>
            </c:extLst>
          </c:dPt>
          <c:dPt>
            <c:idx val="2"/>
            <c:bubble3D val="0"/>
            <c:spPr>
              <a:solidFill>
                <a:srgbClr val="00B05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B0D4-4E42-8657-7E52EE51D5F9}"/>
              </c:ext>
            </c:extLst>
          </c:dPt>
          <c:dPt>
            <c:idx val="3"/>
            <c:bubble3D val="0"/>
            <c:spPr>
              <a:solidFill>
                <a:schemeClr val="bg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B0D4-4E42-8657-7E52EE51D5F9}"/>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Sheet1!$B$2:$B$5</c:f>
              <c:strCache>
                <c:ptCount val="4"/>
                <c:pt idx="0">
                  <c:v>Pervasive risk</c:v>
                </c:pt>
                <c:pt idx="1">
                  <c:v>Misconduct risk</c:v>
                </c:pt>
                <c:pt idx="2">
                  <c:v>Mild generalised risk</c:v>
                </c:pt>
                <c:pt idx="3">
                  <c:v>No risk</c:v>
                </c:pt>
              </c:strCache>
            </c:strRef>
          </c:cat>
          <c:val>
            <c:numRef>
              <c:f>Sheet1!$C$2:$C$5</c:f>
              <c:numCache>
                <c:formatCode>General</c:formatCode>
                <c:ptCount val="4"/>
                <c:pt idx="0">
                  <c:v>4.2</c:v>
                </c:pt>
                <c:pt idx="1">
                  <c:v>7</c:v>
                </c:pt>
                <c:pt idx="2">
                  <c:v>11.5</c:v>
                </c:pt>
                <c:pt idx="3">
                  <c:v>77.3</c:v>
                </c:pt>
              </c:numCache>
            </c:numRef>
          </c:val>
          <c:extLst>
            <c:ext xmlns:c16="http://schemas.microsoft.com/office/drawing/2014/chart" uri="{C3380CC4-5D6E-409C-BE32-E72D297353CC}">
              <c16:uniqueId val="{00000008-B0D4-4E42-8657-7E52EE51D5F9}"/>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9097418991572216"/>
          <c:y val="8.9690305909682147E-2"/>
          <c:w val="0.69465828395599882"/>
          <c:h val="0.44165976567225801"/>
        </c:manualLayout>
      </c:layout>
      <c:lineChart>
        <c:grouping val="standard"/>
        <c:varyColors val="0"/>
        <c:ser>
          <c:idx val="0"/>
          <c:order val="0"/>
          <c:tx>
            <c:strRef>
              <c:f>Sheet1!$B$3</c:f>
              <c:strCache>
                <c:ptCount val="1"/>
                <c:pt idx="0">
                  <c:v>Class 1: No risk (77.3%; n=64,097)</c:v>
                </c:pt>
              </c:strCache>
            </c:strRef>
          </c:tx>
          <c:spPr>
            <a:ln w="34925">
              <a:solidFill>
                <a:schemeClr val="tx1"/>
              </a:solidFill>
              <a:prstDash val="dashDot"/>
            </a:ln>
          </c:spPr>
          <c:marker>
            <c:symbol val="none"/>
          </c:marker>
          <c:cat>
            <c:strRef>
              <c:f>Sheet1!$A$4:$A$19</c:f>
              <c:strCache>
                <c:ptCount val="16"/>
                <c:pt idx="0">
                  <c:v>Social competence</c:v>
                </c:pt>
                <c:pt idx="1">
                  <c:v>Responsibility and respect</c:v>
                </c:pt>
                <c:pt idx="2">
                  <c:v>Approaches to learning</c:v>
                </c:pt>
                <c:pt idx="3">
                  <c:v>Readiness to explore new things</c:v>
                </c:pt>
                <c:pt idx="4">
                  <c:v>Prosocial and helping behaviour</c:v>
                </c:pt>
                <c:pt idx="5">
                  <c:v>Anxious and fearful behaviour</c:v>
                </c:pt>
                <c:pt idx="6">
                  <c:v>Aggressive behaviour</c:v>
                </c:pt>
                <c:pt idx="7">
                  <c:v>Hyperactive and inattentive behaviour</c:v>
                </c:pt>
                <c:pt idx="8">
                  <c:v>Physical readiness for school day</c:v>
                </c:pt>
                <c:pt idx="9">
                  <c:v>Physical independence</c:v>
                </c:pt>
                <c:pt idx="10">
                  <c:v>Gross and fine motor skills</c:v>
                </c:pt>
                <c:pt idx="11">
                  <c:v>Basic literacy</c:v>
                </c:pt>
                <c:pt idx="12">
                  <c:v>Interest in literacy/numeracy and memory</c:v>
                </c:pt>
                <c:pt idx="13">
                  <c:v>Advanced literacy</c:v>
                </c:pt>
                <c:pt idx="14">
                  <c:v>Basic numeracy</c:v>
                </c:pt>
                <c:pt idx="15">
                  <c:v>Communication and general knowledge</c:v>
                </c:pt>
              </c:strCache>
            </c:strRef>
          </c:cat>
          <c:val>
            <c:numRef>
              <c:f>Sheet1!$B$4:$B$19</c:f>
              <c:numCache>
                <c:formatCode>0.000</c:formatCode>
                <c:ptCount val="16"/>
                <c:pt idx="0">
                  <c:v>2E-3</c:v>
                </c:pt>
                <c:pt idx="1">
                  <c:v>8.0000000000000002E-3</c:v>
                </c:pt>
                <c:pt idx="2">
                  <c:v>1E-3</c:v>
                </c:pt>
                <c:pt idx="3">
                  <c:v>2.5000000000000001E-2</c:v>
                </c:pt>
                <c:pt idx="4">
                  <c:v>2.1999999999999999E-2</c:v>
                </c:pt>
                <c:pt idx="5">
                  <c:v>5.3999999999999999E-2</c:v>
                </c:pt>
                <c:pt idx="6">
                  <c:v>2.1000000000000001E-2</c:v>
                </c:pt>
                <c:pt idx="7">
                  <c:v>2.1000000000000001E-2</c:v>
                </c:pt>
                <c:pt idx="8">
                  <c:v>4.2000000000000003E-2</c:v>
                </c:pt>
                <c:pt idx="9">
                  <c:v>0.03</c:v>
                </c:pt>
                <c:pt idx="10">
                  <c:v>1.4E-2</c:v>
                </c:pt>
                <c:pt idx="11">
                  <c:v>6.0000000000000001E-3</c:v>
                </c:pt>
                <c:pt idx="12">
                  <c:v>7.0000000000000001E-3</c:v>
                </c:pt>
                <c:pt idx="13">
                  <c:v>6.0000000000000001E-3</c:v>
                </c:pt>
                <c:pt idx="14">
                  <c:v>1.6E-2</c:v>
                </c:pt>
                <c:pt idx="15">
                  <c:v>1.4999999999999999E-2</c:v>
                </c:pt>
              </c:numCache>
            </c:numRef>
          </c:val>
          <c:smooth val="0"/>
          <c:extLst>
            <c:ext xmlns:c16="http://schemas.microsoft.com/office/drawing/2014/chart" uri="{C3380CC4-5D6E-409C-BE32-E72D297353CC}">
              <c16:uniqueId val="{00000000-871A-0F4E-A5E3-CADCB718C60E}"/>
            </c:ext>
          </c:extLst>
        </c:ser>
        <c:ser>
          <c:idx val="1"/>
          <c:order val="1"/>
          <c:tx>
            <c:strRef>
              <c:f>Sheet1!$C$3</c:f>
              <c:strCache>
                <c:ptCount val="1"/>
                <c:pt idx="0">
                  <c:v>Class 2: Mild generalised risk (11.5%; n=9,542)</c:v>
                </c:pt>
              </c:strCache>
            </c:strRef>
          </c:tx>
          <c:spPr>
            <a:ln w="44450">
              <a:solidFill>
                <a:srgbClr val="008000"/>
              </a:solidFill>
              <a:prstDash val="sysDot"/>
            </a:ln>
          </c:spPr>
          <c:marker>
            <c:symbol val="none"/>
          </c:marker>
          <c:cat>
            <c:strRef>
              <c:f>Sheet1!$A$4:$A$19</c:f>
              <c:strCache>
                <c:ptCount val="16"/>
                <c:pt idx="0">
                  <c:v>Social competence</c:v>
                </c:pt>
                <c:pt idx="1">
                  <c:v>Responsibility and respect</c:v>
                </c:pt>
                <c:pt idx="2">
                  <c:v>Approaches to learning</c:v>
                </c:pt>
                <c:pt idx="3">
                  <c:v>Readiness to explore new things</c:v>
                </c:pt>
                <c:pt idx="4">
                  <c:v>Prosocial and helping behaviour</c:v>
                </c:pt>
                <c:pt idx="5">
                  <c:v>Anxious and fearful behaviour</c:v>
                </c:pt>
                <c:pt idx="6">
                  <c:v>Aggressive behaviour</c:v>
                </c:pt>
                <c:pt idx="7">
                  <c:v>Hyperactive and inattentive behaviour</c:v>
                </c:pt>
                <c:pt idx="8">
                  <c:v>Physical readiness for school day</c:v>
                </c:pt>
                <c:pt idx="9">
                  <c:v>Physical independence</c:v>
                </c:pt>
                <c:pt idx="10">
                  <c:v>Gross and fine motor skills</c:v>
                </c:pt>
                <c:pt idx="11">
                  <c:v>Basic literacy</c:v>
                </c:pt>
                <c:pt idx="12">
                  <c:v>Interest in literacy/numeracy and memory</c:v>
                </c:pt>
                <c:pt idx="13">
                  <c:v>Advanced literacy</c:v>
                </c:pt>
                <c:pt idx="14">
                  <c:v>Basic numeracy</c:v>
                </c:pt>
                <c:pt idx="15">
                  <c:v>Communication and general knowledge</c:v>
                </c:pt>
              </c:strCache>
            </c:strRef>
          </c:cat>
          <c:val>
            <c:numRef>
              <c:f>Sheet1!$C$4:$C$19</c:f>
              <c:numCache>
                <c:formatCode>0.000</c:formatCode>
                <c:ptCount val="16"/>
                <c:pt idx="0">
                  <c:v>8.1000000000000003E-2</c:v>
                </c:pt>
                <c:pt idx="1">
                  <c:v>9.5000000000000001E-2</c:v>
                </c:pt>
                <c:pt idx="2">
                  <c:v>0.157</c:v>
                </c:pt>
                <c:pt idx="3">
                  <c:v>0.26</c:v>
                </c:pt>
                <c:pt idx="4">
                  <c:v>0.16</c:v>
                </c:pt>
                <c:pt idx="5">
                  <c:v>0.224</c:v>
                </c:pt>
                <c:pt idx="6">
                  <c:v>2.4E-2</c:v>
                </c:pt>
                <c:pt idx="7">
                  <c:v>0.109</c:v>
                </c:pt>
                <c:pt idx="8">
                  <c:v>0.19500000000000001</c:v>
                </c:pt>
                <c:pt idx="9">
                  <c:v>0.184</c:v>
                </c:pt>
                <c:pt idx="10">
                  <c:v>0.193</c:v>
                </c:pt>
                <c:pt idx="11">
                  <c:v>0.25800000000000001</c:v>
                </c:pt>
                <c:pt idx="12">
                  <c:v>0.20399999999999999</c:v>
                </c:pt>
                <c:pt idx="13">
                  <c:v>0.185</c:v>
                </c:pt>
                <c:pt idx="14">
                  <c:v>0.378</c:v>
                </c:pt>
                <c:pt idx="15">
                  <c:v>0.33900000000000002</c:v>
                </c:pt>
              </c:numCache>
            </c:numRef>
          </c:val>
          <c:smooth val="0"/>
          <c:extLst>
            <c:ext xmlns:c16="http://schemas.microsoft.com/office/drawing/2014/chart" uri="{C3380CC4-5D6E-409C-BE32-E72D297353CC}">
              <c16:uniqueId val="{00000001-871A-0F4E-A5E3-CADCB718C60E}"/>
            </c:ext>
          </c:extLst>
        </c:ser>
        <c:ser>
          <c:idx val="2"/>
          <c:order val="2"/>
          <c:tx>
            <c:strRef>
              <c:f>Sheet1!$D$3</c:f>
              <c:strCache>
                <c:ptCount val="1"/>
                <c:pt idx="0">
                  <c:v>Class 3: Misconduct risk (7.0%; n=5,773)</c:v>
                </c:pt>
              </c:strCache>
            </c:strRef>
          </c:tx>
          <c:spPr>
            <a:ln w="38100">
              <a:solidFill>
                <a:srgbClr val="3366FF"/>
              </a:solidFill>
              <a:prstDash val="sysDash"/>
            </a:ln>
          </c:spPr>
          <c:marker>
            <c:symbol val="none"/>
          </c:marker>
          <c:cat>
            <c:strRef>
              <c:f>Sheet1!$A$4:$A$19</c:f>
              <c:strCache>
                <c:ptCount val="16"/>
                <c:pt idx="0">
                  <c:v>Social competence</c:v>
                </c:pt>
                <c:pt idx="1">
                  <c:v>Responsibility and respect</c:v>
                </c:pt>
                <c:pt idx="2">
                  <c:v>Approaches to learning</c:v>
                </c:pt>
                <c:pt idx="3">
                  <c:v>Readiness to explore new things</c:v>
                </c:pt>
                <c:pt idx="4">
                  <c:v>Prosocial and helping behaviour</c:v>
                </c:pt>
                <c:pt idx="5">
                  <c:v>Anxious and fearful behaviour</c:v>
                </c:pt>
                <c:pt idx="6">
                  <c:v>Aggressive behaviour</c:v>
                </c:pt>
                <c:pt idx="7">
                  <c:v>Hyperactive and inattentive behaviour</c:v>
                </c:pt>
                <c:pt idx="8">
                  <c:v>Physical readiness for school day</c:v>
                </c:pt>
                <c:pt idx="9">
                  <c:v>Physical independence</c:v>
                </c:pt>
                <c:pt idx="10">
                  <c:v>Gross and fine motor skills</c:v>
                </c:pt>
                <c:pt idx="11">
                  <c:v>Basic literacy</c:v>
                </c:pt>
                <c:pt idx="12">
                  <c:v>Interest in literacy/numeracy and memory</c:v>
                </c:pt>
                <c:pt idx="13">
                  <c:v>Advanced literacy</c:v>
                </c:pt>
                <c:pt idx="14">
                  <c:v>Basic numeracy</c:v>
                </c:pt>
                <c:pt idx="15">
                  <c:v>Communication and general knowledge</c:v>
                </c:pt>
              </c:strCache>
            </c:strRef>
          </c:cat>
          <c:val>
            <c:numRef>
              <c:f>Sheet1!$D$4:$D$19</c:f>
              <c:numCache>
                <c:formatCode>0.000</c:formatCode>
                <c:ptCount val="16"/>
                <c:pt idx="0">
                  <c:v>0.28899999999999998</c:v>
                </c:pt>
                <c:pt idx="1">
                  <c:v>0.58199999999999996</c:v>
                </c:pt>
                <c:pt idx="2">
                  <c:v>0.27800000000000002</c:v>
                </c:pt>
                <c:pt idx="3">
                  <c:v>0.16400000000000001</c:v>
                </c:pt>
                <c:pt idx="4">
                  <c:v>0.255</c:v>
                </c:pt>
                <c:pt idx="5">
                  <c:v>0.27400000000000002</c:v>
                </c:pt>
                <c:pt idx="6">
                  <c:v>0.67500000000000004</c:v>
                </c:pt>
                <c:pt idx="7">
                  <c:v>0.68500000000000005</c:v>
                </c:pt>
                <c:pt idx="8">
                  <c:v>0.19800000000000001</c:v>
                </c:pt>
                <c:pt idx="9">
                  <c:v>0.13200000000000001</c:v>
                </c:pt>
                <c:pt idx="10">
                  <c:v>8.8999999999999996E-2</c:v>
                </c:pt>
                <c:pt idx="11">
                  <c:v>3.7999999999999999E-2</c:v>
                </c:pt>
                <c:pt idx="12">
                  <c:v>7.4999999999999997E-2</c:v>
                </c:pt>
                <c:pt idx="13">
                  <c:v>2.7E-2</c:v>
                </c:pt>
                <c:pt idx="14">
                  <c:v>6.6000000000000003E-2</c:v>
                </c:pt>
                <c:pt idx="15">
                  <c:v>8.3000000000000004E-2</c:v>
                </c:pt>
              </c:numCache>
            </c:numRef>
          </c:val>
          <c:smooth val="0"/>
          <c:extLst>
            <c:ext xmlns:c16="http://schemas.microsoft.com/office/drawing/2014/chart" uri="{C3380CC4-5D6E-409C-BE32-E72D297353CC}">
              <c16:uniqueId val="{00000002-871A-0F4E-A5E3-CADCB718C60E}"/>
            </c:ext>
          </c:extLst>
        </c:ser>
        <c:ser>
          <c:idx val="3"/>
          <c:order val="3"/>
          <c:tx>
            <c:strRef>
              <c:f>Sheet1!$E$3</c:f>
              <c:strCache>
                <c:ptCount val="1"/>
                <c:pt idx="0">
                  <c:v>Class 4: Pervasive risk (4.2%; n=3,479)</c:v>
                </c:pt>
              </c:strCache>
            </c:strRef>
          </c:tx>
          <c:spPr>
            <a:ln w="38100">
              <a:solidFill>
                <a:srgbClr val="FF0000"/>
              </a:solidFill>
              <a:prstDash val="lgDash"/>
            </a:ln>
          </c:spPr>
          <c:marker>
            <c:symbol val="none"/>
          </c:marker>
          <c:cat>
            <c:strRef>
              <c:f>Sheet1!$A$4:$A$19</c:f>
              <c:strCache>
                <c:ptCount val="16"/>
                <c:pt idx="0">
                  <c:v>Social competence</c:v>
                </c:pt>
                <c:pt idx="1">
                  <c:v>Responsibility and respect</c:v>
                </c:pt>
                <c:pt idx="2">
                  <c:v>Approaches to learning</c:v>
                </c:pt>
                <c:pt idx="3">
                  <c:v>Readiness to explore new things</c:v>
                </c:pt>
                <c:pt idx="4">
                  <c:v>Prosocial and helping behaviour</c:v>
                </c:pt>
                <c:pt idx="5">
                  <c:v>Anxious and fearful behaviour</c:v>
                </c:pt>
                <c:pt idx="6">
                  <c:v>Aggressive behaviour</c:v>
                </c:pt>
                <c:pt idx="7">
                  <c:v>Hyperactive and inattentive behaviour</c:v>
                </c:pt>
                <c:pt idx="8">
                  <c:v>Physical readiness for school day</c:v>
                </c:pt>
                <c:pt idx="9">
                  <c:v>Physical independence</c:v>
                </c:pt>
                <c:pt idx="10">
                  <c:v>Gross and fine motor skills</c:v>
                </c:pt>
                <c:pt idx="11">
                  <c:v>Basic literacy</c:v>
                </c:pt>
                <c:pt idx="12">
                  <c:v>Interest in literacy/numeracy and memory</c:v>
                </c:pt>
                <c:pt idx="13">
                  <c:v>Advanced literacy</c:v>
                </c:pt>
                <c:pt idx="14">
                  <c:v>Basic numeracy</c:v>
                </c:pt>
                <c:pt idx="15">
                  <c:v>Communication and general knowledge</c:v>
                </c:pt>
              </c:strCache>
            </c:strRef>
          </c:cat>
          <c:val>
            <c:numRef>
              <c:f>Sheet1!$E$4:$E$19</c:f>
              <c:numCache>
                <c:formatCode>0.000</c:formatCode>
                <c:ptCount val="16"/>
                <c:pt idx="0">
                  <c:v>0.56100000000000005</c:v>
                </c:pt>
                <c:pt idx="1">
                  <c:v>0.63</c:v>
                </c:pt>
                <c:pt idx="2">
                  <c:v>0.89500000000000002</c:v>
                </c:pt>
                <c:pt idx="3">
                  <c:v>0.55400000000000005</c:v>
                </c:pt>
                <c:pt idx="4">
                  <c:v>0.51200000000000001</c:v>
                </c:pt>
                <c:pt idx="5">
                  <c:v>0.41699999999999998</c:v>
                </c:pt>
                <c:pt idx="6">
                  <c:v>0.374</c:v>
                </c:pt>
                <c:pt idx="7">
                  <c:v>0.621</c:v>
                </c:pt>
                <c:pt idx="8">
                  <c:v>0.43099999999999999</c:v>
                </c:pt>
                <c:pt idx="9">
                  <c:v>0.44900000000000001</c:v>
                </c:pt>
                <c:pt idx="10">
                  <c:v>0.53900000000000003</c:v>
                </c:pt>
                <c:pt idx="11">
                  <c:v>0.58399999999999996</c:v>
                </c:pt>
                <c:pt idx="12">
                  <c:v>0.61299999999999999</c:v>
                </c:pt>
                <c:pt idx="13">
                  <c:v>0.48199999999999998</c:v>
                </c:pt>
                <c:pt idx="14">
                  <c:v>0.66800000000000004</c:v>
                </c:pt>
                <c:pt idx="15">
                  <c:v>0.74</c:v>
                </c:pt>
              </c:numCache>
            </c:numRef>
          </c:val>
          <c:smooth val="0"/>
          <c:extLst>
            <c:ext xmlns:c16="http://schemas.microsoft.com/office/drawing/2014/chart" uri="{C3380CC4-5D6E-409C-BE32-E72D297353CC}">
              <c16:uniqueId val="{00000003-871A-0F4E-A5E3-CADCB718C60E}"/>
            </c:ext>
          </c:extLst>
        </c:ser>
        <c:dLbls>
          <c:showLegendKey val="0"/>
          <c:showVal val="0"/>
          <c:showCatName val="0"/>
          <c:showSerName val="0"/>
          <c:showPercent val="0"/>
          <c:showBubbleSize val="0"/>
        </c:dLbls>
        <c:smooth val="0"/>
        <c:axId val="-2102272632"/>
        <c:axId val="-2102278232"/>
      </c:lineChart>
      <c:catAx>
        <c:axId val="-2102272632"/>
        <c:scaling>
          <c:orientation val="minMax"/>
        </c:scaling>
        <c:delete val="0"/>
        <c:axPos val="b"/>
        <c:title>
          <c:tx>
            <c:rich>
              <a:bodyPr/>
              <a:lstStyle/>
              <a:p>
                <a:pPr algn="just">
                  <a:defRPr sz="1200">
                    <a:latin typeface="+mn-lt"/>
                  </a:defRPr>
                </a:pPr>
                <a:r>
                  <a:rPr lang="en-AU" sz="1200" dirty="0">
                    <a:latin typeface="+mn-lt"/>
                  </a:rPr>
                  <a:t>16 AEDC Subdomains</a:t>
                </a:r>
              </a:p>
              <a:p>
                <a:pPr algn="just">
                  <a:defRPr sz="1200">
                    <a:latin typeface="+mn-lt"/>
                  </a:defRPr>
                </a:pPr>
                <a:endParaRPr lang="en-AU" sz="1200" dirty="0">
                  <a:latin typeface="+mn-lt"/>
                </a:endParaRPr>
              </a:p>
            </c:rich>
          </c:tx>
          <c:layout>
            <c:manualLayout>
              <c:xMode val="edge"/>
              <c:yMode val="edge"/>
              <c:x val="0.48688658416480995"/>
              <c:y val="0.89820780762323393"/>
            </c:manualLayout>
          </c:layout>
          <c:overlay val="0"/>
        </c:title>
        <c:numFmt formatCode="General" sourceLinked="0"/>
        <c:majorTickMark val="out"/>
        <c:minorTickMark val="none"/>
        <c:tickLblPos val="nextTo"/>
        <c:txPr>
          <a:bodyPr/>
          <a:lstStyle/>
          <a:p>
            <a:pPr>
              <a:defRPr sz="1200">
                <a:latin typeface="+mn-lt"/>
              </a:defRPr>
            </a:pPr>
            <a:endParaRPr lang="en-US"/>
          </a:p>
        </c:txPr>
        <c:crossAx val="-2102278232"/>
        <c:crosses val="autoZero"/>
        <c:auto val="1"/>
        <c:lblAlgn val="ctr"/>
        <c:lblOffset val="100"/>
        <c:noMultiLvlLbl val="0"/>
      </c:catAx>
      <c:valAx>
        <c:axId val="-2102278232"/>
        <c:scaling>
          <c:orientation val="minMax"/>
        </c:scaling>
        <c:delete val="0"/>
        <c:axPos val="l"/>
        <c:majorGridlines/>
        <c:title>
          <c:tx>
            <c:rich>
              <a:bodyPr rot="-5400000" vert="horz"/>
              <a:lstStyle/>
              <a:p>
                <a:pPr>
                  <a:defRPr/>
                </a:pPr>
                <a:r>
                  <a:rPr lang="en-AU"/>
                  <a:t>Item-response probability of vulnerability</a:t>
                </a:r>
              </a:p>
            </c:rich>
          </c:tx>
          <c:overlay val="0"/>
        </c:title>
        <c:numFmt formatCode="0.00" sourceLinked="0"/>
        <c:majorTickMark val="out"/>
        <c:minorTickMark val="none"/>
        <c:tickLblPos val="nextTo"/>
        <c:crossAx val="-2102272632"/>
        <c:crosses val="autoZero"/>
        <c:crossBetween val="between"/>
      </c:valAx>
      <c:spPr>
        <a:noFill/>
        <a:ln w="25400">
          <a:noFill/>
        </a:ln>
      </c:spPr>
    </c:plotArea>
    <c:legend>
      <c:legendPos val="l"/>
      <c:legendEntry>
        <c:idx val="0"/>
        <c:txPr>
          <a:bodyPr/>
          <a:lstStyle/>
          <a:p>
            <a:pPr>
              <a:defRPr sz="1400" b="1">
                <a:latin typeface="Aptos" panose="020B0004020202020204" pitchFamily="34" charset="0"/>
              </a:defRPr>
            </a:pPr>
            <a:endParaRPr lang="en-US"/>
          </a:p>
        </c:txPr>
      </c:legendEntry>
      <c:legendEntry>
        <c:idx val="1"/>
        <c:txPr>
          <a:bodyPr/>
          <a:lstStyle/>
          <a:p>
            <a:pPr>
              <a:defRPr sz="1400" b="1">
                <a:latin typeface="Aptos" panose="020B0004020202020204" pitchFamily="34" charset="0"/>
              </a:defRPr>
            </a:pPr>
            <a:endParaRPr lang="en-US"/>
          </a:p>
        </c:txPr>
      </c:legendEntry>
      <c:legendEntry>
        <c:idx val="2"/>
        <c:txPr>
          <a:bodyPr/>
          <a:lstStyle/>
          <a:p>
            <a:pPr>
              <a:defRPr sz="1400" b="1">
                <a:latin typeface="Aptos" panose="020B0004020202020204" pitchFamily="34" charset="0"/>
              </a:defRPr>
            </a:pPr>
            <a:endParaRPr lang="en-US"/>
          </a:p>
        </c:txPr>
      </c:legendEntry>
      <c:legendEntry>
        <c:idx val="3"/>
        <c:txPr>
          <a:bodyPr/>
          <a:lstStyle/>
          <a:p>
            <a:pPr>
              <a:defRPr sz="1400" b="1">
                <a:latin typeface="Aptos" panose="020B0004020202020204" pitchFamily="34" charset="0"/>
              </a:defRPr>
            </a:pPr>
            <a:endParaRPr lang="en-US"/>
          </a:p>
        </c:txPr>
      </c:legendEntry>
      <c:layout>
        <c:manualLayout>
          <c:xMode val="edge"/>
          <c:yMode val="edge"/>
          <c:x val="0"/>
          <c:y val="0.49258400262224594"/>
          <c:w val="0.22654934956348299"/>
          <c:h val="0.43708186567296875"/>
        </c:manualLayout>
      </c:layout>
      <c:overlay val="0"/>
      <c:txPr>
        <a:bodyPr/>
        <a:lstStyle/>
        <a:p>
          <a:pPr>
            <a:defRPr sz="1400">
              <a:latin typeface="Aptos" panose="020B0004020202020204" pitchFamily="34" charset="0"/>
            </a:defRPr>
          </a:pPr>
          <a:endParaRPr lang="en-US"/>
        </a:p>
      </c:txPr>
    </c:legend>
    <c:plotVisOnly val="1"/>
    <c:dispBlanksAs val="gap"/>
    <c:showDLblsOverMax val="0"/>
  </c:chart>
  <c:txPr>
    <a:bodyPr/>
    <a:lstStyle/>
    <a:p>
      <a:pPr>
        <a:defRPr>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35746360400521748"/>
          <c:y val="0.16037305935974128"/>
          <c:w val="0.57424914591411225"/>
          <c:h val="0.58214226226943921"/>
        </c:manualLayout>
      </c:layout>
      <c:barChart>
        <c:barDir val="bar"/>
        <c:grouping val="clustered"/>
        <c:varyColors val="0"/>
        <c:ser>
          <c:idx val="0"/>
          <c:order val="0"/>
          <c:tx>
            <c:strRef>
              <c:f>'AEDC Nov'!$A$3</c:f>
              <c:strCache>
                <c:ptCount val="1"/>
                <c:pt idx="0">
                  <c:v>No risk</c:v>
                </c:pt>
              </c:strCache>
            </c:strRef>
          </c:tx>
          <c:spPr>
            <a:solidFill>
              <a:srgbClr val="009F00"/>
            </a:solidFill>
          </c:spPr>
          <c:invertIfNegative val="0"/>
          <c:cat>
            <c:strRef>
              <c:f>'AEDC Nov'!$B$2</c:f>
              <c:strCache>
                <c:ptCount val="1"/>
                <c:pt idx="0">
                  <c:v>Mental Health contact by age 13 years</c:v>
                </c:pt>
              </c:strCache>
            </c:strRef>
          </c:cat>
          <c:val>
            <c:numRef>
              <c:f>'AEDC Nov'!$B$3</c:f>
              <c:numCache>
                <c:formatCode>General</c:formatCode>
                <c:ptCount val="1"/>
                <c:pt idx="0">
                  <c:v>3.9</c:v>
                </c:pt>
              </c:numCache>
            </c:numRef>
          </c:val>
          <c:extLst>
            <c:ext xmlns:c16="http://schemas.microsoft.com/office/drawing/2014/chart" uri="{C3380CC4-5D6E-409C-BE32-E72D297353CC}">
              <c16:uniqueId val="{00000000-2486-D740-99CC-BBC7807224A5}"/>
            </c:ext>
          </c:extLst>
        </c:ser>
        <c:ser>
          <c:idx val="1"/>
          <c:order val="1"/>
          <c:tx>
            <c:strRef>
              <c:f>'AEDC Nov'!$A$4</c:f>
              <c:strCache>
                <c:ptCount val="1"/>
                <c:pt idx="0">
                  <c:v>Mild generalised risk</c:v>
                </c:pt>
              </c:strCache>
            </c:strRef>
          </c:tx>
          <c:spPr>
            <a:solidFill>
              <a:schemeClr val="accent6">
                <a:lumMod val="75000"/>
              </a:schemeClr>
            </a:solidFill>
          </c:spPr>
          <c:invertIfNegative val="0"/>
          <c:cat>
            <c:strRef>
              <c:f>'AEDC Nov'!$B$2</c:f>
              <c:strCache>
                <c:ptCount val="1"/>
                <c:pt idx="0">
                  <c:v>Mental Health contact by age 13 years</c:v>
                </c:pt>
              </c:strCache>
            </c:strRef>
          </c:cat>
          <c:val>
            <c:numRef>
              <c:f>'AEDC Nov'!$B$4</c:f>
              <c:numCache>
                <c:formatCode>General</c:formatCode>
                <c:ptCount val="1"/>
                <c:pt idx="0">
                  <c:v>5.7</c:v>
                </c:pt>
              </c:numCache>
            </c:numRef>
          </c:val>
          <c:extLst>
            <c:ext xmlns:c16="http://schemas.microsoft.com/office/drawing/2014/chart" uri="{C3380CC4-5D6E-409C-BE32-E72D297353CC}">
              <c16:uniqueId val="{00000001-2486-D740-99CC-BBC7807224A5}"/>
            </c:ext>
          </c:extLst>
        </c:ser>
        <c:ser>
          <c:idx val="2"/>
          <c:order val="2"/>
          <c:tx>
            <c:strRef>
              <c:f>'AEDC Nov'!$A$5</c:f>
              <c:strCache>
                <c:ptCount val="1"/>
                <c:pt idx="0">
                  <c:v>Misconduct risk</c:v>
                </c:pt>
              </c:strCache>
            </c:strRef>
          </c:tx>
          <c:spPr>
            <a:solidFill>
              <a:srgbClr val="3366FF"/>
            </a:solidFill>
          </c:spPr>
          <c:invertIfNegative val="0"/>
          <c:cat>
            <c:strRef>
              <c:f>'AEDC Nov'!$B$2</c:f>
              <c:strCache>
                <c:ptCount val="1"/>
                <c:pt idx="0">
                  <c:v>Mental Health contact by age 13 years</c:v>
                </c:pt>
              </c:strCache>
            </c:strRef>
          </c:cat>
          <c:val>
            <c:numRef>
              <c:f>'AEDC Nov'!$B$5</c:f>
              <c:numCache>
                <c:formatCode>General</c:formatCode>
                <c:ptCount val="1"/>
                <c:pt idx="0">
                  <c:v>6.9</c:v>
                </c:pt>
              </c:numCache>
            </c:numRef>
          </c:val>
          <c:extLst>
            <c:ext xmlns:c16="http://schemas.microsoft.com/office/drawing/2014/chart" uri="{C3380CC4-5D6E-409C-BE32-E72D297353CC}">
              <c16:uniqueId val="{00000002-2486-D740-99CC-BBC7807224A5}"/>
            </c:ext>
          </c:extLst>
        </c:ser>
        <c:ser>
          <c:idx val="3"/>
          <c:order val="3"/>
          <c:tx>
            <c:strRef>
              <c:f>'AEDC Nov'!$A$6</c:f>
              <c:strCache>
                <c:ptCount val="1"/>
                <c:pt idx="0">
                  <c:v>Pervasive risk</c:v>
                </c:pt>
              </c:strCache>
            </c:strRef>
          </c:tx>
          <c:spPr>
            <a:solidFill>
              <a:srgbClr val="FF0000"/>
            </a:solidFill>
          </c:spPr>
          <c:invertIfNegative val="0"/>
          <c:cat>
            <c:strRef>
              <c:f>'AEDC Nov'!$B$2</c:f>
              <c:strCache>
                <c:ptCount val="1"/>
                <c:pt idx="0">
                  <c:v>Mental Health contact by age 13 years</c:v>
                </c:pt>
              </c:strCache>
            </c:strRef>
          </c:cat>
          <c:val>
            <c:numRef>
              <c:f>'AEDC Nov'!$B$6</c:f>
              <c:numCache>
                <c:formatCode>General</c:formatCode>
                <c:ptCount val="1"/>
                <c:pt idx="0">
                  <c:v>10.4</c:v>
                </c:pt>
              </c:numCache>
            </c:numRef>
          </c:val>
          <c:extLst>
            <c:ext xmlns:c16="http://schemas.microsoft.com/office/drawing/2014/chart" uri="{C3380CC4-5D6E-409C-BE32-E72D297353CC}">
              <c16:uniqueId val="{00000003-2486-D740-99CC-BBC7807224A5}"/>
            </c:ext>
          </c:extLst>
        </c:ser>
        <c:dLbls>
          <c:showLegendKey val="0"/>
          <c:showVal val="0"/>
          <c:showCatName val="0"/>
          <c:showSerName val="0"/>
          <c:showPercent val="0"/>
          <c:showBubbleSize val="0"/>
        </c:dLbls>
        <c:gapWidth val="150"/>
        <c:axId val="-2013891320"/>
        <c:axId val="-2119110456"/>
      </c:barChart>
      <c:catAx>
        <c:axId val="-2013891320"/>
        <c:scaling>
          <c:orientation val="minMax"/>
        </c:scaling>
        <c:delete val="1"/>
        <c:axPos val="l"/>
        <c:numFmt formatCode="General" sourceLinked="0"/>
        <c:majorTickMark val="out"/>
        <c:minorTickMark val="none"/>
        <c:tickLblPos val="nextTo"/>
        <c:crossAx val="-2119110456"/>
        <c:crosses val="autoZero"/>
        <c:auto val="1"/>
        <c:lblAlgn val="ctr"/>
        <c:lblOffset val="100"/>
        <c:noMultiLvlLbl val="0"/>
      </c:catAx>
      <c:valAx>
        <c:axId val="-2119110456"/>
        <c:scaling>
          <c:orientation val="minMax"/>
        </c:scaling>
        <c:delete val="0"/>
        <c:axPos val="b"/>
        <c:majorGridlines/>
        <c:title>
          <c:tx>
            <c:rich>
              <a:bodyPr/>
              <a:lstStyle/>
              <a:p>
                <a:pPr>
                  <a:defRPr sz="1600">
                    <a:latin typeface="+mn-lt"/>
                  </a:defRPr>
                </a:pPr>
                <a:r>
                  <a:rPr lang="en-US" sz="1600" dirty="0">
                    <a:latin typeface="+mn-lt"/>
                  </a:rPr>
                  <a:t>Percent (%) of</a:t>
                </a:r>
                <a:r>
                  <a:rPr lang="en-US" sz="1600" baseline="0" dirty="0">
                    <a:latin typeface="+mn-lt"/>
                  </a:rPr>
                  <a:t> each AEDC risk class diagnosed with a</a:t>
                </a:r>
                <a:r>
                  <a:rPr lang="en-US" sz="1600" dirty="0">
                    <a:latin typeface="+mn-lt"/>
                  </a:rPr>
                  <a:t> mental disorder by age</a:t>
                </a:r>
                <a:r>
                  <a:rPr lang="en-US" sz="1600" baseline="0" dirty="0">
                    <a:latin typeface="+mn-lt"/>
                  </a:rPr>
                  <a:t> 13 </a:t>
                </a:r>
                <a:r>
                  <a:rPr lang="en-US" sz="1600" dirty="0">
                    <a:latin typeface="+mn-lt"/>
                  </a:rPr>
                  <a:t>years</a:t>
                </a:r>
              </a:p>
            </c:rich>
          </c:tx>
          <c:layout>
            <c:manualLayout>
              <c:xMode val="edge"/>
              <c:yMode val="edge"/>
              <c:x val="0.34088043226542841"/>
              <c:y val="0.84728342517259925"/>
            </c:manualLayout>
          </c:layout>
          <c:overlay val="0"/>
        </c:title>
        <c:numFmt formatCode="General" sourceLinked="1"/>
        <c:majorTickMark val="out"/>
        <c:minorTickMark val="none"/>
        <c:tickLblPos val="nextTo"/>
        <c:crossAx val="-2013891320"/>
        <c:crosses val="autoZero"/>
        <c:crossBetween val="between"/>
      </c:valAx>
    </c:plotArea>
    <c:legend>
      <c:legendPos val="l"/>
      <c:layout>
        <c:manualLayout>
          <c:xMode val="edge"/>
          <c:yMode val="edge"/>
          <c:x val="4.8623087042786645E-2"/>
          <c:y val="0.22254284671064919"/>
          <c:w val="0.305375761827961"/>
          <c:h val="0.51597668759877258"/>
        </c:manualLayout>
      </c:layout>
      <c:overlay val="0"/>
      <c:txPr>
        <a:bodyPr/>
        <a:lstStyle/>
        <a:p>
          <a:pPr>
            <a:defRPr sz="2000">
              <a:latin typeface="+mn-lt"/>
            </a:defRPr>
          </a:pPr>
          <a:endParaRPr lang="en-US"/>
        </a:p>
      </c:txPr>
    </c:legend>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Arial" charset="0"/>
          <a:ea typeface="Arial" charset="0"/>
          <a:cs typeface="Arial"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'Adjusted Figure 2A'!$C$14</c:f>
              <c:strCache>
                <c:ptCount val="1"/>
                <c:pt idx="0">
                  <c:v>Pervasive risk</c:v>
                </c:pt>
              </c:strCache>
            </c:strRef>
          </c:tx>
          <c:spPr>
            <a:solidFill>
              <a:srgbClr val="FF0000"/>
            </a:solidFill>
            <a:ln>
              <a:solidFill>
                <a:srgbClr val="FF0000"/>
              </a:solidFill>
            </a:ln>
          </c:spPr>
          <c:invertIfNegative val="0"/>
          <c:errBars>
            <c:errBarType val="both"/>
            <c:errValType val="cust"/>
            <c:noEndCap val="0"/>
            <c:plus>
              <c:numRef>
                <c:f>'Adjusted Figure 2A'!$F$28:$F$35</c:f>
                <c:numCache>
                  <c:formatCode>General</c:formatCode>
                  <c:ptCount val="8"/>
                  <c:pt idx="0">
                    <c:v>0.28999999999999998</c:v>
                  </c:pt>
                  <c:pt idx="1">
                    <c:v>0.54</c:v>
                  </c:pt>
                  <c:pt idx="2">
                    <c:v>1.38</c:v>
                  </c:pt>
                  <c:pt idx="3">
                    <c:v>1.24</c:v>
                  </c:pt>
                  <c:pt idx="4">
                    <c:v>3.2799999999999989</c:v>
                  </c:pt>
                  <c:pt idx="5">
                    <c:v>1.56</c:v>
                  </c:pt>
                  <c:pt idx="6">
                    <c:v>4.4000000000000004</c:v>
                  </c:pt>
                  <c:pt idx="7">
                    <c:v>1.94</c:v>
                  </c:pt>
                </c:numCache>
              </c:numRef>
            </c:plus>
            <c:minus>
              <c:numRef>
                <c:f>'Adjusted Figure 2A'!$E$28:$E$35</c:f>
                <c:numCache>
                  <c:formatCode>General</c:formatCode>
                  <c:ptCount val="8"/>
                  <c:pt idx="0">
                    <c:v>0.25</c:v>
                  </c:pt>
                  <c:pt idx="1">
                    <c:v>0.37</c:v>
                  </c:pt>
                  <c:pt idx="2">
                    <c:v>0.79</c:v>
                  </c:pt>
                  <c:pt idx="3">
                    <c:v>0.76</c:v>
                  </c:pt>
                  <c:pt idx="4">
                    <c:v>2.04</c:v>
                  </c:pt>
                  <c:pt idx="5">
                    <c:v>0.53</c:v>
                  </c:pt>
                  <c:pt idx="6">
                    <c:v>2.8</c:v>
                  </c:pt>
                  <c:pt idx="7">
                    <c:v>1</c:v>
                  </c:pt>
                </c:numCache>
              </c:numRef>
            </c:minus>
          </c:errBars>
          <c:cat>
            <c:strRef>
              <c:f>'Adjusted Figure 2A'!$B$15:$B$22</c:f>
              <c:strCache>
                <c:ptCount val="8"/>
                <c:pt idx="0">
                  <c:v>Any mental disorder</c:v>
                </c:pt>
                <c:pt idx="1">
                  <c:v>Phobias and Anxiety </c:v>
                </c:pt>
                <c:pt idx="2">
                  <c:v>Emotional Disorders</c:v>
                </c:pt>
                <c:pt idx="3">
                  <c:v>Stress Reactions</c:v>
                </c:pt>
                <c:pt idx="4">
                  <c:v>Hyperkinetic Disorders</c:v>
                </c:pt>
                <c:pt idx="5">
                  <c:v>Conduct Disorders</c:v>
                </c:pt>
                <c:pt idx="6">
                  <c:v>Developmental Disorders*</c:v>
                </c:pt>
                <c:pt idx="7">
                  <c:v>Self Harm</c:v>
                </c:pt>
              </c:strCache>
            </c:strRef>
          </c:cat>
          <c:val>
            <c:numRef>
              <c:f>'Adjusted Figure 2A'!$C$15:$C$22</c:f>
              <c:numCache>
                <c:formatCode>General</c:formatCode>
                <c:ptCount val="8"/>
                <c:pt idx="0">
                  <c:v>1.95</c:v>
                </c:pt>
                <c:pt idx="1">
                  <c:v>1.1599999999999999</c:v>
                </c:pt>
                <c:pt idx="2">
                  <c:v>1.85</c:v>
                </c:pt>
                <c:pt idx="3">
                  <c:v>1.98</c:v>
                </c:pt>
                <c:pt idx="4">
                  <c:v>5.4</c:v>
                </c:pt>
                <c:pt idx="5">
                  <c:v>2.65</c:v>
                </c:pt>
                <c:pt idx="6">
                  <c:v>7.67</c:v>
                </c:pt>
                <c:pt idx="7">
                  <c:v>2.04</c:v>
                </c:pt>
              </c:numCache>
            </c:numRef>
          </c:val>
          <c:extLst>
            <c:ext xmlns:c16="http://schemas.microsoft.com/office/drawing/2014/chart" uri="{C3380CC4-5D6E-409C-BE32-E72D297353CC}">
              <c16:uniqueId val="{00000000-54DE-E142-8086-E7E956649BF1}"/>
            </c:ext>
          </c:extLst>
        </c:ser>
        <c:ser>
          <c:idx val="1"/>
          <c:order val="1"/>
          <c:tx>
            <c:strRef>
              <c:f>'Adjusted Figure 2A'!$D$14</c:f>
              <c:strCache>
                <c:ptCount val="1"/>
                <c:pt idx="0">
                  <c:v>Misconduct Risk</c:v>
                </c:pt>
              </c:strCache>
            </c:strRef>
          </c:tx>
          <c:spPr>
            <a:solidFill>
              <a:srgbClr val="3366FF"/>
            </a:solidFill>
            <a:ln>
              <a:solidFill>
                <a:srgbClr val="3366FF"/>
              </a:solidFill>
            </a:ln>
          </c:spPr>
          <c:invertIfNegative val="0"/>
          <c:errBars>
            <c:errBarType val="both"/>
            <c:errValType val="cust"/>
            <c:noEndCap val="0"/>
            <c:plus>
              <c:numRef>
                <c:f>'Adjusted Figure 2A'!$F$40:$F$47</c:f>
                <c:numCache>
                  <c:formatCode>General</c:formatCode>
                  <c:ptCount val="8"/>
                  <c:pt idx="0">
                    <c:v>0.25</c:v>
                  </c:pt>
                  <c:pt idx="1">
                    <c:v>0.41</c:v>
                  </c:pt>
                  <c:pt idx="2">
                    <c:v>1.2</c:v>
                  </c:pt>
                  <c:pt idx="3">
                    <c:v>1.1299999999999999</c:v>
                  </c:pt>
                  <c:pt idx="4">
                    <c:v>3.31</c:v>
                  </c:pt>
                  <c:pt idx="5">
                    <c:v>1.21</c:v>
                  </c:pt>
                  <c:pt idx="6">
                    <c:v>3.02</c:v>
                  </c:pt>
                  <c:pt idx="7">
                    <c:v>1.7</c:v>
                  </c:pt>
                </c:numCache>
              </c:numRef>
            </c:plus>
            <c:minus>
              <c:numRef>
                <c:f>'Adjusted Figure 2A'!$E$40:$E$47</c:f>
                <c:numCache>
                  <c:formatCode>General</c:formatCode>
                  <c:ptCount val="8"/>
                  <c:pt idx="0">
                    <c:v>0.24</c:v>
                  </c:pt>
                  <c:pt idx="1">
                    <c:v>0.28999999999999998</c:v>
                  </c:pt>
                  <c:pt idx="2">
                    <c:v>0.76</c:v>
                  </c:pt>
                  <c:pt idx="3">
                    <c:v>0.75</c:v>
                  </c:pt>
                  <c:pt idx="4">
                    <c:v>2.23</c:v>
                  </c:pt>
                  <c:pt idx="5">
                    <c:v>0.88</c:v>
                  </c:pt>
                  <c:pt idx="6">
                    <c:v>1.97</c:v>
                  </c:pt>
                  <c:pt idx="7">
                    <c:v>0.95</c:v>
                  </c:pt>
                </c:numCache>
              </c:numRef>
            </c:minus>
          </c:errBars>
          <c:cat>
            <c:strRef>
              <c:f>'Adjusted Figure 2A'!$B$15:$B$22</c:f>
              <c:strCache>
                <c:ptCount val="8"/>
                <c:pt idx="0">
                  <c:v>Any mental disorder</c:v>
                </c:pt>
                <c:pt idx="1">
                  <c:v>Phobias and Anxiety </c:v>
                </c:pt>
                <c:pt idx="2">
                  <c:v>Emotional Disorders</c:v>
                </c:pt>
                <c:pt idx="3">
                  <c:v>Stress Reactions</c:v>
                </c:pt>
                <c:pt idx="4">
                  <c:v>Hyperkinetic Disorders</c:v>
                </c:pt>
                <c:pt idx="5">
                  <c:v>Conduct Disorders</c:v>
                </c:pt>
                <c:pt idx="6">
                  <c:v>Developmental Disorders*</c:v>
                </c:pt>
                <c:pt idx="7">
                  <c:v>Self Harm</c:v>
                </c:pt>
              </c:strCache>
            </c:strRef>
          </c:cat>
          <c:val>
            <c:numRef>
              <c:f>'Adjusted Figure 2A'!$D$15:$D$22</c:f>
              <c:numCache>
                <c:formatCode>General</c:formatCode>
                <c:ptCount val="8"/>
                <c:pt idx="0">
                  <c:v>2.17</c:v>
                </c:pt>
                <c:pt idx="1">
                  <c:v>1.05</c:v>
                </c:pt>
                <c:pt idx="2">
                  <c:v>2.11</c:v>
                </c:pt>
                <c:pt idx="3">
                  <c:v>2.2599999999999998</c:v>
                </c:pt>
                <c:pt idx="4">
                  <c:v>6.8199999999999976</c:v>
                </c:pt>
                <c:pt idx="5">
                  <c:v>3</c:v>
                </c:pt>
                <c:pt idx="6">
                  <c:v>5.57</c:v>
                </c:pt>
                <c:pt idx="7">
                  <c:v>2.16</c:v>
                </c:pt>
              </c:numCache>
            </c:numRef>
          </c:val>
          <c:extLst>
            <c:ext xmlns:c16="http://schemas.microsoft.com/office/drawing/2014/chart" uri="{C3380CC4-5D6E-409C-BE32-E72D297353CC}">
              <c16:uniqueId val="{00000001-54DE-E142-8086-E7E956649BF1}"/>
            </c:ext>
          </c:extLst>
        </c:ser>
        <c:ser>
          <c:idx val="2"/>
          <c:order val="2"/>
          <c:tx>
            <c:strRef>
              <c:f>'Adjusted Figure 2A'!$E$14</c:f>
              <c:strCache>
                <c:ptCount val="1"/>
                <c:pt idx="0">
                  <c:v>Mild generalised risk</c:v>
                </c:pt>
              </c:strCache>
            </c:strRef>
          </c:tx>
          <c:spPr>
            <a:solidFill>
              <a:srgbClr val="008000"/>
            </a:solidFill>
            <a:ln>
              <a:solidFill>
                <a:srgbClr val="008000"/>
              </a:solidFill>
            </a:ln>
          </c:spPr>
          <c:invertIfNegative val="0"/>
          <c:errBars>
            <c:errBarType val="both"/>
            <c:errValType val="cust"/>
            <c:noEndCap val="0"/>
            <c:plus>
              <c:numRef>
                <c:f>'Adjusted Figure 2A'!$F$50:$F$57</c:f>
                <c:numCache>
                  <c:formatCode>General</c:formatCode>
                  <c:ptCount val="8"/>
                  <c:pt idx="0">
                    <c:v>0.14000000000000001</c:v>
                  </c:pt>
                  <c:pt idx="1">
                    <c:v>0.3</c:v>
                  </c:pt>
                  <c:pt idx="2">
                    <c:v>0.53</c:v>
                  </c:pt>
                  <c:pt idx="3">
                    <c:v>0.53</c:v>
                  </c:pt>
                  <c:pt idx="4">
                    <c:v>1.18</c:v>
                  </c:pt>
                  <c:pt idx="5">
                    <c:v>0.56000000000000005</c:v>
                  </c:pt>
                  <c:pt idx="6">
                    <c:v>1.78</c:v>
                  </c:pt>
                  <c:pt idx="7">
                    <c:v>0.97</c:v>
                  </c:pt>
                </c:numCache>
              </c:numRef>
            </c:plus>
            <c:minus>
              <c:numRef>
                <c:f>'Adjusted Figure 2A'!$E$50:$E$57</c:f>
                <c:numCache>
                  <c:formatCode>General</c:formatCode>
                  <c:ptCount val="8"/>
                  <c:pt idx="0">
                    <c:v>0.13</c:v>
                  </c:pt>
                  <c:pt idx="1">
                    <c:v>0.22</c:v>
                  </c:pt>
                  <c:pt idx="2">
                    <c:v>0.3</c:v>
                  </c:pt>
                  <c:pt idx="3">
                    <c:v>0.32</c:v>
                  </c:pt>
                  <c:pt idx="4">
                    <c:v>0.69</c:v>
                  </c:pt>
                  <c:pt idx="5">
                    <c:v>0.37</c:v>
                  </c:pt>
                  <c:pt idx="6">
                    <c:v>1.1299999999999999</c:v>
                  </c:pt>
                  <c:pt idx="7">
                    <c:v>0.53</c:v>
                  </c:pt>
                </c:numCache>
              </c:numRef>
            </c:minus>
          </c:errBars>
          <c:cat>
            <c:strRef>
              <c:f>'Adjusted Figure 2A'!$B$15:$B$22</c:f>
              <c:strCache>
                <c:ptCount val="8"/>
                <c:pt idx="0">
                  <c:v>Any mental disorder</c:v>
                </c:pt>
                <c:pt idx="1">
                  <c:v>Phobias and Anxiety </c:v>
                </c:pt>
                <c:pt idx="2">
                  <c:v>Emotional Disorders</c:v>
                </c:pt>
                <c:pt idx="3">
                  <c:v>Stress Reactions</c:v>
                </c:pt>
                <c:pt idx="4">
                  <c:v>Hyperkinetic Disorders</c:v>
                </c:pt>
                <c:pt idx="5">
                  <c:v>Conduct Disorders</c:v>
                </c:pt>
                <c:pt idx="6">
                  <c:v>Developmental Disorders*</c:v>
                </c:pt>
                <c:pt idx="7">
                  <c:v>Self Harm</c:v>
                </c:pt>
              </c:strCache>
            </c:strRef>
          </c:cat>
          <c:val>
            <c:numRef>
              <c:f>'Adjusted Figure 2A'!$E$15:$E$22</c:f>
              <c:numCache>
                <c:formatCode>General</c:formatCode>
                <c:ptCount val="8"/>
                <c:pt idx="0">
                  <c:v>1.1399999999999999</c:v>
                </c:pt>
                <c:pt idx="1">
                  <c:v>0.92</c:v>
                </c:pt>
                <c:pt idx="2">
                  <c:v>0.65</c:v>
                </c:pt>
                <c:pt idx="3">
                  <c:v>0.8</c:v>
                </c:pt>
                <c:pt idx="4">
                  <c:v>1.66</c:v>
                </c:pt>
                <c:pt idx="5">
                  <c:v>1.03</c:v>
                </c:pt>
                <c:pt idx="6">
                  <c:v>3.08</c:v>
                </c:pt>
                <c:pt idx="7">
                  <c:v>1.1399999999999999</c:v>
                </c:pt>
              </c:numCache>
            </c:numRef>
          </c:val>
          <c:extLst>
            <c:ext xmlns:c16="http://schemas.microsoft.com/office/drawing/2014/chart" uri="{C3380CC4-5D6E-409C-BE32-E72D297353CC}">
              <c16:uniqueId val="{00000002-54DE-E142-8086-E7E956649BF1}"/>
            </c:ext>
          </c:extLst>
        </c:ser>
        <c:dLbls>
          <c:showLegendKey val="0"/>
          <c:showVal val="0"/>
          <c:showCatName val="0"/>
          <c:showSerName val="0"/>
          <c:showPercent val="0"/>
          <c:showBubbleSize val="0"/>
        </c:dLbls>
        <c:gapWidth val="150"/>
        <c:axId val="-2102657320"/>
        <c:axId val="-2102654232"/>
      </c:barChart>
      <c:catAx>
        <c:axId val="-2102657320"/>
        <c:scaling>
          <c:orientation val="minMax"/>
        </c:scaling>
        <c:delete val="0"/>
        <c:axPos val="b"/>
        <c:numFmt formatCode="General" sourceLinked="0"/>
        <c:majorTickMark val="out"/>
        <c:minorTickMark val="none"/>
        <c:tickLblPos val="nextTo"/>
        <c:txPr>
          <a:bodyPr/>
          <a:lstStyle/>
          <a:p>
            <a:pPr>
              <a:defRPr sz="1400" b="1">
                <a:latin typeface="+mn-lt"/>
              </a:defRPr>
            </a:pPr>
            <a:endParaRPr lang="en-US"/>
          </a:p>
        </c:txPr>
        <c:crossAx val="-2102654232"/>
        <c:crosses val="autoZero"/>
        <c:auto val="1"/>
        <c:lblAlgn val="ctr"/>
        <c:lblOffset val="100"/>
        <c:noMultiLvlLbl val="0"/>
      </c:catAx>
      <c:valAx>
        <c:axId val="-2102654232"/>
        <c:scaling>
          <c:orientation val="minMax"/>
          <c:min val="1"/>
        </c:scaling>
        <c:delete val="0"/>
        <c:axPos val="l"/>
        <c:majorGridlines/>
        <c:title>
          <c:tx>
            <c:rich>
              <a:bodyPr/>
              <a:lstStyle/>
              <a:p>
                <a:pPr>
                  <a:defRPr sz="1800">
                    <a:latin typeface="+mn-lt"/>
                  </a:defRPr>
                </a:pPr>
                <a:r>
                  <a:rPr lang="en-US" sz="1800">
                    <a:latin typeface="+mn-lt"/>
                  </a:rPr>
                  <a:t>Odds Ratios*</a:t>
                </a:r>
              </a:p>
            </c:rich>
          </c:tx>
          <c:overlay val="0"/>
        </c:title>
        <c:numFmt formatCode="General" sourceLinked="1"/>
        <c:majorTickMark val="out"/>
        <c:minorTickMark val="none"/>
        <c:tickLblPos val="nextTo"/>
        <c:txPr>
          <a:bodyPr/>
          <a:lstStyle/>
          <a:p>
            <a:pPr>
              <a:defRPr sz="1800">
                <a:latin typeface="+mn-lt"/>
              </a:defRPr>
            </a:pPr>
            <a:endParaRPr lang="en-US"/>
          </a:p>
        </c:txPr>
        <c:crossAx val="-2102657320"/>
        <c:crosses val="autoZero"/>
        <c:crossBetween val="between"/>
        <c:majorUnit val="1"/>
      </c:valAx>
    </c:plotArea>
    <c:legend>
      <c:legendPos val="b"/>
      <c:layout>
        <c:manualLayout>
          <c:xMode val="edge"/>
          <c:yMode val="edge"/>
          <c:x val="0.15305639798558751"/>
          <c:y val="0.91052371700290713"/>
          <c:w val="0.71037709950567129"/>
          <c:h val="7.4633982440506619E-2"/>
        </c:manualLayout>
      </c:layout>
      <c:overlay val="0"/>
      <c:txPr>
        <a:bodyPr/>
        <a:lstStyle/>
        <a:p>
          <a:pPr>
            <a:defRPr sz="2000" b="1">
              <a:latin typeface="+mn-lt"/>
            </a:defRPr>
          </a:pPr>
          <a:endParaRPr lang="en-US"/>
        </a:p>
      </c:txPr>
    </c:legend>
    <c:plotVisOnly val="1"/>
    <c:dispBlanksAs val="gap"/>
    <c:showDLblsOverMax val="0"/>
  </c:chart>
  <c:txPr>
    <a:bodyPr/>
    <a:lstStyle/>
    <a:p>
      <a:pPr>
        <a:defRPr sz="1100">
          <a:latin typeface="Aptos" panose="020B0004020202020204" pitchFamily="34" charset="0"/>
          <a:cs typeface="Calibri" panose="020F050202020403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'Number of days MH services'!$C$33</c:f>
              <c:strCache>
                <c:ptCount val="1"/>
                <c:pt idx="0">
                  <c:v>Child protection reports</c:v>
                </c:pt>
              </c:strCache>
            </c:strRef>
          </c:tx>
          <c:spPr>
            <a:solidFill>
              <a:schemeClr val="accent6">
                <a:lumMod val="60000"/>
                <a:lumOff val="40000"/>
              </a:schemeClr>
            </a:solidFill>
            <a:ln>
              <a:solidFill>
                <a:schemeClr val="accent6">
                  <a:lumMod val="75000"/>
                </a:schemeClr>
              </a:solidFill>
            </a:ln>
          </c:spPr>
          <c:invertIfNegative val="0"/>
          <c:errBars>
            <c:errBarType val="both"/>
            <c:errValType val="cust"/>
            <c:noEndCap val="0"/>
            <c:plus>
              <c:numRef>
                <c:f>'Number of days MH services'!$E$44:$E$51</c:f>
                <c:numCache>
                  <c:formatCode>General</c:formatCode>
                  <c:ptCount val="8"/>
                  <c:pt idx="0">
                    <c:v>0.26</c:v>
                  </c:pt>
                  <c:pt idx="1">
                    <c:v>0.41</c:v>
                  </c:pt>
                  <c:pt idx="2">
                    <c:v>1.24</c:v>
                  </c:pt>
                  <c:pt idx="3">
                    <c:v>2.38</c:v>
                  </c:pt>
                  <c:pt idx="4">
                    <c:v>1.54</c:v>
                  </c:pt>
                  <c:pt idx="5">
                    <c:v>2.100000000000001</c:v>
                  </c:pt>
                  <c:pt idx="6">
                    <c:v>1.1299999999999999</c:v>
                  </c:pt>
                  <c:pt idx="7">
                    <c:v>5.7100000000000009</c:v>
                  </c:pt>
                </c:numCache>
              </c:numRef>
            </c:plus>
            <c:minus>
              <c:numRef>
                <c:f>'Number of days MH services'!$D$44:$D$51</c:f>
                <c:numCache>
                  <c:formatCode>General</c:formatCode>
                  <c:ptCount val="8"/>
                  <c:pt idx="0">
                    <c:v>0.25</c:v>
                  </c:pt>
                  <c:pt idx="1">
                    <c:v>0.34</c:v>
                  </c:pt>
                  <c:pt idx="2">
                    <c:v>0.87</c:v>
                  </c:pt>
                  <c:pt idx="3">
                    <c:v>1.67</c:v>
                  </c:pt>
                  <c:pt idx="4">
                    <c:v>1.07</c:v>
                  </c:pt>
                  <c:pt idx="5">
                    <c:v>1.5299999999999989</c:v>
                  </c:pt>
                  <c:pt idx="6">
                    <c:v>0.81</c:v>
                  </c:pt>
                  <c:pt idx="7">
                    <c:v>3.35</c:v>
                  </c:pt>
                </c:numCache>
              </c:numRef>
            </c:minus>
          </c:errBars>
          <c:cat>
            <c:strRef>
              <c:f>'Number of days MH services'!$B$34:$B$41</c:f>
              <c:strCache>
                <c:ptCount val="8"/>
                <c:pt idx="0">
                  <c:v>Any mental disorder</c:v>
                </c:pt>
                <c:pt idx="1">
                  <c:v>Phobias and Anxiety</c:v>
                </c:pt>
                <c:pt idx="2">
                  <c:v>Childhood Emotional Disorders</c:v>
                </c:pt>
                <c:pt idx="3">
                  <c:v>Stress Reactions</c:v>
                </c:pt>
                <c:pt idx="4">
                  <c:v>Hyperkinetic Disorders</c:v>
                </c:pt>
                <c:pt idx="5">
                  <c:v>Conduct Disorders</c:v>
                </c:pt>
                <c:pt idx="6">
                  <c:v>Developmental Disordersa</c:v>
                </c:pt>
                <c:pt idx="7">
                  <c:v>Self Harm</c:v>
                </c:pt>
              </c:strCache>
            </c:strRef>
          </c:cat>
          <c:val>
            <c:numRef>
              <c:f>'Number of days MH services'!$C$34:$C$41</c:f>
              <c:numCache>
                <c:formatCode>General</c:formatCode>
                <c:ptCount val="8"/>
                <c:pt idx="0">
                  <c:v>3.02</c:v>
                </c:pt>
                <c:pt idx="1">
                  <c:v>1.88</c:v>
                </c:pt>
                <c:pt idx="2">
                  <c:v>2.89</c:v>
                </c:pt>
                <c:pt idx="3">
                  <c:v>5.49</c:v>
                </c:pt>
                <c:pt idx="4">
                  <c:v>3.5</c:v>
                </c:pt>
                <c:pt idx="5">
                  <c:v>5.52</c:v>
                </c:pt>
                <c:pt idx="6">
                  <c:v>2.64</c:v>
                </c:pt>
                <c:pt idx="7">
                  <c:v>8.09</c:v>
                </c:pt>
              </c:numCache>
            </c:numRef>
          </c:val>
          <c:extLst>
            <c:ext xmlns:c16="http://schemas.microsoft.com/office/drawing/2014/chart" uri="{C3380CC4-5D6E-409C-BE32-E72D297353CC}">
              <c16:uniqueId val="{00000000-E42D-45FD-8146-E5C74C1B83D2}"/>
            </c:ext>
          </c:extLst>
        </c:ser>
        <c:ser>
          <c:idx val="1"/>
          <c:order val="1"/>
          <c:tx>
            <c:strRef>
              <c:f>'Number of days MH services'!$D$33</c:f>
              <c:strCache>
                <c:ptCount val="1"/>
                <c:pt idx="0">
                  <c:v>Parental mental illness</c:v>
                </c:pt>
              </c:strCache>
            </c:strRef>
          </c:tx>
          <c:spPr>
            <a:solidFill>
              <a:schemeClr val="accent4">
                <a:lumMod val="60000"/>
                <a:lumOff val="40000"/>
              </a:schemeClr>
            </a:solidFill>
            <a:ln>
              <a:solidFill>
                <a:schemeClr val="accent4">
                  <a:lumMod val="60000"/>
                  <a:lumOff val="40000"/>
                </a:schemeClr>
              </a:solidFill>
            </a:ln>
          </c:spPr>
          <c:invertIfNegative val="0"/>
          <c:errBars>
            <c:errBarType val="both"/>
            <c:errValType val="cust"/>
            <c:noEndCap val="0"/>
            <c:plus>
              <c:numRef>
                <c:f>'Number of days MH services'!$E$44:$E$51</c:f>
                <c:numCache>
                  <c:formatCode>General</c:formatCode>
                  <c:ptCount val="8"/>
                  <c:pt idx="0">
                    <c:v>0.26</c:v>
                  </c:pt>
                  <c:pt idx="1">
                    <c:v>0.41</c:v>
                  </c:pt>
                  <c:pt idx="2">
                    <c:v>1.24</c:v>
                  </c:pt>
                  <c:pt idx="3">
                    <c:v>2.38</c:v>
                  </c:pt>
                  <c:pt idx="4">
                    <c:v>1.54</c:v>
                  </c:pt>
                  <c:pt idx="5">
                    <c:v>2.100000000000001</c:v>
                  </c:pt>
                  <c:pt idx="6">
                    <c:v>1.1299999999999999</c:v>
                  </c:pt>
                  <c:pt idx="7">
                    <c:v>5.7100000000000009</c:v>
                  </c:pt>
                </c:numCache>
              </c:numRef>
            </c:plus>
            <c:minus>
              <c:numRef>
                <c:f>'Number of days MH services'!$D$54:$D$61</c:f>
                <c:numCache>
                  <c:formatCode>General</c:formatCode>
                  <c:ptCount val="8"/>
                  <c:pt idx="0">
                    <c:v>0.16</c:v>
                  </c:pt>
                  <c:pt idx="1">
                    <c:v>0.34</c:v>
                  </c:pt>
                  <c:pt idx="2">
                    <c:v>0.59</c:v>
                  </c:pt>
                  <c:pt idx="3">
                    <c:v>0.65</c:v>
                  </c:pt>
                  <c:pt idx="4">
                    <c:v>0.44</c:v>
                  </c:pt>
                  <c:pt idx="5">
                    <c:v>0.49</c:v>
                  </c:pt>
                  <c:pt idx="6">
                    <c:v>0.56000000000000005</c:v>
                  </c:pt>
                  <c:pt idx="7">
                    <c:v>0.68</c:v>
                  </c:pt>
                </c:numCache>
              </c:numRef>
            </c:minus>
          </c:errBars>
          <c:cat>
            <c:strRef>
              <c:f>'Number of days MH services'!$B$34:$B$41</c:f>
              <c:strCache>
                <c:ptCount val="8"/>
                <c:pt idx="0">
                  <c:v>Any mental disorder</c:v>
                </c:pt>
                <c:pt idx="1">
                  <c:v>Phobias and Anxiety</c:v>
                </c:pt>
                <c:pt idx="2">
                  <c:v>Childhood Emotional Disorders</c:v>
                </c:pt>
                <c:pt idx="3">
                  <c:v>Stress Reactions</c:v>
                </c:pt>
                <c:pt idx="4">
                  <c:v>Hyperkinetic Disorders</c:v>
                </c:pt>
                <c:pt idx="5">
                  <c:v>Conduct Disorders</c:v>
                </c:pt>
                <c:pt idx="6">
                  <c:v>Developmental Disordersa</c:v>
                </c:pt>
                <c:pt idx="7">
                  <c:v>Self Harm</c:v>
                </c:pt>
              </c:strCache>
            </c:strRef>
          </c:cat>
          <c:val>
            <c:numRef>
              <c:f>'Number of days MH services'!$D$34:$D$41</c:f>
              <c:numCache>
                <c:formatCode>General</c:formatCode>
                <c:ptCount val="8"/>
                <c:pt idx="0">
                  <c:v>1.94</c:v>
                </c:pt>
                <c:pt idx="1">
                  <c:v>1.88</c:v>
                </c:pt>
                <c:pt idx="2">
                  <c:v>2.02</c:v>
                </c:pt>
                <c:pt idx="3">
                  <c:v>2.38</c:v>
                </c:pt>
                <c:pt idx="4">
                  <c:v>1.49</c:v>
                </c:pt>
                <c:pt idx="5">
                  <c:v>1.98</c:v>
                </c:pt>
                <c:pt idx="6">
                  <c:v>1.91</c:v>
                </c:pt>
                <c:pt idx="7">
                  <c:v>1.91</c:v>
                </c:pt>
              </c:numCache>
            </c:numRef>
          </c:val>
          <c:extLst>
            <c:ext xmlns:c16="http://schemas.microsoft.com/office/drawing/2014/chart" uri="{C3380CC4-5D6E-409C-BE32-E72D297353CC}">
              <c16:uniqueId val="{00000001-E42D-45FD-8146-E5C74C1B83D2}"/>
            </c:ext>
          </c:extLst>
        </c:ser>
        <c:ser>
          <c:idx val="2"/>
          <c:order val="2"/>
          <c:tx>
            <c:strRef>
              <c:f>'Number of days MH services'!$E$33</c:f>
              <c:strCache>
                <c:ptCount val="1"/>
                <c:pt idx="0">
                  <c:v>Male sex</c:v>
                </c:pt>
              </c:strCache>
            </c:strRef>
          </c:tx>
          <c:spPr>
            <a:solidFill>
              <a:schemeClr val="accent1">
                <a:lumMod val="60000"/>
                <a:lumOff val="40000"/>
              </a:schemeClr>
            </a:solidFill>
            <a:ln>
              <a:solidFill>
                <a:schemeClr val="tx2">
                  <a:lumMod val="60000"/>
                  <a:lumOff val="40000"/>
                </a:schemeClr>
              </a:solidFill>
            </a:ln>
          </c:spPr>
          <c:invertIfNegative val="0"/>
          <c:errBars>
            <c:errBarType val="both"/>
            <c:errValType val="cust"/>
            <c:noEndCap val="0"/>
            <c:plus>
              <c:numRef>
                <c:f>'Number of days MH services'!$E$64:$E$71</c:f>
                <c:numCache>
                  <c:formatCode>General</c:formatCode>
                  <c:ptCount val="8"/>
                  <c:pt idx="0">
                    <c:v>0.11</c:v>
                  </c:pt>
                  <c:pt idx="1">
                    <c:v>0.18</c:v>
                  </c:pt>
                  <c:pt idx="2">
                    <c:v>0.42</c:v>
                  </c:pt>
                  <c:pt idx="3">
                    <c:v>0.37</c:v>
                  </c:pt>
                  <c:pt idx="4">
                    <c:v>0.9</c:v>
                  </c:pt>
                  <c:pt idx="5">
                    <c:v>0.56000000000000005</c:v>
                  </c:pt>
                  <c:pt idx="6">
                    <c:v>0.82</c:v>
                  </c:pt>
                  <c:pt idx="7">
                    <c:v>0.46</c:v>
                  </c:pt>
                </c:numCache>
              </c:numRef>
            </c:plus>
            <c:minus>
              <c:numRef>
                <c:f>'Number of days MH services'!$D$64:$D$71</c:f>
                <c:numCache>
                  <c:formatCode>General</c:formatCode>
                  <c:ptCount val="8"/>
                  <c:pt idx="0">
                    <c:v>9.0000000000000094E-2</c:v>
                  </c:pt>
                  <c:pt idx="1">
                    <c:v>0.14000000000000001</c:v>
                  </c:pt>
                  <c:pt idx="2">
                    <c:v>0.31</c:v>
                  </c:pt>
                  <c:pt idx="3">
                    <c:v>0.28000000000000003</c:v>
                  </c:pt>
                  <c:pt idx="4">
                    <c:v>0.62</c:v>
                  </c:pt>
                  <c:pt idx="5">
                    <c:v>0.41</c:v>
                  </c:pt>
                  <c:pt idx="6">
                    <c:v>0.56000000000000005</c:v>
                  </c:pt>
                  <c:pt idx="7">
                    <c:v>0.3</c:v>
                  </c:pt>
                </c:numCache>
              </c:numRef>
            </c:minus>
          </c:errBars>
          <c:cat>
            <c:strRef>
              <c:f>'Number of days MH services'!$B$34:$B$41</c:f>
              <c:strCache>
                <c:ptCount val="8"/>
                <c:pt idx="0">
                  <c:v>Any mental disorder</c:v>
                </c:pt>
                <c:pt idx="1">
                  <c:v>Phobias and Anxiety</c:v>
                </c:pt>
                <c:pt idx="2">
                  <c:v>Childhood Emotional Disorders</c:v>
                </c:pt>
                <c:pt idx="3">
                  <c:v>Stress Reactions</c:v>
                </c:pt>
                <c:pt idx="4">
                  <c:v>Hyperkinetic Disorders</c:v>
                </c:pt>
                <c:pt idx="5">
                  <c:v>Conduct Disorders</c:v>
                </c:pt>
                <c:pt idx="6">
                  <c:v>Developmental Disordersa</c:v>
                </c:pt>
                <c:pt idx="7">
                  <c:v>Self Harm</c:v>
                </c:pt>
              </c:strCache>
            </c:strRef>
          </c:cat>
          <c:val>
            <c:numRef>
              <c:f>'Number of days MH services'!$E$34:$E$41</c:f>
              <c:numCache>
                <c:formatCode>General</c:formatCode>
                <c:ptCount val="8"/>
                <c:pt idx="0">
                  <c:v>1.25</c:v>
                </c:pt>
                <c:pt idx="1">
                  <c:v>0.88</c:v>
                </c:pt>
                <c:pt idx="2">
                  <c:v>1.0900000000000001</c:v>
                </c:pt>
                <c:pt idx="3">
                  <c:v>1.03</c:v>
                </c:pt>
                <c:pt idx="4">
                  <c:v>1.98</c:v>
                </c:pt>
                <c:pt idx="5">
                  <c:v>1.64</c:v>
                </c:pt>
                <c:pt idx="6">
                  <c:v>1.84</c:v>
                </c:pt>
                <c:pt idx="7">
                  <c:v>0.87</c:v>
                </c:pt>
              </c:numCache>
            </c:numRef>
          </c:val>
          <c:extLst>
            <c:ext xmlns:c16="http://schemas.microsoft.com/office/drawing/2014/chart" uri="{C3380CC4-5D6E-409C-BE32-E72D297353CC}">
              <c16:uniqueId val="{00000002-E42D-45FD-8146-E5C74C1B83D2}"/>
            </c:ext>
          </c:extLst>
        </c:ser>
        <c:dLbls>
          <c:showLegendKey val="0"/>
          <c:showVal val="0"/>
          <c:showCatName val="0"/>
          <c:showSerName val="0"/>
          <c:showPercent val="0"/>
          <c:showBubbleSize val="0"/>
        </c:dLbls>
        <c:gapWidth val="150"/>
        <c:axId val="-2109815416"/>
        <c:axId val="2138065880"/>
      </c:barChart>
      <c:catAx>
        <c:axId val="-2109815416"/>
        <c:scaling>
          <c:orientation val="minMax"/>
        </c:scaling>
        <c:delete val="0"/>
        <c:axPos val="b"/>
        <c:numFmt formatCode="General" sourceLinked="0"/>
        <c:majorTickMark val="out"/>
        <c:minorTickMark val="none"/>
        <c:tickLblPos val="nextTo"/>
        <c:txPr>
          <a:bodyPr/>
          <a:lstStyle/>
          <a:p>
            <a:pPr>
              <a:defRPr sz="1400" b="1">
                <a:latin typeface="+mn-lt"/>
              </a:defRPr>
            </a:pPr>
            <a:endParaRPr lang="en-US"/>
          </a:p>
        </c:txPr>
        <c:crossAx val="2138065880"/>
        <c:crosses val="autoZero"/>
        <c:auto val="1"/>
        <c:lblAlgn val="ctr"/>
        <c:lblOffset val="100"/>
        <c:noMultiLvlLbl val="0"/>
      </c:catAx>
      <c:valAx>
        <c:axId val="2138065880"/>
        <c:scaling>
          <c:orientation val="minMax"/>
        </c:scaling>
        <c:delete val="0"/>
        <c:axPos val="l"/>
        <c:majorGridlines/>
        <c:numFmt formatCode="General" sourceLinked="1"/>
        <c:majorTickMark val="out"/>
        <c:minorTickMark val="none"/>
        <c:tickLblPos val="nextTo"/>
        <c:txPr>
          <a:bodyPr/>
          <a:lstStyle/>
          <a:p>
            <a:pPr>
              <a:defRPr>
                <a:latin typeface="+mn-lt"/>
              </a:defRPr>
            </a:pPr>
            <a:endParaRPr lang="en-US"/>
          </a:p>
        </c:txPr>
        <c:crossAx val="-2109815416"/>
        <c:crosses val="autoZero"/>
        <c:crossBetween val="between"/>
      </c:valAx>
    </c:plotArea>
    <c:legend>
      <c:legendPos val="b"/>
      <c:overlay val="0"/>
      <c:txPr>
        <a:bodyPr/>
        <a:lstStyle/>
        <a:p>
          <a:pPr>
            <a:defRPr b="1">
              <a:latin typeface="+mn-lt"/>
            </a:defRPr>
          </a:pPr>
          <a:endParaRPr lang="en-US"/>
        </a:p>
      </c:txPr>
    </c:legend>
    <c:plotVisOnly val="1"/>
    <c:dispBlanksAs val="gap"/>
    <c:showDLblsOverMax val="0"/>
  </c:chart>
  <c:txPr>
    <a:bodyPr/>
    <a:lstStyle/>
    <a:p>
      <a:pPr>
        <a:defRPr sz="2000">
          <a:latin typeface="Aptos" panose="020B000402020202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066777118574752"/>
          <c:y val="4.601607969232889E-2"/>
          <c:w val="0.88017223192980953"/>
          <c:h val="0.75695402087277486"/>
        </c:manualLayout>
      </c:layout>
      <c:barChart>
        <c:barDir val="col"/>
        <c:grouping val="clustered"/>
        <c:varyColors val="0"/>
        <c:ser>
          <c:idx val="0"/>
          <c:order val="0"/>
          <c:tx>
            <c:strRef>
              <c:f>'[Copy of Standardised Effects Figures.xlsx]All'!$H$6</c:f>
              <c:strCache>
                <c:ptCount val="1"/>
                <c:pt idx="0">
                  <c:v>RQ1 (Unweighted)</c:v>
                </c:pt>
              </c:strCache>
            </c:strRef>
          </c:tx>
          <c:spPr>
            <a:solidFill>
              <a:srgbClr val="EE0000"/>
            </a:solidFill>
            <a:ln>
              <a:noFill/>
            </a:ln>
            <a:effectLst/>
          </c:spPr>
          <c:invertIfNegative val="0"/>
          <c:dLbls>
            <c:delete val="1"/>
          </c:dLbls>
          <c:errBars>
            <c:errBarType val="both"/>
            <c:errValType val="cust"/>
            <c:noEndCap val="0"/>
            <c:plus>
              <c:numRef>
                <c:f>'[Copy of Standardised Effects Figures.xlsx]Standardized (all RQs) (2)'!$C$14:$C$18</c:f>
                <c:numCache>
                  <c:formatCode>General</c:formatCode>
                  <c:ptCount val="5"/>
                  <c:pt idx="0">
                    <c:v>3.6499999999999998E-2</c:v>
                  </c:pt>
                  <c:pt idx="1">
                    <c:v>2.8000000000000001E-2</c:v>
                  </c:pt>
                  <c:pt idx="2">
                    <c:v>0.03</c:v>
                  </c:pt>
                  <c:pt idx="3">
                    <c:v>3.4500000000000003E-2</c:v>
                  </c:pt>
                  <c:pt idx="4">
                    <c:v>3.2500000000000001E-2</c:v>
                  </c:pt>
                </c:numCache>
              </c:numRef>
            </c:plus>
            <c:minus>
              <c:numRef>
                <c:f>'[Copy of Standardised Effects Figures.xlsx]Standardized (all RQs) (2)'!$C$14:$C$18</c:f>
                <c:numCache>
                  <c:formatCode>General</c:formatCode>
                  <c:ptCount val="5"/>
                  <c:pt idx="0">
                    <c:v>3.6499999999999998E-2</c:v>
                  </c:pt>
                  <c:pt idx="1">
                    <c:v>2.8000000000000001E-2</c:v>
                  </c:pt>
                  <c:pt idx="2">
                    <c:v>0.03</c:v>
                  </c:pt>
                  <c:pt idx="3">
                    <c:v>3.4500000000000003E-2</c:v>
                  </c:pt>
                  <c:pt idx="4">
                    <c:v>3.2500000000000001E-2</c:v>
                  </c:pt>
                </c:numCache>
              </c:numRef>
            </c:minus>
            <c:spPr>
              <a:noFill/>
              <a:ln w="9525" cap="flat" cmpd="sng" algn="ctr">
                <a:solidFill>
                  <a:schemeClr val="tx1"/>
                </a:solidFill>
                <a:round/>
              </a:ln>
              <a:effectLst/>
            </c:spPr>
          </c:errBars>
          <c:cat>
            <c:strRef>
              <c:f>'[Copy of Standardised Effects Figures.xlsx]All'!$G$7:$G$11</c:f>
              <c:strCache>
                <c:ptCount val="5"/>
                <c:pt idx="0">
                  <c:v>Self-Awareness</c:v>
                </c:pt>
                <c:pt idx="1">
                  <c:v>Self-Management</c:v>
                </c:pt>
                <c:pt idx="2">
                  <c:v>Social Awareness</c:v>
                </c:pt>
                <c:pt idx="3">
                  <c:v>Relationship Skills</c:v>
                </c:pt>
                <c:pt idx="4">
                  <c:v>Responsible Decision-Making</c:v>
                </c:pt>
              </c:strCache>
            </c:strRef>
          </c:cat>
          <c:val>
            <c:numRef>
              <c:f>'[Copy of Standardised Effects Figures.xlsx]All'!$H$7:$H$11</c:f>
              <c:numCache>
                <c:formatCode>0.000</c:formatCode>
                <c:ptCount val="5"/>
                <c:pt idx="0">
                  <c:v>0.17499999999999999</c:v>
                </c:pt>
                <c:pt idx="1">
                  <c:v>0.16200000000000001</c:v>
                </c:pt>
                <c:pt idx="2">
                  <c:v>0.11799999999999999</c:v>
                </c:pt>
                <c:pt idx="3">
                  <c:v>0.10199999999999999</c:v>
                </c:pt>
                <c:pt idx="4">
                  <c:v>6.5000000000000002E-2</c:v>
                </c:pt>
              </c:numCache>
            </c:numRef>
          </c:val>
          <c:extLst>
            <c:ext xmlns:c16="http://schemas.microsoft.com/office/drawing/2014/chart" uri="{C3380CC4-5D6E-409C-BE32-E72D297353CC}">
              <c16:uniqueId val="{00000000-79CF-48E2-A953-D2DCAF54653A}"/>
            </c:ext>
          </c:extLst>
        </c:ser>
        <c:ser>
          <c:idx val="2"/>
          <c:order val="1"/>
          <c:tx>
            <c:strRef>
              <c:f>'[Copy of Standardised Effects Figures.xlsx]All'!$J$6</c:f>
              <c:strCache>
                <c:ptCount val="1"/>
                <c:pt idx="0">
                  <c:v>RQ2 (Under-evidenced)</c:v>
                </c:pt>
              </c:strCache>
            </c:strRef>
          </c:tx>
          <c:spPr>
            <a:solidFill>
              <a:srgbClr val="00B050"/>
            </a:solidFill>
            <a:ln>
              <a:noFill/>
            </a:ln>
            <a:effectLst/>
          </c:spPr>
          <c:invertIfNegative val="0"/>
          <c:dLbls>
            <c:dLbl>
              <c:idx val="0"/>
              <c:tx>
                <c:rich>
                  <a:bodyPr/>
                  <a:lstStyle/>
                  <a:p>
                    <a:fld id="{6C56BA5A-D7F9-4F7C-9C74-7A6BBE57F8EE}" type="CELLRANGE">
                      <a:rPr lang="en-US"/>
                      <a:pPr/>
                      <a:t>[CELLRANGE]</a:t>
                    </a:fld>
                    <a:endParaRPr lang="en-AU"/>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79CF-48E2-A953-D2DCAF54653A}"/>
                </c:ext>
              </c:extLst>
            </c:dLbl>
            <c:dLbl>
              <c:idx val="1"/>
              <c:tx>
                <c:rich>
                  <a:bodyPr/>
                  <a:lstStyle/>
                  <a:p>
                    <a:fld id="{AE48F82D-0092-4623-BEB3-39FC7B0219AB}" type="CELLRANGE">
                      <a:rPr lang="en-US"/>
                      <a:pPr/>
                      <a:t>[CELLRANGE]</a:t>
                    </a:fld>
                    <a:endParaRPr lang="en-AU"/>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79CF-48E2-A953-D2DCAF54653A}"/>
                </c:ext>
              </c:extLst>
            </c:dLbl>
            <c:dLbl>
              <c:idx val="2"/>
              <c:tx>
                <c:rich>
                  <a:bodyPr/>
                  <a:lstStyle/>
                  <a:p>
                    <a:fld id="{B4C56185-4514-48E3-A1A5-56F45A50B44E}" type="CELLRANGE">
                      <a:rPr lang="en-US"/>
                      <a:pPr/>
                      <a:t>[CELLRANGE]</a:t>
                    </a:fld>
                    <a:endParaRPr lang="en-AU"/>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79CF-48E2-A953-D2DCAF54653A}"/>
                </c:ext>
              </c:extLst>
            </c:dLbl>
            <c:dLbl>
              <c:idx val="3"/>
              <c:tx>
                <c:rich>
                  <a:bodyPr/>
                  <a:lstStyle/>
                  <a:p>
                    <a:fld id="{517C1F1C-F141-40EB-A3B4-118F5B71F468}" type="CELLRANGE">
                      <a:rPr lang="en-US"/>
                      <a:pPr/>
                      <a:t>[CELLRANGE]</a:t>
                    </a:fld>
                    <a:endParaRPr lang="en-AU"/>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79CF-48E2-A953-D2DCAF54653A}"/>
                </c:ext>
              </c:extLst>
            </c:dLbl>
            <c:dLbl>
              <c:idx val="4"/>
              <c:tx>
                <c:rich>
                  <a:bodyPr/>
                  <a:lstStyle/>
                  <a:p>
                    <a:fld id="{368CAF3D-25C1-4FA5-8BBB-225075D8CE91}" type="CELLRANGE">
                      <a:rPr lang="en-US"/>
                      <a:pPr/>
                      <a:t>[CELLRANGE]</a:t>
                    </a:fld>
                    <a:endParaRPr lang="en-AU"/>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79CF-48E2-A953-D2DCAF54653A}"/>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'[Copy of Standardised Effects Figures.xlsx]Standardized (all RQs) (2)'!$E$14:$E$18</c:f>
                <c:numCache>
                  <c:formatCode>General</c:formatCode>
                  <c:ptCount val="5"/>
                  <c:pt idx="0">
                    <c:v>4.3499999999999997E-2</c:v>
                  </c:pt>
                  <c:pt idx="1">
                    <c:v>2.9499999999999998E-2</c:v>
                  </c:pt>
                  <c:pt idx="2">
                    <c:v>3.15E-2</c:v>
                  </c:pt>
                  <c:pt idx="3">
                    <c:v>3.5999999999999997E-2</c:v>
                  </c:pt>
                  <c:pt idx="4">
                    <c:v>4.1000000000000002E-2</c:v>
                  </c:pt>
                </c:numCache>
              </c:numRef>
            </c:plus>
            <c:minus>
              <c:numRef>
                <c:f>'[Copy of Standardised Effects Figures.xlsx]Standardized (all RQs) (2)'!$E$14:$E$18</c:f>
                <c:numCache>
                  <c:formatCode>General</c:formatCode>
                  <c:ptCount val="5"/>
                  <c:pt idx="0">
                    <c:v>4.3499999999999997E-2</c:v>
                  </c:pt>
                  <c:pt idx="1">
                    <c:v>2.9499999999999998E-2</c:v>
                  </c:pt>
                  <c:pt idx="2">
                    <c:v>3.15E-2</c:v>
                  </c:pt>
                  <c:pt idx="3">
                    <c:v>3.5999999999999997E-2</c:v>
                  </c:pt>
                  <c:pt idx="4">
                    <c:v>4.1000000000000002E-2</c:v>
                  </c:pt>
                </c:numCache>
              </c:numRef>
            </c:minus>
            <c:spPr>
              <a:noFill/>
              <a:ln w="9525" cap="flat" cmpd="sng" algn="ctr">
                <a:solidFill>
                  <a:schemeClr val="tx1"/>
                </a:solidFill>
                <a:round/>
              </a:ln>
              <a:effectLst/>
            </c:spPr>
          </c:errBars>
          <c:cat>
            <c:strRef>
              <c:f>'[Copy of Standardised Effects Figures.xlsx]All'!$G$7:$G$11</c:f>
              <c:strCache>
                <c:ptCount val="5"/>
                <c:pt idx="0">
                  <c:v>Self-Awareness</c:v>
                </c:pt>
                <c:pt idx="1">
                  <c:v>Self-Management</c:v>
                </c:pt>
                <c:pt idx="2">
                  <c:v>Social Awareness</c:v>
                </c:pt>
                <c:pt idx="3">
                  <c:v>Relationship Skills</c:v>
                </c:pt>
                <c:pt idx="4">
                  <c:v>Responsible Decision-Making</c:v>
                </c:pt>
              </c:strCache>
            </c:strRef>
          </c:cat>
          <c:val>
            <c:numRef>
              <c:f>'[Copy of Standardised Effects Figures.xlsx]All'!$J$7:$J$11</c:f>
              <c:numCache>
                <c:formatCode>0.000</c:formatCode>
                <c:ptCount val="5"/>
                <c:pt idx="0">
                  <c:v>4.3999999999999997E-2</c:v>
                </c:pt>
                <c:pt idx="1">
                  <c:v>2.4E-2</c:v>
                </c:pt>
                <c:pt idx="2">
                  <c:v>-3.0000000000000001E-3</c:v>
                </c:pt>
                <c:pt idx="3">
                  <c:v>-4.2999999999999997E-2</c:v>
                </c:pt>
                <c:pt idx="4">
                  <c:v>-2.9000000000000001E-2</c:v>
                </c:pt>
              </c:numCache>
            </c:numRef>
          </c:val>
          <c:extLst>
            <c:ext xmlns:c15="http://schemas.microsoft.com/office/drawing/2012/chart" uri="{02D57815-91ED-43cb-92C2-25804820EDAC}">
              <c15:datalabelsRange>
                <c15:f>'[Copy of Standardised Effects Figures.xlsx]Standardized (all RQs) (2)'!$E$3:$E$7</c15:f>
                <c15:dlblRangeCache>
                  <c:ptCount val="5"/>
                </c15:dlblRangeCache>
              </c15:datalabelsRange>
            </c:ext>
            <c:ext xmlns:c16="http://schemas.microsoft.com/office/drawing/2014/chart" uri="{C3380CC4-5D6E-409C-BE32-E72D297353CC}">
              <c16:uniqueId val="{00000006-79CF-48E2-A953-D2DCAF54653A}"/>
            </c:ext>
          </c:extLst>
        </c:ser>
        <c:ser>
          <c:idx val="4"/>
          <c:order val="2"/>
          <c:tx>
            <c:strRef>
              <c:f>'[Copy of Standardised Effects Figures.xlsx]All'!$L$6</c:f>
              <c:strCache>
                <c:ptCount val="1"/>
                <c:pt idx="0">
                  <c:v>RQ3 (Evidenced+ Explicit Teaching)</c:v>
                </c:pt>
              </c:strCache>
            </c:strRef>
          </c:tx>
          <c:spPr>
            <a:solidFill>
              <a:srgbClr val="00B0F0"/>
            </a:solidFill>
            <a:ln>
              <a:noFill/>
            </a:ln>
            <a:effectLst/>
          </c:spPr>
          <c:invertIfNegative val="0"/>
          <c:dLbls>
            <c:delete val="1"/>
          </c:dLbls>
          <c:errBars>
            <c:errBarType val="both"/>
            <c:errValType val="cust"/>
            <c:noEndCap val="0"/>
            <c:plus>
              <c:numRef>
                <c:f>'[Copy of Standardised Effects Figures.xlsx]Standardized (all RQs) (2)'!$G$14:$G$18</c:f>
                <c:numCache>
                  <c:formatCode>General</c:formatCode>
                  <c:ptCount val="5"/>
                  <c:pt idx="0">
                    <c:v>4.4499999999999998E-2</c:v>
                  </c:pt>
                  <c:pt idx="1">
                    <c:v>2.9000000000000001E-2</c:v>
                  </c:pt>
                  <c:pt idx="2">
                    <c:v>3.15E-2</c:v>
                  </c:pt>
                  <c:pt idx="3">
                    <c:v>3.7499999999999999E-2</c:v>
                  </c:pt>
                  <c:pt idx="4">
                    <c:v>3.6499999999999998E-2</c:v>
                  </c:pt>
                </c:numCache>
              </c:numRef>
            </c:plus>
            <c:minus>
              <c:numRef>
                <c:f>'[Copy of Standardised Effects Figures.xlsx]Standardized (all RQs) (2)'!$G$14:$G$18</c:f>
                <c:numCache>
                  <c:formatCode>General</c:formatCode>
                  <c:ptCount val="5"/>
                  <c:pt idx="0">
                    <c:v>4.4499999999999998E-2</c:v>
                  </c:pt>
                  <c:pt idx="1">
                    <c:v>2.9000000000000001E-2</c:v>
                  </c:pt>
                  <c:pt idx="2">
                    <c:v>3.15E-2</c:v>
                  </c:pt>
                  <c:pt idx="3">
                    <c:v>3.7499999999999999E-2</c:v>
                  </c:pt>
                  <c:pt idx="4">
                    <c:v>3.6499999999999998E-2</c:v>
                  </c:pt>
                </c:numCache>
              </c:numRef>
            </c:minus>
            <c:spPr>
              <a:noFill/>
              <a:ln w="9525" cap="flat" cmpd="sng" algn="ctr">
                <a:solidFill>
                  <a:schemeClr val="tx1"/>
                </a:solidFill>
                <a:round/>
              </a:ln>
              <a:effectLst/>
            </c:spPr>
          </c:errBars>
          <c:cat>
            <c:strRef>
              <c:f>'[Copy of Standardised Effects Figures.xlsx]All'!$G$7:$G$11</c:f>
              <c:strCache>
                <c:ptCount val="5"/>
                <c:pt idx="0">
                  <c:v>Self-Awareness</c:v>
                </c:pt>
                <c:pt idx="1">
                  <c:v>Self-Management</c:v>
                </c:pt>
                <c:pt idx="2">
                  <c:v>Social Awareness</c:v>
                </c:pt>
                <c:pt idx="3">
                  <c:v>Relationship Skills</c:v>
                </c:pt>
                <c:pt idx="4">
                  <c:v>Responsible Decision-Making</c:v>
                </c:pt>
              </c:strCache>
            </c:strRef>
          </c:cat>
          <c:val>
            <c:numRef>
              <c:f>'[Copy of Standardised Effects Figures.xlsx]All'!$L$7:$L$11</c:f>
              <c:numCache>
                <c:formatCode>0.000</c:formatCode>
                <c:ptCount val="5"/>
                <c:pt idx="0">
                  <c:v>0.248</c:v>
                </c:pt>
                <c:pt idx="1">
                  <c:v>0.219</c:v>
                </c:pt>
                <c:pt idx="2">
                  <c:v>0.16700000000000001</c:v>
                </c:pt>
                <c:pt idx="3">
                  <c:v>0.17399999999999999</c:v>
                </c:pt>
                <c:pt idx="4">
                  <c:v>0.111</c:v>
                </c:pt>
              </c:numCache>
            </c:numRef>
          </c:val>
          <c:extLst>
            <c:ext xmlns:c16="http://schemas.microsoft.com/office/drawing/2014/chart" uri="{C3380CC4-5D6E-409C-BE32-E72D297353CC}">
              <c16:uniqueId val="{00000007-79CF-48E2-A953-D2DCAF54653A}"/>
            </c:ext>
          </c:extLst>
        </c:ser>
        <c:dLbls>
          <c:showLegendKey val="0"/>
          <c:showVal val="1"/>
          <c:showCatName val="0"/>
          <c:showSerName val="0"/>
          <c:showPercent val="0"/>
          <c:showBubbleSize val="0"/>
        </c:dLbls>
        <c:gapWidth val="219"/>
        <c:overlap val="-27"/>
        <c:axId val="1696145023"/>
        <c:axId val="1693250431"/>
      </c:barChart>
      <c:catAx>
        <c:axId val="1696145023"/>
        <c:scaling>
          <c:orientation val="minMax"/>
        </c:scaling>
        <c:delete val="0"/>
        <c:axPos val="b"/>
        <c:title>
          <c:tx>
            <c:rich>
              <a:bodyPr rot="0" spcFirstLastPara="1" vertOverflow="ellipsis" vert="horz" wrap="square" anchor="ctr" anchorCtr="1"/>
              <a:lstStyle/>
              <a:p>
                <a:pPr>
                  <a:defRPr sz="20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r>
                  <a:rPr lang="en-AU" sz="1800" b="1" dirty="0">
                    <a:solidFill>
                      <a:sysClr val="windowText" lastClr="000000"/>
                    </a:solidFill>
                  </a:rPr>
                  <a:t>Social-Emotional</a:t>
                </a:r>
                <a:r>
                  <a:rPr lang="en-AU" sz="2000" b="1" dirty="0">
                    <a:solidFill>
                      <a:sysClr val="windowText" lastClr="000000"/>
                    </a:solidFill>
                  </a:rPr>
                  <a:t> Competencies</a:t>
                </a:r>
              </a:p>
            </c:rich>
          </c:tx>
          <c:layout>
            <c:manualLayout>
              <c:xMode val="edge"/>
              <c:yMode val="edge"/>
              <c:x val="0.3552932128522272"/>
              <c:y val="0.70241381476534592"/>
            </c:manualLayout>
          </c:layout>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title>
        <c:numFmt formatCode="General" sourceLinked="1"/>
        <c:majorTickMark val="none"/>
        <c:minorTickMark val="none"/>
        <c:tickLblPos val="low"/>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693250431"/>
        <c:crosses val="autoZero"/>
        <c:auto val="1"/>
        <c:lblAlgn val="ctr"/>
        <c:lblOffset val="100"/>
        <c:noMultiLvlLbl val="0"/>
      </c:catAx>
      <c:valAx>
        <c:axId val="1693250431"/>
        <c:scaling>
          <c:orientation val="minMax"/>
          <c:max val="0.30000000000000004"/>
          <c:min val="-0.1"/>
        </c:scaling>
        <c:delete val="0"/>
        <c:axPos val="l"/>
        <c:majorGridlines>
          <c:spPr>
            <a:ln w="9525" cap="flat" cmpd="sng" algn="ctr">
              <a:solidFill>
                <a:srgbClr val="D9D9D9"/>
              </a:solidFill>
              <a:round/>
            </a:ln>
            <a:effectLst/>
          </c:spPr>
        </c:majorGridlines>
        <c:title>
          <c:tx>
            <c:rich>
              <a:bodyPr rot="-5400000" spcFirstLastPara="1" vertOverflow="ellipsis" vert="horz" wrap="square" anchor="ctr" anchorCtr="1"/>
              <a:lstStyle/>
              <a:p>
                <a:pPr>
                  <a:defRPr sz="14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r>
                  <a:rPr lang="en-AU" sz="1400" b="1">
                    <a:solidFill>
                      <a:sysClr val="windowText" lastClr="000000"/>
                    </a:solidFill>
                  </a:rPr>
                  <a:t>Standardized Effects (</a:t>
                </a:r>
                <a:r>
                  <a:rPr lang="el-GR" sz="1400" b="1">
                    <a:solidFill>
                      <a:sysClr val="windowText" lastClr="000000"/>
                    </a:solidFill>
                  </a:rPr>
                  <a:t>β</a:t>
                </a:r>
                <a:r>
                  <a:rPr lang="en-AU" sz="1400" b="1">
                    <a:solidFill>
                      <a:sysClr val="windowText" lastClr="000000"/>
                    </a:solidFill>
                  </a:rPr>
                  <a:t>)</a:t>
                </a:r>
              </a:p>
            </c:rich>
          </c:tx>
          <c:overlay val="0"/>
          <c:spPr>
            <a:noFill/>
            <a:ln>
              <a:noFill/>
            </a:ln>
            <a:effectLst/>
          </c:spPr>
          <c:txPr>
            <a:bodyPr rot="-5400000" spcFirstLastPara="1" vertOverflow="ellipsis" vert="horz" wrap="square" anchor="ctr" anchorCtr="1"/>
            <a:lstStyle/>
            <a:p>
              <a:pPr>
                <a:defRPr sz="14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title>
        <c:numFmt formatCode="0.0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696145023"/>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8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legendEntry>
      <c:legendEntry>
        <c:idx val="1"/>
        <c:txPr>
          <a:bodyPr rot="0" spcFirstLastPara="1" vertOverflow="ellipsis" vert="horz" wrap="square" anchor="ctr" anchorCtr="1"/>
          <a:lstStyle/>
          <a:p>
            <a:pPr>
              <a:defRPr sz="18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legendEntry>
      <c:legendEntry>
        <c:idx val="2"/>
        <c:txPr>
          <a:bodyPr rot="0" spcFirstLastPara="1" vertOverflow="ellipsis" vert="horz" wrap="square" anchor="ctr" anchorCtr="1"/>
          <a:lstStyle/>
          <a:p>
            <a:pPr>
              <a:defRPr sz="18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legendEntry>
      <c:layout>
        <c:manualLayout>
          <c:xMode val="edge"/>
          <c:yMode val="edge"/>
          <c:x val="6.0393480167161544E-3"/>
          <c:y val="0.89530689464734947"/>
          <c:w val="0.98616802524656377"/>
          <c:h val="9.725281429732438E-2"/>
        </c:manualLayout>
      </c:layout>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a:latin typeface="Calibri" panose="020F0502020204030204" pitchFamily="34" charset="0"/>
          <a:ea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0.04294</cdr:x>
      <cdr:y>0.50489</cdr:y>
    </cdr:from>
    <cdr:to>
      <cdr:x>0.2413</cdr:x>
      <cdr:y>0.92932</cdr:y>
    </cdr:to>
    <cdr:sp macro="" textlink="">
      <cdr:nvSpPr>
        <cdr:cNvPr id="2" name="TextBox 1">
          <a:extLst xmlns:a="http://schemas.openxmlformats.org/drawingml/2006/main">
            <a:ext uri="{FF2B5EF4-FFF2-40B4-BE49-F238E27FC236}">
              <a16:creationId xmlns:a16="http://schemas.microsoft.com/office/drawing/2014/main" id="{E1E6DB0C-39E5-8332-84E2-287ECD284676}"/>
            </a:ext>
          </a:extLst>
        </cdr:cNvPr>
        <cdr:cNvSpPr txBox="1"/>
      </cdr:nvSpPr>
      <cdr:spPr>
        <a:xfrm xmlns:a="http://schemas.openxmlformats.org/drawingml/2006/main">
          <a:off x="510647" y="3009802"/>
          <a:ext cx="2358863" cy="2530155"/>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AU" sz="1500" b="1" kern="1200" dirty="0">
              <a:latin typeface="+mn-lt"/>
            </a:rPr>
            <a:t>No risk (77%)</a:t>
          </a:r>
        </a:p>
        <a:p xmlns:a="http://schemas.openxmlformats.org/drawingml/2006/main">
          <a:endParaRPr lang="en-AU" sz="1200" b="1" kern="1200" dirty="0">
            <a:latin typeface="+mn-lt"/>
          </a:endParaRPr>
        </a:p>
        <a:p xmlns:a="http://schemas.openxmlformats.org/drawingml/2006/main">
          <a:endParaRPr lang="en-AU" sz="1500" b="1" kern="1200" dirty="0">
            <a:latin typeface="+mn-lt"/>
          </a:endParaRPr>
        </a:p>
        <a:p xmlns:a="http://schemas.openxmlformats.org/drawingml/2006/main">
          <a:r>
            <a:rPr lang="en-AU" sz="1500" b="1" kern="1200" dirty="0">
              <a:latin typeface="+mn-lt"/>
            </a:rPr>
            <a:t>Mild generalised risk (12%)</a:t>
          </a:r>
        </a:p>
        <a:p xmlns:a="http://schemas.openxmlformats.org/drawingml/2006/main">
          <a:endParaRPr lang="en-AU" sz="1500" b="1" kern="1200" dirty="0">
            <a:latin typeface="+mn-lt"/>
          </a:endParaRPr>
        </a:p>
        <a:p xmlns:a="http://schemas.openxmlformats.org/drawingml/2006/main">
          <a:endParaRPr lang="en-AU" sz="1000" b="1" kern="1200" dirty="0">
            <a:latin typeface="+mn-lt"/>
          </a:endParaRPr>
        </a:p>
        <a:p xmlns:a="http://schemas.openxmlformats.org/drawingml/2006/main">
          <a:r>
            <a:rPr lang="en-AU" sz="1500" b="1" kern="1200" dirty="0">
              <a:latin typeface="+mn-lt"/>
            </a:rPr>
            <a:t>Misconduct risk (7%)</a:t>
          </a:r>
        </a:p>
        <a:p xmlns:a="http://schemas.openxmlformats.org/drawingml/2006/main">
          <a:endParaRPr lang="en-AU" sz="1500" b="1" kern="1200" dirty="0">
            <a:latin typeface="+mn-lt"/>
          </a:endParaRPr>
        </a:p>
        <a:p xmlns:a="http://schemas.openxmlformats.org/drawingml/2006/main">
          <a:endParaRPr lang="en-AU" sz="1500" b="1" kern="1200" dirty="0">
            <a:latin typeface="+mn-lt"/>
          </a:endParaRPr>
        </a:p>
        <a:p xmlns:a="http://schemas.openxmlformats.org/drawingml/2006/main">
          <a:r>
            <a:rPr lang="en-AU" sz="1500" b="1" kern="1200" dirty="0">
              <a:latin typeface="+mn-lt"/>
            </a:rPr>
            <a:t>Pervasive risk (4%)</a:t>
          </a:r>
          <a:r>
            <a:rPr lang="en-AU" sz="1500" kern="1200" dirty="0">
              <a:latin typeface="+mn-lt"/>
            </a:rPr>
            <a:t> </a:t>
          </a:r>
        </a:p>
      </cdr:txBody>
    </cdr:sp>
  </cdr:relSizeAnchor>
</c:userShapes>
</file>

<file path=ppt/drawings/drawing2.xml><?xml version="1.0" encoding="utf-8"?>
<c:userShapes xmlns:c="http://schemas.openxmlformats.org/drawingml/2006/chart">
  <cdr:relSizeAnchor xmlns:cdr="http://schemas.openxmlformats.org/drawingml/2006/chartDrawing">
    <cdr:from>
      <cdr:x>0.07633</cdr:x>
      <cdr:y>0.91291</cdr:y>
    </cdr:from>
    <cdr:to>
      <cdr:x>0.27111</cdr:x>
      <cdr:y>0.99579</cdr:y>
    </cdr:to>
    <cdr:sp macro="" textlink="">
      <cdr:nvSpPr>
        <cdr:cNvPr id="3" name="TextBox 2">
          <a:extLst xmlns:a="http://schemas.openxmlformats.org/drawingml/2006/main">
            <a:ext uri="{FF2B5EF4-FFF2-40B4-BE49-F238E27FC236}">
              <a16:creationId xmlns:a16="http://schemas.microsoft.com/office/drawing/2014/main" id="{15BBB208-7049-14AC-8D1F-D9A9F14B36A0}"/>
            </a:ext>
          </a:extLst>
        </cdr:cNvPr>
        <cdr:cNvSpPr txBox="1"/>
      </cdr:nvSpPr>
      <cdr:spPr>
        <a:xfrm xmlns:a="http://schemas.openxmlformats.org/drawingml/2006/main">
          <a:off x="802594" y="5114438"/>
          <a:ext cx="2047991" cy="46432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AU" sz="1600" b="1" kern="1200" dirty="0"/>
            <a:t>All programs</a:t>
          </a:r>
        </a:p>
      </cdr:txBody>
    </cdr:sp>
  </cdr:relSizeAnchor>
  <cdr:relSizeAnchor xmlns:cdr="http://schemas.openxmlformats.org/drawingml/2006/chartDrawing">
    <cdr:from>
      <cdr:x>0.32451</cdr:x>
      <cdr:y>0.90957</cdr:y>
    </cdr:from>
    <cdr:to>
      <cdr:x>0.58814</cdr:x>
      <cdr:y>1</cdr:y>
    </cdr:to>
    <cdr:sp macro="" textlink="">
      <cdr:nvSpPr>
        <cdr:cNvPr id="4" name="TextBox 1">
          <a:extLst xmlns:a="http://schemas.openxmlformats.org/drawingml/2006/main">
            <a:ext uri="{FF2B5EF4-FFF2-40B4-BE49-F238E27FC236}">
              <a16:creationId xmlns:a16="http://schemas.microsoft.com/office/drawing/2014/main" id="{FE81EB8F-FF26-D0F9-587E-30F17B24D386}"/>
            </a:ext>
          </a:extLst>
        </cdr:cNvPr>
        <cdr:cNvSpPr txBox="1"/>
      </cdr:nvSpPr>
      <cdr:spPr>
        <a:xfrm xmlns:a="http://schemas.openxmlformats.org/drawingml/2006/main">
          <a:off x="3411973" y="5095734"/>
          <a:ext cx="2772000" cy="506612"/>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AU" sz="1600" b="1" kern="1200" dirty="0"/>
            <a:t>Non-evidence based programs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3E049B-39F8-44D4-9B8F-42AD3D16F73B}"/>
              </a:ext>
            </a:extLst>
          </p:cNvPr>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3BBCFE28-325F-4C3C-8F0D-A0AE517A9783}"/>
              </a:ext>
            </a:extLst>
          </p:cNvPr>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DF71F9AD-7D37-4888-8B9B-781FD21B16BF}" type="datetimeFigureOut">
              <a:rPr lang="en-AU" smtClean="0"/>
              <a:t>4/07/2025</a:t>
            </a:fld>
            <a:endParaRPr lang="en-AU"/>
          </a:p>
        </p:txBody>
      </p:sp>
      <p:sp>
        <p:nvSpPr>
          <p:cNvPr id="4" name="Footer Placeholder 3">
            <a:extLst>
              <a:ext uri="{FF2B5EF4-FFF2-40B4-BE49-F238E27FC236}">
                <a16:creationId xmlns:a16="http://schemas.microsoft.com/office/drawing/2014/main" id="{4C8CE3B7-0672-4B57-9D30-D10D7E5C511D}"/>
              </a:ext>
            </a:extLst>
          </p:cNvPr>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CCBF396D-B88A-41A2-AA38-FD006DE0996F}"/>
              </a:ext>
            </a:extLst>
          </p:cNvPr>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02AFDE8F-C651-4379-A3B3-52F461E28252}" type="slidenum">
              <a:rPr lang="en-AU" smtClean="0"/>
              <a:t>‹#›</a:t>
            </a:fld>
            <a:endParaRPr lang="en-AU"/>
          </a:p>
        </p:txBody>
      </p:sp>
    </p:spTree>
    <p:extLst>
      <p:ext uri="{BB962C8B-B14F-4D97-AF65-F5344CB8AC3E}">
        <p14:creationId xmlns:p14="http://schemas.microsoft.com/office/powerpoint/2010/main" val="13430537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E359A025-9A62-48B8-80D3-02C5887C5AA6}" type="datetimeFigureOut">
              <a:rPr lang="en-AU" smtClean="0"/>
              <a:t>4/07/2025</a:t>
            </a:fld>
            <a:endParaRPr lang="en-AU"/>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BAAED44F-8DE0-4245-B02B-CC95FDAC3EA9}" type="slidenum">
              <a:rPr lang="en-AU" smtClean="0"/>
              <a:t>‹#›</a:t>
            </a:fld>
            <a:endParaRPr lang="en-AU"/>
          </a:p>
        </p:txBody>
      </p:sp>
    </p:spTree>
    <p:extLst>
      <p:ext uri="{BB962C8B-B14F-4D97-AF65-F5344CB8AC3E}">
        <p14:creationId xmlns:p14="http://schemas.microsoft.com/office/powerpoint/2010/main" val="1055935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AED44F-8DE0-4245-B02B-CC95FDAC3EA9}" type="slidenum">
              <a:rPr lang="en-AU" smtClean="0"/>
              <a:t>1</a:t>
            </a:fld>
            <a:endParaRPr lang="en-AU"/>
          </a:p>
        </p:txBody>
      </p:sp>
    </p:spTree>
    <p:extLst>
      <p:ext uri="{BB962C8B-B14F-4D97-AF65-F5344CB8AC3E}">
        <p14:creationId xmlns:p14="http://schemas.microsoft.com/office/powerpoint/2010/main" val="3710332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AED44F-8DE0-4245-B02B-CC95FDAC3EA9}" type="slidenum">
              <a:rPr lang="en-AU" smtClean="0"/>
              <a:t>17</a:t>
            </a:fld>
            <a:endParaRPr lang="en-AU"/>
          </a:p>
        </p:txBody>
      </p:sp>
    </p:spTree>
    <p:extLst>
      <p:ext uri="{BB962C8B-B14F-4D97-AF65-F5344CB8AC3E}">
        <p14:creationId xmlns:p14="http://schemas.microsoft.com/office/powerpoint/2010/main" val="1702059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AED44F-8DE0-4245-B02B-CC95FDAC3EA9}" type="slidenum">
              <a:rPr lang="en-AU" smtClean="0"/>
              <a:t>18</a:t>
            </a:fld>
            <a:endParaRPr lang="en-AU"/>
          </a:p>
        </p:txBody>
      </p:sp>
    </p:spTree>
    <p:extLst>
      <p:ext uri="{BB962C8B-B14F-4D97-AF65-F5344CB8AC3E}">
        <p14:creationId xmlns:p14="http://schemas.microsoft.com/office/powerpoint/2010/main" val="2076417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Arial" panose="020B0604020202020204" pitchFamily="34" charse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AAED44F-8DE0-4245-B02B-CC95FDAC3EA9}" type="slidenum">
              <a:rPr lang="en-AU" smtClean="0"/>
              <a:t>19</a:t>
            </a:fld>
            <a:endParaRPr lang="en-AU"/>
          </a:p>
        </p:txBody>
      </p:sp>
    </p:spTree>
    <p:extLst>
      <p:ext uri="{BB962C8B-B14F-4D97-AF65-F5344CB8AC3E}">
        <p14:creationId xmlns:p14="http://schemas.microsoft.com/office/powerpoint/2010/main" val="4072415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5"/>
          </p:nvPr>
        </p:nvSpPr>
        <p:spPr/>
        <p:txBody>
          <a:bodyPr/>
          <a:lstStyle/>
          <a:p>
            <a:fld id="{BAAED44F-8DE0-4245-B02B-CC95FDAC3EA9}" type="slidenum">
              <a:rPr lang="en-AU" smtClean="0"/>
              <a:t>22</a:t>
            </a:fld>
            <a:endParaRPr lang="en-AU"/>
          </a:p>
        </p:txBody>
      </p:sp>
    </p:spTree>
    <p:extLst>
      <p:ext uri="{BB962C8B-B14F-4D97-AF65-F5344CB8AC3E}">
        <p14:creationId xmlns:p14="http://schemas.microsoft.com/office/powerpoint/2010/main" val="2619534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D6C96-48EC-DBC1-4459-259E451B81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246A7F-969E-6ABC-295A-7335209683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CC12C8-4179-5257-3989-4B725CFFEDA3}"/>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EB1F539E-E587-E565-589D-2B46319B82B3}"/>
              </a:ext>
            </a:extLst>
          </p:cNvPr>
          <p:cNvSpPr>
            <a:spLocks noGrp="1"/>
          </p:cNvSpPr>
          <p:nvPr>
            <p:ph type="sldNum" sz="quarter" idx="5"/>
          </p:nvPr>
        </p:nvSpPr>
        <p:spPr/>
        <p:txBody>
          <a:bodyPr/>
          <a:lstStyle/>
          <a:p>
            <a:fld id="{BAAED44F-8DE0-4245-B02B-CC95FDAC3EA9}" type="slidenum">
              <a:rPr lang="en-AU" smtClean="0"/>
              <a:t>23</a:t>
            </a:fld>
            <a:endParaRPr lang="en-AU"/>
          </a:p>
        </p:txBody>
      </p:sp>
    </p:spTree>
    <p:extLst>
      <p:ext uri="{BB962C8B-B14F-4D97-AF65-F5344CB8AC3E}">
        <p14:creationId xmlns:p14="http://schemas.microsoft.com/office/powerpoint/2010/main" val="1951042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C5479-C2A4-3F2A-E680-D14500747C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BD48F4-F4A2-3A58-C7C0-A92779C977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C340E-995D-3ABD-E8F5-EF2B4CD6FF8A}"/>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C225ACE0-0F61-BC1A-10B4-8EDEA347E0D3}"/>
              </a:ext>
            </a:extLst>
          </p:cNvPr>
          <p:cNvSpPr>
            <a:spLocks noGrp="1"/>
          </p:cNvSpPr>
          <p:nvPr>
            <p:ph type="sldNum" sz="quarter" idx="5"/>
          </p:nvPr>
        </p:nvSpPr>
        <p:spPr/>
        <p:txBody>
          <a:bodyPr/>
          <a:lstStyle/>
          <a:p>
            <a:fld id="{BAAED44F-8DE0-4245-B02B-CC95FDAC3EA9}" type="slidenum">
              <a:rPr lang="en-AU" smtClean="0"/>
              <a:t>24</a:t>
            </a:fld>
            <a:endParaRPr lang="en-AU"/>
          </a:p>
        </p:txBody>
      </p:sp>
    </p:spTree>
    <p:extLst>
      <p:ext uri="{BB962C8B-B14F-4D97-AF65-F5344CB8AC3E}">
        <p14:creationId xmlns:p14="http://schemas.microsoft.com/office/powerpoint/2010/main" val="3275921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AED44F-8DE0-4245-B02B-CC95FDAC3EA9}" type="slidenum">
              <a:rPr lang="en-AU" smtClean="0"/>
              <a:t>25</a:t>
            </a:fld>
            <a:endParaRPr lang="en-AU"/>
          </a:p>
        </p:txBody>
      </p:sp>
    </p:spTree>
    <p:extLst>
      <p:ext uri="{BB962C8B-B14F-4D97-AF65-F5344CB8AC3E}">
        <p14:creationId xmlns:p14="http://schemas.microsoft.com/office/powerpoint/2010/main" val="1118765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AED44F-8DE0-4245-B02B-CC95FDAC3EA9}" type="slidenum">
              <a:rPr lang="en-AU" smtClean="0"/>
              <a:t>26</a:t>
            </a:fld>
            <a:endParaRPr lang="en-AU"/>
          </a:p>
        </p:txBody>
      </p:sp>
    </p:spTree>
    <p:extLst>
      <p:ext uri="{BB962C8B-B14F-4D97-AF65-F5344CB8AC3E}">
        <p14:creationId xmlns:p14="http://schemas.microsoft.com/office/powerpoint/2010/main" val="497323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AED44F-8DE0-4245-B02B-CC95FDAC3EA9}" type="slidenum">
              <a:rPr lang="en-AU" smtClean="0"/>
              <a:t>2</a:t>
            </a:fld>
            <a:endParaRPr lang="en-AU"/>
          </a:p>
        </p:txBody>
      </p:sp>
    </p:spTree>
    <p:extLst>
      <p:ext uri="{BB962C8B-B14F-4D97-AF65-F5344CB8AC3E}">
        <p14:creationId xmlns:p14="http://schemas.microsoft.com/office/powerpoint/2010/main" val="781989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48BA28-6B2D-6647-A900-C5E9E80BF404}" type="slidenum">
              <a:rPr lang="en-US" smtClean="0"/>
              <a:t>3</a:t>
            </a:fld>
            <a:endParaRPr lang="en-US"/>
          </a:p>
        </p:txBody>
      </p:sp>
    </p:spTree>
    <p:extLst>
      <p:ext uri="{BB962C8B-B14F-4D97-AF65-F5344CB8AC3E}">
        <p14:creationId xmlns:p14="http://schemas.microsoft.com/office/powerpoint/2010/main" val="3152095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AED44F-8DE0-4245-B02B-CC95FDAC3EA9}" type="slidenum">
              <a:rPr lang="en-AU" smtClean="0"/>
              <a:t>4</a:t>
            </a:fld>
            <a:endParaRPr lang="en-AU"/>
          </a:p>
        </p:txBody>
      </p:sp>
    </p:spTree>
    <p:extLst>
      <p:ext uri="{BB962C8B-B14F-4D97-AF65-F5344CB8AC3E}">
        <p14:creationId xmlns:p14="http://schemas.microsoft.com/office/powerpoint/2010/main" val="2381125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dirty="0"/>
          </a:p>
        </p:txBody>
      </p:sp>
      <p:sp>
        <p:nvSpPr>
          <p:cNvPr id="4" name="Slide Number Placeholder 3"/>
          <p:cNvSpPr>
            <a:spLocks noGrp="1"/>
          </p:cNvSpPr>
          <p:nvPr>
            <p:ph type="sldNum" sz="quarter" idx="5"/>
          </p:nvPr>
        </p:nvSpPr>
        <p:spPr/>
        <p:txBody>
          <a:bodyPr/>
          <a:lstStyle/>
          <a:p>
            <a:pPr>
              <a:defRPr/>
            </a:pPr>
            <a:fld id="{CED23D58-D6CF-40C5-BCED-EBCD1C9F0AD0}" type="slidenum">
              <a:rPr lang="en-US" smtClean="0"/>
              <a:pPr>
                <a:defRPr/>
              </a:pPr>
              <a:t>5</a:t>
            </a:fld>
            <a:endParaRPr lang="en-US"/>
          </a:p>
        </p:txBody>
      </p:sp>
    </p:spTree>
    <p:extLst>
      <p:ext uri="{BB962C8B-B14F-4D97-AF65-F5344CB8AC3E}">
        <p14:creationId xmlns:p14="http://schemas.microsoft.com/office/powerpoint/2010/main" val="2469132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ED23D58-D6CF-40C5-BCED-EBCD1C9F0AD0}" type="slidenum">
              <a:rPr lang="en-US" smtClean="0"/>
              <a:pPr>
                <a:defRPr/>
              </a:pPr>
              <a:t>11</a:t>
            </a:fld>
            <a:endParaRPr lang="en-US"/>
          </a:p>
        </p:txBody>
      </p:sp>
    </p:spTree>
    <p:extLst>
      <p:ext uri="{BB962C8B-B14F-4D97-AF65-F5344CB8AC3E}">
        <p14:creationId xmlns:p14="http://schemas.microsoft.com/office/powerpoint/2010/main" val="1526022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46ACD0-BE8A-3D4B-8E89-B0E6ACFF594E}" type="slidenum">
              <a:rPr lang="en-US" smtClean="0"/>
              <a:t>14</a:t>
            </a:fld>
            <a:endParaRPr lang="en-US"/>
          </a:p>
        </p:txBody>
      </p:sp>
    </p:spTree>
    <p:extLst>
      <p:ext uri="{BB962C8B-B14F-4D97-AF65-F5344CB8AC3E}">
        <p14:creationId xmlns:p14="http://schemas.microsoft.com/office/powerpoint/2010/main" val="2563299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46ACD0-BE8A-3D4B-8E89-B0E6ACFF594E}" type="slidenum">
              <a:rPr lang="en-US" smtClean="0"/>
              <a:t>15</a:t>
            </a:fld>
            <a:endParaRPr lang="en-US"/>
          </a:p>
        </p:txBody>
      </p:sp>
    </p:spTree>
    <p:extLst>
      <p:ext uri="{BB962C8B-B14F-4D97-AF65-F5344CB8AC3E}">
        <p14:creationId xmlns:p14="http://schemas.microsoft.com/office/powerpoint/2010/main" val="2452818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017FF-BC45-C0CD-8418-9F28A1D3EE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094466-24D8-E2EF-2ADD-D1AE701B31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2525F-4DA9-0B34-DD67-EAF8FEDFC68F}"/>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EBDC467A-67B2-8519-4617-3000952F189E}"/>
              </a:ext>
            </a:extLst>
          </p:cNvPr>
          <p:cNvSpPr>
            <a:spLocks noGrp="1"/>
          </p:cNvSpPr>
          <p:nvPr>
            <p:ph type="sldNum" sz="quarter" idx="5"/>
          </p:nvPr>
        </p:nvSpPr>
        <p:spPr/>
        <p:txBody>
          <a:bodyPr/>
          <a:lstStyle/>
          <a:p>
            <a:fld id="{BAAED44F-8DE0-4245-B02B-CC95FDAC3EA9}" type="slidenum">
              <a:rPr lang="en-AU" smtClean="0"/>
              <a:t>16</a:t>
            </a:fld>
            <a:endParaRPr lang="en-AU"/>
          </a:p>
        </p:txBody>
      </p:sp>
    </p:spTree>
    <p:extLst>
      <p:ext uri="{BB962C8B-B14F-4D97-AF65-F5344CB8AC3E}">
        <p14:creationId xmlns:p14="http://schemas.microsoft.com/office/powerpoint/2010/main" val="14948604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A">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E63BC3E-8BC0-9941-844D-C5B29BBD726A}"/>
              </a:ext>
              <a:ext uri="{C183D7F6-B498-43B3-948B-1728B52AA6E4}">
                <adec:decorative xmlns:adec="http://schemas.microsoft.com/office/drawing/2017/decorative" val="1"/>
              </a:ext>
            </a:extLst>
          </p:cNvPr>
          <p:cNvSpPr/>
          <p:nvPr userDrawn="1"/>
        </p:nvSpPr>
        <p:spPr>
          <a:xfrm>
            <a:off x="0" y="0"/>
            <a:ext cx="12224569" cy="6858000"/>
          </a:xfrm>
          <a:prstGeom prst="rect">
            <a:avLst/>
          </a:prstGeom>
          <a:gradFill flip="none" rotWithShape="1">
            <a:gsLst>
              <a:gs pos="0">
                <a:srgbClr val="0C488E"/>
              </a:gs>
              <a:gs pos="83000">
                <a:srgbClr val="00061A"/>
              </a:gs>
              <a:gs pos="0">
                <a:srgbClr val="0F4372"/>
              </a:gs>
              <a:gs pos="34000">
                <a:srgbClr val="0F4372"/>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 name="Text Placeholder 7">
            <a:extLst>
              <a:ext uri="{FF2B5EF4-FFF2-40B4-BE49-F238E27FC236}">
                <a16:creationId xmlns:a16="http://schemas.microsoft.com/office/drawing/2014/main" id="{7EDA747F-1CB7-F54E-B0A8-CA3CBC597EA1}"/>
              </a:ext>
              <a:ext uri="{C183D7F6-B498-43B3-948B-1728B52AA6E4}">
                <adec:decorative xmlns:adec="http://schemas.microsoft.com/office/drawing/2017/decorative" val="1"/>
              </a:ext>
            </a:extLst>
          </p:cNvPr>
          <p:cNvSpPr>
            <a:spLocks noGrp="1"/>
          </p:cNvSpPr>
          <p:nvPr>
            <p:ph type="body" sz="quarter" idx="10" hasCustomPrompt="1"/>
          </p:nvPr>
        </p:nvSpPr>
        <p:spPr>
          <a:xfrm>
            <a:off x="3929063" y="4833526"/>
            <a:ext cx="7380287" cy="933450"/>
          </a:xfrm>
        </p:spPr>
        <p:txBody>
          <a:bodyPr/>
          <a:lstStyle>
            <a:lvl1pPr algn="r">
              <a:buNone/>
              <a:defRPr sz="1800">
                <a:solidFill>
                  <a:schemeClr val="bg1"/>
                </a:solidFill>
                <a:latin typeface="+mn-lt"/>
              </a:defRPr>
            </a:lvl1pPr>
            <a:lvl2pPr>
              <a:buNone/>
              <a:defRPr sz="1800">
                <a:solidFill>
                  <a:schemeClr val="bg1"/>
                </a:solidFill>
                <a:latin typeface="+mn-lt"/>
              </a:defRPr>
            </a:lvl2pPr>
            <a:lvl3pPr>
              <a:buNone/>
              <a:defRPr sz="1800">
                <a:solidFill>
                  <a:schemeClr val="bg1"/>
                </a:solidFill>
                <a:latin typeface="+mn-lt"/>
              </a:defRPr>
            </a:lvl3pPr>
            <a:lvl4pPr>
              <a:buNone/>
              <a:defRPr sz="1800">
                <a:solidFill>
                  <a:schemeClr val="bg1"/>
                </a:solidFill>
                <a:latin typeface="+mn-lt"/>
              </a:defRPr>
            </a:lvl4pPr>
            <a:lvl5pPr>
              <a:buNone/>
              <a:defRPr sz="1800">
                <a:solidFill>
                  <a:schemeClr val="bg1"/>
                </a:solidFill>
                <a:latin typeface="+mn-lt"/>
              </a:defRPr>
            </a:lvl5pPr>
          </a:lstStyle>
          <a:p>
            <a:pPr lvl="0"/>
            <a:r>
              <a:rPr lang="en-US" dirty="0"/>
              <a:t>Click to edit: Add your </a:t>
            </a:r>
            <a:r>
              <a:rPr lang="en-AU" dirty="0"/>
              <a:t>department, faculty or division name here</a:t>
            </a:r>
            <a:endParaRPr lang="en-US" dirty="0"/>
          </a:p>
        </p:txBody>
      </p:sp>
      <p:sp>
        <p:nvSpPr>
          <p:cNvPr id="20" name="Subtitle 2">
            <a:extLst>
              <a:ext uri="{FF2B5EF4-FFF2-40B4-BE49-F238E27FC236}">
                <a16:creationId xmlns:a16="http://schemas.microsoft.com/office/drawing/2014/main" id="{935F116C-88D5-0D49-809F-8FE443A5E7CD}"/>
              </a:ext>
              <a:ext uri="{C183D7F6-B498-43B3-948B-1728B52AA6E4}">
                <adec:decorative xmlns:adec="http://schemas.microsoft.com/office/drawing/2017/decorative" val="1"/>
              </a:ext>
            </a:extLst>
          </p:cNvPr>
          <p:cNvSpPr>
            <a:spLocks noGrp="1"/>
          </p:cNvSpPr>
          <p:nvPr>
            <p:ph type="subTitle" idx="1" hasCustomPrompt="1"/>
          </p:nvPr>
        </p:nvSpPr>
        <p:spPr>
          <a:xfrm>
            <a:off x="3929063" y="4468172"/>
            <a:ext cx="7380370" cy="392650"/>
          </a:xfrm>
        </p:spPr>
        <p:txBody>
          <a:bodyPr>
            <a:normAutofit/>
          </a:bodyPr>
          <a:lstStyle>
            <a:lvl1pPr marL="0" indent="0" algn="r">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Add your team or unit name here</a:t>
            </a:r>
            <a:endParaRPr lang="en-AU" dirty="0"/>
          </a:p>
        </p:txBody>
      </p:sp>
      <p:sp>
        <p:nvSpPr>
          <p:cNvPr id="21" name="Title 1">
            <a:extLst>
              <a:ext uri="{FF2B5EF4-FFF2-40B4-BE49-F238E27FC236}">
                <a16:creationId xmlns:a16="http://schemas.microsoft.com/office/drawing/2014/main" id="{CF636E63-7117-5041-893C-E7302B4C58AC}"/>
              </a:ext>
              <a:ext uri="{C183D7F6-B498-43B3-948B-1728B52AA6E4}">
                <adec:decorative xmlns:adec="http://schemas.microsoft.com/office/drawing/2017/decorative" val="1"/>
              </a:ext>
            </a:extLst>
          </p:cNvPr>
          <p:cNvSpPr>
            <a:spLocks noGrp="1"/>
          </p:cNvSpPr>
          <p:nvPr>
            <p:ph type="ctrTitle" hasCustomPrompt="1"/>
          </p:nvPr>
        </p:nvSpPr>
        <p:spPr>
          <a:xfrm>
            <a:off x="3929063" y="2481443"/>
            <a:ext cx="7380370" cy="1904842"/>
          </a:xfrm>
        </p:spPr>
        <p:txBody>
          <a:bodyPr anchor="ctr">
            <a:normAutofit/>
          </a:bodyPr>
          <a:lstStyle>
            <a:lvl1pPr algn="r">
              <a:defRPr sz="5400" b="1">
                <a:solidFill>
                  <a:schemeClr val="bg1"/>
                </a:solidFill>
              </a:defRPr>
            </a:lvl1pPr>
          </a:lstStyle>
          <a:p>
            <a:r>
              <a:rPr lang="en-US" dirty="0"/>
              <a:t>Click to edit: Presentation Title</a:t>
            </a:r>
            <a:endParaRPr lang="en-AU" dirty="0"/>
          </a:p>
        </p:txBody>
      </p:sp>
      <p:pic>
        <p:nvPicPr>
          <p:cNvPr id="22" name="Picture 21" descr="Logo - Queensland University of Technology">
            <a:extLst>
              <a:ext uri="{FF2B5EF4-FFF2-40B4-BE49-F238E27FC236}">
                <a16:creationId xmlns:a16="http://schemas.microsoft.com/office/drawing/2014/main" id="{DA91A798-491D-074B-8E2D-C132539F5E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2943" y="503285"/>
            <a:ext cx="1655763" cy="1655763"/>
          </a:xfrm>
          <a:prstGeom prst="rect">
            <a:avLst/>
          </a:prstGeom>
        </p:spPr>
      </p:pic>
    </p:spTree>
    <p:extLst>
      <p:ext uri="{BB962C8B-B14F-4D97-AF65-F5344CB8AC3E}">
        <p14:creationId xmlns:p14="http://schemas.microsoft.com/office/powerpoint/2010/main" val="331613232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4_Two column slide">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BCED1A86-7C00-4B5E-BF2D-030A391AC223}"/>
              </a:ext>
            </a:extLst>
          </p:cNvPr>
          <p:cNvSpPr>
            <a:spLocks noGrp="1"/>
          </p:cNvSpPr>
          <p:nvPr>
            <p:ph type="sldNum" sz="quarter" idx="4"/>
          </p:nvPr>
        </p:nvSpPr>
        <p:spPr>
          <a:xfrm>
            <a:off x="11188461" y="186179"/>
            <a:ext cx="657044"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50DE2101-C65B-4E63-9A0E-F3BD87D4D20C}" type="slidenum">
              <a:rPr lang="en-AU" smtClean="0"/>
              <a:pPr/>
              <a:t>‹#›</a:t>
            </a:fld>
            <a:endParaRPr lang="en-AU" dirty="0"/>
          </a:p>
        </p:txBody>
      </p:sp>
      <p:sp>
        <p:nvSpPr>
          <p:cNvPr id="4" name="Content Placeholder 3">
            <a:extLst>
              <a:ext uri="{FF2B5EF4-FFF2-40B4-BE49-F238E27FC236}">
                <a16:creationId xmlns:a16="http://schemas.microsoft.com/office/drawing/2014/main" id="{CFDA814E-6A9F-478A-8061-C5740CBC088C}"/>
              </a:ext>
              <a:ext uri="{C183D7F6-B498-43B3-948B-1728B52AA6E4}">
                <adec:decorative xmlns:adec="http://schemas.microsoft.com/office/drawing/2017/decorative" val="1"/>
              </a:ext>
            </a:extLst>
          </p:cNvPr>
          <p:cNvSpPr>
            <a:spLocks noGrp="1"/>
          </p:cNvSpPr>
          <p:nvPr>
            <p:ph sz="half" idx="2"/>
          </p:nvPr>
        </p:nvSpPr>
        <p:spPr>
          <a:xfrm>
            <a:off x="6189537" y="1800000"/>
            <a:ext cx="5510463" cy="3960000"/>
          </a:xfrm>
          <a:prstGeom prst="rect">
            <a:avLst/>
          </a:prstGeom>
        </p:spPr>
        <p:txBody>
          <a:bodyPr>
            <a:normAutofit/>
          </a:bodyPr>
          <a:lstStyle>
            <a:lvl1pPr>
              <a:defRPr sz="2000" baseline="0">
                <a:solidFill>
                  <a:srgbClr val="000619"/>
                </a:solidFill>
              </a:defRPr>
            </a:lvl1pPr>
            <a:lvl2pPr>
              <a:defRPr sz="2000" baseline="0">
                <a:solidFill>
                  <a:srgbClr val="000619"/>
                </a:solidFill>
              </a:defRPr>
            </a:lvl2pPr>
            <a:lvl3pPr>
              <a:defRPr sz="2000" baseline="0">
                <a:solidFill>
                  <a:srgbClr val="000619"/>
                </a:solidFill>
              </a:defRPr>
            </a:lvl3pPr>
            <a:lvl4pPr>
              <a:defRPr sz="2000" baseline="0">
                <a:solidFill>
                  <a:srgbClr val="000619"/>
                </a:solidFill>
              </a:defRPr>
            </a:lvl4pPr>
            <a:lvl5pPr>
              <a:defRPr sz="2000" baseline="0">
                <a:solidFill>
                  <a:srgbClr val="00061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 name="Content Placeholder 2">
            <a:extLst>
              <a:ext uri="{FF2B5EF4-FFF2-40B4-BE49-F238E27FC236}">
                <a16:creationId xmlns:a16="http://schemas.microsoft.com/office/drawing/2014/main" id="{AE3B8D85-19EE-40D8-B0FC-72738D139668}"/>
              </a:ext>
              <a:ext uri="{C183D7F6-B498-43B3-948B-1728B52AA6E4}">
                <adec:decorative xmlns:adec="http://schemas.microsoft.com/office/drawing/2017/decorative" val="1"/>
              </a:ext>
            </a:extLst>
          </p:cNvPr>
          <p:cNvSpPr>
            <a:spLocks noGrp="1"/>
          </p:cNvSpPr>
          <p:nvPr>
            <p:ph sz="half" idx="1"/>
          </p:nvPr>
        </p:nvSpPr>
        <p:spPr>
          <a:xfrm>
            <a:off x="468000" y="1800000"/>
            <a:ext cx="5430253" cy="3960000"/>
          </a:xfrm>
          <a:prstGeom prst="rect">
            <a:avLst/>
          </a:prstGeom>
        </p:spPr>
        <p:txBody>
          <a:bodyPr>
            <a:normAutofit/>
          </a:bodyPr>
          <a:lstStyle>
            <a:lvl1pPr>
              <a:defRPr sz="2000" baseline="0">
                <a:solidFill>
                  <a:srgbClr val="1C1C1C"/>
                </a:solidFill>
              </a:defRPr>
            </a:lvl1pPr>
            <a:lvl2pPr>
              <a:defRPr sz="2000" baseline="0">
                <a:solidFill>
                  <a:srgbClr val="1C1C1C"/>
                </a:solidFill>
              </a:defRPr>
            </a:lvl2pPr>
            <a:lvl3pPr>
              <a:defRPr sz="2000" baseline="0">
                <a:solidFill>
                  <a:srgbClr val="1C1C1C"/>
                </a:solidFill>
              </a:defRPr>
            </a:lvl3pPr>
            <a:lvl4pPr>
              <a:defRPr sz="2000" baseline="0">
                <a:solidFill>
                  <a:srgbClr val="1C1C1C"/>
                </a:solidFill>
              </a:defRPr>
            </a:lvl4pPr>
            <a:lvl5pPr>
              <a:defRPr sz="2000" baseline="0">
                <a:solidFill>
                  <a:srgbClr val="1C1C1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a:extLst>
              <a:ext uri="{FF2B5EF4-FFF2-40B4-BE49-F238E27FC236}">
                <a16:creationId xmlns:a16="http://schemas.microsoft.com/office/drawing/2014/main" id="{3D32BEA0-D192-4426-8039-EC77442576C8}"/>
              </a:ext>
              <a:ext uri="{C183D7F6-B498-43B3-948B-1728B52AA6E4}">
                <adec:decorative xmlns:adec="http://schemas.microsoft.com/office/drawing/2017/decorative" val="1"/>
              </a:ext>
            </a:extLst>
          </p:cNvPr>
          <p:cNvSpPr>
            <a:spLocks noGrp="1"/>
          </p:cNvSpPr>
          <p:nvPr>
            <p:ph type="title"/>
          </p:nvPr>
        </p:nvSpPr>
        <p:spPr>
          <a:xfrm>
            <a:off x="468000" y="360000"/>
            <a:ext cx="11232000" cy="1332000"/>
          </a:xfrm>
          <a:prstGeom prst="rect">
            <a:avLst/>
          </a:prstGeom>
        </p:spPr>
        <p:txBody>
          <a:bodyPr/>
          <a:lstStyle/>
          <a:p>
            <a:r>
              <a:rPr lang="en-US"/>
              <a:t>Click to edit Master title style</a:t>
            </a:r>
            <a:endParaRPr lang="en-AU" dirty="0"/>
          </a:p>
        </p:txBody>
      </p:sp>
    </p:spTree>
    <p:extLst>
      <p:ext uri="{BB962C8B-B14F-4D97-AF65-F5344CB8AC3E}">
        <p14:creationId xmlns:p14="http://schemas.microsoft.com/office/powerpoint/2010/main" val="3990707427"/>
      </p:ext>
    </p:extLst>
  </p:cSld>
  <p:clrMapOvr>
    <a:masterClrMapping/>
  </p:clrMapOvr>
  <p:transition spd="med">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_Dark blue highlight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B8D0A3-3636-4D52-A40A-89EB4432DC2C}"/>
              </a:ext>
              <a:ext uri="{C183D7F6-B498-43B3-948B-1728B52AA6E4}">
                <adec:decorative xmlns:adec="http://schemas.microsoft.com/office/drawing/2017/decorative" val="1"/>
              </a:ext>
            </a:extLst>
          </p:cNvPr>
          <p:cNvSpPr/>
          <p:nvPr userDrawn="1"/>
        </p:nvSpPr>
        <p:spPr>
          <a:xfrm>
            <a:off x="0" y="0"/>
            <a:ext cx="12192000" cy="6075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Slide Number Placeholder 1">
            <a:extLst>
              <a:ext uri="{FF2B5EF4-FFF2-40B4-BE49-F238E27FC236}">
                <a16:creationId xmlns:a16="http://schemas.microsoft.com/office/drawing/2014/main" id="{092487F3-73DA-4656-84F8-1DE5A80C51B7}"/>
              </a:ext>
            </a:extLst>
          </p:cNvPr>
          <p:cNvSpPr>
            <a:spLocks noGrp="1"/>
          </p:cNvSpPr>
          <p:nvPr>
            <p:ph type="sldNum" sz="quarter" idx="4"/>
          </p:nvPr>
        </p:nvSpPr>
        <p:spPr>
          <a:xfrm>
            <a:off x="11188461" y="186179"/>
            <a:ext cx="657044"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50DE2101-C65B-4E63-9A0E-F3BD87D4D20C}" type="slidenum">
              <a:rPr lang="en-AU" smtClean="0"/>
              <a:pPr/>
              <a:t>‹#›</a:t>
            </a:fld>
            <a:endParaRPr lang="en-AU" dirty="0"/>
          </a:p>
        </p:txBody>
      </p:sp>
      <p:sp>
        <p:nvSpPr>
          <p:cNvPr id="3" name="Content Placeholder 2">
            <a:extLst>
              <a:ext uri="{FF2B5EF4-FFF2-40B4-BE49-F238E27FC236}">
                <a16:creationId xmlns:a16="http://schemas.microsoft.com/office/drawing/2014/main" id="{FA20A0EA-FE24-441E-B009-2BD5DB9A903A}"/>
              </a:ext>
              <a:ext uri="{C183D7F6-B498-43B3-948B-1728B52AA6E4}">
                <adec:decorative xmlns:adec="http://schemas.microsoft.com/office/drawing/2017/decorative" val="1"/>
              </a:ext>
            </a:extLst>
          </p:cNvPr>
          <p:cNvSpPr>
            <a:spLocks noGrp="1"/>
          </p:cNvSpPr>
          <p:nvPr>
            <p:ph idx="1" hasCustomPrompt="1"/>
          </p:nvPr>
        </p:nvSpPr>
        <p:spPr>
          <a:xfrm>
            <a:off x="468000" y="1800000"/>
            <a:ext cx="11232000" cy="3960000"/>
          </a:xfrm>
          <a:prstGeom prst="rect">
            <a:avLst/>
          </a:prstGeo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Title 1">
            <a:extLst>
              <a:ext uri="{FF2B5EF4-FFF2-40B4-BE49-F238E27FC236}">
                <a16:creationId xmlns:a16="http://schemas.microsoft.com/office/drawing/2014/main" id="{860521EC-3BCC-46AD-A4CB-4CEC78D8996C}"/>
              </a:ext>
              <a:ext uri="{C183D7F6-B498-43B3-948B-1728B52AA6E4}">
                <adec:decorative xmlns:adec="http://schemas.microsoft.com/office/drawing/2017/decorative" val="1"/>
              </a:ext>
            </a:extLst>
          </p:cNvPr>
          <p:cNvSpPr>
            <a:spLocks noGrp="1"/>
          </p:cNvSpPr>
          <p:nvPr>
            <p:ph type="title"/>
          </p:nvPr>
        </p:nvSpPr>
        <p:spPr>
          <a:xfrm>
            <a:off x="468000" y="360000"/>
            <a:ext cx="11232000" cy="1332000"/>
          </a:xfrm>
          <a:prstGeom prst="rect">
            <a:avLst/>
          </a:prstGeom>
        </p:spPr>
        <p:txBody>
          <a:bodyPr/>
          <a:lstStyle>
            <a:lvl1pPr>
              <a:defRPr>
                <a:solidFill>
                  <a:schemeClr val="bg1"/>
                </a:solidFill>
              </a:defRPr>
            </a:lvl1pPr>
          </a:lstStyle>
          <a:p>
            <a:r>
              <a:rPr lang="en-US"/>
              <a:t>Click to edit Master title style</a:t>
            </a:r>
            <a:endParaRPr lang="en-AU" dirty="0"/>
          </a:p>
        </p:txBody>
      </p:sp>
    </p:spTree>
    <p:extLst>
      <p:ext uri="{BB962C8B-B14F-4D97-AF65-F5344CB8AC3E}">
        <p14:creationId xmlns:p14="http://schemas.microsoft.com/office/powerpoint/2010/main" val="1342974789"/>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6_bright blue highl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B8D0A3-3636-4D52-A40A-89EB4432DC2C}"/>
              </a:ext>
              <a:ext uri="{C183D7F6-B498-43B3-948B-1728B52AA6E4}">
                <adec:decorative xmlns:adec="http://schemas.microsoft.com/office/drawing/2017/decorative" val="1"/>
              </a:ext>
            </a:extLst>
          </p:cNvPr>
          <p:cNvSpPr/>
          <p:nvPr userDrawn="1"/>
        </p:nvSpPr>
        <p:spPr>
          <a:xfrm>
            <a:off x="0" y="0"/>
            <a:ext cx="12192000" cy="60759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Slide Number Placeholder 1">
            <a:extLst>
              <a:ext uri="{FF2B5EF4-FFF2-40B4-BE49-F238E27FC236}">
                <a16:creationId xmlns:a16="http://schemas.microsoft.com/office/drawing/2014/main" id="{092487F3-73DA-4656-84F8-1DE5A80C51B7}"/>
              </a:ext>
            </a:extLst>
          </p:cNvPr>
          <p:cNvSpPr>
            <a:spLocks noGrp="1"/>
          </p:cNvSpPr>
          <p:nvPr>
            <p:ph type="sldNum" sz="quarter" idx="4"/>
          </p:nvPr>
        </p:nvSpPr>
        <p:spPr>
          <a:xfrm>
            <a:off x="11188461" y="186179"/>
            <a:ext cx="657044"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50DE2101-C65B-4E63-9A0E-F3BD87D4D20C}" type="slidenum">
              <a:rPr lang="en-AU" smtClean="0"/>
              <a:pPr/>
              <a:t>‹#›</a:t>
            </a:fld>
            <a:endParaRPr lang="en-AU" dirty="0"/>
          </a:p>
        </p:txBody>
      </p:sp>
      <p:sp>
        <p:nvSpPr>
          <p:cNvPr id="3" name="Content Placeholder 2">
            <a:extLst>
              <a:ext uri="{FF2B5EF4-FFF2-40B4-BE49-F238E27FC236}">
                <a16:creationId xmlns:a16="http://schemas.microsoft.com/office/drawing/2014/main" id="{FA20A0EA-FE24-441E-B009-2BD5DB9A903A}"/>
              </a:ext>
              <a:ext uri="{C183D7F6-B498-43B3-948B-1728B52AA6E4}">
                <adec:decorative xmlns:adec="http://schemas.microsoft.com/office/drawing/2017/decorative" val="1"/>
              </a:ext>
            </a:extLst>
          </p:cNvPr>
          <p:cNvSpPr>
            <a:spLocks noGrp="1"/>
          </p:cNvSpPr>
          <p:nvPr>
            <p:ph idx="1" hasCustomPrompt="1"/>
          </p:nvPr>
        </p:nvSpPr>
        <p:spPr>
          <a:xfrm>
            <a:off x="468000" y="1800000"/>
            <a:ext cx="11232000" cy="3960000"/>
          </a:xfrm>
          <a:prstGeom prst="rect">
            <a:avLst/>
          </a:prstGeo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Title 1">
            <a:extLst>
              <a:ext uri="{FF2B5EF4-FFF2-40B4-BE49-F238E27FC236}">
                <a16:creationId xmlns:a16="http://schemas.microsoft.com/office/drawing/2014/main" id="{860521EC-3BCC-46AD-A4CB-4CEC78D8996C}"/>
              </a:ext>
              <a:ext uri="{C183D7F6-B498-43B3-948B-1728B52AA6E4}">
                <adec:decorative xmlns:adec="http://schemas.microsoft.com/office/drawing/2017/decorative" val="1"/>
              </a:ext>
            </a:extLst>
          </p:cNvPr>
          <p:cNvSpPr>
            <a:spLocks noGrp="1"/>
          </p:cNvSpPr>
          <p:nvPr>
            <p:ph type="title"/>
          </p:nvPr>
        </p:nvSpPr>
        <p:spPr>
          <a:xfrm>
            <a:off x="468000" y="360000"/>
            <a:ext cx="11232000" cy="1332000"/>
          </a:xfrm>
          <a:prstGeom prst="rect">
            <a:avLst/>
          </a:prstGeom>
        </p:spPr>
        <p:txBody>
          <a:bodyPr/>
          <a:lstStyle>
            <a:lvl1pPr>
              <a:defRPr>
                <a:solidFill>
                  <a:schemeClr val="tx2"/>
                </a:solidFill>
              </a:defRPr>
            </a:lvl1pPr>
          </a:lstStyle>
          <a:p>
            <a:r>
              <a:rPr lang="en-US"/>
              <a:t>Click to edit Master title style</a:t>
            </a:r>
            <a:endParaRPr lang="en-AU" dirty="0"/>
          </a:p>
        </p:txBody>
      </p:sp>
    </p:spTree>
    <p:extLst>
      <p:ext uri="{BB962C8B-B14F-4D97-AF65-F5344CB8AC3E}">
        <p14:creationId xmlns:p14="http://schemas.microsoft.com/office/powerpoint/2010/main" val="301683691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blank ">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00BC167D-F647-4BE2-BBA9-8ADE0451500E}"/>
              </a:ext>
            </a:extLst>
          </p:cNvPr>
          <p:cNvSpPr>
            <a:spLocks noGrp="1"/>
          </p:cNvSpPr>
          <p:nvPr>
            <p:ph type="sldNum" sz="quarter" idx="4"/>
          </p:nvPr>
        </p:nvSpPr>
        <p:spPr>
          <a:xfrm>
            <a:off x="11188461" y="186179"/>
            <a:ext cx="657044"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50DE2101-C65B-4E63-9A0E-F3BD87D4D20C}" type="slidenum">
              <a:rPr lang="en-AU" smtClean="0"/>
              <a:pPr/>
              <a:t>‹#›</a:t>
            </a:fld>
            <a:endParaRPr lang="en-AU" dirty="0"/>
          </a:p>
        </p:txBody>
      </p:sp>
      <p:sp>
        <p:nvSpPr>
          <p:cNvPr id="2" name="TextBox 1">
            <a:extLst>
              <a:ext uri="{FF2B5EF4-FFF2-40B4-BE49-F238E27FC236}">
                <a16:creationId xmlns:a16="http://schemas.microsoft.com/office/drawing/2014/main" id="{BE4697BD-2578-FAD3-72B7-724687C44EC0}"/>
              </a:ext>
            </a:extLst>
          </p:cNvPr>
          <p:cNvSpPr txBox="1"/>
          <p:nvPr userDrawn="1"/>
        </p:nvSpPr>
        <p:spPr>
          <a:xfrm rot="20057100">
            <a:off x="1972523" y="2405161"/>
            <a:ext cx="8222954" cy="1862048"/>
          </a:xfrm>
          <a:prstGeom prst="rect">
            <a:avLst/>
          </a:prstGeom>
          <a:noFill/>
        </p:spPr>
        <p:txBody>
          <a:bodyPr wrap="square" rtlCol="0">
            <a:spAutoFit/>
          </a:bodyPr>
          <a:lstStyle/>
          <a:p>
            <a:r>
              <a:rPr lang="en-AU" sz="11500" baseline="0" dirty="0">
                <a:solidFill>
                  <a:schemeClr val="bg1">
                    <a:lumMod val="95000"/>
                  </a:schemeClr>
                </a:solidFill>
                <a:latin typeface="Calibri" panose="020F0502020204030204" pitchFamily="34" charset="0"/>
                <a:cs typeface="Calibri" panose="020F0502020204030204" pitchFamily="34" charset="0"/>
              </a:rPr>
              <a:t>EMBARGOED</a:t>
            </a:r>
            <a:endParaRPr lang="en-AU" sz="9600" baseline="0" dirty="0">
              <a:solidFill>
                <a:schemeClr val="bg1">
                  <a:lumMod val="9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8394569"/>
      </p:ext>
    </p:extLst>
  </p:cSld>
  <p:clrMapOvr>
    <a:masterClrMapping/>
  </p:clrMapOvr>
  <p:transition spd="med">
    <p:fade/>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hapter Page_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CD9C7A-FB4B-4C32-BB94-381D14AD315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ext Placeholder 7">
            <a:extLst>
              <a:ext uri="{FF2B5EF4-FFF2-40B4-BE49-F238E27FC236}">
                <a16:creationId xmlns:a16="http://schemas.microsoft.com/office/drawing/2014/main" id="{EFD7735A-B7DA-4E07-A843-5FC5BA79AD50}"/>
              </a:ext>
              <a:ext uri="{C183D7F6-B498-43B3-948B-1728B52AA6E4}">
                <adec:decorative xmlns:adec="http://schemas.microsoft.com/office/drawing/2017/decorative" val="1"/>
              </a:ext>
            </a:extLst>
          </p:cNvPr>
          <p:cNvSpPr>
            <a:spLocks noGrp="1"/>
          </p:cNvSpPr>
          <p:nvPr>
            <p:ph type="body" sz="quarter" idx="10" hasCustomPrompt="1"/>
          </p:nvPr>
        </p:nvSpPr>
        <p:spPr>
          <a:xfrm>
            <a:off x="790947" y="4396382"/>
            <a:ext cx="7380287" cy="933450"/>
          </a:xfrm>
        </p:spPr>
        <p:txBody>
          <a:bodyPr/>
          <a:lstStyle>
            <a:lvl1pPr algn="l">
              <a:buNone/>
              <a:defRPr sz="1800">
                <a:solidFill>
                  <a:schemeClr val="tx2"/>
                </a:solidFill>
                <a:latin typeface="+mn-lt"/>
              </a:defRPr>
            </a:lvl1pPr>
            <a:lvl2pPr>
              <a:buNone/>
              <a:defRPr sz="1800">
                <a:solidFill>
                  <a:schemeClr val="bg1"/>
                </a:solidFill>
                <a:latin typeface="+mn-lt"/>
              </a:defRPr>
            </a:lvl2pPr>
            <a:lvl3pPr>
              <a:buNone/>
              <a:defRPr sz="1800">
                <a:solidFill>
                  <a:schemeClr val="bg1"/>
                </a:solidFill>
                <a:latin typeface="+mn-lt"/>
              </a:defRPr>
            </a:lvl3pPr>
            <a:lvl4pPr>
              <a:buNone/>
              <a:defRPr sz="1800">
                <a:solidFill>
                  <a:schemeClr val="bg1"/>
                </a:solidFill>
                <a:latin typeface="+mn-lt"/>
              </a:defRPr>
            </a:lvl4pPr>
            <a:lvl5pPr>
              <a:buNone/>
              <a:defRPr sz="1800">
                <a:solidFill>
                  <a:schemeClr val="bg1"/>
                </a:solidFill>
                <a:latin typeface="+mn-lt"/>
              </a:defRPr>
            </a:lvl5pPr>
          </a:lstStyle>
          <a:p>
            <a:pPr lvl="0"/>
            <a:r>
              <a:rPr lang="en-US" dirty="0"/>
              <a:t>Click to edit: Add your </a:t>
            </a:r>
            <a:r>
              <a:rPr lang="en-AU" dirty="0"/>
              <a:t>chapter description here</a:t>
            </a:r>
            <a:endParaRPr lang="en-US" dirty="0"/>
          </a:p>
        </p:txBody>
      </p:sp>
      <p:sp>
        <p:nvSpPr>
          <p:cNvPr id="7" name="Title 1">
            <a:extLst>
              <a:ext uri="{FF2B5EF4-FFF2-40B4-BE49-F238E27FC236}">
                <a16:creationId xmlns:a16="http://schemas.microsoft.com/office/drawing/2014/main" id="{E252BC87-340E-4AA0-A72B-58BB011DA75B}"/>
              </a:ext>
              <a:ext uri="{C183D7F6-B498-43B3-948B-1728B52AA6E4}">
                <adec:decorative xmlns:adec="http://schemas.microsoft.com/office/drawing/2017/decorative" val="1"/>
              </a:ext>
            </a:extLst>
          </p:cNvPr>
          <p:cNvSpPr>
            <a:spLocks noGrp="1"/>
          </p:cNvSpPr>
          <p:nvPr>
            <p:ph type="ctrTitle" hasCustomPrompt="1"/>
          </p:nvPr>
        </p:nvSpPr>
        <p:spPr>
          <a:xfrm>
            <a:off x="790864" y="2562385"/>
            <a:ext cx="7380370" cy="1833997"/>
          </a:xfrm>
        </p:spPr>
        <p:txBody>
          <a:bodyPr anchor="ctr">
            <a:normAutofit/>
          </a:bodyPr>
          <a:lstStyle>
            <a:lvl1pPr algn="l">
              <a:defRPr sz="5400" b="1">
                <a:solidFill>
                  <a:schemeClr val="tx2"/>
                </a:solidFill>
              </a:defRPr>
            </a:lvl1pPr>
          </a:lstStyle>
          <a:p>
            <a:r>
              <a:rPr lang="en-US" dirty="0"/>
              <a:t>Click to edit: Chapter Title</a:t>
            </a:r>
            <a:endParaRPr lang="en-AU" dirty="0"/>
          </a:p>
        </p:txBody>
      </p:sp>
    </p:spTree>
    <p:extLst>
      <p:ext uri="{BB962C8B-B14F-4D97-AF65-F5344CB8AC3E}">
        <p14:creationId xmlns:p14="http://schemas.microsoft.com/office/powerpoint/2010/main" val="3357113901"/>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hapter Page_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CD9C7A-FB4B-4C32-BB94-381D14AD315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ext Placeholder 7">
            <a:extLst>
              <a:ext uri="{FF2B5EF4-FFF2-40B4-BE49-F238E27FC236}">
                <a16:creationId xmlns:a16="http://schemas.microsoft.com/office/drawing/2014/main" id="{EFD7735A-B7DA-4E07-A843-5FC5BA79AD50}"/>
              </a:ext>
              <a:ext uri="{C183D7F6-B498-43B3-948B-1728B52AA6E4}">
                <adec:decorative xmlns:adec="http://schemas.microsoft.com/office/drawing/2017/decorative" val="1"/>
              </a:ext>
            </a:extLst>
          </p:cNvPr>
          <p:cNvSpPr>
            <a:spLocks noGrp="1"/>
          </p:cNvSpPr>
          <p:nvPr>
            <p:ph type="body" sz="quarter" idx="10" hasCustomPrompt="1"/>
          </p:nvPr>
        </p:nvSpPr>
        <p:spPr>
          <a:xfrm>
            <a:off x="790947" y="4396382"/>
            <a:ext cx="7380287" cy="933450"/>
          </a:xfrm>
        </p:spPr>
        <p:txBody>
          <a:bodyPr/>
          <a:lstStyle>
            <a:lvl1pPr algn="l">
              <a:buNone/>
              <a:defRPr sz="1800">
                <a:solidFill>
                  <a:schemeClr val="bg1"/>
                </a:solidFill>
                <a:latin typeface="+mn-lt"/>
              </a:defRPr>
            </a:lvl1pPr>
            <a:lvl2pPr>
              <a:buNone/>
              <a:defRPr sz="1800">
                <a:solidFill>
                  <a:schemeClr val="bg1"/>
                </a:solidFill>
                <a:latin typeface="+mn-lt"/>
              </a:defRPr>
            </a:lvl2pPr>
            <a:lvl3pPr>
              <a:buNone/>
              <a:defRPr sz="1800">
                <a:solidFill>
                  <a:schemeClr val="bg1"/>
                </a:solidFill>
                <a:latin typeface="+mn-lt"/>
              </a:defRPr>
            </a:lvl3pPr>
            <a:lvl4pPr>
              <a:buNone/>
              <a:defRPr sz="1800">
                <a:solidFill>
                  <a:schemeClr val="bg1"/>
                </a:solidFill>
                <a:latin typeface="+mn-lt"/>
              </a:defRPr>
            </a:lvl4pPr>
            <a:lvl5pPr>
              <a:buNone/>
              <a:defRPr sz="1800">
                <a:solidFill>
                  <a:schemeClr val="bg1"/>
                </a:solidFill>
                <a:latin typeface="+mn-lt"/>
              </a:defRPr>
            </a:lvl5pPr>
          </a:lstStyle>
          <a:p>
            <a:pPr lvl="0"/>
            <a:r>
              <a:rPr lang="en-US" dirty="0"/>
              <a:t>Click to edit: Add your </a:t>
            </a:r>
            <a:r>
              <a:rPr lang="en-AU" dirty="0"/>
              <a:t>chapter description here</a:t>
            </a:r>
            <a:endParaRPr lang="en-US" dirty="0"/>
          </a:p>
        </p:txBody>
      </p:sp>
      <p:sp>
        <p:nvSpPr>
          <p:cNvPr id="7" name="Title 1">
            <a:extLst>
              <a:ext uri="{FF2B5EF4-FFF2-40B4-BE49-F238E27FC236}">
                <a16:creationId xmlns:a16="http://schemas.microsoft.com/office/drawing/2014/main" id="{E252BC87-340E-4AA0-A72B-58BB011DA75B}"/>
              </a:ext>
              <a:ext uri="{C183D7F6-B498-43B3-948B-1728B52AA6E4}">
                <adec:decorative xmlns:adec="http://schemas.microsoft.com/office/drawing/2017/decorative" val="1"/>
              </a:ext>
            </a:extLst>
          </p:cNvPr>
          <p:cNvSpPr>
            <a:spLocks noGrp="1"/>
          </p:cNvSpPr>
          <p:nvPr>
            <p:ph type="ctrTitle" hasCustomPrompt="1"/>
          </p:nvPr>
        </p:nvSpPr>
        <p:spPr>
          <a:xfrm>
            <a:off x="790864" y="2562385"/>
            <a:ext cx="7380370" cy="1833997"/>
          </a:xfrm>
        </p:spPr>
        <p:txBody>
          <a:bodyPr anchor="ctr">
            <a:normAutofit/>
          </a:bodyPr>
          <a:lstStyle>
            <a:lvl1pPr algn="l">
              <a:defRPr sz="5400" b="1">
                <a:solidFill>
                  <a:schemeClr val="bg1"/>
                </a:solidFill>
              </a:defRPr>
            </a:lvl1pPr>
          </a:lstStyle>
          <a:p>
            <a:r>
              <a:rPr lang="en-US" dirty="0"/>
              <a:t>Click to edit: Chapter Title</a:t>
            </a:r>
            <a:endParaRPr lang="en-AU" dirty="0"/>
          </a:p>
        </p:txBody>
      </p:sp>
    </p:spTree>
    <p:extLst>
      <p:ext uri="{BB962C8B-B14F-4D97-AF65-F5344CB8AC3E}">
        <p14:creationId xmlns:p14="http://schemas.microsoft.com/office/powerpoint/2010/main" val="1566651158"/>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Chapter Page_C">
    <p:spTree>
      <p:nvGrpSpPr>
        <p:cNvPr id="1" name=""/>
        <p:cNvGrpSpPr/>
        <p:nvPr/>
      </p:nvGrpSpPr>
      <p:grpSpPr>
        <a:xfrm>
          <a:off x="0" y="0"/>
          <a:ext cx="0" cy="0"/>
          <a:chOff x="0" y="0"/>
          <a:chExt cx="0" cy="0"/>
        </a:xfrm>
      </p:grpSpPr>
      <p:sp>
        <p:nvSpPr>
          <p:cNvPr id="10" name="Text Placeholder 7">
            <a:extLst>
              <a:ext uri="{FF2B5EF4-FFF2-40B4-BE49-F238E27FC236}">
                <a16:creationId xmlns:a16="http://schemas.microsoft.com/office/drawing/2014/main" id="{EFD7735A-B7DA-4E07-A843-5FC5BA79AD50}"/>
              </a:ext>
              <a:ext uri="{C183D7F6-B498-43B3-948B-1728B52AA6E4}">
                <adec:decorative xmlns:adec="http://schemas.microsoft.com/office/drawing/2017/decorative" val="1"/>
              </a:ext>
            </a:extLst>
          </p:cNvPr>
          <p:cNvSpPr>
            <a:spLocks noGrp="1"/>
          </p:cNvSpPr>
          <p:nvPr>
            <p:ph type="body" sz="quarter" idx="10" hasCustomPrompt="1"/>
          </p:nvPr>
        </p:nvSpPr>
        <p:spPr>
          <a:xfrm>
            <a:off x="790947" y="4396382"/>
            <a:ext cx="7380287" cy="933450"/>
          </a:xfrm>
        </p:spPr>
        <p:txBody>
          <a:bodyPr/>
          <a:lstStyle>
            <a:lvl1pPr algn="l">
              <a:buNone/>
              <a:defRPr sz="1800">
                <a:solidFill>
                  <a:schemeClr val="tx2"/>
                </a:solidFill>
                <a:latin typeface="+mn-lt"/>
              </a:defRPr>
            </a:lvl1pPr>
            <a:lvl2pPr>
              <a:buNone/>
              <a:defRPr sz="1800">
                <a:solidFill>
                  <a:schemeClr val="bg1"/>
                </a:solidFill>
                <a:latin typeface="+mn-lt"/>
              </a:defRPr>
            </a:lvl2pPr>
            <a:lvl3pPr>
              <a:buNone/>
              <a:defRPr sz="1800">
                <a:solidFill>
                  <a:schemeClr val="bg1"/>
                </a:solidFill>
                <a:latin typeface="+mn-lt"/>
              </a:defRPr>
            </a:lvl3pPr>
            <a:lvl4pPr>
              <a:buNone/>
              <a:defRPr sz="1800">
                <a:solidFill>
                  <a:schemeClr val="bg1"/>
                </a:solidFill>
                <a:latin typeface="+mn-lt"/>
              </a:defRPr>
            </a:lvl4pPr>
            <a:lvl5pPr>
              <a:buNone/>
              <a:defRPr sz="1800">
                <a:solidFill>
                  <a:schemeClr val="bg1"/>
                </a:solidFill>
                <a:latin typeface="+mn-lt"/>
              </a:defRPr>
            </a:lvl5pPr>
          </a:lstStyle>
          <a:p>
            <a:pPr lvl="0"/>
            <a:r>
              <a:rPr lang="en-US" dirty="0"/>
              <a:t>Click to edit: Add your </a:t>
            </a:r>
            <a:r>
              <a:rPr lang="en-AU" dirty="0"/>
              <a:t>chapter description here</a:t>
            </a:r>
            <a:endParaRPr lang="en-US" dirty="0"/>
          </a:p>
        </p:txBody>
      </p:sp>
      <p:sp>
        <p:nvSpPr>
          <p:cNvPr id="7" name="Title 1">
            <a:extLst>
              <a:ext uri="{FF2B5EF4-FFF2-40B4-BE49-F238E27FC236}">
                <a16:creationId xmlns:a16="http://schemas.microsoft.com/office/drawing/2014/main" id="{E252BC87-340E-4AA0-A72B-58BB011DA75B}"/>
              </a:ext>
              <a:ext uri="{C183D7F6-B498-43B3-948B-1728B52AA6E4}">
                <adec:decorative xmlns:adec="http://schemas.microsoft.com/office/drawing/2017/decorative" val="1"/>
              </a:ext>
            </a:extLst>
          </p:cNvPr>
          <p:cNvSpPr>
            <a:spLocks noGrp="1"/>
          </p:cNvSpPr>
          <p:nvPr>
            <p:ph type="ctrTitle" hasCustomPrompt="1"/>
          </p:nvPr>
        </p:nvSpPr>
        <p:spPr>
          <a:xfrm>
            <a:off x="790864" y="2562385"/>
            <a:ext cx="7380370" cy="1833997"/>
          </a:xfrm>
        </p:spPr>
        <p:txBody>
          <a:bodyPr anchor="ctr">
            <a:normAutofit/>
          </a:bodyPr>
          <a:lstStyle>
            <a:lvl1pPr algn="l">
              <a:defRPr sz="5400" b="1">
                <a:solidFill>
                  <a:schemeClr val="tx2"/>
                </a:solidFill>
              </a:defRPr>
            </a:lvl1pPr>
          </a:lstStyle>
          <a:p>
            <a:r>
              <a:rPr lang="en-US" dirty="0"/>
              <a:t>Click to edit: Chapter Title</a:t>
            </a:r>
            <a:endParaRPr lang="en-AU" dirty="0"/>
          </a:p>
        </p:txBody>
      </p:sp>
      <p:sp>
        <p:nvSpPr>
          <p:cNvPr id="2" name="TextBox 1">
            <a:extLst>
              <a:ext uri="{FF2B5EF4-FFF2-40B4-BE49-F238E27FC236}">
                <a16:creationId xmlns:a16="http://schemas.microsoft.com/office/drawing/2014/main" id="{02892E5C-F322-32CE-0D52-C25A0C5A47A4}"/>
              </a:ext>
            </a:extLst>
          </p:cNvPr>
          <p:cNvSpPr txBox="1"/>
          <p:nvPr userDrawn="1"/>
        </p:nvSpPr>
        <p:spPr>
          <a:xfrm rot="20057100">
            <a:off x="1972523" y="2405161"/>
            <a:ext cx="8222954" cy="1862048"/>
          </a:xfrm>
          <a:prstGeom prst="rect">
            <a:avLst/>
          </a:prstGeom>
          <a:noFill/>
        </p:spPr>
        <p:txBody>
          <a:bodyPr wrap="square" rtlCol="0">
            <a:spAutoFit/>
          </a:bodyPr>
          <a:lstStyle/>
          <a:p>
            <a:r>
              <a:rPr lang="en-AU" sz="11500" baseline="0" dirty="0">
                <a:solidFill>
                  <a:schemeClr val="bg1">
                    <a:lumMod val="95000"/>
                  </a:schemeClr>
                </a:solidFill>
                <a:latin typeface="Calibri" panose="020F0502020204030204" pitchFamily="34" charset="0"/>
                <a:cs typeface="Calibri" panose="020F0502020204030204" pitchFamily="34" charset="0"/>
              </a:rPr>
              <a:t>EMBARGOED</a:t>
            </a:r>
            <a:endParaRPr lang="en-AU" sz="9600" baseline="0" dirty="0">
              <a:solidFill>
                <a:schemeClr val="bg1">
                  <a:lumMod val="9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4825548"/>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3C0F4-8DBD-4273-B985-98F6EEA898A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20A58C1-E431-7814-2CAF-C6D60B5704BB}"/>
              </a:ext>
            </a:extLst>
          </p:cNvPr>
          <p:cNvSpPr>
            <a:spLocks noGrp="1"/>
          </p:cNvSpPr>
          <p:nvPr>
            <p:ph type="dt" sz="half" idx="10"/>
          </p:nvPr>
        </p:nvSpPr>
        <p:spPr/>
        <p:txBody>
          <a:bodyPr/>
          <a:lstStyle/>
          <a:p>
            <a:fld id="{68682D60-5850-954B-AF6C-5D20BF3287D6}" type="datetimeFigureOut">
              <a:rPr lang="en-US" smtClean="0"/>
              <a:t>7/4/2025</a:t>
            </a:fld>
            <a:endParaRPr lang="en-US"/>
          </a:p>
        </p:txBody>
      </p:sp>
      <p:sp>
        <p:nvSpPr>
          <p:cNvPr id="4" name="Footer Placeholder 3">
            <a:extLst>
              <a:ext uri="{FF2B5EF4-FFF2-40B4-BE49-F238E27FC236}">
                <a16:creationId xmlns:a16="http://schemas.microsoft.com/office/drawing/2014/main" id="{14B0B015-FE34-4161-EED7-42A514B085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C912E1-E6C1-5DF1-F2E3-8F03618733AD}"/>
              </a:ext>
            </a:extLst>
          </p:cNvPr>
          <p:cNvSpPr>
            <a:spLocks noGrp="1"/>
          </p:cNvSpPr>
          <p:nvPr>
            <p:ph type="sldNum" sz="quarter" idx="12"/>
          </p:nvPr>
        </p:nvSpPr>
        <p:spPr/>
        <p:txBody>
          <a:bodyPr/>
          <a:lstStyle/>
          <a:p>
            <a:fld id="{9414503D-0CE5-D24C-8D6C-39E72D8A8FA5}" type="slidenum">
              <a:rPr lang="en-US" smtClean="0"/>
              <a:t>‹#›</a:t>
            </a:fld>
            <a:endParaRPr lang="en-US"/>
          </a:p>
        </p:txBody>
      </p:sp>
    </p:spTree>
    <p:extLst>
      <p:ext uri="{BB962C8B-B14F-4D97-AF65-F5344CB8AC3E}">
        <p14:creationId xmlns:p14="http://schemas.microsoft.com/office/powerpoint/2010/main" val="4234315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C2B331-00B3-37DC-7385-8214F0B2E380}"/>
              </a:ext>
            </a:extLst>
          </p:cNvPr>
          <p:cNvSpPr>
            <a:spLocks noGrp="1"/>
          </p:cNvSpPr>
          <p:nvPr>
            <p:ph type="dt" sz="half" idx="10"/>
          </p:nvPr>
        </p:nvSpPr>
        <p:spPr/>
        <p:txBody>
          <a:bodyPr/>
          <a:lstStyle/>
          <a:p>
            <a:fld id="{68682D60-5850-954B-AF6C-5D20BF3287D6}" type="datetimeFigureOut">
              <a:rPr lang="en-US" smtClean="0"/>
              <a:t>7/4/2025</a:t>
            </a:fld>
            <a:endParaRPr lang="en-US"/>
          </a:p>
        </p:txBody>
      </p:sp>
      <p:sp>
        <p:nvSpPr>
          <p:cNvPr id="3" name="Footer Placeholder 2">
            <a:extLst>
              <a:ext uri="{FF2B5EF4-FFF2-40B4-BE49-F238E27FC236}">
                <a16:creationId xmlns:a16="http://schemas.microsoft.com/office/drawing/2014/main" id="{168DDA8D-E1B6-A929-9C92-DD11E17FC4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D27130-90FE-5140-E678-66E3F9558EE6}"/>
              </a:ext>
            </a:extLst>
          </p:cNvPr>
          <p:cNvSpPr>
            <a:spLocks noGrp="1"/>
          </p:cNvSpPr>
          <p:nvPr>
            <p:ph type="sldNum" sz="quarter" idx="12"/>
          </p:nvPr>
        </p:nvSpPr>
        <p:spPr/>
        <p:txBody>
          <a:bodyPr/>
          <a:lstStyle/>
          <a:p>
            <a:fld id="{9414503D-0CE5-D24C-8D6C-39E72D8A8FA5}" type="slidenum">
              <a:rPr lang="en-US" smtClean="0"/>
              <a:t>‹#›</a:t>
            </a:fld>
            <a:endParaRPr lang="en-US"/>
          </a:p>
        </p:txBody>
      </p:sp>
    </p:spTree>
    <p:extLst>
      <p:ext uri="{BB962C8B-B14F-4D97-AF65-F5344CB8AC3E}">
        <p14:creationId xmlns:p14="http://schemas.microsoft.com/office/powerpoint/2010/main" val="3060418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 Title Only">
    <p:spTree>
      <p:nvGrpSpPr>
        <p:cNvPr id="1" name=""/>
        <p:cNvGrpSpPr/>
        <p:nvPr/>
      </p:nvGrpSpPr>
      <p:grpSpPr>
        <a:xfrm>
          <a:off x="0" y="0"/>
          <a:ext cx="0" cy="0"/>
          <a:chOff x="0" y="0"/>
          <a:chExt cx="0" cy="0"/>
        </a:xfrm>
      </p:grpSpPr>
      <p:sp>
        <p:nvSpPr>
          <p:cNvPr id="12" name="Title 11"/>
          <p:cNvSpPr>
            <a:spLocks noGrp="1"/>
          </p:cNvSpPr>
          <p:nvPr>
            <p:ph type="title"/>
          </p:nvPr>
        </p:nvSpPr>
        <p:spPr>
          <a:xfrm>
            <a:off x="609600" y="475200"/>
            <a:ext cx="10972800" cy="793560"/>
          </a:xfrm>
          <a:prstGeom prst="rect">
            <a:avLst/>
          </a:prstGeom>
        </p:spPr>
        <p:txBody>
          <a:bodyPr/>
          <a:lstStyle>
            <a:lvl1pPr algn="l">
              <a:defRPr sz="2250">
                <a:latin typeface="+mj-lt"/>
                <a:cs typeface="Microsoft Sans Serif"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36694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2DCAA9-E406-47F1-A9BE-27E854E6BB57}"/>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flipV="1">
            <a:off x="0" y="234"/>
            <a:ext cx="12192000" cy="6857531"/>
          </a:xfrm>
          <a:prstGeom prst="rect">
            <a:avLst/>
          </a:prstGeom>
        </p:spPr>
      </p:pic>
      <p:sp>
        <p:nvSpPr>
          <p:cNvPr id="8" name="Text Placeholder 7">
            <a:extLst>
              <a:ext uri="{FF2B5EF4-FFF2-40B4-BE49-F238E27FC236}">
                <a16:creationId xmlns:a16="http://schemas.microsoft.com/office/drawing/2014/main" id="{74D90552-88DD-4DA4-992A-7250A7A902D8}"/>
              </a:ext>
              <a:ext uri="{C183D7F6-B498-43B3-948B-1728B52AA6E4}">
                <adec:decorative xmlns:adec="http://schemas.microsoft.com/office/drawing/2017/decorative" val="1"/>
              </a:ext>
            </a:extLst>
          </p:cNvPr>
          <p:cNvSpPr>
            <a:spLocks noGrp="1"/>
          </p:cNvSpPr>
          <p:nvPr>
            <p:ph type="body" sz="quarter" idx="10" hasCustomPrompt="1"/>
          </p:nvPr>
        </p:nvSpPr>
        <p:spPr>
          <a:xfrm>
            <a:off x="790864" y="4843624"/>
            <a:ext cx="7380287" cy="933450"/>
          </a:xfrm>
        </p:spPr>
        <p:txBody>
          <a:bodyPr/>
          <a:lstStyle>
            <a:lvl1pPr algn="l">
              <a:buNone/>
              <a:defRPr sz="1800">
                <a:solidFill>
                  <a:schemeClr val="bg1"/>
                </a:solidFill>
                <a:latin typeface="+mn-lt"/>
              </a:defRPr>
            </a:lvl1pPr>
            <a:lvl2pPr>
              <a:buNone/>
              <a:defRPr sz="1800">
                <a:solidFill>
                  <a:schemeClr val="bg1"/>
                </a:solidFill>
                <a:latin typeface="+mn-lt"/>
              </a:defRPr>
            </a:lvl2pPr>
            <a:lvl3pPr>
              <a:buNone/>
              <a:defRPr sz="1800">
                <a:solidFill>
                  <a:schemeClr val="bg1"/>
                </a:solidFill>
                <a:latin typeface="+mn-lt"/>
              </a:defRPr>
            </a:lvl3pPr>
            <a:lvl4pPr>
              <a:buNone/>
              <a:defRPr sz="1800">
                <a:solidFill>
                  <a:schemeClr val="bg1"/>
                </a:solidFill>
                <a:latin typeface="+mn-lt"/>
              </a:defRPr>
            </a:lvl4pPr>
            <a:lvl5pPr>
              <a:buNone/>
              <a:defRPr sz="1800">
                <a:solidFill>
                  <a:schemeClr val="bg1"/>
                </a:solidFill>
                <a:latin typeface="+mn-lt"/>
              </a:defRPr>
            </a:lvl5pPr>
          </a:lstStyle>
          <a:p>
            <a:pPr lvl="0"/>
            <a:r>
              <a:rPr lang="en-US" dirty="0"/>
              <a:t>Click to edit: Add your </a:t>
            </a:r>
            <a:r>
              <a:rPr lang="en-AU" dirty="0"/>
              <a:t>department, faculty or division name here</a:t>
            </a:r>
            <a:endParaRPr lang="en-US" dirty="0"/>
          </a:p>
        </p:txBody>
      </p:sp>
      <p:sp>
        <p:nvSpPr>
          <p:cNvPr id="14" name="Subtitle 2">
            <a:extLst>
              <a:ext uri="{FF2B5EF4-FFF2-40B4-BE49-F238E27FC236}">
                <a16:creationId xmlns:a16="http://schemas.microsoft.com/office/drawing/2014/main" id="{38852B28-BE93-4587-9CED-815C7F6AB19E}"/>
              </a:ext>
              <a:ext uri="{C183D7F6-B498-43B3-948B-1728B52AA6E4}">
                <adec:decorative xmlns:adec="http://schemas.microsoft.com/office/drawing/2017/decorative" val="1"/>
              </a:ext>
            </a:extLst>
          </p:cNvPr>
          <p:cNvSpPr>
            <a:spLocks noGrp="1"/>
          </p:cNvSpPr>
          <p:nvPr>
            <p:ph type="subTitle" idx="1" hasCustomPrompt="1"/>
          </p:nvPr>
        </p:nvSpPr>
        <p:spPr>
          <a:xfrm>
            <a:off x="790864" y="4478270"/>
            <a:ext cx="7380370" cy="392650"/>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Add your team or unit name here</a:t>
            </a:r>
            <a:endParaRPr lang="en-AU" dirty="0"/>
          </a:p>
        </p:txBody>
      </p:sp>
      <p:sp>
        <p:nvSpPr>
          <p:cNvPr id="13" name="Title 1">
            <a:extLst>
              <a:ext uri="{FF2B5EF4-FFF2-40B4-BE49-F238E27FC236}">
                <a16:creationId xmlns:a16="http://schemas.microsoft.com/office/drawing/2014/main" id="{27AC9D05-6B8D-4C45-A52A-EF3F6CE3D462}"/>
              </a:ext>
              <a:ext uri="{C183D7F6-B498-43B3-948B-1728B52AA6E4}">
                <adec:decorative xmlns:adec="http://schemas.microsoft.com/office/drawing/2017/decorative" val="1"/>
              </a:ext>
            </a:extLst>
          </p:cNvPr>
          <p:cNvSpPr>
            <a:spLocks noGrp="1"/>
          </p:cNvSpPr>
          <p:nvPr>
            <p:ph type="ctrTitle" hasCustomPrompt="1"/>
          </p:nvPr>
        </p:nvSpPr>
        <p:spPr>
          <a:xfrm>
            <a:off x="790864" y="2562385"/>
            <a:ext cx="7380370" cy="1833997"/>
          </a:xfrm>
        </p:spPr>
        <p:txBody>
          <a:bodyPr anchor="ctr">
            <a:normAutofit/>
          </a:bodyPr>
          <a:lstStyle>
            <a:lvl1pPr algn="l">
              <a:defRPr sz="5400" b="1">
                <a:solidFill>
                  <a:schemeClr val="bg1"/>
                </a:solidFill>
              </a:defRPr>
            </a:lvl1pPr>
          </a:lstStyle>
          <a:p>
            <a:r>
              <a:rPr lang="en-US" dirty="0"/>
              <a:t>Click to edit: Presentation Title</a:t>
            </a:r>
            <a:endParaRPr lang="en-AU" dirty="0"/>
          </a:p>
        </p:txBody>
      </p:sp>
      <p:pic>
        <p:nvPicPr>
          <p:cNvPr id="12" name="Picture 11" descr="Logo - Queensland University of Technology">
            <a:extLst>
              <a:ext uri="{FF2B5EF4-FFF2-40B4-BE49-F238E27FC236}">
                <a16:creationId xmlns:a16="http://schemas.microsoft.com/office/drawing/2014/main" id="{C35C2B97-D26F-4371-845A-ED049B3F15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6469" y="503285"/>
            <a:ext cx="1655763" cy="1655763"/>
          </a:xfrm>
          <a:prstGeom prst="rect">
            <a:avLst/>
          </a:prstGeom>
        </p:spPr>
      </p:pic>
    </p:spTree>
    <p:extLst>
      <p:ext uri="{BB962C8B-B14F-4D97-AF65-F5344CB8AC3E}">
        <p14:creationId xmlns:p14="http://schemas.microsoft.com/office/powerpoint/2010/main" val="171677179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012886-D20F-4F2C-87BD-AA30C135A362}"/>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10" name="Text Placeholder 7">
            <a:extLst>
              <a:ext uri="{FF2B5EF4-FFF2-40B4-BE49-F238E27FC236}">
                <a16:creationId xmlns:a16="http://schemas.microsoft.com/office/drawing/2014/main" id="{7F05BDEE-5B2B-40DE-9598-EC6DAA4C8079}"/>
              </a:ext>
              <a:ext uri="{C183D7F6-B498-43B3-948B-1728B52AA6E4}">
                <adec:decorative xmlns:adec="http://schemas.microsoft.com/office/drawing/2017/decorative" val="1"/>
              </a:ext>
            </a:extLst>
          </p:cNvPr>
          <p:cNvSpPr>
            <a:spLocks noGrp="1"/>
          </p:cNvSpPr>
          <p:nvPr>
            <p:ph type="body" sz="quarter" idx="10" hasCustomPrompt="1"/>
          </p:nvPr>
        </p:nvSpPr>
        <p:spPr>
          <a:xfrm>
            <a:off x="790864" y="4843624"/>
            <a:ext cx="7380287" cy="933450"/>
          </a:xfrm>
        </p:spPr>
        <p:txBody>
          <a:bodyPr/>
          <a:lstStyle>
            <a:lvl1pPr algn="l">
              <a:buNone/>
              <a:defRPr sz="1800">
                <a:solidFill>
                  <a:schemeClr val="bg1"/>
                </a:solidFill>
                <a:latin typeface="+mn-lt"/>
              </a:defRPr>
            </a:lvl1pPr>
            <a:lvl2pPr>
              <a:buNone/>
              <a:defRPr sz="1800">
                <a:solidFill>
                  <a:schemeClr val="bg1"/>
                </a:solidFill>
                <a:latin typeface="+mn-lt"/>
              </a:defRPr>
            </a:lvl2pPr>
            <a:lvl3pPr>
              <a:buNone/>
              <a:defRPr sz="1800">
                <a:solidFill>
                  <a:schemeClr val="bg1"/>
                </a:solidFill>
                <a:latin typeface="+mn-lt"/>
              </a:defRPr>
            </a:lvl3pPr>
            <a:lvl4pPr>
              <a:buNone/>
              <a:defRPr sz="1800">
                <a:solidFill>
                  <a:schemeClr val="bg1"/>
                </a:solidFill>
                <a:latin typeface="+mn-lt"/>
              </a:defRPr>
            </a:lvl4pPr>
            <a:lvl5pPr>
              <a:buNone/>
              <a:defRPr sz="1800">
                <a:solidFill>
                  <a:schemeClr val="bg1"/>
                </a:solidFill>
                <a:latin typeface="+mn-lt"/>
              </a:defRPr>
            </a:lvl5pPr>
          </a:lstStyle>
          <a:p>
            <a:pPr lvl="0"/>
            <a:r>
              <a:rPr lang="en-US" dirty="0"/>
              <a:t>Click to edit: Add your </a:t>
            </a:r>
            <a:r>
              <a:rPr lang="en-AU" dirty="0"/>
              <a:t>department, faculty or division name here</a:t>
            </a:r>
            <a:endParaRPr lang="en-US" dirty="0"/>
          </a:p>
        </p:txBody>
      </p:sp>
      <p:sp>
        <p:nvSpPr>
          <p:cNvPr id="9" name="Subtitle 2">
            <a:extLst>
              <a:ext uri="{FF2B5EF4-FFF2-40B4-BE49-F238E27FC236}">
                <a16:creationId xmlns:a16="http://schemas.microsoft.com/office/drawing/2014/main" id="{76E70064-B817-42D9-83A5-81B9B37631A9}"/>
              </a:ext>
              <a:ext uri="{C183D7F6-B498-43B3-948B-1728B52AA6E4}">
                <adec:decorative xmlns:adec="http://schemas.microsoft.com/office/drawing/2017/decorative" val="1"/>
              </a:ext>
            </a:extLst>
          </p:cNvPr>
          <p:cNvSpPr>
            <a:spLocks noGrp="1"/>
          </p:cNvSpPr>
          <p:nvPr>
            <p:ph type="subTitle" idx="1" hasCustomPrompt="1"/>
          </p:nvPr>
        </p:nvSpPr>
        <p:spPr>
          <a:xfrm>
            <a:off x="790864" y="4478270"/>
            <a:ext cx="7380370" cy="392650"/>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Add your team or unit name here</a:t>
            </a:r>
            <a:endParaRPr lang="en-AU" dirty="0"/>
          </a:p>
        </p:txBody>
      </p:sp>
      <p:sp>
        <p:nvSpPr>
          <p:cNvPr id="7" name="Title 1">
            <a:extLst>
              <a:ext uri="{FF2B5EF4-FFF2-40B4-BE49-F238E27FC236}">
                <a16:creationId xmlns:a16="http://schemas.microsoft.com/office/drawing/2014/main" id="{D427DC83-3791-4348-8D31-9DC78A111BB3}"/>
              </a:ext>
              <a:ext uri="{C183D7F6-B498-43B3-948B-1728B52AA6E4}">
                <adec:decorative xmlns:adec="http://schemas.microsoft.com/office/drawing/2017/decorative" val="1"/>
              </a:ext>
            </a:extLst>
          </p:cNvPr>
          <p:cNvSpPr>
            <a:spLocks noGrp="1"/>
          </p:cNvSpPr>
          <p:nvPr>
            <p:ph type="ctrTitle" hasCustomPrompt="1"/>
          </p:nvPr>
        </p:nvSpPr>
        <p:spPr>
          <a:xfrm>
            <a:off x="790864" y="2562385"/>
            <a:ext cx="7380370" cy="1833997"/>
          </a:xfrm>
        </p:spPr>
        <p:txBody>
          <a:bodyPr anchor="ctr">
            <a:normAutofit/>
          </a:bodyPr>
          <a:lstStyle>
            <a:lvl1pPr algn="l">
              <a:defRPr sz="5400" b="1">
                <a:solidFill>
                  <a:schemeClr val="bg1"/>
                </a:solidFill>
              </a:defRPr>
            </a:lvl1pPr>
          </a:lstStyle>
          <a:p>
            <a:r>
              <a:rPr lang="en-US" dirty="0"/>
              <a:t>Click to edit: Presentation Title</a:t>
            </a:r>
            <a:endParaRPr lang="en-AU" dirty="0"/>
          </a:p>
        </p:txBody>
      </p:sp>
      <p:pic>
        <p:nvPicPr>
          <p:cNvPr id="12" name="Picture 11" descr="Logo - Queensland University of Technology">
            <a:extLst>
              <a:ext uri="{FF2B5EF4-FFF2-40B4-BE49-F238E27FC236}">
                <a16:creationId xmlns:a16="http://schemas.microsoft.com/office/drawing/2014/main" id="{C35C2B97-D26F-4371-845A-ED049B3F15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6469" y="503285"/>
            <a:ext cx="1655763" cy="1655763"/>
          </a:xfrm>
          <a:prstGeom prst="rect">
            <a:avLst/>
          </a:prstGeom>
        </p:spPr>
      </p:pic>
    </p:spTree>
    <p:extLst>
      <p:ext uri="{BB962C8B-B14F-4D97-AF65-F5344CB8AC3E}">
        <p14:creationId xmlns:p14="http://schemas.microsoft.com/office/powerpoint/2010/main" val="128956881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77EB0A-FD63-4491-8E9A-A41B15A13E47}"/>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l="7635" t="10269" r="2641" b="6"/>
          <a:stretch/>
        </p:blipFill>
        <p:spPr>
          <a:xfrm>
            <a:off x="-1" y="1"/>
            <a:ext cx="12192001" cy="6858000"/>
          </a:xfrm>
          <a:prstGeom prst="rect">
            <a:avLst/>
          </a:prstGeom>
        </p:spPr>
      </p:pic>
      <p:sp>
        <p:nvSpPr>
          <p:cNvPr id="10" name="Text Placeholder 7">
            <a:extLst>
              <a:ext uri="{FF2B5EF4-FFF2-40B4-BE49-F238E27FC236}">
                <a16:creationId xmlns:a16="http://schemas.microsoft.com/office/drawing/2014/main" id="{141F6C71-6539-411D-B9F4-970D4FA64873}"/>
              </a:ext>
              <a:ext uri="{C183D7F6-B498-43B3-948B-1728B52AA6E4}">
                <adec:decorative xmlns:adec="http://schemas.microsoft.com/office/drawing/2017/decorative" val="1"/>
              </a:ext>
            </a:extLst>
          </p:cNvPr>
          <p:cNvSpPr>
            <a:spLocks noGrp="1"/>
          </p:cNvSpPr>
          <p:nvPr>
            <p:ph type="body" sz="quarter" idx="10" hasCustomPrompt="1"/>
          </p:nvPr>
        </p:nvSpPr>
        <p:spPr>
          <a:xfrm>
            <a:off x="790864" y="4843624"/>
            <a:ext cx="7380287" cy="933450"/>
          </a:xfrm>
        </p:spPr>
        <p:txBody>
          <a:bodyPr/>
          <a:lstStyle>
            <a:lvl1pPr algn="l">
              <a:buNone/>
              <a:defRPr sz="1800">
                <a:solidFill>
                  <a:schemeClr val="bg1"/>
                </a:solidFill>
                <a:latin typeface="+mn-lt"/>
              </a:defRPr>
            </a:lvl1pPr>
            <a:lvl2pPr>
              <a:buNone/>
              <a:defRPr sz="1800">
                <a:solidFill>
                  <a:schemeClr val="bg1"/>
                </a:solidFill>
                <a:latin typeface="+mn-lt"/>
              </a:defRPr>
            </a:lvl2pPr>
            <a:lvl3pPr>
              <a:buNone/>
              <a:defRPr sz="1800">
                <a:solidFill>
                  <a:schemeClr val="bg1"/>
                </a:solidFill>
                <a:latin typeface="+mn-lt"/>
              </a:defRPr>
            </a:lvl3pPr>
            <a:lvl4pPr>
              <a:buNone/>
              <a:defRPr sz="1800">
                <a:solidFill>
                  <a:schemeClr val="bg1"/>
                </a:solidFill>
                <a:latin typeface="+mn-lt"/>
              </a:defRPr>
            </a:lvl4pPr>
            <a:lvl5pPr>
              <a:buNone/>
              <a:defRPr sz="1800">
                <a:solidFill>
                  <a:schemeClr val="bg1"/>
                </a:solidFill>
                <a:latin typeface="+mn-lt"/>
              </a:defRPr>
            </a:lvl5pPr>
          </a:lstStyle>
          <a:p>
            <a:pPr lvl="0"/>
            <a:r>
              <a:rPr lang="en-US" dirty="0"/>
              <a:t>Click to edit: Add your </a:t>
            </a:r>
            <a:r>
              <a:rPr lang="en-AU" dirty="0"/>
              <a:t>department, faculty or division name here</a:t>
            </a:r>
            <a:endParaRPr lang="en-US" dirty="0"/>
          </a:p>
        </p:txBody>
      </p:sp>
      <p:sp>
        <p:nvSpPr>
          <p:cNvPr id="9" name="Subtitle 2">
            <a:extLst>
              <a:ext uri="{FF2B5EF4-FFF2-40B4-BE49-F238E27FC236}">
                <a16:creationId xmlns:a16="http://schemas.microsoft.com/office/drawing/2014/main" id="{4F34A4F6-0043-4B71-B53D-168738877617}"/>
              </a:ext>
              <a:ext uri="{C183D7F6-B498-43B3-948B-1728B52AA6E4}">
                <adec:decorative xmlns:adec="http://schemas.microsoft.com/office/drawing/2017/decorative" val="1"/>
              </a:ext>
            </a:extLst>
          </p:cNvPr>
          <p:cNvSpPr>
            <a:spLocks noGrp="1"/>
          </p:cNvSpPr>
          <p:nvPr>
            <p:ph type="subTitle" idx="1" hasCustomPrompt="1"/>
          </p:nvPr>
        </p:nvSpPr>
        <p:spPr>
          <a:xfrm>
            <a:off x="790864" y="4478270"/>
            <a:ext cx="7380370" cy="392650"/>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Add your team or unit name here</a:t>
            </a:r>
            <a:endParaRPr lang="en-AU" dirty="0"/>
          </a:p>
        </p:txBody>
      </p:sp>
      <p:sp>
        <p:nvSpPr>
          <p:cNvPr id="7" name="Title 1">
            <a:extLst>
              <a:ext uri="{FF2B5EF4-FFF2-40B4-BE49-F238E27FC236}">
                <a16:creationId xmlns:a16="http://schemas.microsoft.com/office/drawing/2014/main" id="{61B0F8D3-1A5D-4A55-95F5-BD6A49BF3899}"/>
              </a:ext>
              <a:ext uri="{C183D7F6-B498-43B3-948B-1728B52AA6E4}">
                <adec:decorative xmlns:adec="http://schemas.microsoft.com/office/drawing/2017/decorative" val="1"/>
              </a:ext>
            </a:extLst>
          </p:cNvPr>
          <p:cNvSpPr>
            <a:spLocks noGrp="1"/>
          </p:cNvSpPr>
          <p:nvPr>
            <p:ph type="ctrTitle" hasCustomPrompt="1"/>
          </p:nvPr>
        </p:nvSpPr>
        <p:spPr>
          <a:xfrm>
            <a:off x="790864" y="2562385"/>
            <a:ext cx="7380370" cy="1833997"/>
          </a:xfrm>
        </p:spPr>
        <p:txBody>
          <a:bodyPr anchor="ctr">
            <a:normAutofit/>
          </a:bodyPr>
          <a:lstStyle>
            <a:lvl1pPr algn="l">
              <a:defRPr sz="5400" b="1">
                <a:solidFill>
                  <a:schemeClr val="bg1"/>
                </a:solidFill>
              </a:defRPr>
            </a:lvl1pPr>
          </a:lstStyle>
          <a:p>
            <a:r>
              <a:rPr lang="en-US" dirty="0"/>
              <a:t>Click to edit: Presentation Title</a:t>
            </a:r>
            <a:endParaRPr lang="en-AU" dirty="0"/>
          </a:p>
        </p:txBody>
      </p:sp>
      <p:pic>
        <p:nvPicPr>
          <p:cNvPr id="12" name="Picture 11" descr="Logo - Queensland University of Technology">
            <a:extLst>
              <a:ext uri="{FF2B5EF4-FFF2-40B4-BE49-F238E27FC236}">
                <a16:creationId xmlns:a16="http://schemas.microsoft.com/office/drawing/2014/main" id="{C35C2B97-D26F-4371-845A-ED049B3F15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6469" y="503285"/>
            <a:ext cx="1655763" cy="1655763"/>
          </a:xfrm>
          <a:prstGeom prst="rect">
            <a:avLst/>
          </a:prstGeom>
        </p:spPr>
      </p:pic>
    </p:spTree>
    <p:extLst>
      <p:ext uri="{BB962C8B-B14F-4D97-AF65-F5344CB8AC3E}">
        <p14:creationId xmlns:p14="http://schemas.microsoft.com/office/powerpoint/2010/main" val="654701056"/>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CD9C7A-FB4B-4C32-BB94-381D14AD315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 Placeholder 7">
            <a:extLst>
              <a:ext uri="{FF2B5EF4-FFF2-40B4-BE49-F238E27FC236}">
                <a16:creationId xmlns:a16="http://schemas.microsoft.com/office/drawing/2014/main" id="{EFD7735A-B7DA-4E07-A843-5FC5BA79AD50}"/>
              </a:ext>
              <a:ext uri="{C183D7F6-B498-43B3-948B-1728B52AA6E4}">
                <adec:decorative xmlns:adec="http://schemas.microsoft.com/office/drawing/2017/decorative" val="1"/>
              </a:ext>
            </a:extLst>
          </p:cNvPr>
          <p:cNvSpPr>
            <a:spLocks noGrp="1"/>
          </p:cNvSpPr>
          <p:nvPr>
            <p:ph type="body" sz="quarter" idx="10" hasCustomPrompt="1"/>
          </p:nvPr>
        </p:nvSpPr>
        <p:spPr>
          <a:xfrm>
            <a:off x="790864" y="4843624"/>
            <a:ext cx="7380287" cy="933450"/>
          </a:xfrm>
        </p:spPr>
        <p:txBody>
          <a:bodyPr/>
          <a:lstStyle>
            <a:lvl1pPr algn="l">
              <a:buNone/>
              <a:defRPr sz="1800">
                <a:solidFill>
                  <a:schemeClr val="tx2"/>
                </a:solidFill>
                <a:latin typeface="+mn-lt"/>
              </a:defRPr>
            </a:lvl1pPr>
            <a:lvl2pPr>
              <a:buNone/>
              <a:defRPr sz="1800">
                <a:solidFill>
                  <a:schemeClr val="bg1"/>
                </a:solidFill>
                <a:latin typeface="+mn-lt"/>
              </a:defRPr>
            </a:lvl2pPr>
            <a:lvl3pPr>
              <a:buNone/>
              <a:defRPr sz="1800">
                <a:solidFill>
                  <a:schemeClr val="bg1"/>
                </a:solidFill>
                <a:latin typeface="+mn-lt"/>
              </a:defRPr>
            </a:lvl3pPr>
            <a:lvl4pPr>
              <a:buNone/>
              <a:defRPr sz="1800">
                <a:solidFill>
                  <a:schemeClr val="bg1"/>
                </a:solidFill>
                <a:latin typeface="+mn-lt"/>
              </a:defRPr>
            </a:lvl4pPr>
            <a:lvl5pPr>
              <a:buNone/>
              <a:defRPr sz="1800">
                <a:solidFill>
                  <a:schemeClr val="bg1"/>
                </a:solidFill>
                <a:latin typeface="+mn-lt"/>
              </a:defRPr>
            </a:lvl5pPr>
          </a:lstStyle>
          <a:p>
            <a:pPr lvl="0"/>
            <a:r>
              <a:rPr lang="en-US" dirty="0"/>
              <a:t>Click to edit: Add your </a:t>
            </a:r>
            <a:r>
              <a:rPr lang="en-AU" dirty="0"/>
              <a:t>department, faculty or division name here</a:t>
            </a:r>
            <a:endParaRPr lang="en-US" dirty="0"/>
          </a:p>
        </p:txBody>
      </p:sp>
      <p:sp>
        <p:nvSpPr>
          <p:cNvPr id="9" name="Subtitle 2">
            <a:extLst>
              <a:ext uri="{FF2B5EF4-FFF2-40B4-BE49-F238E27FC236}">
                <a16:creationId xmlns:a16="http://schemas.microsoft.com/office/drawing/2014/main" id="{D3648EB6-3C0F-47AC-998B-1F86FA64CEED}"/>
              </a:ext>
              <a:ext uri="{C183D7F6-B498-43B3-948B-1728B52AA6E4}">
                <adec:decorative xmlns:adec="http://schemas.microsoft.com/office/drawing/2017/decorative" val="1"/>
              </a:ext>
            </a:extLst>
          </p:cNvPr>
          <p:cNvSpPr>
            <a:spLocks noGrp="1"/>
          </p:cNvSpPr>
          <p:nvPr>
            <p:ph type="subTitle" idx="1" hasCustomPrompt="1"/>
          </p:nvPr>
        </p:nvSpPr>
        <p:spPr>
          <a:xfrm>
            <a:off x="790864" y="4478270"/>
            <a:ext cx="7380370" cy="392650"/>
          </a:xfrm>
        </p:spPr>
        <p:txBody>
          <a:bodyPr>
            <a:normAutofit/>
          </a:bodyPr>
          <a:lstStyle>
            <a:lvl1pPr marL="0" indent="0" algn="l">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Add your team or unit name here</a:t>
            </a:r>
            <a:endParaRPr lang="en-AU" dirty="0"/>
          </a:p>
        </p:txBody>
      </p:sp>
      <p:sp>
        <p:nvSpPr>
          <p:cNvPr id="7" name="Title 1">
            <a:extLst>
              <a:ext uri="{FF2B5EF4-FFF2-40B4-BE49-F238E27FC236}">
                <a16:creationId xmlns:a16="http://schemas.microsoft.com/office/drawing/2014/main" id="{E252BC87-340E-4AA0-A72B-58BB011DA75B}"/>
              </a:ext>
              <a:ext uri="{C183D7F6-B498-43B3-948B-1728B52AA6E4}">
                <adec:decorative xmlns:adec="http://schemas.microsoft.com/office/drawing/2017/decorative" val="1"/>
              </a:ext>
            </a:extLst>
          </p:cNvPr>
          <p:cNvSpPr>
            <a:spLocks noGrp="1"/>
          </p:cNvSpPr>
          <p:nvPr>
            <p:ph type="ctrTitle" hasCustomPrompt="1"/>
          </p:nvPr>
        </p:nvSpPr>
        <p:spPr>
          <a:xfrm>
            <a:off x="790864" y="2562385"/>
            <a:ext cx="7380370" cy="1833997"/>
          </a:xfrm>
        </p:spPr>
        <p:txBody>
          <a:bodyPr anchor="ctr">
            <a:normAutofit/>
          </a:bodyPr>
          <a:lstStyle>
            <a:lvl1pPr algn="l">
              <a:defRPr sz="5400" b="1">
                <a:solidFill>
                  <a:schemeClr val="tx2"/>
                </a:solidFill>
              </a:defRPr>
            </a:lvl1pPr>
          </a:lstStyle>
          <a:p>
            <a:r>
              <a:rPr lang="en-US" dirty="0"/>
              <a:t>Click to edit: Presentation Title</a:t>
            </a:r>
            <a:endParaRPr lang="en-AU" dirty="0"/>
          </a:p>
        </p:txBody>
      </p:sp>
      <p:pic>
        <p:nvPicPr>
          <p:cNvPr id="12" name="Picture 11" descr="Logo - Queensland University of Technology">
            <a:extLst>
              <a:ext uri="{FF2B5EF4-FFF2-40B4-BE49-F238E27FC236}">
                <a16:creationId xmlns:a16="http://schemas.microsoft.com/office/drawing/2014/main" id="{C35C2B97-D26F-4371-845A-ED049B3F156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66469" y="503285"/>
            <a:ext cx="1655763" cy="1655763"/>
          </a:xfrm>
          <a:prstGeom prst="rect">
            <a:avLst/>
          </a:prstGeom>
        </p:spPr>
      </p:pic>
    </p:spTree>
    <p:extLst>
      <p:ext uri="{BB962C8B-B14F-4D97-AF65-F5344CB8AC3E}">
        <p14:creationId xmlns:p14="http://schemas.microsoft.com/office/powerpoint/2010/main" val="85495939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F">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CD9C7A-FB4B-4C32-BB94-381D14AD315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ext Placeholder 7">
            <a:extLst>
              <a:ext uri="{FF2B5EF4-FFF2-40B4-BE49-F238E27FC236}">
                <a16:creationId xmlns:a16="http://schemas.microsoft.com/office/drawing/2014/main" id="{EFD7735A-B7DA-4E07-A843-5FC5BA79AD50}"/>
              </a:ext>
              <a:ext uri="{C183D7F6-B498-43B3-948B-1728B52AA6E4}">
                <adec:decorative xmlns:adec="http://schemas.microsoft.com/office/drawing/2017/decorative" val="1"/>
              </a:ext>
            </a:extLst>
          </p:cNvPr>
          <p:cNvSpPr>
            <a:spLocks noGrp="1"/>
          </p:cNvSpPr>
          <p:nvPr>
            <p:ph type="body" sz="quarter" idx="10" hasCustomPrompt="1"/>
          </p:nvPr>
        </p:nvSpPr>
        <p:spPr>
          <a:xfrm>
            <a:off x="790864" y="4843624"/>
            <a:ext cx="7380287" cy="933450"/>
          </a:xfrm>
        </p:spPr>
        <p:txBody>
          <a:bodyPr/>
          <a:lstStyle>
            <a:lvl1pPr algn="l">
              <a:buNone/>
              <a:defRPr sz="1800">
                <a:solidFill>
                  <a:schemeClr val="tx2"/>
                </a:solidFill>
                <a:latin typeface="+mn-lt"/>
              </a:defRPr>
            </a:lvl1pPr>
            <a:lvl2pPr>
              <a:buNone/>
              <a:defRPr sz="1800">
                <a:solidFill>
                  <a:schemeClr val="bg1"/>
                </a:solidFill>
                <a:latin typeface="+mn-lt"/>
              </a:defRPr>
            </a:lvl2pPr>
            <a:lvl3pPr>
              <a:buNone/>
              <a:defRPr sz="1800">
                <a:solidFill>
                  <a:schemeClr val="bg1"/>
                </a:solidFill>
                <a:latin typeface="+mn-lt"/>
              </a:defRPr>
            </a:lvl3pPr>
            <a:lvl4pPr>
              <a:buNone/>
              <a:defRPr sz="1800">
                <a:solidFill>
                  <a:schemeClr val="bg1"/>
                </a:solidFill>
                <a:latin typeface="+mn-lt"/>
              </a:defRPr>
            </a:lvl4pPr>
            <a:lvl5pPr>
              <a:buNone/>
              <a:defRPr sz="1800">
                <a:solidFill>
                  <a:schemeClr val="bg1"/>
                </a:solidFill>
                <a:latin typeface="+mn-lt"/>
              </a:defRPr>
            </a:lvl5pPr>
          </a:lstStyle>
          <a:p>
            <a:pPr lvl="0"/>
            <a:r>
              <a:rPr lang="en-US" dirty="0"/>
              <a:t>Click to edit: Add your </a:t>
            </a:r>
            <a:r>
              <a:rPr lang="en-AU" dirty="0"/>
              <a:t>department, faculty or division name here</a:t>
            </a:r>
            <a:endParaRPr lang="en-US" dirty="0"/>
          </a:p>
        </p:txBody>
      </p:sp>
      <p:sp>
        <p:nvSpPr>
          <p:cNvPr id="9" name="Subtitle 2">
            <a:extLst>
              <a:ext uri="{FF2B5EF4-FFF2-40B4-BE49-F238E27FC236}">
                <a16:creationId xmlns:a16="http://schemas.microsoft.com/office/drawing/2014/main" id="{D3648EB6-3C0F-47AC-998B-1F86FA64CEED}"/>
              </a:ext>
              <a:ext uri="{C183D7F6-B498-43B3-948B-1728B52AA6E4}">
                <adec:decorative xmlns:adec="http://schemas.microsoft.com/office/drawing/2017/decorative" val="1"/>
              </a:ext>
            </a:extLst>
          </p:cNvPr>
          <p:cNvSpPr>
            <a:spLocks noGrp="1"/>
          </p:cNvSpPr>
          <p:nvPr>
            <p:ph type="subTitle" idx="1" hasCustomPrompt="1"/>
          </p:nvPr>
        </p:nvSpPr>
        <p:spPr>
          <a:xfrm>
            <a:off x="790864" y="4478270"/>
            <a:ext cx="7380370" cy="392650"/>
          </a:xfrm>
        </p:spPr>
        <p:txBody>
          <a:bodyPr>
            <a:normAutofit/>
          </a:bodyPr>
          <a:lstStyle>
            <a:lvl1pPr marL="0" indent="0" algn="l">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Add your team or unit name here</a:t>
            </a:r>
            <a:endParaRPr lang="en-AU" dirty="0"/>
          </a:p>
        </p:txBody>
      </p:sp>
      <p:sp>
        <p:nvSpPr>
          <p:cNvPr id="7" name="Title 1">
            <a:extLst>
              <a:ext uri="{FF2B5EF4-FFF2-40B4-BE49-F238E27FC236}">
                <a16:creationId xmlns:a16="http://schemas.microsoft.com/office/drawing/2014/main" id="{E252BC87-340E-4AA0-A72B-58BB011DA75B}"/>
              </a:ext>
              <a:ext uri="{C183D7F6-B498-43B3-948B-1728B52AA6E4}">
                <adec:decorative xmlns:adec="http://schemas.microsoft.com/office/drawing/2017/decorative" val="1"/>
              </a:ext>
            </a:extLst>
          </p:cNvPr>
          <p:cNvSpPr>
            <a:spLocks noGrp="1"/>
          </p:cNvSpPr>
          <p:nvPr>
            <p:ph type="ctrTitle" hasCustomPrompt="1"/>
          </p:nvPr>
        </p:nvSpPr>
        <p:spPr>
          <a:xfrm>
            <a:off x="790864" y="2562385"/>
            <a:ext cx="7380370" cy="1833997"/>
          </a:xfrm>
        </p:spPr>
        <p:txBody>
          <a:bodyPr anchor="ctr">
            <a:normAutofit/>
          </a:bodyPr>
          <a:lstStyle>
            <a:lvl1pPr algn="l">
              <a:defRPr sz="5400" b="1">
                <a:solidFill>
                  <a:schemeClr val="tx2"/>
                </a:solidFill>
              </a:defRPr>
            </a:lvl1pPr>
          </a:lstStyle>
          <a:p>
            <a:r>
              <a:rPr lang="en-US" dirty="0"/>
              <a:t>Click to edit: Presentation Title</a:t>
            </a:r>
            <a:endParaRPr lang="en-AU" dirty="0"/>
          </a:p>
        </p:txBody>
      </p:sp>
      <p:pic>
        <p:nvPicPr>
          <p:cNvPr id="12" name="Picture 11" descr="Logo - Queensland University of Technology">
            <a:extLst>
              <a:ext uri="{FF2B5EF4-FFF2-40B4-BE49-F238E27FC236}">
                <a16:creationId xmlns:a16="http://schemas.microsoft.com/office/drawing/2014/main" id="{C35C2B97-D26F-4371-845A-ED049B3F156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66469" y="503285"/>
            <a:ext cx="1655763" cy="1655763"/>
          </a:xfrm>
          <a:prstGeom prst="rect">
            <a:avLst/>
          </a:prstGeom>
        </p:spPr>
      </p:pic>
    </p:spTree>
    <p:extLst>
      <p:ext uri="{BB962C8B-B14F-4D97-AF65-F5344CB8AC3E}">
        <p14:creationId xmlns:p14="http://schemas.microsoft.com/office/powerpoint/2010/main" val="141834940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ement of Traditional Owner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9B65F8-F29C-4687-97B1-132017B0CAD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087980"/>
          </a:xfrm>
          <a:prstGeom prst="rect">
            <a:avLst/>
          </a:prstGeom>
        </p:spPr>
      </p:pic>
      <p:sp>
        <p:nvSpPr>
          <p:cNvPr id="10" name="TextBox 9">
            <a:extLst>
              <a:ext uri="{FF2B5EF4-FFF2-40B4-BE49-F238E27FC236}">
                <a16:creationId xmlns:a16="http://schemas.microsoft.com/office/drawing/2014/main" id="{47C840F1-E6C3-4979-8FDB-27FC3DA3D710}"/>
              </a:ext>
              <a:ext uri="{C183D7F6-B498-43B3-948B-1728B52AA6E4}">
                <adec:decorative xmlns:adec="http://schemas.microsoft.com/office/drawing/2017/decorative" val="1"/>
              </a:ext>
            </a:extLst>
          </p:cNvPr>
          <p:cNvSpPr txBox="1"/>
          <p:nvPr userDrawn="1"/>
        </p:nvSpPr>
        <p:spPr>
          <a:xfrm>
            <a:off x="3179702" y="3103031"/>
            <a:ext cx="5964654" cy="2339102"/>
          </a:xfrm>
          <a:prstGeom prst="rect">
            <a:avLst/>
          </a:prstGeom>
          <a:noFill/>
        </p:spPr>
        <p:txBody>
          <a:bodyPr wrap="square">
            <a:spAutoFit/>
          </a:bodyPr>
          <a:lstStyle/>
          <a:p>
            <a:pPr marR="0" algn="l" rtl="0">
              <a:lnSpc>
                <a:spcPct val="100000"/>
              </a:lnSpc>
              <a:spcAft>
                <a:spcPts val="600"/>
              </a:spcAft>
            </a:pPr>
            <a:r>
              <a:rPr lang="en-AU" sz="2400" b="0" i="0" u="none" strike="noStrike" baseline="30000" dirty="0">
                <a:solidFill>
                  <a:schemeClr val="bg1"/>
                </a:solidFill>
                <a:latin typeface="+mn-lt"/>
              </a:rPr>
              <a:t>QUT acknowledges the Turrbal and Yugara, as the First Nations owners of the lands where QUT now stands. We pay respect to their Elders, lores, customs and creation spirits. We recognise that these lands have always been places of teaching, research and learning. ​</a:t>
            </a:r>
          </a:p>
          <a:p>
            <a:pPr marR="0" algn="l" rtl="0">
              <a:lnSpc>
                <a:spcPct val="100000"/>
              </a:lnSpc>
              <a:spcAft>
                <a:spcPts val="600"/>
              </a:spcAft>
            </a:pPr>
            <a:r>
              <a:rPr lang="en-AU" sz="2400" b="0" i="0" u="none" strike="noStrike" baseline="30000" dirty="0">
                <a:solidFill>
                  <a:schemeClr val="bg1"/>
                </a:solidFill>
                <a:latin typeface="+mn-lt"/>
              </a:rPr>
              <a:t>QUT acknowledges the important role Aboriginal and Torres Strait Islander people play within the QUT community.​</a:t>
            </a:r>
          </a:p>
          <a:p>
            <a:pPr marR="0" algn="l" rtl="0">
              <a:lnSpc>
                <a:spcPct val="100000"/>
              </a:lnSpc>
              <a:spcAft>
                <a:spcPts val="600"/>
              </a:spcAft>
            </a:pPr>
            <a:endParaRPr lang="en-AU" sz="2400" dirty="0">
              <a:solidFill>
                <a:schemeClr val="bg1"/>
              </a:solidFill>
              <a:latin typeface="+mn-lt"/>
            </a:endParaRPr>
          </a:p>
        </p:txBody>
      </p:sp>
      <p:sp>
        <p:nvSpPr>
          <p:cNvPr id="12" name="TextBox 11">
            <a:extLst>
              <a:ext uri="{FF2B5EF4-FFF2-40B4-BE49-F238E27FC236}">
                <a16:creationId xmlns:a16="http://schemas.microsoft.com/office/drawing/2014/main" id="{0D8FB860-6D57-4BAC-8ECF-0B93F59FD5F7}"/>
              </a:ext>
              <a:ext uri="{C183D7F6-B498-43B3-948B-1728B52AA6E4}">
                <adec:decorative xmlns:adec="http://schemas.microsoft.com/office/drawing/2017/decorative" val="1"/>
              </a:ext>
            </a:extLst>
          </p:cNvPr>
          <p:cNvSpPr txBox="1"/>
          <p:nvPr userDrawn="1"/>
        </p:nvSpPr>
        <p:spPr>
          <a:xfrm>
            <a:off x="3179702" y="2675312"/>
            <a:ext cx="6093994" cy="379591"/>
          </a:xfrm>
          <a:prstGeom prst="rect">
            <a:avLst/>
          </a:prstGeom>
          <a:noFill/>
        </p:spPr>
        <p:txBody>
          <a:bodyPr wrap="square">
            <a:spAutoFit/>
          </a:bodyPr>
          <a:lstStyle/>
          <a:p>
            <a:pPr marR="0" algn="l" rtl="0"/>
            <a:r>
              <a:rPr lang="en-AU" sz="2800" b="1" i="0" u="none" strike="noStrike" baseline="30000" noProof="0">
                <a:solidFill>
                  <a:schemeClr val="bg1"/>
                </a:solidFill>
                <a:latin typeface="Arial" panose="020B0604020202020204" pitchFamily="34" charset="0"/>
              </a:rPr>
              <a:t>ACKNOWLEDGEMENT OF TRADITIONAL OWNERS </a:t>
            </a:r>
          </a:p>
        </p:txBody>
      </p:sp>
    </p:spTree>
    <p:extLst>
      <p:ext uri="{BB962C8B-B14F-4D97-AF65-F5344CB8AC3E}">
        <p14:creationId xmlns:p14="http://schemas.microsoft.com/office/powerpoint/2010/main" val="1610645131"/>
      </p:ext>
    </p:extLst>
  </p:cSld>
  <p:clrMapOvr>
    <a:masterClrMapping/>
  </p:clrMapOvr>
  <p:transition spd="med">
    <p:fade/>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Standard Slide">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092487F3-73DA-4656-84F8-1DE5A80C51B7}"/>
              </a:ext>
              <a:ext uri="{C183D7F6-B498-43B3-948B-1728B52AA6E4}">
                <adec:decorative xmlns:adec="http://schemas.microsoft.com/office/drawing/2017/decorative" val="1"/>
              </a:ext>
            </a:extLst>
          </p:cNvPr>
          <p:cNvSpPr>
            <a:spLocks noGrp="1"/>
          </p:cNvSpPr>
          <p:nvPr>
            <p:ph type="sldNum" sz="quarter" idx="4"/>
          </p:nvPr>
        </p:nvSpPr>
        <p:spPr>
          <a:xfrm>
            <a:off x="11188461" y="186179"/>
            <a:ext cx="657044"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50DE2101-C65B-4E63-9A0E-F3BD87D4D20C}" type="slidenum">
              <a:rPr lang="en-AU" smtClean="0"/>
              <a:pPr/>
              <a:t>‹#›</a:t>
            </a:fld>
            <a:endParaRPr lang="en-AU" dirty="0"/>
          </a:p>
        </p:txBody>
      </p:sp>
      <p:sp>
        <p:nvSpPr>
          <p:cNvPr id="3" name="Content Placeholder 2">
            <a:extLst>
              <a:ext uri="{FF2B5EF4-FFF2-40B4-BE49-F238E27FC236}">
                <a16:creationId xmlns:a16="http://schemas.microsoft.com/office/drawing/2014/main" id="{FA20A0EA-FE24-441E-B009-2BD5DB9A903A}"/>
              </a:ext>
              <a:ext uri="{C183D7F6-B498-43B3-948B-1728B52AA6E4}">
                <adec:decorative xmlns:adec="http://schemas.microsoft.com/office/drawing/2017/decorative" val="1"/>
              </a:ext>
            </a:extLst>
          </p:cNvPr>
          <p:cNvSpPr>
            <a:spLocks noGrp="1"/>
          </p:cNvSpPr>
          <p:nvPr>
            <p:ph idx="1"/>
          </p:nvPr>
        </p:nvSpPr>
        <p:spPr>
          <a:xfrm>
            <a:off x="468000" y="1800000"/>
            <a:ext cx="11232000" cy="3960000"/>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a:extLst>
              <a:ext uri="{FF2B5EF4-FFF2-40B4-BE49-F238E27FC236}">
                <a16:creationId xmlns:a16="http://schemas.microsoft.com/office/drawing/2014/main" id="{860521EC-3BCC-46AD-A4CB-4CEC78D8996C}"/>
              </a:ext>
              <a:ext uri="{C183D7F6-B498-43B3-948B-1728B52AA6E4}">
                <adec:decorative xmlns:adec="http://schemas.microsoft.com/office/drawing/2017/decorative" val="1"/>
              </a:ext>
            </a:extLst>
          </p:cNvPr>
          <p:cNvSpPr>
            <a:spLocks noGrp="1"/>
          </p:cNvSpPr>
          <p:nvPr>
            <p:ph type="title"/>
          </p:nvPr>
        </p:nvSpPr>
        <p:spPr>
          <a:xfrm>
            <a:off x="468000" y="360000"/>
            <a:ext cx="11232000" cy="1332000"/>
          </a:xfrm>
          <a:prstGeom prst="rect">
            <a:avLst/>
          </a:prstGeom>
        </p:spPr>
        <p:txBody>
          <a:bodyPr/>
          <a:lstStyle>
            <a:lvl1pPr>
              <a:defRPr>
                <a:latin typeface="+mj-lt"/>
              </a:defRPr>
            </a:lvl1pPr>
          </a:lstStyle>
          <a:p>
            <a:r>
              <a:rPr lang="en-US"/>
              <a:t>Click to edit Master title style</a:t>
            </a:r>
            <a:endParaRPr lang="en-AU" dirty="0"/>
          </a:p>
        </p:txBody>
      </p:sp>
    </p:spTree>
    <p:extLst>
      <p:ext uri="{BB962C8B-B14F-4D97-AF65-F5344CB8AC3E}">
        <p14:creationId xmlns:p14="http://schemas.microsoft.com/office/powerpoint/2010/main" val="69163181"/>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092487F3-73DA-4656-84F8-1DE5A80C51B7}"/>
              </a:ext>
            </a:extLst>
          </p:cNvPr>
          <p:cNvSpPr>
            <a:spLocks noGrp="1"/>
          </p:cNvSpPr>
          <p:nvPr>
            <p:ph type="sldNum" sz="quarter" idx="4"/>
          </p:nvPr>
        </p:nvSpPr>
        <p:spPr>
          <a:xfrm>
            <a:off x="11188461" y="186179"/>
            <a:ext cx="657044"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50DE2101-C65B-4E63-9A0E-F3BD87D4D20C}" type="slidenum">
              <a:rPr lang="en-AU" smtClean="0"/>
              <a:pPr/>
              <a:t>‹#›</a:t>
            </a:fld>
            <a:endParaRPr lang="en-AU" dirty="0"/>
          </a:p>
        </p:txBody>
      </p:sp>
      <p:sp>
        <p:nvSpPr>
          <p:cNvPr id="2" name="Title 1">
            <a:extLst>
              <a:ext uri="{FF2B5EF4-FFF2-40B4-BE49-F238E27FC236}">
                <a16:creationId xmlns:a16="http://schemas.microsoft.com/office/drawing/2014/main" id="{860521EC-3BCC-46AD-A4CB-4CEC78D8996C}"/>
              </a:ext>
              <a:ext uri="{C183D7F6-B498-43B3-948B-1728B52AA6E4}">
                <adec:decorative xmlns:adec="http://schemas.microsoft.com/office/drawing/2017/decorative" val="1"/>
              </a:ext>
            </a:extLst>
          </p:cNvPr>
          <p:cNvSpPr>
            <a:spLocks noGrp="1"/>
          </p:cNvSpPr>
          <p:nvPr>
            <p:ph type="title"/>
          </p:nvPr>
        </p:nvSpPr>
        <p:spPr>
          <a:xfrm>
            <a:off x="468000" y="360000"/>
            <a:ext cx="11232000" cy="1332000"/>
          </a:xfrm>
          <a:prstGeom prst="rect">
            <a:avLst/>
          </a:prstGeom>
        </p:spPr>
        <p:txBody>
          <a:bodyPr/>
          <a:lstStyle/>
          <a:p>
            <a:r>
              <a:rPr lang="en-US"/>
              <a:t>Click to edit Master title style</a:t>
            </a:r>
            <a:endParaRPr lang="en-AU" dirty="0"/>
          </a:p>
        </p:txBody>
      </p:sp>
    </p:spTree>
    <p:extLst>
      <p:ext uri="{BB962C8B-B14F-4D97-AF65-F5344CB8AC3E}">
        <p14:creationId xmlns:p14="http://schemas.microsoft.com/office/powerpoint/2010/main" val="5058481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descr="CRICOS No. 00213J">
            <a:extLst>
              <a:ext uri="{FF2B5EF4-FFF2-40B4-BE49-F238E27FC236}">
                <a16:creationId xmlns:a16="http://schemas.microsoft.com/office/drawing/2014/main" id="{3819D453-5A42-99B4-BEE6-9B49622C4FFE}"/>
              </a:ext>
            </a:extLst>
          </p:cNvPr>
          <p:cNvSpPr txBox="1"/>
          <p:nvPr userDrawn="1"/>
        </p:nvSpPr>
        <p:spPr>
          <a:xfrm>
            <a:off x="345920" y="5861551"/>
            <a:ext cx="2663287" cy="169277"/>
          </a:xfrm>
          <a:prstGeom prst="rect">
            <a:avLst/>
          </a:prstGeom>
          <a:noFill/>
        </p:spPr>
        <p:txBody>
          <a:bodyPr wrap="square" rtlCol="0">
            <a:spAutoFit/>
          </a:bodyPr>
          <a:lstStyle/>
          <a:p>
            <a:pPr algn="l"/>
            <a:r>
              <a:rPr lang="en-AU" sz="500" dirty="0">
                <a:solidFill>
                  <a:schemeClr val="bg2">
                    <a:lumMod val="75000"/>
                  </a:schemeClr>
                </a:solidFill>
              </a:rPr>
              <a:t>TEQSA Provider ID PRV12079  Australian University | CRICOS No.00213J</a:t>
            </a:r>
          </a:p>
        </p:txBody>
      </p:sp>
      <p:pic>
        <p:nvPicPr>
          <p:cNvPr id="10" name="Picture 9">
            <a:extLst>
              <a:ext uri="{FF2B5EF4-FFF2-40B4-BE49-F238E27FC236}">
                <a16:creationId xmlns:a16="http://schemas.microsoft.com/office/drawing/2014/main" id="{104FBEC7-6426-4AEC-A1CC-40670871954C}"/>
              </a:ext>
              <a:ext uri="{C183D7F6-B498-43B3-948B-1728B52AA6E4}">
                <adec:decorative xmlns:adec="http://schemas.microsoft.com/office/drawing/2017/decorative" val="1"/>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 y="6080044"/>
            <a:ext cx="12192000" cy="777956"/>
          </a:xfrm>
          <a:prstGeom prst="rect">
            <a:avLst/>
          </a:prstGeom>
        </p:spPr>
      </p:pic>
      <p:pic>
        <p:nvPicPr>
          <p:cNvPr id="4" name="Picture 3" descr="Logo - Queensland University of Technology">
            <a:extLst>
              <a:ext uri="{FF2B5EF4-FFF2-40B4-BE49-F238E27FC236}">
                <a16:creationId xmlns:a16="http://schemas.microsoft.com/office/drawing/2014/main" id="{771F55EB-84E1-4510-9C72-0DF84EA1B1A4}"/>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1267892" y="6218210"/>
            <a:ext cx="481643" cy="481643"/>
          </a:xfrm>
          <a:prstGeom prst="rect">
            <a:avLst/>
          </a:prstGeom>
        </p:spPr>
      </p:pic>
      <p:sp>
        <p:nvSpPr>
          <p:cNvPr id="8" name="Text Placeholder 2">
            <a:extLst>
              <a:ext uri="{FF2B5EF4-FFF2-40B4-BE49-F238E27FC236}">
                <a16:creationId xmlns:a16="http://schemas.microsoft.com/office/drawing/2014/main" id="{1409811D-58FA-4569-BF65-03783DB26BAA}"/>
              </a:ext>
            </a:extLst>
          </p:cNvPr>
          <p:cNvSpPr>
            <a:spLocks noGrp="1"/>
          </p:cNvSpPr>
          <p:nvPr>
            <p:ph type="body" idx="1"/>
          </p:nvPr>
        </p:nvSpPr>
        <p:spPr>
          <a:xfrm>
            <a:off x="468000" y="1800000"/>
            <a:ext cx="11232000" cy="3960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Title Placeholder 1">
            <a:extLst>
              <a:ext uri="{FF2B5EF4-FFF2-40B4-BE49-F238E27FC236}">
                <a16:creationId xmlns:a16="http://schemas.microsoft.com/office/drawing/2014/main" id="{EF70AB86-8F1E-44CD-82C9-F9C4926C0D76}"/>
              </a:ext>
            </a:extLst>
          </p:cNvPr>
          <p:cNvSpPr>
            <a:spLocks noGrp="1"/>
          </p:cNvSpPr>
          <p:nvPr>
            <p:ph type="title"/>
          </p:nvPr>
        </p:nvSpPr>
        <p:spPr>
          <a:xfrm>
            <a:off x="468000" y="360000"/>
            <a:ext cx="11232000" cy="1332000"/>
          </a:xfrm>
          <a:prstGeom prst="rect">
            <a:avLst/>
          </a:prstGeom>
        </p:spPr>
        <p:txBody>
          <a:bodyPr vert="horz" lIns="91440" tIns="45720" rIns="91440" bIns="45720" rtlCol="0" anchor="ctr">
            <a:normAutofit/>
          </a:bodyPr>
          <a:lstStyle/>
          <a:p>
            <a:r>
              <a:rPr lang="en-US"/>
              <a:t>Click to edit Master title style</a:t>
            </a:r>
            <a:endParaRPr lang="en-AU" dirty="0"/>
          </a:p>
        </p:txBody>
      </p:sp>
    </p:spTree>
    <p:extLst>
      <p:ext uri="{BB962C8B-B14F-4D97-AF65-F5344CB8AC3E}">
        <p14:creationId xmlns:p14="http://schemas.microsoft.com/office/powerpoint/2010/main" val="32327397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3" r:id="rId3"/>
    <p:sldLayoutId id="2147483662" r:id="rId4"/>
    <p:sldLayoutId id="2147483664" r:id="rId5"/>
    <p:sldLayoutId id="2147483668" r:id="rId6"/>
    <p:sldLayoutId id="2147483649" r:id="rId7"/>
    <p:sldLayoutId id="2147483650" r:id="rId8"/>
    <p:sldLayoutId id="2147483665" r:id="rId9"/>
    <p:sldLayoutId id="2147483652" r:id="rId10"/>
    <p:sldLayoutId id="2147483666" r:id="rId11"/>
    <p:sldLayoutId id="2147483667" r:id="rId12"/>
    <p:sldLayoutId id="2147483654" r:id="rId13"/>
    <p:sldLayoutId id="2147483669" r:id="rId14"/>
    <p:sldLayoutId id="2147483670" r:id="rId15"/>
    <p:sldLayoutId id="2147483671" r:id="rId16"/>
    <p:sldLayoutId id="2147483673" r:id="rId17"/>
    <p:sldLayoutId id="2147483674" r:id="rId18"/>
    <p:sldLayoutId id="2147483675" r:id="rId19"/>
  </p:sldLayoutIdLst>
  <p:transition spd="med">
    <p:fade/>
  </p:transition>
  <p:hf sldNum="0" hdr="0" ftr="0" dt="0"/>
  <p:txStyles>
    <p:titleStyle>
      <a:lvl1pPr algn="l" defTabSz="914400" rtl="0" eaLnBrk="1" latinLnBrk="0" hangingPunct="1">
        <a:lnSpc>
          <a:spcPct val="90000"/>
        </a:lnSpc>
        <a:spcBef>
          <a:spcPct val="0"/>
        </a:spcBef>
        <a:buNone/>
        <a:defRPr sz="4400" b="1" kern="1200" baseline="0">
          <a:solidFill>
            <a:srgbClr val="164C7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1C1C1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1C1C1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1C1C1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1C1C1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1C1C1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41.jp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2.tif"/><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43.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jpg"/><Relationship Id="rId21" Type="http://schemas.openxmlformats.org/officeDocument/2006/relationships/image" Target="../media/image28.png"/><Relationship Id="rId7" Type="http://schemas.openxmlformats.org/officeDocument/2006/relationships/image" Target="../media/image15.jpg"/><Relationship Id="rId12" Type="http://schemas.openxmlformats.org/officeDocument/2006/relationships/image" Target="../media/image20.JP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jpg"/><Relationship Id="rId20" Type="http://schemas.openxmlformats.org/officeDocument/2006/relationships/image" Target="../media/image9.png"/><Relationship Id="rId1" Type="http://schemas.openxmlformats.org/officeDocument/2006/relationships/slideLayout" Target="../slideLayouts/slideLayout17.xml"/><Relationship Id="rId6" Type="http://schemas.openxmlformats.org/officeDocument/2006/relationships/image" Target="../media/image14.jpg"/><Relationship Id="rId11" Type="http://schemas.openxmlformats.org/officeDocument/2006/relationships/image" Target="../media/image19.png"/><Relationship Id="rId5" Type="http://schemas.openxmlformats.org/officeDocument/2006/relationships/image" Target="../media/image13.jpeg"/><Relationship Id="rId15" Type="http://schemas.openxmlformats.org/officeDocument/2006/relationships/image" Target="../media/image23.jp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jp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9.png"/><Relationship Id="rId7"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5.jp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png"/><Relationship Id="rId1" Type="http://schemas.openxmlformats.org/officeDocument/2006/relationships/slideLayout" Target="../slideLayouts/slideLayout1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png"/><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8.xml"/><Relationship Id="rId5" Type="http://schemas.openxmlformats.org/officeDocument/2006/relationships/image" Target="../media/image10.jpe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B231B7-6131-0949-BB3E-AE7ACD17A209}"/>
              </a:ext>
            </a:extLst>
          </p:cNvPr>
          <p:cNvSpPr>
            <a:spLocks noGrp="1"/>
          </p:cNvSpPr>
          <p:nvPr>
            <p:ph type="ctrTitle"/>
          </p:nvPr>
        </p:nvSpPr>
        <p:spPr>
          <a:xfrm>
            <a:off x="2065283" y="2978203"/>
            <a:ext cx="9244151" cy="1310957"/>
          </a:xfrm>
        </p:spPr>
        <p:txBody>
          <a:bodyPr>
            <a:noAutofit/>
          </a:bodyPr>
          <a:lstStyle/>
          <a:p>
            <a:r>
              <a:rPr lang="en-US" sz="4000" dirty="0">
                <a:solidFill>
                  <a:srgbClr val="FFFF00"/>
                </a:solidFill>
                <a:latin typeface="+mn-lt"/>
                <a:ea typeface="Calibri" panose="020F0502020204030204" pitchFamily="34" charset="0"/>
                <a:cs typeface="Calibri" panose="020F0502020204030204" pitchFamily="34" charset="0"/>
              </a:rPr>
              <a:t>Student mental health and wellbeing:</a:t>
            </a:r>
            <a:br>
              <a:rPr lang="en-US" sz="4000" dirty="0">
                <a:solidFill>
                  <a:srgbClr val="FFFF00"/>
                </a:solidFill>
                <a:latin typeface="+mn-lt"/>
                <a:ea typeface="Calibri" panose="020F0502020204030204" pitchFamily="34" charset="0"/>
                <a:cs typeface="Calibri" panose="020F0502020204030204" pitchFamily="34" charset="0"/>
              </a:rPr>
            </a:br>
            <a:br>
              <a:rPr lang="en-US" sz="4000" dirty="0">
                <a:solidFill>
                  <a:srgbClr val="FFFF00"/>
                </a:solidFill>
                <a:latin typeface="+mn-lt"/>
                <a:ea typeface="Calibri" panose="020F0502020204030204" pitchFamily="34" charset="0"/>
                <a:cs typeface="Calibri" panose="020F0502020204030204" pitchFamily="34" charset="0"/>
              </a:rPr>
            </a:br>
            <a:r>
              <a:rPr lang="en-US" sz="3600" dirty="0">
                <a:solidFill>
                  <a:srgbClr val="FFFF00"/>
                </a:solidFill>
                <a:latin typeface="+mn-lt"/>
                <a:ea typeface="Calibri" panose="020F0502020204030204" pitchFamily="34" charset="0"/>
                <a:cs typeface="Calibri" panose="020F0502020204030204" pitchFamily="34" charset="0"/>
              </a:rPr>
              <a:t> </a:t>
            </a:r>
            <a:r>
              <a:rPr lang="en-US" sz="3600" dirty="0">
                <a:latin typeface="+mn-lt"/>
                <a:ea typeface="Calibri" panose="020F0502020204030204" pitchFamily="34" charset="0"/>
                <a:cs typeface="Calibri" panose="020F0502020204030204" pitchFamily="34" charset="0"/>
              </a:rPr>
              <a:t>Findings from the </a:t>
            </a:r>
            <a:br>
              <a:rPr lang="en-US" sz="3600" dirty="0">
                <a:latin typeface="+mn-lt"/>
                <a:ea typeface="Calibri" panose="020F0502020204030204" pitchFamily="34" charset="0"/>
                <a:cs typeface="Calibri" panose="020F0502020204030204" pitchFamily="34" charset="0"/>
              </a:rPr>
            </a:br>
            <a:r>
              <a:rPr lang="en-US" sz="3600" i="1" dirty="0">
                <a:latin typeface="+mn-lt"/>
                <a:ea typeface="Calibri" panose="020F0502020204030204" pitchFamily="34" charset="0"/>
                <a:cs typeface="Calibri" panose="020F0502020204030204" pitchFamily="34" charset="0"/>
              </a:rPr>
              <a:t>NSW Child Development Study</a:t>
            </a:r>
            <a:endParaRPr lang="en-AU" sz="3600" i="1" dirty="0">
              <a:latin typeface="+mn-lt"/>
            </a:endParaRPr>
          </a:p>
        </p:txBody>
      </p:sp>
      <p:sp>
        <p:nvSpPr>
          <p:cNvPr id="3" name="Subtitle 2">
            <a:extLst>
              <a:ext uri="{FF2B5EF4-FFF2-40B4-BE49-F238E27FC236}">
                <a16:creationId xmlns:a16="http://schemas.microsoft.com/office/drawing/2014/main" id="{E3374E54-987E-7848-8633-7203E9A9200B}"/>
              </a:ext>
            </a:extLst>
          </p:cNvPr>
          <p:cNvSpPr>
            <a:spLocks noGrp="1"/>
          </p:cNvSpPr>
          <p:nvPr>
            <p:ph type="subTitle" idx="1"/>
          </p:nvPr>
        </p:nvSpPr>
        <p:spPr>
          <a:xfrm>
            <a:off x="3929064" y="5065081"/>
            <a:ext cx="7380370" cy="1310956"/>
          </a:xfrm>
        </p:spPr>
        <p:txBody>
          <a:bodyPr>
            <a:noAutofit/>
          </a:bodyPr>
          <a:lstStyle/>
          <a:p>
            <a:r>
              <a:rPr lang="en-AU" sz="2400" dirty="0">
                <a:ea typeface="Calibri" panose="020F0502020204030204" pitchFamily="34" charset="0"/>
                <a:cs typeface="Calibri" panose="020F0502020204030204" pitchFamily="34" charset="0"/>
              </a:rPr>
              <a:t>Professor Kristin Laurens (QUT &amp; UNSW)</a:t>
            </a:r>
          </a:p>
          <a:p>
            <a:endParaRPr lang="en-AU" sz="2400" dirty="0"/>
          </a:p>
          <a:p>
            <a:r>
              <a:rPr lang="en-AU" sz="2400" i="1" dirty="0"/>
              <a:t>https://www.unsw.edu.au/research/nsw-cds</a:t>
            </a:r>
          </a:p>
        </p:txBody>
      </p:sp>
      <p:grpSp>
        <p:nvGrpSpPr>
          <p:cNvPr id="2" name="Group 1">
            <a:extLst>
              <a:ext uri="{FF2B5EF4-FFF2-40B4-BE49-F238E27FC236}">
                <a16:creationId xmlns:a16="http://schemas.microsoft.com/office/drawing/2014/main" id="{6D38927C-7556-CD6D-4248-24590762E34E}"/>
              </a:ext>
              <a:ext uri="{C183D7F6-B498-43B3-948B-1728B52AA6E4}">
                <adec:decorative xmlns:adec="http://schemas.microsoft.com/office/drawing/2017/decorative" val="1"/>
              </a:ext>
            </a:extLst>
          </p:cNvPr>
          <p:cNvGrpSpPr/>
          <p:nvPr/>
        </p:nvGrpSpPr>
        <p:grpSpPr>
          <a:xfrm>
            <a:off x="2409118" y="477905"/>
            <a:ext cx="4453245" cy="1696058"/>
            <a:chOff x="2409118" y="477905"/>
            <a:chExt cx="4453245" cy="1696058"/>
          </a:xfrm>
        </p:grpSpPr>
        <p:pic>
          <p:nvPicPr>
            <p:cNvPr id="5" name="Picture 4" descr="UNSW Sydney | Australia University | Study in Australia">
              <a:extLst>
                <a:ext uri="{FF2B5EF4-FFF2-40B4-BE49-F238E27FC236}">
                  <a16:creationId xmlns:a16="http://schemas.microsoft.com/office/drawing/2014/main" id="{29D9BE6E-02D7-9E02-E2EF-4EF239B17E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365" r="24173"/>
            <a:stretch/>
          </p:blipFill>
          <p:spPr bwMode="auto">
            <a:xfrm>
              <a:off x="2409118" y="481963"/>
              <a:ext cx="1642294" cy="1692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293DFA6-E0E9-C1FC-20C0-71EEFFD53387}"/>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66"/>
            <a:stretch/>
          </p:blipFill>
          <p:spPr>
            <a:xfrm>
              <a:off x="4300980" y="477905"/>
              <a:ext cx="2561383" cy="1692000"/>
            </a:xfrm>
            <a:prstGeom prst="rect">
              <a:avLst/>
            </a:prstGeom>
            <a:solidFill>
              <a:schemeClr val="bg1"/>
            </a:solidFill>
            <a:ln w="57150">
              <a:noFill/>
            </a:ln>
          </p:spPr>
        </p:pic>
      </p:grpSp>
    </p:spTree>
    <p:extLst>
      <p:ext uri="{BB962C8B-B14F-4D97-AF65-F5344CB8AC3E}">
        <p14:creationId xmlns:p14="http://schemas.microsoft.com/office/powerpoint/2010/main" val="2693289624"/>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4F0BD-2536-1056-702B-A7C318F3FC6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F26277C-9AC9-738C-DC00-2ACD705CA0C1}"/>
              </a:ext>
            </a:extLst>
          </p:cNvPr>
          <p:cNvSpPr>
            <a:spLocks noGrp="1"/>
          </p:cNvSpPr>
          <p:nvPr>
            <p:ph type="title"/>
          </p:nvPr>
        </p:nvSpPr>
        <p:spPr/>
        <p:txBody>
          <a:bodyPr>
            <a:normAutofit fontScale="90000"/>
          </a:bodyPr>
          <a:lstStyle/>
          <a:p>
            <a:pPr algn="ctr"/>
            <a:r>
              <a:rPr lang="en-US" sz="4400" dirty="0">
                <a:latin typeface="+mn-lt"/>
              </a:rPr>
              <a:t>Population patterns </a:t>
            </a:r>
            <a:br>
              <a:rPr lang="en-US" sz="4400" dirty="0">
                <a:latin typeface="+mn-lt"/>
              </a:rPr>
            </a:br>
            <a:r>
              <a:rPr lang="en-US" sz="4400" dirty="0">
                <a:latin typeface="+mn-lt"/>
              </a:rPr>
              <a:t>of early childhood developmental vulnerability  </a:t>
            </a:r>
            <a:br>
              <a:rPr lang="en-US" sz="4400" dirty="0">
                <a:latin typeface="+mn-lt"/>
              </a:rPr>
            </a:br>
            <a:endParaRPr lang="en-AU" dirty="0">
              <a:latin typeface="+mn-lt"/>
            </a:endParaRPr>
          </a:p>
        </p:txBody>
      </p:sp>
      <p:pic>
        <p:nvPicPr>
          <p:cNvPr id="4" name="Picture 3" descr="UNSW Sydney | Australia University | Study in Australia">
            <a:extLst>
              <a:ext uri="{FF2B5EF4-FFF2-40B4-BE49-F238E27FC236}">
                <a16:creationId xmlns:a16="http://schemas.microsoft.com/office/drawing/2014/main" id="{B9D51132-969B-BA70-99BB-910342C187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365" r="24173"/>
          <a:stretch/>
        </p:blipFill>
        <p:spPr bwMode="auto">
          <a:xfrm>
            <a:off x="10669082" y="6212804"/>
            <a:ext cx="473219" cy="4875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2690517-589B-FE3D-BFC9-E116E2C96A4C}"/>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66"/>
          <a:stretch/>
        </p:blipFill>
        <p:spPr>
          <a:xfrm>
            <a:off x="9777347" y="6197038"/>
            <a:ext cx="762965" cy="504000"/>
          </a:xfrm>
          <a:prstGeom prst="rect">
            <a:avLst/>
          </a:prstGeom>
          <a:solidFill>
            <a:schemeClr val="bg1"/>
          </a:solidFill>
          <a:ln w="57150">
            <a:noFill/>
          </a:ln>
        </p:spPr>
      </p:pic>
      <p:pic>
        <p:nvPicPr>
          <p:cNvPr id="6" name="Picture 5">
            <a:extLst>
              <a:ext uri="{FF2B5EF4-FFF2-40B4-BE49-F238E27FC236}">
                <a16:creationId xmlns:a16="http://schemas.microsoft.com/office/drawing/2014/main" id="{D0ABE34C-8175-72B4-BC37-D20DC9A557B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332" y="1816395"/>
            <a:ext cx="4478611" cy="4077909"/>
          </a:xfrm>
          <a:prstGeom prst="rect">
            <a:avLst/>
          </a:prstGeom>
        </p:spPr>
      </p:pic>
      <p:sp>
        <p:nvSpPr>
          <p:cNvPr id="8" name="TextBox 7">
            <a:extLst>
              <a:ext uri="{FF2B5EF4-FFF2-40B4-BE49-F238E27FC236}">
                <a16:creationId xmlns:a16="http://schemas.microsoft.com/office/drawing/2014/main" id="{D83693FF-F2A4-8DC6-8B59-5FCFF1303297}"/>
              </a:ext>
            </a:extLst>
          </p:cNvPr>
          <p:cNvSpPr txBox="1"/>
          <p:nvPr/>
        </p:nvSpPr>
        <p:spPr>
          <a:xfrm>
            <a:off x="4923793" y="1685563"/>
            <a:ext cx="7000875" cy="3539430"/>
          </a:xfrm>
          <a:prstGeom prst="rect">
            <a:avLst/>
          </a:prstGeom>
          <a:noFill/>
        </p:spPr>
        <p:txBody>
          <a:bodyPr wrap="square">
            <a:spAutoFit/>
          </a:bodyPr>
          <a:lstStyle/>
          <a:p>
            <a:r>
              <a:rPr lang="en-US" sz="3200" dirty="0">
                <a:cs typeface="Calibri" panose="020F0502020204030204" pitchFamily="34" charset="0"/>
              </a:rPr>
              <a:t>Using subdomain data from the 2009 NSW Australian Early Development Census (AEDC) cohort (87,000 children), </a:t>
            </a:r>
          </a:p>
          <a:p>
            <a:r>
              <a:rPr lang="en-US" sz="3200" b="1" dirty="0">
                <a:cs typeface="Calibri" panose="020F0502020204030204" pitchFamily="34" charset="0"/>
              </a:rPr>
              <a:t>we delineated four distinct patterns of developmental vulnerability in the general population, associated with mental illness in middle childhood</a:t>
            </a:r>
            <a:endParaRPr lang="en-US" sz="3200" dirty="0"/>
          </a:p>
        </p:txBody>
      </p:sp>
    </p:spTree>
    <p:extLst>
      <p:ext uri="{BB962C8B-B14F-4D97-AF65-F5344CB8AC3E}">
        <p14:creationId xmlns:p14="http://schemas.microsoft.com/office/powerpoint/2010/main" val="2621091577"/>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8AA1C44-16B5-1A3D-A119-D4C5495A08A6}"/>
              </a:ext>
            </a:extLst>
          </p:cNvPr>
          <p:cNvSpPr>
            <a:spLocks noGrp="1"/>
          </p:cNvSpPr>
          <p:nvPr>
            <p:ph type="title"/>
          </p:nvPr>
        </p:nvSpPr>
        <p:spPr>
          <a:xfrm>
            <a:off x="637269" y="142186"/>
            <a:ext cx="11232000" cy="1332000"/>
          </a:xfrm>
        </p:spPr>
        <p:txBody>
          <a:bodyPr>
            <a:normAutofit/>
          </a:bodyPr>
          <a:lstStyle/>
          <a:p>
            <a:pPr algn="ctr"/>
            <a:r>
              <a:rPr lang="en-US" sz="4400" dirty="0">
                <a:latin typeface="Aptos" panose="020B0004020202020204" pitchFamily="34" charset="0"/>
              </a:rPr>
              <a:t>Early childhood developmental risk classes</a:t>
            </a:r>
            <a:br>
              <a:rPr lang="en-US" sz="4400" dirty="0">
                <a:latin typeface="Aptos" panose="020B0004020202020204" pitchFamily="34" charset="0"/>
              </a:rPr>
            </a:br>
            <a:endParaRPr lang="en-AU" dirty="0"/>
          </a:p>
        </p:txBody>
      </p:sp>
      <p:grpSp>
        <p:nvGrpSpPr>
          <p:cNvPr id="3" name="Group 2" descr="Line graph of risk profiles by agency from 1996 to 2015, featuring &quot;No risk,&quot; &quot;Pervasive risk,&quot; and &quot;Misconduct risk.&quot;&#10;&#10;Transcribed Text:&#10;&#10;Risk profiles varied by agency&#10;&#10;No risk (77%)&#10;&#10;Mild generalised risk (12%)&#10;&#10;Misconduct risk (7%)&#10;&#10;Pervasive risk (4%)">
            <a:extLst>
              <a:ext uri="{FF2B5EF4-FFF2-40B4-BE49-F238E27FC236}">
                <a16:creationId xmlns:a16="http://schemas.microsoft.com/office/drawing/2014/main" id="{A5A5AAC6-5F0A-9AE8-9631-B40DDDF7109F}"/>
              </a:ext>
            </a:extLst>
          </p:cNvPr>
          <p:cNvGrpSpPr/>
          <p:nvPr/>
        </p:nvGrpSpPr>
        <p:grpSpPr>
          <a:xfrm>
            <a:off x="149952" y="448349"/>
            <a:ext cx="11892096" cy="5961302"/>
            <a:chOff x="168965" y="419185"/>
            <a:chExt cx="11892096" cy="5961302"/>
          </a:xfrm>
        </p:grpSpPr>
        <p:graphicFrame>
          <p:nvGraphicFramePr>
            <p:cNvPr id="2" name="Chart 1">
              <a:extLst>
                <a:ext uri="{FF2B5EF4-FFF2-40B4-BE49-F238E27FC236}">
                  <a16:creationId xmlns:a16="http://schemas.microsoft.com/office/drawing/2014/main" id="{966CD745-9FA6-0B47-E115-96B6275E66BD}"/>
                </a:ext>
              </a:extLst>
            </p:cNvPr>
            <p:cNvGraphicFramePr>
              <a:graphicFrameLocks/>
            </p:cNvGraphicFramePr>
            <p:nvPr>
              <p:extLst>
                <p:ext uri="{D42A27DB-BD31-4B8C-83A1-F6EECF244321}">
                  <p14:modId xmlns:p14="http://schemas.microsoft.com/office/powerpoint/2010/main" val="2970943446"/>
                </p:ext>
              </p:extLst>
            </p:nvPr>
          </p:nvGraphicFramePr>
          <p:xfrm>
            <a:off x="250552" y="898874"/>
            <a:ext cx="2595824" cy="25301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p:nvPr>
              <p:extLst>
                <p:ext uri="{D42A27DB-BD31-4B8C-83A1-F6EECF244321}">
                  <p14:modId xmlns:p14="http://schemas.microsoft.com/office/powerpoint/2010/main" val="2658932311"/>
                </p:ext>
              </p:extLst>
            </p:nvPr>
          </p:nvGraphicFramePr>
          <p:xfrm>
            <a:off x="168965" y="419185"/>
            <a:ext cx="11892096" cy="5961302"/>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9" name="Group 8">
            <a:extLst>
              <a:ext uri="{FF2B5EF4-FFF2-40B4-BE49-F238E27FC236}">
                <a16:creationId xmlns:a16="http://schemas.microsoft.com/office/drawing/2014/main" id="{C23629DA-16E0-A017-E6D1-523DDC760AA0}"/>
              </a:ext>
              <a:ext uri="{C183D7F6-B498-43B3-948B-1728B52AA6E4}">
                <adec:decorative xmlns:adec="http://schemas.microsoft.com/office/drawing/2017/decorative" val="1"/>
              </a:ext>
            </a:extLst>
          </p:cNvPr>
          <p:cNvGrpSpPr/>
          <p:nvPr/>
        </p:nvGrpSpPr>
        <p:grpSpPr>
          <a:xfrm>
            <a:off x="9777347" y="6197038"/>
            <a:ext cx="1364954" cy="504000"/>
            <a:chOff x="9777347" y="6197038"/>
            <a:chExt cx="1364954" cy="504000"/>
          </a:xfrm>
        </p:grpSpPr>
        <p:pic>
          <p:nvPicPr>
            <p:cNvPr id="7" name="Picture 6" descr="UNSW Sydney | Australia University | Study in Australia">
              <a:extLst>
                <a:ext uri="{FF2B5EF4-FFF2-40B4-BE49-F238E27FC236}">
                  <a16:creationId xmlns:a16="http://schemas.microsoft.com/office/drawing/2014/main" id="{C2844BAC-33CC-FCB0-4898-5F6007BB09D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365" r="24173"/>
            <a:stretch/>
          </p:blipFill>
          <p:spPr bwMode="auto">
            <a:xfrm>
              <a:off x="10669082" y="6212804"/>
              <a:ext cx="473219" cy="4875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F8A3BD6-09E1-7DE3-6018-BC9911C9853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566"/>
            <a:stretch/>
          </p:blipFill>
          <p:spPr>
            <a:xfrm>
              <a:off x="9777347" y="6197038"/>
              <a:ext cx="762965" cy="504000"/>
            </a:xfrm>
            <a:prstGeom prst="rect">
              <a:avLst/>
            </a:prstGeom>
            <a:solidFill>
              <a:schemeClr val="bg1"/>
            </a:solidFill>
            <a:ln w="57150">
              <a:noFill/>
            </a:ln>
          </p:spPr>
        </p:pic>
      </p:grpSp>
    </p:spTree>
    <p:extLst>
      <p:ext uri="{BB962C8B-B14F-4D97-AF65-F5344CB8AC3E}">
        <p14:creationId xmlns:p14="http://schemas.microsoft.com/office/powerpoint/2010/main" val="97358336"/>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72" y="474879"/>
            <a:ext cx="10951944" cy="594066"/>
          </a:xfrm>
        </p:spPr>
        <p:txBody>
          <a:bodyPr>
            <a:normAutofit fontScale="90000"/>
          </a:bodyPr>
          <a:lstStyle/>
          <a:p>
            <a:r>
              <a:rPr lang="en-US" sz="3200" dirty="0">
                <a:latin typeface="+mn-lt"/>
                <a:ea typeface="Arial" charset="0"/>
                <a:cs typeface="Arial" charset="0"/>
              </a:rPr>
              <a:t>Any mental disorder recorded in health records between 6-13 years, according to early childhood developmental risk class</a:t>
            </a:r>
          </a:p>
        </p:txBody>
      </p:sp>
      <p:graphicFrame>
        <p:nvGraphicFramePr>
          <p:cNvPr id="7" name="Chart 6" descr="Bar chart showing percentages of AEDC risk classes diagnosed with mental disorders by age 13: Pervasive risk (red) is highest, followed by Misconduct (blue), Mild generalised (dark blue), and No risk (green).&#10;&#10;Transcribed Text:&#10;&#10;Pervasive risk&#10;Misconduct risk&#10;Mild generalised risk&#10;No risk&#10;Percent (%) of each AEDC risk class diagnosed with a mental disorder by age 13 years">
            <a:extLs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158109324"/>
              </p:ext>
            </p:extLst>
          </p:nvPr>
        </p:nvGraphicFramePr>
        <p:xfrm>
          <a:off x="755147" y="1405770"/>
          <a:ext cx="10186519" cy="346369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F997A41C-ED02-F8A9-6B08-A6655FAC1AD7}"/>
              </a:ext>
            </a:extLst>
          </p:cNvPr>
          <p:cNvSpPr txBox="1"/>
          <p:nvPr/>
        </p:nvSpPr>
        <p:spPr>
          <a:xfrm>
            <a:off x="1687868" y="4913621"/>
            <a:ext cx="9800977" cy="1154162"/>
          </a:xfrm>
          <a:prstGeom prst="rect">
            <a:avLst/>
          </a:prstGeom>
          <a:noFill/>
        </p:spPr>
        <p:txBody>
          <a:bodyPr wrap="square">
            <a:spAutoFit/>
          </a:bodyPr>
          <a:lstStyle/>
          <a:p>
            <a:pPr lvl="1">
              <a:spcAft>
                <a:spcPts val="600"/>
              </a:spcAft>
            </a:pPr>
            <a:r>
              <a:rPr lang="en-AU" sz="1600" dirty="0">
                <a:ea typeface="Arial" charset="0"/>
                <a:cs typeface="Arial" charset="0"/>
              </a:rPr>
              <a:t>Relative to the no-risk group, and after adjusting for other factors, mental health disorders were:</a:t>
            </a:r>
          </a:p>
          <a:p>
            <a:pPr lvl="2">
              <a:buFont typeface="Arial"/>
              <a:buChar char="•"/>
            </a:pPr>
            <a:r>
              <a:rPr lang="en-AU" sz="1600" dirty="0">
                <a:ea typeface="Arial" charset="0"/>
                <a:cs typeface="Arial" charset="0"/>
              </a:rPr>
              <a:t> 2 times as likely among children in the ‘</a:t>
            </a:r>
            <a:r>
              <a:rPr lang="en-AU" sz="1600" i="1" dirty="0">
                <a:ea typeface="Arial" charset="0"/>
                <a:cs typeface="Arial" charset="0"/>
              </a:rPr>
              <a:t>pervasive risk’ </a:t>
            </a:r>
            <a:r>
              <a:rPr lang="en-AU" sz="1600" dirty="0">
                <a:ea typeface="Arial" charset="0"/>
                <a:cs typeface="Arial" charset="0"/>
              </a:rPr>
              <a:t>group</a:t>
            </a:r>
            <a:r>
              <a:rPr lang="en-AU" sz="1600" i="1" dirty="0">
                <a:ea typeface="Arial" charset="0"/>
                <a:cs typeface="Arial" charset="0"/>
              </a:rPr>
              <a:t> 	</a:t>
            </a:r>
            <a:r>
              <a:rPr lang="en-AU" sz="1600" dirty="0">
                <a:ea typeface="Arial" charset="0"/>
                <a:cs typeface="Arial" charset="0"/>
              </a:rPr>
              <a:t>(95% increase in risk)</a:t>
            </a:r>
          </a:p>
          <a:p>
            <a:pPr lvl="2">
              <a:buFont typeface="Arial"/>
              <a:buChar char="•"/>
            </a:pPr>
            <a:r>
              <a:rPr lang="en-AU" sz="1600" i="1" dirty="0">
                <a:ea typeface="Arial" charset="0"/>
                <a:cs typeface="Arial" charset="0"/>
              </a:rPr>
              <a:t> </a:t>
            </a:r>
            <a:r>
              <a:rPr lang="en-AU" sz="1600" dirty="0">
                <a:ea typeface="Arial" charset="0"/>
                <a:cs typeface="Arial" charset="0"/>
              </a:rPr>
              <a:t>2 times as likely among the ‘</a:t>
            </a:r>
            <a:r>
              <a:rPr lang="en-AU" sz="1600" i="1" dirty="0">
                <a:ea typeface="Arial" charset="0"/>
                <a:cs typeface="Arial" charset="0"/>
              </a:rPr>
              <a:t>misconduct</a:t>
            </a:r>
            <a:r>
              <a:rPr lang="en-AU" sz="1600" dirty="0">
                <a:ea typeface="Arial" charset="0"/>
                <a:cs typeface="Arial" charset="0"/>
              </a:rPr>
              <a:t> </a:t>
            </a:r>
            <a:r>
              <a:rPr lang="en-AU" sz="1600" i="1" dirty="0">
                <a:ea typeface="Arial" charset="0"/>
                <a:cs typeface="Arial" charset="0"/>
              </a:rPr>
              <a:t>risk’</a:t>
            </a:r>
            <a:r>
              <a:rPr lang="en-AU" sz="1600" dirty="0">
                <a:ea typeface="Arial" charset="0"/>
                <a:cs typeface="Arial" charset="0"/>
              </a:rPr>
              <a:t> group 		(117% increase in risk)</a:t>
            </a:r>
          </a:p>
          <a:p>
            <a:pPr lvl="2">
              <a:buFont typeface="Arial"/>
              <a:buChar char="•"/>
            </a:pPr>
            <a:r>
              <a:rPr lang="en-AU" sz="1600" dirty="0">
                <a:ea typeface="Arial" charset="0"/>
                <a:cs typeface="Arial" charset="0"/>
              </a:rPr>
              <a:t> 1.2 times as likely in the ‘</a:t>
            </a:r>
            <a:r>
              <a:rPr lang="en-AU" sz="1600" i="1" dirty="0">
                <a:ea typeface="Arial" charset="0"/>
                <a:cs typeface="Arial" charset="0"/>
              </a:rPr>
              <a:t>mild</a:t>
            </a:r>
            <a:r>
              <a:rPr lang="en-AU" sz="1600" dirty="0">
                <a:ea typeface="Arial" charset="0"/>
                <a:cs typeface="Arial" charset="0"/>
              </a:rPr>
              <a:t> </a:t>
            </a:r>
            <a:r>
              <a:rPr lang="en-AU" sz="1600" i="1" dirty="0">
                <a:ea typeface="Arial" charset="0"/>
                <a:cs typeface="Arial" charset="0"/>
              </a:rPr>
              <a:t>generalised risk</a:t>
            </a:r>
            <a:r>
              <a:rPr lang="en-AU" sz="1600" dirty="0">
                <a:ea typeface="Arial" charset="0"/>
                <a:cs typeface="Arial" charset="0"/>
              </a:rPr>
              <a:t>’ group 		(20% increase in risk)</a:t>
            </a:r>
          </a:p>
        </p:txBody>
      </p:sp>
      <p:sp>
        <p:nvSpPr>
          <p:cNvPr id="3" name="TextBox 2">
            <a:extLst>
              <a:ext uri="{FF2B5EF4-FFF2-40B4-BE49-F238E27FC236}">
                <a16:creationId xmlns:a16="http://schemas.microsoft.com/office/drawing/2014/main" id="{1FECB0C7-5768-436F-611D-FDF9EA063564}"/>
              </a:ext>
            </a:extLst>
          </p:cNvPr>
          <p:cNvSpPr txBox="1"/>
          <p:nvPr/>
        </p:nvSpPr>
        <p:spPr>
          <a:xfrm>
            <a:off x="2740023" y="6253528"/>
            <a:ext cx="7335663" cy="276999"/>
          </a:xfrm>
          <a:prstGeom prst="rect">
            <a:avLst/>
          </a:prstGeom>
        </p:spPr>
        <p:txBody>
          <a:bodyPr wrap="none" rtlCol="0">
            <a:spAutoFit/>
          </a:bodyPr>
          <a:lstStyle/>
          <a:p>
            <a:pPr marL="192872" indent="-192872">
              <a:spcBef>
                <a:spcPct val="20000"/>
              </a:spcBef>
            </a:pPr>
            <a:r>
              <a:rPr lang="en-US" sz="1200" b="1" dirty="0">
                <a:solidFill>
                  <a:schemeClr val="bg1"/>
                </a:solidFill>
                <a:latin typeface="Aptos" panose="020B0004020202020204" pitchFamily="34" charset="0"/>
                <a:cs typeface="Arial"/>
              </a:rPr>
              <a:t>*</a:t>
            </a:r>
            <a:r>
              <a:rPr lang="en-US" sz="1200" b="1" i="1" dirty="0">
                <a:solidFill>
                  <a:schemeClr val="bg1"/>
                </a:solidFill>
                <a:latin typeface="Aptos" panose="020B0004020202020204" pitchFamily="34" charset="0"/>
                <a:cs typeface="Arial"/>
              </a:rPr>
              <a:t>Adjusted for sex, socioeconomic disadvantage, child protection contacts, and parental mental illness</a:t>
            </a:r>
          </a:p>
        </p:txBody>
      </p:sp>
    </p:spTree>
    <p:extLst>
      <p:ext uri="{BB962C8B-B14F-4D97-AF65-F5344CB8AC3E}">
        <p14:creationId xmlns:p14="http://schemas.microsoft.com/office/powerpoint/2010/main" val="328367864"/>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descr="Bar graph showing comparisons of types of mental disorder diagnoses (age 6-13 years) according to early childhood developmental risk class">
            <a:extLst>
              <a:ext uri="{FF2B5EF4-FFF2-40B4-BE49-F238E27FC236}">
                <a16:creationId xmlns:a16="http://schemas.microsoft.com/office/drawing/2014/main" id="{110CEA5D-04CD-D07C-AD68-EFD00B0B8925}"/>
              </a:ext>
            </a:extLst>
          </p:cNvPr>
          <p:cNvSpPr txBox="1">
            <a:spLocks noGrp="1"/>
          </p:cNvSpPr>
          <p:nvPr>
            <p:ph type="title" idx="4294967295"/>
          </p:nvPr>
        </p:nvSpPr>
        <p:spPr>
          <a:xfrm>
            <a:off x="281354" y="96013"/>
            <a:ext cx="11629292" cy="5940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685800" rtl="0" eaLnBrk="1" latinLnBrk="0" hangingPunct="1">
              <a:lnSpc>
                <a:spcPct val="100000"/>
              </a:lnSpc>
              <a:spcBef>
                <a:spcPct val="0"/>
              </a:spcBef>
              <a:buNone/>
              <a:defRPr sz="825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n-lt"/>
                <a:ea typeface="Arial" charset="0"/>
                <a:cs typeface="Arial" charset="0"/>
              </a:rPr>
              <a:t>Types of mental disorder diagnoses (age 6-13 years) according to early childhood developmental risk class</a:t>
            </a:r>
          </a:p>
        </p:txBody>
      </p:sp>
      <p:graphicFrame>
        <p:nvGraphicFramePr>
          <p:cNvPr id="5" name="Chart 4" descr="Bar graph showing types of mental disorder diagnoses (age 6-13 years) according to early childhood developmental risk class">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2416790140"/>
              </p:ext>
            </p:extLst>
          </p:nvPr>
        </p:nvGraphicFramePr>
        <p:xfrm>
          <a:off x="819150" y="1009650"/>
          <a:ext cx="10782300" cy="513397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733426" y="6324600"/>
            <a:ext cx="8705850" cy="307777"/>
          </a:xfrm>
          <a:prstGeom prst="rect">
            <a:avLst/>
          </a:prstGeom>
        </p:spPr>
        <p:txBody>
          <a:bodyPr wrap="square" rtlCol="0">
            <a:spAutoFit/>
          </a:bodyPr>
          <a:lstStyle/>
          <a:p>
            <a:pPr marL="192872" indent="-192872">
              <a:spcBef>
                <a:spcPct val="20000"/>
              </a:spcBef>
            </a:pPr>
            <a:r>
              <a:rPr lang="en-US" sz="1400" b="1" dirty="0">
                <a:solidFill>
                  <a:schemeClr val="bg1"/>
                </a:solidFill>
                <a:latin typeface="Aptos" panose="020B0004020202020204" pitchFamily="34" charset="0"/>
                <a:cs typeface="Arial"/>
              </a:rPr>
              <a:t>*</a:t>
            </a:r>
            <a:r>
              <a:rPr lang="en-US" sz="1400" b="1" i="1" dirty="0">
                <a:solidFill>
                  <a:schemeClr val="bg1"/>
                </a:solidFill>
                <a:latin typeface="Aptos" panose="020B0004020202020204" pitchFamily="34" charset="0"/>
                <a:cs typeface="Arial"/>
              </a:rPr>
              <a:t>Adjusted for sex, socioeconomic disadvantage, child protection contacts, and parental mental illness</a:t>
            </a:r>
          </a:p>
        </p:txBody>
      </p:sp>
    </p:spTree>
    <p:extLst>
      <p:ext uri="{BB962C8B-B14F-4D97-AF65-F5344CB8AC3E}">
        <p14:creationId xmlns:p14="http://schemas.microsoft.com/office/powerpoint/2010/main" val="2933694344"/>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5482" y="177676"/>
            <a:ext cx="10274300" cy="792088"/>
          </a:xfrm>
        </p:spPr>
        <p:txBody>
          <a:bodyPr/>
          <a:lstStyle/>
          <a:p>
            <a:r>
              <a:rPr lang="en-US" sz="4000" dirty="0"/>
              <a:t>Other factors (covariate odds ratios)</a:t>
            </a:r>
          </a:p>
        </p:txBody>
      </p:sp>
      <p:graphicFrame>
        <p:nvGraphicFramePr>
          <p:cNvPr id="3" name="Chart 2" descr="Bar graph showing Other factors (covariate odds ratios)">
            <a:extLst>
              <a:ext uri="{FF2B5EF4-FFF2-40B4-BE49-F238E27FC236}">
                <a16:creationId xmlns:a16="http://schemas.microsoft.com/office/drawing/2014/main" id="{4430F2F0-5EB7-2265-EA39-F7A31DA8CC8F}"/>
              </a:ext>
            </a:extLst>
          </p:cNvPr>
          <p:cNvGraphicFramePr>
            <a:graphicFrameLocks/>
          </p:cNvGraphicFramePr>
          <p:nvPr>
            <p:extLst>
              <p:ext uri="{D42A27DB-BD31-4B8C-83A1-F6EECF244321}">
                <p14:modId xmlns:p14="http://schemas.microsoft.com/office/powerpoint/2010/main" val="4042669130"/>
              </p:ext>
            </p:extLst>
          </p:nvPr>
        </p:nvGraphicFramePr>
        <p:xfrm>
          <a:off x="400050" y="800708"/>
          <a:ext cx="10915650" cy="52565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53951237"/>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F59CB5-C792-474E-BCF2-5378DB39514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702" y="971551"/>
            <a:ext cx="8167965" cy="5730452"/>
          </a:xfrm>
          <a:prstGeom prst="rect">
            <a:avLst/>
          </a:prstGeom>
        </p:spPr>
      </p:pic>
      <p:sp>
        <p:nvSpPr>
          <p:cNvPr id="4" name="Title 1">
            <a:extLst>
              <a:ext uri="{FF2B5EF4-FFF2-40B4-BE49-F238E27FC236}">
                <a16:creationId xmlns:a16="http://schemas.microsoft.com/office/drawing/2014/main" id="{7715BD48-A162-9E45-BFD1-B92A2DDF0E9C}"/>
              </a:ext>
            </a:extLst>
          </p:cNvPr>
          <p:cNvSpPr txBox="1">
            <a:spLocks noGrp="1"/>
          </p:cNvSpPr>
          <p:nvPr>
            <p:ph type="title" idx="4294967295"/>
          </p:nvPr>
        </p:nvSpPr>
        <p:spPr>
          <a:xfrm>
            <a:off x="330332" y="61208"/>
            <a:ext cx="11531335" cy="1316274"/>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lvl1pPr algn="l" defTabSz="914354" rtl="0" eaLnBrk="1" latinLnBrk="0" hangingPunct="1">
              <a:lnSpc>
                <a:spcPct val="90000"/>
              </a:lnSpc>
              <a:spcBef>
                <a:spcPct val="0"/>
              </a:spcBef>
              <a:buNone/>
              <a:defRPr sz="3000" kern="1200">
                <a:solidFill>
                  <a:schemeClr val="tx1"/>
                </a:solidFill>
                <a:latin typeface="+mj-lt"/>
                <a:ea typeface="+mj-ea"/>
                <a:cs typeface="Microsoft Sans Serif" pitchFamily="34" charset="0"/>
              </a:defRPr>
            </a:lvl1pPr>
          </a:lstStyle>
          <a:p>
            <a:pPr marL="0" marR="0" lvl="0" indent="0" algn="l" defTabSz="914354" rtl="0" eaLnBrk="1" fontAlgn="auto" latinLnBrk="0" hangingPunct="1">
              <a:lnSpc>
                <a:spcPct val="11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mn-lt"/>
                <a:ea typeface="+mj-ea"/>
                <a:cs typeface="Microsoft Sans Serif" pitchFamily="34" charset="0"/>
              </a:rPr>
              <a:t>Community needs</a:t>
            </a:r>
            <a:r>
              <a:rPr kumimoji="0" lang="en-US" sz="2800" b="0" i="0" u="none" strike="noStrike" kern="1200" cap="none" spc="0" normalizeH="0" baseline="0" noProof="0" dirty="0">
                <a:ln>
                  <a:noFill/>
                </a:ln>
                <a:solidFill>
                  <a:schemeClr val="tx1"/>
                </a:solidFill>
                <a:effectLst/>
                <a:uLnTx/>
                <a:uFillTx/>
                <a:latin typeface="+mn-lt"/>
                <a:ea typeface="+mj-ea"/>
                <a:cs typeface="Microsoft Sans Serif" pitchFamily="34" charset="0"/>
              </a:rPr>
              <a:t>: mapping the proportion of children with “pervasive” and “misconduct” developmental risk across regions of NSW</a:t>
            </a:r>
          </a:p>
        </p:txBody>
      </p:sp>
      <p:sp>
        <p:nvSpPr>
          <p:cNvPr id="5" name="Rectangle 4">
            <a:extLst>
              <a:ext uri="{FF2B5EF4-FFF2-40B4-BE49-F238E27FC236}">
                <a16:creationId xmlns:a16="http://schemas.microsoft.com/office/drawing/2014/main" id="{242A818A-C67F-364F-9C5B-BACF59F430A1}"/>
              </a:ext>
            </a:extLst>
          </p:cNvPr>
          <p:cNvSpPr/>
          <p:nvPr/>
        </p:nvSpPr>
        <p:spPr>
          <a:xfrm>
            <a:off x="161761" y="6164168"/>
            <a:ext cx="3552989" cy="461665"/>
          </a:xfrm>
          <a:prstGeom prst="rect">
            <a:avLst/>
          </a:prstGeom>
        </p:spPr>
        <p:txBody>
          <a:bodyPr wrap="square">
            <a:spAutoFit/>
          </a:bodyPr>
          <a:lstStyle/>
          <a:p>
            <a:pPr>
              <a:spcBef>
                <a:spcPts val="900"/>
              </a:spcBef>
            </a:pPr>
            <a:r>
              <a:rPr lang="en-AU" sz="1200" b="1" dirty="0">
                <a:solidFill>
                  <a:schemeClr val="bg1"/>
                </a:solidFill>
                <a:latin typeface="Aptos" panose="020B0004020202020204" pitchFamily="34" charset="0"/>
              </a:rPr>
              <a:t>Harris et al. (2022) </a:t>
            </a:r>
            <a:r>
              <a:rPr lang="en-AU" sz="1200" b="1" i="1" dirty="0">
                <a:solidFill>
                  <a:schemeClr val="bg1"/>
                </a:solidFill>
                <a:latin typeface="Aptos" panose="020B0004020202020204" pitchFamily="34" charset="0"/>
              </a:rPr>
              <a:t>Early Intervention in Psychiatry</a:t>
            </a:r>
            <a:r>
              <a:rPr lang="en-AU" sz="1200" b="1" dirty="0">
                <a:solidFill>
                  <a:schemeClr val="bg1"/>
                </a:solidFill>
                <a:latin typeface="Aptos" panose="020B0004020202020204" pitchFamily="34" charset="0"/>
              </a:rPr>
              <a:t>, 16(12), 1269-1277</a:t>
            </a:r>
          </a:p>
        </p:txBody>
      </p:sp>
      <p:sp>
        <p:nvSpPr>
          <p:cNvPr id="10" name="TextBox 9">
            <a:extLst>
              <a:ext uri="{FF2B5EF4-FFF2-40B4-BE49-F238E27FC236}">
                <a16:creationId xmlns:a16="http://schemas.microsoft.com/office/drawing/2014/main" id="{BF45F0C9-8C5C-2F4B-84F9-F37F232A71FD}"/>
              </a:ext>
            </a:extLst>
          </p:cNvPr>
          <p:cNvSpPr txBox="1"/>
          <p:nvPr/>
        </p:nvSpPr>
        <p:spPr>
          <a:xfrm>
            <a:off x="432520" y="1849546"/>
            <a:ext cx="3072680" cy="1785104"/>
          </a:xfrm>
          <a:prstGeom prst="rect">
            <a:avLst/>
          </a:prstGeom>
          <a:noFill/>
        </p:spPr>
        <p:txBody>
          <a:bodyPr wrap="square" rtlCol="0">
            <a:spAutoFit/>
          </a:bodyPr>
          <a:lstStyle/>
          <a:p>
            <a:r>
              <a:rPr lang="en-US" sz="1600" b="1" dirty="0">
                <a:cs typeface="Arial" panose="020B0604020202020204" pitchFamily="34" charset="0"/>
              </a:rPr>
              <a:t>Mapping the geographical distribution of AEDC early childhood developmental risk can inform the regional allocation of family supports, childhood mental health and allied health services</a:t>
            </a:r>
          </a:p>
          <a:p>
            <a:endParaRPr lang="en-US" sz="1400" dirty="0">
              <a:cs typeface="Arial" panose="020B0604020202020204" pitchFamily="34" charset="0"/>
            </a:endParaRPr>
          </a:p>
        </p:txBody>
      </p:sp>
    </p:spTree>
    <p:extLst>
      <p:ext uri="{BB962C8B-B14F-4D97-AF65-F5344CB8AC3E}">
        <p14:creationId xmlns:p14="http://schemas.microsoft.com/office/powerpoint/2010/main" val="1783556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14E9A-2B5E-41C9-FEA3-071939A09DC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898B308-BD5B-86AC-6D40-5D47184D967E}"/>
              </a:ext>
            </a:extLst>
          </p:cNvPr>
          <p:cNvSpPr>
            <a:spLocks noGrp="1"/>
          </p:cNvSpPr>
          <p:nvPr>
            <p:ph type="title"/>
          </p:nvPr>
        </p:nvSpPr>
        <p:spPr>
          <a:xfrm>
            <a:off x="468000" y="224389"/>
            <a:ext cx="11232000" cy="1332000"/>
          </a:xfrm>
        </p:spPr>
        <p:txBody>
          <a:bodyPr>
            <a:normAutofit/>
          </a:bodyPr>
          <a:lstStyle/>
          <a:p>
            <a:r>
              <a:rPr lang="en-AU" sz="3600" dirty="0">
                <a:latin typeface="Calibri" panose="020F0502020204030204" pitchFamily="34" charset="0"/>
                <a:ea typeface="Calibri" panose="020F0502020204030204" pitchFamily="34" charset="0"/>
                <a:cs typeface="Calibri" panose="020F0502020204030204" pitchFamily="34" charset="0"/>
              </a:rPr>
              <a:t>Key Messages (part 1) </a:t>
            </a:r>
          </a:p>
        </p:txBody>
      </p:sp>
      <p:sp>
        <p:nvSpPr>
          <p:cNvPr id="7" name="Content Placeholder 1">
            <a:extLst>
              <a:ext uri="{FF2B5EF4-FFF2-40B4-BE49-F238E27FC236}">
                <a16:creationId xmlns:a16="http://schemas.microsoft.com/office/drawing/2014/main" id="{77BCCD2B-AB88-B21B-1C19-6EB3687AE795}"/>
              </a:ext>
            </a:extLst>
          </p:cNvPr>
          <p:cNvSpPr txBox="1">
            <a:spLocks/>
          </p:cNvSpPr>
          <p:nvPr/>
        </p:nvSpPr>
        <p:spPr>
          <a:xfrm>
            <a:off x="468000" y="1282330"/>
            <a:ext cx="11232000" cy="42933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200000"/>
              </a:lnSpc>
              <a:buFont typeface="Symbol" panose="05050102010706020507" pitchFamily="18" charset="2"/>
              <a:buChar char=""/>
            </a:pPr>
            <a:r>
              <a:rPr lang="en-AU" sz="1800" kern="100" dirty="0">
                <a:latin typeface="Calibri" panose="020F0502020204030204" pitchFamily="34" charset="0"/>
                <a:ea typeface="Calibri" panose="020F0502020204030204" pitchFamily="34" charset="0"/>
                <a:cs typeface="Calibri" panose="020F0502020204030204" pitchFamily="34" charset="0"/>
              </a:rPr>
              <a:t>The multidimensional </a:t>
            </a:r>
            <a:r>
              <a:rPr lang="en-AU" sz="1800" kern="100" dirty="0">
                <a:effectLst/>
                <a:latin typeface="Calibri" panose="020F0502020204030204" pitchFamily="34" charset="0"/>
                <a:ea typeface="Calibri" panose="020F0502020204030204" pitchFamily="34" charset="0"/>
                <a:cs typeface="Calibri" panose="020F0502020204030204" pitchFamily="34" charset="0"/>
              </a:rPr>
              <a:t>AEDC data on developmental vulnerabilities across each of the 16 subdomains identify different profiles of risk in the first year of full-time school for later use of health services for mental health problems (between 6-13 years of age).</a:t>
            </a:r>
          </a:p>
          <a:p>
            <a:pPr marL="800100" lvl="1" indent="-342900">
              <a:lnSpc>
                <a:spcPct val="200000"/>
              </a:lnSpc>
              <a:buFont typeface="Symbol" panose="05050102010706020507" pitchFamily="18" charset="2"/>
              <a:buChar char=""/>
            </a:pPr>
            <a:r>
              <a:rPr lang="en-AU" sz="1800" kern="100" dirty="0">
                <a:latin typeface="Calibri" panose="020F0502020204030204" pitchFamily="34" charset="0"/>
                <a:ea typeface="Calibri" panose="020F0502020204030204" pitchFamily="34" charset="0"/>
                <a:cs typeface="Calibri" panose="020F0502020204030204" pitchFamily="34" charset="0"/>
              </a:rPr>
              <a:t>A ‘pervasive risk’ profile and ‘misconduct risk’ profile show increased chance (compared to the ‘no risk’ profile) of a wide variety of mental health diagnoses</a:t>
            </a:r>
            <a:endParaRPr lang="en-AU" sz="1800" kern="1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200000"/>
              </a:lnSpc>
              <a:buFont typeface="Symbol" panose="05050102010706020507" pitchFamily="18" charset="2"/>
              <a:buChar char=""/>
            </a:pPr>
            <a:r>
              <a:rPr lang="en-AU" sz="1800" kern="100" dirty="0">
                <a:latin typeface="Calibri" panose="020F0502020204030204" pitchFamily="34" charset="0"/>
                <a:ea typeface="Calibri" panose="020F0502020204030204" pitchFamily="34" charset="0"/>
                <a:cs typeface="Calibri" panose="020F0502020204030204" pitchFamily="34" charset="0"/>
              </a:rPr>
              <a:t>Mapping the prevalence of these profiles to regional areas can help identify where local supports might best be implemented to support children at risk for mental health problems, including school-based supports</a:t>
            </a:r>
            <a:endParaRPr lang="en-AU" sz="18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Picture 1" descr="UNSW Sydney | Australia University | Study in Australia">
            <a:extLst>
              <a:ext uri="{FF2B5EF4-FFF2-40B4-BE49-F238E27FC236}">
                <a16:creationId xmlns:a16="http://schemas.microsoft.com/office/drawing/2014/main" id="{11830417-56B2-8C26-54DF-DA324C9505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365" r="24173"/>
          <a:stretch/>
        </p:blipFill>
        <p:spPr bwMode="auto">
          <a:xfrm>
            <a:off x="10669082" y="6212804"/>
            <a:ext cx="473219" cy="4875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F796265-41D2-74DA-298F-3EEDB38108B4}"/>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66"/>
          <a:stretch/>
        </p:blipFill>
        <p:spPr>
          <a:xfrm>
            <a:off x="9777347" y="6197038"/>
            <a:ext cx="762965" cy="504000"/>
          </a:xfrm>
          <a:prstGeom prst="rect">
            <a:avLst/>
          </a:prstGeom>
          <a:solidFill>
            <a:schemeClr val="bg1"/>
          </a:solidFill>
          <a:ln w="57150">
            <a:noFill/>
          </a:ln>
        </p:spPr>
      </p:pic>
    </p:spTree>
    <p:extLst>
      <p:ext uri="{BB962C8B-B14F-4D97-AF65-F5344CB8AC3E}">
        <p14:creationId xmlns:p14="http://schemas.microsoft.com/office/powerpoint/2010/main" val="391487549"/>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F975F-BA1E-C710-2585-C15E38C0526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805F617-2267-0AA6-83AF-90C66BD4F07A}"/>
              </a:ext>
            </a:extLst>
          </p:cNvPr>
          <p:cNvSpPr>
            <a:spLocks noGrp="1"/>
          </p:cNvSpPr>
          <p:nvPr>
            <p:ph type="title"/>
          </p:nvPr>
        </p:nvSpPr>
        <p:spPr>
          <a:xfrm>
            <a:off x="2581274" y="1533300"/>
            <a:ext cx="6686551" cy="3076800"/>
          </a:xfrm>
        </p:spPr>
        <p:txBody>
          <a:bodyPr/>
          <a:lstStyle/>
          <a:p>
            <a:pPr algn="ctr"/>
            <a:r>
              <a:rPr lang="en-AU" dirty="0"/>
              <a:t>What about the links between student wellbeing and learning?</a:t>
            </a:r>
          </a:p>
        </p:txBody>
      </p:sp>
      <p:pic>
        <p:nvPicPr>
          <p:cNvPr id="4" name="Picture 3" descr="UNSW Sydney | Australia University | Study in Australia">
            <a:extLst>
              <a:ext uri="{FF2B5EF4-FFF2-40B4-BE49-F238E27FC236}">
                <a16:creationId xmlns:a16="http://schemas.microsoft.com/office/drawing/2014/main" id="{65A82742-51DB-BBC1-83D2-62DA008606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365" r="24173"/>
          <a:stretch/>
        </p:blipFill>
        <p:spPr bwMode="auto">
          <a:xfrm>
            <a:off x="10669082" y="6212804"/>
            <a:ext cx="473219" cy="4875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3976140-3D8E-08C3-9A99-E4C26F4EBCB8}"/>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66"/>
          <a:stretch/>
        </p:blipFill>
        <p:spPr>
          <a:xfrm>
            <a:off x="9777347" y="6197038"/>
            <a:ext cx="762965" cy="504000"/>
          </a:xfrm>
          <a:prstGeom prst="rect">
            <a:avLst/>
          </a:prstGeom>
          <a:solidFill>
            <a:schemeClr val="bg1"/>
          </a:solidFill>
          <a:ln w="57150">
            <a:noFill/>
          </a:ln>
        </p:spPr>
      </p:pic>
    </p:spTree>
    <p:extLst>
      <p:ext uri="{BB962C8B-B14F-4D97-AF65-F5344CB8AC3E}">
        <p14:creationId xmlns:p14="http://schemas.microsoft.com/office/powerpoint/2010/main" val="1890491634"/>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FC3661-706B-EE18-8C22-0FC687AC439D}"/>
              </a:ext>
            </a:extLst>
          </p:cNvPr>
          <p:cNvSpPr>
            <a:spLocks noGrp="1"/>
          </p:cNvSpPr>
          <p:nvPr>
            <p:ph idx="1"/>
          </p:nvPr>
        </p:nvSpPr>
        <p:spPr>
          <a:xfrm>
            <a:off x="497893" y="1544994"/>
            <a:ext cx="7562424" cy="5017259"/>
          </a:xfrm>
        </p:spPr>
        <p:txBody>
          <a:bodyPr>
            <a:normAutofit/>
          </a:bodyPr>
          <a:lstStyle/>
          <a:p>
            <a:r>
              <a:rPr lang="en-AU" sz="2000" dirty="0">
                <a:latin typeface="Calibri" panose="020F0502020204030204" pitchFamily="34" charset="0"/>
                <a:ea typeface="Calibri" panose="020F0502020204030204" pitchFamily="34" charset="0"/>
                <a:cs typeface="Calibri" panose="020F0502020204030204" pitchFamily="34" charset="0"/>
              </a:rPr>
              <a:t>Students’ early language and cognitive skills (school-based), as described by the AEDC in children’s first year of full-time school, explain about 13-18% of later reading and numeracy performance on the NAPLAN (Years 3, 5, and 7) </a:t>
            </a:r>
            <a:r>
              <a:rPr lang="en-AU" sz="2000" i="1" dirty="0">
                <a:latin typeface="Calibri" panose="020F0502020204030204" pitchFamily="34" charset="0"/>
                <a:ea typeface="Calibri" panose="020F0502020204030204" pitchFamily="34" charset="0"/>
                <a:cs typeface="Calibri" panose="020F0502020204030204" pitchFamily="34" charset="0"/>
              </a:rPr>
              <a:t>(Brinkman et al., 2013)</a:t>
            </a:r>
            <a:r>
              <a:rPr lang="en-AU" sz="2000" dirty="0">
                <a:latin typeface="Calibri" panose="020F0502020204030204" pitchFamily="34" charset="0"/>
                <a:ea typeface="Calibri" panose="020F0502020204030204" pitchFamily="34" charset="0"/>
                <a:cs typeface="Calibri" panose="020F0502020204030204" pitchFamily="34" charset="0"/>
              </a:rPr>
              <a:t>. </a:t>
            </a:r>
          </a:p>
          <a:p>
            <a:r>
              <a:rPr lang="en-AU" sz="2000" dirty="0">
                <a:latin typeface="Calibri" panose="020F0502020204030204" pitchFamily="34" charset="0"/>
                <a:ea typeface="Calibri" panose="020F0502020204030204" pitchFamily="34" charset="0"/>
                <a:cs typeface="Calibri" panose="020F0502020204030204" pitchFamily="34" charset="0"/>
              </a:rPr>
              <a:t>See also </a:t>
            </a:r>
            <a:r>
              <a:rPr lang="en-AU" sz="2000" i="1" dirty="0">
                <a:latin typeface="Calibri" panose="020F0502020204030204" pitchFamily="34" charset="0"/>
                <a:ea typeface="Calibri" panose="020F0502020204030204" pitchFamily="34" charset="0"/>
                <a:cs typeface="Calibri" panose="020F0502020204030204" pitchFamily="34" charset="0"/>
              </a:rPr>
              <a:t>Laurens et al., 2020 </a:t>
            </a:r>
            <a:r>
              <a:rPr lang="en-AU" sz="2000" dirty="0">
                <a:latin typeface="Calibri" panose="020F0502020204030204" pitchFamily="34" charset="0"/>
                <a:ea typeface="Calibri" panose="020F0502020204030204" pitchFamily="34" charset="0"/>
                <a:cs typeface="Calibri" panose="020F0502020204030204" pitchFamily="34" charset="0"/>
              </a:rPr>
              <a:t>(NSW Child Development Study)</a:t>
            </a:r>
          </a:p>
          <a:p>
            <a:pPr marL="0" indent="0">
              <a:buNone/>
            </a:pPr>
            <a:endParaRPr lang="en-AU" sz="2000" dirty="0">
              <a:latin typeface="Calibri" panose="020F0502020204030204" pitchFamily="34" charset="0"/>
              <a:ea typeface="Calibri" panose="020F0502020204030204" pitchFamily="34" charset="0"/>
              <a:cs typeface="Calibri" panose="020F0502020204030204" pitchFamily="34" charset="0"/>
            </a:endParaRPr>
          </a:p>
          <a:p>
            <a:r>
              <a:rPr lang="en-AU" sz="2000" dirty="0">
                <a:latin typeface="Calibri" panose="020F0502020204030204" pitchFamily="34" charset="0"/>
                <a:ea typeface="Calibri" panose="020F0502020204030204" pitchFamily="34" charset="0"/>
                <a:cs typeface="Calibri" panose="020F0502020204030204" pitchFamily="34" charset="0"/>
              </a:rPr>
              <a:t>Social-emotional skills are being increasingly recognised as important contributors to students’ academic achievement </a:t>
            </a:r>
            <a:r>
              <a:rPr lang="en-AU" sz="2000" i="1" dirty="0">
                <a:latin typeface="Calibri" panose="020F0502020204030204" pitchFamily="34" charset="0"/>
                <a:ea typeface="Calibri" panose="020F0502020204030204" pitchFamily="34" charset="0"/>
                <a:cs typeface="Calibri" panose="020F0502020204030204" pitchFamily="34" charset="0"/>
              </a:rPr>
              <a:t>(Oberle et al., 2014; OECD, 2021).</a:t>
            </a:r>
          </a:p>
          <a:p>
            <a:pPr marL="0" indent="0">
              <a:buNone/>
            </a:pPr>
            <a:endParaRPr lang="en-AU" sz="2000" dirty="0">
              <a:latin typeface="Calibri" panose="020F0502020204030204" pitchFamily="34" charset="0"/>
              <a:ea typeface="Calibri" panose="020F0502020204030204" pitchFamily="34" charset="0"/>
              <a:cs typeface="Calibri" panose="020F0502020204030204" pitchFamily="34" charset="0"/>
            </a:endParaRPr>
          </a:p>
          <a:p>
            <a:r>
              <a:rPr lang="en-AU" sz="2000" dirty="0">
                <a:latin typeface="Calibri" panose="020F0502020204030204" pitchFamily="34" charset="0"/>
                <a:ea typeface="Calibri" panose="020F0502020204030204" pitchFamily="34" charset="0"/>
                <a:cs typeface="Calibri" panose="020F0502020204030204" pitchFamily="34" charset="0"/>
              </a:rPr>
              <a:t>A reciprocal relationship, in which social-emotional skills and academic achievement influence each other, has also been proposed </a:t>
            </a:r>
            <a:r>
              <a:rPr lang="en-AU" sz="2000" i="1" dirty="0">
                <a:latin typeface="Calibri" panose="020F0502020204030204" pitchFamily="34" charset="0"/>
                <a:ea typeface="Calibri" panose="020F0502020204030204" pitchFamily="34" charset="0"/>
                <a:cs typeface="Calibri" panose="020F0502020204030204" pitchFamily="34" charset="0"/>
              </a:rPr>
              <a:t>(Denham &amp; Brown, 2010).</a:t>
            </a:r>
          </a:p>
        </p:txBody>
      </p:sp>
      <p:sp>
        <p:nvSpPr>
          <p:cNvPr id="3" name="Title 2">
            <a:extLst>
              <a:ext uri="{FF2B5EF4-FFF2-40B4-BE49-F238E27FC236}">
                <a16:creationId xmlns:a16="http://schemas.microsoft.com/office/drawing/2014/main" id="{5F0953D5-CFC0-E16D-92D3-499F808F3D00}"/>
              </a:ext>
            </a:extLst>
          </p:cNvPr>
          <p:cNvSpPr>
            <a:spLocks noGrp="1"/>
          </p:cNvSpPr>
          <p:nvPr>
            <p:ph type="title"/>
          </p:nvPr>
        </p:nvSpPr>
        <p:spPr>
          <a:xfrm>
            <a:off x="497893" y="209882"/>
            <a:ext cx="11232000" cy="1332000"/>
          </a:xfrm>
        </p:spPr>
        <p:txBody>
          <a:bodyPr/>
          <a:lstStyle/>
          <a:p>
            <a:r>
              <a:rPr lang="en-AU" dirty="0">
                <a:latin typeface="Calibri" panose="020F0502020204030204" pitchFamily="34" charset="0"/>
                <a:ea typeface="Calibri" panose="020F0502020204030204" pitchFamily="34" charset="0"/>
                <a:cs typeface="Calibri" panose="020F0502020204030204" pitchFamily="34" charset="0"/>
              </a:rPr>
              <a:t>How can we support academic achievement?</a:t>
            </a:r>
          </a:p>
        </p:txBody>
      </p:sp>
      <p:grpSp>
        <p:nvGrpSpPr>
          <p:cNvPr id="15" name="Group 14">
            <a:extLst>
              <a:ext uri="{FF2B5EF4-FFF2-40B4-BE49-F238E27FC236}">
                <a16:creationId xmlns:a16="http://schemas.microsoft.com/office/drawing/2014/main" id="{4FB9BBED-8898-1BBA-A080-078E9EA4F62D}"/>
              </a:ext>
              <a:ext uri="{C183D7F6-B498-43B3-948B-1728B52AA6E4}">
                <adec:decorative xmlns:adec="http://schemas.microsoft.com/office/drawing/2017/decorative" val="1"/>
              </a:ext>
            </a:extLst>
          </p:cNvPr>
          <p:cNvGrpSpPr/>
          <p:nvPr/>
        </p:nvGrpSpPr>
        <p:grpSpPr>
          <a:xfrm>
            <a:off x="8054424" y="1623044"/>
            <a:ext cx="3225765" cy="4293265"/>
            <a:chOff x="8054424" y="1623044"/>
            <a:chExt cx="3225765" cy="4293265"/>
          </a:xfrm>
        </p:grpSpPr>
        <p:sp>
          <p:nvSpPr>
            <p:cNvPr id="6" name="Rectangle 5">
              <a:extLst>
                <a:ext uri="{FF2B5EF4-FFF2-40B4-BE49-F238E27FC236}">
                  <a16:creationId xmlns:a16="http://schemas.microsoft.com/office/drawing/2014/main" id="{D939217A-5FBA-DC2C-B01E-D6F6D31DECF8}"/>
                </a:ext>
              </a:extLst>
            </p:cNvPr>
            <p:cNvSpPr/>
            <p:nvPr/>
          </p:nvSpPr>
          <p:spPr>
            <a:xfrm>
              <a:off x="8090210" y="1623044"/>
              <a:ext cx="1343073" cy="7695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b="1" dirty="0">
                  <a:latin typeface="Calibri" panose="020F0502020204030204" pitchFamily="34" charset="0"/>
                  <a:ea typeface="Calibri" panose="020F0502020204030204" pitchFamily="34" charset="0"/>
                  <a:cs typeface="Calibri" panose="020F0502020204030204" pitchFamily="34" charset="0"/>
                </a:rPr>
                <a:t>Early Cognitive Skills </a:t>
              </a:r>
            </a:p>
          </p:txBody>
        </p:sp>
        <p:sp>
          <p:nvSpPr>
            <p:cNvPr id="7" name="Rectangle 6">
              <a:extLst>
                <a:ext uri="{FF2B5EF4-FFF2-40B4-BE49-F238E27FC236}">
                  <a16:creationId xmlns:a16="http://schemas.microsoft.com/office/drawing/2014/main" id="{535E2273-C8D9-766B-F667-73BB3DC58C5A}"/>
                </a:ext>
              </a:extLst>
            </p:cNvPr>
            <p:cNvSpPr/>
            <p:nvPr/>
          </p:nvSpPr>
          <p:spPr>
            <a:xfrm>
              <a:off x="9937116" y="1623044"/>
              <a:ext cx="1343073" cy="7695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b="1" dirty="0">
                  <a:latin typeface="Calibri" panose="020F0502020204030204" pitchFamily="34" charset="0"/>
                  <a:ea typeface="Calibri" panose="020F0502020204030204" pitchFamily="34" charset="0"/>
                  <a:cs typeface="Calibri" panose="020F0502020204030204" pitchFamily="34" charset="0"/>
                </a:rPr>
                <a:t>Later Academic Achievement</a:t>
              </a:r>
            </a:p>
          </p:txBody>
        </p:sp>
        <p:cxnSp>
          <p:nvCxnSpPr>
            <p:cNvPr id="9" name="Straight Arrow Connector 8">
              <a:extLst>
                <a:ext uri="{FF2B5EF4-FFF2-40B4-BE49-F238E27FC236}">
                  <a16:creationId xmlns:a16="http://schemas.microsoft.com/office/drawing/2014/main" id="{D2A866B8-9413-FACA-16C7-48E7EEBB4AC0}"/>
                </a:ext>
              </a:extLst>
            </p:cNvPr>
            <p:cNvCxnSpPr/>
            <p:nvPr/>
          </p:nvCxnSpPr>
          <p:spPr>
            <a:xfrm>
              <a:off x="9514764" y="2007816"/>
              <a:ext cx="35308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C775DEC-075A-A773-992B-25F90D40A3A5}"/>
                </a:ext>
              </a:extLst>
            </p:cNvPr>
            <p:cNvSpPr/>
            <p:nvPr/>
          </p:nvSpPr>
          <p:spPr>
            <a:xfrm>
              <a:off x="8054424" y="2955459"/>
              <a:ext cx="1343073" cy="769544"/>
            </a:xfrm>
            <a:prstGeom prst="rect">
              <a:avLst/>
            </a:prstGeom>
            <a:solidFill>
              <a:srgbClr val="005E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400" b="1" dirty="0">
                  <a:latin typeface="Calibri" panose="020F0502020204030204" pitchFamily="34" charset="0"/>
                  <a:ea typeface="Calibri" panose="020F0502020204030204" pitchFamily="34" charset="0"/>
                  <a:cs typeface="Calibri" panose="020F0502020204030204" pitchFamily="34" charset="0"/>
                </a:rPr>
                <a:t>Social-Emotional Skills</a:t>
              </a:r>
            </a:p>
          </p:txBody>
        </p:sp>
        <p:sp>
          <p:nvSpPr>
            <p:cNvPr id="11" name="Rectangle 10">
              <a:extLst>
                <a:ext uri="{FF2B5EF4-FFF2-40B4-BE49-F238E27FC236}">
                  <a16:creationId xmlns:a16="http://schemas.microsoft.com/office/drawing/2014/main" id="{15A8ACE7-427E-004A-811F-328288D4DD92}"/>
                </a:ext>
              </a:extLst>
            </p:cNvPr>
            <p:cNvSpPr/>
            <p:nvPr/>
          </p:nvSpPr>
          <p:spPr>
            <a:xfrm>
              <a:off x="9901330" y="2955459"/>
              <a:ext cx="1343073" cy="7695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b="1" dirty="0">
                  <a:latin typeface="Calibri" panose="020F0502020204030204" pitchFamily="34" charset="0"/>
                  <a:ea typeface="Calibri" panose="020F0502020204030204" pitchFamily="34" charset="0"/>
                  <a:cs typeface="Calibri" panose="020F0502020204030204" pitchFamily="34" charset="0"/>
                </a:rPr>
                <a:t>Later Academic Achievement</a:t>
              </a:r>
            </a:p>
          </p:txBody>
        </p:sp>
        <p:cxnSp>
          <p:nvCxnSpPr>
            <p:cNvPr id="12" name="Straight Arrow Connector 11">
              <a:extLst>
                <a:ext uri="{FF2B5EF4-FFF2-40B4-BE49-F238E27FC236}">
                  <a16:creationId xmlns:a16="http://schemas.microsoft.com/office/drawing/2014/main" id="{01090B15-8E12-B256-1D32-FDE3523A2957}"/>
                </a:ext>
              </a:extLst>
            </p:cNvPr>
            <p:cNvCxnSpPr/>
            <p:nvPr/>
          </p:nvCxnSpPr>
          <p:spPr>
            <a:xfrm>
              <a:off x="9478978" y="3340231"/>
              <a:ext cx="35308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58BFF5D-9127-1155-8055-5B8EB900D205}"/>
                </a:ext>
              </a:extLst>
            </p:cNvPr>
            <p:cNvSpPr/>
            <p:nvPr/>
          </p:nvSpPr>
          <p:spPr>
            <a:xfrm>
              <a:off x="8983983" y="5146765"/>
              <a:ext cx="1343073" cy="769544"/>
            </a:xfrm>
            <a:prstGeom prst="rect">
              <a:avLst/>
            </a:prstGeom>
            <a:solidFill>
              <a:srgbClr val="005E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b="1" dirty="0">
                  <a:latin typeface="Calibri" panose="020F0502020204030204" pitchFamily="34" charset="0"/>
                  <a:ea typeface="Calibri" panose="020F0502020204030204" pitchFamily="34" charset="0"/>
                  <a:cs typeface="Calibri" panose="020F0502020204030204" pitchFamily="34" charset="0"/>
                </a:rPr>
                <a:t>Social-Emotional Skills</a:t>
              </a:r>
            </a:p>
          </p:txBody>
        </p:sp>
        <p:sp>
          <p:nvSpPr>
            <p:cNvPr id="14" name="Rectangle 13">
              <a:extLst>
                <a:ext uri="{FF2B5EF4-FFF2-40B4-BE49-F238E27FC236}">
                  <a16:creationId xmlns:a16="http://schemas.microsoft.com/office/drawing/2014/main" id="{41873735-B121-5782-2327-0D5C72595877}"/>
                </a:ext>
              </a:extLst>
            </p:cNvPr>
            <p:cNvSpPr/>
            <p:nvPr/>
          </p:nvSpPr>
          <p:spPr>
            <a:xfrm>
              <a:off x="8983982" y="4053624"/>
              <a:ext cx="1343073" cy="7695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b="1" dirty="0">
                  <a:latin typeface="Calibri" panose="020F0502020204030204" pitchFamily="34" charset="0"/>
                  <a:ea typeface="Calibri" panose="020F0502020204030204" pitchFamily="34" charset="0"/>
                  <a:cs typeface="Calibri" panose="020F0502020204030204" pitchFamily="34" charset="0"/>
                </a:rPr>
                <a:t>Academic Achievement</a:t>
              </a:r>
            </a:p>
          </p:txBody>
        </p:sp>
        <p:cxnSp>
          <p:nvCxnSpPr>
            <p:cNvPr id="16" name="Connector: Curved 15">
              <a:extLst>
                <a:ext uri="{FF2B5EF4-FFF2-40B4-BE49-F238E27FC236}">
                  <a16:creationId xmlns:a16="http://schemas.microsoft.com/office/drawing/2014/main" id="{53B9C377-E2CC-3717-EDD6-C4BBADEF053B}"/>
                </a:ext>
              </a:extLst>
            </p:cNvPr>
            <p:cNvCxnSpPr>
              <a:cxnSpLocks/>
              <a:stCxn id="14" idx="3"/>
              <a:endCxn id="13" idx="3"/>
            </p:cNvCxnSpPr>
            <p:nvPr/>
          </p:nvCxnSpPr>
          <p:spPr>
            <a:xfrm>
              <a:off x="10327055" y="4438396"/>
              <a:ext cx="1" cy="1093141"/>
            </a:xfrm>
            <a:prstGeom prst="curvedConnector3">
              <a:avLst>
                <a:gd name="adj1" fmla="val 22860100000"/>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A11FCD42-9215-C3F7-67C7-AF0F923E7921}"/>
                </a:ext>
              </a:extLst>
            </p:cNvPr>
            <p:cNvCxnSpPr>
              <a:cxnSpLocks/>
            </p:cNvCxnSpPr>
            <p:nvPr/>
          </p:nvCxnSpPr>
          <p:spPr>
            <a:xfrm flipH="1">
              <a:off x="8977876" y="4438395"/>
              <a:ext cx="1" cy="1093141"/>
            </a:xfrm>
            <a:prstGeom prst="curvedConnector3">
              <a:avLst>
                <a:gd name="adj1" fmla="val 22860100000"/>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28D343E9-6399-9FA5-5623-B56E54717280}"/>
              </a:ext>
              <a:ext uri="{C183D7F6-B498-43B3-948B-1728B52AA6E4}">
                <adec:decorative xmlns:adec="http://schemas.microsoft.com/office/drawing/2017/decorative" val="1"/>
              </a:ext>
            </a:extLst>
          </p:cNvPr>
          <p:cNvGrpSpPr/>
          <p:nvPr/>
        </p:nvGrpSpPr>
        <p:grpSpPr>
          <a:xfrm>
            <a:off x="9777347" y="6197038"/>
            <a:ext cx="1364954" cy="504000"/>
            <a:chOff x="9777347" y="6197038"/>
            <a:chExt cx="1364954" cy="504000"/>
          </a:xfrm>
        </p:grpSpPr>
        <p:pic>
          <p:nvPicPr>
            <p:cNvPr id="5" name="Picture 4" descr="UNSW Sydney | Australia University | Study in Australia">
              <a:extLst>
                <a:ext uri="{FF2B5EF4-FFF2-40B4-BE49-F238E27FC236}">
                  <a16:creationId xmlns:a16="http://schemas.microsoft.com/office/drawing/2014/main" id="{5D687AE4-3782-F39E-5B37-A0AC0E6825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365" r="24173"/>
            <a:stretch/>
          </p:blipFill>
          <p:spPr bwMode="auto">
            <a:xfrm>
              <a:off x="10669082" y="6212804"/>
              <a:ext cx="473219" cy="4875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AAE1541-DEC0-4D75-5E65-E1738B548E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66"/>
            <a:stretch/>
          </p:blipFill>
          <p:spPr>
            <a:xfrm>
              <a:off x="9777347" y="6197038"/>
              <a:ext cx="762965" cy="504000"/>
            </a:xfrm>
            <a:prstGeom prst="rect">
              <a:avLst/>
            </a:prstGeom>
            <a:solidFill>
              <a:schemeClr val="bg1"/>
            </a:solidFill>
            <a:ln w="57150">
              <a:noFill/>
            </a:ln>
          </p:spPr>
        </p:pic>
      </p:grpSp>
    </p:spTree>
    <p:extLst>
      <p:ext uri="{BB962C8B-B14F-4D97-AF65-F5344CB8AC3E}">
        <p14:creationId xmlns:p14="http://schemas.microsoft.com/office/powerpoint/2010/main" val="1887038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3A9C9D-8FCF-43A1-A07B-8D54844414CC}"/>
              </a:ext>
            </a:extLst>
          </p:cNvPr>
          <p:cNvSpPr>
            <a:spLocks noGrp="1"/>
          </p:cNvSpPr>
          <p:nvPr>
            <p:ph type="title"/>
          </p:nvPr>
        </p:nvSpPr>
        <p:spPr>
          <a:xfrm>
            <a:off x="480000" y="7491"/>
            <a:ext cx="11232000" cy="1332000"/>
          </a:xfrm>
        </p:spPr>
        <p:txBody>
          <a:bodyPr>
            <a:normAutofit/>
          </a:bodyPr>
          <a:lstStyle/>
          <a:p>
            <a:pPr algn="ctr"/>
            <a:r>
              <a:rPr lang="en-AU" sz="4000" dirty="0">
                <a:latin typeface="Calibri" panose="020F0502020204030204" pitchFamily="34" charset="0"/>
                <a:ea typeface="Calibri" panose="020F0502020204030204" pitchFamily="34" charset="0"/>
                <a:cs typeface="Calibri" panose="020F0502020204030204" pitchFamily="34" charset="0"/>
              </a:rPr>
              <a:t>Social-emotional competencies in Australian schools</a:t>
            </a:r>
          </a:p>
        </p:txBody>
      </p:sp>
      <p:grpSp>
        <p:nvGrpSpPr>
          <p:cNvPr id="8" name="Group 7" descr="A graph showing self awareness, self management, social awareness and social management">
            <a:extLst>
              <a:ext uri="{FF2B5EF4-FFF2-40B4-BE49-F238E27FC236}">
                <a16:creationId xmlns:a16="http://schemas.microsoft.com/office/drawing/2014/main" id="{3BEC20E0-75F0-45ED-2B74-5EBA46368221}"/>
              </a:ext>
              <a:ext uri="{C183D7F6-B498-43B3-948B-1728B52AA6E4}">
                <adec:decorative xmlns:adec="http://schemas.microsoft.com/office/drawing/2017/decorative" val="0"/>
              </a:ext>
            </a:extLst>
          </p:cNvPr>
          <p:cNvGrpSpPr/>
          <p:nvPr/>
        </p:nvGrpSpPr>
        <p:grpSpPr>
          <a:xfrm>
            <a:off x="3434575" y="1379794"/>
            <a:ext cx="4524381" cy="4392857"/>
            <a:chOff x="3434575" y="1379794"/>
            <a:chExt cx="4524381" cy="4392857"/>
          </a:xfrm>
        </p:grpSpPr>
        <p:pic>
          <p:nvPicPr>
            <p:cNvPr id="22" name="Picture 21" descr="Figure 1: Personal and Social capability elements comprises 2 concentric circles. In the inner circle is a graphic of 3 people around a table. In the outer circle are 4 sections of text: Self-awareness, Self-management, Social awareness, Social management.">
              <a:extLst>
                <a:ext uri="{FF2B5EF4-FFF2-40B4-BE49-F238E27FC236}">
                  <a16:creationId xmlns:a16="http://schemas.microsoft.com/office/drawing/2014/main" id="{5CCD5D93-CADA-37D4-7FBE-D00C5F5F5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4575" y="1379794"/>
              <a:ext cx="4524381" cy="4355669"/>
            </a:xfrm>
            <a:prstGeom prst="rect">
              <a:avLst/>
            </a:prstGeom>
          </p:spPr>
        </p:pic>
        <p:pic>
          <p:nvPicPr>
            <p:cNvPr id="2" name="Picture 1">
              <a:extLst>
                <a:ext uri="{FF2B5EF4-FFF2-40B4-BE49-F238E27FC236}">
                  <a16:creationId xmlns:a16="http://schemas.microsoft.com/office/drawing/2014/main" id="{82F8CF41-91EA-2718-A82C-0BCA7D818236}"/>
                </a:ext>
              </a:extLst>
            </p:cNvPr>
            <p:cNvPicPr>
              <a:picLocks noChangeAspect="1"/>
            </p:cNvPicPr>
            <p:nvPr/>
          </p:nvPicPr>
          <p:blipFill>
            <a:blip r:embed="rId4"/>
            <a:stretch>
              <a:fillRect/>
            </a:stretch>
          </p:blipFill>
          <p:spPr>
            <a:xfrm>
              <a:off x="3597310" y="3834090"/>
              <a:ext cx="3204672" cy="1938561"/>
            </a:xfrm>
            <a:prstGeom prst="rect">
              <a:avLst/>
            </a:prstGeom>
          </p:spPr>
        </p:pic>
        <p:pic>
          <p:nvPicPr>
            <p:cNvPr id="3" name="Picture 2">
              <a:extLst>
                <a:ext uri="{FF2B5EF4-FFF2-40B4-BE49-F238E27FC236}">
                  <a16:creationId xmlns:a16="http://schemas.microsoft.com/office/drawing/2014/main" id="{F35897E8-ECDE-AA6E-BB0B-297FF8C280F5}"/>
                </a:ext>
              </a:extLst>
            </p:cNvPr>
            <p:cNvPicPr>
              <a:picLocks noChangeAspect="1"/>
            </p:cNvPicPr>
            <p:nvPr/>
          </p:nvPicPr>
          <p:blipFill>
            <a:blip r:embed="rId5"/>
            <a:stretch>
              <a:fillRect/>
            </a:stretch>
          </p:blipFill>
          <p:spPr>
            <a:xfrm>
              <a:off x="3508428" y="1445269"/>
              <a:ext cx="1919201" cy="3204000"/>
            </a:xfrm>
            <a:prstGeom prst="rect">
              <a:avLst/>
            </a:prstGeom>
          </p:spPr>
        </p:pic>
      </p:grpSp>
      <p:sp>
        <p:nvSpPr>
          <p:cNvPr id="11" name="TextBox 10">
            <a:extLst>
              <a:ext uri="{FF2B5EF4-FFF2-40B4-BE49-F238E27FC236}">
                <a16:creationId xmlns:a16="http://schemas.microsoft.com/office/drawing/2014/main" id="{800E863F-D4BE-713B-228E-C2F3B2197F2C}"/>
              </a:ext>
            </a:extLst>
          </p:cNvPr>
          <p:cNvSpPr txBox="1"/>
          <p:nvPr/>
        </p:nvSpPr>
        <p:spPr>
          <a:xfrm>
            <a:off x="8032809" y="1799077"/>
            <a:ext cx="3862643" cy="954107"/>
          </a:xfrm>
          <a:prstGeom prst="rect">
            <a:avLst/>
          </a:prstGeom>
          <a:noFill/>
        </p:spPr>
        <p:txBody>
          <a:bodyPr wrap="square">
            <a:spAutoFit/>
          </a:bodyPr>
          <a:lstStyle/>
          <a:p>
            <a:pPr algn="ctr">
              <a:lnSpc>
                <a:spcPct val="100000"/>
              </a:lnSpc>
            </a:pPr>
            <a:r>
              <a:rPr lang="en-US" sz="2800" b="1" dirty="0">
                <a:latin typeface="Calibri" panose="020F0502020204030204" pitchFamily="34" charset="0"/>
                <a:ea typeface="Calibri" panose="020F0502020204030204" pitchFamily="34" charset="0"/>
                <a:cs typeface="Calibri" panose="020F0502020204030204" pitchFamily="34" charset="0"/>
              </a:rPr>
              <a:t>Personal and Social Capability</a:t>
            </a:r>
          </a:p>
        </p:txBody>
      </p:sp>
      <p:sp>
        <p:nvSpPr>
          <p:cNvPr id="7" name="TextBox 6">
            <a:extLst>
              <a:ext uri="{FF2B5EF4-FFF2-40B4-BE49-F238E27FC236}">
                <a16:creationId xmlns:a16="http://schemas.microsoft.com/office/drawing/2014/main" id="{AD1485B7-B19F-1027-B5B7-5583B3833206}"/>
              </a:ext>
            </a:extLst>
          </p:cNvPr>
          <p:cNvSpPr txBox="1"/>
          <p:nvPr/>
        </p:nvSpPr>
        <p:spPr>
          <a:xfrm>
            <a:off x="410705" y="6315559"/>
            <a:ext cx="7659726" cy="369332"/>
          </a:xfrm>
          <a:prstGeom prst="rect">
            <a:avLst/>
          </a:prstGeom>
          <a:noFill/>
        </p:spPr>
        <p:txBody>
          <a:bodyPr wrap="none" rtlCol="0">
            <a:spAutoFit/>
          </a:bodyPr>
          <a:lstStyle/>
          <a:p>
            <a:r>
              <a:rPr lang="en-AU" b="1" dirty="0">
                <a:solidFill>
                  <a:schemeClr val="bg1"/>
                </a:solidFill>
              </a:rPr>
              <a:t>Carpendale et al. (2025) </a:t>
            </a:r>
            <a:r>
              <a:rPr lang="en-AU" b="1" i="1" dirty="0">
                <a:solidFill>
                  <a:schemeClr val="bg1"/>
                </a:solidFill>
              </a:rPr>
              <a:t>British Journal of Educational Psychology, </a:t>
            </a:r>
            <a:r>
              <a:rPr lang="en-AU" b="1" dirty="0">
                <a:solidFill>
                  <a:schemeClr val="bg1"/>
                </a:solidFill>
              </a:rPr>
              <a:t>95, 496-512.</a:t>
            </a:r>
          </a:p>
        </p:txBody>
      </p:sp>
      <p:pic>
        <p:nvPicPr>
          <p:cNvPr id="13" name="Picture 12">
            <a:extLst>
              <a:ext uri="{FF2B5EF4-FFF2-40B4-BE49-F238E27FC236}">
                <a16:creationId xmlns:a16="http://schemas.microsoft.com/office/drawing/2014/main" id="{6B09346E-C02E-08D4-D8DE-392B3C46AF2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80000" y="1445269"/>
            <a:ext cx="2076450" cy="685800"/>
          </a:xfrm>
          <a:prstGeom prst="rect">
            <a:avLst/>
          </a:prstGeom>
        </p:spPr>
      </p:pic>
      <p:pic>
        <p:nvPicPr>
          <p:cNvPr id="4" name="Picture 3">
            <a:extLst>
              <a:ext uri="{FF2B5EF4-FFF2-40B4-BE49-F238E27FC236}">
                <a16:creationId xmlns:a16="http://schemas.microsoft.com/office/drawing/2014/main" id="{9FF6720D-0D2F-418C-4D05-C711973F137D}"/>
              </a:ext>
              <a:ext uri="{C183D7F6-B498-43B3-948B-1728B52AA6E4}">
                <adec:decorative xmlns:adec="http://schemas.microsoft.com/office/drawing/2017/decorative" val="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5365" r="24173"/>
          <a:stretch/>
        </p:blipFill>
        <p:spPr bwMode="auto">
          <a:xfrm>
            <a:off x="10669082" y="6212804"/>
            <a:ext cx="473219" cy="4875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B067BA1-F70F-F483-2979-8D4A35627DCC}"/>
              </a:ext>
              <a:ext uri="{C183D7F6-B498-43B3-948B-1728B52AA6E4}">
                <adec:decorative xmlns:adec="http://schemas.microsoft.com/office/drawing/2017/decorative" val="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566"/>
          <a:stretch/>
        </p:blipFill>
        <p:spPr>
          <a:xfrm>
            <a:off x="9777347" y="6197038"/>
            <a:ext cx="762965" cy="504000"/>
          </a:xfrm>
          <a:prstGeom prst="rect">
            <a:avLst/>
          </a:prstGeom>
          <a:solidFill>
            <a:schemeClr val="bg1"/>
          </a:solidFill>
          <a:ln w="57150">
            <a:noFill/>
          </a:ln>
        </p:spPr>
      </p:pic>
    </p:spTree>
    <p:extLst>
      <p:ext uri="{BB962C8B-B14F-4D97-AF65-F5344CB8AC3E}">
        <p14:creationId xmlns:p14="http://schemas.microsoft.com/office/powerpoint/2010/main" val="2812679239"/>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36645F-12B4-3AD2-BCCF-653236CF14C0}"/>
              </a:ext>
            </a:extLst>
          </p:cNvPr>
          <p:cNvSpPr>
            <a:spLocks noGrp="1"/>
          </p:cNvSpPr>
          <p:nvPr>
            <p:ph type="title" idx="4294967295"/>
          </p:nvPr>
        </p:nvSpPr>
        <p:spPr>
          <a:xfrm>
            <a:off x="468000" y="-1332000"/>
            <a:ext cx="11232000" cy="1332000"/>
          </a:xfrm>
        </p:spPr>
        <p:txBody>
          <a:bodyPr vert="horz" lIns="91440" tIns="45720" rIns="91440" bIns="45720" rtlCol="0" anchor="b">
            <a:normAutofit/>
          </a:bodyPr>
          <a:lstStyle/>
          <a:p>
            <a:r>
              <a:rPr lang="en-AU" dirty="0"/>
              <a:t>Acknowledgement</a:t>
            </a:r>
          </a:p>
        </p:txBody>
      </p:sp>
      <p:pic>
        <p:nvPicPr>
          <p:cNvPr id="3" name="Picture 2">
            <a:extLst>
              <a:ext uri="{FF2B5EF4-FFF2-40B4-BE49-F238E27FC236}">
                <a16:creationId xmlns:a16="http://schemas.microsoft.com/office/drawing/2014/main" id="{E85217EA-A7EC-EB06-CEAA-48F6370E09F4}"/>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66"/>
          <a:stretch/>
        </p:blipFill>
        <p:spPr>
          <a:xfrm>
            <a:off x="9777347" y="6197038"/>
            <a:ext cx="762965" cy="504000"/>
          </a:xfrm>
          <a:prstGeom prst="rect">
            <a:avLst/>
          </a:prstGeom>
          <a:solidFill>
            <a:schemeClr val="bg1"/>
          </a:solidFill>
          <a:ln w="57150">
            <a:noFill/>
          </a:ln>
        </p:spPr>
      </p:pic>
      <p:pic>
        <p:nvPicPr>
          <p:cNvPr id="2" name="Picture 1">
            <a:extLst>
              <a:ext uri="{FF2B5EF4-FFF2-40B4-BE49-F238E27FC236}">
                <a16:creationId xmlns:a16="http://schemas.microsoft.com/office/drawing/2014/main" id="{F33C1AE9-665E-A65A-6F48-F79E408DD643}"/>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365" r="24173"/>
          <a:stretch/>
        </p:blipFill>
        <p:spPr bwMode="auto">
          <a:xfrm>
            <a:off x="10669082" y="6212804"/>
            <a:ext cx="473219" cy="487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112089"/>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F0100-4F4D-C126-6FD2-6F22A6371F1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E755522-72BE-7AE0-56FE-06B5B92F5FA1}"/>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365" r="24173"/>
          <a:stretch/>
        </p:blipFill>
        <p:spPr bwMode="auto">
          <a:xfrm>
            <a:off x="10669082" y="6212804"/>
            <a:ext cx="473219" cy="4875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0FB51EF-097E-7691-EA47-29C7FE4891F8}"/>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66"/>
          <a:stretch/>
        </p:blipFill>
        <p:spPr>
          <a:xfrm>
            <a:off x="9777347" y="6197038"/>
            <a:ext cx="762965" cy="504000"/>
          </a:xfrm>
          <a:prstGeom prst="rect">
            <a:avLst/>
          </a:prstGeom>
          <a:solidFill>
            <a:schemeClr val="bg1"/>
          </a:solidFill>
          <a:ln w="57150">
            <a:noFill/>
          </a:ln>
        </p:spPr>
      </p:pic>
      <p:sp>
        <p:nvSpPr>
          <p:cNvPr id="6" name="Title 5">
            <a:extLst>
              <a:ext uri="{FF2B5EF4-FFF2-40B4-BE49-F238E27FC236}">
                <a16:creationId xmlns:a16="http://schemas.microsoft.com/office/drawing/2014/main" id="{419651F1-9C17-E776-B958-708CD9C8EC90}"/>
              </a:ext>
            </a:extLst>
          </p:cNvPr>
          <p:cNvSpPr>
            <a:spLocks noGrp="1"/>
          </p:cNvSpPr>
          <p:nvPr>
            <p:ph type="title"/>
          </p:nvPr>
        </p:nvSpPr>
        <p:spPr>
          <a:xfrm>
            <a:off x="468000" y="-1332000"/>
            <a:ext cx="11232000" cy="1332000"/>
          </a:xfrm>
        </p:spPr>
        <p:txBody>
          <a:bodyPr vert="horz" lIns="91440" tIns="45720" rIns="91440" bIns="45720" rtlCol="0" anchor="b">
            <a:normAutofit/>
          </a:bodyPr>
          <a:lstStyle/>
          <a:p>
            <a:r>
              <a:rPr lang="en-AU" dirty="0"/>
              <a:t>Screenshots of articles</a:t>
            </a:r>
          </a:p>
        </p:txBody>
      </p:sp>
      <p:grpSp>
        <p:nvGrpSpPr>
          <p:cNvPr id="2" name="Group 1" descr="Header of an article, schools today also teach social and emotional skills.">
            <a:extLst>
              <a:ext uri="{FF2B5EF4-FFF2-40B4-BE49-F238E27FC236}">
                <a16:creationId xmlns:a16="http://schemas.microsoft.com/office/drawing/2014/main" id="{7A36EEF4-D84D-21BC-5E76-C384B9AE0AAB}"/>
              </a:ext>
            </a:extLst>
          </p:cNvPr>
          <p:cNvGrpSpPr/>
          <p:nvPr/>
        </p:nvGrpSpPr>
        <p:grpSpPr>
          <a:xfrm>
            <a:off x="289739" y="275835"/>
            <a:ext cx="11588522" cy="5666594"/>
            <a:chOff x="289739" y="275835"/>
            <a:chExt cx="11588522" cy="5666594"/>
          </a:xfrm>
        </p:grpSpPr>
        <p:pic>
          <p:nvPicPr>
            <p:cNvPr id="7" name="Picture 6">
              <a:extLst>
                <a:ext uri="{FF2B5EF4-FFF2-40B4-BE49-F238E27FC236}">
                  <a16:creationId xmlns:a16="http://schemas.microsoft.com/office/drawing/2014/main" id="{E2D2D698-5705-84F8-E1B1-D5CE3EAC4E83}"/>
                </a:ext>
              </a:extLst>
            </p:cNvPr>
            <p:cNvPicPr>
              <a:picLocks noChangeAspect="1"/>
            </p:cNvPicPr>
            <p:nvPr/>
          </p:nvPicPr>
          <p:blipFill>
            <a:blip r:embed="rId4"/>
            <a:stretch>
              <a:fillRect/>
            </a:stretch>
          </p:blipFill>
          <p:spPr>
            <a:xfrm>
              <a:off x="289739" y="275835"/>
              <a:ext cx="11079121" cy="5582429"/>
            </a:xfrm>
            <a:prstGeom prst="rect">
              <a:avLst/>
            </a:prstGeom>
          </p:spPr>
        </p:pic>
        <p:pic>
          <p:nvPicPr>
            <p:cNvPr id="9" name="Picture 8">
              <a:extLst>
                <a:ext uri="{FF2B5EF4-FFF2-40B4-BE49-F238E27FC236}">
                  <a16:creationId xmlns:a16="http://schemas.microsoft.com/office/drawing/2014/main" id="{56B53A4E-8FC9-C89F-A050-5BDFAECF42FC}"/>
                </a:ext>
              </a:extLst>
            </p:cNvPr>
            <p:cNvPicPr>
              <a:picLocks noChangeAspect="1"/>
            </p:cNvPicPr>
            <p:nvPr/>
          </p:nvPicPr>
          <p:blipFill>
            <a:blip r:embed="rId5"/>
            <a:stretch>
              <a:fillRect/>
            </a:stretch>
          </p:blipFill>
          <p:spPr>
            <a:xfrm>
              <a:off x="7963346" y="3622976"/>
              <a:ext cx="3914915" cy="2319453"/>
            </a:xfrm>
            <a:prstGeom prst="rect">
              <a:avLst/>
            </a:prstGeom>
          </p:spPr>
        </p:pic>
      </p:grpSp>
      <p:sp>
        <p:nvSpPr>
          <p:cNvPr id="10" name="TextBox 9">
            <a:extLst>
              <a:ext uri="{FF2B5EF4-FFF2-40B4-BE49-F238E27FC236}">
                <a16:creationId xmlns:a16="http://schemas.microsoft.com/office/drawing/2014/main" id="{6A82CBF2-5E15-09A2-086D-13C6B4643C30}"/>
              </a:ext>
            </a:extLst>
          </p:cNvPr>
          <p:cNvSpPr txBox="1"/>
          <p:nvPr/>
        </p:nvSpPr>
        <p:spPr>
          <a:xfrm>
            <a:off x="289739" y="6177126"/>
            <a:ext cx="8549461" cy="523220"/>
          </a:xfrm>
          <a:prstGeom prst="rect">
            <a:avLst/>
          </a:prstGeom>
          <a:noFill/>
        </p:spPr>
        <p:txBody>
          <a:bodyPr wrap="square" rtlCol="0">
            <a:spAutoFit/>
          </a:bodyPr>
          <a:lstStyle/>
          <a:p>
            <a:r>
              <a:rPr lang="en-AU" sz="1400" b="1" i="1" dirty="0">
                <a:solidFill>
                  <a:schemeClr val="bg1"/>
                </a:solidFill>
                <a:latin typeface="Aptos" panose="020B0004020202020204" pitchFamily="34" charset="0"/>
              </a:rPr>
              <a:t>https://theconversation.com/schools-today-also-teach-social-and-emotional-skills-why-is-this-important-and-whats-involved-253342</a:t>
            </a:r>
          </a:p>
        </p:txBody>
      </p:sp>
    </p:spTree>
    <p:extLst>
      <p:ext uri="{BB962C8B-B14F-4D97-AF65-F5344CB8AC3E}">
        <p14:creationId xmlns:p14="http://schemas.microsoft.com/office/powerpoint/2010/main" val="3098338643"/>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1B0F2-0BE1-6FE1-639E-D66699638E7E}"/>
            </a:ext>
          </a:extLst>
        </p:cNvPr>
        <p:cNvGrpSpPr/>
        <p:nvPr/>
      </p:nvGrpSpPr>
      <p:grpSpPr>
        <a:xfrm>
          <a:off x="0" y="0"/>
          <a:ext cx="0" cy="0"/>
          <a:chOff x="0" y="0"/>
          <a:chExt cx="0" cy="0"/>
        </a:xfrm>
      </p:grpSpPr>
      <p:sp>
        <p:nvSpPr>
          <p:cNvPr id="7" name="Title 4">
            <a:extLst>
              <a:ext uri="{FF2B5EF4-FFF2-40B4-BE49-F238E27FC236}">
                <a16:creationId xmlns:a16="http://schemas.microsoft.com/office/drawing/2014/main" id="{8386897A-EB5E-9781-206B-C19F9E8A13B9}"/>
              </a:ext>
            </a:extLst>
          </p:cNvPr>
          <p:cNvSpPr txBox="1">
            <a:spLocks noGrp="1"/>
          </p:cNvSpPr>
          <p:nvPr>
            <p:ph type="title" idx="4294967295"/>
          </p:nvPr>
        </p:nvSpPr>
        <p:spPr>
          <a:xfrm>
            <a:off x="801913" y="-322567"/>
            <a:ext cx="11232000" cy="133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baseline="0">
                <a:solidFill>
                  <a:srgbClr val="164C7B"/>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4000" b="1" i="0" u="none" strike="noStrike" kern="1200" cap="none" spc="0" normalizeH="0" baseline="0" noProof="0" dirty="0">
                <a:ln>
                  <a:noFill/>
                </a:ln>
                <a:solidFill>
                  <a:srgbClr val="164C7B"/>
                </a:solidFill>
                <a:effectLst/>
                <a:uLnTx/>
                <a:uFillTx/>
                <a:latin typeface="Calibri" panose="020F0502020204030204" pitchFamily="34" charset="0"/>
                <a:ea typeface="Calibri" panose="020F0502020204030204" pitchFamily="34" charset="0"/>
                <a:cs typeface="Calibri" panose="020F0502020204030204" pitchFamily="34" charset="0"/>
              </a:rPr>
              <a:t>Social-Emotional Learning programs</a:t>
            </a:r>
          </a:p>
        </p:txBody>
      </p:sp>
      <p:sp>
        <p:nvSpPr>
          <p:cNvPr id="2" name="Content Placeholder 1">
            <a:extLst>
              <a:ext uri="{FF2B5EF4-FFF2-40B4-BE49-F238E27FC236}">
                <a16:creationId xmlns:a16="http://schemas.microsoft.com/office/drawing/2014/main" id="{4113B299-3405-FC5C-E456-1C2EE985D860}"/>
              </a:ext>
            </a:extLst>
          </p:cNvPr>
          <p:cNvSpPr>
            <a:spLocks noGrp="1"/>
          </p:cNvSpPr>
          <p:nvPr>
            <p:ph idx="1"/>
          </p:nvPr>
        </p:nvSpPr>
        <p:spPr>
          <a:xfrm>
            <a:off x="2576408" y="679226"/>
            <a:ext cx="7683009" cy="370097"/>
          </a:xfrm>
        </p:spPr>
        <p:txBody>
          <a:bodyPr>
            <a:normAutofit/>
          </a:bodyPr>
          <a:lstStyle/>
          <a:p>
            <a:pPr marL="0" indent="0">
              <a:buNone/>
            </a:pPr>
            <a:r>
              <a:rPr lang="en-AU" sz="2000" b="1" dirty="0"/>
              <a:t>Carpendale et al. (2025) </a:t>
            </a:r>
            <a:r>
              <a:rPr lang="en-AU" sz="2000" b="1" i="1" dirty="0"/>
              <a:t>Journal of School Psychology</a:t>
            </a:r>
            <a:r>
              <a:rPr lang="en-AU" sz="2000" b="1" dirty="0"/>
              <a:t>, 110, 101447.</a:t>
            </a:r>
            <a:r>
              <a:rPr lang="en-AU" sz="2000" b="1" i="1" dirty="0"/>
              <a:t> </a:t>
            </a:r>
            <a:endParaRPr lang="en-AU" sz="2000" b="1" dirty="0"/>
          </a:p>
        </p:txBody>
      </p:sp>
      <p:graphicFrame>
        <p:nvGraphicFramePr>
          <p:cNvPr id="6" name="Chart 5" descr="A bar graph comparing social emotional competencies">
            <a:extLst>
              <a:ext uri="{FF2B5EF4-FFF2-40B4-BE49-F238E27FC236}">
                <a16:creationId xmlns:a16="http://schemas.microsoft.com/office/drawing/2014/main" id="{25E5F2A9-73FF-44E4-BC4A-B7452481D1B2}"/>
              </a:ext>
            </a:extLst>
          </p:cNvPr>
          <p:cNvGraphicFramePr/>
          <p:nvPr>
            <p:extLst>
              <p:ext uri="{D42A27DB-BD31-4B8C-83A1-F6EECF244321}">
                <p14:modId xmlns:p14="http://schemas.microsoft.com/office/powerpoint/2010/main" val="3422547237"/>
              </p:ext>
            </p:extLst>
          </p:nvPr>
        </p:nvGraphicFramePr>
        <p:xfrm>
          <a:off x="1224365" y="1098000"/>
          <a:ext cx="10514380" cy="5602346"/>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5203C72-B641-08AD-1EBE-3902F28E4B65}"/>
              </a:ext>
            </a:extLst>
          </p:cNvPr>
          <p:cNvSpPr txBox="1"/>
          <p:nvPr/>
        </p:nvSpPr>
        <p:spPr>
          <a:xfrm>
            <a:off x="9709688" y="1195354"/>
            <a:ext cx="2078824" cy="5016758"/>
          </a:xfrm>
          <a:prstGeom prst="rect">
            <a:avLst/>
          </a:prstGeom>
          <a:solidFill>
            <a:schemeClr val="bg1"/>
          </a:solidFill>
        </p:spPr>
        <p:txBody>
          <a:bodyPr wrap="square" rtlCol="0">
            <a:spAutoFit/>
          </a:bodyPr>
          <a:lstStyle/>
          <a:p>
            <a:r>
              <a:rPr lang="en-AU" sz="2000" b="1" i="1" dirty="0"/>
              <a:t>Students receiving </a:t>
            </a:r>
            <a:r>
              <a:rPr lang="en-AU" sz="2000" b="1" i="1" dirty="0">
                <a:solidFill>
                  <a:srgbClr val="0C488E"/>
                </a:solidFill>
              </a:rPr>
              <a:t>evidenced programs </a:t>
            </a:r>
            <a:r>
              <a:rPr lang="en-AU" sz="2000" b="1" i="1" dirty="0"/>
              <a:t>had skills that were </a:t>
            </a:r>
          </a:p>
          <a:p>
            <a:r>
              <a:rPr lang="en-AU" sz="2000" b="1" i="1" dirty="0">
                <a:solidFill>
                  <a:srgbClr val="0C488E"/>
                </a:solidFill>
              </a:rPr>
              <a:t>7-10 percentile points better </a:t>
            </a:r>
            <a:r>
              <a:rPr lang="en-AU" sz="2000" b="1" i="1" dirty="0"/>
              <a:t>than other students</a:t>
            </a:r>
          </a:p>
          <a:p>
            <a:endParaRPr lang="en-AU" sz="2000" b="1" i="1" dirty="0"/>
          </a:p>
          <a:p>
            <a:endParaRPr lang="en-AU" sz="2000" b="1" i="1" dirty="0"/>
          </a:p>
          <a:p>
            <a:endParaRPr lang="en-AU" sz="2000" b="1" i="1" dirty="0"/>
          </a:p>
          <a:p>
            <a:endParaRPr lang="en-AU" sz="2000" b="1" i="1" dirty="0"/>
          </a:p>
          <a:p>
            <a:endParaRPr lang="en-AU" sz="2000" b="1" i="1" dirty="0"/>
          </a:p>
          <a:p>
            <a:endParaRPr lang="en-AU" sz="2000" b="1" i="1" dirty="0"/>
          </a:p>
          <a:p>
            <a:endParaRPr lang="en-AU" sz="2000" b="1" i="1" dirty="0"/>
          </a:p>
          <a:p>
            <a:endParaRPr lang="en-AU" sz="2000" b="1" i="1" dirty="0"/>
          </a:p>
        </p:txBody>
      </p:sp>
      <p:sp>
        <p:nvSpPr>
          <p:cNvPr id="8" name="TextBox 1">
            <a:extLst>
              <a:ext uri="{FF2B5EF4-FFF2-40B4-BE49-F238E27FC236}">
                <a16:creationId xmlns:a16="http://schemas.microsoft.com/office/drawing/2014/main" id="{673CCA1D-D475-627E-D8A7-A308A1DBDA89}"/>
              </a:ext>
              <a:ext uri="{C183D7F6-B498-43B3-948B-1728B52AA6E4}">
                <adec:decorative xmlns:adec="http://schemas.microsoft.com/office/drawing/2017/decorative" val="1"/>
              </a:ext>
            </a:extLst>
          </p:cNvPr>
          <p:cNvSpPr txBox="1"/>
          <p:nvPr/>
        </p:nvSpPr>
        <p:spPr>
          <a:xfrm>
            <a:off x="7762909" y="6196346"/>
            <a:ext cx="4028876" cy="504000"/>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1600" b="1" kern="1200" dirty="0"/>
              <a:t>Evidenced programs with explicit teaching</a:t>
            </a:r>
          </a:p>
        </p:txBody>
      </p:sp>
    </p:spTree>
    <p:extLst>
      <p:ext uri="{BB962C8B-B14F-4D97-AF65-F5344CB8AC3E}">
        <p14:creationId xmlns:p14="http://schemas.microsoft.com/office/powerpoint/2010/main" val="346292613"/>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308A3B-A247-7D5E-E078-9416FDBF0A02}"/>
              </a:ext>
            </a:extLst>
          </p:cNvPr>
          <p:cNvSpPr>
            <a:spLocks noGrp="1"/>
          </p:cNvSpPr>
          <p:nvPr>
            <p:ph type="title"/>
          </p:nvPr>
        </p:nvSpPr>
        <p:spPr>
          <a:xfrm>
            <a:off x="404626" y="522962"/>
            <a:ext cx="11232000" cy="1332000"/>
          </a:xfrm>
        </p:spPr>
        <p:txBody>
          <a:bodyPr>
            <a:noAutofit/>
          </a:bodyPr>
          <a:lstStyle/>
          <a:p>
            <a:r>
              <a:rPr lang="en-AU" sz="4000" dirty="0">
                <a:latin typeface="Calibri" panose="020F0502020204030204" pitchFamily="34" charset="0"/>
                <a:ea typeface="Calibri" panose="020F0502020204030204" pitchFamily="34" charset="0"/>
                <a:cs typeface="Calibri" panose="020F0502020204030204" pitchFamily="34" charset="0"/>
              </a:rPr>
              <a:t>Primary school social-emotional competencies (Yr 6) </a:t>
            </a:r>
            <a:br>
              <a:rPr lang="en-AU" sz="4000" dirty="0">
                <a:latin typeface="Calibri" panose="020F0502020204030204" pitchFamily="34" charset="0"/>
                <a:ea typeface="Calibri" panose="020F0502020204030204" pitchFamily="34" charset="0"/>
                <a:cs typeface="Calibri" panose="020F0502020204030204" pitchFamily="34" charset="0"/>
              </a:rPr>
            </a:br>
            <a:r>
              <a:rPr lang="en-AU" sz="4000" dirty="0">
                <a:latin typeface="Calibri" panose="020F0502020204030204" pitchFamily="34" charset="0"/>
                <a:ea typeface="Calibri" panose="020F0502020204030204" pitchFamily="34" charset="0"/>
                <a:cs typeface="Calibri" panose="020F0502020204030204" pitchFamily="34" charset="0"/>
              </a:rPr>
              <a:t>relate to high school academic achievement (Yr 7)</a:t>
            </a:r>
          </a:p>
        </p:txBody>
      </p:sp>
      <p:grpSp>
        <p:nvGrpSpPr>
          <p:cNvPr id="24" name="Group 23" descr="Diagram with circles labeled &quot;Self-Awareness&quot; and &quot;Self-Management,&quot; accompanied by rectangles labeled &quot;Reading&quot; and &quot;Numeracy.&quot;&#10;&#10;Transcribed Text:&#10;&#10;Self-Awareness&#10;Self-Management&#10;Reading&#10;Numeracy">
            <a:extLst>
              <a:ext uri="{FF2B5EF4-FFF2-40B4-BE49-F238E27FC236}">
                <a16:creationId xmlns:a16="http://schemas.microsoft.com/office/drawing/2014/main" id="{B1B3D10A-054E-48B0-0168-6BBC3556F30D}"/>
              </a:ext>
            </a:extLst>
          </p:cNvPr>
          <p:cNvGrpSpPr/>
          <p:nvPr/>
        </p:nvGrpSpPr>
        <p:grpSpPr>
          <a:xfrm>
            <a:off x="225835" y="2135685"/>
            <a:ext cx="11740329" cy="3422217"/>
            <a:chOff x="371536" y="2210636"/>
            <a:chExt cx="11740329" cy="3422217"/>
          </a:xfrm>
        </p:grpSpPr>
        <p:grpSp>
          <p:nvGrpSpPr>
            <p:cNvPr id="4" name="Group 3">
              <a:extLst>
                <a:ext uri="{FF2B5EF4-FFF2-40B4-BE49-F238E27FC236}">
                  <a16:creationId xmlns:a16="http://schemas.microsoft.com/office/drawing/2014/main" id="{F16AC969-1872-FF01-0787-F23B2FE682D8}"/>
                </a:ext>
              </a:extLst>
            </p:cNvPr>
            <p:cNvGrpSpPr/>
            <p:nvPr/>
          </p:nvGrpSpPr>
          <p:grpSpPr>
            <a:xfrm>
              <a:off x="371536" y="2210636"/>
              <a:ext cx="10052289" cy="1636465"/>
              <a:chOff x="893112" y="-224746"/>
              <a:chExt cx="10052289" cy="1636465"/>
            </a:xfrm>
          </p:grpSpPr>
          <p:sp>
            <p:nvSpPr>
              <p:cNvPr id="5" name="Oval 4">
                <a:extLst>
                  <a:ext uri="{FF2B5EF4-FFF2-40B4-BE49-F238E27FC236}">
                    <a16:creationId xmlns:a16="http://schemas.microsoft.com/office/drawing/2014/main" id="{22D81DB8-8F45-41E4-225F-6CE79C75400B}"/>
                  </a:ext>
                </a:extLst>
              </p:cNvPr>
              <p:cNvSpPr/>
              <p:nvPr/>
            </p:nvSpPr>
            <p:spPr>
              <a:xfrm>
                <a:off x="893112" y="-208281"/>
                <a:ext cx="1620000" cy="162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en-AU" sz="1600" b="1" dirty="0">
                    <a:latin typeface="Calibri" panose="020F0502020204030204" pitchFamily="34" charset="0"/>
                    <a:ea typeface="Calibri" panose="020F0502020204030204" pitchFamily="34" charset="0"/>
                    <a:cs typeface="Calibri" panose="020F0502020204030204" pitchFamily="34" charset="0"/>
                  </a:rPr>
                  <a:t>Self- Awareness</a:t>
                </a:r>
              </a:p>
            </p:txBody>
          </p:sp>
          <p:sp>
            <p:nvSpPr>
              <p:cNvPr id="6" name="Rectangle 5">
                <a:extLst>
                  <a:ext uri="{FF2B5EF4-FFF2-40B4-BE49-F238E27FC236}">
                    <a16:creationId xmlns:a16="http://schemas.microsoft.com/office/drawing/2014/main" id="{907B3C59-8279-637F-D5F6-1D32B0413B40}"/>
                  </a:ext>
                </a:extLst>
              </p:cNvPr>
              <p:cNvSpPr/>
              <p:nvPr/>
            </p:nvSpPr>
            <p:spPr>
              <a:xfrm>
                <a:off x="3602440" y="167741"/>
                <a:ext cx="1332000" cy="864000"/>
              </a:xfrm>
              <a:prstGeom prst="rect">
                <a:avLst/>
              </a:prstGeom>
              <a:solidFill>
                <a:srgbClr val="005E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latin typeface="Calibri" panose="020F0502020204030204" pitchFamily="34" charset="0"/>
                    <a:ea typeface="Calibri" panose="020F0502020204030204" pitchFamily="34" charset="0"/>
                    <a:cs typeface="Calibri" panose="020F0502020204030204" pitchFamily="34" charset="0"/>
                  </a:rPr>
                  <a:t>Reading</a:t>
                </a:r>
              </a:p>
            </p:txBody>
          </p:sp>
          <p:cxnSp>
            <p:nvCxnSpPr>
              <p:cNvPr id="7" name="Straight Arrow Connector 6">
                <a:extLst>
                  <a:ext uri="{FF2B5EF4-FFF2-40B4-BE49-F238E27FC236}">
                    <a16:creationId xmlns:a16="http://schemas.microsoft.com/office/drawing/2014/main" id="{E4A2A396-A007-3E57-8785-5ADCF4B0B827}"/>
                  </a:ext>
                </a:extLst>
              </p:cNvPr>
              <p:cNvCxnSpPr>
                <a:cxnSpLocks/>
                <a:stCxn id="5" idx="6"/>
                <a:endCxn id="6" idx="1"/>
              </p:cNvCxnSpPr>
              <p:nvPr/>
            </p:nvCxnSpPr>
            <p:spPr>
              <a:xfrm flipV="1">
                <a:off x="2513112" y="599741"/>
                <a:ext cx="1089328" cy="197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7E2A5FD5-A4CA-645B-5D13-E394B8DAB37D}"/>
                  </a:ext>
                </a:extLst>
              </p:cNvPr>
              <p:cNvSpPr/>
              <p:nvPr/>
            </p:nvSpPr>
            <p:spPr>
              <a:xfrm>
                <a:off x="6904075" y="-224746"/>
                <a:ext cx="1620000" cy="162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en-AU" sz="1600" b="1" dirty="0">
                    <a:latin typeface="Calibri" panose="020F0502020204030204" pitchFamily="34" charset="0"/>
                    <a:ea typeface="Calibri" panose="020F0502020204030204" pitchFamily="34" charset="0"/>
                    <a:cs typeface="Calibri" panose="020F0502020204030204" pitchFamily="34" charset="0"/>
                  </a:rPr>
                  <a:t>Self- Awareness</a:t>
                </a:r>
              </a:p>
            </p:txBody>
          </p:sp>
          <p:sp>
            <p:nvSpPr>
              <p:cNvPr id="10" name="Rectangle 9">
                <a:extLst>
                  <a:ext uri="{FF2B5EF4-FFF2-40B4-BE49-F238E27FC236}">
                    <a16:creationId xmlns:a16="http://schemas.microsoft.com/office/drawing/2014/main" id="{13F594FF-1224-69AC-4A0E-343CA8DA1968}"/>
                  </a:ext>
                </a:extLst>
              </p:cNvPr>
              <p:cNvSpPr/>
              <p:nvPr/>
            </p:nvSpPr>
            <p:spPr>
              <a:xfrm>
                <a:off x="9613401" y="151274"/>
                <a:ext cx="1332000" cy="864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tx1"/>
                    </a:solidFill>
                    <a:latin typeface="Calibri" panose="020F0502020204030204" pitchFamily="34" charset="0"/>
                    <a:ea typeface="Calibri" panose="020F0502020204030204" pitchFamily="34" charset="0"/>
                    <a:cs typeface="Calibri" panose="020F0502020204030204" pitchFamily="34" charset="0"/>
                  </a:rPr>
                  <a:t>Numeracy</a:t>
                </a:r>
              </a:p>
            </p:txBody>
          </p:sp>
          <p:cxnSp>
            <p:nvCxnSpPr>
              <p:cNvPr id="11" name="Straight Arrow Connector 10">
                <a:extLst>
                  <a:ext uri="{FF2B5EF4-FFF2-40B4-BE49-F238E27FC236}">
                    <a16:creationId xmlns:a16="http://schemas.microsoft.com/office/drawing/2014/main" id="{A8B6335E-ABD0-FD86-0C36-6C655ABC6D5C}"/>
                  </a:ext>
                </a:extLst>
              </p:cNvPr>
              <p:cNvCxnSpPr>
                <a:cxnSpLocks/>
                <a:stCxn id="9" idx="6"/>
                <a:endCxn id="10" idx="1"/>
              </p:cNvCxnSpPr>
              <p:nvPr/>
            </p:nvCxnSpPr>
            <p:spPr>
              <a:xfrm flipV="1">
                <a:off x="8524075" y="583274"/>
                <a:ext cx="1089326" cy="19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3434E99-CAF0-57D2-79D4-7D37C4D3DB5C}"/>
                  </a:ext>
                </a:extLst>
              </p:cNvPr>
              <p:cNvSpPr txBox="1"/>
              <p:nvPr/>
            </p:nvSpPr>
            <p:spPr>
              <a:xfrm>
                <a:off x="5050106" y="200933"/>
                <a:ext cx="1620000" cy="828000"/>
              </a:xfrm>
              <a:prstGeom prst="rect">
                <a:avLst/>
              </a:prstGeom>
              <a:noFill/>
              <a:ln w="38100">
                <a:solidFill>
                  <a:srgbClr val="00B050"/>
                </a:solidFill>
              </a:ln>
            </p:spPr>
            <p:txBody>
              <a:bodyPr wrap="square" rtlCol="0">
                <a:spAutoFit/>
              </a:bodyPr>
              <a:lstStyle/>
              <a:p>
                <a:pPr algn="ctr"/>
                <a:r>
                  <a:rPr lang="en-AU" sz="1600" b="1" dirty="0">
                    <a:latin typeface="Calibri" panose="020F0502020204030204" pitchFamily="34" charset="0"/>
                    <a:ea typeface="Calibri" panose="020F0502020204030204" pitchFamily="34" charset="0"/>
                    <a:cs typeface="Calibri" panose="020F0502020204030204" pitchFamily="34" charset="0"/>
                  </a:rPr>
                  <a:t>Explains</a:t>
                </a:r>
                <a:r>
                  <a:rPr lang="en-AU" sz="1600" dirty="0">
                    <a:latin typeface="Calibri" panose="020F0502020204030204" pitchFamily="34" charset="0"/>
                    <a:ea typeface="Calibri" panose="020F0502020204030204" pitchFamily="34" charset="0"/>
                    <a:cs typeface="Calibri" panose="020F0502020204030204" pitchFamily="34" charset="0"/>
                  </a:rPr>
                  <a:t> </a:t>
                </a:r>
                <a:r>
                  <a:rPr lang="en-AU" sz="1600" b="1" dirty="0">
                    <a:latin typeface="Calibri" panose="020F0502020204030204" pitchFamily="34" charset="0"/>
                    <a:ea typeface="Calibri" panose="020F0502020204030204" pitchFamily="34" charset="0"/>
                    <a:cs typeface="Calibri" panose="020F0502020204030204" pitchFamily="34" charset="0"/>
                  </a:rPr>
                  <a:t>17%</a:t>
                </a:r>
                <a:r>
                  <a:rPr lang="en-AU" sz="1600" dirty="0">
                    <a:latin typeface="Calibri" panose="020F0502020204030204" pitchFamily="34" charset="0"/>
                    <a:ea typeface="Calibri" panose="020F0502020204030204" pitchFamily="34" charset="0"/>
                    <a:cs typeface="Calibri" panose="020F0502020204030204" pitchFamily="34" charset="0"/>
                  </a:rPr>
                  <a:t> of the difference in students’ scores</a:t>
                </a:r>
              </a:p>
            </p:txBody>
          </p:sp>
        </p:grpSp>
        <p:grpSp>
          <p:nvGrpSpPr>
            <p:cNvPr id="15" name="Group 14">
              <a:extLst>
                <a:ext uri="{FF2B5EF4-FFF2-40B4-BE49-F238E27FC236}">
                  <a16:creationId xmlns:a16="http://schemas.microsoft.com/office/drawing/2014/main" id="{AF6B872A-B73E-7B5A-C8B0-B41E9E94585E}"/>
                </a:ext>
              </a:extLst>
            </p:cNvPr>
            <p:cNvGrpSpPr/>
            <p:nvPr/>
          </p:nvGrpSpPr>
          <p:grpSpPr>
            <a:xfrm>
              <a:off x="371538" y="3996386"/>
              <a:ext cx="10052287" cy="1636467"/>
              <a:chOff x="893114" y="993442"/>
              <a:chExt cx="10052287" cy="1636467"/>
            </a:xfrm>
          </p:grpSpPr>
          <p:sp>
            <p:nvSpPr>
              <p:cNvPr id="16" name="Oval 15">
                <a:extLst>
                  <a:ext uri="{FF2B5EF4-FFF2-40B4-BE49-F238E27FC236}">
                    <a16:creationId xmlns:a16="http://schemas.microsoft.com/office/drawing/2014/main" id="{0776D660-4EC3-172D-213D-01A34A4F359C}"/>
                  </a:ext>
                </a:extLst>
              </p:cNvPr>
              <p:cNvSpPr/>
              <p:nvPr/>
            </p:nvSpPr>
            <p:spPr>
              <a:xfrm>
                <a:off x="893114" y="1009909"/>
                <a:ext cx="1620000" cy="1620000"/>
              </a:xfrm>
              <a:prstGeom prst="ellipse">
                <a:avLst/>
              </a:prstGeom>
              <a:solidFill>
                <a:srgbClr val="002465"/>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AU" sz="1600" b="1" dirty="0">
                    <a:latin typeface="Calibri" panose="020F0502020204030204" pitchFamily="34" charset="0"/>
                    <a:ea typeface="Calibri" panose="020F0502020204030204" pitchFamily="34" charset="0"/>
                    <a:cs typeface="Calibri" panose="020F0502020204030204" pitchFamily="34" charset="0"/>
                  </a:rPr>
                  <a:t>Self-Management</a:t>
                </a:r>
              </a:p>
            </p:txBody>
          </p:sp>
          <p:sp>
            <p:nvSpPr>
              <p:cNvPr id="17" name="Rectangle 16">
                <a:extLst>
                  <a:ext uri="{FF2B5EF4-FFF2-40B4-BE49-F238E27FC236}">
                    <a16:creationId xmlns:a16="http://schemas.microsoft.com/office/drawing/2014/main" id="{95BA2CCD-0AD0-9C6B-FE62-4AEA07386DFA}"/>
                  </a:ext>
                </a:extLst>
              </p:cNvPr>
              <p:cNvSpPr/>
              <p:nvPr/>
            </p:nvSpPr>
            <p:spPr>
              <a:xfrm>
                <a:off x="3602440" y="1385928"/>
                <a:ext cx="1332000" cy="864000"/>
              </a:xfrm>
              <a:prstGeom prst="rect">
                <a:avLst/>
              </a:prstGeom>
              <a:solidFill>
                <a:srgbClr val="005E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latin typeface="Calibri" panose="020F0502020204030204" pitchFamily="34" charset="0"/>
                    <a:ea typeface="Calibri" panose="020F0502020204030204" pitchFamily="34" charset="0"/>
                    <a:cs typeface="Calibri" panose="020F0502020204030204" pitchFamily="34" charset="0"/>
                  </a:rPr>
                  <a:t>Reading</a:t>
                </a:r>
              </a:p>
            </p:txBody>
          </p:sp>
          <p:cxnSp>
            <p:nvCxnSpPr>
              <p:cNvPr id="18" name="Straight Arrow Connector 17">
                <a:extLst>
                  <a:ext uri="{FF2B5EF4-FFF2-40B4-BE49-F238E27FC236}">
                    <a16:creationId xmlns:a16="http://schemas.microsoft.com/office/drawing/2014/main" id="{D381C4ED-E3F7-5C1B-50ED-48F6E76B5791}"/>
                  </a:ext>
                </a:extLst>
              </p:cNvPr>
              <p:cNvCxnSpPr>
                <a:cxnSpLocks/>
                <a:stCxn id="16" idx="6"/>
                <a:endCxn id="17" idx="1"/>
              </p:cNvCxnSpPr>
              <p:nvPr/>
            </p:nvCxnSpPr>
            <p:spPr>
              <a:xfrm flipV="1">
                <a:off x="2513114" y="1817928"/>
                <a:ext cx="1089326" cy="19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5320E4E0-09F0-F688-842C-FCFE3FC502E9}"/>
                  </a:ext>
                </a:extLst>
              </p:cNvPr>
              <p:cNvSpPr/>
              <p:nvPr/>
            </p:nvSpPr>
            <p:spPr>
              <a:xfrm>
                <a:off x="6904075" y="993442"/>
                <a:ext cx="1620000" cy="1620000"/>
              </a:xfrm>
              <a:prstGeom prst="ellipse">
                <a:avLst/>
              </a:prstGeom>
              <a:solidFill>
                <a:srgbClr val="002465"/>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AU" sz="1600" b="1" dirty="0">
                    <a:latin typeface="Calibri" panose="020F0502020204030204" pitchFamily="34" charset="0"/>
                    <a:ea typeface="Calibri" panose="020F0502020204030204" pitchFamily="34" charset="0"/>
                    <a:cs typeface="Calibri" panose="020F0502020204030204" pitchFamily="34" charset="0"/>
                  </a:rPr>
                  <a:t>Self-Management</a:t>
                </a:r>
              </a:p>
            </p:txBody>
          </p:sp>
          <p:sp>
            <p:nvSpPr>
              <p:cNvPr id="21" name="Rectangle 20">
                <a:extLst>
                  <a:ext uri="{FF2B5EF4-FFF2-40B4-BE49-F238E27FC236}">
                    <a16:creationId xmlns:a16="http://schemas.microsoft.com/office/drawing/2014/main" id="{19D4FD57-CFBB-42B2-118F-21DE24EEC68B}"/>
                  </a:ext>
                </a:extLst>
              </p:cNvPr>
              <p:cNvSpPr/>
              <p:nvPr/>
            </p:nvSpPr>
            <p:spPr>
              <a:xfrm>
                <a:off x="9613401" y="1369461"/>
                <a:ext cx="1332000" cy="864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tx1"/>
                    </a:solidFill>
                    <a:latin typeface="Calibri" panose="020F0502020204030204" pitchFamily="34" charset="0"/>
                    <a:ea typeface="Calibri" panose="020F0502020204030204" pitchFamily="34" charset="0"/>
                    <a:cs typeface="Calibri" panose="020F0502020204030204" pitchFamily="34" charset="0"/>
                  </a:rPr>
                  <a:t>Numeracy</a:t>
                </a:r>
              </a:p>
            </p:txBody>
          </p:sp>
          <p:cxnSp>
            <p:nvCxnSpPr>
              <p:cNvPr id="22" name="Straight Arrow Connector 21">
                <a:extLst>
                  <a:ext uri="{FF2B5EF4-FFF2-40B4-BE49-F238E27FC236}">
                    <a16:creationId xmlns:a16="http://schemas.microsoft.com/office/drawing/2014/main" id="{2146C6FC-3DD2-7961-3C4B-9FA5ED245DC3}"/>
                  </a:ext>
                </a:extLst>
              </p:cNvPr>
              <p:cNvCxnSpPr>
                <a:cxnSpLocks/>
                <a:stCxn id="20" idx="6"/>
                <a:endCxn id="21" idx="1"/>
              </p:cNvCxnSpPr>
              <p:nvPr/>
            </p:nvCxnSpPr>
            <p:spPr>
              <a:xfrm flipV="1">
                <a:off x="8524075" y="1801461"/>
                <a:ext cx="1089326" cy="19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DBC95CE4-0272-843C-2623-4D1A6DDAFF5A}"/>
                </a:ext>
              </a:extLst>
            </p:cNvPr>
            <p:cNvSpPr txBox="1"/>
            <p:nvPr/>
          </p:nvSpPr>
          <p:spPr>
            <a:xfrm>
              <a:off x="4554986" y="4451539"/>
              <a:ext cx="1620000" cy="828000"/>
            </a:xfrm>
            <a:prstGeom prst="rect">
              <a:avLst/>
            </a:prstGeom>
            <a:noFill/>
            <a:ln w="38100">
              <a:solidFill>
                <a:srgbClr val="00B050"/>
              </a:solidFill>
            </a:ln>
          </p:spPr>
          <p:txBody>
            <a:bodyPr wrap="square" rtlCol="0">
              <a:spAutoFit/>
            </a:bodyPr>
            <a:lstStyle/>
            <a:p>
              <a:pPr algn="ctr"/>
              <a:r>
                <a:rPr lang="en-AU" sz="1600" b="1" dirty="0">
                  <a:latin typeface="Calibri" panose="020F0502020204030204" pitchFamily="34" charset="0"/>
                  <a:ea typeface="Calibri" panose="020F0502020204030204" pitchFamily="34" charset="0"/>
                  <a:cs typeface="Calibri" panose="020F0502020204030204" pitchFamily="34" charset="0"/>
                </a:rPr>
                <a:t>Explains 4% </a:t>
              </a:r>
              <a:r>
                <a:rPr lang="en-AU" sz="1600" dirty="0">
                  <a:latin typeface="Calibri" panose="020F0502020204030204" pitchFamily="34" charset="0"/>
                  <a:ea typeface="Calibri" panose="020F0502020204030204" pitchFamily="34" charset="0"/>
                  <a:cs typeface="Calibri" panose="020F0502020204030204" pitchFamily="34" charset="0"/>
                </a:rPr>
                <a:t>of the difference in students’ scores</a:t>
              </a:r>
            </a:p>
          </p:txBody>
        </p:sp>
        <p:sp>
          <p:nvSpPr>
            <p:cNvPr id="12" name="TextBox 11">
              <a:extLst>
                <a:ext uri="{FF2B5EF4-FFF2-40B4-BE49-F238E27FC236}">
                  <a16:creationId xmlns:a16="http://schemas.microsoft.com/office/drawing/2014/main" id="{2E51CFC9-036C-FC9C-0054-49332BBAB3C6}"/>
                </a:ext>
              </a:extLst>
            </p:cNvPr>
            <p:cNvSpPr txBox="1"/>
            <p:nvPr/>
          </p:nvSpPr>
          <p:spPr>
            <a:xfrm>
              <a:off x="10491865" y="2588301"/>
              <a:ext cx="1620000" cy="830997"/>
            </a:xfrm>
            <a:prstGeom prst="rect">
              <a:avLst/>
            </a:prstGeom>
            <a:noFill/>
            <a:ln w="38100">
              <a:solidFill>
                <a:srgbClr val="00B050"/>
              </a:solidFill>
            </a:ln>
          </p:spPr>
          <p:txBody>
            <a:bodyPr wrap="square" rtlCol="0">
              <a:spAutoFit/>
            </a:bodyPr>
            <a:lstStyle/>
            <a:p>
              <a:pPr algn="ctr"/>
              <a:r>
                <a:rPr lang="en-AU" sz="1600" b="1" dirty="0">
                  <a:latin typeface="Calibri" panose="020F0502020204030204" pitchFamily="34" charset="0"/>
                  <a:ea typeface="Calibri" panose="020F0502020204030204" pitchFamily="34" charset="0"/>
                  <a:cs typeface="Calibri" panose="020F0502020204030204" pitchFamily="34" charset="0"/>
                </a:rPr>
                <a:t>Explains 26%</a:t>
              </a:r>
              <a:r>
                <a:rPr lang="en-AU" sz="1600" dirty="0">
                  <a:latin typeface="Calibri" panose="020F0502020204030204" pitchFamily="34" charset="0"/>
                  <a:ea typeface="Calibri" panose="020F0502020204030204" pitchFamily="34" charset="0"/>
                  <a:cs typeface="Calibri" panose="020F0502020204030204" pitchFamily="34" charset="0"/>
                </a:rPr>
                <a:t> of the difference in students’ scores</a:t>
              </a:r>
            </a:p>
          </p:txBody>
        </p:sp>
        <p:sp>
          <p:nvSpPr>
            <p:cNvPr id="14" name="TextBox 13">
              <a:extLst>
                <a:ext uri="{FF2B5EF4-FFF2-40B4-BE49-F238E27FC236}">
                  <a16:creationId xmlns:a16="http://schemas.microsoft.com/office/drawing/2014/main" id="{A1089032-3655-3492-4F0F-E46C5C1B79CA}"/>
                </a:ext>
              </a:extLst>
            </p:cNvPr>
            <p:cNvSpPr txBox="1"/>
            <p:nvPr/>
          </p:nvSpPr>
          <p:spPr>
            <a:xfrm>
              <a:off x="10491864" y="4374050"/>
              <a:ext cx="1620000" cy="830997"/>
            </a:xfrm>
            <a:prstGeom prst="rect">
              <a:avLst/>
            </a:prstGeom>
            <a:noFill/>
            <a:ln w="38100">
              <a:solidFill>
                <a:srgbClr val="00B050"/>
              </a:solidFill>
            </a:ln>
          </p:spPr>
          <p:txBody>
            <a:bodyPr wrap="square" rtlCol="0">
              <a:spAutoFit/>
            </a:bodyPr>
            <a:lstStyle/>
            <a:p>
              <a:pPr algn="ctr"/>
              <a:r>
                <a:rPr lang="en-AU" sz="1600" b="1" dirty="0">
                  <a:latin typeface="Calibri" panose="020F0502020204030204" pitchFamily="34" charset="0"/>
                  <a:ea typeface="Calibri" panose="020F0502020204030204" pitchFamily="34" charset="0"/>
                  <a:cs typeface="Calibri" panose="020F0502020204030204" pitchFamily="34" charset="0"/>
                </a:rPr>
                <a:t>Explains 4% </a:t>
              </a:r>
              <a:r>
                <a:rPr lang="en-AU" sz="1600" dirty="0">
                  <a:latin typeface="Calibri" panose="020F0502020204030204" pitchFamily="34" charset="0"/>
                  <a:ea typeface="Calibri" panose="020F0502020204030204" pitchFamily="34" charset="0"/>
                  <a:cs typeface="Calibri" panose="020F0502020204030204" pitchFamily="34" charset="0"/>
                </a:rPr>
                <a:t>of the difference in students’ scores</a:t>
              </a:r>
            </a:p>
          </p:txBody>
        </p:sp>
      </p:grpSp>
      <p:sp>
        <p:nvSpPr>
          <p:cNvPr id="2" name="TextBox 1">
            <a:extLst>
              <a:ext uri="{FF2B5EF4-FFF2-40B4-BE49-F238E27FC236}">
                <a16:creationId xmlns:a16="http://schemas.microsoft.com/office/drawing/2014/main" id="{E707394A-A643-6955-C212-32F4CCAD7931}"/>
              </a:ext>
            </a:extLst>
          </p:cNvPr>
          <p:cNvSpPr txBox="1"/>
          <p:nvPr/>
        </p:nvSpPr>
        <p:spPr>
          <a:xfrm>
            <a:off x="404626" y="6319292"/>
            <a:ext cx="108834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5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Carpendale EJ et al (2025) </a:t>
            </a:r>
            <a:r>
              <a:rPr kumimoji="0" lang="en-AU" sz="15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British Journal of Educational Psychology</a:t>
            </a:r>
            <a:r>
              <a:rPr lang="en-AU" sz="1500" b="1" i="1"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AU" sz="1500" b="1" dirty="0">
                <a:solidFill>
                  <a:prstClr val="white"/>
                </a:solidFill>
                <a:latin typeface="Calibri" panose="020F0502020204030204" pitchFamily="34" charset="0"/>
                <a:ea typeface="Calibri" panose="020F0502020204030204" pitchFamily="34" charset="0"/>
                <a:cs typeface="Calibri" panose="020F0502020204030204" pitchFamily="34" charset="0"/>
              </a:rPr>
              <a:t>95(2), 496-512</a:t>
            </a:r>
            <a:endParaRPr kumimoji="0" lang="en-AU" sz="1500" b="1" u="none" strike="noStrike" kern="1200" cap="none" spc="0" normalizeH="0" baseline="0" noProof="0" dirty="0">
              <a:ln>
                <a:noFill/>
              </a:ln>
              <a:solidFill>
                <a:schemeClr val="accent2"/>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A81ABC48-C6EB-5E33-338D-8E4F8D33F300}"/>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365" r="24173"/>
          <a:stretch/>
        </p:blipFill>
        <p:spPr bwMode="auto">
          <a:xfrm>
            <a:off x="10669082" y="6212804"/>
            <a:ext cx="473219" cy="4875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8786501A-6A16-974F-9E30-69BF266B23A8}"/>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66"/>
          <a:stretch/>
        </p:blipFill>
        <p:spPr>
          <a:xfrm>
            <a:off x="9777347" y="6197038"/>
            <a:ext cx="762965" cy="504000"/>
          </a:xfrm>
          <a:prstGeom prst="rect">
            <a:avLst/>
          </a:prstGeom>
          <a:solidFill>
            <a:schemeClr val="bg1"/>
          </a:solidFill>
          <a:ln w="57150">
            <a:noFill/>
          </a:ln>
        </p:spPr>
      </p:pic>
    </p:spTree>
    <p:extLst>
      <p:ext uri="{BB962C8B-B14F-4D97-AF65-F5344CB8AC3E}">
        <p14:creationId xmlns:p14="http://schemas.microsoft.com/office/powerpoint/2010/main" val="2446808301"/>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4584B-7FBB-0874-F8A4-48973394DF7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EB0C22F-FF85-C3BE-80F1-645A5DB0B404}"/>
              </a:ext>
            </a:extLst>
          </p:cNvPr>
          <p:cNvSpPr>
            <a:spLocks noGrp="1"/>
          </p:cNvSpPr>
          <p:nvPr>
            <p:ph type="title"/>
          </p:nvPr>
        </p:nvSpPr>
        <p:spPr>
          <a:xfrm>
            <a:off x="470213" y="227253"/>
            <a:ext cx="11232000" cy="862148"/>
          </a:xfrm>
        </p:spPr>
        <p:txBody>
          <a:bodyPr>
            <a:noAutofit/>
          </a:bodyPr>
          <a:lstStyle/>
          <a:p>
            <a:pPr algn="ctr"/>
            <a:r>
              <a:rPr lang="en-AU" dirty="0">
                <a:latin typeface="Calibri" panose="020F0502020204030204" pitchFamily="34" charset="0"/>
                <a:ea typeface="Calibri" panose="020F0502020204030204" pitchFamily="34" charset="0"/>
                <a:cs typeface="Calibri" panose="020F0502020204030204" pitchFamily="34" charset="0"/>
              </a:rPr>
              <a:t>Measures</a:t>
            </a:r>
          </a:p>
        </p:txBody>
      </p:sp>
      <p:grpSp>
        <p:nvGrpSpPr>
          <p:cNvPr id="5" name="Group 4">
            <a:extLst>
              <a:ext uri="{FF2B5EF4-FFF2-40B4-BE49-F238E27FC236}">
                <a16:creationId xmlns:a16="http://schemas.microsoft.com/office/drawing/2014/main" id="{05535243-54FE-0CAF-6AD9-455DA640942E}"/>
              </a:ext>
              <a:ext uri="{C183D7F6-B498-43B3-948B-1728B52AA6E4}">
                <adec:decorative xmlns:adec="http://schemas.microsoft.com/office/drawing/2017/decorative" val="1"/>
              </a:ext>
            </a:extLst>
          </p:cNvPr>
          <p:cNvGrpSpPr/>
          <p:nvPr/>
        </p:nvGrpSpPr>
        <p:grpSpPr>
          <a:xfrm>
            <a:off x="764047" y="1031077"/>
            <a:ext cx="3668248" cy="4649330"/>
            <a:chOff x="764047" y="1031077"/>
            <a:chExt cx="3668248" cy="4649330"/>
          </a:xfrm>
        </p:grpSpPr>
        <p:sp>
          <p:nvSpPr>
            <p:cNvPr id="8" name="Oval 7">
              <a:extLst>
                <a:ext uri="{FF2B5EF4-FFF2-40B4-BE49-F238E27FC236}">
                  <a16:creationId xmlns:a16="http://schemas.microsoft.com/office/drawing/2014/main" id="{3A8066A6-9585-7EEA-05CF-DD80F3496711}"/>
                </a:ext>
              </a:extLst>
            </p:cNvPr>
            <p:cNvSpPr/>
            <p:nvPr/>
          </p:nvSpPr>
          <p:spPr>
            <a:xfrm>
              <a:off x="764047" y="2517731"/>
              <a:ext cx="1800000" cy="180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AU" b="1" dirty="0">
                  <a:latin typeface="Calibri" panose="020F0502020204030204" pitchFamily="34" charset="0"/>
                  <a:ea typeface="Calibri" panose="020F0502020204030204" pitchFamily="34" charset="0"/>
                  <a:cs typeface="Calibri" panose="020F0502020204030204" pitchFamily="34" charset="0"/>
                </a:rPr>
                <a:t>Self- Awareness</a:t>
              </a:r>
            </a:p>
          </p:txBody>
        </p:sp>
        <p:sp>
          <p:nvSpPr>
            <p:cNvPr id="12" name="Oval 11">
              <a:extLst>
                <a:ext uri="{FF2B5EF4-FFF2-40B4-BE49-F238E27FC236}">
                  <a16:creationId xmlns:a16="http://schemas.microsoft.com/office/drawing/2014/main" id="{2A0D0F0B-C80F-092E-F119-092508F0E450}"/>
                </a:ext>
              </a:extLst>
            </p:cNvPr>
            <p:cNvSpPr/>
            <p:nvPr/>
          </p:nvSpPr>
          <p:spPr>
            <a:xfrm>
              <a:off x="2632295" y="2517731"/>
              <a:ext cx="1800000" cy="1800000"/>
            </a:xfrm>
            <a:prstGeom prst="ellipse">
              <a:avLst/>
            </a:prstGeom>
            <a:solidFill>
              <a:srgbClr val="004F88"/>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AU" b="1" dirty="0">
                  <a:latin typeface="Calibri" panose="020F0502020204030204" pitchFamily="34" charset="0"/>
                  <a:ea typeface="Calibri" panose="020F0502020204030204" pitchFamily="34" charset="0"/>
                  <a:cs typeface="Calibri" panose="020F0502020204030204" pitchFamily="34" charset="0"/>
                </a:rPr>
                <a:t>Self-Management</a:t>
              </a:r>
            </a:p>
          </p:txBody>
        </p:sp>
        <p:sp>
          <p:nvSpPr>
            <p:cNvPr id="14" name="Rectangle 13">
              <a:extLst>
                <a:ext uri="{FF2B5EF4-FFF2-40B4-BE49-F238E27FC236}">
                  <a16:creationId xmlns:a16="http://schemas.microsoft.com/office/drawing/2014/main" id="{4D7881AF-2970-CB45-AA06-C8436FA8C855}"/>
                </a:ext>
              </a:extLst>
            </p:cNvPr>
            <p:cNvSpPr/>
            <p:nvPr/>
          </p:nvSpPr>
          <p:spPr>
            <a:xfrm>
              <a:off x="764047" y="4636407"/>
              <a:ext cx="1764000" cy="1044000"/>
            </a:xfrm>
            <a:prstGeom prst="rect">
              <a:avLst/>
            </a:prstGeom>
            <a:solidFill>
              <a:srgbClr val="005E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latin typeface="Calibri" panose="020F0502020204030204" pitchFamily="34" charset="0"/>
                  <a:ea typeface="Calibri" panose="020F0502020204030204" pitchFamily="34" charset="0"/>
                  <a:cs typeface="Calibri" panose="020F0502020204030204" pitchFamily="34" charset="0"/>
                </a:rPr>
                <a:t>Reading</a:t>
              </a:r>
            </a:p>
          </p:txBody>
        </p:sp>
        <p:sp>
          <p:nvSpPr>
            <p:cNvPr id="19" name="Rectangle 18">
              <a:extLst>
                <a:ext uri="{FF2B5EF4-FFF2-40B4-BE49-F238E27FC236}">
                  <a16:creationId xmlns:a16="http://schemas.microsoft.com/office/drawing/2014/main" id="{9F2F2F27-6238-E5DA-B609-89351DF90F55}"/>
                </a:ext>
              </a:extLst>
            </p:cNvPr>
            <p:cNvSpPr/>
            <p:nvPr/>
          </p:nvSpPr>
          <p:spPr>
            <a:xfrm>
              <a:off x="2632295" y="4636407"/>
              <a:ext cx="1764000" cy="1044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latin typeface="Calibri" panose="020F0502020204030204" pitchFamily="34" charset="0"/>
                  <a:ea typeface="Calibri" panose="020F0502020204030204" pitchFamily="34" charset="0"/>
                  <a:cs typeface="Calibri" panose="020F0502020204030204" pitchFamily="34" charset="0"/>
                </a:rPr>
                <a:t>Numeracy</a:t>
              </a:r>
            </a:p>
          </p:txBody>
        </p:sp>
        <p:sp>
          <p:nvSpPr>
            <p:cNvPr id="23" name="Rectangle: Rounded Corners 22">
              <a:extLst>
                <a:ext uri="{FF2B5EF4-FFF2-40B4-BE49-F238E27FC236}">
                  <a16:creationId xmlns:a16="http://schemas.microsoft.com/office/drawing/2014/main" id="{5779B763-1DC8-5451-8D88-982535B7A142}"/>
                </a:ext>
              </a:extLst>
            </p:cNvPr>
            <p:cNvSpPr/>
            <p:nvPr/>
          </p:nvSpPr>
          <p:spPr>
            <a:xfrm>
              <a:off x="1363754" y="1031077"/>
              <a:ext cx="2340000" cy="951978"/>
            </a:xfrm>
            <a:prstGeom prst="roundRect">
              <a:avLst>
                <a:gd name="adj" fmla="val 29825"/>
              </a:avLst>
            </a:prstGeom>
            <a:solidFill>
              <a:srgbClr val="7030A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AU" b="1" dirty="0">
                  <a:solidFill>
                    <a:schemeClr val="bg1"/>
                  </a:solidFill>
                  <a:latin typeface="Calibri" panose="020F0502020204030204" pitchFamily="34" charset="0"/>
                  <a:ea typeface="Calibri" panose="020F0502020204030204" pitchFamily="34" charset="0"/>
                  <a:cs typeface="Calibri" panose="020F0502020204030204" pitchFamily="34" charset="0"/>
                </a:rPr>
                <a:t>Early Cognitive Skills</a:t>
              </a:r>
            </a:p>
          </p:txBody>
        </p:sp>
      </p:grpSp>
      <p:sp>
        <p:nvSpPr>
          <p:cNvPr id="24" name="TextBox 23">
            <a:extLst>
              <a:ext uri="{FF2B5EF4-FFF2-40B4-BE49-F238E27FC236}">
                <a16:creationId xmlns:a16="http://schemas.microsoft.com/office/drawing/2014/main" id="{2BE73B11-AFD3-791F-C7EA-A249853BAE6B}"/>
              </a:ext>
            </a:extLst>
          </p:cNvPr>
          <p:cNvSpPr txBox="1"/>
          <p:nvPr/>
        </p:nvSpPr>
        <p:spPr>
          <a:xfrm>
            <a:off x="5160724" y="1081181"/>
            <a:ext cx="6267230" cy="4616648"/>
          </a:xfrm>
          <a:prstGeom prst="rect">
            <a:avLst/>
          </a:prstGeom>
          <a:noFill/>
        </p:spPr>
        <p:txBody>
          <a:bodyPr wrap="square" rtlCol="0">
            <a:spAutoFit/>
          </a:bodyPr>
          <a:lstStyle/>
          <a:p>
            <a:r>
              <a:rPr lang="en-AU" sz="2000" u="sng" dirty="0">
                <a:latin typeface="Calibri" panose="020F0502020204030204" pitchFamily="34" charset="0"/>
                <a:ea typeface="Calibri" panose="020F0502020204030204" pitchFamily="34" charset="0"/>
                <a:cs typeface="Calibri" panose="020F0502020204030204" pitchFamily="34" charset="0"/>
              </a:rPr>
              <a:t>Kindergarten</a:t>
            </a:r>
            <a:r>
              <a:rPr lang="en-AU" sz="2000" dirty="0">
                <a:latin typeface="Calibri" panose="020F0502020204030204" pitchFamily="34" charset="0"/>
                <a:ea typeface="Calibri" panose="020F0502020204030204" pitchFamily="34" charset="0"/>
                <a:cs typeface="Calibri" panose="020F0502020204030204" pitchFamily="34" charset="0"/>
              </a:rPr>
              <a:t>: </a:t>
            </a:r>
            <a:r>
              <a:rPr lang="en-AU" sz="2000" i="1" dirty="0">
                <a:latin typeface="Calibri" panose="020F0502020204030204" pitchFamily="34" charset="0"/>
                <a:ea typeface="Calibri" panose="020F0502020204030204" pitchFamily="34" charset="0"/>
                <a:cs typeface="Calibri" panose="020F0502020204030204" pitchFamily="34" charset="0"/>
              </a:rPr>
              <a:t>Language and cognitive skills (school-based) </a:t>
            </a:r>
            <a:r>
              <a:rPr lang="en-AU" sz="2000" dirty="0">
                <a:latin typeface="Calibri" panose="020F0502020204030204" pitchFamily="34" charset="0"/>
                <a:ea typeface="Calibri" panose="020F0502020204030204" pitchFamily="34" charset="0"/>
                <a:cs typeface="Calibri" panose="020F0502020204030204" pitchFamily="34" charset="0"/>
              </a:rPr>
              <a:t>measured by teacher-report the 2009 </a:t>
            </a:r>
            <a:r>
              <a:rPr lang="en-AU" sz="2000" i="1" dirty="0">
                <a:latin typeface="Calibri" panose="020F0502020204030204" pitchFamily="34" charset="0"/>
                <a:ea typeface="Calibri" panose="020F0502020204030204" pitchFamily="34" charset="0"/>
                <a:cs typeface="Calibri" panose="020F0502020204030204" pitchFamily="34" charset="0"/>
              </a:rPr>
              <a:t>Australian Early Development Census </a:t>
            </a:r>
            <a:r>
              <a:rPr lang="en-AU" sz="2000" dirty="0">
                <a:latin typeface="Calibri" panose="020F0502020204030204" pitchFamily="34" charset="0"/>
                <a:ea typeface="Calibri" panose="020F0502020204030204" pitchFamily="34" charset="0"/>
                <a:cs typeface="Calibri" panose="020F0502020204030204" pitchFamily="34" charset="0"/>
              </a:rPr>
              <a:t>(AEDC) </a:t>
            </a:r>
          </a:p>
          <a:p>
            <a:endParaRPr lang="en-AU" sz="2000" dirty="0">
              <a:latin typeface="Calibri" panose="020F0502020204030204" pitchFamily="34" charset="0"/>
              <a:ea typeface="Calibri" panose="020F0502020204030204" pitchFamily="34" charset="0"/>
              <a:cs typeface="Calibri" panose="020F0502020204030204" pitchFamily="34" charset="0"/>
            </a:endParaRPr>
          </a:p>
          <a:p>
            <a:endParaRPr lang="en-AU" sz="2000" dirty="0">
              <a:latin typeface="Calibri" panose="020F0502020204030204" pitchFamily="34" charset="0"/>
              <a:ea typeface="Calibri" panose="020F0502020204030204" pitchFamily="34" charset="0"/>
              <a:cs typeface="Calibri" panose="020F0502020204030204" pitchFamily="34" charset="0"/>
            </a:endParaRPr>
          </a:p>
          <a:p>
            <a:r>
              <a:rPr lang="en-AU" sz="2000" u="sng" dirty="0">
                <a:latin typeface="Calibri" panose="020F0502020204030204" pitchFamily="34" charset="0"/>
                <a:ea typeface="Calibri" panose="020F0502020204030204" pitchFamily="34" charset="0"/>
                <a:cs typeface="Calibri" panose="020F0502020204030204" pitchFamily="34" charset="0"/>
              </a:rPr>
              <a:t>Year 6 (late primary school)</a:t>
            </a:r>
            <a:r>
              <a:rPr lang="en-AU" sz="2000" dirty="0">
                <a:latin typeface="Calibri" panose="020F0502020204030204" pitchFamily="34" charset="0"/>
                <a:ea typeface="Calibri" panose="020F0502020204030204" pitchFamily="34" charset="0"/>
                <a:cs typeface="Calibri" panose="020F0502020204030204" pitchFamily="34" charset="0"/>
              </a:rPr>
              <a:t>: </a:t>
            </a:r>
            <a:r>
              <a:rPr lang="en-AU" sz="2000" i="1" dirty="0">
                <a:latin typeface="Calibri" panose="020F0502020204030204" pitchFamily="34" charset="0"/>
                <a:ea typeface="Calibri" panose="020F0502020204030204" pitchFamily="34" charset="0"/>
                <a:cs typeface="Calibri" panose="020F0502020204030204" pitchFamily="34" charset="0"/>
              </a:rPr>
              <a:t>Self-Awareness </a:t>
            </a:r>
            <a:r>
              <a:rPr lang="en-AU" sz="2000" dirty="0">
                <a:latin typeface="Calibri" panose="020F0502020204030204" pitchFamily="34" charset="0"/>
                <a:ea typeface="Calibri" panose="020F0502020204030204" pitchFamily="34" charset="0"/>
                <a:cs typeface="Calibri" panose="020F0502020204030204" pitchFamily="34" charset="0"/>
              </a:rPr>
              <a:t>and </a:t>
            </a:r>
            <a:r>
              <a:rPr lang="en-AU" sz="2000" i="1" dirty="0">
                <a:latin typeface="Calibri" panose="020F0502020204030204" pitchFamily="34" charset="0"/>
                <a:ea typeface="Calibri" panose="020F0502020204030204" pitchFamily="34" charset="0"/>
                <a:cs typeface="Calibri" panose="020F0502020204030204" pitchFamily="34" charset="0"/>
              </a:rPr>
              <a:t>Self-Management </a:t>
            </a:r>
            <a:r>
              <a:rPr lang="en-AU" sz="2000" dirty="0">
                <a:latin typeface="Calibri" panose="020F0502020204030204" pitchFamily="34" charset="0"/>
                <a:ea typeface="Calibri" panose="020F0502020204030204" pitchFamily="34" charset="0"/>
                <a:cs typeface="Calibri" panose="020F0502020204030204" pitchFamily="34" charset="0"/>
              </a:rPr>
              <a:t>measured by student-report on the 2015 </a:t>
            </a:r>
            <a:r>
              <a:rPr lang="en-AU" sz="2000" i="1" dirty="0">
                <a:latin typeface="Calibri" panose="020F0502020204030204" pitchFamily="34" charset="0"/>
                <a:ea typeface="Calibri" panose="020F0502020204030204" pitchFamily="34" charset="0"/>
                <a:cs typeface="Calibri" panose="020F0502020204030204" pitchFamily="34" charset="0"/>
              </a:rPr>
              <a:t>Middle Childhood Survey – Social-Emotional Learning </a:t>
            </a:r>
            <a:r>
              <a:rPr lang="en-AU" sz="2000" dirty="0">
                <a:latin typeface="Calibri" panose="020F0502020204030204" pitchFamily="34" charset="0"/>
                <a:ea typeface="Calibri" panose="020F0502020204030204" pitchFamily="34" charset="0"/>
                <a:cs typeface="Calibri" panose="020F0502020204030204" pitchFamily="34" charset="0"/>
              </a:rPr>
              <a:t>(MCS-SEL) </a:t>
            </a:r>
          </a:p>
          <a:p>
            <a:endParaRPr lang="en-AU" sz="2000" u="sng" dirty="0">
              <a:latin typeface="Calibri" panose="020F0502020204030204" pitchFamily="34" charset="0"/>
              <a:ea typeface="Calibri" panose="020F0502020204030204" pitchFamily="34" charset="0"/>
              <a:cs typeface="Calibri" panose="020F0502020204030204" pitchFamily="34" charset="0"/>
            </a:endParaRPr>
          </a:p>
          <a:p>
            <a:endParaRPr lang="en-AU" sz="2000" u="sng" dirty="0">
              <a:latin typeface="Calibri" panose="020F0502020204030204" pitchFamily="34" charset="0"/>
              <a:ea typeface="Calibri" panose="020F0502020204030204" pitchFamily="34" charset="0"/>
              <a:cs typeface="Calibri" panose="020F0502020204030204" pitchFamily="34" charset="0"/>
            </a:endParaRPr>
          </a:p>
          <a:p>
            <a:endParaRPr lang="en-AU" sz="1400" u="sng" dirty="0">
              <a:latin typeface="Calibri" panose="020F0502020204030204" pitchFamily="34" charset="0"/>
              <a:ea typeface="Calibri" panose="020F0502020204030204" pitchFamily="34" charset="0"/>
              <a:cs typeface="Calibri" panose="020F0502020204030204" pitchFamily="34" charset="0"/>
            </a:endParaRPr>
          </a:p>
          <a:p>
            <a:r>
              <a:rPr lang="en-AU" sz="2000" u="sng" dirty="0">
                <a:latin typeface="Calibri" panose="020F0502020204030204" pitchFamily="34" charset="0"/>
                <a:ea typeface="Calibri" panose="020F0502020204030204" pitchFamily="34" charset="0"/>
                <a:cs typeface="Calibri" panose="020F0502020204030204" pitchFamily="34" charset="0"/>
              </a:rPr>
              <a:t>Year 7 (early secondary school)</a:t>
            </a:r>
            <a:r>
              <a:rPr lang="en-AU" sz="2000" dirty="0">
                <a:latin typeface="Calibri" panose="020F0502020204030204" pitchFamily="34" charset="0"/>
                <a:ea typeface="Calibri" panose="020F0502020204030204" pitchFamily="34" charset="0"/>
                <a:cs typeface="Calibri" panose="020F0502020204030204" pitchFamily="34" charset="0"/>
              </a:rPr>
              <a:t>: </a:t>
            </a:r>
            <a:r>
              <a:rPr lang="en-AU" sz="2000" i="1" dirty="0">
                <a:latin typeface="Calibri" panose="020F0502020204030204" pitchFamily="34" charset="0"/>
                <a:ea typeface="Calibri" panose="020F0502020204030204" pitchFamily="34" charset="0"/>
                <a:cs typeface="Calibri" panose="020F0502020204030204" pitchFamily="34" charset="0"/>
              </a:rPr>
              <a:t>Reading </a:t>
            </a:r>
            <a:r>
              <a:rPr lang="en-AU" sz="2000" dirty="0">
                <a:latin typeface="Calibri" panose="020F0502020204030204" pitchFamily="34" charset="0"/>
                <a:ea typeface="Calibri" panose="020F0502020204030204" pitchFamily="34" charset="0"/>
                <a:cs typeface="Calibri" panose="020F0502020204030204" pitchFamily="34" charset="0"/>
              </a:rPr>
              <a:t>and </a:t>
            </a:r>
            <a:r>
              <a:rPr lang="en-AU" sz="2000" i="1" dirty="0">
                <a:latin typeface="Calibri" panose="020F0502020204030204" pitchFamily="34" charset="0"/>
                <a:ea typeface="Calibri" panose="020F0502020204030204" pitchFamily="34" charset="0"/>
                <a:cs typeface="Calibri" panose="020F0502020204030204" pitchFamily="34" charset="0"/>
              </a:rPr>
              <a:t>Numeracy </a:t>
            </a:r>
            <a:r>
              <a:rPr lang="en-AU" sz="2000" dirty="0">
                <a:latin typeface="Calibri" panose="020F0502020204030204" pitchFamily="34" charset="0"/>
                <a:ea typeface="Calibri" panose="020F0502020204030204" pitchFamily="34" charset="0"/>
                <a:cs typeface="Calibri" panose="020F0502020204030204" pitchFamily="34" charset="0"/>
              </a:rPr>
              <a:t>domains of the 2016 </a:t>
            </a:r>
            <a:r>
              <a:rPr lang="en-AU" sz="2000" i="1" dirty="0">
                <a:latin typeface="Calibri" panose="020F0502020204030204" pitchFamily="34" charset="0"/>
                <a:ea typeface="Calibri" panose="020F0502020204030204" pitchFamily="34" charset="0"/>
                <a:cs typeface="Calibri" panose="020F0502020204030204" pitchFamily="34" charset="0"/>
              </a:rPr>
              <a:t>National Assessment Program – Literacy and Numeracy </a:t>
            </a:r>
            <a:r>
              <a:rPr lang="en-AU" sz="2000" dirty="0">
                <a:latin typeface="Calibri" panose="020F0502020204030204" pitchFamily="34" charset="0"/>
                <a:ea typeface="Calibri" panose="020F0502020204030204" pitchFamily="34" charset="0"/>
                <a:cs typeface="Calibri" panose="020F0502020204030204" pitchFamily="34" charset="0"/>
              </a:rPr>
              <a:t>(NAPLAN) tests</a:t>
            </a:r>
            <a:endParaRPr lang="en-AU" sz="2000" u="sng"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descr="UNSW Sydney | Australia University | Study in Australia">
            <a:extLst>
              <a:ext uri="{FF2B5EF4-FFF2-40B4-BE49-F238E27FC236}">
                <a16:creationId xmlns:a16="http://schemas.microsoft.com/office/drawing/2014/main" id="{C35BBDF3-4B80-1921-98A8-2A4AC023FD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365" r="24173"/>
          <a:stretch/>
        </p:blipFill>
        <p:spPr bwMode="auto">
          <a:xfrm>
            <a:off x="10669082" y="6212804"/>
            <a:ext cx="473219" cy="4875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D41980E-AF3D-CE17-E14B-46527A4FD4AB}"/>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66"/>
          <a:stretch/>
        </p:blipFill>
        <p:spPr>
          <a:xfrm>
            <a:off x="9777347" y="6197038"/>
            <a:ext cx="762965" cy="504000"/>
          </a:xfrm>
          <a:prstGeom prst="rect">
            <a:avLst/>
          </a:prstGeom>
          <a:solidFill>
            <a:schemeClr val="bg1"/>
          </a:solidFill>
          <a:ln w="57150">
            <a:noFill/>
          </a:ln>
        </p:spPr>
      </p:pic>
    </p:spTree>
    <p:extLst>
      <p:ext uri="{BB962C8B-B14F-4D97-AF65-F5344CB8AC3E}">
        <p14:creationId xmlns:p14="http://schemas.microsoft.com/office/powerpoint/2010/main" val="1099921046"/>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6DF3E-050D-D14E-0B59-8ABF32D9EFFD}"/>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F5864DC1-FDCD-40AB-5A06-830EFF8A74D4}"/>
              </a:ext>
            </a:extLst>
          </p:cNvPr>
          <p:cNvSpPr>
            <a:spLocks noGrp="1"/>
          </p:cNvSpPr>
          <p:nvPr>
            <p:ph type="title"/>
          </p:nvPr>
        </p:nvSpPr>
        <p:spPr>
          <a:xfrm>
            <a:off x="87754" y="-210368"/>
            <a:ext cx="11232000" cy="1332000"/>
          </a:xfrm>
        </p:spPr>
        <p:txBody>
          <a:bodyPr/>
          <a:lstStyle/>
          <a:p>
            <a:r>
              <a:rPr lang="en-AU" dirty="0">
                <a:latin typeface="Calibri" panose="020F0502020204030204" pitchFamily="34" charset="0"/>
                <a:ea typeface="Calibri" panose="020F0502020204030204" pitchFamily="34" charset="0"/>
                <a:cs typeface="Calibri" panose="020F0502020204030204" pitchFamily="34" charset="0"/>
              </a:rPr>
              <a:t>Results</a:t>
            </a:r>
          </a:p>
        </p:txBody>
      </p:sp>
      <p:grpSp>
        <p:nvGrpSpPr>
          <p:cNvPr id="5" name="Group 4" descr="Diagram illustrating skills and competencies: Cognitive Skills, Reading, Numeracy, and Self-Awareness or Self-Management with a &quot;one-third (33-36%)&quot; text annotation.&#10;&#10;Transcribed Text:&#10;&#10;Self-Awareness&#10;Cognitive Skills&#10;Reading&#10;Numeracy&#10;one-third (33-36%)&#10;Self-Management">
            <a:extLst>
              <a:ext uri="{FF2B5EF4-FFF2-40B4-BE49-F238E27FC236}">
                <a16:creationId xmlns:a16="http://schemas.microsoft.com/office/drawing/2014/main" id="{5E90055A-D61A-D777-09FB-045B78CE9224}"/>
              </a:ext>
            </a:extLst>
          </p:cNvPr>
          <p:cNvGrpSpPr/>
          <p:nvPr/>
        </p:nvGrpSpPr>
        <p:grpSpPr>
          <a:xfrm>
            <a:off x="220946" y="257396"/>
            <a:ext cx="11881508" cy="5399029"/>
            <a:chOff x="220946" y="257396"/>
            <a:chExt cx="11881508" cy="5399029"/>
          </a:xfrm>
        </p:grpSpPr>
        <p:grpSp>
          <p:nvGrpSpPr>
            <p:cNvPr id="13" name="Group 12">
              <a:extLst>
                <a:ext uri="{FF2B5EF4-FFF2-40B4-BE49-F238E27FC236}">
                  <a16:creationId xmlns:a16="http://schemas.microsoft.com/office/drawing/2014/main" id="{821F7FBD-58D5-2F03-E178-0632C1F2BC8E}"/>
                </a:ext>
              </a:extLst>
            </p:cNvPr>
            <p:cNvGrpSpPr/>
            <p:nvPr/>
          </p:nvGrpSpPr>
          <p:grpSpPr>
            <a:xfrm>
              <a:off x="7197029" y="257396"/>
              <a:ext cx="4790320" cy="2702681"/>
              <a:chOff x="6270905" y="202476"/>
              <a:chExt cx="5261393" cy="3101836"/>
            </a:xfrm>
          </p:grpSpPr>
          <p:sp>
            <p:nvSpPr>
              <p:cNvPr id="4" name="Rectangle 3">
                <a:extLst>
                  <a:ext uri="{FF2B5EF4-FFF2-40B4-BE49-F238E27FC236}">
                    <a16:creationId xmlns:a16="http://schemas.microsoft.com/office/drawing/2014/main" id="{AB6E99C3-BB10-0C67-AE30-7CA0A149DF56}"/>
                  </a:ext>
                </a:extLst>
              </p:cNvPr>
              <p:cNvSpPr/>
              <p:nvPr/>
            </p:nvSpPr>
            <p:spPr>
              <a:xfrm>
                <a:off x="9948298" y="2224312"/>
                <a:ext cx="1584000" cy="1044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Calibri" panose="020F0502020204030204" pitchFamily="34" charset="0"/>
                    <a:ea typeface="Calibri" panose="020F0502020204030204" pitchFamily="34" charset="0"/>
                    <a:cs typeface="Calibri" panose="020F0502020204030204" pitchFamily="34" charset="0"/>
                  </a:rPr>
                  <a:t>Numeracy</a:t>
                </a:r>
              </a:p>
            </p:txBody>
          </p:sp>
          <p:sp>
            <p:nvSpPr>
              <p:cNvPr id="7" name="Rectangle: Rounded Corners 6">
                <a:extLst>
                  <a:ext uri="{FF2B5EF4-FFF2-40B4-BE49-F238E27FC236}">
                    <a16:creationId xmlns:a16="http://schemas.microsoft.com/office/drawing/2014/main" id="{4288A2D8-262C-8675-7273-A3AD6F636D20}"/>
                  </a:ext>
                </a:extLst>
              </p:cNvPr>
              <p:cNvSpPr/>
              <p:nvPr/>
            </p:nvSpPr>
            <p:spPr>
              <a:xfrm>
                <a:off x="6270905" y="2224312"/>
                <a:ext cx="1584000" cy="1080000"/>
              </a:xfrm>
              <a:prstGeom prst="roundRect">
                <a:avLst>
                  <a:gd name="adj" fmla="val 29825"/>
                </a:avLst>
              </a:prstGeom>
              <a:solidFill>
                <a:srgbClr val="7030A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AU" sz="1600" b="1" dirty="0">
                    <a:solidFill>
                      <a:schemeClr val="bg1"/>
                    </a:solidFill>
                    <a:latin typeface="Calibri" panose="020F0502020204030204" pitchFamily="34" charset="0"/>
                    <a:ea typeface="Calibri" panose="020F0502020204030204" pitchFamily="34" charset="0"/>
                    <a:cs typeface="Calibri" panose="020F0502020204030204" pitchFamily="34" charset="0"/>
                  </a:rPr>
                  <a:t>Cognitive Skills</a:t>
                </a:r>
              </a:p>
            </p:txBody>
          </p:sp>
          <p:cxnSp>
            <p:nvCxnSpPr>
              <p:cNvPr id="20" name="Connector: Curved 19">
                <a:extLst>
                  <a:ext uri="{FF2B5EF4-FFF2-40B4-BE49-F238E27FC236}">
                    <a16:creationId xmlns:a16="http://schemas.microsoft.com/office/drawing/2014/main" id="{3DFD2206-ACBA-2B9D-3E52-661A531A138B}"/>
                  </a:ext>
                </a:extLst>
              </p:cNvPr>
              <p:cNvCxnSpPr>
                <a:cxnSpLocks/>
              </p:cNvCxnSpPr>
              <p:nvPr/>
            </p:nvCxnSpPr>
            <p:spPr>
              <a:xfrm rot="5400000" flipH="1" flipV="1">
                <a:off x="8873602" y="287766"/>
                <a:ext cx="12700" cy="3775605"/>
              </a:xfrm>
              <a:prstGeom prst="curvedConnector3">
                <a:avLst>
                  <a:gd name="adj1" fmla="val 10282189"/>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50CAB967-E70E-C103-40BA-12A0FF2DEF58}"/>
                  </a:ext>
                </a:extLst>
              </p:cNvPr>
              <p:cNvSpPr/>
              <p:nvPr/>
            </p:nvSpPr>
            <p:spPr>
              <a:xfrm>
                <a:off x="8066754" y="202476"/>
                <a:ext cx="1779308" cy="181793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AU" sz="1600" b="1" dirty="0">
                    <a:latin typeface="Calibri" panose="020F0502020204030204" pitchFamily="34" charset="0"/>
                    <a:ea typeface="Calibri" panose="020F0502020204030204" pitchFamily="34" charset="0"/>
                    <a:cs typeface="Calibri" panose="020F0502020204030204" pitchFamily="34" charset="0"/>
                  </a:rPr>
                  <a:t>Self- Awareness</a:t>
                </a:r>
              </a:p>
            </p:txBody>
          </p:sp>
        </p:grpSp>
        <p:sp>
          <p:nvSpPr>
            <p:cNvPr id="8" name="TextBox 7">
              <a:extLst>
                <a:ext uri="{FF2B5EF4-FFF2-40B4-BE49-F238E27FC236}">
                  <a16:creationId xmlns:a16="http://schemas.microsoft.com/office/drawing/2014/main" id="{61827E39-5932-8C8E-1BE6-8C158D845AB1}"/>
                </a:ext>
              </a:extLst>
            </p:cNvPr>
            <p:cNvSpPr txBox="1"/>
            <p:nvPr/>
          </p:nvSpPr>
          <p:spPr>
            <a:xfrm>
              <a:off x="4366623" y="480042"/>
              <a:ext cx="3394738" cy="1323439"/>
            </a:xfrm>
            <a:prstGeom prst="rect">
              <a:avLst/>
            </a:prstGeom>
            <a:noFill/>
          </p:spPr>
          <p:txBody>
            <a:bodyPr wrap="square" rtlCol="0">
              <a:spAutoFit/>
            </a:bodyPr>
            <a:lstStyle/>
            <a:p>
              <a:pPr algn="ctr"/>
              <a:r>
                <a:rPr lang="en-AU" sz="1600" b="1" dirty="0">
                  <a:latin typeface="Calibri" panose="020F0502020204030204" pitchFamily="34" charset="0"/>
                  <a:ea typeface="Calibri" panose="020F0502020204030204" pitchFamily="34" charset="0"/>
                  <a:cs typeface="Calibri" panose="020F0502020204030204" pitchFamily="34" charset="0"/>
                </a:rPr>
                <a:t>Approximately </a:t>
              </a:r>
              <a:r>
                <a:rPr lang="en-AU" sz="1600" b="1" dirty="0">
                  <a:solidFill>
                    <a:srgbClr val="FF0000"/>
                  </a:solidFill>
                  <a:latin typeface="Calibri" panose="020F0502020204030204" pitchFamily="34" charset="0"/>
                  <a:ea typeface="Calibri" panose="020F0502020204030204" pitchFamily="34" charset="0"/>
                  <a:cs typeface="Calibri" panose="020F0502020204030204" pitchFamily="34" charset="0"/>
                </a:rPr>
                <a:t>one-third (33-36%</a:t>
              </a:r>
              <a:r>
                <a:rPr lang="en-AU" sz="1600" b="1" dirty="0">
                  <a:latin typeface="Calibri" panose="020F0502020204030204" pitchFamily="34" charset="0"/>
                  <a:ea typeface="Calibri" panose="020F0502020204030204" pitchFamily="34" charset="0"/>
                  <a:cs typeface="Calibri" panose="020F0502020204030204" pitchFamily="34" charset="0"/>
                </a:rPr>
                <a:t>) of the relationship between school-entry cognition and Year 7 reading and numeracy is because of students’ Year 6 </a:t>
              </a:r>
              <a:r>
                <a:rPr lang="en-AU" sz="1600" b="1" i="1" dirty="0">
                  <a:latin typeface="Calibri" panose="020F0502020204030204" pitchFamily="34" charset="0"/>
                  <a:ea typeface="Calibri" panose="020F0502020204030204" pitchFamily="34" charset="0"/>
                  <a:cs typeface="Calibri" panose="020F0502020204030204" pitchFamily="34" charset="0"/>
                </a:rPr>
                <a:t>Self-Awareness</a:t>
              </a:r>
              <a:r>
                <a:rPr lang="en-AU" sz="1600" b="1" dirty="0">
                  <a:latin typeface="Calibri" panose="020F0502020204030204" pitchFamily="34" charset="0"/>
                  <a:ea typeface="Calibri" panose="020F0502020204030204" pitchFamily="34" charset="0"/>
                  <a:cs typeface="Calibri" panose="020F0502020204030204" pitchFamily="34" charset="0"/>
                </a:rPr>
                <a:t>. </a:t>
              </a:r>
            </a:p>
          </p:txBody>
        </p:sp>
        <p:grpSp>
          <p:nvGrpSpPr>
            <p:cNvPr id="15" name="Group 14">
              <a:extLst>
                <a:ext uri="{FF2B5EF4-FFF2-40B4-BE49-F238E27FC236}">
                  <a16:creationId xmlns:a16="http://schemas.microsoft.com/office/drawing/2014/main" id="{5F46545D-AE9C-E4B6-11E5-B43DAEE2337B}"/>
                </a:ext>
              </a:extLst>
            </p:cNvPr>
            <p:cNvGrpSpPr/>
            <p:nvPr/>
          </p:nvGrpSpPr>
          <p:grpSpPr>
            <a:xfrm>
              <a:off x="267275" y="323225"/>
              <a:ext cx="4790320" cy="2584659"/>
              <a:chOff x="6270905" y="337928"/>
              <a:chExt cx="5261393" cy="2966384"/>
            </a:xfrm>
          </p:grpSpPr>
          <p:sp>
            <p:nvSpPr>
              <p:cNvPr id="17" name="Rectangle 16">
                <a:extLst>
                  <a:ext uri="{FF2B5EF4-FFF2-40B4-BE49-F238E27FC236}">
                    <a16:creationId xmlns:a16="http://schemas.microsoft.com/office/drawing/2014/main" id="{21E48E53-45D4-D2A7-8514-BAFA3D0C1B9C}"/>
                  </a:ext>
                </a:extLst>
              </p:cNvPr>
              <p:cNvSpPr/>
              <p:nvPr/>
            </p:nvSpPr>
            <p:spPr>
              <a:xfrm>
                <a:off x="9948298" y="2224312"/>
                <a:ext cx="1584000" cy="1044000"/>
              </a:xfrm>
              <a:prstGeom prst="rect">
                <a:avLst/>
              </a:prstGeom>
              <a:solidFill>
                <a:srgbClr val="005E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b="1" dirty="0">
                    <a:latin typeface="Calibri" panose="020F0502020204030204" pitchFamily="34" charset="0"/>
                    <a:ea typeface="Calibri" panose="020F0502020204030204" pitchFamily="34" charset="0"/>
                    <a:cs typeface="Calibri" panose="020F0502020204030204" pitchFamily="34" charset="0"/>
                  </a:rPr>
                  <a:t>Reading</a:t>
                </a:r>
              </a:p>
            </p:txBody>
          </p:sp>
          <p:sp>
            <p:nvSpPr>
              <p:cNvPr id="25" name="Rectangle: Rounded Corners 24">
                <a:extLst>
                  <a:ext uri="{FF2B5EF4-FFF2-40B4-BE49-F238E27FC236}">
                    <a16:creationId xmlns:a16="http://schemas.microsoft.com/office/drawing/2014/main" id="{727A8A04-E780-9366-2BA3-97C7E493258E}"/>
                  </a:ext>
                </a:extLst>
              </p:cNvPr>
              <p:cNvSpPr/>
              <p:nvPr/>
            </p:nvSpPr>
            <p:spPr>
              <a:xfrm>
                <a:off x="6270905" y="2224312"/>
                <a:ext cx="1584000" cy="1080000"/>
              </a:xfrm>
              <a:prstGeom prst="roundRect">
                <a:avLst>
                  <a:gd name="adj" fmla="val 29825"/>
                </a:avLst>
              </a:prstGeom>
              <a:solidFill>
                <a:srgbClr val="7030A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AU" sz="1600" b="1" dirty="0">
                    <a:solidFill>
                      <a:schemeClr val="bg1"/>
                    </a:solidFill>
                    <a:latin typeface="Calibri" panose="020F0502020204030204" pitchFamily="34" charset="0"/>
                    <a:ea typeface="Calibri" panose="020F0502020204030204" pitchFamily="34" charset="0"/>
                    <a:cs typeface="Calibri" panose="020F0502020204030204" pitchFamily="34" charset="0"/>
                  </a:rPr>
                  <a:t>Cognitive Skills</a:t>
                </a:r>
              </a:p>
            </p:txBody>
          </p:sp>
          <p:cxnSp>
            <p:nvCxnSpPr>
              <p:cNvPr id="26" name="Connector: Curved 25">
                <a:extLst>
                  <a:ext uri="{FF2B5EF4-FFF2-40B4-BE49-F238E27FC236}">
                    <a16:creationId xmlns:a16="http://schemas.microsoft.com/office/drawing/2014/main" id="{00E85620-D451-2354-87A0-492CB25DFEDB}"/>
                  </a:ext>
                </a:extLst>
              </p:cNvPr>
              <p:cNvCxnSpPr>
                <a:cxnSpLocks/>
              </p:cNvCxnSpPr>
              <p:nvPr/>
            </p:nvCxnSpPr>
            <p:spPr>
              <a:xfrm rot="5400000" flipH="1" flipV="1">
                <a:off x="8873602" y="287766"/>
                <a:ext cx="12700" cy="3775605"/>
              </a:xfrm>
              <a:prstGeom prst="curvedConnector3">
                <a:avLst>
                  <a:gd name="adj1" fmla="val 10282189"/>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271A2399-0762-604C-5A13-9A1B31A14C39}"/>
                  </a:ext>
                </a:extLst>
              </p:cNvPr>
              <p:cNvSpPr/>
              <p:nvPr/>
            </p:nvSpPr>
            <p:spPr>
              <a:xfrm>
                <a:off x="8041079" y="337928"/>
                <a:ext cx="1779308" cy="18592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AU" sz="1600" b="1" dirty="0">
                    <a:latin typeface="Calibri" panose="020F0502020204030204" pitchFamily="34" charset="0"/>
                    <a:ea typeface="Calibri" panose="020F0502020204030204" pitchFamily="34" charset="0"/>
                    <a:cs typeface="Calibri" panose="020F0502020204030204" pitchFamily="34" charset="0"/>
                  </a:rPr>
                  <a:t>Self- Awareness</a:t>
                </a:r>
              </a:p>
            </p:txBody>
          </p:sp>
        </p:grpSp>
        <p:grpSp>
          <p:nvGrpSpPr>
            <p:cNvPr id="50" name="Group 49">
              <a:extLst>
                <a:ext uri="{FF2B5EF4-FFF2-40B4-BE49-F238E27FC236}">
                  <a16:creationId xmlns:a16="http://schemas.microsoft.com/office/drawing/2014/main" id="{106157D3-0CC4-A49D-4A96-00120D658B00}"/>
                </a:ext>
              </a:extLst>
            </p:cNvPr>
            <p:cNvGrpSpPr/>
            <p:nvPr/>
          </p:nvGrpSpPr>
          <p:grpSpPr>
            <a:xfrm>
              <a:off x="353030" y="3316973"/>
              <a:ext cx="4790320" cy="2339452"/>
              <a:chOff x="87754" y="3093930"/>
              <a:chExt cx="5359605" cy="2675050"/>
            </a:xfrm>
          </p:grpSpPr>
          <p:sp>
            <p:nvSpPr>
              <p:cNvPr id="32" name="Rectangle 31">
                <a:extLst>
                  <a:ext uri="{FF2B5EF4-FFF2-40B4-BE49-F238E27FC236}">
                    <a16:creationId xmlns:a16="http://schemas.microsoft.com/office/drawing/2014/main" id="{9CC89E9A-3DFB-736B-049B-B2B79B775903}"/>
                  </a:ext>
                </a:extLst>
              </p:cNvPr>
              <p:cNvSpPr/>
              <p:nvPr/>
            </p:nvSpPr>
            <p:spPr>
              <a:xfrm>
                <a:off x="3863359" y="4688980"/>
                <a:ext cx="1584000" cy="1044000"/>
              </a:xfrm>
              <a:prstGeom prst="rect">
                <a:avLst/>
              </a:prstGeom>
              <a:solidFill>
                <a:srgbClr val="005E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b="1" dirty="0">
                    <a:latin typeface="Calibri" panose="020F0502020204030204" pitchFamily="34" charset="0"/>
                    <a:ea typeface="Calibri" panose="020F0502020204030204" pitchFamily="34" charset="0"/>
                    <a:cs typeface="Calibri" panose="020F0502020204030204" pitchFamily="34" charset="0"/>
                  </a:rPr>
                  <a:t>Reading</a:t>
                </a:r>
              </a:p>
            </p:txBody>
          </p:sp>
          <p:sp>
            <p:nvSpPr>
              <p:cNvPr id="34" name="Rectangle: Rounded Corners 33">
                <a:extLst>
                  <a:ext uri="{FF2B5EF4-FFF2-40B4-BE49-F238E27FC236}">
                    <a16:creationId xmlns:a16="http://schemas.microsoft.com/office/drawing/2014/main" id="{C8B2850D-1001-F797-AE6B-8C71B32EE2B2}"/>
                  </a:ext>
                </a:extLst>
              </p:cNvPr>
              <p:cNvSpPr/>
              <p:nvPr/>
            </p:nvSpPr>
            <p:spPr>
              <a:xfrm>
                <a:off x="87754" y="4688980"/>
                <a:ext cx="1584000" cy="1080000"/>
              </a:xfrm>
              <a:prstGeom prst="roundRect">
                <a:avLst>
                  <a:gd name="adj" fmla="val 29825"/>
                </a:avLst>
              </a:prstGeom>
              <a:solidFill>
                <a:srgbClr val="7030A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AU" sz="1600" b="1" dirty="0">
                    <a:solidFill>
                      <a:schemeClr val="bg1"/>
                    </a:solidFill>
                    <a:latin typeface="Calibri" panose="020F0502020204030204" pitchFamily="34" charset="0"/>
                    <a:ea typeface="Calibri" panose="020F0502020204030204" pitchFamily="34" charset="0"/>
                    <a:cs typeface="Calibri" panose="020F0502020204030204" pitchFamily="34" charset="0"/>
                  </a:rPr>
                  <a:t>Cognitive Skills</a:t>
                </a:r>
              </a:p>
            </p:txBody>
          </p:sp>
          <p:cxnSp>
            <p:nvCxnSpPr>
              <p:cNvPr id="37" name="Straight Arrow Connector 36">
                <a:extLst>
                  <a:ext uri="{FF2B5EF4-FFF2-40B4-BE49-F238E27FC236}">
                    <a16:creationId xmlns:a16="http://schemas.microsoft.com/office/drawing/2014/main" id="{6A9CD5E5-95C7-80C6-BC6C-0B0FDE0057DD}"/>
                  </a:ext>
                </a:extLst>
              </p:cNvPr>
              <p:cNvCxnSpPr>
                <a:stCxn id="34" idx="3"/>
                <a:endCxn id="32" idx="1"/>
              </p:cNvCxnSpPr>
              <p:nvPr/>
            </p:nvCxnSpPr>
            <p:spPr>
              <a:xfrm flipV="1">
                <a:off x="1671754" y="5210980"/>
                <a:ext cx="219160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EBD471E1-6A3A-38A2-BE0E-E784852F5CD6}"/>
                  </a:ext>
                </a:extLst>
              </p:cNvPr>
              <p:cNvSpPr/>
              <p:nvPr/>
            </p:nvSpPr>
            <p:spPr>
              <a:xfrm>
                <a:off x="1917126" y="3093930"/>
                <a:ext cx="1812522" cy="1852392"/>
              </a:xfrm>
              <a:prstGeom prst="ellipse">
                <a:avLst/>
              </a:prstGeom>
              <a:solidFill>
                <a:srgbClr val="004F88"/>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AU" sz="1600" b="1" dirty="0">
                    <a:latin typeface="Calibri" panose="020F0502020204030204" pitchFamily="34" charset="0"/>
                    <a:ea typeface="Calibri" panose="020F0502020204030204" pitchFamily="34" charset="0"/>
                    <a:cs typeface="Calibri" panose="020F0502020204030204" pitchFamily="34" charset="0"/>
                  </a:rPr>
                  <a:t>Self- Management</a:t>
                </a:r>
              </a:p>
            </p:txBody>
          </p:sp>
          <p:cxnSp>
            <p:nvCxnSpPr>
              <p:cNvPr id="46" name="Straight Arrow Connector 45">
                <a:extLst>
                  <a:ext uri="{FF2B5EF4-FFF2-40B4-BE49-F238E27FC236}">
                    <a16:creationId xmlns:a16="http://schemas.microsoft.com/office/drawing/2014/main" id="{80105A61-D4C9-50D1-35CD-D348B69BF49C}"/>
                  </a:ext>
                </a:extLst>
              </p:cNvPr>
              <p:cNvCxnSpPr>
                <a:cxnSpLocks/>
                <a:stCxn id="39" idx="6"/>
              </p:cNvCxnSpPr>
              <p:nvPr/>
            </p:nvCxnSpPr>
            <p:spPr>
              <a:xfrm>
                <a:off x="3729648" y="4020126"/>
                <a:ext cx="570857" cy="62646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184C4A4-D813-C11F-FDE3-0B6723DB9962}"/>
                </a:ext>
              </a:extLst>
            </p:cNvPr>
            <p:cNvGrpSpPr/>
            <p:nvPr/>
          </p:nvGrpSpPr>
          <p:grpSpPr>
            <a:xfrm>
              <a:off x="7197029" y="3316973"/>
              <a:ext cx="4790320" cy="2339452"/>
              <a:chOff x="87754" y="3093930"/>
              <a:chExt cx="5359605" cy="2675050"/>
            </a:xfrm>
          </p:grpSpPr>
          <p:sp>
            <p:nvSpPr>
              <p:cNvPr id="52" name="Rectangle 51">
                <a:extLst>
                  <a:ext uri="{FF2B5EF4-FFF2-40B4-BE49-F238E27FC236}">
                    <a16:creationId xmlns:a16="http://schemas.microsoft.com/office/drawing/2014/main" id="{E4CE86C1-DA55-4A3B-3D32-EF86F3CC63CF}"/>
                  </a:ext>
                </a:extLst>
              </p:cNvPr>
              <p:cNvSpPr/>
              <p:nvPr/>
            </p:nvSpPr>
            <p:spPr>
              <a:xfrm>
                <a:off x="3863359" y="4688980"/>
                <a:ext cx="1584000" cy="1044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Calibri" panose="020F0502020204030204" pitchFamily="34" charset="0"/>
                    <a:ea typeface="Calibri" panose="020F0502020204030204" pitchFamily="34" charset="0"/>
                    <a:cs typeface="Calibri" panose="020F0502020204030204" pitchFamily="34" charset="0"/>
                  </a:rPr>
                  <a:t>Numeracy</a:t>
                </a:r>
              </a:p>
            </p:txBody>
          </p:sp>
          <p:sp>
            <p:nvSpPr>
              <p:cNvPr id="53" name="Rectangle: Rounded Corners 52">
                <a:extLst>
                  <a:ext uri="{FF2B5EF4-FFF2-40B4-BE49-F238E27FC236}">
                    <a16:creationId xmlns:a16="http://schemas.microsoft.com/office/drawing/2014/main" id="{1359DC15-FA6A-4978-762F-F8605460A26F}"/>
                  </a:ext>
                </a:extLst>
              </p:cNvPr>
              <p:cNvSpPr/>
              <p:nvPr/>
            </p:nvSpPr>
            <p:spPr>
              <a:xfrm>
                <a:off x="87754" y="4688980"/>
                <a:ext cx="1584000" cy="1080000"/>
              </a:xfrm>
              <a:prstGeom prst="roundRect">
                <a:avLst>
                  <a:gd name="adj" fmla="val 29825"/>
                </a:avLst>
              </a:prstGeom>
              <a:solidFill>
                <a:srgbClr val="7030A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AU" sz="1600" dirty="0">
                    <a:solidFill>
                      <a:schemeClr val="bg1"/>
                    </a:solidFill>
                    <a:latin typeface="Calibri" panose="020F0502020204030204" pitchFamily="34" charset="0"/>
                    <a:ea typeface="Calibri" panose="020F0502020204030204" pitchFamily="34" charset="0"/>
                    <a:cs typeface="Calibri" panose="020F0502020204030204" pitchFamily="34" charset="0"/>
                  </a:rPr>
                  <a:t>Cognitive Skills</a:t>
                </a:r>
              </a:p>
            </p:txBody>
          </p:sp>
          <p:cxnSp>
            <p:nvCxnSpPr>
              <p:cNvPr id="54" name="Straight Arrow Connector 53">
                <a:extLst>
                  <a:ext uri="{FF2B5EF4-FFF2-40B4-BE49-F238E27FC236}">
                    <a16:creationId xmlns:a16="http://schemas.microsoft.com/office/drawing/2014/main" id="{4FCF0B1D-0712-3684-B621-919246A270CE}"/>
                  </a:ext>
                </a:extLst>
              </p:cNvPr>
              <p:cNvCxnSpPr>
                <a:stCxn id="53" idx="3"/>
                <a:endCxn id="52" idx="1"/>
              </p:cNvCxnSpPr>
              <p:nvPr/>
            </p:nvCxnSpPr>
            <p:spPr>
              <a:xfrm flipV="1">
                <a:off x="1671754" y="5210980"/>
                <a:ext cx="219160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74554D1E-6966-2EE8-254A-A6DB65ADCB44}"/>
                  </a:ext>
                </a:extLst>
              </p:cNvPr>
              <p:cNvSpPr/>
              <p:nvPr/>
            </p:nvSpPr>
            <p:spPr>
              <a:xfrm>
                <a:off x="1917126" y="3093930"/>
                <a:ext cx="1812522" cy="1852392"/>
              </a:xfrm>
              <a:prstGeom prst="ellipse">
                <a:avLst/>
              </a:prstGeom>
              <a:solidFill>
                <a:srgbClr val="004F88"/>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AU" sz="1600" b="1" dirty="0">
                    <a:latin typeface="Calibri" panose="020F0502020204030204" pitchFamily="34" charset="0"/>
                    <a:ea typeface="Calibri" panose="020F0502020204030204" pitchFamily="34" charset="0"/>
                    <a:cs typeface="Calibri" panose="020F0502020204030204" pitchFamily="34" charset="0"/>
                  </a:rPr>
                  <a:t>Self- Management</a:t>
                </a:r>
              </a:p>
            </p:txBody>
          </p:sp>
          <p:cxnSp>
            <p:nvCxnSpPr>
              <p:cNvPr id="56" name="Straight Arrow Connector 55">
                <a:extLst>
                  <a:ext uri="{FF2B5EF4-FFF2-40B4-BE49-F238E27FC236}">
                    <a16:creationId xmlns:a16="http://schemas.microsoft.com/office/drawing/2014/main" id="{EEC460DE-437F-29F3-A1A4-64FC6A84C4AA}"/>
                  </a:ext>
                </a:extLst>
              </p:cNvPr>
              <p:cNvCxnSpPr>
                <a:cxnSpLocks/>
                <a:stCxn id="55" idx="6"/>
              </p:cNvCxnSpPr>
              <p:nvPr/>
            </p:nvCxnSpPr>
            <p:spPr>
              <a:xfrm>
                <a:off x="3729648" y="4020126"/>
                <a:ext cx="570857" cy="62646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8" name="Straight Connector 57">
              <a:extLst>
                <a:ext uri="{FF2B5EF4-FFF2-40B4-BE49-F238E27FC236}">
                  <a16:creationId xmlns:a16="http://schemas.microsoft.com/office/drawing/2014/main" id="{AF86F718-DA08-BAD0-973C-09CDE3AE8488}"/>
                </a:ext>
              </a:extLst>
            </p:cNvPr>
            <p:cNvCxnSpPr/>
            <p:nvPr/>
          </p:nvCxnSpPr>
          <p:spPr>
            <a:xfrm>
              <a:off x="220946" y="3188020"/>
              <a:ext cx="11881508" cy="0"/>
            </a:xfrm>
            <a:prstGeom prst="line">
              <a:avLst/>
            </a:prstGeom>
            <a:ln>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065D968-93E2-50BC-EBB5-54B1E9E04F43}"/>
                </a:ext>
              </a:extLst>
            </p:cNvPr>
            <p:cNvSpPr txBox="1"/>
            <p:nvPr/>
          </p:nvSpPr>
          <p:spPr>
            <a:xfrm>
              <a:off x="4425672" y="3669980"/>
              <a:ext cx="3394738" cy="830997"/>
            </a:xfrm>
            <a:prstGeom prst="rect">
              <a:avLst/>
            </a:prstGeom>
            <a:noFill/>
          </p:spPr>
          <p:txBody>
            <a:bodyPr wrap="square" rtlCol="0">
              <a:spAutoFit/>
            </a:bodyPr>
            <a:lstStyle/>
            <a:p>
              <a:pPr algn="ctr"/>
              <a:r>
                <a:rPr lang="en-AU" sz="1600" b="1" dirty="0">
                  <a:latin typeface="Calibri" panose="020F0502020204030204" pitchFamily="34" charset="0"/>
                  <a:ea typeface="Calibri" panose="020F0502020204030204" pitchFamily="34" charset="0"/>
                  <a:cs typeface="Calibri" panose="020F0502020204030204" pitchFamily="34" charset="0"/>
                </a:rPr>
                <a:t>School-entry cognition and Year 6 </a:t>
              </a:r>
              <a:r>
                <a:rPr lang="en-AU" sz="1600" b="1" i="1" dirty="0">
                  <a:latin typeface="Calibri" panose="020F0502020204030204" pitchFamily="34" charset="0"/>
                  <a:ea typeface="Calibri" panose="020F0502020204030204" pitchFamily="34" charset="0"/>
                  <a:cs typeface="Calibri" panose="020F0502020204030204" pitchFamily="34" charset="0"/>
                </a:rPr>
                <a:t>Self-Management</a:t>
              </a:r>
              <a:r>
                <a:rPr lang="en-AU" sz="1600" b="1" dirty="0">
                  <a:latin typeface="Calibri" panose="020F0502020204030204" pitchFamily="34" charset="0"/>
                  <a:ea typeface="Calibri" panose="020F0502020204030204" pitchFamily="34" charset="0"/>
                  <a:cs typeface="Calibri" panose="020F0502020204030204" pitchFamily="34" charset="0"/>
                </a:rPr>
                <a:t> </a:t>
              </a:r>
              <a:r>
                <a:rPr lang="en-AU" sz="1600" b="1" u="sng" dirty="0">
                  <a:latin typeface="Calibri" panose="020F0502020204030204" pitchFamily="34" charset="0"/>
                  <a:ea typeface="Calibri" panose="020F0502020204030204" pitchFamily="34" charset="0"/>
                  <a:cs typeface="Calibri" panose="020F0502020204030204" pitchFamily="34" charset="0"/>
                </a:rPr>
                <a:t>independently</a:t>
              </a:r>
              <a:r>
                <a:rPr lang="en-AU" sz="1600" b="1" dirty="0">
                  <a:latin typeface="Calibri" panose="020F0502020204030204" pitchFamily="34" charset="0"/>
                  <a:ea typeface="Calibri" panose="020F0502020204030204" pitchFamily="34" charset="0"/>
                  <a:cs typeface="Calibri" panose="020F0502020204030204" pitchFamily="34" charset="0"/>
                </a:rPr>
                <a:t> predict Year 7 academic achievement.  </a:t>
              </a:r>
            </a:p>
          </p:txBody>
        </p:sp>
      </p:grpSp>
      <p:pic>
        <p:nvPicPr>
          <p:cNvPr id="2" name="Picture 1" descr="UNSW Sydney | Australia University | Study in Australia">
            <a:extLst>
              <a:ext uri="{FF2B5EF4-FFF2-40B4-BE49-F238E27FC236}">
                <a16:creationId xmlns:a16="http://schemas.microsoft.com/office/drawing/2014/main" id="{20B1A980-581C-39BD-8567-DA877B6E37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365" r="24173"/>
          <a:stretch/>
        </p:blipFill>
        <p:spPr bwMode="auto">
          <a:xfrm>
            <a:off x="10669082" y="6212804"/>
            <a:ext cx="473219" cy="4875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D058A63-C55D-33A0-3AE9-1570CDCF993B}"/>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66"/>
          <a:stretch/>
        </p:blipFill>
        <p:spPr>
          <a:xfrm>
            <a:off x="9777347" y="6197038"/>
            <a:ext cx="762965" cy="504000"/>
          </a:xfrm>
          <a:prstGeom prst="rect">
            <a:avLst/>
          </a:prstGeom>
          <a:solidFill>
            <a:schemeClr val="bg1"/>
          </a:solidFill>
          <a:ln w="57150">
            <a:noFill/>
          </a:ln>
        </p:spPr>
      </p:pic>
    </p:spTree>
    <p:extLst>
      <p:ext uri="{BB962C8B-B14F-4D97-AF65-F5344CB8AC3E}">
        <p14:creationId xmlns:p14="http://schemas.microsoft.com/office/powerpoint/2010/main" val="939410326"/>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3978A7-310F-EC55-FCDE-D34E439E193C}"/>
              </a:ext>
            </a:extLst>
          </p:cNvPr>
          <p:cNvSpPr>
            <a:spLocks noGrp="1"/>
          </p:cNvSpPr>
          <p:nvPr>
            <p:ph type="title"/>
          </p:nvPr>
        </p:nvSpPr>
        <p:spPr>
          <a:xfrm>
            <a:off x="468000" y="224389"/>
            <a:ext cx="11232000" cy="1332000"/>
          </a:xfrm>
        </p:spPr>
        <p:txBody>
          <a:bodyPr>
            <a:normAutofit/>
          </a:bodyPr>
          <a:lstStyle/>
          <a:p>
            <a:r>
              <a:rPr lang="en-AU" sz="3600" dirty="0">
                <a:latin typeface="Calibri" panose="020F0502020204030204" pitchFamily="34" charset="0"/>
                <a:ea typeface="Calibri" panose="020F0502020204030204" pitchFamily="34" charset="0"/>
                <a:cs typeface="Calibri" panose="020F0502020204030204" pitchFamily="34" charset="0"/>
              </a:rPr>
              <a:t>Key Messages (part 2) </a:t>
            </a:r>
          </a:p>
        </p:txBody>
      </p:sp>
      <p:sp>
        <p:nvSpPr>
          <p:cNvPr id="7" name="Content Placeholder 1">
            <a:extLst>
              <a:ext uri="{FF2B5EF4-FFF2-40B4-BE49-F238E27FC236}">
                <a16:creationId xmlns:a16="http://schemas.microsoft.com/office/drawing/2014/main" id="{B391A7CD-E9D3-B187-A76D-6626D5240370}"/>
              </a:ext>
            </a:extLst>
          </p:cNvPr>
          <p:cNvSpPr txBox="1">
            <a:spLocks/>
          </p:cNvSpPr>
          <p:nvPr/>
        </p:nvSpPr>
        <p:spPr>
          <a:xfrm>
            <a:off x="468000" y="1282330"/>
            <a:ext cx="11232000" cy="42933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200000"/>
              </a:lnSpc>
              <a:buFont typeface="Symbol" panose="05050102010706020507" pitchFamily="18" charset="2"/>
              <a:buChar char=""/>
            </a:pPr>
            <a:r>
              <a:rPr lang="en-AU" sz="1800" kern="100" dirty="0">
                <a:effectLst/>
                <a:latin typeface="Calibri" panose="020F0502020204030204" pitchFamily="34" charset="0"/>
                <a:ea typeface="Calibri" panose="020F0502020204030204" pitchFamily="34" charset="0"/>
                <a:cs typeface="Calibri" panose="020F0502020204030204" pitchFamily="34" charset="0"/>
              </a:rPr>
              <a:t>School-entry language and cognitive skills predict early secondary school academic achievement, so investing in early childhood education </a:t>
            </a:r>
            <a:r>
              <a:rPr lang="en-AU" sz="1800" kern="100" dirty="0">
                <a:latin typeface="Calibri" panose="020F0502020204030204" pitchFamily="34" charset="0"/>
                <a:ea typeface="Calibri" panose="020F0502020204030204" pitchFamily="34" charset="0"/>
                <a:cs typeface="Calibri" panose="020F0502020204030204" pitchFamily="34" charset="0"/>
              </a:rPr>
              <a:t>can help set children up </a:t>
            </a:r>
            <a:r>
              <a:rPr lang="en-AU" sz="1800" kern="100" dirty="0">
                <a:effectLst/>
                <a:latin typeface="Calibri" panose="020F0502020204030204" pitchFamily="34" charset="0"/>
                <a:ea typeface="Calibri" panose="020F0502020204030204" pitchFamily="34" charset="0"/>
                <a:cs typeface="Calibri" panose="020F0502020204030204" pitchFamily="34" charset="0"/>
              </a:rPr>
              <a:t>for successful learning at school</a:t>
            </a:r>
            <a:endParaRPr lang="en-AU" sz="18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200000"/>
              </a:lnSpc>
              <a:buFont typeface="Symbol" panose="05050102010706020507" pitchFamily="18" charset="2"/>
              <a:buChar char=""/>
            </a:pPr>
            <a:r>
              <a:rPr lang="en-AU" sz="1800" kern="100" dirty="0">
                <a:effectLst/>
                <a:latin typeface="Calibri" panose="020F0502020204030204" pitchFamily="34" charset="0"/>
                <a:ea typeface="Calibri" panose="020F0502020204030204" pitchFamily="34" charset="0"/>
                <a:cs typeface="Calibri" panose="020F0502020204030204" pitchFamily="34" charset="0"/>
              </a:rPr>
              <a:t>Late primary school social-emotional skills also predict secondary school academic achievement, so teaching these skills to all students can support their academic success.</a:t>
            </a:r>
            <a:endParaRPr lang="en-AU" sz="18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200000"/>
              </a:lnSpc>
              <a:buFont typeface="Symbol" panose="05050102010706020507" pitchFamily="18" charset="2"/>
              <a:buChar char=""/>
            </a:pPr>
            <a:r>
              <a:rPr lang="en-AU" sz="1800" kern="100" dirty="0">
                <a:effectLst/>
                <a:latin typeface="Calibri" panose="020F0502020204030204" pitchFamily="34" charset="0"/>
                <a:ea typeface="Calibri" panose="020F0502020204030204" pitchFamily="34" charset="0"/>
                <a:cs typeface="Calibri" panose="020F0502020204030204" pitchFamily="34" charset="0"/>
              </a:rPr>
              <a:t>Self-awareness partly explains the association of early cognition with later achievement, while Self-Management predicts later achievement independently of school-entry cognition</a:t>
            </a:r>
            <a:endParaRPr lang="en-AU" sz="18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200000"/>
              </a:lnSpc>
              <a:spcAft>
                <a:spcPts val="800"/>
              </a:spcAft>
              <a:buFont typeface="Symbol" panose="05050102010706020507" pitchFamily="18" charset="2"/>
              <a:buChar char=""/>
            </a:pPr>
            <a:r>
              <a:rPr lang="en-AU" sz="1800" kern="100" dirty="0">
                <a:effectLst/>
                <a:latin typeface="Calibri" panose="020F0502020204030204" pitchFamily="34" charset="0"/>
                <a:ea typeface="Calibri" panose="020F0502020204030204" pitchFamily="34" charset="0"/>
                <a:cs typeface="Calibri" panose="020F0502020204030204" pitchFamily="34" charset="0"/>
              </a:rPr>
              <a:t>Integrated social-emotional and academic learning at school may maximise student achievement</a:t>
            </a:r>
            <a:endParaRPr lang="en-AU" sz="18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Picture 1" descr="UNSW Sydney | Australia University | Study in Australia">
            <a:extLst>
              <a:ext uri="{FF2B5EF4-FFF2-40B4-BE49-F238E27FC236}">
                <a16:creationId xmlns:a16="http://schemas.microsoft.com/office/drawing/2014/main" id="{47C07383-F47F-9261-AF04-209FB3C7AA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365" r="24173"/>
          <a:stretch/>
        </p:blipFill>
        <p:spPr bwMode="auto">
          <a:xfrm>
            <a:off x="10669082" y="6212804"/>
            <a:ext cx="473219" cy="4875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4448497-F986-7A65-570A-C383DD4ABF8E}"/>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66"/>
          <a:stretch/>
        </p:blipFill>
        <p:spPr>
          <a:xfrm>
            <a:off x="9777347" y="6197038"/>
            <a:ext cx="762965" cy="504000"/>
          </a:xfrm>
          <a:prstGeom prst="rect">
            <a:avLst/>
          </a:prstGeom>
          <a:solidFill>
            <a:schemeClr val="bg1"/>
          </a:solidFill>
          <a:ln w="57150">
            <a:noFill/>
          </a:ln>
        </p:spPr>
      </p:pic>
    </p:spTree>
    <p:extLst>
      <p:ext uri="{BB962C8B-B14F-4D97-AF65-F5344CB8AC3E}">
        <p14:creationId xmlns:p14="http://schemas.microsoft.com/office/powerpoint/2010/main" val="375152572"/>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F708A-26DE-0CD1-ADB2-7332A3F455AD}"/>
              </a:ext>
            </a:extLst>
          </p:cNvPr>
          <p:cNvSpPr>
            <a:spLocks noGrp="1"/>
          </p:cNvSpPr>
          <p:nvPr>
            <p:ph type="title"/>
          </p:nvPr>
        </p:nvSpPr>
        <p:spPr>
          <a:xfrm>
            <a:off x="838200" y="0"/>
            <a:ext cx="10515600" cy="1325563"/>
          </a:xfrm>
        </p:spPr>
        <p:txBody>
          <a:bodyPr/>
          <a:lstStyle/>
          <a:p>
            <a:r>
              <a:rPr lang="en-US" dirty="0"/>
              <a:t>Acknowledging our data custodians</a:t>
            </a:r>
          </a:p>
        </p:txBody>
      </p:sp>
      <p:sp>
        <p:nvSpPr>
          <p:cNvPr id="4" name="Content Placeholder 3">
            <a:extLst>
              <a:ext uri="{FF2B5EF4-FFF2-40B4-BE49-F238E27FC236}">
                <a16:creationId xmlns:a16="http://schemas.microsoft.com/office/drawing/2014/main" id="{09E6EBFF-C68C-AEBF-D319-CA5C1270EA1D}"/>
              </a:ext>
            </a:extLst>
          </p:cNvPr>
          <p:cNvSpPr txBox="1">
            <a:spLocks noGrp="1"/>
          </p:cNvSpPr>
          <p:nvPr>
            <p:ph idx="1"/>
          </p:nvPr>
        </p:nvSpPr>
        <p:spPr>
          <a:xfrm>
            <a:off x="750518" y="1149220"/>
            <a:ext cx="10515600" cy="4830618"/>
          </a:xfrm>
          <a:prstGeom prst="rect">
            <a:avLst/>
          </a:prstGeom>
          <a:noFill/>
        </p:spPr>
        <p:txBody>
          <a:bodyPr wrap="square">
            <a:spAutoFit/>
          </a:bodyPr>
          <a:lstStyle/>
          <a:p>
            <a:pPr marL="0" indent="0">
              <a:spcBef>
                <a:spcPts val="0"/>
              </a:spcBef>
              <a:buNone/>
            </a:pPr>
            <a:r>
              <a:rPr lang="en-AU" sz="1800" dirty="0">
                <a:latin typeface="Aptos" panose="020B0004020202020204" pitchFamily="34" charset="0"/>
              </a:rPr>
              <a:t>NSW-CDS research uses population data owned by:</a:t>
            </a:r>
          </a:p>
          <a:p>
            <a:pPr>
              <a:spcBef>
                <a:spcPts val="0"/>
              </a:spcBef>
              <a:buFontTx/>
              <a:buChar char="-"/>
            </a:pPr>
            <a:r>
              <a:rPr lang="en-AU" sz="1800" dirty="0">
                <a:latin typeface="Aptos" panose="020B0004020202020204" pitchFamily="34" charset="0"/>
              </a:rPr>
              <a:t>NSW Department of Education</a:t>
            </a:r>
          </a:p>
          <a:p>
            <a:pPr>
              <a:spcBef>
                <a:spcPts val="0"/>
              </a:spcBef>
              <a:buFontTx/>
              <a:buChar char="-"/>
            </a:pPr>
            <a:r>
              <a:rPr lang="en-AU" sz="1800" dirty="0">
                <a:latin typeface="Aptos" panose="020B0004020202020204" pitchFamily="34" charset="0"/>
              </a:rPr>
              <a:t>NSW Education Standards Authority</a:t>
            </a:r>
          </a:p>
          <a:p>
            <a:pPr>
              <a:spcBef>
                <a:spcPts val="0"/>
              </a:spcBef>
              <a:buFontTx/>
              <a:buChar char="-"/>
            </a:pPr>
            <a:r>
              <a:rPr lang="en-AU" sz="1800" dirty="0">
                <a:latin typeface="Aptos" panose="020B0004020202020204" pitchFamily="34" charset="0"/>
              </a:rPr>
              <a:t>NSW Department of Communities and Justice</a:t>
            </a:r>
          </a:p>
          <a:p>
            <a:pPr>
              <a:spcBef>
                <a:spcPts val="0"/>
              </a:spcBef>
              <a:buFontTx/>
              <a:buChar char="-"/>
            </a:pPr>
            <a:r>
              <a:rPr lang="en-AU" sz="1800" dirty="0">
                <a:latin typeface="Aptos" panose="020B0004020202020204" pitchFamily="34" charset="0"/>
              </a:rPr>
              <a:t>NSW Ministry of Health</a:t>
            </a:r>
          </a:p>
          <a:p>
            <a:pPr>
              <a:spcBef>
                <a:spcPts val="0"/>
              </a:spcBef>
              <a:buFontTx/>
              <a:buChar char="-"/>
            </a:pPr>
            <a:r>
              <a:rPr lang="en-AU" sz="1800" dirty="0">
                <a:latin typeface="Aptos" panose="020B0004020202020204" pitchFamily="34" charset="0"/>
              </a:rPr>
              <a:t>NSW Registry of Births, Deaths and Marriages</a:t>
            </a:r>
          </a:p>
          <a:p>
            <a:pPr>
              <a:spcBef>
                <a:spcPts val="0"/>
              </a:spcBef>
              <a:buFontTx/>
              <a:buChar char="-"/>
            </a:pPr>
            <a:r>
              <a:rPr lang="en-AU" sz="1800" dirty="0">
                <a:latin typeface="Aptos" panose="020B0004020202020204" pitchFamily="34" charset="0"/>
              </a:rPr>
              <a:t>NSW Bureau of Crime Statistics and Research</a:t>
            </a:r>
          </a:p>
          <a:p>
            <a:pPr>
              <a:spcBef>
                <a:spcPts val="0"/>
              </a:spcBef>
              <a:buFontTx/>
              <a:buChar char="-"/>
            </a:pPr>
            <a:r>
              <a:rPr lang="en-AU" sz="1800" dirty="0">
                <a:latin typeface="Aptos" panose="020B0004020202020204" pitchFamily="34" charset="0"/>
              </a:rPr>
              <a:t>NSW Police Force</a:t>
            </a:r>
          </a:p>
          <a:p>
            <a:pPr>
              <a:spcBef>
                <a:spcPts val="0"/>
              </a:spcBef>
              <a:buFontTx/>
              <a:buChar char="-"/>
            </a:pPr>
            <a:r>
              <a:rPr lang="en-AU" sz="1800" dirty="0">
                <a:latin typeface="Aptos" panose="020B0004020202020204" pitchFamily="34" charset="0"/>
              </a:rPr>
              <a:t>Australian Government Departments of Health and Aged Care, Social Services, and Education and Training (AEDC)</a:t>
            </a:r>
          </a:p>
          <a:p>
            <a:pPr>
              <a:spcBef>
                <a:spcPts val="0"/>
              </a:spcBef>
              <a:buFontTx/>
              <a:buChar char="-"/>
            </a:pPr>
            <a:r>
              <a:rPr lang="en-AU" sz="1800" dirty="0">
                <a:latin typeface="Aptos" panose="020B0004020202020204" pitchFamily="34" charset="0"/>
              </a:rPr>
              <a:t>Australian Coordinating Registry (on behalf of Australian Registries of Births, Deaths and Marriages, Australian Coroners, and the National Coronial Information System)</a:t>
            </a:r>
          </a:p>
          <a:p>
            <a:pPr>
              <a:spcBef>
                <a:spcPts val="0"/>
              </a:spcBef>
              <a:buFontTx/>
              <a:buChar char="-"/>
            </a:pPr>
            <a:r>
              <a:rPr lang="en-AU" sz="1800" dirty="0">
                <a:latin typeface="Aptos" panose="020B0004020202020204" pitchFamily="34" charset="0"/>
              </a:rPr>
              <a:t>Australian Bureau of Statistics</a:t>
            </a:r>
          </a:p>
          <a:p>
            <a:pPr marL="0" indent="0">
              <a:spcBef>
                <a:spcPts val="0"/>
              </a:spcBef>
              <a:buNone/>
            </a:pPr>
            <a:endParaRPr lang="en-AU" sz="1800" dirty="0">
              <a:latin typeface="Aptos" panose="020B0004020202020204" pitchFamily="34" charset="0"/>
            </a:endParaRPr>
          </a:p>
          <a:p>
            <a:pPr marL="0" indent="0">
              <a:spcBef>
                <a:spcPts val="0"/>
              </a:spcBef>
              <a:buNone/>
            </a:pPr>
            <a:r>
              <a:rPr lang="en-AU" sz="1800" dirty="0">
                <a:latin typeface="Aptos" panose="020B0004020202020204" pitchFamily="34" charset="0"/>
              </a:rPr>
              <a:t>The findings and views reported are those of the authors and should not be attributed to these Departments or the NSW or Australian Governments. </a:t>
            </a:r>
          </a:p>
          <a:p>
            <a:pPr marL="0" indent="0">
              <a:spcBef>
                <a:spcPts val="0"/>
              </a:spcBef>
              <a:buNone/>
            </a:pPr>
            <a:endParaRPr lang="en-AU" sz="1800" dirty="0">
              <a:latin typeface="Aptos" panose="020B0004020202020204" pitchFamily="34" charset="0"/>
            </a:endParaRPr>
          </a:p>
          <a:p>
            <a:pPr marL="0" indent="0">
              <a:spcBef>
                <a:spcPts val="0"/>
              </a:spcBef>
              <a:buNone/>
            </a:pPr>
            <a:r>
              <a:rPr lang="en-AU" sz="1800" dirty="0">
                <a:latin typeface="Aptos" panose="020B0004020202020204" pitchFamily="34" charset="0"/>
              </a:rPr>
              <a:t>Record linkages for the NSW Child Development Study have been conducted by the Centre for Health and Record Linkage and the Australian Institute of Health and Welfare.</a:t>
            </a:r>
            <a:r>
              <a:rPr lang="en-AU" sz="1800" i="1" dirty="0">
                <a:latin typeface="Aptos" panose="020B0004020202020204" pitchFamily="34" charset="0"/>
              </a:rPr>
              <a:t> </a:t>
            </a:r>
            <a:endParaRPr lang="en-AU" sz="1800" b="1" dirty="0">
              <a:latin typeface="Aptos" panose="020B0004020202020204" pitchFamily="34" charset="0"/>
            </a:endParaRPr>
          </a:p>
        </p:txBody>
      </p:sp>
      <p:pic>
        <p:nvPicPr>
          <p:cNvPr id="3" name="Picture 2" descr="UNSW Sydney | Australia University | Study in Australia">
            <a:extLst>
              <a:ext uri="{FF2B5EF4-FFF2-40B4-BE49-F238E27FC236}">
                <a16:creationId xmlns:a16="http://schemas.microsoft.com/office/drawing/2014/main" id="{F7007BAC-5F1D-337D-CF9A-5D210A1EBE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365" r="24173"/>
          <a:stretch/>
        </p:blipFill>
        <p:spPr bwMode="auto">
          <a:xfrm>
            <a:off x="10669082" y="6212804"/>
            <a:ext cx="473219" cy="4875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A87CC07-6E16-7BF1-399C-6357041F699D}"/>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66"/>
          <a:stretch/>
        </p:blipFill>
        <p:spPr>
          <a:xfrm>
            <a:off x="9777347" y="6197038"/>
            <a:ext cx="762965" cy="504000"/>
          </a:xfrm>
          <a:prstGeom prst="rect">
            <a:avLst/>
          </a:prstGeom>
          <a:solidFill>
            <a:schemeClr val="bg1"/>
          </a:solidFill>
          <a:ln w="57150">
            <a:noFill/>
          </a:ln>
        </p:spPr>
      </p:pic>
    </p:spTree>
    <p:extLst>
      <p:ext uri="{BB962C8B-B14F-4D97-AF65-F5344CB8AC3E}">
        <p14:creationId xmlns:p14="http://schemas.microsoft.com/office/powerpoint/2010/main" val="4112535496"/>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099FB757-F17B-D45C-28A5-F099FFFADD70}"/>
              </a:ext>
            </a:extLst>
          </p:cNvPr>
          <p:cNvSpPr txBox="1">
            <a:spLocks noGrp="1"/>
          </p:cNvSpPr>
          <p:nvPr>
            <p:ph type="title" idx="4294967295"/>
          </p:nvPr>
        </p:nvSpPr>
        <p:spPr>
          <a:xfrm>
            <a:off x="2498495" y="90052"/>
            <a:ext cx="8407196"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accent1">
                    <a:lumMod val="50000"/>
                  </a:schemeClr>
                </a:solidFill>
                <a:effectLst/>
                <a:uLnTx/>
                <a:uFillTx/>
                <a:latin typeface="Aptos" panose="020B0004020202020204" pitchFamily="34" charset="0"/>
                <a:ea typeface="+mn-ea"/>
                <a:cs typeface="+mn-cs"/>
              </a:rPr>
              <a:t>https://www.unsw.edu.au/research/nsw-cds</a:t>
            </a:r>
          </a:p>
        </p:txBody>
      </p:sp>
      <p:sp>
        <p:nvSpPr>
          <p:cNvPr id="7" name="TextBox 6">
            <a:extLst>
              <a:ext uri="{FF2B5EF4-FFF2-40B4-BE49-F238E27FC236}">
                <a16:creationId xmlns:a16="http://schemas.microsoft.com/office/drawing/2014/main" id="{CF95D4DC-E353-847D-DFDA-C9B306B38E85}"/>
              </a:ext>
            </a:extLst>
          </p:cNvPr>
          <p:cNvSpPr txBox="1"/>
          <p:nvPr/>
        </p:nvSpPr>
        <p:spPr>
          <a:xfrm>
            <a:off x="260644" y="2026348"/>
            <a:ext cx="2185272" cy="3624069"/>
          </a:xfrm>
          <a:prstGeom prst="rect">
            <a:avLst/>
          </a:prstGeom>
          <a:noFill/>
        </p:spPr>
        <p:txBody>
          <a:bodyPr wrap="square">
            <a:spAutoFit/>
          </a:bodyPr>
          <a:lstStyle/>
          <a:p>
            <a:endParaRPr lang="en-US" sz="1350" dirty="0">
              <a:latin typeface="Aptos" panose="020B0004020202020204" pitchFamily="34" charset="0"/>
              <a:cs typeface="Arial"/>
            </a:endParaRPr>
          </a:p>
          <a:p>
            <a:r>
              <a:rPr lang="en-US" sz="1350" dirty="0">
                <a:latin typeface="Aptos" panose="020B0004020202020204" pitchFamily="34" charset="0"/>
                <a:cs typeface="Arial"/>
              </a:rPr>
              <a:t>Prof Melissa Green </a:t>
            </a:r>
          </a:p>
          <a:p>
            <a:r>
              <a:rPr lang="en-US" sz="1350" dirty="0">
                <a:latin typeface="Aptos" panose="020B0004020202020204" pitchFamily="34" charset="0"/>
                <a:cs typeface="Arial"/>
              </a:rPr>
              <a:t>Prof Kimberlie Dean</a:t>
            </a:r>
          </a:p>
          <a:p>
            <a:r>
              <a:rPr lang="en-US" sz="1350" dirty="0">
                <a:latin typeface="Aptos" panose="020B0004020202020204" pitchFamily="34" charset="0"/>
                <a:cs typeface="Arial"/>
              </a:rPr>
              <a:t>Prof Kristin Laurens</a:t>
            </a:r>
          </a:p>
          <a:p>
            <a:r>
              <a:rPr lang="en-US" sz="1350" dirty="0">
                <a:latin typeface="Aptos" panose="020B0004020202020204" pitchFamily="34" charset="0"/>
                <a:cs typeface="Arial"/>
              </a:rPr>
              <a:t>A/Prof Stacy </a:t>
            </a:r>
            <a:r>
              <a:rPr lang="en-US" sz="1350" dirty="0" err="1">
                <a:latin typeface="Aptos" panose="020B0004020202020204" pitchFamily="34" charset="0"/>
                <a:cs typeface="Arial"/>
              </a:rPr>
              <a:t>Tzoumakis</a:t>
            </a:r>
            <a:endParaRPr lang="en-US" sz="1350" dirty="0">
              <a:latin typeface="Aptos" panose="020B0004020202020204" pitchFamily="34" charset="0"/>
              <a:cs typeface="Arial"/>
            </a:endParaRPr>
          </a:p>
          <a:p>
            <a:r>
              <a:rPr lang="en-US" sz="1350" dirty="0">
                <a:latin typeface="Aptos" panose="020B0004020202020204" pitchFamily="34" charset="0"/>
                <a:cs typeface="Arial"/>
              </a:rPr>
              <a:t>Prof Vaughan </a:t>
            </a:r>
            <a:r>
              <a:rPr lang="en-US" sz="1350" dirty="0" err="1">
                <a:latin typeface="Aptos" panose="020B0004020202020204" pitchFamily="34" charset="0"/>
                <a:cs typeface="Arial"/>
              </a:rPr>
              <a:t>Carr</a:t>
            </a:r>
            <a:endParaRPr lang="en-US" sz="1350" dirty="0">
              <a:latin typeface="Aptos" panose="020B0004020202020204" pitchFamily="34" charset="0"/>
              <a:cs typeface="Arial"/>
            </a:endParaRPr>
          </a:p>
          <a:p>
            <a:r>
              <a:rPr lang="en-US" sz="1350" dirty="0">
                <a:latin typeface="Aptos" panose="020B0004020202020204" pitchFamily="34" charset="0"/>
                <a:cs typeface="Arial"/>
              </a:rPr>
              <a:t>Dr Emma Carpendale</a:t>
            </a:r>
          </a:p>
          <a:p>
            <a:r>
              <a:rPr lang="en-US" sz="1350" dirty="0">
                <a:latin typeface="Aptos" panose="020B0004020202020204" pitchFamily="34" charset="0"/>
                <a:cs typeface="Arial"/>
              </a:rPr>
              <a:t>Dr Tyson Whitten</a:t>
            </a:r>
          </a:p>
          <a:p>
            <a:r>
              <a:rPr lang="en-US" sz="1350" dirty="0">
                <a:latin typeface="Aptos" panose="020B0004020202020204" pitchFamily="34" charset="0"/>
                <a:cs typeface="Arial"/>
              </a:rPr>
              <a:t>Dr Oliver Watkeys</a:t>
            </a:r>
          </a:p>
          <a:p>
            <a:r>
              <a:rPr lang="en-US" sz="1350" dirty="0">
                <a:latin typeface="Aptos" panose="020B0004020202020204" pitchFamily="34" charset="0"/>
                <a:cs typeface="Arial"/>
              </a:rPr>
              <a:t>Dr Melissa Cheung</a:t>
            </a:r>
          </a:p>
          <a:p>
            <a:r>
              <a:rPr lang="en-US" sz="1350" dirty="0">
                <a:latin typeface="Aptos" panose="020B0004020202020204" pitchFamily="34" charset="0"/>
                <a:cs typeface="Arial"/>
              </a:rPr>
              <a:t>Dr Emma McKenzie</a:t>
            </a:r>
          </a:p>
          <a:p>
            <a:r>
              <a:rPr lang="en-US" sz="1350" dirty="0">
                <a:latin typeface="Aptos" panose="020B0004020202020204" pitchFamily="34" charset="0"/>
                <a:cs typeface="Arial"/>
              </a:rPr>
              <a:t>Dr Ken </a:t>
            </a:r>
            <a:r>
              <a:rPr lang="en-US" sz="1350" dirty="0" err="1">
                <a:latin typeface="Aptos" panose="020B0004020202020204" pitchFamily="34" charset="0"/>
                <a:cs typeface="Arial"/>
              </a:rPr>
              <a:t>Zulumovski</a:t>
            </a:r>
            <a:endParaRPr lang="en-US" sz="1350" dirty="0">
              <a:latin typeface="Aptos" panose="020B0004020202020204" pitchFamily="34" charset="0"/>
              <a:cs typeface="Arial"/>
            </a:endParaRPr>
          </a:p>
          <a:p>
            <a:r>
              <a:rPr lang="en-US" sz="1350" dirty="0" err="1">
                <a:latin typeface="Aptos" panose="020B0004020202020204" pitchFamily="34" charset="0"/>
                <a:cs typeface="Arial"/>
              </a:rPr>
              <a:t>Ms</a:t>
            </a:r>
            <a:r>
              <a:rPr lang="en-US" sz="1350" dirty="0">
                <a:latin typeface="Aptos" panose="020B0004020202020204" pitchFamily="34" charset="0"/>
                <a:cs typeface="Arial"/>
              </a:rPr>
              <a:t> Felicity Harris</a:t>
            </a:r>
          </a:p>
          <a:p>
            <a:r>
              <a:rPr lang="en-US" sz="1350" dirty="0" err="1">
                <a:latin typeface="Aptos" panose="020B0004020202020204" pitchFamily="34" charset="0"/>
                <a:cs typeface="Arial"/>
              </a:rPr>
              <a:t>Ms</a:t>
            </a:r>
            <a:r>
              <a:rPr lang="en-US" sz="1350" dirty="0">
                <a:latin typeface="Aptos" panose="020B0004020202020204" pitchFamily="34" charset="0"/>
                <a:cs typeface="Arial"/>
              </a:rPr>
              <a:t> </a:t>
            </a:r>
            <a:r>
              <a:rPr lang="en-US" sz="1350" dirty="0" err="1">
                <a:latin typeface="Aptos" panose="020B0004020202020204" pitchFamily="34" charset="0"/>
                <a:cs typeface="Arial"/>
              </a:rPr>
              <a:t>Jeanti</a:t>
            </a:r>
            <a:r>
              <a:rPr lang="en-US" sz="1350" dirty="0">
                <a:latin typeface="Aptos" panose="020B0004020202020204" pitchFamily="34" charset="0"/>
                <a:cs typeface="Arial"/>
              </a:rPr>
              <a:t> </a:t>
            </a:r>
            <a:r>
              <a:rPr lang="en-US" sz="1350" dirty="0" err="1">
                <a:latin typeface="Aptos" panose="020B0004020202020204" pitchFamily="34" charset="0"/>
                <a:cs typeface="Arial"/>
              </a:rPr>
              <a:t>Profaca</a:t>
            </a:r>
            <a:endParaRPr lang="en-US" sz="1350" dirty="0">
              <a:latin typeface="Aptos" panose="020B0004020202020204" pitchFamily="34" charset="0"/>
              <a:cs typeface="Arial"/>
            </a:endParaRPr>
          </a:p>
          <a:p>
            <a:r>
              <a:rPr lang="en-US" sz="1350" dirty="0" err="1">
                <a:latin typeface="Aptos" panose="020B0004020202020204" pitchFamily="34" charset="0"/>
                <a:cs typeface="Arial"/>
              </a:rPr>
              <a:t>Ms</a:t>
            </a:r>
            <a:r>
              <a:rPr lang="en-US" sz="1350" dirty="0">
                <a:latin typeface="Aptos" panose="020B0004020202020204" pitchFamily="34" charset="0"/>
                <a:cs typeface="Arial"/>
              </a:rPr>
              <a:t> Lauren Piltz</a:t>
            </a:r>
          </a:p>
          <a:p>
            <a:r>
              <a:rPr lang="en-US" sz="1350" dirty="0" err="1">
                <a:latin typeface="Aptos" panose="020B0004020202020204" pitchFamily="34" charset="0"/>
                <a:cs typeface="Arial"/>
              </a:rPr>
              <a:t>Ms</a:t>
            </a:r>
            <a:r>
              <a:rPr lang="en-US" sz="1350" dirty="0">
                <a:latin typeface="Aptos" panose="020B0004020202020204" pitchFamily="34" charset="0"/>
                <a:cs typeface="Arial"/>
              </a:rPr>
              <a:t> Caity Macblundell</a:t>
            </a:r>
          </a:p>
          <a:p>
            <a:r>
              <a:rPr lang="en-US" sz="1350" dirty="0">
                <a:latin typeface="Aptos" panose="020B0004020202020204" pitchFamily="34" charset="0"/>
                <a:cs typeface="Arial"/>
              </a:rPr>
              <a:t>Dr Kirstie O’Hare </a:t>
            </a:r>
          </a:p>
        </p:txBody>
      </p:sp>
      <p:grpSp>
        <p:nvGrpSpPr>
          <p:cNvPr id="8" name="Group 7">
            <a:extLst>
              <a:ext uri="{FF2B5EF4-FFF2-40B4-BE49-F238E27FC236}">
                <a16:creationId xmlns:a16="http://schemas.microsoft.com/office/drawing/2014/main" id="{B4189154-F0A1-258E-65CD-1A5754B7F5CA}"/>
              </a:ext>
              <a:ext uri="{C183D7F6-B498-43B3-948B-1728B52AA6E4}">
                <adec:decorative xmlns:adec="http://schemas.microsoft.com/office/drawing/2017/decorative" val="1"/>
              </a:ext>
            </a:extLst>
          </p:cNvPr>
          <p:cNvGrpSpPr/>
          <p:nvPr/>
        </p:nvGrpSpPr>
        <p:grpSpPr>
          <a:xfrm>
            <a:off x="198029" y="586443"/>
            <a:ext cx="10978509" cy="6117186"/>
            <a:chOff x="198029" y="586443"/>
            <a:chExt cx="10978509" cy="6117186"/>
          </a:xfrm>
        </p:grpSpPr>
        <p:grpSp>
          <p:nvGrpSpPr>
            <p:cNvPr id="9" name="Group 8">
              <a:extLst>
                <a:ext uri="{FF2B5EF4-FFF2-40B4-BE49-F238E27FC236}">
                  <a16:creationId xmlns:a16="http://schemas.microsoft.com/office/drawing/2014/main" id="{2A21A188-73CF-93EF-FFDD-E2EC772481A3}"/>
                </a:ext>
              </a:extLst>
            </p:cNvPr>
            <p:cNvGrpSpPr/>
            <p:nvPr/>
          </p:nvGrpSpPr>
          <p:grpSpPr>
            <a:xfrm>
              <a:off x="3947477" y="659396"/>
              <a:ext cx="7052349" cy="5795829"/>
              <a:chOff x="1074648" y="298100"/>
              <a:chExt cx="8365538" cy="7474827"/>
            </a:xfrm>
          </p:grpSpPr>
          <p:pic>
            <p:nvPicPr>
              <p:cNvPr id="17" name="Picture 16" descr="A person wearing glasses and smiling&#10;&#10;Description automatically generated">
                <a:extLst>
                  <a:ext uri="{FF2B5EF4-FFF2-40B4-BE49-F238E27FC236}">
                    <a16:creationId xmlns:a16="http://schemas.microsoft.com/office/drawing/2014/main" id="{5E5EADBB-F500-9EE2-11AF-7AE56C6E633F}"/>
                  </a:ext>
                </a:extLst>
              </p:cNvPr>
              <p:cNvPicPr>
                <a:picLocks noChangeAspect="1"/>
              </p:cNvPicPr>
              <p:nvPr/>
            </p:nvPicPr>
            <p:blipFill>
              <a:blip r:embed="rId3"/>
              <a:stretch>
                <a:fillRect/>
              </a:stretch>
            </p:blipFill>
            <p:spPr>
              <a:xfrm>
                <a:off x="5236024" y="351663"/>
                <a:ext cx="2303719" cy="2496230"/>
              </a:xfrm>
              <a:prstGeom prst="rect">
                <a:avLst/>
              </a:prstGeom>
            </p:spPr>
          </p:pic>
          <p:pic>
            <p:nvPicPr>
              <p:cNvPr id="21" name="Picture 20" descr="A person smiling at camera&#10;&#10;Description automatically generated">
                <a:extLst>
                  <a:ext uri="{FF2B5EF4-FFF2-40B4-BE49-F238E27FC236}">
                    <a16:creationId xmlns:a16="http://schemas.microsoft.com/office/drawing/2014/main" id="{6286ACD4-66DE-7AE7-94C6-8661E4659D36}"/>
                  </a:ext>
                </a:extLst>
              </p:cNvPr>
              <p:cNvPicPr>
                <a:picLocks noChangeAspect="1"/>
              </p:cNvPicPr>
              <p:nvPr/>
            </p:nvPicPr>
            <p:blipFill>
              <a:blip r:embed="rId4"/>
              <a:stretch>
                <a:fillRect/>
              </a:stretch>
            </p:blipFill>
            <p:spPr>
              <a:xfrm>
                <a:off x="1571576" y="385100"/>
                <a:ext cx="1994629" cy="2468912"/>
              </a:xfrm>
              <a:prstGeom prst="rect">
                <a:avLst/>
              </a:prstGeom>
            </p:spPr>
          </p:pic>
          <p:pic>
            <p:nvPicPr>
              <p:cNvPr id="13" name="Picture 12" descr="A person sitting at a table with a drink&#10;&#10;Description automatically generated">
                <a:extLst>
                  <a:ext uri="{FF2B5EF4-FFF2-40B4-BE49-F238E27FC236}">
                    <a16:creationId xmlns:a16="http://schemas.microsoft.com/office/drawing/2014/main" id="{16F998CC-5C6F-F472-5361-61B84B7D0EE2}"/>
                  </a:ext>
                </a:extLst>
              </p:cNvPr>
              <p:cNvPicPr>
                <a:picLocks noChangeAspect="1"/>
              </p:cNvPicPr>
              <p:nvPr/>
            </p:nvPicPr>
            <p:blipFill>
              <a:blip r:embed="rId5"/>
              <a:stretch>
                <a:fillRect/>
              </a:stretch>
            </p:blipFill>
            <p:spPr>
              <a:xfrm>
                <a:off x="1507645" y="2814971"/>
                <a:ext cx="2112608" cy="2816810"/>
              </a:xfrm>
              <a:prstGeom prst="rect">
                <a:avLst/>
              </a:prstGeom>
            </p:spPr>
          </p:pic>
          <p:pic>
            <p:nvPicPr>
              <p:cNvPr id="15" name="Picture 14" descr="A person smiling at camera&#10;&#10;Description automatically generated">
                <a:extLst>
                  <a:ext uri="{FF2B5EF4-FFF2-40B4-BE49-F238E27FC236}">
                    <a16:creationId xmlns:a16="http://schemas.microsoft.com/office/drawing/2014/main" id="{2B6EE862-3FDC-1B4D-B94C-A9AFE38910C6}"/>
                  </a:ext>
                </a:extLst>
              </p:cNvPr>
              <p:cNvPicPr>
                <a:picLocks noChangeAspect="1"/>
              </p:cNvPicPr>
              <p:nvPr/>
            </p:nvPicPr>
            <p:blipFill>
              <a:blip r:embed="rId6"/>
              <a:srcRect b="4319"/>
              <a:stretch/>
            </p:blipFill>
            <p:spPr>
              <a:xfrm>
                <a:off x="3446306" y="298100"/>
                <a:ext cx="1747267" cy="2516872"/>
              </a:xfrm>
              <a:prstGeom prst="rect">
                <a:avLst/>
              </a:prstGeom>
            </p:spPr>
          </p:pic>
          <p:pic>
            <p:nvPicPr>
              <p:cNvPr id="19" name="Picture 18" descr="felicity-harris_pic.jpg">
                <a:extLst>
                  <a:ext uri="{FF2B5EF4-FFF2-40B4-BE49-F238E27FC236}">
                    <a16:creationId xmlns:a16="http://schemas.microsoft.com/office/drawing/2014/main" id="{50CC8B31-E3CC-C6D2-9120-EDCE874486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648" y="5360428"/>
                <a:ext cx="2233572" cy="2412499"/>
              </a:xfrm>
              <a:prstGeom prst="rect">
                <a:avLst/>
              </a:prstGeom>
            </p:spPr>
          </p:pic>
          <p:pic>
            <p:nvPicPr>
              <p:cNvPr id="10" name="Picture 9" descr="A person smiling at camera&#10;&#10;Description automatically generated">
                <a:extLst>
                  <a:ext uri="{FF2B5EF4-FFF2-40B4-BE49-F238E27FC236}">
                    <a16:creationId xmlns:a16="http://schemas.microsoft.com/office/drawing/2014/main" id="{1BD38B0C-6B1E-3ABF-5839-75169858B501}"/>
                  </a:ext>
                </a:extLst>
              </p:cNvPr>
              <p:cNvPicPr>
                <a:picLocks noChangeAspect="1"/>
              </p:cNvPicPr>
              <p:nvPr/>
            </p:nvPicPr>
            <p:blipFill>
              <a:blip r:embed="rId8"/>
              <a:srcRect l="8774" r="15831" b="15116"/>
              <a:stretch/>
            </p:blipFill>
            <p:spPr>
              <a:xfrm>
                <a:off x="7839079" y="5254814"/>
                <a:ext cx="1601107" cy="2406942"/>
              </a:xfrm>
              <a:prstGeom prst="rect">
                <a:avLst/>
              </a:prstGeom>
            </p:spPr>
          </p:pic>
        </p:grpSp>
        <p:grpSp>
          <p:nvGrpSpPr>
            <p:cNvPr id="2" name="Group 1">
              <a:extLst>
                <a:ext uri="{FF2B5EF4-FFF2-40B4-BE49-F238E27FC236}">
                  <a16:creationId xmlns:a16="http://schemas.microsoft.com/office/drawing/2014/main" id="{57C3B705-01CA-497B-82F5-232686C072C2}"/>
                </a:ext>
                <a:ext uri="{C183D7F6-B498-43B3-948B-1728B52AA6E4}">
                  <adec:decorative xmlns:adec="http://schemas.microsoft.com/office/drawing/2017/decorative" val="1"/>
                </a:ext>
              </a:extLst>
            </p:cNvPr>
            <p:cNvGrpSpPr/>
            <p:nvPr/>
          </p:nvGrpSpPr>
          <p:grpSpPr>
            <a:xfrm>
              <a:off x="198029" y="586443"/>
              <a:ext cx="10978509" cy="6117186"/>
              <a:chOff x="198029" y="586443"/>
              <a:chExt cx="10978509" cy="6117186"/>
            </a:xfrm>
          </p:grpSpPr>
          <p:pic>
            <p:nvPicPr>
              <p:cNvPr id="12" name="Picture 11">
                <a:extLst>
                  <a:ext uri="{FF2B5EF4-FFF2-40B4-BE49-F238E27FC236}">
                    <a16:creationId xmlns:a16="http://schemas.microsoft.com/office/drawing/2014/main" id="{A5D4B732-D761-0535-D22E-8E362DB4DF76}"/>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310730" y="4528152"/>
                <a:ext cx="1866293" cy="1866293"/>
              </a:xfrm>
              <a:prstGeom prst="rect">
                <a:avLst/>
              </a:prstGeom>
            </p:spPr>
          </p:pic>
          <p:pic>
            <p:nvPicPr>
              <p:cNvPr id="25" name="Picture 24">
                <a:extLst>
                  <a:ext uri="{FF2B5EF4-FFF2-40B4-BE49-F238E27FC236}">
                    <a16:creationId xmlns:a16="http://schemas.microsoft.com/office/drawing/2014/main" id="{975A51A4-F6D8-FFC7-2F48-D764606CCCB6}"/>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9381057" y="714661"/>
                <a:ext cx="1621823" cy="2296897"/>
              </a:xfrm>
              <a:prstGeom prst="rect">
                <a:avLst/>
              </a:prstGeom>
            </p:spPr>
          </p:pic>
          <p:pic>
            <p:nvPicPr>
              <p:cNvPr id="18" name="Picture 17" descr="A close-up of a person smiling&#10;&#10;Description automatically generated">
                <a:extLst>
                  <a:ext uri="{FF2B5EF4-FFF2-40B4-BE49-F238E27FC236}">
                    <a16:creationId xmlns:a16="http://schemas.microsoft.com/office/drawing/2014/main" id="{C2CF489D-FEEC-0EE6-1A30-BBA0D7B89F04}"/>
                  </a:ext>
                </a:extLst>
              </p:cNvPr>
              <p:cNvPicPr>
                <a:picLocks noChangeAspect="1"/>
              </p:cNvPicPr>
              <p:nvPr/>
            </p:nvPicPr>
            <p:blipFill>
              <a:blip r:embed="rId11"/>
              <a:stretch>
                <a:fillRect/>
              </a:stretch>
            </p:blipFill>
            <p:spPr>
              <a:xfrm>
                <a:off x="2826294" y="720427"/>
                <a:ext cx="1542086" cy="2136074"/>
              </a:xfrm>
              <a:prstGeom prst="rect">
                <a:avLst/>
              </a:prstGeom>
            </p:spPr>
          </p:pic>
          <p:pic>
            <p:nvPicPr>
              <p:cNvPr id="16" name="Picture 15" descr="A person smiling for a picture&#10;&#10;Description automatically generated">
                <a:extLst>
                  <a:ext uri="{FF2B5EF4-FFF2-40B4-BE49-F238E27FC236}">
                    <a16:creationId xmlns:a16="http://schemas.microsoft.com/office/drawing/2014/main" id="{85D2944C-AFCA-10DF-6912-9C2318023731}"/>
                  </a:ext>
                </a:extLst>
              </p:cNvPr>
              <p:cNvPicPr>
                <a:picLocks noChangeAspect="1"/>
              </p:cNvPicPr>
              <p:nvPr/>
            </p:nvPicPr>
            <p:blipFill>
              <a:blip r:embed="rId12"/>
              <a:stretch>
                <a:fillRect/>
              </a:stretch>
            </p:blipFill>
            <p:spPr>
              <a:xfrm>
                <a:off x="6044410" y="2605458"/>
                <a:ext cx="1914344" cy="1997778"/>
              </a:xfrm>
              <a:prstGeom prst="rect">
                <a:avLst/>
              </a:prstGeom>
            </p:spPr>
          </p:pic>
          <p:pic>
            <p:nvPicPr>
              <p:cNvPr id="14" name="Picture 13" descr="A person with black hair wearing glasses&#10;&#10;Description automatically generated">
                <a:extLst>
                  <a:ext uri="{FF2B5EF4-FFF2-40B4-BE49-F238E27FC236}">
                    <a16:creationId xmlns:a16="http://schemas.microsoft.com/office/drawing/2014/main" id="{C3B9CDF4-A9A2-13F0-214C-FFBFD3BDBB1B}"/>
                  </a:ext>
                </a:extLst>
              </p:cNvPr>
              <p:cNvPicPr>
                <a:picLocks noChangeAspect="1"/>
              </p:cNvPicPr>
              <p:nvPr/>
            </p:nvPicPr>
            <p:blipFill>
              <a:blip r:embed="rId13"/>
              <a:srcRect l="1784" r="562"/>
              <a:stretch/>
            </p:blipFill>
            <p:spPr>
              <a:xfrm>
                <a:off x="7861703" y="2636454"/>
                <a:ext cx="1780979" cy="1943361"/>
              </a:xfrm>
              <a:prstGeom prst="rect">
                <a:avLst/>
              </a:prstGeom>
            </p:spPr>
          </p:pic>
          <p:pic>
            <p:nvPicPr>
              <p:cNvPr id="4" name="Picture 3" descr="NSW NEW CHLD DEV MASTER.png">
                <a:extLst>
                  <a:ext uri="{FF2B5EF4-FFF2-40B4-BE49-F238E27FC236}">
                    <a16:creationId xmlns:a16="http://schemas.microsoft.com/office/drawing/2014/main" id="{851144FB-002B-C190-5191-9696BEAF2C43}"/>
                  </a:ext>
                </a:extLst>
              </p:cNvPr>
              <p:cNvPicPr>
                <a:picLocks noChangeAspect="1"/>
              </p:cNvPicPr>
              <p:nvPr/>
            </p:nvPicPr>
            <p:blipFill>
              <a:blip r:embed="rId14" cstate="print"/>
              <a:stretch>
                <a:fillRect/>
              </a:stretch>
            </p:blipFill>
            <p:spPr>
              <a:xfrm>
                <a:off x="198029" y="586443"/>
                <a:ext cx="2431003" cy="1677963"/>
              </a:xfrm>
              <a:prstGeom prst="rect">
                <a:avLst/>
              </a:prstGeom>
            </p:spPr>
          </p:pic>
          <p:pic>
            <p:nvPicPr>
              <p:cNvPr id="11" name="Picture 10" descr="A person with blonde hair&#10;&#10;Description automatically generated">
                <a:extLst>
                  <a:ext uri="{FF2B5EF4-FFF2-40B4-BE49-F238E27FC236}">
                    <a16:creationId xmlns:a16="http://schemas.microsoft.com/office/drawing/2014/main" id="{58313C45-43A4-3377-D938-F77CEC911E44}"/>
                  </a:ext>
                </a:extLst>
              </p:cNvPr>
              <p:cNvPicPr>
                <a:picLocks noChangeAspect="1"/>
              </p:cNvPicPr>
              <p:nvPr/>
            </p:nvPicPr>
            <p:blipFill>
              <a:blip r:embed="rId15"/>
              <a:stretch>
                <a:fillRect/>
              </a:stretch>
            </p:blipFill>
            <p:spPr>
              <a:xfrm>
                <a:off x="9650054" y="2644538"/>
                <a:ext cx="1361715" cy="1914344"/>
              </a:xfrm>
              <a:prstGeom prst="rect">
                <a:avLst/>
              </a:prstGeom>
            </p:spPr>
          </p:pic>
          <p:pic>
            <p:nvPicPr>
              <p:cNvPr id="6" name="Picture 5" descr="A person smiling at camera&#10;&#10;Description automatically generated">
                <a:extLst>
                  <a:ext uri="{FF2B5EF4-FFF2-40B4-BE49-F238E27FC236}">
                    <a16:creationId xmlns:a16="http://schemas.microsoft.com/office/drawing/2014/main" id="{13392FC8-7661-0B45-9A27-FADC4AEB700B}"/>
                  </a:ext>
                </a:extLst>
              </p:cNvPr>
              <p:cNvPicPr>
                <a:picLocks noChangeAspect="1"/>
              </p:cNvPicPr>
              <p:nvPr/>
            </p:nvPicPr>
            <p:blipFill>
              <a:blip r:embed="rId16"/>
              <a:srcRect l="9423" r="4550"/>
              <a:stretch/>
            </p:blipFill>
            <p:spPr>
              <a:xfrm>
                <a:off x="2810943" y="2644538"/>
                <a:ext cx="1669002" cy="1940084"/>
              </a:xfrm>
              <a:prstGeom prst="rect">
                <a:avLst/>
              </a:prstGeom>
            </p:spPr>
          </p:pic>
          <p:pic>
            <p:nvPicPr>
              <p:cNvPr id="20" name="Picture 19" descr="A person in a brown jacket&#10;&#10;Description automatically generated">
                <a:extLst>
                  <a:ext uri="{FF2B5EF4-FFF2-40B4-BE49-F238E27FC236}">
                    <a16:creationId xmlns:a16="http://schemas.microsoft.com/office/drawing/2014/main" id="{51697212-D2E7-4707-ECA1-B57CAFF989C3}"/>
                  </a:ext>
                </a:extLst>
              </p:cNvPr>
              <p:cNvPicPr>
                <a:picLocks noChangeAspect="1"/>
              </p:cNvPicPr>
              <p:nvPr/>
            </p:nvPicPr>
            <p:blipFill>
              <a:blip r:embed="rId17"/>
              <a:srcRect l="16938" r="13711"/>
              <a:stretch/>
            </p:blipFill>
            <p:spPr>
              <a:xfrm>
                <a:off x="2855238" y="4584622"/>
                <a:ext cx="1261137" cy="1870604"/>
              </a:xfrm>
              <a:prstGeom prst="rect">
                <a:avLst/>
              </a:prstGeom>
            </p:spPr>
          </p:pic>
          <p:pic>
            <p:nvPicPr>
              <p:cNvPr id="5" name="Picture 4" descr="A person smiling at the camera&#10;&#10;AI-generated content may be incorrect.">
                <a:extLst>
                  <a:ext uri="{FF2B5EF4-FFF2-40B4-BE49-F238E27FC236}">
                    <a16:creationId xmlns:a16="http://schemas.microsoft.com/office/drawing/2014/main" id="{A8317E92-D410-6B19-70D2-B807B2DEE7CC}"/>
                  </a:ext>
                </a:extLst>
              </p:cNvPr>
              <p:cNvPicPr>
                <a:picLocks noChangeAspect="1"/>
              </p:cNvPicPr>
              <p:nvPr/>
            </p:nvPicPr>
            <p:blipFill>
              <a:blip r:embed="rId18">
                <a:extLst>
                  <a:ext uri="{28A0092B-C50C-407E-A947-70E740481C1C}">
                    <a14:useLocalDpi xmlns:a14="http://schemas.microsoft.com/office/drawing/2010/main" val="0"/>
                  </a:ext>
                </a:extLst>
              </a:blip>
              <a:srcRect b="14551"/>
              <a:stretch/>
            </p:blipFill>
            <p:spPr>
              <a:xfrm>
                <a:off x="8127729" y="4525790"/>
                <a:ext cx="1638074" cy="1866294"/>
              </a:xfrm>
              <a:prstGeom prst="rect">
                <a:avLst/>
              </a:prstGeom>
            </p:spPr>
          </p:pic>
          <p:pic>
            <p:nvPicPr>
              <p:cNvPr id="22" name="Picture 21">
                <a:extLst>
                  <a:ext uri="{FF2B5EF4-FFF2-40B4-BE49-F238E27FC236}">
                    <a16:creationId xmlns:a16="http://schemas.microsoft.com/office/drawing/2014/main" id="{E18CD9FD-B39B-E141-9B30-0506CEB6535E}"/>
                  </a:ext>
                </a:extLst>
              </p:cNvPr>
              <p:cNvPicPr>
                <a:picLocks noChangeAspect="1"/>
              </p:cNvPicPr>
              <p:nvPr/>
            </p:nvPicPr>
            <p:blipFill>
              <a:blip r:embed="rId19"/>
              <a:stretch>
                <a:fillRect/>
              </a:stretch>
            </p:blipFill>
            <p:spPr>
              <a:xfrm>
                <a:off x="5489834" y="4578434"/>
                <a:ext cx="1283748" cy="1870604"/>
              </a:xfrm>
              <a:prstGeom prst="rect">
                <a:avLst/>
              </a:prstGeom>
            </p:spPr>
          </p:pic>
          <p:pic>
            <p:nvPicPr>
              <p:cNvPr id="24" name="Picture 23" descr="UNSW Sydney | Australia University | Study in Australia">
                <a:extLst>
                  <a:ext uri="{FF2B5EF4-FFF2-40B4-BE49-F238E27FC236}">
                    <a16:creationId xmlns:a16="http://schemas.microsoft.com/office/drawing/2014/main" id="{D2FA50B1-C753-F987-5A83-FB7466B475AA}"/>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25365" r="24173"/>
              <a:stretch/>
            </p:blipFill>
            <p:spPr bwMode="auto">
              <a:xfrm>
                <a:off x="9001686" y="6201829"/>
                <a:ext cx="473219" cy="4875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83FC5532-27CA-0DC3-9FF0-5ED63561E052}"/>
                  </a:ext>
                </a:extLst>
              </p:cNvPr>
              <p:cNvPicPr>
                <a:picLocks noChangeAspect="1"/>
              </p:cNvPicPr>
              <p:nvPr/>
            </p:nvPicPr>
            <p:blipFill>
              <a:blip r:embed="rId21"/>
              <a:stretch>
                <a:fillRect/>
              </a:stretch>
            </p:blipFill>
            <p:spPr>
              <a:xfrm>
                <a:off x="9547679" y="6208304"/>
                <a:ext cx="1628859" cy="495325"/>
              </a:xfrm>
              <a:prstGeom prst="rect">
                <a:avLst/>
              </a:prstGeom>
            </p:spPr>
          </p:pic>
        </p:grpSp>
      </p:grpSp>
    </p:spTree>
    <p:extLst>
      <p:ext uri="{BB962C8B-B14F-4D97-AF65-F5344CB8AC3E}">
        <p14:creationId xmlns:p14="http://schemas.microsoft.com/office/powerpoint/2010/main" val="2519394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F1AAA-92EC-C758-4C9B-3BA2B9FB221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1B6CB6D-7872-FA69-C897-DACDE544D948}"/>
              </a:ext>
            </a:extLst>
          </p:cNvPr>
          <p:cNvSpPr>
            <a:spLocks noGrp="1"/>
          </p:cNvSpPr>
          <p:nvPr>
            <p:ph type="title"/>
          </p:nvPr>
        </p:nvSpPr>
        <p:spPr/>
        <p:txBody>
          <a:bodyPr/>
          <a:lstStyle/>
          <a:p>
            <a:r>
              <a:rPr lang="en-AU" dirty="0"/>
              <a:t>Plan for the talk</a:t>
            </a:r>
          </a:p>
        </p:txBody>
      </p:sp>
      <p:sp>
        <p:nvSpPr>
          <p:cNvPr id="8" name="Content Placeholder 1">
            <a:extLst>
              <a:ext uri="{FF2B5EF4-FFF2-40B4-BE49-F238E27FC236}">
                <a16:creationId xmlns:a16="http://schemas.microsoft.com/office/drawing/2014/main" id="{FD1E023D-1988-E87A-0876-E323405DD66E}"/>
              </a:ext>
            </a:extLst>
          </p:cNvPr>
          <p:cNvSpPr>
            <a:spLocks noGrp="1"/>
          </p:cNvSpPr>
          <p:nvPr>
            <p:ph idx="1"/>
          </p:nvPr>
        </p:nvSpPr>
        <p:spPr>
          <a:xfrm>
            <a:off x="468000" y="1800000"/>
            <a:ext cx="8598767" cy="3960000"/>
          </a:xfrm>
        </p:spPr>
        <p:txBody>
          <a:bodyPr>
            <a:normAutofit/>
          </a:bodyPr>
          <a:lstStyle/>
          <a:p>
            <a:pPr marL="742950" indent="-742950">
              <a:buFont typeface="+mj-lt"/>
              <a:buAutoNum type="arabicPeriod"/>
            </a:pPr>
            <a:r>
              <a:rPr lang="en-AU" sz="2800" dirty="0"/>
              <a:t>Using multidimensional profiles of developmental vulnerability from the AEDC to provide clues for preventing later mental health problems</a:t>
            </a:r>
          </a:p>
          <a:p>
            <a:pPr marL="742950" indent="-742950">
              <a:buFont typeface="+mj-lt"/>
              <a:buAutoNum type="arabicPeriod"/>
            </a:pPr>
            <a:endParaRPr lang="en-AU" sz="2800" dirty="0"/>
          </a:p>
          <a:p>
            <a:pPr marL="742950" indent="-742950">
              <a:buFont typeface="+mj-lt"/>
              <a:buAutoNum type="arabicPeriod"/>
            </a:pPr>
            <a:endParaRPr lang="en-AU" sz="2800" dirty="0"/>
          </a:p>
          <a:p>
            <a:pPr marL="742950" indent="-742950">
              <a:buFont typeface="+mj-lt"/>
              <a:buAutoNum type="arabicPeriod"/>
            </a:pPr>
            <a:r>
              <a:rPr lang="en-AU" sz="2800" dirty="0"/>
              <a:t>Using AEDC data in studies that show the role of social-emotional skills in supporting children’s academic learning at school</a:t>
            </a:r>
          </a:p>
          <a:p>
            <a:endParaRPr lang="en-AU" sz="3600" dirty="0"/>
          </a:p>
          <a:p>
            <a:endParaRPr lang="en-AU" sz="3600" i="1" dirty="0"/>
          </a:p>
        </p:txBody>
      </p:sp>
      <p:grpSp>
        <p:nvGrpSpPr>
          <p:cNvPr id="10" name="Group 9">
            <a:extLst>
              <a:ext uri="{FF2B5EF4-FFF2-40B4-BE49-F238E27FC236}">
                <a16:creationId xmlns:a16="http://schemas.microsoft.com/office/drawing/2014/main" id="{AE1D5FF3-5E2A-03F1-CCB3-1541517E6CDB}"/>
              </a:ext>
              <a:ext uri="{C183D7F6-B498-43B3-948B-1728B52AA6E4}">
                <adec:decorative xmlns:adec="http://schemas.microsoft.com/office/drawing/2017/decorative" val="1"/>
              </a:ext>
            </a:extLst>
          </p:cNvPr>
          <p:cNvGrpSpPr/>
          <p:nvPr/>
        </p:nvGrpSpPr>
        <p:grpSpPr>
          <a:xfrm>
            <a:off x="9066767" y="873143"/>
            <a:ext cx="3022204" cy="5827895"/>
            <a:chOff x="9066767" y="873143"/>
            <a:chExt cx="3022204" cy="5827895"/>
          </a:xfrm>
        </p:grpSpPr>
        <p:pic>
          <p:nvPicPr>
            <p:cNvPr id="4" name="Picture 3" descr="UNSW Sydney | Australia University | Study in Australia">
              <a:extLst>
                <a:ext uri="{FF2B5EF4-FFF2-40B4-BE49-F238E27FC236}">
                  <a16:creationId xmlns:a16="http://schemas.microsoft.com/office/drawing/2014/main" id="{415A35D7-4590-BFA6-A631-FCDA32313A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365" r="24173"/>
            <a:stretch/>
          </p:blipFill>
          <p:spPr bwMode="auto">
            <a:xfrm>
              <a:off x="10669082" y="6212804"/>
              <a:ext cx="473219" cy="4875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AF5EE89-B771-0F0E-1F9C-B51863ED7E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66"/>
            <a:stretch/>
          </p:blipFill>
          <p:spPr>
            <a:xfrm>
              <a:off x="9777347" y="6197038"/>
              <a:ext cx="762965" cy="504000"/>
            </a:xfrm>
            <a:prstGeom prst="rect">
              <a:avLst/>
            </a:prstGeom>
            <a:solidFill>
              <a:schemeClr val="bg1"/>
            </a:solidFill>
            <a:ln w="57150">
              <a:noFill/>
            </a:ln>
          </p:spPr>
        </p:pic>
        <p:pic>
          <p:nvPicPr>
            <p:cNvPr id="2" name="Picture 1" descr="felicity-harris_pic.jpg">
              <a:extLst>
                <a:ext uri="{FF2B5EF4-FFF2-40B4-BE49-F238E27FC236}">
                  <a16:creationId xmlns:a16="http://schemas.microsoft.com/office/drawing/2014/main" id="{80B4A44D-325D-FFEA-9DE8-F350C379E9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6767" y="1651757"/>
              <a:ext cx="1882955" cy="1870603"/>
            </a:xfrm>
            <a:prstGeom prst="rect">
              <a:avLst/>
            </a:prstGeom>
          </p:spPr>
        </p:pic>
        <p:pic>
          <p:nvPicPr>
            <p:cNvPr id="3" name="Picture 2" descr="A close-up of a person smiling&#10;&#10;Description automatically generated">
              <a:extLst>
                <a:ext uri="{FF2B5EF4-FFF2-40B4-BE49-F238E27FC236}">
                  <a16:creationId xmlns:a16="http://schemas.microsoft.com/office/drawing/2014/main" id="{A30D7DBA-1C12-7E1E-1DFD-4BA9CA6D6113}"/>
                </a:ext>
              </a:extLst>
            </p:cNvPr>
            <p:cNvPicPr>
              <a:picLocks noChangeAspect="1"/>
            </p:cNvPicPr>
            <p:nvPr/>
          </p:nvPicPr>
          <p:blipFill>
            <a:blip r:embed="rId6"/>
            <a:stretch>
              <a:fillRect/>
            </a:stretch>
          </p:blipFill>
          <p:spPr>
            <a:xfrm>
              <a:off x="10540312" y="873143"/>
              <a:ext cx="1542086" cy="2136074"/>
            </a:xfrm>
            <a:prstGeom prst="rect">
              <a:avLst/>
            </a:prstGeom>
          </p:spPr>
        </p:pic>
        <p:pic>
          <p:nvPicPr>
            <p:cNvPr id="9" name="Picture 8" descr="A person smiling at camera&#10;&#10;Description automatically generated">
              <a:extLst>
                <a:ext uri="{FF2B5EF4-FFF2-40B4-BE49-F238E27FC236}">
                  <a16:creationId xmlns:a16="http://schemas.microsoft.com/office/drawing/2014/main" id="{165A1F74-1391-CAD4-D678-E543D9540367}"/>
                </a:ext>
              </a:extLst>
            </p:cNvPr>
            <p:cNvPicPr>
              <a:picLocks noChangeAspect="1"/>
            </p:cNvPicPr>
            <p:nvPr/>
          </p:nvPicPr>
          <p:blipFill>
            <a:blip r:embed="rId7"/>
            <a:srcRect b="4319"/>
            <a:stretch/>
          </p:blipFill>
          <p:spPr>
            <a:xfrm>
              <a:off x="10615983" y="3522360"/>
              <a:ext cx="1472988" cy="1951531"/>
            </a:xfrm>
            <a:prstGeom prst="rect">
              <a:avLst/>
            </a:prstGeom>
          </p:spPr>
        </p:pic>
        <p:pic>
          <p:nvPicPr>
            <p:cNvPr id="7" name="Picture 6" descr="A person smiling at camera&#10;&#10;Description automatically generated">
              <a:extLst>
                <a:ext uri="{FF2B5EF4-FFF2-40B4-BE49-F238E27FC236}">
                  <a16:creationId xmlns:a16="http://schemas.microsoft.com/office/drawing/2014/main" id="{9B84179C-DDCD-EAAA-BFC8-7993E4DE706E}"/>
                </a:ext>
              </a:extLst>
            </p:cNvPr>
            <p:cNvPicPr>
              <a:picLocks noChangeAspect="1"/>
            </p:cNvPicPr>
            <p:nvPr/>
          </p:nvPicPr>
          <p:blipFill>
            <a:blip r:embed="rId8"/>
            <a:srcRect l="9423" r="4550"/>
            <a:stretch/>
          </p:blipFill>
          <p:spPr>
            <a:xfrm>
              <a:off x="9066767" y="4044773"/>
              <a:ext cx="1669002" cy="1940084"/>
            </a:xfrm>
            <a:prstGeom prst="rect">
              <a:avLst/>
            </a:prstGeom>
          </p:spPr>
        </p:pic>
      </p:grpSp>
    </p:spTree>
    <p:extLst>
      <p:ext uri="{BB962C8B-B14F-4D97-AF65-F5344CB8AC3E}">
        <p14:creationId xmlns:p14="http://schemas.microsoft.com/office/powerpoint/2010/main" val="3204460492"/>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796B43-313C-3F40-B910-BCD7417EED4E}"/>
              </a:ext>
            </a:extLst>
          </p:cNvPr>
          <p:cNvSpPr>
            <a:spLocks noGrp="1"/>
          </p:cNvSpPr>
          <p:nvPr>
            <p:ph type="title" idx="4294967295"/>
          </p:nvPr>
        </p:nvSpPr>
        <p:spPr>
          <a:xfrm>
            <a:off x="3714524" y="163415"/>
            <a:ext cx="4658776" cy="46166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chemeClr val="tx1"/>
                </a:solidFill>
                <a:effectLst/>
                <a:uLnTx/>
                <a:uFillTx/>
                <a:latin typeface="+mn-lt"/>
                <a:ea typeface="Arial" charset="0"/>
                <a:cs typeface="Arial" charset="0"/>
              </a:rPr>
              <a:t>The NSW Child Development Study</a:t>
            </a:r>
          </a:p>
        </p:txBody>
      </p:sp>
      <p:sp>
        <p:nvSpPr>
          <p:cNvPr id="65" name="TextBox 64">
            <a:extLst>
              <a:ext uri="{FF2B5EF4-FFF2-40B4-BE49-F238E27FC236}">
                <a16:creationId xmlns:a16="http://schemas.microsoft.com/office/drawing/2014/main" id="{7663BCA6-A28C-7B77-91D6-1465348D7733}"/>
              </a:ext>
            </a:extLst>
          </p:cNvPr>
          <p:cNvSpPr txBox="1"/>
          <p:nvPr/>
        </p:nvSpPr>
        <p:spPr>
          <a:xfrm>
            <a:off x="1258444" y="596076"/>
            <a:ext cx="10336869" cy="338554"/>
          </a:xfrm>
          <a:prstGeom prst="rect">
            <a:avLst/>
          </a:prstGeom>
          <a:noFill/>
        </p:spPr>
        <p:txBody>
          <a:bodyPr wrap="none" rtlCol="0">
            <a:spAutoFit/>
          </a:bodyPr>
          <a:lstStyle/>
          <a:p>
            <a:r>
              <a:rPr lang="en-US" sz="1600" i="1" dirty="0"/>
              <a:t>An intergenerational population cohort study combining administrative records with two child developmental assessments</a:t>
            </a:r>
          </a:p>
        </p:txBody>
      </p:sp>
      <p:pic>
        <p:nvPicPr>
          <p:cNvPr id="59" name="Picture 58">
            <a:extLst>
              <a:ext uri="{FF2B5EF4-FFF2-40B4-BE49-F238E27FC236}">
                <a16:creationId xmlns:a16="http://schemas.microsoft.com/office/drawing/2014/main" id="{397D957E-13F7-08E7-9A4E-C28DF3BAA6B5}"/>
              </a:ext>
              <a:ext uri="{C183D7F6-B498-43B3-948B-1728B52AA6E4}">
                <adec:decorative xmlns:adec="http://schemas.microsoft.com/office/drawing/2017/decorative" val="1"/>
              </a:ext>
            </a:extLst>
          </p:cNvPr>
          <p:cNvPicPr>
            <a:picLocks noChangeAspect="1"/>
          </p:cNvPicPr>
          <p:nvPr/>
        </p:nvPicPr>
        <p:blipFill>
          <a:blip r:embed="rId3" cstate="print"/>
          <a:stretch>
            <a:fillRect/>
          </a:stretch>
        </p:blipFill>
        <p:spPr>
          <a:xfrm>
            <a:off x="132289" y="1331605"/>
            <a:ext cx="2373276" cy="1638119"/>
          </a:xfrm>
          <a:prstGeom prst="rect">
            <a:avLst/>
          </a:prstGeom>
        </p:spPr>
      </p:pic>
      <p:sp>
        <p:nvSpPr>
          <p:cNvPr id="3" name="TextBox 2">
            <a:extLst>
              <a:ext uri="{FF2B5EF4-FFF2-40B4-BE49-F238E27FC236}">
                <a16:creationId xmlns:a16="http://schemas.microsoft.com/office/drawing/2014/main" id="{DC4DF467-F319-6F19-1DC0-AA7D787995AB}"/>
              </a:ext>
            </a:extLst>
          </p:cNvPr>
          <p:cNvSpPr txBox="1"/>
          <p:nvPr/>
        </p:nvSpPr>
        <p:spPr>
          <a:xfrm>
            <a:off x="673623" y="3348356"/>
            <a:ext cx="1731466" cy="1984133"/>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30000"/>
              </a:lnSpc>
            </a:pPr>
            <a:r>
              <a:rPr lang="en-US" sz="1600" b="1" dirty="0"/>
              <a:t>Health</a:t>
            </a:r>
          </a:p>
          <a:p>
            <a:pPr>
              <a:lnSpc>
                <a:spcPct val="130000"/>
              </a:lnSpc>
            </a:pPr>
            <a:r>
              <a:rPr lang="en-US" sz="1600" b="1" dirty="0"/>
              <a:t>Child protection</a:t>
            </a:r>
          </a:p>
          <a:p>
            <a:pPr>
              <a:lnSpc>
                <a:spcPct val="130000"/>
              </a:lnSpc>
            </a:pPr>
            <a:r>
              <a:rPr lang="en-US" sz="1600" b="1" dirty="0"/>
              <a:t>Police</a:t>
            </a:r>
          </a:p>
          <a:p>
            <a:pPr>
              <a:lnSpc>
                <a:spcPct val="130000"/>
              </a:lnSpc>
            </a:pPr>
            <a:r>
              <a:rPr lang="en-US" sz="1600" b="1" dirty="0"/>
              <a:t>Criminal Justice</a:t>
            </a:r>
          </a:p>
          <a:p>
            <a:pPr>
              <a:lnSpc>
                <a:spcPct val="130000"/>
              </a:lnSpc>
            </a:pPr>
            <a:r>
              <a:rPr lang="en-US" sz="1600" b="1" dirty="0"/>
              <a:t>Education</a:t>
            </a:r>
          </a:p>
          <a:p>
            <a:pPr>
              <a:lnSpc>
                <a:spcPct val="130000"/>
              </a:lnSpc>
            </a:pPr>
            <a:r>
              <a:rPr lang="en-US" sz="1600" b="1" dirty="0"/>
              <a:t>Welfare</a:t>
            </a:r>
          </a:p>
        </p:txBody>
      </p:sp>
      <p:grpSp>
        <p:nvGrpSpPr>
          <p:cNvPr id="4" name="Group 3">
            <a:extLst>
              <a:ext uri="{FF2B5EF4-FFF2-40B4-BE49-F238E27FC236}">
                <a16:creationId xmlns:a16="http://schemas.microsoft.com/office/drawing/2014/main" id="{79DA2B65-68E6-59D8-4445-333F887F7419}"/>
              </a:ext>
              <a:ext uri="{C183D7F6-B498-43B3-948B-1728B52AA6E4}">
                <adec:decorative xmlns:adec="http://schemas.microsoft.com/office/drawing/2017/decorative" val="1"/>
              </a:ext>
            </a:extLst>
          </p:cNvPr>
          <p:cNvGrpSpPr/>
          <p:nvPr/>
        </p:nvGrpSpPr>
        <p:grpSpPr>
          <a:xfrm>
            <a:off x="297288" y="2993718"/>
            <a:ext cx="1581651" cy="2305259"/>
            <a:chOff x="297288" y="2993718"/>
            <a:chExt cx="1581651" cy="2305259"/>
          </a:xfrm>
        </p:grpSpPr>
        <p:pic>
          <p:nvPicPr>
            <p:cNvPr id="14" name="Picture 13" descr="A blue folder with black background&#10;&#10;Description automatically generated">
              <a:extLst>
                <a:ext uri="{FF2B5EF4-FFF2-40B4-BE49-F238E27FC236}">
                  <a16:creationId xmlns:a16="http://schemas.microsoft.com/office/drawing/2014/main" id="{165E3765-1140-E70E-524F-99A0AF743D24}"/>
                </a:ext>
              </a:extLst>
            </p:cNvPr>
            <p:cNvPicPr>
              <a:picLocks noChangeAspect="1"/>
            </p:cNvPicPr>
            <p:nvPr/>
          </p:nvPicPr>
          <p:blipFill>
            <a:blip r:embed="rId4"/>
            <a:stretch>
              <a:fillRect/>
            </a:stretch>
          </p:blipFill>
          <p:spPr>
            <a:xfrm>
              <a:off x="329375" y="4339742"/>
              <a:ext cx="315054" cy="315054"/>
            </a:xfrm>
            <a:prstGeom prst="rect">
              <a:avLst/>
            </a:prstGeom>
          </p:spPr>
        </p:pic>
        <p:pic>
          <p:nvPicPr>
            <p:cNvPr id="5" name="Picture 4" descr="A grey folder with a black background&#10;&#10;Description automatically generated">
              <a:extLst>
                <a:ext uri="{FF2B5EF4-FFF2-40B4-BE49-F238E27FC236}">
                  <a16:creationId xmlns:a16="http://schemas.microsoft.com/office/drawing/2014/main" id="{AD8DC2DA-3E19-616F-93E7-649D6E872510}"/>
                </a:ext>
              </a:extLst>
            </p:cNvPr>
            <p:cNvPicPr>
              <a:picLocks noChangeAspect="1"/>
            </p:cNvPicPr>
            <p:nvPr/>
          </p:nvPicPr>
          <p:blipFill>
            <a:blip r:embed="rId5"/>
            <a:stretch>
              <a:fillRect/>
            </a:stretch>
          </p:blipFill>
          <p:spPr>
            <a:xfrm>
              <a:off x="322097" y="4967520"/>
              <a:ext cx="331457" cy="331457"/>
            </a:xfrm>
            <a:prstGeom prst="rect">
              <a:avLst/>
            </a:prstGeom>
          </p:spPr>
        </p:pic>
        <p:pic>
          <p:nvPicPr>
            <p:cNvPr id="34" name="Picture 33" descr="A green folder with black background&#10;&#10;Description automatically generated">
              <a:extLst>
                <a:ext uri="{FF2B5EF4-FFF2-40B4-BE49-F238E27FC236}">
                  <a16:creationId xmlns:a16="http://schemas.microsoft.com/office/drawing/2014/main" id="{6F8B5E93-4B70-5998-945E-2BEF8211DC43}"/>
                </a:ext>
              </a:extLst>
            </p:cNvPr>
            <p:cNvPicPr>
              <a:picLocks noChangeAspect="1"/>
            </p:cNvPicPr>
            <p:nvPr/>
          </p:nvPicPr>
          <p:blipFill>
            <a:blip r:embed="rId6"/>
            <a:stretch>
              <a:fillRect/>
            </a:stretch>
          </p:blipFill>
          <p:spPr>
            <a:xfrm>
              <a:off x="325736" y="4643260"/>
              <a:ext cx="315054" cy="315054"/>
            </a:xfrm>
            <a:prstGeom prst="rect">
              <a:avLst/>
            </a:prstGeom>
          </p:spPr>
        </p:pic>
        <p:pic>
          <p:nvPicPr>
            <p:cNvPr id="55" name="Picture 54" descr="A close up of a folder&#10;&#10;Description automatically generated">
              <a:extLst>
                <a:ext uri="{FF2B5EF4-FFF2-40B4-BE49-F238E27FC236}">
                  <a16:creationId xmlns:a16="http://schemas.microsoft.com/office/drawing/2014/main" id="{2D418748-E338-6661-07E5-6A226B0CC7DA}"/>
                </a:ext>
              </a:extLst>
            </p:cNvPr>
            <p:cNvPicPr>
              <a:picLocks noChangeAspect="1"/>
            </p:cNvPicPr>
            <p:nvPr/>
          </p:nvPicPr>
          <p:blipFill>
            <a:blip r:embed="rId7"/>
            <a:stretch>
              <a:fillRect/>
            </a:stretch>
          </p:blipFill>
          <p:spPr>
            <a:xfrm>
              <a:off x="338500" y="4000695"/>
              <a:ext cx="315054" cy="315054"/>
            </a:xfrm>
            <a:prstGeom prst="rect">
              <a:avLst/>
            </a:prstGeom>
          </p:spPr>
        </p:pic>
        <p:pic>
          <p:nvPicPr>
            <p:cNvPr id="58" name="Picture 57" descr="A purple folder with black background&#10;&#10;Description automatically generated">
              <a:extLst>
                <a:ext uri="{FF2B5EF4-FFF2-40B4-BE49-F238E27FC236}">
                  <a16:creationId xmlns:a16="http://schemas.microsoft.com/office/drawing/2014/main" id="{FCE76273-5AA8-F218-95F7-005E61D15CD0}"/>
                </a:ext>
              </a:extLst>
            </p:cNvPr>
            <p:cNvPicPr>
              <a:picLocks noChangeAspect="1"/>
            </p:cNvPicPr>
            <p:nvPr/>
          </p:nvPicPr>
          <p:blipFill>
            <a:blip r:embed="rId8"/>
            <a:stretch>
              <a:fillRect/>
            </a:stretch>
          </p:blipFill>
          <p:spPr>
            <a:xfrm>
              <a:off x="345777" y="3365406"/>
              <a:ext cx="307778" cy="307778"/>
            </a:xfrm>
            <a:prstGeom prst="rect">
              <a:avLst/>
            </a:prstGeom>
          </p:spPr>
        </p:pic>
        <p:pic>
          <p:nvPicPr>
            <p:cNvPr id="60" name="Picture 59" descr="A red folder with black background&#10;&#10;Description automatically generated">
              <a:extLst>
                <a:ext uri="{FF2B5EF4-FFF2-40B4-BE49-F238E27FC236}">
                  <a16:creationId xmlns:a16="http://schemas.microsoft.com/office/drawing/2014/main" id="{4E539B20-C7A5-4D94-2963-99A5E209EE42}"/>
                </a:ext>
              </a:extLst>
            </p:cNvPr>
            <p:cNvPicPr>
              <a:picLocks noChangeAspect="1"/>
            </p:cNvPicPr>
            <p:nvPr/>
          </p:nvPicPr>
          <p:blipFill>
            <a:blip r:embed="rId9"/>
            <a:stretch>
              <a:fillRect/>
            </a:stretch>
          </p:blipFill>
          <p:spPr>
            <a:xfrm>
              <a:off x="345776" y="3683050"/>
              <a:ext cx="307778" cy="307778"/>
            </a:xfrm>
            <a:prstGeom prst="rect">
              <a:avLst/>
            </a:prstGeom>
          </p:spPr>
        </p:pic>
        <p:sp>
          <p:nvSpPr>
            <p:cNvPr id="61" name="TextBox 60">
              <a:extLst>
                <a:ext uri="{FF2B5EF4-FFF2-40B4-BE49-F238E27FC236}">
                  <a16:creationId xmlns:a16="http://schemas.microsoft.com/office/drawing/2014/main" id="{0C44CF6C-0E4E-CB1D-B8D4-ACEB0DCA0C9C}"/>
                </a:ext>
              </a:extLst>
            </p:cNvPr>
            <p:cNvSpPr txBox="1"/>
            <p:nvPr/>
          </p:nvSpPr>
          <p:spPr>
            <a:xfrm>
              <a:off x="297288" y="2993718"/>
              <a:ext cx="1581651" cy="369332"/>
            </a:xfrm>
            <a:prstGeom prst="rect">
              <a:avLst/>
            </a:prstGeom>
            <a:noFill/>
          </p:spPr>
          <p:txBody>
            <a:bodyPr wrap="none" rtlCol="0">
              <a:spAutoFit/>
            </a:bodyPr>
            <a:lstStyle/>
            <a:p>
              <a:r>
                <a:rPr lang="en-US" i="1" dirty="0"/>
                <a:t>Records linked</a:t>
              </a:r>
              <a:r>
                <a:rPr lang="en-US" dirty="0"/>
                <a:t>:</a:t>
              </a:r>
            </a:p>
          </p:txBody>
        </p:sp>
      </p:grpSp>
      <p:grpSp>
        <p:nvGrpSpPr>
          <p:cNvPr id="2" name="Group 1" descr="Infographic of a child cohort study timeline and structure with participant numbers and key assessment years.&#10;&#10;Transcribed Text:&#10;&#10;Total Child Cohort (N=91,597)&#10;&#10;Aust. Early Development Census (AEDC) N=87,014&#10;&#10;AEDC + MCS n=23,209&#10;&#10;Middle Childhood Survey (MCS) N=27,792&#10;&#10;Principal Survey N=598&#10;&#10;Child cross-sectional assessments&#10;&#10;Children’s birth years&#10;&#10;AEDC School entry 5-6 years&#10;&#10;MCS Grade 6 11-12 years&#10;&#10;Latest (Wave 3) record linkage 17-18 years&#10;&#10;Record linkage of child records (48.3% female)&#10;&#10;Record linkage of parent records (N=74,519 mothers and 74,042 fathers)">
            <a:extLst>
              <a:ext uri="{FF2B5EF4-FFF2-40B4-BE49-F238E27FC236}">
                <a16:creationId xmlns:a16="http://schemas.microsoft.com/office/drawing/2014/main" id="{E1390079-2D47-5413-5F4F-E23A13A8078C}"/>
              </a:ext>
            </a:extLst>
          </p:cNvPr>
          <p:cNvGrpSpPr/>
          <p:nvPr/>
        </p:nvGrpSpPr>
        <p:grpSpPr>
          <a:xfrm>
            <a:off x="2881900" y="934630"/>
            <a:ext cx="8176449" cy="5121979"/>
            <a:chOff x="2691420" y="969514"/>
            <a:chExt cx="9154803" cy="5734850"/>
          </a:xfrm>
        </p:grpSpPr>
        <p:pic>
          <p:nvPicPr>
            <p:cNvPr id="22" name="Picture 21">
              <a:extLst>
                <a:ext uri="{FF2B5EF4-FFF2-40B4-BE49-F238E27FC236}">
                  <a16:creationId xmlns:a16="http://schemas.microsoft.com/office/drawing/2014/main" id="{A6258777-92A5-EDE4-0140-71950E678B91}"/>
                </a:ext>
              </a:extLst>
            </p:cNvPr>
            <p:cNvPicPr>
              <a:picLocks noChangeAspect="1"/>
            </p:cNvPicPr>
            <p:nvPr/>
          </p:nvPicPr>
          <p:blipFill>
            <a:blip r:embed="rId10"/>
            <a:stretch>
              <a:fillRect/>
            </a:stretch>
          </p:blipFill>
          <p:spPr>
            <a:xfrm>
              <a:off x="2691420" y="969514"/>
              <a:ext cx="9154803" cy="5734850"/>
            </a:xfrm>
            <a:prstGeom prst="rect">
              <a:avLst/>
            </a:prstGeom>
          </p:spPr>
        </p:pic>
        <p:sp>
          <p:nvSpPr>
            <p:cNvPr id="23" name="Oval 22">
              <a:extLst>
                <a:ext uri="{FF2B5EF4-FFF2-40B4-BE49-F238E27FC236}">
                  <a16:creationId xmlns:a16="http://schemas.microsoft.com/office/drawing/2014/main" id="{38911B0D-7A93-D0AE-E9C6-6E6D8FFCFD2C}"/>
                </a:ext>
              </a:extLst>
            </p:cNvPr>
            <p:cNvSpPr/>
            <p:nvPr/>
          </p:nvSpPr>
          <p:spPr>
            <a:xfrm>
              <a:off x="10135021" y="2415016"/>
              <a:ext cx="1373430" cy="80114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TextBox 25">
              <a:extLst>
                <a:ext uri="{FF2B5EF4-FFF2-40B4-BE49-F238E27FC236}">
                  <a16:creationId xmlns:a16="http://schemas.microsoft.com/office/drawing/2014/main" id="{3C2A8434-BB24-EF5E-1989-A6AEB6EE1DA3}"/>
                </a:ext>
              </a:extLst>
            </p:cNvPr>
            <p:cNvSpPr txBox="1"/>
            <p:nvPr/>
          </p:nvSpPr>
          <p:spPr>
            <a:xfrm>
              <a:off x="10367990" y="2522210"/>
              <a:ext cx="907492" cy="738664"/>
            </a:xfrm>
            <a:prstGeom prst="rect">
              <a:avLst/>
            </a:prstGeom>
            <a:noFill/>
          </p:spPr>
          <p:txBody>
            <a:bodyPr wrap="none" rtlCol="0">
              <a:spAutoFit/>
            </a:bodyPr>
            <a:lstStyle/>
            <a:p>
              <a:pPr algn="ctr"/>
              <a:r>
                <a:rPr lang="en-US" sz="1400" dirty="0">
                  <a:latin typeface="Aptos" panose="020B0004020202020204" pitchFamily="34" charset="0"/>
                </a:rPr>
                <a:t>Principal </a:t>
              </a:r>
            </a:p>
            <a:p>
              <a:pPr algn="ctr"/>
              <a:r>
                <a:rPr lang="en-US" sz="1400" dirty="0">
                  <a:latin typeface="Aptos" panose="020B0004020202020204" pitchFamily="34" charset="0"/>
                </a:rPr>
                <a:t>Survey</a:t>
              </a:r>
            </a:p>
            <a:p>
              <a:pPr algn="ctr"/>
              <a:r>
                <a:rPr lang="en-US" sz="1400" b="1" dirty="0">
                  <a:latin typeface="Aptos" panose="020B0004020202020204" pitchFamily="34" charset="0"/>
                </a:rPr>
                <a:t>N=598</a:t>
              </a:r>
            </a:p>
          </p:txBody>
        </p:sp>
      </p:grpSp>
    </p:spTree>
    <p:extLst>
      <p:ext uri="{BB962C8B-B14F-4D97-AF65-F5344CB8AC3E}">
        <p14:creationId xmlns:p14="http://schemas.microsoft.com/office/powerpoint/2010/main" val="3775807533"/>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DCB46F-BE64-FFA1-F2C9-F176D5C5A116}"/>
              </a:ext>
            </a:extLst>
          </p:cNvPr>
          <p:cNvSpPr>
            <a:spLocks noGrp="1"/>
          </p:cNvSpPr>
          <p:nvPr>
            <p:ph type="title"/>
          </p:nvPr>
        </p:nvSpPr>
        <p:spPr>
          <a:xfrm>
            <a:off x="468000" y="-1332000"/>
            <a:ext cx="11232000" cy="1332000"/>
          </a:xfrm>
        </p:spPr>
        <p:txBody>
          <a:bodyPr vert="horz" lIns="91440" tIns="45720" rIns="91440" bIns="45720" rtlCol="0" anchor="b">
            <a:normAutofit/>
          </a:bodyPr>
          <a:lstStyle/>
          <a:p>
            <a:r>
              <a:rPr lang="en-AU" dirty="0"/>
              <a:t>Cohort profile</a:t>
            </a:r>
          </a:p>
        </p:txBody>
      </p:sp>
      <p:pic>
        <p:nvPicPr>
          <p:cNvPr id="4" name="Picture 3" descr="Header of a journal article from the International Journal of Epidemiology about the New South Wales Child Development Study update.">
            <a:extLst>
              <a:ext uri="{FF2B5EF4-FFF2-40B4-BE49-F238E27FC236}">
                <a16:creationId xmlns:a16="http://schemas.microsoft.com/office/drawing/2014/main" id="{B6B2BC0C-59CF-20D1-DBF6-57EA176A19BF}"/>
              </a:ext>
            </a:extLst>
          </p:cNvPr>
          <p:cNvPicPr>
            <a:picLocks noChangeAspect="1"/>
          </p:cNvPicPr>
          <p:nvPr/>
        </p:nvPicPr>
        <p:blipFill>
          <a:blip r:embed="rId2"/>
          <a:stretch>
            <a:fillRect/>
          </a:stretch>
        </p:blipFill>
        <p:spPr>
          <a:xfrm>
            <a:off x="321590" y="156962"/>
            <a:ext cx="10431537" cy="5540251"/>
          </a:xfrm>
          <a:prstGeom prst="rect">
            <a:avLst/>
          </a:prstGeom>
        </p:spPr>
      </p:pic>
      <p:grpSp>
        <p:nvGrpSpPr>
          <p:cNvPr id="7" name="Group 6">
            <a:extLst>
              <a:ext uri="{FF2B5EF4-FFF2-40B4-BE49-F238E27FC236}">
                <a16:creationId xmlns:a16="http://schemas.microsoft.com/office/drawing/2014/main" id="{20D69005-65CA-BB26-7C01-D615E1C73224}"/>
              </a:ext>
              <a:ext uri="{C183D7F6-B498-43B3-948B-1728B52AA6E4}">
                <adec:decorative xmlns:adec="http://schemas.microsoft.com/office/drawing/2017/decorative" val="1"/>
              </a:ext>
            </a:extLst>
          </p:cNvPr>
          <p:cNvGrpSpPr/>
          <p:nvPr/>
        </p:nvGrpSpPr>
        <p:grpSpPr>
          <a:xfrm>
            <a:off x="9777347" y="6197038"/>
            <a:ext cx="1364954" cy="504000"/>
            <a:chOff x="9777347" y="6197038"/>
            <a:chExt cx="1364954" cy="504000"/>
          </a:xfrm>
        </p:grpSpPr>
        <p:pic>
          <p:nvPicPr>
            <p:cNvPr id="2" name="Picture 1" descr="UNSW Sydney | Australia University | Study in Australia">
              <a:extLst>
                <a:ext uri="{FF2B5EF4-FFF2-40B4-BE49-F238E27FC236}">
                  <a16:creationId xmlns:a16="http://schemas.microsoft.com/office/drawing/2014/main" id="{BF86C8B3-8D20-C2B8-5C2B-B17C023E32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365" r="24173"/>
            <a:stretch/>
          </p:blipFill>
          <p:spPr bwMode="auto">
            <a:xfrm>
              <a:off x="10669082" y="6212804"/>
              <a:ext cx="473219" cy="4875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CD4B533-FEA5-D216-C710-16FAC614F7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66"/>
            <a:stretch/>
          </p:blipFill>
          <p:spPr>
            <a:xfrm>
              <a:off x="9777347" y="6197038"/>
              <a:ext cx="762965" cy="504000"/>
            </a:xfrm>
            <a:prstGeom prst="rect">
              <a:avLst/>
            </a:prstGeom>
            <a:solidFill>
              <a:schemeClr val="bg1"/>
            </a:solidFill>
            <a:ln w="57150">
              <a:noFill/>
            </a:ln>
          </p:spPr>
        </p:pic>
      </p:grpSp>
      <p:sp>
        <p:nvSpPr>
          <p:cNvPr id="6" name="TextBox 5">
            <a:extLst>
              <a:ext uri="{FF2B5EF4-FFF2-40B4-BE49-F238E27FC236}">
                <a16:creationId xmlns:a16="http://schemas.microsoft.com/office/drawing/2014/main" id="{50E799B2-EE41-0299-AA73-876AA6A4F382}"/>
              </a:ext>
              <a:ext uri="{C183D7F6-B498-43B3-948B-1728B52AA6E4}">
                <adec:decorative xmlns:adec="http://schemas.microsoft.com/office/drawing/2017/decorative" val="1"/>
              </a:ext>
            </a:extLst>
          </p:cNvPr>
          <p:cNvSpPr txBox="1"/>
          <p:nvPr/>
        </p:nvSpPr>
        <p:spPr>
          <a:xfrm>
            <a:off x="1346049" y="6212804"/>
            <a:ext cx="6094708" cy="369332"/>
          </a:xfrm>
          <a:prstGeom prst="rect">
            <a:avLst/>
          </a:prstGeom>
          <a:noFill/>
        </p:spPr>
        <p:txBody>
          <a:bodyPr wrap="square">
            <a:spAutoFit/>
          </a:bodyPr>
          <a:lstStyle/>
          <a:p>
            <a:r>
              <a:rPr lang="en-US" sz="1800" b="1" i="1" dirty="0">
                <a:solidFill>
                  <a:schemeClr val="bg1"/>
                </a:solidFill>
                <a:latin typeface="Aptos" panose="020B0004020202020204" pitchFamily="34" charset="0"/>
              </a:rPr>
              <a:t>https://www.unsw.edu.au/research/nsw-cds</a:t>
            </a:r>
          </a:p>
        </p:txBody>
      </p:sp>
    </p:spTree>
    <p:extLst>
      <p:ext uri="{BB962C8B-B14F-4D97-AF65-F5344CB8AC3E}">
        <p14:creationId xmlns:p14="http://schemas.microsoft.com/office/powerpoint/2010/main" val="3054208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1B7CC-02D6-48B0-C8B0-A0B0ABA3B0E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FD84C61-A781-C851-47B5-68694F741462}"/>
              </a:ext>
            </a:extLst>
          </p:cNvPr>
          <p:cNvSpPr>
            <a:spLocks noGrp="1"/>
          </p:cNvSpPr>
          <p:nvPr>
            <p:ph type="title"/>
          </p:nvPr>
        </p:nvSpPr>
        <p:spPr>
          <a:xfrm>
            <a:off x="468000" y="-1332000"/>
            <a:ext cx="11232000" cy="1332000"/>
          </a:xfrm>
        </p:spPr>
        <p:txBody>
          <a:bodyPr vert="horz" lIns="91440" tIns="45720" rIns="91440" bIns="45720" rtlCol="0" anchor="b">
            <a:normAutofit/>
          </a:bodyPr>
          <a:lstStyle/>
          <a:p>
            <a:r>
              <a:rPr lang="en-AU" dirty="0"/>
              <a:t>Research paper</a:t>
            </a:r>
          </a:p>
        </p:txBody>
      </p:sp>
      <p:pic>
        <p:nvPicPr>
          <p:cNvPr id="8" name="Picture 7" descr="Header of a journal article from the Australian &amp; New Zealand Journal of Psychiatry 2019">
            <a:extLst>
              <a:ext uri="{FF2B5EF4-FFF2-40B4-BE49-F238E27FC236}">
                <a16:creationId xmlns:a16="http://schemas.microsoft.com/office/drawing/2014/main" id="{8850D94E-66A7-9EC7-BCD2-373DCDADEF75}"/>
              </a:ext>
            </a:extLst>
          </p:cNvPr>
          <p:cNvPicPr>
            <a:picLocks noChangeAspect="1"/>
          </p:cNvPicPr>
          <p:nvPr/>
        </p:nvPicPr>
        <p:blipFill>
          <a:blip r:embed="rId2"/>
          <a:stretch>
            <a:fillRect/>
          </a:stretch>
        </p:blipFill>
        <p:spPr>
          <a:xfrm>
            <a:off x="94596" y="589213"/>
            <a:ext cx="11918906" cy="4823945"/>
          </a:xfrm>
          <a:prstGeom prst="rect">
            <a:avLst/>
          </a:prstGeom>
        </p:spPr>
      </p:pic>
      <p:pic>
        <p:nvPicPr>
          <p:cNvPr id="4" name="Picture 3">
            <a:extLst>
              <a:ext uri="{FF2B5EF4-FFF2-40B4-BE49-F238E27FC236}">
                <a16:creationId xmlns:a16="http://schemas.microsoft.com/office/drawing/2014/main" id="{8B82280C-B270-9CA1-FECF-5D0BA3D96426}"/>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365" r="24173"/>
          <a:stretch/>
        </p:blipFill>
        <p:spPr bwMode="auto">
          <a:xfrm>
            <a:off x="10669082" y="6212804"/>
            <a:ext cx="473219" cy="4875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AB7DB60-CA90-C4FA-7271-E0944E8B32E0}"/>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66"/>
          <a:stretch/>
        </p:blipFill>
        <p:spPr>
          <a:xfrm>
            <a:off x="9777347" y="6197038"/>
            <a:ext cx="762965" cy="504000"/>
          </a:xfrm>
          <a:prstGeom prst="rect">
            <a:avLst/>
          </a:prstGeom>
          <a:solidFill>
            <a:schemeClr val="bg1"/>
          </a:solidFill>
          <a:ln w="57150">
            <a:noFill/>
          </a:ln>
        </p:spPr>
      </p:pic>
    </p:spTree>
    <p:extLst>
      <p:ext uri="{BB962C8B-B14F-4D97-AF65-F5344CB8AC3E}">
        <p14:creationId xmlns:p14="http://schemas.microsoft.com/office/powerpoint/2010/main" val="3566147003"/>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47B682E-2FA4-F3B0-B1BD-E85B01EC7F63}"/>
              </a:ext>
            </a:extLst>
          </p:cNvPr>
          <p:cNvSpPr>
            <a:spLocks noGrp="1"/>
          </p:cNvSpPr>
          <p:nvPr>
            <p:ph type="title"/>
          </p:nvPr>
        </p:nvSpPr>
        <p:spPr>
          <a:xfrm>
            <a:off x="468000" y="-1332000"/>
            <a:ext cx="11232000" cy="1332000"/>
          </a:xfrm>
        </p:spPr>
        <p:txBody>
          <a:bodyPr vert="horz" lIns="91440" tIns="45720" rIns="91440" bIns="45720" rtlCol="0" anchor="b">
            <a:normAutofit/>
          </a:bodyPr>
          <a:lstStyle/>
          <a:p>
            <a:r>
              <a:rPr lang="en-AU" dirty="0"/>
              <a:t>AEDC data</a:t>
            </a:r>
          </a:p>
        </p:txBody>
      </p:sp>
      <p:sp>
        <p:nvSpPr>
          <p:cNvPr id="6" name="Rectangle 5">
            <a:extLst>
              <a:ext uri="{FF2B5EF4-FFF2-40B4-BE49-F238E27FC236}">
                <a16:creationId xmlns:a16="http://schemas.microsoft.com/office/drawing/2014/main" id="{1E4E0CBB-0310-1322-BD00-6A9E0826E392}"/>
              </a:ext>
            </a:extLst>
          </p:cNvPr>
          <p:cNvSpPr/>
          <p:nvPr/>
        </p:nvSpPr>
        <p:spPr>
          <a:xfrm>
            <a:off x="286177" y="2873863"/>
            <a:ext cx="2515455" cy="2618666"/>
          </a:xfrm>
          <a:prstGeom prst="rect">
            <a:avLst/>
          </a:prstGeom>
        </p:spPr>
        <p:txBody>
          <a:bodyPr wrap="square">
            <a:spAutoFit/>
          </a:bodyPr>
          <a:lstStyle/>
          <a:p>
            <a:pPr>
              <a:spcAft>
                <a:spcPts val="450"/>
              </a:spcAft>
            </a:pPr>
            <a:r>
              <a:rPr lang="en-US" sz="1600" b="1" dirty="0">
                <a:cs typeface="Calibri" panose="020F0502020204030204" pitchFamily="34" charset="0"/>
              </a:rPr>
              <a:t>AEDC:  </a:t>
            </a:r>
            <a:r>
              <a:rPr lang="en-US" sz="1600" dirty="0">
                <a:cs typeface="Calibri" panose="020F0502020204030204" pitchFamily="34" charset="0"/>
              </a:rPr>
              <a:t>a population measure of early childhood vulnerability at school entry (age 5-6 years) assessed on 5 domains</a:t>
            </a:r>
            <a:r>
              <a:rPr lang="en-US" sz="1600" dirty="0">
                <a:ea typeface="Arial" charset="0"/>
                <a:cs typeface="Arial" charset="0"/>
              </a:rPr>
              <a:t> </a:t>
            </a:r>
            <a:r>
              <a:rPr lang="en-US" sz="1600" dirty="0">
                <a:cs typeface="Calibri" panose="020F0502020204030204" pitchFamily="34" charset="0"/>
              </a:rPr>
              <a:t>(16 subdomains)</a:t>
            </a:r>
          </a:p>
          <a:p>
            <a:pPr>
              <a:spcAft>
                <a:spcPts val="450"/>
              </a:spcAft>
            </a:pPr>
            <a:r>
              <a:rPr lang="en-US" sz="1600" dirty="0">
                <a:cs typeface="Calibri" panose="020F0502020204030204" pitchFamily="34" charset="0"/>
              </a:rPr>
              <a:t>Those scoring in the lowest 10% of each domain on the national 2009 census are deemed developmentally vulnerable.</a:t>
            </a:r>
          </a:p>
        </p:txBody>
      </p:sp>
      <p:pic>
        <p:nvPicPr>
          <p:cNvPr id="7" name="Picture 6">
            <a:extLst>
              <a:ext uri="{FF2B5EF4-FFF2-40B4-BE49-F238E27FC236}">
                <a16:creationId xmlns:a16="http://schemas.microsoft.com/office/drawing/2014/main" id="{47DFC201-6114-D52C-4729-EBD2DC693C6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86177" y="565496"/>
            <a:ext cx="2361166" cy="2109309"/>
          </a:xfrm>
          <a:prstGeom prst="rect">
            <a:avLst/>
          </a:prstGeom>
        </p:spPr>
      </p:pic>
      <p:pic>
        <p:nvPicPr>
          <p:cNvPr id="9" name="Picture 8" descr="Infographic showing children's developmental vulnerabilities across five domains.">
            <a:extLst>
              <a:ext uri="{FF2B5EF4-FFF2-40B4-BE49-F238E27FC236}">
                <a16:creationId xmlns:a16="http://schemas.microsoft.com/office/drawing/2014/main" id="{809BCAEB-F2AB-A76C-6917-AFA235DC1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488" y="325499"/>
            <a:ext cx="9663908" cy="5246205"/>
          </a:xfrm>
          <a:prstGeom prst="rect">
            <a:avLst/>
          </a:prstGeom>
        </p:spPr>
      </p:pic>
      <p:pic>
        <p:nvPicPr>
          <p:cNvPr id="4" name="Picture 3">
            <a:extLst>
              <a:ext uri="{FF2B5EF4-FFF2-40B4-BE49-F238E27FC236}">
                <a16:creationId xmlns:a16="http://schemas.microsoft.com/office/drawing/2014/main" id="{BE085ECE-460A-755D-93F3-52FB3108BDF4}"/>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365" r="24173"/>
          <a:stretch/>
        </p:blipFill>
        <p:spPr bwMode="auto">
          <a:xfrm>
            <a:off x="10669082" y="6212804"/>
            <a:ext cx="473219" cy="4875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CC3E24D-D2CC-2485-EE8E-B7684B9537A4}"/>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566"/>
          <a:stretch/>
        </p:blipFill>
        <p:spPr>
          <a:xfrm>
            <a:off x="9777347" y="6197038"/>
            <a:ext cx="762965" cy="504000"/>
          </a:xfrm>
          <a:prstGeom prst="rect">
            <a:avLst/>
          </a:prstGeom>
          <a:solidFill>
            <a:schemeClr val="bg1"/>
          </a:solidFill>
          <a:ln w="57150">
            <a:noFill/>
          </a:ln>
        </p:spPr>
      </p:pic>
    </p:spTree>
    <p:extLst>
      <p:ext uri="{BB962C8B-B14F-4D97-AF65-F5344CB8AC3E}">
        <p14:creationId xmlns:p14="http://schemas.microsoft.com/office/powerpoint/2010/main" val="199986470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51645A5-C574-DF49-823D-2F2CDC073721}"/>
              </a:ext>
            </a:extLst>
          </p:cNvPr>
          <p:cNvSpPr txBox="1">
            <a:spLocks noGrp="1"/>
          </p:cNvSpPr>
          <p:nvPr>
            <p:ph type="title" idx="4294967295"/>
          </p:nvPr>
        </p:nvSpPr>
        <p:spPr>
          <a:xfrm>
            <a:off x="2079170" y="117812"/>
            <a:ext cx="8033658" cy="5940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54"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j-ea"/>
                <a:cs typeface="Calibri" panose="020F0502020204030204" pitchFamily="34" charset="0"/>
              </a:rPr>
              <a:t> 16 Subdomains of the AEDC</a:t>
            </a:r>
          </a:p>
        </p:txBody>
      </p:sp>
      <p:pic>
        <p:nvPicPr>
          <p:cNvPr id="9" name="Picture 8" descr="A table listing developmental categories and associated behaviors or skills in children.&#10;&#10;Transcribed Text:&#10;&#10;SOCIAL COMPETENCE Overall social competence - Gets along with peers; Plays with various children Responsibility and respect - Follows rules and instructions; Demonstrates respect for other children Approaches to learning - Listens attentively; Able to solve day-to-day problems by him/herself Readiness to explore new things - Curious about the world; Eager to play a new game&#10;&#10;EMOTIONAL MATURITY Prosocial and helping behaviour - Helps someone who has been hurt; Comforts a child who is crying/upset Anxious and fearful behaviour - Seems to be unhappy, sad or depressed; Cries a lot Aggressive behaviour - Kicks, bites, hits other children or adults; Bullies or is mean to others Hyperactive and inattentive behaviour - Can’t sit still, is restless; Distractible, has trouble sticking to any activity&#10;&#10;PHYSICAL HEALTH AND WELLBEING Physical readiness for school day - Arrives too tired and/or too sick to do school work; Arrives hungry Physical independence - Is independent in toileting habits most of the time; Well co-ordinated Gross and fine motor skills - Ability to manipulate objects; Ability to climb stairs&#10;&#10;LANGUAGE AND COGNITIVE SKILLS (SCHOOL-BASED) Basic numeracy - Able to count to twenty; Able to say which number is bigger of the two Interest in literacy/numeracy &amp; memory - Interested in reading; Interested in games involving numbers Basic literacy - Able to identify some letters of the alphabet; to write his/her own name Advanced literacy - Able to read simple words; Able to write simple words&#10;&#10;COMMUNICATION AND GENERAL KNOWLEDGE Communication and general knowledge - Ability to use language effectively; Ability to understand what is being said">
            <a:extLst>
              <a:ext uri="{FF2B5EF4-FFF2-40B4-BE49-F238E27FC236}">
                <a16:creationId xmlns:a16="http://schemas.microsoft.com/office/drawing/2014/main" id="{316B74A2-59BD-CC2E-D5A4-E9A102C59DB6}"/>
              </a:ext>
            </a:extLst>
          </p:cNvPr>
          <p:cNvPicPr>
            <a:picLocks noChangeAspect="1"/>
          </p:cNvPicPr>
          <p:nvPr/>
        </p:nvPicPr>
        <p:blipFill>
          <a:blip r:embed="rId2"/>
          <a:stretch>
            <a:fillRect/>
          </a:stretch>
        </p:blipFill>
        <p:spPr>
          <a:xfrm>
            <a:off x="1146517" y="711878"/>
            <a:ext cx="9898965" cy="5813466"/>
          </a:xfrm>
          <a:prstGeom prst="rect">
            <a:avLst/>
          </a:prstGeom>
        </p:spPr>
      </p:pic>
    </p:spTree>
    <p:extLst>
      <p:ext uri="{BB962C8B-B14F-4D97-AF65-F5344CB8AC3E}">
        <p14:creationId xmlns:p14="http://schemas.microsoft.com/office/powerpoint/2010/main" val="992620533"/>
      </p:ext>
    </p:extLst>
  </p:cSld>
  <p:clrMapOvr>
    <a:masterClrMapping/>
  </p:clrMapOvr>
</p:sld>
</file>

<file path=ppt/theme/theme1.xml><?xml version="1.0" encoding="utf-8"?>
<a:theme xmlns:a="http://schemas.openxmlformats.org/drawingml/2006/main" name="QUT Theme">
  <a:themeElements>
    <a:clrScheme name="QUT Template">
      <a:dk1>
        <a:srgbClr val="000000"/>
      </a:dk1>
      <a:lt1>
        <a:sysClr val="window" lastClr="FFFFFF"/>
      </a:lt1>
      <a:dk2>
        <a:srgbClr val="00467F"/>
      </a:dk2>
      <a:lt2>
        <a:srgbClr val="E7E6E6"/>
      </a:lt2>
      <a:accent1>
        <a:srgbClr val="0070C0"/>
      </a:accent1>
      <a:accent2>
        <a:srgbClr val="00B0F0"/>
      </a:accent2>
      <a:accent3>
        <a:srgbClr val="F0CA4D"/>
      </a:accent3>
      <a:accent4>
        <a:srgbClr val="E37B40"/>
      </a:accent4>
      <a:accent5>
        <a:srgbClr val="DE5B49"/>
      </a:accent5>
      <a:accent6>
        <a:srgbClr val="00467F"/>
      </a:accent6>
      <a:hlink>
        <a:srgbClr val="00467F"/>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UT - PowerPoint Template - UX Review.potx" id="{D6B15108-E6E2-4AAA-9744-58BFFF89786C}" vid="{964841F0-B2D2-4AC3-8137-6F8129DAE5B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6" ma:contentTypeDescription="Create a new document." ma:contentTypeScope="" ma:versionID="bd9d83f4f7a921f66e63e4f31d495b0d">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e5cf10fac62e9c3b0af7a5100ae284e5"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65A6380-A814-4285-9332-253827EC30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40c54-966f-451d-a76c-e38eb7fddd55"/>
    <ds:schemaRef ds:uri="094ce8ca-8c20-4eb0-bb23-b47a1c76b7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D20736A-7DCA-4606-8826-26B1ADA652DA}">
  <ds:schemaRefs>
    <ds:schemaRef ds:uri="http://schemas.microsoft.com/sharepoint/v3/contenttype/forms"/>
  </ds:schemaRefs>
</ds:datastoreItem>
</file>

<file path=customXml/itemProps3.xml><?xml version="1.0" encoding="utf-8"?>
<ds:datastoreItem xmlns:ds="http://schemas.openxmlformats.org/officeDocument/2006/customXml" ds:itemID="{DD9F0A16-D915-4611-A39C-4796DEB1FB56}">
  <ds:schemaRefs>
    <ds:schemaRef ds:uri="http://purl.org/dc/elements/1.1/"/>
    <ds:schemaRef ds:uri="http://schemas.microsoft.com/office/2006/documentManagement/types"/>
    <ds:schemaRef ds:uri="http://schemas.microsoft.com/office/2006/metadata/properties"/>
    <ds:schemaRef ds:uri="http://purl.org/dc/dcmitype/"/>
    <ds:schemaRef ds:uri="http://www.w3.org/XML/1998/namespace"/>
    <ds:schemaRef ds:uri="http://purl.org/dc/terms/"/>
    <ds:schemaRef ds:uri="http://schemas.microsoft.com/office/infopath/2007/PartnerControls"/>
    <ds:schemaRef ds:uri="http://schemas.openxmlformats.org/package/2006/metadata/core-properties"/>
    <ds:schemaRef ds:uri="094ce8ca-8c20-4eb0-bb23-b47a1c76b753"/>
    <ds:schemaRef ds:uri="98740c54-966f-451d-a76c-e38eb7fddd55"/>
  </ds:schemaRefs>
</ds:datastoreItem>
</file>

<file path=docProps/app.xml><?xml version="1.0" encoding="utf-8"?>
<Properties xmlns="http://schemas.openxmlformats.org/officeDocument/2006/extended-properties" xmlns:vt="http://schemas.openxmlformats.org/officeDocument/2006/docPropsVTypes">
  <Template>QUT - PowerPoint Template</Template>
  <TotalTime>37266</TotalTime>
  <Words>1404</Words>
  <Application>Microsoft Office PowerPoint</Application>
  <PresentationFormat>Widescreen</PresentationFormat>
  <Paragraphs>201</Paragraphs>
  <Slides>26</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Aptos</vt:lpstr>
      <vt:lpstr>Arial</vt:lpstr>
      <vt:lpstr>Calibri</vt:lpstr>
      <vt:lpstr>Symbol</vt:lpstr>
      <vt:lpstr>QUT Theme</vt:lpstr>
      <vt:lpstr>Student mental health and wellbeing:   Findings from the  NSW Child Development Study</vt:lpstr>
      <vt:lpstr>Acknowledgement</vt:lpstr>
      <vt:lpstr>https://www.unsw.edu.au/research/nsw-cds</vt:lpstr>
      <vt:lpstr>Plan for the talk</vt:lpstr>
      <vt:lpstr>The NSW Child Development Study</vt:lpstr>
      <vt:lpstr>Cohort profile</vt:lpstr>
      <vt:lpstr>Research paper</vt:lpstr>
      <vt:lpstr>AEDC data</vt:lpstr>
      <vt:lpstr> 16 Subdomains of the AEDC</vt:lpstr>
      <vt:lpstr>Population patterns  of early childhood developmental vulnerability   </vt:lpstr>
      <vt:lpstr>Early childhood developmental risk classes </vt:lpstr>
      <vt:lpstr>Any mental disorder recorded in health records between 6-13 years, according to early childhood developmental risk class</vt:lpstr>
      <vt:lpstr>Types of mental disorder diagnoses (age 6-13 years) according to early childhood developmental risk class</vt:lpstr>
      <vt:lpstr>Other factors (covariate odds ratios)</vt:lpstr>
      <vt:lpstr>Community needs: mapping the proportion of children with “pervasive” and “misconduct” developmental risk across regions of NSW</vt:lpstr>
      <vt:lpstr>Key Messages (part 1) </vt:lpstr>
      <vt:lpstr>What about the links between student wellbeing and learning?</vt:lpstr>
      <vt:lpstr>How can we support academic achievement?</vt:lpstr>
      <vt:lpstr>Social-emotional competencies in Australian schools</vt:lpstr>
      <vt:lpstr>Screenshots of articles</vt:lpstr>
      <vt:lpstr>Social-Emotional Learning programs</vt:lpstr>
      <vt:lpstr>Primary school social-emotional competencies (Yr 6)  relate to high school academic achievement (Yr 7)</vt:lpstr>
      <vt:lpstr>Measures</vt:lpstr>
      <vt:lpstr>Results</vt:lpstr>
      <vt:lpstr>Key Messages (part 2) </vt:lpstr>
      <vt:lpstr>Acknowledging our data custodians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Kristen Laurens presentation – Student mental health and wellbeing</dc:title>
  <dc:subject/>
  <dc:creator>NSW Child Development Study</dc:creator>
  <cp:keywords/>
  <dc:description/>
  <cp:lastPrinted>2025-06-05T07:42:01Z</cp:lastPrinted>
  <dcterms:created xsi:type="dcterms:W3CDTF">2022-12-14T23:33:06Z</dcterms:created>
  <dcterms:modified xsi:type="dcterms:W3CDTF">2025-07-04T02:06:22Z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0x010100C6BC20BCFB223D4189F17F47419ECBA2</vt:lpwstr>
  </property>
  <property fmtid="{D5CDD505-2E9C-101B-9397-08002B2CF9AE}" pid="3" name="MSIP_Label_b603dfd7-d93a-4381-a340-2995d8282205_Enabled">
    <vt:lpwstr>true</vt:lpwstr>
  </property>
  <property fmtid="{D5CDD505-2E9C-101B-9397-08002B2CF9AE}" pid="4" name="MSIP_Label_b603dfd7-d93a-4381-a340-2995d8282205_SetDate">
    <vt:lpwstr>2025-06-18T02:04:28Z</vt:lpwstr>
  </property>
  <property fmtid="{D5CDD505-2E9C-101B-9397-08002B2CF9AE}" pid="5" name="MSIP_Label_b603dfd7-d93a-4381-a340-2995d8282205_Method">
    <vt:lpwstr>Standard</vt:lpwstr>
  </property>
  <property fmtid="{D5CDD505-2E9C-101B-9397-08002B2CF9AE}" pid="6" name="MSIP_Label_b603dfd7-d93a-4381-a340-2995d8282205_Name">
    <vt:lpwstr>OFFICIAL</vt:lpwstr>
  </property>
  <property fmtid="{D5CDD505-2E9C-101B-9397-08002B2CF9AE}" pid="7" name="MSIP_Label_b603dfd7-d93a-4381-a340-2995d8282205_SiteId">
    <vt:lpwstr>05a0e69a-418a-47c1-9c25-9387261bf991</vt:lpwstr>
  </property>
  <property fmtid="{D5CDD505-2E9C-101B-9397-08002B2CF9AE}" pid="8" name="MSIP_Label_b603dfd7-d93a-4381-a340-2995d8282205_ActionId">
    <vt:lpwstr>ab1be249-b174-4dbb-af94-8957d5e3498e</vt:lpwstr>
  </property>
  <property fmtid="{D5CDD505-2E9C-101B-9397-08002B2CF9AE}" pid="9" name="MSIP_Label_b603dfd7-d93a-4381-a340-2995d8282205_ContentBits">
    <vt:lpwstr>0</vt:lpwstr>
  </property>
  <property fmtid="{D5CDD505-2E9C-101B-9397-08002B2CF9AE}" pid="10" name="MSIP_Label_b603dfd7-d93a-4381-a340-2995d8282205_Tag">
    <vt:lpwstr>10, 3, 0, 2</vt:lpwstr>
  </property>
  <property fmtid="{D5CDD505-2E9C-101B-9397-08002B2CF9AE}" pid="11" name="MediaServiceImageTags">
    <vt:lpwstr/>
  </property>
</Properties>
</file>