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32" r:id="rId4"/>
  </p:sldMasterIdLst>
  <p:notesMasterIdLst>
    <p:notesMasterId r:id="rId40"/>
  </p:notesMasterIdLst>
  <p:sldIdLst>
    <p:sldId id="2336" r:id="rId5"/>
    <p:sldId id="2384" r:id="rId6"/>
    <p:sldId id="2385" r:id="rId7"/>
    <p:sldId id="2351" r:id="rId8"/>
    <p:sldId id="2355" r:id="rId9"/>
    <p:sldId id="2356" r:id="rId10"/>
    <p:sldId id="2357" r:id="rId11"/>
    <p:sldId id="2386" r:id="rId12"/>
    <p:sldId id="2374" r:id="rId13"/>
    <p:sldId id="2358" r:id="rId14"/>
    <p:sldId id="2359" r:id="rId15"/>
    <p:sldId id="2387" r:id="rId16"/>
    <p:sldId id="2375" r:id="rId17"/>
    <p:sldId id="2360" r:id="rId18"/>
    <p:sldId id="2376" r:id="rId19"/>
    <p:sldId id="2327" r:id="rId20"/>
    <p:sldId id="2370" r:id="rId21"/>
    <p:sldId id="2389" r:id="rId22"/>
    <p:sldId id="2377" r:id="rId23"/>
    <p:sldId id="2365" r:id="rId24"/>
    <p:sldId id="2363" r:id="rId25"/>
    <p:sldId id="2388" r:id="rId26"/>
    <p:sldId id="2371" r:id="rId27"/>
    <p:sldId id="2372" r:id="rId28"/>
    <p:sldId id="2390" r:id="rId29"/>
    <p:sldId id="2399" r:id="rId30"/>
    <p:sldId id="2400" r:id="rId31"/>
    <p:sldId id="2393" r:id="rId32"/>
    <p:sldId id="2396" r:id="rId33"/>
    <p:sldId id="2392" r:id="rId34"/>
    <p:sldId id="2398" r:id="rId35"/>
    <p:sldId id="2391" r:id="rId36"/>
    <p:sldId id="639" r:id="rId37"/>
    <p:sldId id="629" r:id="rId38"/>
    <p:sldId id="2349" r:id="rId39"/>
  </p:sldIdLst>
  <p:sldSz cx="9144000" cy="5143500" type="screen16x9"/>
  <p:notesSz cx="6669088" cy="9753600"/>
  <p:defaultText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2" userDrawn="1">
          <p15:clr>
            <a:srgbClr val="A4A3A4"/>
          </p15:clr>
        </p15:guide>
        <p15:guide id="2" pos="2880" userDrawn="1">
          <p15:clr>
            <a:srgbClr val="A4A3A4"/>
          </p15:clr>
        </p15:guide>
        <p15:guide id="3" orient="horz" pos="3072" userDrawn="1">
          <p15:clr>
            <a:srgbClr val="A4A3A4"/>
          </p15:clr>
        </p15:guide>
        <p15:guide id="4" orient="horz" pos="29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D8EDC0-7239-45D5-C8BA-BE2025BFE9EB}" name="Ellen Harvey" initials="EH" userId="S::ellen.harvey@telethonkids.org.au::8e58cd9e-0567-4094-bc26-b3650c99877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883E"/>
    <a:srgbClr val="1C75BC"/>
    <a:srgbClr val="F26723"/>
    <a:srgbClr val="FFCB05"/>
    <a:srgbClr val="009444"/>
    <a:srgbClr val="E81E25"/>
    <a:srgbClr val="00AEEF"/>
    <a:srgbClr val="55DB4B"/>
    <a:srgbClr val="53585F"/>
    <a:srgbClr val="FA4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E51F1-4AC5-4CB2-859F-3925D7E2CFDF}" v="35" dt="2025-06-23T07:49:08.88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autoAdjust="0"/>
    <p:restoredTop sz="81719" autoAdjust="0"/>
  </p:normalViewPr>
  <p:slideViewPr>
    <p:cSldViewPr snapToGrid="0" snapToObjects="1">
      <p:cViewPr varScale="1">
        <p:scale>
          <a:sx n="107" d="100"/>
          <a:sy n="107" d="100"/>
        </p:scale>
        <p:origin x="2106" y="90"/>
      </p:cViewPr>
      <p:guideLst>
        <p:guide orient="horz" pos="872"/>
        <p:guide pos="2880"/>
        <p:guide orient="horz" pos="3072"/>
        <p:guide orient="horz" pos="295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99186784008735E-2"/>
          <c:y val="4.4972572071783123E-2"/>
          <c:w val="0.65765237562232715"/>
          <c:h val="0.84849403998768147"/>
        </c:manualLayout>
      </c:layout>
      <c:lineChart>
        <c:grouping val="standard"/>
        <c:varyColors val="0"/>
        <c:ser>
          <c:idx val="0"/>
          <c:order val="0"/>
          <c:tx>
            <c:strRef>
              <c:f>'S22 DV1 by SEIFA'!$A$5</c:f>
              <c:strCache>
                <c:ptCount val="1"/>
                <c:pt idx="0">
                  <c:v>Quintile 1 (most disadvantaged)</c:v>
                </c:pt>
              </c:strCache>
            </c:strRef>
          </c:tx>
          <c:spPr>
            <a:ln w="28575" cap="rnd">
              <a:solidFill>
                <a:srgbClr val="978B82"/>
              </a:solidFill>
              <a:prstDash val="sysDash"/>
              <a:round/>
            </a:ln>
            <a:effectLst/>
          </c:spPr>
          <c:marker>
            <c:symbol val="circle"/>
            <c:size val="5"/>
            <c:spPr>
              <a:solidFill>
                <a:srgbClr val="978B82">
                  <a:alpha val="20000"/>
                </a:srgb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'S22 DV1 by SEIFA'!$B$4:$G$4</c:f>
              <c:numCache>
                <c:formatCode>General</c:formatCode>
                <c:ptCount val="6"/>
                <c:pt idx="0">
                  <c:v>2009</c:v>
                </c:pt>
                <c:pt idx="1">
                  <c:v>2012</c:v>
                </c:pt>
                <c:pt idx="2">
                  <c:v>2015</c:v>
                </c:pt>
                <c:pt idx="3">
                  <c:v>2018</c:v>
                </c:pt>
                <c:pt idx="4">
                  <c:v>2021</c:v>
                </c:pt>
                <c:pt idx="5">
                  <c:v>2024</c:v>
                </c:pt>
              </c:numCache>
            </c:numRef>
          </c:cat>
          <c:val>
            <c:numRef>
              <c:f>'S22 DV1 by SEIFA'!$B$5:$G$5</c:f>
              <c:numCache>
                <c:formatCode>0.0%</c:formatCode>
                <c:ptCount val="6"/>
                <c:pt idx="0">
                  <c:v>0.27826301505058004</c:v>
                </c:pt>
                <c:pt idx="1">
                  <c:v>0.296280421012526</c:v>
                </c:pt>
                <c:pt idx="2">
                  <c:v>0.28473405031874999</c:v>
                </c:pt>
                <c:pt idx="3">
                  <c:v>0.288373544093178</c:v>
                </c:pt>
                <c:pt idx="4">
                  <c:v>0.312019007282682</c:v>
                </c:pt>
                <c:pt idx="5">
                  <c:v>0.31676913531502104</c:v>
                </c:pt>
              </c:numCache>
            </c:numRef>
          </c:val>
          <c:smooth val="0"/>
          <c:extLst>
            <c:ext xmlns:c16="http://schemas.microsoft.com/office/drawing/2014/chart" uri="{C3380CC4-5D6E-409C-BE32-E72D297353CC}">
              <c16:uniqueId val="{00000000-067A-4C6D-8561-A91C405A8C95}"/>
            </c:ext>
          </c:extLst>
        </c:ser>
        <c:ser>
          <c:idx val="1"/>
          <c:order val="1"/>
          <c:tx>
            <c:strRef>
              <c:f>'S22 DV1 by SEIFA'!$A$6</c:f>
              <c:strCache>
                <c:ptCount val="1"/>
                <c:pt idx="0">
                  <c:v>Quintile 2</c:v>
                </c:pt>
              </c:strCache>
            </c:strRef>
          </c:tx>
          <c:spPr>
            <a:ln w="28575" cap="rnd">
              <a:solidFill>
                <a:srgbClr val="978B82">
                  <a:alpha val="40000"/>
                </a:srgbClr>
              </a:solidFill>
              <a:round/>
            </a:ln>
            <a:effectLst/>
          </c:spPr>
          <c:marker>
            <c:symbol val="circle"/>
            <c:size val="5"/>
            <c:spPr>
              <a:solidFill>
                <a:srgbClr val="978B82">
                  <a:alpha val="40000"/>
                </a:srgbClr>
              </a:solidFill>
              <a:ln w="9525">
                <a:noFill/>
              </a:ln>
              <a:effectLst/>
            </c:spPr>
          </c:marker>
          <c:cat>
            <c:numRef>
              <c:f>'S22 DV1 by SEIFA'!$B$4:$G$4</c:f>
              <c:numCache>
                <c:formatCode>General</c:formatCode>
                <c:ptCount val="6"/>
                <c:pt idx="0">
                  <c:v>2009</c:v>
                </c:pt>
                <c:pt idx="1">
                  <c:v>2012</c:v>
                </c:pt>
                <c:pt idx="2">
                  <c:v>2015</c:v>
                </c:pt>
                <c:pt idx="3">
                  <c:v>2018</c:v>
                </c:pt>
                <c:pt idx="4">
                  <c:v>2021</c:v>
                </c:pt>
                <c:pt idx="5">
                  <c:v>2024</c:v>
                </c:pt>
              </c:numCache>
            </c:numRef>
          </c:cat>
          <c:val>
            <c:numRef>
              <c:f>'S22 DV1 by SEIFA'!$B$6:$G$6</c:f>
              <c:numCache>
                <c:formatCode>0.0%</c:formatCode>
                <c:ptCount val="6"/>
                <c:pt idx="0">
                  <c:v>0.23013923013923002</c:v>
                </c:pt>
                <c:pt idx="1">
                  <c:v>0.220378719567178</c:v>
                </c:pt>
                <c:pt idx="2">
                  <c:v>0.21679802376190999</c:v>
                </c:pt>
                <c:pt idx="3">
                  <c:v>0.22167289450991701</c:v>
                </c:pt>
                <c:pt idx="4">
                  <c:v>0.23677184466019402</c:v>
                </c:pt>
                <c:pt idx="5">
                  <c:v>0.23927837699024099</c:v>
                </c:pt>
              </c:numCache>
            </c:numRef>
          </c:val>
          <c:smooth val="0"/>
          <c:extLst>
            <c:ext xmlns:c16="http://schemas.microsoft.com/office/drawing/2014/chart" uri="{C3380CC4-5D6E-409C-BE32-E72D297353CC}">
              <c16:uniqueId val="{00000001-067A-4C6D-8561-A91C405A8C95}"/>
            </c:ext>
          </c:extLst>
        </c:ser>
        <c:ser>
          <c:idx val="2"/>
          <c:order val="2"/>
          <c:tx>
            <c:strRef>
              <c:f>'S22 DV1 by SEIFA'!$A$7</c:f>
              <c:strCache>
                <c:ptCount val="1"/>
                <c:pt idx="0">
                  <c:v>Quintile 3</c:v>
                </c:pt>
              </c:strCache>
            </c:strRef>
          </c:tx>
          <c:spPr>
            <a:ln w="28575" cap="rnd">
              <a:solidFill>
                <a:srgbClr val="978B82">
                  <a:alpha val="60000"/>
                </a:srgbClr>
              </a:solidFill>
              <a:round/>
            </a:ln>
            <a:effectLst/>
          </c:spPr>
          <c:marker>
            <c:symbol val="circle"/>
            <c:size val="5"/>
            <c:spPr>
              <a:solidFill>
                <a:srgbClr val="978B82">
                  <a:alpha val="60000"/>
                </a:srgbClr>
              </a:solidFill>
              <a:ln w="9525">
                <a:noFill/>
              </a:ln>
              <a:effectLst/>
            </c:spPr>
          </c:marker>
          <c:cat>
            <c:numRef>
              <c:f>'S22 DV1 by SEIFA'!$B$4:$G$4</c:f>
              <c:numCache>
                <c:formatCode>General</c:formatCode>
                <c:ptCount val="6"/>
                <c:pt idx="0">
                  <c:v>2009</c:v>
                </c:pt>
                <c:pt idx="1">
                  <c:v>2012</c:v>
                </c:pt>
                <c:pt idx="2">
                  <c:v>2015</c:v>
                </c:pt>
                <c:pt idx="3">
                  <c:v>2018</c:v>
                </c:pt>
                <c:pt idx="4">
                  <c:v>2021</c:v>
                </c:pt>
                <c:pt idx="5">
                  <c:v>2024</c:v>
                </c:pt>
              </c:numCache>
            </c:numRef>
          </c:cat>
          <c:val>
            <c:numRef>
              <c:f>'S22 DV1 by SEIFA'!$B$7:$G$7</c:f>
              <c:numCache>
                <c:formatCode>0.0%</c:formatCode>
                <c:ptCount val="6"/>
                <c:pt idx="0">
                  <c:v>0.21501057082452402</c:v>
                </c:pt>
                <c:pt idx="1">
                  <c:v>0.18507184672698201</c:v>
                </c:pt>
                <c:pt idx="2">
                  <c:v>0.18806349206349199</c:v>
                </c:pt>
                <c:pt idx="3">
                  <c:v>0.18796716088714599</c:v>
                </c:pt>
                <c:pt idx="4">
                  <c:v>0.20100850929719499</c:v>
                </c:pt>
                <c:pt idx="5">
                  <c:v>0.20484743273018602</c:v>
                </c:pt>
              </c:numCache>
            </c:numRef>
          </c:val>
          <c:smooth val="0"/>
          <c:extLst>
            <c:ext xmlns:c16="http://schemas.microsoft.com/office/drawing/2014/chart" uri="{C3380CC4-5D6E-409C-BE32-E72D297353CC}">
              <c16:uniqueId val="{00000002-067A-4C6D-8561-A91C405A8C95}"/>
            </c:ext>
          </c:extLst>
        </c:ser>
        <c:ser>
          <c:idx val="3"/>
          <c:order val="3"/>
          <c:tx>
            <c:strRef>
              <c:f>'S22 DV1 by SEIFA'!$A$8</c:f>
              <c:strCache>
                <c:ptCount val="1"/>
                <c:pt idx="0">
                  <c:v>Quintile 4</c:v>
                </c:pt>
              </c:strCache>
            </c:strRef>
          </c:tx>
          <c:spPr>
            <a:ln w="28575" cap="rnd">
              <a:solidFill>
                <a:srgbClr val="978B82">
                  <a:alpha val="80000"/>
                </a:srgbClr>
              </a:solidFill>
              <a:round/>
            </a:ln>
            <a:effectLst/>
          </c:spPr>
          <c:marker>
            <c:symbol val="circle"/>
            <c:size val="5"/>
            <c:spPr>
              <a:solidFill>
                <a:srgbClr val="978B82">
                  <a:alpha val="80000"/>
                </a:srgbClr>
              </a:solidFill>
              <a:ln w="9525">
                <a:noFill/>
              </a:ln>
              <a:effectLst/>
            </c:spPr>
          </c:marker>
          <c:cat>
            <c:numRef>
              <c:f>'S22 DV1 by SEIFA'!$B$4:$G$4</c:f>
              <c:numCache>
                <c:formatCode>General</c:formatCode>
                <c:ptCount val="6"/>
                <c:pt idx="0">
                  <c:v>2009</c:v>
                </c:pt>
                <c:pt idx="1">
                  <c:v>2012</c:v>
                </c:pt>
                <c:pt idx="2">
                  <c:v>2015</c:v>
                </c:pt>
                <c:pt idx="3">
                  <c:v>2018</c:v>
                </c:pt>
                <c:pt idx="4">
                  <c:v>2021</c:v>
                </c:pt>
                <c:pt idx="5">
                  <c:v>2024</c:v>
                </c:pt>
              </c:numCache>
            </c:numRef>
          </c:cat>
          <c:val>
            <c:numRef>
              <c:f>'S22 DV1 by SEIFA'!$B$8:$G$8</c:f>
              <c:numCache>
                <c:formatCode>0.0%</c:formatCode>
                <c:ptCount val="6"/>
                <c:pt idx="0">
                  <c:v>0.18443122356820299</c:v>
                </c:pt>
                <c:pt idx="1">
                  <c:v>0.15594793143446301</c:v>
                </c:pt>
                <c:pt idx="2">
                  <c:v>0.170231285749813</c:v>
                </c:pt>
                <c:pt idx="3">
                  <c:v>0.16490148511922398</c:v>
                </c:pt>
                <c:pt idx="4">
                  <c:v>0.16774711366302403</c:v>
                </c:pt>
                <c:pt idx="5">
                  <c:v>0.182477933965348</c:v>
                </c:pt>
              </c:numCache>
            </c:numRef>
          </c:val>
          <c:smooth val="0"/>
          <c:extLst>
            <c:ext xmlns:c16="http://schemas.microsoft.com/office/drawing/2014/chart" uri="{C3380CC4-5D6E-409C-BE32-E72D297353CC}">
              <c16:uniqueId val="{00000003-067A-4C6D-8561-A91C405A8C95}"/>
            </c:ext>
          </c:extLst>
        </c:ser>
        <c:ser>
          <c:idx val="4"/>
          <c:order val="4"/>
          <c:tx>
            <c:strRef>
              <c:f>'S22 DV1 by SEIFA'!$A$9</c:f>
              <c:strCache>
                <c:ptCount val="1"/>
                <c:pt idx="0">
                  <c:v>Quintile 5 (least disadvantaged)</c:v>
                </c:pt>
              </c:strCache>
            </c:strRef>
          </c:tx>
          <c:spPr>
            <a:ln w="28575" cap="rnd">
              <a:solidFill>
                <a:srgbClr val="978B82"/>
              </a:solidFill>
              <a:round/>
            </a:ln>
            <a:effectLst/>
          </c:spPr>
          <c:marker>
            <c:symbol val="circle"/>
            <c:size val="5"/>
            <c:spPr>
              <a:solidFill>
                <a:srgbClr val="978B8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'S22 DV1 by SEIFA'!$B$4:$G$4</c:f>
              <c:numCache>
                <c:formatCode>General</c:formatCode>
                <c:ptCount val="6"/>
                <c:pt idx="0">
                  <c:v>2009</c:v>
                </c:pt>
                <c:pt idx="1">
                  <c:v>2012</c:v>
                </c:pt>
                <c:pt idx="2">
                  <c:v>2015</c:v>
                </c:pt>
                <c:pt idx="3">
                  <c:v>2018</c:v>
                </c:pt>
                <c:pt idx="4">
                  <c:v>2021</c:v>
                </c:pt>
                <c:pt idx="5">
                  <c:v>2024</c:v>
                </c:pt>
              </c:numCache>
            </c:numRef>
          </c:cat>
          <c:val>
            <c:numRef>
              <c:f>'S22 DV1 by SEIFA'!$B$9:$G$9</c:f>
              <c:numCache>
                <c:formatCode>0.0%</c:formatCode>
                <c:ptCount val="6"/>
                <c:pt idx="0">
                  <c:v>0.14804683225735901</c:v>
                </c:pt>
                <c:pt idx="1">
                  <c:v>0.125874465604353</c:v>
                </c:pt>
                <c:pt idx="2">
                  <c:v>0.14523172277785601</c:v>
                </c:pt>
                <c:pt idx="3">
                  <c:v>0.14105815102935501</c:v>
                </c:pt>
                <c:pt idx="4">
                  <c:v>0.143960610714608</c:v>
                </c:pt>
                <c:pt idx="5">
                  <c:v>0.152705963460876</c:v>
                </c:pt>
              </c:numCache>
            </c:numRef>
          </c:val>
          <c:smooth val="0"/>
          <c:extLst>
            <c:ext xmlns:c16="http://schemas.microsoft.com/office/drawing/2014/chart" uri="{C3380CC4-5D6E-409C-BE32-E72D297353CC}">
              <c16:uniqueId val="{00000004-067A-4C6D-8561-A91C405A8C95}"/>
            </c:ext>
          </c:extLst>
        </c:ser>
        <c:dLbls>
          <c:showLegendKey val="0"/>
          <c:showVal val="0"/>
          <c:showCatName val="0"/>
          <c:showSerName val="0"/>
          <c:showPercent val="0"/>
          <c:showBubbleSize val="0"/>
        </c:dLbls>
        <c:marker val="1"/>
        <c:smooth val="0"/>
        <c:axId val="657288792"/>
        <c:axId val="657285840"/>
      </c:lineChart>
      <c:catAx>
        <c:axId val="657288792"/>
        <c:scaling>
          <c:orientation val="minMax"/>
        </c:scaling>
        <c:delete val="0"/>
        <c:axPos val="b"/>
        <c:numFmt formatCode="General" sourceLinked="1"/>
        <c:majorTickMark val="none"/>
        <c:minorTickMark val="out"/>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57285840"/>
        <c:crosses val="autoZero"/>
        <c:auto val="1"/>
        <c:lblAlgn val="ctr"/>
        <c:lblOffset val="100"/>
        <c:noMultiLvlLbl val="0"/>
      </c:catAx>
      <c:valAx>
        <c:axId val="657285840"/>
        <c:scaling>
          <c:orientation val="minMax"/>
          <c:max val="0.4"/>
        </c:scaling>
        <c:delete val="0"/>
        <c:axPos val="l"/>
        <c:majorGridlines>
          <c:spPr>
            <a:ln w="9525" cap="flat" cmpd="sng" algn="ctr">
              <a:solidFill>
                <a:schemeClr val="bg2"/>
              </a:solidFill>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57288792"/>
        <c:crosses val="autoZero"/>
        <c:crossBetween val="between"/>
      </c:valAx>
      <c:spPr>
        <a:noFill/>
        <a:ln>
          <a:noFill/>
        </a:ln>
        <a:effectLst/>
      </c:spPr>
    </c:plotArea>
    <c:legend>
      <c:legendPos val="r"/>
      <c:layout>
        <c:manualLayout>
          <c:xMode val="edge"/>
          <c:yMode val="edge"/>
          <c:x val="0.71767557223012446"/>
          <c:y val="0.20406587579106181"/>
          <c:w val="0.26813392789546964"/>
          <c:h val="0.414926690992220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15404040404044E-2"/>
          <c:y val="3.6599951317912036E-2"/>
          <c:w val="0.6601804292929293"/>
          <c:h val="0.8779753769646742"/>
        </c:manualLayout>
      </c:layout>
      <c:lineChart>
        <c:grouping val="standard"/>
        <c:varyColors val="0"/>
        <c:ser>
          <c:idx val="3"/>
          <c:order val="0"/>
          <c:tx>
            <c:strRef>
              <c:f>'S22 DV1 by ARIA'!$A$8</c:f>
              <c:strCache>
                <c:ptCount val="1"/>
                <c:pt idx="0">
                  <c:v>Remote Australia</c:v>
                </c:pt>
              </c:strCache>
            </c:strRef>
          </c:tx>
          <c:spPr>
            <a:ln w="28575" cap="rnd">
              <a:solidFill>
                <a:srgbClr val="978B82"/>
              </a:solidFill>
              <a:round/>
            </a:ln>
            <a:effectLst/>
          </c:spPr>
          <c:marker>
            <c:symbol val="circle"/>
            <c:size val="5"/>
            <c:spPr>
              <a:solidFill>
                <a:srgbClr val="978B82">
                  <a:alpha val="80000"/>
                </a:srgbClr>
              </a:solidFill>
              <a:ln w="9525">
                <a:noFill/>
              </a:ln>
              <a:effectLst/>
            </c:spPr>
          </c:marker>
          <c:dLbls>
            <c:dLbl>
              <c:idx val="0"/>
              <c:layout>
                <c:manualLayout>
                  <c:x val="-3.5959343434343448E-2"/>
                  <c:y val="-0.122716974920307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7-44FA-A659-479C8557AA28}"/>
                </c:ext>
              </c:extLst>
            </c:dLbl>
            <c:dLbl>
              <c:idx val="1"/>
              <c:layout>
                <c:manualLayout>
                  <c:x val="-3.9166414141414141E-2"/>
                  <c:y val="-8.1143126507724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77-44FA-A659-479C8557AA28}"/>
                </c:ext>
              </c:extLst>
            </c:dLbl>
            <c:dLbl>
              <c:idx val="2"/>
              <c:layout>
                <c:manualLayout>
                  <c:x val="-3.7562878787878791E-2"/>
                  <c:y val="-8.708224770952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77-44FA-A659-479C8557AA28}"/>
                </c:ext>
              </c:extLst>
            </c:dLbl>
            <c:dLbl>
              <c:idx val="3"/>
              <c:layout>
                <c:manualLayout>
                  <c:x val="-3.7562878787878791E-2"/>
                  <c:y val="-8.7082247709521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77-44FA-A659-479C8557AA28}"/>
                </c:ext>
              </c:extLst>
            </c:dLbl>
            <c:dLbl>
              <c:idx val="4"/>
              <c:layout>
                <c:manualLayout>
                  <c:x val="-4.0769949494949498E-2"/>
                  <c:y val="-7.5204005305926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77-44FA-A659-479C8557AA28}"/>
                </c:ext>
              </c:extLst>
            </c:dLbl>
            <c:dLbl>
              <c:idx val="5"/>
              <c:layout>
                <c:manualLayout>
                  <c:x val="-3.9166414141414259E-2"/>
                  <c:y val="-0.1078691719158131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77-44FA-A659-479C8557AA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'S22 DV1 by ARIA'!$B$4:$G$4</c:f>
              <c:numCache>
                <c:formatCode>General</c:formatCode>
                <c:ptCount val="6"/>
                <c:pt idx="0">
                  <c:v>2009</c:v>
                </c:pt>
                <c:pt idx="1">
                  <c:v>2012</c:v>
                </c:pt>
                <c:pt idx="2">
                  <c:v>2015</c:v>
                </c:pt>
                <c:pt idx="3">
                  <c:v>2018</c:v>
                </c:pt>
                <c:pt idx="4">
                  <c:v>2021</c:v>
                </c:pt>
                <c:pt idx="5">
                  <c:v>2024</c:v>
                </c:pt>
              </c:numCache>
            </c:numRef>
          </c:cat>
          <c:val>
            <c:numRef>
              <c:f>'S22 DV1 by ARIA'!$B$8:$G$8</c:f>
              <c:numCache>
                <c:formatCode>0.0%</c:formatCode>
                <c:ptCount val="6"/>
                <c:pt idx="0">
                  <c:v>0.22916666666666699</c:v>
                </c:pt>
                <c:pt idx="1">
                  <c:v>0.26709401709401698</c:v>
                </c:pt>
                <c:pt idx="2">
                  <c:v>0.28117359413202903</c:v>
                </c:pt>
                <c:pt idx="3">
                  <c:v>0.25</c:v>
                </c:pt>
                <c:pt idx="4">
                  <c:v>0.30833333333333302</c:v>
                </c:pt>
                <c:pt idx="5">
                  <c:v>0.27272727272727298</c:v>
                </c:pt>
              </c:numCache>
            </c:numRef>
          </c:val>
          <c:smooth val="0"/>
          <c:extLst>
            <c:ext xmlns:c16="http://schemas.microsoft.com/office/drawing/2014/chart" uri="{C3380CC4-5D6E-409C-BE32-E72D297353CC}">
              <c16:uniqueId val="{00000006-2777-44FA-A659-479C8557AA28}"/>
            </c:ext>
          </c:extLst>
        </c:ser>
        <c:ser>
          <c:idx val="2"/>
          <c:order val="1"/>
          <c:tx>
            <c:strRef>
              <c:f>'S22 DV1 by ARIA'!$A$7</c:f>
              <c:strCache>
                <c:ptCount val="1"/>
                <c:pt idx="0">
                  <c:v>Outer Regional Australia</c:v>
                </c:pt>
              </c:strCache>
            </c:strRef>
          </c:tx>
          <c:spPr>
            <a:ln w="28575" cap="rnd">
              <a:solidFill>
                <a:srgbClr val="978B82">
                  <a:alpha val="60000"/>
                </a:srgbClr>
              </a:solidFill>
              <a:round/>
            </a:ln>
            <a:effectLst/>
          </c:spPr>
          <c:marker>
            <c:symbol val="circle"/>
            <c:size val="5"/>
            <c:spPr>
              <a:solidFill>
                <a:srgbClr val="978B82">
                  <a:alpha val="60000"/>
                </a:srgbClr>
              </a:solidFill>
              <a:ln w="9525">
                <a:noFill/>
              </a:ln>
              <a:effectLst/>
            </c:spPr>
          </c:marker>
          <c:cat>
            <c:numRef>
              <c:f>'S22 DV1 by ARIA'!$B$4:$G$4</c:f>
              <c:numCache>
                <c:formatCode>General</c:formatCode>
                <c:ptCount val="6"/>
                <c:pt idx="0">
                  <c:v>2009</c:v>
                </c:pt>
                <c:pt idx="1">
                  <c:v>2012</c:v>
                </c:pt>
                <c:pt idx="2">
                  <c:v>2015</c:v>
                </c:pt>
                <c:pt idx="3">
                  <c:v>2018</c:v>
                </c:pt>
                <c:pt idx="4">
                  <c:v>2021</c:v>
                </c:pt>
                <c:pt idx="5">
                  <c:v>2024</c:v>
                </c:pt>
              </c:numCache>
            </c:numRef>
          </c:cat>
          <c:val>
            <c:numRef>
              <c:f>'S22 DV1 by ARIA'!$B$7:$G$7</c:f>
              <c:numCache>
                <c:formatCode>0.0%</c:formatCode>
                <c:ptCount val="6"/>
                <c:pt idx="0">
                  <c:v>0.24470220834262801</c:v>
                </c:pt>
                <c:pt idx="1">
                  <c:v>0.23102655237298803</c:v>
                </c:pt>
                <c:pt idx="2">
                  <c:v>0.242190842961061</c:v>
                </c:pt>
                <c:pt idx="3">
                  <c:v>0.22786200834981302</c:v>
                </c:pt>
                <c:pt idx="4">
                  <c:v>0.24320316361838898</c:v>
                </c:pt>
                <c:pt idx="5">
                  <c:v>0.26721398305084704</c:v>
                </c:pt>
              </c:numCache>
            </c:numRef>
          </c:val>
          <c:smooth val="0"/>
          <c:extLst>
            <c:ext xmlns:c16="http://schemas.microsoft.com/office/drawing/2014/chart" uri="{C3380CC4-5D6E-409C-BE32-E72D297353CC}">
              <c16:uniqueId val="{00000007-2777-44FA-A659-479C8557AA28}"/>
            </c:ext>
          </c:extLst>
        </c:ser>
        <c:ser>
          <c:idx val="1"/>
          <c:order val="2"/>
          <c:tx>
            <c:strRef>
              <c:f>'S22 DV1 by ARIA'!$A$6</c:f>
              <c:strCache>
                <c:ptCount val="1"/>
                <c:pt idx="0">
                  <c:v>Inner Regional Australia</c:v>
                </c:pt>
              </c:strCache>
            </c:strRef>
          </c:tx>
          <c:spPr>
            <a:ln w="28575" cap="rnd">
              <a:solidFill>
                <a:srgbClr val="978B82"/>
              </a:solidFill>
              <a:prstDash val="sysDot"/>
              <a:round/>
            </a:ln>
            <a:effectLst/>
          </c:spPr>
          <c:marker>
            <c:symbol val="circle"/>
            <c:size val="5"/>
            <c:spPr>
              <a:solidFill>
                <a:srgbClr val="978B82">
                  <a:alpha val="40000"/>
                </a:srgbClr>
              </a:solidFill>
              <a:ln w="9525">
                <a:noFill/>
              </a:ln>
              <a:effectLst/>
            </c:spPr>
          </c:marker>
          <c:cat>
            <c:numRef>
              <c:f>'S22 DV1 by ARIA'!$B$4:$G$4</c:f>
              <c:numCache>
                <c:formatCode>General</c:formatCode>
                <c:ptCount val="6"/>
                <c:pt idx="0">
                  <c:v>2009</c:v>
                </c:pt>
                <c:pt idx="1">
                  <c:v>2012</c:v>
                </c:pt>
                <c:pt idx="2">
                  <c:v>2015</c:v>
                </c:pt>
                <c:pt idx="3">
                  <c:v>2018</c:v>
                </c:pt>
                <c:pt idx="4">
                  <c:v>2021</c:v>
                </c:pt>
                <c:pt idx="5">
                  <c:v>2024</c:v>
                </c:pt>
              </c:numCache>
            </c:numRef>
          </c:cat>
          <c:val>
            <c:numRef>
              <c:f>'S22 DV1 by ARIA'!$B$6:$G$6</c:f>
              <c:numCache>
                <c:formatCode>0.0%</c:formatCode>
                <c:ptCount val="6"/>
                <c:pt idx="0">
                  <c:v>0.22910384754553101</c:v>
                </c:pt>
                <c:pt idx="1">
                  <c:v>0.21195433947111797</c:v>
                </c:pt>
                <c:pt idx="2">
                  <c:v>0.20357928877562798</c:v>
                </c:pt>
                <c:pt idx="3">
                  <c:v>0.19828093724243501</c:v>
                </c:pt>
                <c:pt idx="4">
                  <c:v>0.22849413886384098</c:v>
                </c:pt>
                <c:pt idx="5">
                  <c:v>0.23391326595880799</c:v>
                </c:pt>
              </c:numCache>
            </c:numRef>
          </c:val>
          <c:smooth val="0"/>
          <c:extLst>
            <c:ext xmlns:c16="http://schemas.microsoft.com/office/drawing/2014/chart" uri="{C3380CC4-5D6E-409C-BE32-E72D297353CC}">
              <c16:uniqueId val="{00000008-2777-44FA-A659-479C8557AA28}"/>
            </c:ext>
          </c:extLst>
        </c:ser>
        <c:ser>
          <c:idx val="0"/>
          <c:order val="3"/>
          <c:tx>
            <c:strRef>
              <c:f>'S22 DV1 by ARIA'!$A$5</c:f>
              <c:strCache>
                <c:ptCount val="1"/>
                <c:pt idx="0">
                  <c:v>Major Cities of Australia</c:v>
                </c:pt>
              </c:strCache>
            </c:strRef>
          </c:tx>
          <c:spPr>
            <a:ln w="28575" cap="rnd">
              <a:solidFill>
                <a:srgbClr val="978B82"/>
              </a:solidFill>
              <a:prstDash val="sysDash"/>
              <a:round/>
            </a:ln>
            <a:effectLst/>
          </c:spPr>
          <c:marker>
            <c:symbol val="circle"/>
            <c:size val="5"/>
            <c:spPr>
              <a:solidFill>
                <a:srgbClr val="978B82">
                  <a:alpha val="20000"/>
                </a:srgbClr>
              </a:solidFill>
              <a:ln w="9525">
                <a:noFill/>
              </a:ln>
              <a:effectLst/>
            </c:spPr>
          </c:marker>
          <c:dLbls>
            <c:dLbl>
              <c:idx val="0"/>
              <c:layout>
                <c:manualLayout>
                  <c:x val="-3.7562878787878791E-2"/>
                  <c:y val="7.8173799730494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77-44FA-A659-479C8557AA28}"/>
                </c:ext>
              </c:extLst>
            </c:dLbl>
            <c:dLbl>
              <c:idx val="1"/>
              <c:layout>
                <c:manualLayout>
                  <c:x val="-3.7562878787878791E-2"/>
                  <c:y val="7.2234678528697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77-44FA-A659-479C8557AA28}"/>
                </c:ext>
              </c:extLst>
            </c:dLbl>
            <c:dLbl>
              <c:idx val="2"/>
              <c:layout>
                <c:manualLayout>
                  <c:x val="-3.7562878787878846E-2"/>
                  <c:y val="6.0356436125102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77-44FA-A659-479C8557AA28}"/>
                </c:ext>
              </c:extLst>
            </c:dLbl>
            <c:dLbl>
              <c:idx val="3"/>
              <c:layout>
                <c:manualLayout>
                  <c:x val="-3.5959343434343434E-2"/>
                  <c:y val="8.1143360331393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77-44FA-A659-479C8557AA28}"/>
                </c:ext>
              </c:extLst>
            </c:dLbl>
            <c:dLbl>
              <c:idx val="4"/>
              <c:layout>
                <c:manualLayout>
                  <c:x val="-3.9166414141414141E-2"/>
                  <c:y val="8.1143360331393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77-44FA-A659-479C8557AA28}"/>
                </c:ext>
              </c:extLst>
            </c:dLbl>
            <c:dLbl>
              <c:idx val="5"/>
              <c:layout>
                <c:manualLayout>
                  <c:x val="-3.2752272727272727E-2"/>
                  <c:y val="7.8173799730494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77-44FA-A659-479C8557AA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'S22 DV1 by ARIA'!$B$4:$G$4</c:f>
              <c:numCache>
                <c:formatCode>General</c:formatCode>
                <c:ptCount val="6"/>
                <c:pt idx="0">
                  <c:v>2009</c:v>
                </c:pt>
                <c:pt idx="1">
                  <c:v>2012</c:v>
                </c:pt>
                <c:pt idx="2">
                  <c:v>2015</c:v>
                </c:pt>
                <c:pt idx="3">
                  <c:v>2018</c:v>
                </c:pt>
                <c:pt idx="4">
                  <c:v>2021</c:v>
                </c:pt>
                <c:pt idx="5">
                  <c:v>2024</c:v>
                </c:pt>
              </c:numCache>
            </c:numRef>
          </c:cat>
          <c:val>
            <c:numRef>
              <c:f>'S22 DV1 by ARIA'!$B$5:$G$5</c:f>
              <c:numCache>
                <c:formatCode>0.0%</c:formatCode>
                <c:ptCount val="6"/>
                <c:pt idx="0">
                  <c:v>0.20641233367702699</c:v>
                </c:pt>
                <c:pt idx="1">
                  <c:v>0.19284492804067899</c:v>
                </c:pt>
                <c:pt idx="2">
                  <c:v>0.198223987848338</c:v>
                </c:pt>
                <c:pt idx="3">
                  <c:v>0.19734790487294401</c:v>
                </c:pt>
                <c:pt idx="4">
                  <c:v>0.20454051232984</c:v>
                </c:pt>
                <c:pt idx="5">
                  <c:v>0.21097467742187098</c:v>
                </c:pt>
              </c:numCache>
            </c:numRef>
          </c:val>
          <c:smooth val="0"/>
          <c:extLst>
            <c:ext xmlns:c16="http://schemas.microsoft.com/office/drawing/2014/chart" uri="{C3380CC4-5D6E-409C-BE32-E72D297353CC}">
              <c16:uniqueId val="{0000000F-2777-44FA-A659-479C8557AA28}"/>
            </c:ext>
          </c:extLst>
        </c:ser>
        <c:dLbls>
          <c:showLegendKey val="0"/>
          <c:showVal val="0"/>
          <c:showCatName val="0"/>
          <c:showSerName val="0"/>
          <c:showPercent val="0"/>
          <c:showBubbleSize val="0"/>
        </c:dLbls>
        <c:marker val="1"/>
        <c:smooth val="0"/>
        <c:axId val="657288792"/>
        <c:axId val="657285840"/>
      </c:lineChart>
      <c:catAx>
        <c:axId val="657288792"/>
        <c:scaling>
          <c:orientation val="minMax"/>
        </c:scaling>
        <c:delete val="0"/>
        <c:axPos val="b"/>
        <c:numFmt formatCode="General" sourceLinked="1"/>
        <c:majorTickMark val="none"/>
        <c:minorTickMark val="out"/>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57285840"/>
        <c:crosses val="autoZero"/>
        <c:auto val="1"/>
        <c:lblAlgn val="ctr"/>
        <c:lblOffset val="100"/>
        <c:noMultiLvlLbl val="0"/>
      </c:catAx>
      <c:valAx>
        <c:axId val="657285840"/>
        <c:scaling>
          <c:orientation val="minMax"/>
          <c:max val="0.4"/>
          <c:min val="0.1"/>
        </c:scaling>
        <c:delete val="0"/>
        <c:axPos val="l"/>
        <c:majorGridlines>
          <c:spPr>
            <a:ln w="9525" cap="flat" cmpd="sng" algn="ctr">
              <a:solidFill>
                <a:schemeClr val="bg2"/>
              </a:solidFill>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572887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sz="1400" dirty="0"/>
              <a:t>Parent</a:t>
            </a:r>
            <a:r>
              <a:rPr lang="en-AU" sz="1400" baseline="0" dirty="0"/>
              <a:t> 1 -</a:t>
            </a:r>
            <a:r>
              <a:rPr lang="en-AU" sz="1400" dirty="0"/>
              <a:t> Educational</a:t>
            </a:r>
            <a:r>
              <a:rPr lang="en-AU" sz="1400" baseline="0" dirty="0"/>
              <a:t> attainment</a:t>
            </a:r>
            <a:endParaRPr lang="en-AU" sz="1400" dirty="0"/>
          </a:p>
        </c:rich>
      </c:tx>
      <c:layout>
        <c:manualLayout>
          <c:xMode val="edge"/>
          <c:yMode val="edge"/>
          <c:x val="0.3349988467782905"/>
          <c:y val="4.7575719483901262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AU"/>
        </a:p>
      </c:txPr>
    </c:title>
    <c:autoTitleDeleted val="0"/>
    <c:plotArea>
      <c:layout>
        <c:manualLayout>
          <c:layoutTarget val="inner"/>
          <c:xMode val="edge"/>
          <c:yMode val="edge"/>
          <c:x val="9.5260510250974442E-2"/>
          <c:y val="0.16696401680893222"/>
          <c:w val="0.82547432226305906"/>
          <c:h val="0.5822843504603149"/>
        </c:manualLayout>
      </c:layout>
      <c:barChart>
        <c:barDir val="bar"/>
        <c:grouping val="percentStacked"/>
        <c:varyColors val="0"/>
        <c:ser>
          <c:idx val="0"/>
          <c:order val="0"/>
          <c:tx>
            <c:strRef>
              <c:f>'Stack Barcharts (Reversed)'!$S$3</c:f>
              <c:strCache>
                <c:ptCount val="1"/>
                <c:pt idx="0">
                  <c:v>Bachelor degree or Above (%)</c:v>
                </c:pt>
              </c:strCache>
            </c:strRef>
          </c:tx>
          <c:spPr>
            <a:solidFill>
              <a:srgbClr val="426EA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'Stack Barcharts (Reversed)'!$T$2:$W$2</c:f>
              <c:numCache>
                <c:formatCode>General</c:formatCode>
                <c:ptCount val="4"/>
                <c:pt idx="0">
                  <c:v>2024</c:v>
                </c:pt>
                <c:pt idx="1">
                  <c:v>2021</c:v>
                </c:pt>
                <c:pt idx="2">
                  <c:v>2018</c:v>
                </c:pt>
                <c:pt idx="3">
                  <c:v>2015</c:v>
                </c:pt>
              </c:numCache>
            </c:numRef>
          </c:cat>
          <c:val>
            <c:numRef>
              <c:f>'Stack Barcharts (Reversed)'!$T$3:$W$3</c:f>
              <c:numCache>
                <c:formatCode>General</c:formatCode>
                <c:ptCount val="4"/>
                <c:pt idx="0">
                  <c:v>47.6</c:v>
                </c:pt>
                <c:pt idx="1">
                  <c:v>44.8</c:v>
                </c:pt>
                <c:pt idx="2" formatCode="0.0">
                  <c:v>42</c:v>
                </c:pt>
                <c:pt idx="3">
                  <c:v>38.1</c:v>
                </c:pt>
              </c:numCache>
            </c:numRef>
          </c:val>
          <c:extLst>
            <c:ext xmlns:c16="http://schemas.microsoft.com/office/drawing/2014/chart" uri="{C3380CC4-5D6E-409C-BE32-E72D297353CC}">
              <c16:uniqueId val="{00000000-DD9E-493B-8D9E-815CF1C86949}"/>
            </c:ext>
          </c:extLst>
        </c:ser>
        <c:ser>
          <c:idx val="1"/>
          <c:order val="1"/>
          <c:tx>
            <c:strRef>
              <c:f>'Stack Barcharts (Reversed)'!$S$4</c:f>
              <c:strCache>
                <c:ptCount val="1"/>
                <c:pt idx="0">
                  <c:v>Advanced Diploma or Diploma (%)</c:v>
                </c:pt>
              </c:strCache>
            </c:strRef>
          </c:tx>
          <c:spPr>
            <a:solidFill>
              <a:srgbClr val="F56B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'Stack Barcharts (Reversed)'!$T$2:$W$2</c:f>
              <c:numCache>
                <c:formatCode>General</c:formatCode>
                <c:ptCount val="4"/>
                <c:pt idx="0">
                  <c:v>2024</c:v>
                </c:pt>
                <c:pt idx="1">
                  <c:v>2021</c:v>
                </c:pt>
                <c:pt idx="2">
                  <c:v>2018</c:v>
                </c:pt>
                <c:pt idx="3">
                  <c:v>2015</c:v>
                </c:pt>
              </c:numCache>
            </c:numRef>
          </c:cat>
          <c:val>
            <c:numRef>
              <c:f>'Stack Barcharts (Reversed)'!$T$4:$W$4</c:f>
              <c:numCache>
                <c:formatCode>General</c:formatCode>
                <c:ptCount val="4"/>
                <c:pt idx="0">
                  <c:v>14.4</c:v>
                </c:pt>
                <c:pt idx="1">
                  <c:v>14.4</c:v>
                </c:pt>
                <c:pt idx="2">
                  <c:v>21.6</c:v>
                </c:pt>
                <c:pt idx="3">
                  <c:v>14.9</c:v>
                </c:pt>
              </c:numCache>
            </c:numRef>
          </c:val>
          <c:extLst>
            <c:ext xmlns:c16="http://schemas.microsoft.com/office/drawing/2014/chart" uri="{C3380CC4-5D6E-409C-BE32-E72D297353CC}">
              <c16:uniqueId val="{00000001-DD9E-493B-8D9E-815CF1C86949}"/>
            </c:ext>
          </c:extLst>
        </c:ser>
        <c:ser>
          <c:idx val="2"/>
          <c:order val="2"/>
          <c:tx>
            <c:strRef>
              <c:f>'Stack Barcharts (Reversed)'!$S$5</c:f>
              <c:strCache>
                <c:ptCount val="1"/>
                <c:pt idx="0">
                  <c:v>Certificate level I to IV (inc. trade qualification)(%)</c:v>
                </c:pt>
              </c:strCache>
            </c:strRef>
          </c:tx>
          <c:spPr>
            <a:solidFill>
              <a:srgbClr val="ABAFAF"/>
            </a:solidFill>
            <a:ln>
              <a:noFill/>
            </a:ln>
            <a:effectLst/>
          </c:spPr>
          <c:invertIfNegative val="0"/>
          <c:dLbls>
            <c:dLbl>
              <c:idx val="0"/>
              <c:layout>
                <c:manualLayout>
                  <c:x val="3.7170023119754382E-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9E-493B-8D9E-815CF1C86949}"/>
                </c:ext>
              </c:extLst>
            </c:dLbl>
            <c:dLbl>
              <c:idx val="1"/>
              <c:layout>
                <c:manualLayout>
                  <c:x val="-2.776819374240474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9E-493B-8D9E-815CF1C86949}"/>
                </c:ext>
              </c:extLst>
            </c:dLbl>
            <c:dLbl>
              <c:idx val="2"/>
              <c:layout>
                <c:manualLayout>
                  <c:x val="4.5915910912637763E-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9E-493B-8D9E-815CF1C86949}"/>
                </c:ext>
              </c:extLst>
            </c:dLbl>
            <c:dLbl>
              <c:idx val="3"/>
              <c:layout>
                <c:manualLayout>
                  <c:x val="5.6047957785378793E-5"/>
                  <c:y val="4.62504201686792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9E-493B-8D9E-815CF1C86949}"/>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'Stack Barcharts (Reversed)'!$T$2:$W$2</c:f>
              <c:numCache>
                <c:formatCode>General</c:formatCode>
                <c:ptCount val="4"/>
                <c:pt idx="0">
                  <c:v>2024</c:v>
                </c:pt>
                <c:pt idx="1">
                  <c:v>2021</c:v>
                </c:pt>
                <c:pt idx="2">
                  <c:v>2018</c:v>
                </c:pt>
                <c:pt idx="3">
                  <c:v>2015</c:v>
                </c:pt>
              </c:numCache>
            </c:numRef>
          </c:cat>
          <c:val>
            <c:numRef>
              <c:f>'Stack Barcharts (Reversed)'!$T$5:$W$5</c:f>
              <c:numCache>
                <c:formatCode>General</c:formatCode>
                <c:ptCount val="4"/>
                <c:pt idx="0">
                  <c:v>23.4</c:v>
                </c:pt>
                <c:pt idx="1">
                  <c:v>24.7</c:v>
                </c:pt>
                <c:pt idx="2">
                  <c:v>18.3</c:v>
                </c:pt>
                <c:pt idx="3">
                  <c:v>26.6</c:v>
                </c:pt>
              </c:numCache>
            </c:numRef>
          </c:val>
          <c:extLst>
            <c:ext xmlns:c16="http://schemas.microsoft.com/office/drawing/2014/chart" uri="{C3380CC4-5D6E-409C-BE32-E72D297353CC}">
              <c16:uniqueId val="{00000006-DD9E-493B-8D9E-815CF1C86949}"/>
            </c:ext>
          </c:extLst>
        </c:ser>
        <c:ser>
          <c:idx val="3"/>
          <c:order val="3"/>
          <c:tx>
            <c:strRef>
              <c:f>'Stack Barcharts (Reversed)'!$S$6</c:f>
              <c:strCache>
                <c:ptCount val="1"/>
                <c:pt idx="0">
                  <c:v>No post-school qualification (%)</c:v>
                </c:pt>
              </c:strCache>
            </c:strRef>
          </c:tx>
          <c:spPr>
            <a:solidFill>
              <a:srgbClr val="F1B43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8DA9A"/>
                      </a:solidFill>
                      <a:round/>
                    </a:ln>
                    <a:effectLst/>
                  </c:spPr>
                </c15:leaderLines>
              </c:ext>
            </c:extLst>
          </c:dLbls>
          <c:cat>
            <c:numRef>
              <c:f>'Stack Barcharts (Reversed)'!$T$2:$W$2</c:f>
              <c:numCache>
                <c:formatCode>General</c:formatCode>
                <c:ptCount val="4"/>
                <c:pt idx="0">
                  <c:v>2024</c:v>
                </c:pt>
                <c:pt idx="1">
                  <c:v>2021</c:v>
                </c:pt>
                <c:pt idx="2">
                  <c:v>2018</c:v>
                </c:pt>
                <c:pt idx="3">
                  <c:v>2015</c:v>
                </c:pt>
              </c:numCache>
            </c:numRef>
          </c:cat>
          <c:val>
            <c:numRef>
              <c:f>'Stack Barcharts (Reversed)'!$T$6:$W$6</c:f>
              <c:numCache>
                <c:formatCode>General</c:formatCode>
                <c:ptCount val="4"/>
                <c:pt idx="0">
                  <c:v>14.5</c:v>
                </c:pt>
                <c:pt idx="1">
                  <c:v>16.100000000000001</c:v>
                </c:pt>
                <c:pt idx="2">
                  <c:v>18</c:v>
                </c:pt>
                <c:pt idx="3">
                  <c:v>20.5</c:v>
                </c:pt>
              </c:numCache>
            </c:numRef>
          </c:val>
          <c:extLst>
            <c:ext xmlns:c16="http://schemas.microsoft.com/office/drawing/2014/chart" uri="{C3380CC4-5D6E-409C-BE32-E72D297353CC}">
              <c16:uniqueId val="{00000007-DD9E-493B-8D9E-815CF1C86949}"/>
            </c:ext>
          </c:extLst>
        </c:ser>
        <c:dLbls>
          <c:dLblPos val="ctr"/>
          <c:showLegendKey val="0"/>
          <c:showVal val="1"/>
          <c:showCatName val="0"/>
          <c:showSerName val="0"/>
          <c:showPercent val="0"/>
          <c:showBubbleSize val="0"/>
        </c:dLbls>
        <c:gapWidth val="50"/>
        <c:overlap val="100"/>
        <c:axId val="1388619392"/>
        <c:axId val="1388620352"/>
      </c:barChart>
      <c:catAx>
        <c:axId val="1388619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8620352"/>
        <c:crosses val="autoZero"/>
        <c:auto val="1"/>
        <c:lblAlgn val="ctr"/>
        <c:lblOffset val="100"/>
        <c:noMultiLvlLbl val="0"/>
      </c:catAx>
      <c:valAx>
        <c:axId val="13886203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8619392"/>
        <c:crosses val="autoZero"/>
        <c:crossBetween val="between"/>
        <c:majorUnit val="0.2"/>
      </c:valAx>
      <c:spPr>
        <a:noFill/>
        <a:ln>
          <a:noFill/>
        </a:ln>
        <a:effectLst/>
      </c:spPr>
    </c:plotArea>
    <c:legend>
      <c:legendPos val="b"/>
      <c:layout>
        <c:manualLayout>
          <c:xMode val="edge"/>
          <c:yMode val="edge"/>
          <c:x val="4.6835335495777126E-2"/>
          <c:y val="0.87483673161883146"/>
          <c:w val="0.90913462980536164"/>
          <c:h val="8.0249953282382894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AU"/>
              <a:t>Child is Regularly Read to at Home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260510250974442E-2"/>
          <c:y val="0.16694450088520968"/>
          <c:w val="0.8282718047195341"/>
          <c:h val="0.62990333699652101"/>
        </c:manualLayout>
      </c:layout>
      <c:barChart>
        <c:barDir val="bar"/>
        <c:grouping val="percentStacked"/>
        <c:varyColors val="0"/>
        <c:ser>
          <c:idx val="0"/>
          <c:order val="0"/>
          <c:tx>
            <c:strRef>
              <c:f>'Stack Barcharts (Reversed)'!$S$14</c:f>
              <c:strCache>
                <c:ptCount val="1"/>
                <c:pt idx="0">
                  <c:v>Very true</c:v>
                </c:pt>
              </c:strCache>
            </c:strRef>
          </c:tx>
          <c:spPr>
            <a:solidFill>
              <a:srgbClr val="426E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'Stack Barcharts (Reversed)'!$T$13:$W$13</c:f>
              <c:strCache>
                <c:ptCount val="4"/>
                <c:pt idx="0">
                  <c:v>2024</c:v>
                </c:pt>
                <c:pt idx="1">
                  <c:v>2021</c:v>
                </c:pt>
                <c:pt idx="2">
                  <c:v>2018</c:v>
                </c:pt>
                <c:pt idx="3">
                  <c:v>2015</c:v>
                </c:pt>
              </c:strCache>
            </c:strRef>
          </c:cat>
          <c:val>
            <c:numRef>
              <c:f>'Stack Barcharts (Reversed)'!$T$14:$W$14</c:f>
              <c:numCache>
                <c:formatCode>0.0</c:formatCode>
                <c:ptCount val="4"/>
                <c:pt idx="0">
                  <c:v>66.80406462847445</c:v>
                </c:pt>
                <c:pt idx="1">
                  <c:v>69.102099775995981</c:v>
                </c:pt>
                <c:pt idx="2">
                  <c:v>72.261139006207358</c:v>
                </c:pt>
                <c:pt idx="3">
                  <c:v>73.134001709152301</c:v>
                </c:pt>
              </c:numCache>
            </c:numRef>
          </c:val>
          <c:extLst>
            <c:ext xmlns:c16="http://schemas.microsoft.com/office/drawing/2014/chart" uri="{C3380CC4-5D6E-409C-BE32-E72D297353CC}">
              <c16:uniqueId val="{00000000-9BB5-41E1-8B56-49703313D6C1}"/>
            </c:ext>
          </c:extLst>
        </c:ser>
        <c:ser>
          <c:idx val="1"/>
          <c:order val="1"/>
          <c:tx>
            <c:strRef>
              <c:f>'Stack Barcharts (Reversed)'!$S$15</c:f>
              <c:strCache>
                <c:ptCount val="1"/>
                <c:pt idx="0">
                  <c:v>Somewhat true</c:v>
                </c:pt>
              </c:strCache>
            </c:strRef>
          </c:tx>
          <c:spPr>
            <a:solidFill>
              <a:srgbClr val="F56B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'Stack Barcharts (Reversed)'!$T$13:$W$13</c:f>
              <c:strCache>
                <c:ptCount val="4"/>
                <c:pt idx="0">
                  <c:v>2024</c:v>
                </c:pt>
                <c:pt idx="1">
                  <c:v>2021</c:v>
                </c:pt>
                <c:pt idx="2">
                  <c:v>2018</c:v>
                </c:pt>
                <c:pt idx="3">
                  <c:v>2015</c:v>
                </c:pt>
              </c:strCache>
            </c:strRef>
          </c:cat>
          <c:val>
            <c:numRef>
              <c:f>'Stack Barcharts (Reversed)'!$T$15:$W$15</c:f>
              <c:numCache>
                <c:formatCode>0.0</c:formatCode>
                <c:ptCount val="4"/>
                <c:pt idx="0">
                  <c:v>18.045054775497608</c:v>
                </c:pt>
                <c:pt idx="1">
                  <c:v>19.269579416752151</c:v>
                </c:pt>
                <c:pt idx="2">
                  <c:v>18.463599455960402</c:v>
                </c:pt>
                <c:pt idx="3">
                  <c:v>18.492194176376181</c:v>
                </c:pt>
              </c:numCache>
            </c:numRef>
          </c:val>
          <c:extLst>
            <c:ext xmlns:c16="http://schemas.microsoft.com/office/drawing/2014/chart" uri="{C3380CC4-5D6E-409C-BE32-E72D297353CC}">
              <c16:uniqueId val="{00000001-9BB5-41E1-8B56-49703313D6C1}"/>
            </c:ext>
          </c:extLst>
        </c:ser>
        <c:ser>
          <c:idx val="2"/>
          <c:order val="2"/>
          <c:tx>
            <c:strRef>
              <c:f>'Stack Barcharts (Reversed)'!$S$16</c:f>
              <c:strCache>
                <c:ptCount val="1"/>
                <c:pt idx="0">
                  <c:v>Not true</c:v>
                </c:pt>
              </c:strCache>
            </c:strRef>
          </c:tx>
          <c:spPr>
            <a:solidFill>
              <a:srgbClr val="ABAFAF"/>
            </a:solidFill>
            <a:ln>
              <a:noFill/>
            </a:ln>
            <a:effectLst/>
          </c:spPr>
          <c:invertIfNegative val="0"/>
          <c:dLbls>
            <c:dLbl>
              <c:idx val="3"/>
              <c:layout>
                <c:manualLayout>
                  <c:x val="-2.79068868043944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5-41E1-8B56-49703313D6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'Stack Barcharts (Reversed)'!$T$13:$W$13</c:f>
              <c:strCache>
                <c:ptCount val="4"/>
                <c:pt idx="0">
                  <c:v>2024</c:v>
                </c:pt>
                <c:pt idx="1">
                  <c:v>2021</c:v>
                </c:pt>
                <c:pt idx="2">
                  <c:v>2018</c:v>
                </c:pt>
                <c:pt idx="3">
                  <c:v>2015</c:v>
                </c:pt>
              </c:strCache>
            </c:strRef>
          </c:cat>
          <c:val>
            <c:numRef>
              <c:f>'Stack Barcharts (Reversed)'!$T$16:$W$16</c:f>
              <c:numCache>
                <c:formatCode>0.0</c:formatCode>
                <c:ptCount val="4"/>
                <c:pt idx="0">
                  <c:v>6.2787929552317765</c:v>
                </c:pt>
                <c:pt idx="1">
                  <c:v>6.5871836204911345</c:v>
                </c:pt>
                <c:pt idx="2">
                  <c:v>6.1756675222677861</c:v>
                </c:pt>
                <c:pt idx="3">
                  <c:v>6.0424786877045253</c:v>
                </c:pt>
              </c:numCache>
            </c:numRef>
          </c:val>
          <c:extLst>
            <c:ext xmlns:c16="http://schemas.microsoft.com/office/drawing/2014/chart" uri="{C3380CC4-5D6E-409C-BE32-E72D297353CC}">
              <c16:uniqueId val="{00000003-9BB5-41E1-8B56-49703313D6C1}"/>
            </c:ext>
          </c:extLst>
        </c:ser>
        <c:ser>
          <c:idx val="3"/>
          <c:order val="3"/>
          <c:tx>
            <c:strRef>
              <c:f>'Stack Barcharts (Reversed)'!$S$17</c:f>
              <c:strCache>
                <c:ptCount val="1"/>
                <c:pt idx="0">
                  <c:v>Don't know</c:v>
                </c:pt>
              </c:strCache>
            </c:strRef>
          </c:tx>
          <c:spPr>
            <a:solidFill>
              <a:srgbClr val="F1B434"/>
            </a:solidFill>
            <a:ln>
              <a:noFill/>
            </a:ln>
            <a:effectLst/>
          </c:spPr>
          <c:invertIfNegative val="0"/>
          <c:dLbls>
            <c:dLbl>
              <c:idx val="0"/>
              <c:layout>
                <c:manualLayout>
                  <c:x val="6.37131728245346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5-41E1-8B56-49703313D6C1}"/>
                </c:ext>
              </c:extLst>
            </c:dLbl>
            <c:dLbl>
              <c:idx val="1"/>
              <c:layout>
                <c:manualLayout>
                  <c:x val="4.986166444481761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5-41E1-8B56-49703313D6C1}"/>
                </c:ext>
              </c:extLst>
            </c:dLbl>
            <c:dLbl>
              <c:idx val="2"/>
              <c:layout>
                <c:manualLayout>
                  <c:x val="3.875672493391924E-2"/>
                  <c:y val="4.241179192356055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B5-41E1-8B56-49703313D6C1}"/>
                </c:ext>
              </c:extLst>
            </c:dLbl>
            <c:dLbl>
              <c:idx val="3"/>
              <c:layout>
                <c:manualLayout>
                  <c:x val="3.5984759334229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B5-41E1-8B56-49703313D6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8DA9A"/>
                      </a:solidFill>
                      <a:round/>
                    </a:ln>
                    <a:effectLst/>
                  </c:spPr>
                </c15:leaderLines>
              </c:ext>
            </c:extLst>
          </c:dLbls>
          <c:cat>
            <c:strRef>
              <c:f>'Stack Barcharts (Reversed)'!$T$13:$W$13</c:f>
              <c:strCache>
                <c:ptCount val="4"/>
                <c:pt idx="0">
                  <c:v>2024</c:v>
                </c:pt>
                <c:pt idx="1">
                  <c:v>2021</c:v>
                </c:pt>
                <c:pt idx="2">
                  <c:v>2018</c:v>
                </c:pt>
                <c:pt idx="3">
                  <c:v>2015</c:v>
                </c:pt>
              </c:strCache>
            </c:strRef>
          </c:cat>
          <c:val>
            <c:numRef>
              <c:f>'Stack Barcharts (Reversed)'!$T$17:$W$17</c:f>
              <c:numCache>
                <c:formatCode>0.0</c:formatCode>
                <c:ptCount val="4"/>
                <c:pt idx="0">
                  <c:v>8.872087640796174</c:v>
                </c:pt>
                <c:pt idx="1">
                  <c:v>5.041137186760734</c:v>
                </c:pt>
                <c:pt idx="2">
                  <c:v>3.099594015564441</c:v>
                </c:pt>
                <c:pt idx="3">
                  <c:v>2.3313254267669925</c:v>
                </c:pt>
              </c:numCache>
            </c:numRef>
          </c:val>
          <c:extLst>
            <c:ext xmlns:c16="http://schemas.microsoft.com/office/drawing/2014/chart" uri="{C3380CC4-5D6E-409C-BE32-E72D297353CC}">
              <c16:uniqueId val="{00000008-9BB5-41E1-8B56-49703313D6C1}"/>
            </c:ext>
          </c:extLst>
        </c:ser>
        <c:dLbls>
          <c:dLblPos val="ctr"/>
          <c:showLegendKey val="0"/>
          <c:showVal val="1"/>
          <c:showCatName val="0"/>
          <c:showSerName val="0"/>
          <c:showPercent val="0"/>
          <c:showBubbleSize val="0"/>
        </c:dLbls>
        <c:gapWidth val="50"/>
        <c:overlap val="100"/>
        <c:axId val="1388653472"/>
        <c:axId val="1388649152"/>
      </c:barChart>
      <c:catAx>
        <c:axId val="138865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8649152"/>
        <c:crosses val="autoZero"/>
        <c:auto val="1"/>
        <c:lblAlgn val="ctr"/>
        <c:lblOffset val="100"/>
        <c:noMultiLvlLbl val="0"/>
      </c:catAx>
      <c:valAx>
        <c:axId val="13886491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86534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7/4/2025</a:t>
            </a:fld>
            <a:endParaRPr lang="en-US" dirty="0"/>
          </a:p>
        </p:txBody>
      </p:sp>
      <p:sp>
        <p:nvSpPr>
          <p:cNvPr id="4" name="Slide Image Placeholder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831" rtl="0" eaLnBrk="1" latinLnBrk="0" hangingPunct="1">
      <a:defRPr sz="900" kern="1200">
        <a:solidFill>
          <a:schemeClr val="tx1"/>
        </a:solidFill>
        <a:latin typeface="Calibri Light"/>
        <a:ea typeface="+mn-ea"/>
        <a:cs typeface="+mn-cs"/>
      </a:defRPr>
    </a:lvl1pPr>
    <a:lvl2pPr marL="342831" algn="l" defTabSz="342831" rtl="0" eaLnBrk="1" latinLnBrk="0" hangingPunct="1">
      <a:defRPr sz="900" kern="1200">
        <a:solidFill>
          <a:schemeClr val="tx1"/>
        </a:solidFill>
        <a:latin typeface="Calibri Light"/>
        <a:ea typeface="+mn-ea"/>
        <a:cs typeface="+mn-cs"/>
      </a:defRPr>
    </a:lvl2pPr>
    <a:lvl3pPr marL="685663" algn="l" defTabSz="342831" rtl="0" eaLnBrk="1" latinLnBrk="0" hangingPunct="1">
      <a:defRPr sz="900" kern="1200">
        <a:solidFill>
          <a:schemeClr val="tx1"/>
        </a:solidFill>
        <a:latin typeface="Calibri Light"/>
        <a:ea typeface="+mn-ea"/>
        <a:cs typeface="+mn-cs"/>
      </a:defRPr>
    </a:lvl3pPr>
    <a:lvl4pPr marL="1028494" algn="l" defTabSz="342831" rtl="0" eaLnBrk="1" latinLnBrk="0" hangingPunct="1">
      <a:defRPr sz="900" kern="1200">
        <a:solidFill>
          <a:schemeClr val="tx1"/>
        </a:solidFill>
        <a:latin typeface="Calibri Light"/>
        <a:ea typeface="+mn-ea"/>
        <a:cs typeface="+mn-cs"/>
      </a:defRPr>
    </a:lvl4pPr>
    <a:lvl5pPr marL="1371326" algn="l" defTabSz="342831" rtl="0" eaLnBrk="1" latinLnBrk="0" hangingPunct="1">
      <a:defRPr sz="900" kern="1200">
        <a:solidFill>
          <a:schemeClr val="tx1"/>
        </a:solidFill>
        <a:latin typeface="Calibri Light"/>
        <a:ea typeface="+mn-ea"/>
        <a:cs typeface="+mn-cs"/>
      </a:defRPr>
    </a:lvl5pPr>
    <a:lvl6pPr marL="1714157" algn="l" defTabSz="342831" rtl="0" eaLnBrk="1" latinLnBrk="0" hangingPunct="1">
      <a:defRPr sz="900" kern="1200">
        <a:solidFill>
          <a:schemeClr val="tx1"/>
        </a:solidFill>
        <a:latin typeface="+mn-lt"/>
        <a:ea typeface="+mn-ea"/>
        <a:cs typeface="+mn-cs"/>
      </a:defRPr>
    </a:lvl6pPr>
    <a:lvl7pPr marL="2056989" algn="l" defTabSz="342831" rtl="0" eaLnBrk="1" latinLnBrk="0" hangingPunct="1">
      <a:defRPr sz="900" kern="1200">
        <a:solidFill>
          <a:schemeClr val="tx1"/>
        </a:solidFill>
        <a:latin typeface="+mn-lt"/>
        <a:ea typeface="+mn-ea"/>
        <a:cs typeface="+mn-cs"/>
      </a:defRPr>
    </a:lvl7pPr>
    <a:lvl8pPr marL="2399820" algn="l" defTabSz="342831" rtl="0" eaLnBrk="1" latinLnBrk="0" hangingPunct="1">
      <a:defRPr sz="900" kern="1200">
        <a:solidFill>
          <a:schemeClr val="tx1"/>
        </a:solidFill>
        <a:latin typeface="+mn-lt"/>
        <a:ea typeface="+mn-ea"/>
        <a:cs typeface="+mn-cs"/>
      </a:defRPr>
    </a:lvl8pPr>
    <a:lvl9pPr marL="2742651" algn="l" defTabSz="34283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95510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3625B-1689-2F95-9E10-A4BBB62DF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577C1-4FC6-E22D-F0E2-E74513D32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9D23B-6557-E413-DCE6-8FFDE9155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3DC67B-B2D1-3671-65E5-98787824D81E}"/>
              </a:ext>
            </a:extLst>
          </p:cNvPr>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86399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DE2C-2AC0-0C51-4F32-AF54985C0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3113E-85AC-7E67-5033-6DC800312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61C85-42C3-C185-C711-786D54C85F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D1936-40F3-5073-F124-C9F609C0489D}"/>
              </a:ext>
            </a:extLst>
          </p:cNvPr>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86407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404501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66289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154D-7621-5766-B076-47E6BDFFF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B9A1B-D54D-1305-C686-2066BCF8B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5AFB-29E2-8324-3BBF-EF21CC4A99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9CEF20-62EE-1ADC-EE3F-F06F30514F47}"/>
              </a:ext>
            </a:extLst>
          </p:cNvPr>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41283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8E1DA-483A-5422-F2C6-2B11918D7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DDDD6-F972-8719-E973-FF2EBE1BC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D4803-F09F-4814-035D-CE83F41CB59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C6D082B-2EE1-C35C-1C57-F296AE6152A1}"/>
              </a:ext>
            </a:extLst>
          </p:cNvPr>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09990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78800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995B4-1FFC-89DC-5C57-383F7CC7E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76B2B-43EF-83B2-4858-403C0269D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AE10B-5AF3-1985-B70F-AD03B4D885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23129B-B0C9-3BF6-3735-497D59F02109}"/>
              </a:ext>
            </a:extLst>
          </p:cNvPr>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82537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67116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252771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91395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A25F8-4335-79E4-7DD3-E3E2B7B8D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B6F5A-FBD6-A7F9-7683-8F5532310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1BE93-1484-15BD-6F88-6C63B5F56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1E23A7-C3C9-F1C3-8817-507F7EC9253F}"/>
              </a:ext>
            </a:extLst>
          </p:cNvPr>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94625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4B5B9-A5DF-7F7B-1416-46DEF6350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6AB4D-21B5-B003-FE71-65DF74CE5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D7DEC-0FB4-1FF2-C550-F15F196D1C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B1C63-C507-30B9-4F01-3BF81BF3E86C}"/>
              </a:ext>
            </a:extLst>
          </p:cNvPr>
          <p:cNvSpPr>
            <a:spLocks noGrp="1"/>
          </p:cNvSpPr>
          <p:nvPr>
            <p:ph type="sldNum" sz="quarter" idx="5"/>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225844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26FA-A6E6-BBC7-129D-B298E9DB5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02D37-7DE7-001B-C16F-0358FCA9C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B3257-E1E2-8000-A7A6-BBF79D1C09D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944FDB3-6397-4BAA-F2F0-96B503254D82}"/>
              </a:ext>
            </a:extLst>
          </p:cNvPr>
          <p:cNvSpPr>
            <a:spLocks noGrp="1"/>
          </p:cNvSpPr>
          <p:nvPr>
            <p:ph type="sldNum" sz="quarter" idx="5"/>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543156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7FF09-BFAD-50BE-C6FC-0D636BF1A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5E527-EEDB-660C-FD5B-FB992E43B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71554-2AFF-8D09-E5BC-85AF2855E1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AD1299-AD19-7AC8-8EFE-73E974DC1594}"/>
              </a:ext>
            </a:extLst>
          </p:cNvPr>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86120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AEE6-193D-1C44-1642-71C8E2329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C6FF1-ACB3-3B50-65FE-8B8AF466C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BED07-EE8B-5464-E8D2-A4BE6B04D2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EF6FB6-7A00-CD41-8C14-631A228E5E85}"/>
              </a:ext>
            </a:extLst>
          </p:cNvPr>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162262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58438-E628-93B9-B255-6764EE7B5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661C8-E8C4-69EA-098B-D6ED03D2E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DFEC5-217F-1F06-7D6A-7D2F1AA2688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ABD6A99-7141-E3BF-36A7-35D0D7FE3E34}"/>
              </a:ext>
            </a:extLst>
          </p:cNvPr>
          <p:cNvSpPr>
            <a:spLocks noGrp="1"/>
          </p:cNvSpPr>
          <p:nvPr>
            <p:ph type="sldNum" sz="quarter" idx="5"/>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209626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CBD5-CA9B-C3B3-371B-376A129BE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8C3C9-47C1-2E76-05E1-8C465BD27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9703E-F95C-45F1-414F-C4D0D880B8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1C30E0-A37C-B4B0-9320-E173EECD550D}"/>
              </a:ext>
            </a:extLst>
          </p:cNvPr>
          <p:cNvSpPr>
            <a:spLocks noGrp="1"/>
          </p:cNvSpPr>
          <p:nvPr>
            <p:ph type="sldNum" sz="quarter" idx="5"/>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310515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AA43B-655D-685B-767A-D22B2BDFF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7D8D1-D049-53BD-30F4-6094829FE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43322-4E3F-C082-36F2-230370D6786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2C9A37-4C2B-1FFA-3DD9-7F4659E1EE74}"/>
              </a:ext>
            </a:extLst>
          </p:cNvPr>
          <p:cNvSpPr>
            <a:spLocks noGrp="1"/>
          </p:cNvSpPr>
          <p:nvPr>
            <p:ph type="sldNum" sz="quarter" idx="5"/>
          </p:nvPr>
        </p:nvSpPr>
        <p:spPr/>
        <p:txBody>
          <a:bodyPr/>
          <a:lstStyle/>
          <a:p>
            <a:fld id="{006BE02D-20C0-F840-AFAC-BEA99C74FDC2}" type="slidenum">
              <a:rPr lang="en-US" smtClean="0"/>
              <a:pPr/>
              <a:t>27</a:t>
            </a:fld>
            <a:endParaRPr lang="en-US" dirty="0"/>
          </a:p>
        </p:txBody>
      </p:sp>
    </p:spTree>
    <p:extLst>
      <p:ext uri="{BB962C8B-B14F-4D97-AF65-F5344CB8AC3E}">
        <p14:creationId xmlns:p14="http://schemas.microsoft.com/office/powerpoint/2010/main" val="3524276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E9499-A5C7-14F3-A9B3-D79E3F027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BEE0E-3586-70CF-043F-35298E9FC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B4C2D-9DE9-80B6-8847-E37DD46767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369E47-98A8-2CEE-D5BE-D3FBD217680B}"/>
              </a:ext>
            </a:extLst>
          </p:cNvPr>
          <p:cNvSpPr>
            <a:spLocks noGrp="1"/>
          </p:cNvSpPr>
          <p:nvPr>
            <p:ph type="sldNum" sz="quarter" idx="5"/>
          </p:nvPr>
        </p:nvSpPr>
        <p:spPr/>
        <p:txBody>
          <a:bodyPr/>
          <a:lstStyle/>
          <a:p>
            <a:fld id="{006BE02D-20C0-F840-AFAC-BEA99C74FDC2}" type="slidenum">
              <a:rPr lang="en-US" smtClean="0"/>
              <a:pPr/>
              <a:t>28</a:t>
            </a:fld>
            <a:endParaRPr lang="en-US" dirty="0"/>
          </a:p>
        </p:txBody>
      </p:sp>
    </p:spTree>
    <p:extLst>
      <p:ext uri="{BB962C8B-B14F-4D97-AF65-F5344CB8AC3E}">
        <p14:creationId xmlns:p14="http://schemas.microsoft.com/office/powerpoint/2010/main" val="407902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AB6B-771A-2FF4-F104-00CFE489F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E14EB-CCCA-0014-51B0-872A226B7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EB72F-1D16-8782-8FC8-06DE713BBCEE}"/>
              </a:ext>
            </a:extLst>
          </p:cNvPr>
          <p:cNvSpPr>
            <a:spLocks noGrp="1"/>
          </p:cNvSpPr>
          <p:nvPr>
            <p:ph type="body" idx="1"/>
          </p:nvPr>
        </p:nvSpPr>
        <p:spPr/>
        <p:txBody>
          <a:bodyPr/>
          <a:lstStyle/>
          <a:p>
            <a:pPr marL="342831" lvl="1" indent="0">
              <a:buNone/>
            </a:pPr>
            <a:endParaRPr lang="en-US" dirty="0"/>
          </a:p>
        </p:txBody>
      </p:sp>
      <p:sp>
        <p:nvSpPr>
          <p:cNvPr id="4" name="Slide Number Placeholder 3">
            <a:extLst>
              <a:ext uri="{FF2B5EF4-FFF2-40B4-BE49-F238E27FC236}">
                <a16:creationId xmlns:a16="http://schemas.microsoft.com/office/drawing/2014/main" id="{573DA466-CCC8-C7E1-D59D-4AA542B08809}"/>
              </a:ext>
            </a:extLst>
          </p:cNvPr>
          <p:cNvSpPr>
            <a:spLocks noGrp="1"/>
          </p:cNvSpPr>
          <p:nvPr>
            <p:ph type="sldNum" sz="quarter" idx="5"/>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36323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107311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65BB-18F3-8834-40CD-E070F801B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0D162-42DE-8CA2-5561-E6E9B4FC2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69D40-670E-A12F-DDDB-E620D5A216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93CB9C8-09A4-DD84-9503-0337FD60B3BE}"/>
              </a:ext>
            </a:extLst>
          </p:cNvPr>
          <p:cNvSpPr>
            <a:spLocks noGrp="1"/>
          </p:cNvSpPr>
          <p:nvPr>
            <p:ph type="sldNum" sz="quarter" idx="5"/>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1363441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33FA2-2927-29ED-DEF8-30C302B50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ECC65-C7DB-2C61-FC40-D70BE7EA8A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25FC7-BCF5-E776-0440-5C0C367E5EC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5BB18A5-9694-F840-4B28-6249CC075B9E}"/>
              </a:ext>
            </a:extLst>
          </p:cNvPr>
          <p:cNvSpPr>
            <a:spLocks noGrp="1"/>
          </p:cNvSpPr>
          <p:nvPr>
            <p:ph type="sldNum" sz="quarter" idx="5"/>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231965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BA55-6A4B-FA2C-B2E8-8C033CF6A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8D576-6AE4-A60E-27E8-FF6E9B639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AADB3-84C1-037D-20F3-20F287179C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BB3EDB2-682E-16B3-3A6B-E141E24FAEEA}"/>
              </a:ext>
            </a:extLst>
          </p:cNvPr>
          <p:cNvSpPr>
            <a:spLocks noGrp="1"/>
          </p:cNvSpPr>
          <p:nvPr>
            <p:ph type="sldNum" sz="quarter" idx="5"/>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3811084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5DE6F-D8D6-99CA-B5C1-38DD2922D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B1159-BB73-7542-AF1A-4A5C03E9E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1BB62-3BB7-445B-3770-78D86BFD197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2A504DC-E3B9-E443-0489-0EE979540298}"/>
              </a:ext>
            </a:extLst>
          </p:cNvPr>
          <p:cNvSpPr>
            <a:spLocks noGrp="1"/>
          </p:cNvSpPr>
          <p:nvPr>
            <p:ph type="sldNum" sz="quarter" idx="5"/>
          </p:nvPr>
        </p:nvSpPr>
        <p:spPr/>
        <p:txBody>
          <a:bodyPr/>
          <a:lstStyle/>
          <a:p>
            <a:fld id="{230E0703-B341-40CF-9D27-7DA4139D1D0D}" type="slidenum">
              <a:rPr lang="en-AU" smtClean="0"/>
              <a:t>33</a:t>
            </a:fld>
            <a:endParaRPr lang="en-AU" dirty="0"/>
          </a:p>
        </p:txBody>
      </p:sp>
    </p:spTree>
    <p:extLst>
      <p:ext uri="{BB962C8B-B14F-4D97-AF65-F5344CB8AC3E}">
        <p14:creationId xmlns:p14="http://schemas.microsoft.com/office/powerpoint/2010/main" val="3468782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0E0703-B341-40CF-9D27-7DA4139D1D0D}" type="slidenum">
              <a:rPr lang="en-AU" smtClean="0"/>
              <a:t>34</a:t>
            </a:fld>
            <a:endParaRPr lang="en-AU" dirty="0"/>
          </a:p>
        </p:txBody>
      </p:sp>
    </p:spTree>
    <p:extLst>
      <p:ext uri="{BB962C8B-B14F-4D97-AF65-F5344CB8AC3E}">
        <p14:creationId xmlns:p14="http://schemas.microsoft.com/office/powerpoint/2010/main" val="3057857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35</a:t>
            </a:fld>
            <a:endParaRPr lang="en-US" dirty="0"/>
          </a:p>
        </p:txBody>
      </p:sp>
    </p:spTree>
    <p:extLst>
      <p:ext uri="{BB962C8B-B14F-4D97-AF65-F5344CB8AC3E}">
        <p14:creationId xmlns:p14="http://schemas.microsoft.com/office/powerpoint/2010/main" val="14903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09428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421440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287365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65272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71860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98852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white background with blue text&#10;&#10;Description automatically generated">
            <a:extLst>
              <a:ext uri="{FF2B5EF4-FFF2-40B4-BE49-F238E27FC236}">
                <a16:creationId xmlns:a16="http://schemas.microsoft.com/office/drawing/2014/main" id="{7EE1BD05-D001-109E-9ADA-DCF942B01DFB}"/>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9" name="Text Placeholder 8">
            <a:extLst>
              <a:ext uri="{FF2B5EF4-FFF2-40B4-BE49-F238E27FC236}">
                <a16:creationId xmlns:a16="http://schemas.microsoft.com/office/drawing/2014/main" id="{D651C2D7-09BB-593F-6887-A458605B24C1}"/>
              </a:ext>
            </a:extLst>
          </p:cNvPr>
          <p:cNvSpPr>
            <a:spLocks noGrp="1"/>
          </p:cNvSpPr>
          <p:nvPr>
            <p:ph type="body" sz="quarter" idx="10" hasCustomPrompt="1"/>
          </p:nvPr>
        </p:nvSpPr>
        <p:spPr>
          <a:xfrm>
            <a:off x="404931" y="2525016"/>
            <a:ext cx="6440191" cy="1100137"/>
          </a:xfrm>
        </p:spPr>
        <p:txBody>
          <a:bodyPr>
            <a:normAutofit/>
          </a:bodyPr>
          <a:lstStyle>
            <a:lvl1pPr marL="0" indent="0">
              <a:buNone/>
              <a:defRPr sz="3600">
                <a:solidFill>
                  <a:schemeClr val="accent3"/>
                </a:solidFill>
                <a:latin typeface="+mj-lt"/>
              </a:defRPr>
            </a:lvl1pPr>
          </a:lstStyle>
          <a:p>
            <a:pPr lvl="0"/>
            <a:r>
              <a:rPr lang="en-US" dirty="0"/>
              <a:t>Presentation title, preferably no more than two lines</a:t>
            </a:r>
          </a:p>
        </p:txBody>
      </p:sp>
    </p:spTree>
    <p:extLst>
      <p:ext uri="{BB962C8B-B14F-4D97-AF65-F5344CB8AC3E}">
        <p14:creationId xmlns:p14="http://schemas.microsoft.com/office/powerpoint/2010/main" val="11972468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 Pattern Right - forest">
    <p:spTree>
      <p:nvGrpSpPr>
        <p:cNvPr id="1" name=""/>
        <p:cNvGrpSpPr/>
        <p:nvPr/>
      </p:nvGrpSpPr>
      <p:grpSpPr>
        <a:xfrm>
          <a:off x="0" y="0"/>
          <a:ext cx="0" cy="0"/>
          <a:chOff x="0" y="0"/>
          <a:chExt cx="0" cy="0"/>
        </a:xfrm>
      </p:grpSpPr>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pic>
        <p:nvPicPr>
          <p:cNvPr id="3" name="Graphic 2">
            <a:extLst>
              <a:ext uri="{FF2B5EF4-FFF2-40B4-BE49-F238E27FC236}">
                <a16:creationId xmlns:a16="http://schemas.microsoft.com/office/drawing/2014/main" id="{C5CF58D7-B2A2-95A5-FE6D-39C6AA97DC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7" name="Text Placeholder 9">
            <a:extLst>
              <a:ext uri="{FF2B5EF4-FFF2-40B4-BE49-F238E27FC236}">
                <a16:creationId xmlns:a16="http://schemas.microsoft.com/office/drawing/2014/main" id="{46DBA817-C221-119A-5FD6-EDAD8B589473}"/>
              </a:ext>
            </a:extLst>
          </p:cNvPr>
          <p:cNvSpPr>
            <a:spLocks noGrp="1"/>
          </p:cNvSpPr>
          <p:nvPr>
            <p:ph type="body" sz="quarter" idx="11" hasCustomPrompt="1"/>
          </p:nvPr>
        </p:nvSpPr>
        <p:spPr>
          <a:xfrm>
            <a:off x="578390" y="1509953"/>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sp>
        <p:nvSpPr>
          <p:cNvPr id="5" name="Title 1">
            <a:extLst>
              <a:ext uri="{FF2B5EF4-FFF2-40B4-BE49-F238E27FC236}">
                <a16:creationId xmlns:a16="http://schemas.microsoft.com/office/drawing/2014/main" id="{1989A151-32DD-EE5F-8905-1E814F3FC365}"/>
              </a:ext>
            </a:extLst>
          </p:cNvPr>
          <p:cNvSpPr>
            <a:spLocks noGrp="1"/>
          </p:cNvSpPr>
          <p:nvPr>
            <p:ph type="title"/>
          </p:nvPr>
        </p:nvSpPr>
        <p:spPr>
          <a:xfrm>
            <a:off x="586009" y="546497"/>
            <a:ext cx="4051055" cy="351000"/>
          </a:xfrm>
        </p:spPr>
        <p:txBody>
          <a:bodyPr>
            <a:noAutofit/>
          </a:bodyPr>
          <a:lstStyle>
            <a:lvl1pPr>
              <a:defRPr sz="2400"/>
            </a:lvl1pPr>
          </a:lstStyle>
          <a:p>
            <a:r>
              <a:rPr lang="en-GB" dirty="0"/>
              <a:t>Click to edit Master title style</a:t>
            </a:r>
            <a:endParaRPr lang="en-US" dirty="0"/>
          </a:p>
        </p:txBody>
      </p:sp>
      <p:pic>
        <p:nvPicPr>
          <p:cNvPr id="10" name="Picture 9" descr="A blue and green background with black lines&#10;&#10;Description automatically generated">
            <a:extLst>
              <a:ext uri="{FF2B5EF4-FFF2-40B4-BE49-F238E27FC236}">
                <a16:creationId xmlns:a16="http://schemas.microsoft.com/office/drawing/2014/main" id="{28ABCA5F-4F35-CDF4-7338-BEBF918FD3C1}"/>
              </a:ext>
            </a:extLst>
          </p:cNvPr>
          <p:cNvPicPr>
            <a:picLocks noChangeAspect="1"/>
          </p:cNvPicPr>
          <p:nvPr userDrawn="1"/>
        </p:nvPicPr>
        <p:blipFill rotWithShape="1">
          <a:blip r:embed="rId4"/>
          <a:srcRect l="11204"/>
          <a:stretch/>
        </p:blipFill>
        <p:spPr>
          <a:xfrm>
            <a:off x="5702359" y="0"/>
            <a:ext cx="3441641" cy="5143500"/>
          </a:xfrm>
          <a:prstGeom prst="rect">
            <a:avLst/>
          </a:prstGeom>
        </p:spPr>
      </p:pic>
    </p:spTree>
    <p:extLst>
      <p:ext uri="{BB962C8B-B14F-4D97-AF65-F5344CB8AC3E}">
        <p14:creationId xmlns:p14="http://schemas.microsoft.com/office/powerpoint/2010/main" val="244322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 Pattern Right - river">
    <p:spTree>
      <p:nvGrpSpPr>
        <p:cNvPr id="1" name=""/>
        <p:cNvGrpSpPr/>
        <p:nvPr/>
      </p:nvGrpSpPr>
      <p:grpSpPr>
        <a:xfrm>
          <a:off x="0" y="0"/>
          <a:ext cx="0" cy="0"/>
          <a:chOff x="0" y="0"/>
          <a:chExt cx="0" cy="0"/>
        </a:xfrm>
      </p:grpSpPr>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pic>
        <p:nvPicPr>
          <p:cNvPr id="3" name="Graphic 2">
            <a:extLst>
              <a:ext uri="{FF2B5EF4-FFF2-40B4-BE49-F238E27FC236}">
                <a16:creationId xmlns:a16="http://schemas.microsoft.com/office/drawing/2014/main" id="{C5CF58D7-B2A2-95A5-FE6D-39C6AA97DC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7" name="Text Placeholder 9">
            <a:extLst>
              <a:ext uri="{FF2B5EF4-FFF2-40B4-BE49-F238E27FC236}">
                <a16:creationId xmlns:a16="http://schemas.microsoft.com/office/drawing/2014/main" id="{46DBA817-C221-119A-5FD6-EDAD8B589473}"/>
              </a:ext>
            </a:extLst>
          </p:cNvPr>
          <p:cNvSpPr>
            <a:spLocks noGrp="1"/>
          </p:cNvSpPr>
          <p:nvPr>
            <p:ph type="body" sz="quarter" idx="11" hasCustomPrompt="1"/>
          </p:nvPr>
        </p:nvSpPr>
        <p:spPr>
          <a:xfrm>
            <a:off x="578390" y="1509953"/>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sp>
        <p:nvSpPr>
          <p:cNvPr id="5" name="Title 1">
            <a:extLst>
              <a:ext uri="{FF2B5EF4-FFF2-40B4-BE49-F238E27FC236}">
                <a16:creationId xmlns:a16="http://schemas.microsoft.com/office/drawing/2014/main" id="{1989A151-32DD-EE5F-8905-1E814F3FC365}"/>
              </a:ext>
            </a:extLst>
          </p:cNvPr>
          <p:cNvSpPr>
            <a:spLocks noGrp="1"/>
          </p:cNvSpPr>
          <p:nvPr>
            <p:ph type="title"/>
          </p:nvPr>
        </p:nvSpPr>
        <p:spPr>
          <a:xfrm>
            <a:off x="586009" y="546497"/>
            <a:ext cx="4051055" cy="351000"/>
          </a:xfrm>
        </p:spPr>
        <p:txBody>
          <a:bodyPr>
            <a:noAutofit/>
          </a:bodyPr>
          <a:lstStyle>
            <a:lvl1pPr>
              <a:defRPr sz="2400"/>
            </a:lvl1pPr>
          </a:lstStyle>
          <a:p>
            <a:r>
              <a:rPr lang="en-GB" dirty="0"/>
              <a:t>Click to edit Master title style</a:t>
            </a:r>
            <a:endParaRPr lang="en-US" dirty="0"/>
          </a:p>
        </p:txBody>
      </p:sp>
      <p:pic>
        <p:nvPicPr>
          <p:cNvPr id="10" name="Picture 9" descr="A blue background with black lines&#10;&#10;Description automatically generated">
            <a:extLst>
              <a:ext uri="{FF2B5EF4-FFF2-40B4-BE49-F238E27FC236}">
                <a16:creationId xmlns:a16="http://schemas.microsoft.com/office/drawing/2014/main" id="{A3D45A38-9010-10BB-E336-7914A25AD4BA}"/>
              </a:ext>
            </a:extLst>
          </p:cNvPr>
          <p:cNvPicPr>
            <a:picLocks noChangeAspect="1"/>
          </p:cNvPicPr>
          <p:nvPr userDrawn="1"/>
        </p:nvPicPr>
        <p:blipFill rotWithShape="1">
          <a:blip r:embed="rId4"/>
          <a:srcRect l="13075"/>
          <a:stretch/>
        </p:blipFill>
        <p:spPr>
          <a:xfrm>
            <a:off x="5711321" y="0"/>
            <a:ext cx="3432679" cy="5143500"/>
          </a:xfrm>
          <a:prstGeom prst="rect">
            <a:avLst/>
          </a:prstGeom>
        </p:spPr>
      </p:pic>
    </p:spTree>
    <p:extLst>
      <p:ext uri="{BB962C8B-B14F-4D97-AF65-F5344CB8AC3E}">
        <p14:creationId xmlns:p14="http://schemas.microsoft.com/office/powerpoint/2010/main" val="25377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Image Split top-to-bottom">
    <p:spTree>
      <p:nvGrpSpPr>
        <p:cNvPr id="1" name=""/>
        <p:cNvGrpSpPr/>
        <p:nvPr/>
      </p:nvGrpSpPr>
      <p:grpSpPr>
        <a:xfrm>
          <a:off x="0" y="0"/>
          <a:ext cx="0" cy="0"/>
          <a:chOff x="0" y="0"/>
          <a:chExt cx="0" cy="0"/>
        </a:xfrm>
      </p:grpSpPr>
      <p:sp>
        <p:nvSpPr>
          <p:cNvPr id="2" name="Picture Placeholder 13"/>
          <p:cNvSpPr>
            <a:spLocks noGrp="1"/>
          </p:cNvSpPr>
          <p:nvPr>
            <p:ph type="pic" sz="quarter" idx="60"/>
          </p:nvPr>
        </p:nvSpPr>
        <p:spPr>
          <a:xfrm>
            <a:off x="-3382" y="0"/>
            <a:ext cx="9147382" cy="2400300"/>
          </a:xfrm>
          <a:prstGeom prst="rect">
            <a:avLst/>
          </a:prstGeom>
          <a:effectLst/>
        </p:spPr>
        <p:txBody>
          <a:bodyPr>
            <a:normAutofit/>
          </a:bodyPr>
          <a:lstStyle>
            <a:lvl1pPr marL="0" indent="0">
              <a:buNone/>
              <a:defRPr sz="975" b="0" i="0">
                <a:ln>
                  <a:noFill/>
                </a:ln>
                <a:solidFill>
                  <a:schemeClr val="bg1">
                    <a:lumMod val="85000"/>
                  </a:schemeClr>
                </a:solidFill>
                <a:latin typeface="Work Sans Regular Roman" pitchFamily="2" charset="77"/>
              </a:defRPr>
            </a:lvl1pPr>
          </a:lstStyle>
          <a:p>
            <a:endParaRPr lang="en-US" dirty="0"/>
          </a:p>
        </p:txBody>
      </p:sp>
      <p:pic>
        <p:nvPicPr>
          <p:cNvPr id="4" name="Graphic 3">
            <a:extLst>
              <a:ext uri="{FF2B5EF4-FFF2-40B4-BE49-F238E27FC236}">
                <a16:creationId xmlns:a16="http://schemas.microsoft.com/office/drawing/2014/main" id="{71C68C87-B1B3-97E9-46F3-6274EC64AA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Tree>
    <p:extLst>
      <p:ext uri="{BB962C8B-B14F-4D97-AF65-F5344CB8AC3E}">
        <p14:creationId xmlns:p14="http://schemas.microsoft.com/office/powerpoint/2010/main" val="159203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attern with text">
    <p:spTree>
      <p:nvGrpSpPr>
        <p:cNvPr id="1" name=""/>
        <p:cNvGrpSpPr/>
        <p:nvPr/>
      </p:nvGrpSpPr>
      <p:grpSpPr>
        <a:xfrm>
          <a:off x="0" y="0"/>
          <a:ext cx="0" cy="0"/>
          <a:chOff x="0" y="0"/>
          <a:chExt cx="0" cy="0"/>
        </a:xfrm>
      </p:grpSpPr>
      <p:sp>
        <p:nvSpPr>
          <p:cNvPr id="2" name="Rectangle 1"/>
          <p:cNvSpPr/>
          <p:nvPr userDrawn="1"/>
        </p:nvSpPr>
        <p:spPr>
          <a:xfrm>
            <a:off x="3404797" y="4683513"/>
            <a:ext cx="2467850" cy="292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pic>
        <p:nvPicPr>
          <p:cNvPr id="5" name="Picture 4">
            <a:extLst>
              <a:ext uri="{FF2B5EF4-FFF2-40B4-BE49-F238E27FC236}">
                <a16:creationId xmlns:a16="http://schemas.microsoft.com/office/drawing/2014/main" id="{2116CC03-F2BE-35A3-930A-FAD1BE56759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372203" y="4669909"/>
            <a:ext cx="1295239" cy="350999"/>
          </a:xfrm>
          <a:prstGeom prst="rect">
            <a:avLst/>
          </a:prstGeom>
        </p:spPr>
      </p:pic>
      <p:pic>
        <p:nvPicPr>
          <p:cNvPr id="4" name="Picture Placeholder 11">
            <a:extLst>
              <a:ext uri="{FF2B5EF4-FFF2-40B4-BE49-F238E27FC236}">
                <a16:creationId xmlns:a16="http://schemas.microsoft.com/office/drawing/2014/main" id="{52F7BFA2-2E1C-8FC8-8742-2A311D19864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3382" y="0"/>
            <a:ext cx="9147382" cy="5143500"/>
          </a:xfrm>
          <a:prstGeom prst="rect">
            <a:avLst/>
          </a:prstGeom>
        </p:spPr>
      </p:pic>
      <p:sp>
        <p:nvSpPr>
          <p:cNvPr id="6" name="Text Placeholder 6">
            <a:extLst>
              <a:ext uri="{FF2B5EF4-FFF2-40B4-BE49-F238E27FC236}">
                <a16:creationId xmlns:a16="http://schemas.microsoft.com/office/drawing/2014/main" id="{DF36FE79-2882-E4F5-C6BA-6554732D1E54}"/>
              </a:ext>
            </a:extLst>
          </p:cNvPr>
          <p:cNvSpPr>
            <a:spLocks noGrp="1"/>
          </p:cNvSpPr>
          <p:nvPr>
            <p:ph type="body" sz="quarter" idx="10"/>
          </p:nvPr>
        </p:nvSpPr>
        <p:spPr>
          <a:xfrm>
            <a:off x="1527865" y="1552575"/>
            <a:ext cx="6084888" cy="2736850"/>
          </a:xfrm>
        </p:spPr>
        <p:txBody>
          <a:bodyPr>
            <a:normAutofit/>
          </a:bodyPr>
          <a:lstStyle>
            <a:lvl1pPr marL="0" indent="0" algn="ctr">
              <a:buNone/>
              <a:defRPr sz="3600">
                <a:solidFill>
                  <a:schemeClr val="bg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82566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g pattern with white box and text">
    <p:spTree>
      <p:nvGrpSpPr>
        <p:cNvPr id="1" name=""/>
        <p:cNvGrpSpPr/>
        <p:nvPr/>
      </p:nvGrpSpPr>
      <p:grpSpPr>
        <a:xfrm>
          <a:off x="0" y="0"/>
          <a:ext cx="0" cy="0"/>
          <a:chOff x="0" y="0"/>
          <a:chExt cx="0" cy="0"/>
        </a:xfrm>
      </p:grpSpPr>
      <p:sp>
        <p:nvSpPr>
          <p:cNvPr id="2" name="Rectangle 1"/>
          <p:cNvSpPr/>
          <p:nvPr userDrawn="1"/>
        </p:nvSpPr>
        <p:spPr>
          <a:xfrm>
            <a:off x="3404797" y="4683513"/>
            <a:ext cx="2467850" cy="292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pic>
        <p:nvPicPr>
          <p:cNvPr id="5" name="Picture 4">
            <a:extLst>
              <a:ext uri="{FF2B5EF4-FFF2-40B4-BE49-F238E27FC236}">
                <a16:creationId xmlns:a16="http://schemas.microsoft.com/office/drawing/2014/main" id="{2116CC03-F2BE-35A3-930A-FAD1BE56759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372203" y="4669909"/>
            <a:ext cx="1295239" cy="350999"/>
          </a:xfrm>
          <a:prstGeom prst="rect">
            <a:avLst/>
          </a:prstGeom>
        </p:spPr>
      </p:pic>
      <p:pic>
        <p:nvPicPr>
          <p:cNvPr id="4" name="Picture Placeholder 11">
            <a:extLst>
              <a:ext uri="{FF2B5EF4-FFF2-40B4-BE49-F238E27FC236}">
                <a16:creationId xmlns:a16="http://schemas.microsoft.com/office/drawing/2014/main" id="{52F7BFA2-2E1C-8FC8-8742-2A311D19864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3382" y="0"/>
            <a:ext cx="9147382" cy="5143500"/>
          </a:xfrm>
          <a:prstGeom prst="rect">
            <a:avLst/>
          </a:prstGeom>
        </p:spPr>
      </p:pic>
      <p:sp>
        <p:nvSpPr>
          <p:cNvPr id="3" name="Rectangle: Rounded Corners 2">
            <a:extLst>
              <a:ext uri="{FF2B5EF4-FFF2-40B4-BE49-F238E27FC236}">
                <a16:creationId xmlns:a16="http://schemas.microsoft.com/office/drawing/2014/main" id="{E4167935-7268-400E-F03C-43E84C004197}"/>
              </a:ext>
            </a:extLst>
          </p:cNvPr>
          <p:cNvSpPr/>
          <p:nvPr userDrawn="1"/>
        </p:nvSpPr>
        <p:spPr>
          <a:xfrm>
            <a:off x="835435" y="603764"/>
            <a:ext cx="7469747" cy="393597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 Placeholder 6">
            <a:extLst>
              <a:ext uri="{FF2B5EF4-FFF2-40B4-BE49-F238E27FC236}">
                <a16:creationId xmlns:a16="http://schemas.microsoft.com/office/drawing/2014/main" id="{DF36FE79-2882-E4F5-C6BA-6554732D1E54}"/>
              </a:ext>
            </a:extLst>
          </p:cNvPr>
          <p:cNvSpPr>
            <a:spLocks noGrp="1"/>
          </p:cNvSpPr>
          <p:nvPr>
            <p:ph type="body" sz="quarter" idx="10"/>
          </p:nvPr>
        </p:nvSpPr>
        <p:spPr>
          <a:xfrm>
            <a:off x="1527864" y="1203324"/>
            <a:ext cx="6084888" cy="2736850"/>
          </a:xfrm>
        </p:spPr>
        <p:txBody>
          <a:bodyPr>
            <a:normAutofit/>
          </a:bodyPr>
          <a:lstStyle>
            <a:lvl1pPr marL="0" indent="0" algn="ctr">
              <a:buNone/>
              <a:defRPr sz="3600">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54929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9635E55-0F79-DCE8-0372-4DB6171798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pic>
        <p:nvPicPr>
          <p:cNvPr id="7" name="Picture 6" descr="A blue and white card with text&#10;&#10;Description automatically generated">
            <a:extLst>
              <a:ext uri="{FF2B5EF4-FFF2-40B4-BE49-F238E27FC236}">
                <a16:creationId xmlns:a16="http://schemas.microsoft.com/office/drawing/2014/main" id="{2866A0E6-8C0D-4236-59D8-98C187662000}"/>
              </a:ext>
            </a:extLst>
          </p:cNvPr>
          <p:cNvPicPr>
            <a:picLocks noChangeAspect="1"/>
          </p:cNvPicPr>
          <p:nvPr userDrawn="1"/>
        </p:nvPicPr>
        <p:blipFill>
          <a:blip r:embed="rId4"/>
          <a:stretch>
            <a:fillRect/>
          </a:stretch>
        </p:blipFill>
        <p:spPr>
          <a:xfrm>
            <a:off x="1354" y="0"/>
            <a:ext cx="9141291" cy="5143500"/>
          </a:xfrm>
          <a:prstGeom prst="rect">
            <a:avLst/>
          </a:prstGeom>
        </p:spPr>
      </p:pic>
    </p:spTree>
    <p:extLst>
      <p:ext uri="{BB962C8B-B14F-4D97-AF65-F5344CB8AC3E}">
        <p14:creationId xmlns:p14="http://schemas.microsoft.com/office/powerpoint/2010/main" val="3008977011"/>
      </p:ext>
    </p:extLst>
  </p:cSld>
  <p:clrMapOvr>
    <a:masterClrMapping/>
  </p:clrMapOvr>
  <p:hf hdr="0" ftr="0" dt="0"/>
  <p:extLst>
    <p:ext uri="{DCECCB84-F9BA-43D5-87BE-67443E8EF086}">
      <p15:sldGuideLst xmlns:p15="http://schemas.microsoft.com/office/powerpoint/2012/main">
        <p15:guide id="1" orient="horz" pos="3072" userDrawn="1">
          <p15:clr>
            <a:srgbClr val="FBAE40"/>
          </p15:clr>
        </p15:guide>
        <p15:guide id="2" orient="horz" pos="29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9635E55-0F79-DCE8-0372-4DB6171798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5" name="TextBox 4">
            <a:extLst>
              <a:ext uri="{FF2B5EF4-FFF2-40B4-BE49-F238E27FC236}">
                <a16:creationId xmlns:a16="http://schemas.microsoft.com/office/drawing/2014/main" id="{C05904D7-64A6-C7B1-9E00-3411034B362E}"/>
              </a:ext>
            </a:extLst>
          </p:cNvPr>
          <p:cNvSpPr txBox="1"/>
          <p:nvPr userDrawn="1"/>
        </p:nvSpPr>
        <p:spPr>
          <a:xfrm>
            <a:off x="1145047" y="895442"/>
            <a:ext cx="6853906" cy="2246769"/>
          </a:xfrm>
          <a:prstGeom prst="rect">
            <a:avLst/>
          </a:prstGeom>
          <a:noFill/>
        </p:spPr>
        <p:txBody>
          <a:bodyPr wrap="square">
            <a:spAutoFit/>
          </a:bodyPr>
          <a:lstStyle/>
          <a:p>
            <a:pPr algn="ctr"/>
            <a:r>
              <a:rPr lang="en-US" sz="2000" dirty="0">
                <a:solidFill>
                  <a:srgbClr val="53585F"/>
                </a:solidFill>
              </a:rPr>
              <a:t>The Kids Research Institute Australia acknowledges Aboriginal and Torres Strait Islander people as the Traditional Custodians of the land and waters of Australia. We also acknowledge the Nyoongar Wadjuk, Yawuru, Kariyarra and Kaurna Elders, their people and their land upon which The Kids is located and seek their wisdom in our work to improve the health and development of all children.</a:t>
            </a:r>
          </a:p>
        </p:txBody>
      </p:sp>
      <p:pic>
        <p:nvPicPr>
          <p:cNvPr id="2" name="Picture 1">
            <a:extLst>
              <a:ext uri="{FF2B5EF4-FFF2-40B4-BE49-F238E27FC236}">
                <a16:creationId xmlns:a16="http://schemas.microsoft.com/office/drawing/2014/main" id="{EEFFF0BE-91CE-3CA0-D645-5045B7E23C6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3876260"/>
            <a:ext cx="9144000" cy="1267239"/>
          </a:xfrm>
          <a:prstGeom prst="rect">
            <a:avLst/>
          </a:prstGeom>
        </p:spPr>
      </p:pic>
    </p:spTree>
    <p:extLst>
      <p:ext uri="{BB962C8B-B14F-4D97-AF65-F5344CB8AC3E}">
        <p14:creationId xmlns:p14="http://schemas.microsoft.com/office/powerpoint/2010/main" val="89297772"/>
      </p:ext>
    </p:extLst>
  </p:cSld>
  <p:clrMapOvr>
    <a:masterClrMapping/>
  </p:clrMapOvr>
  <p:hf hdr="0" ftr="0" dt="0"/>
  <p:extLst>
    <p:ext uri="{DCECCB84-F9BA-43D5-87BE-67443E8EF086}">
      <p15:sldGuideLst xmlns:p15="http://schemas.microsoft.com/office/powerpoint/2012/main">
        <p15:guide id="1" orient="horz" pos="3072" userDrawn="1">
          <p15:clr>
            <a:srgbClr val="FBAE40"/>
          </p15:clr>
        </p15:guide>
        <p15:guide id="2" orient="horz" pos="29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A495-7DEE-1C43-AD78-015BDCA95D3F}"/>
              </a:ext>
            </a:extLst>
          </p:cNvPr>
          <p:cNvSpPr>
            <a:spLocks noGrp="1"/>
          </p:cNvSpPr>
          <p:nvPr>
            <p:ph type="title"/>
          </p:nvPr>
        </p:nvSpPr>
        <p:spPr>
          <a:xfrm>
            <a:off x="520700" y="445213"/>
            <a:ext cx="8104811" cy="351000"/>
          </a:xfrm>
        </p:spPr>
        <p:txBody>
          <a:bodyPr>
            <a:noAutofit/>
          </a:bodyPr>
          <a:lstStyle>
            <a:lvl1pPr>
              <a:defRPr sz="24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66171C5-EAA0-8B47-918B-3D8925FA2407}"/>
              </a:ext>
            </a:extLst>
          </p:cNvPr>
          <p:cNvSpPr>
            <a:spLocks noGrp="1"/>
          </p:cNvSpPr>
          <p:nvPr>
            <p:ph idx="1"/>
          </p:nvPr>
        </p:nvSpPr>
        <p:spPr>
          <a:xfrm>
            <a:off x="522389" y="1333207"/>
            <a:ext cx="8103122" cy="15145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raphic 5">
            <a:extLst>
              <a:ext uri="{FF2B5EF4-FFF2-40B4-BE49-F238E27FC236}">
                <a16:creationId xmlns:a16="http://schemas.microsoft.com/office/drawing/2014/main" id="{B9635E55-0F79-DCE8-0372-4DB6171798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Tree>
    <p:extLst>
      <p:ext uri="{BB962C8B-B14F-4D97-AF65-F5344CB8AC3E}">
        <p14:creationId xmlns:p14="http://schemas.microsoft.com/office/powerpoint/2010/main" val="456125777"/>
      </p:ext>
    </p:extLst>
  </p:cSld>
  <p:clrMapOvr>
    <a:masterClrMapping/>
  </p:clrMapOvr>
  <p:hf hdr="0" ftr="0" dt="0"/>
  <p:extLst>
    <p:ext uri="{DCECCB84-F9BA-43D5-87BE-67443E8EF086}">
      <p15:sldGuideLst xmlns:p15="http://schemas.microsoft.com/office/powerpoint/2012/main">
        <p15:guide id="1" orient="horz" pos="3072" userDrawn="1">
          <p15:clr>
            <a:srgbClr val="FBAE40"/>
          </p15:clr>
        </p15:guide>
        <p15:guide id="2" orient="horz" pos="29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footer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BE1C713-C2BB-2019-7428-22AA920218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Tree>
    <p:extLst>
      <p:ext uri="{BB962C8B-B14F-4D97-AF65-F5344CB8AC3E}">
        <p14:creationId xmlns:p14="http://schemas.microsoft.com/office/powerpoint/2010/main" val="31126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Right">
    <p:spTree>
      <p:nvGrpSpPr>
        <p:cNvPr id="1" name=""/>
        <p:cNvGrpSpPr/>
        <p:nvPr/>
      </p:nvGrpSpPr>
      <p:grpSpPr>
        <a:xfrm>
          <a:off x="0" y="0"/>
          <a:ext cx="0" cy="0"/>
          <a:chOff x="0" y="0"/>
          <a:chExt cx="0" cy="0"/>
        </a:xfrm>
      </p:grpSpPr>
      <p:sp>
        <p:nvSpPr>
          <p:cNvPr id="5" name="Picture Placeholder 13"/>
          <p:cNvSpPr>
            <a:spLocks noGrp="1"/>
          </p:cNvSpPr>
          <p:nvPr>
            <p:ph type="pic" sz="quarter" idx="60"/>
          </p:nvPr>
        </p:nvSpPr>
        <p:spPr>
          <a:xfrm>
            <a:off x="5702359" y="0"/>
            <a:ext cx="3441641" cy="5143500"/>
          </a:xfrm>
          <a:prstGeom prst="rect">
            <a:avLst/>
          </a:prstGeom>
          <a:effectLst/>
        </p:spPr>
        <p:txBody>
          <a:bodyPr>
            <a:normAutofit/>
          </a:bodyPr>
          <a:lstStyle>
            <a:lvl1pPr marL="0" indent="0">
              <a:buNone/>
              <a:defRPr sz="975" b="0" i="0">
                <a:ln>
                  <a:noFill/>
                </a:ln>
                <a:solidFill>
                  <a:schemeClr val="bg1">
                    <a:lumMod val="85000"/>
                  </a:schemeClr>
                </a:solidFill>
                <a:latin typeface="Work Sans Regular Roman" pitchFamily="2" charset="77"/>
              </a:defRPr>
            </a:lvl1pPr>
          </a:lstStyle>
          <a:p>
            <a:endParaRPr lang="en-US" dirty="0"/>
          </a:p>
        </p:txBody>
      </p:sp>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pic>
        <p:nvPicPr>
          <p:cNvPr id="3" name="Graphic 2">
            <a:extLst>
              <a:ext uri="{FF2B5EF4-FFF2-40B4-BE49-F238E27FC236}">
                <a16:creationId xmlns:a16="http://schemas.microsoft.com/office/drawing/2014/main" id="{FEBEE441-4653-EE54-2DE6-6776F0BBBF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4" name="Title 1">
            <a:extLst>
              <a:ext uri="{FF2B5EF4-FFF2-40B4-BE49-F238E27FC236}">
                <a16:creationId xmlns:a16="http://schemas.microsoft.com/office/drawing/2014/main" id="{8656E8F8-D909-2264-F99F-C2F188C5F197}"/>
              </a:ext>
            </a:extLst>
          </p:cNvPr>
          <p:cNvSpPr>
            <a:spLocks noGrp="1"/>
          </p:cNvSpPr>
          <p:nvPr>
            <p:ph type="title"/>
          </p:nvPr>
        </p:nvSpPr>
        <p:spPr>
          <a:xfrm>
            <a:off x="463655" y="546497"/>
            <a:ext cx="4051055" cy="351000"/>
          </a:xfrm>
        </p:spPr>
        <p:txBody>
          <a:bodyPr>
            <a:noAutofit/>
          </a:bodyPr>
          <a:lstStyle>
            <a:lvl1pPr>
              <a:defRPr sz="2400"/>
            </a:lvl1pPr>
          </a:lstStyle>
          <a:p>
            <a:r>
              <a:rPr lang="en-GB" dirty="0"/>
              <a:t>Click to edit Master title style</a:t>
            </a:r>
            <a:endParaRPr lang="en-US" dirty="0"/>
          </a:p>
        </p:txBody>
      </p:sp>
      <p:sp>
        <p:nvSpPr>
          <p:cNvPr id="7" name="Text Placeholder 9">
            <a:extLst>
              <a:ext uri="{FF2B5EF4-FFF2-40B4-BE49-F238E27FC236}">
                <a16:creationId xmlns:a16="http://schemas.microsoft.com/office/drawing/2014/main" id="{D2618B44-F31E-F370-5601-55F6FAFCC220}"/>
              </a:ext>
            </a:extLst>
          </p:cNvPr>
          <p:cNvSpPr>
            <a:spLocks noGrp="1"/>
          </p:cNvSpPr>
          <p:nvPr>
            <p:ph type="body" sz="quarter" idx="11" hasCustomPrompt="1"/>
          </p:nvPr>
        </p:nvSpPr>
        <p:spPr>
          <a:xfrm>
            <a:off x="522393" y="1500188"/>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spTree>
    <p:extLst>
      <p:ext uri="{BB962C8B-B14F-4D97-AF65-F5344CB8AC3E}">
        <p14:creationId xmlns:p14="http://schemas.microsoft.com/office/powerpoint/2010/main" val="178891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attern Left - ocean">
    <p:spTree>
      <p:nvGrpSpPr>
        <p:cNvPr id="1" name=""/>
        <p:cNvGrpSpPr/>
        <p:nvPr/>
      </p:nvGrpSpPr>
      <p:grpSpPr>
        <a:xfrm>
          <a:off x="0" y="0"/>
          <a:ext cx="0" cy="0"/>
          <a:chOff x="0" y="0"/>
          <a:chExt cx="0" cy="0"/>
        </a:xfrm>
      </p:grpSpPr>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sp>
        <p:nvSpPr>
          <p:cNvPr id="2" name="Title 1">
            <a:extLst>
              <a:ext uri="{FF2B5EF4-FFF2-40B4-BE49-F238E27FC236}">
                <a16:creationId xmlns:a16="http://schemas.microsoft.com/office/drawing/2014/main" id="{39994792-DF39-FB49-B025-8FCBA32EAED6}"/>
              </a:ext>
            </a:extLst>
          </p:cNvPr>
          <p:cNvSpPr>
            <a:spLocks noGrp="1"/>
          </p:cNvSpPr>
          <p:nvPr>
            <p:ph type="title"/>
          </p:nvPr>
        </p:nvSpPr>
        <p:spPr>
          <a:xfrm>
            <a:off x="4572000" y="546497"/>
            <a:ext cx="4051055" cy="351000"/>
          </a:xfrm>
        </p:spPr>
        <p:txBody>
          <a:bodyPr>
            <a:noAutofit/>
          </a:bodyPr>
          <a:lstStyle>
            <a:lvl1pPr>
              <a:defRPr sz="2400"/>
            </a:lvl1pPr>
          </a:lstStyle>
          <a:p>
            <a:r>
              <a:rPr lang="en-GB" dirty="0"/>
              <a:t>Click to edit Master title style</a:t>
            </a:r>
            <a:endParaRPr lang="en-US" dirty="0"/>
          </a:p>
        </p:txBody>
      </p:sp>
      <p:pic>
        <p:nvPicPr>
          <p:cNvPr id="3" name="Graphic 2">
            <a:extLst>
              <a:ext uri="{FF2B5EF4-FFF2-40B4-BE49-F238E27FC236}">
                <a16:creationId xmlns:a16="http://schemas.microsoft.com/office/drawing/2014/main" id="{FEBEE441-4653-EE54-2DE6-6776F0BBBF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pic>
        <p:nvPicPr>
          <p:cNvPr id="4" name="Picture Placeholder 7" descr="A blue pattern with lines&#10;&#10;Description automatically generated">
            <a:extLst>
              <a:ext uri="{FF2B5EF4-FFF2-40B4-BE49-F238E27FC236}">
                <a16:creationId xmlns:a16="http://schemas.microsoft.com/office/drawing/2014/main" id="{8915B950-A737-44D6-DF86-01FA5B5A8F01}"/>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a:xfrm>
            <a:off x="0" y="0"/>
            <a:ext cx="3441641" cy="5143500"/>
          </a:xfrm>
          <a:prstGeom prst="rect">
            <a:avLst/>
          </a:prstGeom>
        </p:spPr>
      </p:pic>
      <p:sp>
        <p:nvSpPr>
          <p:cNvPr id="10" name="Text Placeholder 9">
            <a:extLst>
              <a:ext uri="{FF2B5EF4-FFF2-40B4-BE49-F238E27FC236}">
                <a16:creationId xmlns:a16="http://schemas.microsoft.com/office/drawing/2014/main" id="{739D6CDD-285A-2866-718E-81D3E4347846}"/>
              </a:ext>
            </a:extLst>
          </p:cNvPr>
          <p:cNvSpPr>
            <a:spLocks noGrp="1"/>
          </p:cNvSpPr>
          <p:nvPr>
            <p:ph type="body" sz="quarter" idx="11" hasCustomPrompt="1"/>
          </p:nvPr>
        </p:nvSpPr>
        <p:spPr>
          <a:xfrm>
            <a:off x="4630738" y="1500188"/>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spTree>
    <p:extLst>
      <p:ext uri="{BB962C8B-B14F-4D97-AF65-F5344CB8AC3E}">
        <p14:creationId xmlns:p14="http://schemas.microsoft.com/office/powerpoint/2010/main" val="237381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 Pattern Left - desert">
    <p:spTree>
      <p:nvGrpSpPr>
        <p:cNvPr id="1" name=""/>
        <p:cNvGrpSpPr/>
        <p:nvPr/>
      </p:nvGrpSpPr>
      <p:grpSpPr>
        <a:xfrm>
          <a:off x="0" y="0"/>
          <a:ext cx="0" cy="0"/>
          <a:chOff x="0" y="0"/>
          <a:chExt cx="0" cy="0"/>
        </a:xfrm>
      </p:grpSpPr>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sp>
        <p:nvSpPr>
          <p:cNvPr id="2" name="Title 1">
            <a:extLst>
              <a:ext uri="{FF2B5EF4-FFF2-40B4-BE49-F238E27FC236}">
                <a16:creationId xmlns:a16="http://schemas.microsoft.com/office/drawing/2014/main" id="{39994792-DF39-FB49-B025-8FCBA32EAED6}"/>
              </a:ext>
            </a:extLst>
          </p:cNvPr>
          <p:cNvSpPr>
            <a:spLocks noGrp="1"/>
          </p:cNvSpPr>
          <p:nvPr>
            <p:ph type="title"/>
          </p:nvPr>
        </p:nvSpPr>
        <p:spPr>
          <a:xfrm>
            <a:off x="4572000" y="546497"/>
            <a:ext cx="4051055" cy="351000"/>
          </a:xfrm>
        </p:spPr>
        <p:txBody>
          <a:bodyPr>
            <a:noAutofit/>
          </a:bodyPr>
          <a:lstStyle>
            <a:lvl1pPr>
              <a:defRPr sz="2400"/>
            </a:lvl1pPr>
          </a:lstStyle>
          <a:p>
            <a:r>
              <a:rPr lang="en-GB" dirty="0"/>
              <a:t>Click to edit Master title style</a:t>
            </a:r>
            <a:endParaRPr lang="en-US" dirty="0"/>
          </a:p>
        </p:txBody>
      </p:sp>
      <p:pic>
        <p:nvPicPr>
          <p:cNvPr id="3" name="Graphic 2">
            <a:extLst>
              <a:ext uri="{FF2B5EF4-FFF2-40B4-BE49-F238E27FC236}">
                <a16:creationId xmlns:a16="http://schemas.microsoft.com/office/drawing/2014/main" id="{FEBEE441-4653-EE54-2DE6-6776F0BBBF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10" name="Text Placeholder 9">
            <a:extLst>
              <a:ext uri="{FF2B5EF4-FFF2-40B4-BE49-F238E27FC236}">
                <a16:creationId xmlns:a16="http://schemas.microsoft.com/office/drawing/2014/main" id="{739D6CDD-285A-2866-718E-81D3E4347846}"/>
              </a:ext>
            </a:extLst>
          </p:cNvPr>
          <p:cNvSpPr>
            <a:spLocks noGrp="1"/>
          </p:cNvSpPr>
          <p:nvPr>
            <p:ph type="body" sz="quarter" idx="11" hasCustomPrompt="1"/>
          </p:nvPr>
        </p:nvSpPr>
        <p:spPr>
          <a:xfrm>
            <a:off x="4630738" y="1500188"/>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pic>
        <p:nvPicPr>
          <p:cNvPr id="16" name="Picture 15" descr="A pattern of grass on a yellow background&#10;&#10;Description automatically generated">
            <a:extLst>
              <a:ext uri="{FF2B5EF4-FFF2-40B4-BE49-F238E27FC236}">
                <a16:creationId xmlns:a16="http://schemas.microsoft.com/office/drawing/2014/main" id="{3D0A689A-8319-E422-DCEB-DDB744E97D5E}"/>
              </a:ext>
            </a:extLst>
          </p:cNvPr>
          <p:cNvPicPr>
            <a:picLocks noChangeAspect="1"/>
          </p:cNvPicPr>
          <p:nvPr userDrawn="1"/>
        </p:nvPicPr>
        <p:blipFill rotWithShape="1">
          <a:blip r:embed="rId4"/>
          <a:srcRect r="12848"/>
          <a:stretch/>
        </p:blipFill>
        <p:spPr>
          <a:xfrm>
            <a:off x="0" y="0"/>
            <a:ext cx="3441641" cy="5143500"/>
          </a:xfrm>
          <a:prstGeom prst="rect">
            <a:avLst/>
          </a:prstGeom>
        </p:spPr>
      </p:pic>
    </p:spTree>
    <p:extLst>
      <p:ext uri="{BB962C8B-B14F-4D97-AF65-F5344CB8AC3E}">
        <p14:creationId xmlns:p14="http://schemas.microsoft.com/office/powerpoint/2010/main" val="208725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 Pattern Left - growth">
    <p:spTree>
      <p:nvGrpSpPr>
        <p:cNvPr id="1" name=""/>
        <p:cNvGrpSpPr/>
        <p:nvPr/>
      </p:nvGrpSpPr>
      <p:grpSpPr>
        <a:xfrm>
          <a:off x="0" y="0"/>
          <a:ext cx="0" cy="0"/>
          <a:chOff x="0" y="0"/>
          <a:chExt cx="0" cy="0"/>
        </a:xfrm>
      </p:grpSpPr>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sp>
        <p:nvSpPr>
          <p:cNvPr id="2" name="Title 1">
            <a:extLst>
              <a:ext uri="{FF2B5EF4-FFF2-40B4-BE49-F238E27FC236}">
                <a16:creationId xmlns:a16="http://schemas.microsoft.com/office/drawing/2014/main" id="{39994792-DF39-FB49-B025-8FCBA32EAED6}"/>
              </a:ext>
            </a:extLst>
          </p:cNvPr>
          <p:cNvSpPr>
            <a:spLocks noGrp="1"/>
          </p:cNvSpPr>
          <p:nvPr>
            <p:ph type="title"/>
          </p:nvPr>
        </p:nvSpPr>
        <p:spPr>
          <a:xfrm>
            <a:off x="4572000" y="546497"/>
            <a:ext cx="4051055" cy="351000"/>
          </a:xfrm>
        </p:spPr>
        <p:txBody>
          <a:bodyPr>
            <a:noAutofit/>
          </a:bodyPr>
          <a:lstStyle>
            <a:lvl1pPr>
              <a:defRPr sz="2400"/>
            </a:lvl1pPr>
          </a:lstStyle>
          <a:p>
            <a:r>
              <a:rPr lang="en-GB" dirty="0"/>
              <a:t>Click to edit Master title style</a:t>
            </a:r>
            <a:endParaRPr lang="en-US" dirty="0"/>
          </a:p>
        </p:txBody>
      </p:sp>
      <p:pic>
        <p:nvPicPr>
          <p:cNvPr id="3" name="Graphic 2">
            <a:extLst>
              <a:ext uri="{FF2B5EF4-FFF2-40B4-BE49-F238E27FC236}">
                <a16:creationId xmlns:a16="http://schemas.microsoft.com/office/drawing/2014/main" id="{FEBEE441-4653-EE54-2DE6-6776F0BBBF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10" name="Text Placeholder 9">
            <a:extLst>
              <a:ext uri="{FF2B5EF4-FFF2-40B4-BE49-F238E27FC236}">
                <a16:creationId xmlns:a16="http://schemas.microsoft.com/office/drawing/2014/main" id="{739D6CDD-285A-2866-718E-81D3E4347846}"/>
              </a:ext>
            </a:extLst>
          </p:cNvPr>
          <p:cNvSpPr>
            <a:spLocks noGrp="1"/>
          </p:cNvSpPr>
          <p:nvPr>
            <p:ph type="body" sz="quarter" idx="11" hasCustomPrompt="1"/>
          </p:nvPr>
        </p:nvSpPr>
        <p:spPr>
          <a:xfrm>
            <a:off x="4630738" y="1500188"/>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pic>
        <p:nvPicPr>
          <p:cNvPr id="8" name="Picture 7" descr="A blue background with flowers&#10;&#10;Description automatically generated">
            <a:extLst>
              <a:ext uri="{FF2B5EF4-FFF2-40B4-BE49-F238E27FC236}">
                <a16:creationId xmlns:a16="http://schemas.microsoft.com/office/drawing/2014/main" id="{5FB88F5E-15A2-3AE8-157A-900DE6D0F08C}"/>
              </a:ext>
            </a:extLst>
          </p:cNvPr>
          <p:cNvPicPr>
            <a:picLocks noChangeAspect="1"/>
          </p:cNvPicPr>
          <p:nvPr userDrawn="1"/>
        </p:nvPicPr>
        <p:blipFill rotWithShape="1">
          <a:blip r:embed="rId4"/>
          <a:srcRect r="11204"/>
          <a:stretch/>
        </p:blipFill>
        <p:spPr>
          <a:xfrm>
            <a:off x="-43107" y="0"/>
            <a:ext cx="3441641" cy="5143500"/>
          </a:xfrm>
          <a:prstGeom prst="rect">
            <a:avLst/>
          </a:prstGeom>
        </p:spPr>
      </p:pic>
    </p:spTree>
    <p:extLst>
      <p:ext uri="{BB962C8B-B14F-4D97-AF65-F5344CB8AC3E}">
        <p14:creationId xmlns:p14="http://schemas.microsoft.com/office/powerpoint/2010/main" val="160505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attern Right - stars">
    <p:spTree>
      <p:nvGrpSpPr>
        <p:cNvPr id="1" name=""/>
        <p:cNvGrpSpPr/>
        <p:nvPr/>
      </p:nvGrpSpPr>
      <p:grpSpPr>
        <a:xfrm>
          <a:off x="0" y="0"/>
          <a:ext cx="0" cy="0"/>
          <a:chOff x="0" y="0"/>
          <a:chExt cx="0" cy="0"/>
        </a:xfrm>
      </p:grpSpPr>
      <p:sp>
        <p:nvSpPr>
          <p:cNvPr id="6" name="Rectangle 5"/>
          <p:cNvSpPr/>
          <p:nvPr userDrawn="1"/>
        </p:nvSpPr>
        <p:spPr>
          <a:xfrm>
            <a:off x="2283807" y="4591515"/>
            <a:ext cx="4693098" cy="468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 b="0" i="0" dirty="0">
              <a:latin typeface="Work Sans Regular Roman" pitchFamily="2" charset="77"/>
            </a:endParaRPr>
          </a:p>
        </p:txBody>
      </p:sp>
      <p:pic>
        <p:nvPicPr>
          <p:cNvPr id="3" name="Graphic 2">
            <a:extLst>
              <a:ext uri="{FF2B5EF4-FFF2-40B4-BE49-F238E27FC236}">
                <a16:creationId xmlns:a16="http://schemas.microsoft.com/office/drawing/2014/main" id="{C5CF58D7-B2A2-95A5-FE6D-39C6AA97DC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691162"/>
            <a:ext cx="1535585" cy="185638"/>
          </a:xfrm>
          <a:prstGeom prst="rect">
            <a:avLst/>
          </a:prstGeom>
        </p:spPr>
      </p:pic>
      <p:sp>
        <p:nvSpPr>
          <p:cNvPr id="7" name="Text Placeholder 9">
            <a:extLst>
              <a:ext uri="{FF2B5EF4-FFF2-40B4-BE49-F238E27FC236}">
                <a16:creationId xmlns:a16="http://schemas.microsoft.com/office/drawing/2014/main" id="{46DBA817-C221-119A-5FD6-EDAD8B589473}"/>
              </a:ext>
            </a:extLst>
          </p:cNvPr>
          <p:cNvSpPr>
            <a:spLocks noGrp="1"/>
          </p:cNvSpPr>
          <p:nvPr>
            <p:ph type="body" sz="quarter" idx="11" hasCustomPrompt="1"/>
          </p:nvPr>
        </p:nvSpPr>
        <p:spPr>
          <a:xfrm>
            <a:off x="578390" y="1509953"/>
            <a:ext cx="4049712" cy="3090862"/>
          </a:xfrm>
        </p:spPr>
        <p:txBody>
          <a:bodyPr>
            <a:normAutofit/>
          </a:bodyPr>
          <a:lstStyle>
            <a:lvl1pPr marL="0" indent="0">
              <a:buNone/>
              <a:defRPr sz="1800"/>
            </a:lvl1pPr>
            <a:lvl5pPr marL="1371257" indent="0" algn="l">
              <a:buNone/>
              <a:defRPr/>
            </a:lvl5pPr>
          </a:lstStyle>
          <a:p>
            <a:pPr lvl="0"/>
            <a:r>
              <a:rPr lang="en-US" dirty="0"/>
              <a:t>Body text</a:t>
            </a:r>
            <a:endParaRPr lang="en-AU" dirty="0"/>
          </a:p>
        </p:txBody>
      </p:sp>
      <p:pic>
        <p:nvPicPr>
          <p:cNvPr id="2" name="Picture Placeholder 6" descr="A pattern of orange flowers&#10;&#10;Description automatically generated with medium confidence">
            <a:extLst>
              <a:ext uri="{FF2B5EF4-FFF2-40B4-BE49-F238E27FC236}">
                <a16:creationId xmlns:a16="http://schemas.microsoft.com/office/drawing/2014/main" id="{2EFB0A54-B505-E004-E275-CCE54D15AA77}"/>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a:xfrm>
            <a:off x="5702359" y="0"/>
            <a:ext cx="3441641" cy="5143500"/>
          </a:xfrm>
          <a:prstGeom prst="rect">
            <a:avLst/>
          </a:prstGeom>
        </p:spPr>
      </p:pic>
      <p:sp>
        <p:nvSpPr>
          <p:cNvPr id="5" name="Title 1">
            <a:extLst>
              <a:ext uri="{FF2B5EF4-FFF2-40B4-BE49-F238E27FC236}">
                <a16:creationId xmlns:a16="http://schemas.microsoft.com/office/drawing/2014/main" id="{1989A151-32DD-EE5F-8905-1E814F3FC365}"/>
              </a:ext>
            </a:extLst>
          </p:cNvPr>
          <p:cNvSpPr>
            <a:spLocks noGrp="1"/>
          </p:cNvSpPr>
          <p:nvPr>
            <p:ph type="title"/>
          </p:nvPr>
        </p:nvSpPr>
        <p:spPr>
          <a:xfrm>
            <a:off x="586009" y="546497"/>
            <a:ext cx="4051055" cy="351000"/>
          </a:xfrm>
        </p:spPr>
        <p:txBody>
          <a:bodyPr>
            <a:noAutofit/>
          </a:bodyPr>
          <a:lstStyle>
            <a:lvl1pPr>
              <a:defRPr sz="2400"/>
            </a:lvl1pPr>
          </a:lstStyle>
          <a:p>
            <a:r>
              <a:rPr lang="en-GB" dirty="0"/>
              <a:t>Click to edit Master title style</a:t>
            </a:r>
            <a:endParaRPr lang="en-US" dirty="0"/>
          </a:p>
        </p:txBody>
      </p:sp>
    </p:spTree>
    <p:extLst>
      <p:ext uri="{BB962C8B-B14F-4D97-AF65-F5344CB8AC3E}">
        <p14:creationId xmlns:p14="http://schemas.microsoft.com/office/powerpoint/2010/main" val="270115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984FE-B9DA-4340-A715-EA5FA74C7610}"/>
              </a:ext>
            </a:extLst>
          </p:cNvPr>
          <p:cNvSpPr>
            <a:spLocks noGrp="1"/>
          </p:cNvSpPr>
          <p:nvPr>
            <p:ph type="title"/>
          </p:nvPr>
        </p:nvSpPr>
        <p:spPr>
          <a:xfrm>
            <a:off x="520439" y="546497"/>
            <a:ext cx="8103122" cy="351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84A3D1F-CE3C-C346-8797-B34EDE6777E8}"/>
              </a:ext>
            </a:extLst>
          </p:cNvPr>
          <p:cNvSpPr>
            <a:spLocks noGrp="1"/>
          </p:cNvSpPr>
          <p:nvPr>
            <p:ph type="body" idx="1"/>
          </p:nvPr>
        </p:nvSpPr>
        <p:spPr>
          <a:xfrm>
            <a:off x="520439" y="1268017"/>
            <a:ext cx="8103122" cy="332898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917016"/>
      </p:ext>
    </p:extLst>
  </p:cSld>
  <p:clrMap bg1="dk1" tx1="lt1" bg2="dk2" tx2="lt2" accent1="accent1" accent2="accent2" accent3="accent3" accent4="accent4" accent5="accent5" accent6="accent6" hlink="hlink" folHlink="folHlink"/>
  <p:sldLayoutIdLst>
    <p:sldLayoutId id="2147484133" r:id="rId1"/>
    <p:sldLayoutId id="2147484150" r:id="rId2"/>
    <p:sldLayoutId id="2147484134" r:id="rId3"/>
    <p:sldLayoutId id="2147484139" r:id="rId4"/>
    <p:sldLayoutId id="2147484152" r:id="rId5"/>
    <p:sldLayoutId id="2147484147" r:id="rId6"/>
    <p:sldLayoutId id="2147484154" r:id="rId7"/>
    <p:sldLayoutId id="2147484155" r:id="rId8"/>
    <p:sldLayoutId id="2147484148" r:id="rId9"/>
    <p:sldLayoutId id="2147484156" r:id="rId10"/>
    <p:sldLayoutId id="2147484157" r:id="rId11"/>
    <p:sldLayoutId id="2147484124" r:id="rId12"/>
    <p:sldLayoutId id="2147484149" r:id="rId13"/>
    <p:sldLayoutId id="2147484153" r:id="rId14"/>
    <p:sldLayoutId id="2147484151" r:id="rId15"/>
  </p:sldLayoutIdLst>
  <p:hf hdr="0" ftr="0" dt="0"/>
  <p:txStyles>
    <p:title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328" userDrawn="1">
          <p15:clr>
            <a:srgbClr val="F26B43"/>
          </p15:clr>
        </p15:guide>
        <p15:guide id="4" pos="5432" userDrawn="1">
          <p15:clr>
            <a:srgbClr val="F26B43"/>
          </p15:clr>
        </p15:guide>
        <p15:guide id="5" orient="horz" pos="344" userDrawn="1">
          <p15:clr>
            <a:srgbClr val="F26B43"/>
          </p15:clr>
        </p15:guide>
        <p15:guide id="6" orient="horz" pos="28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aedc.gov.au/resources/detail/using-your-school's-aedc-data"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5BFF6-E111-4603-4732-3DAE335A4695}"/>
              </a:ext>
            </a:extLst>
          </p:cNvPr>
          <p:cNvSpPr>
            <a:spLocks noGrp="1"/>
          </p:cNvSpPr>
          <p:nvPr>
            <p:ph type="title" idx="4294967295"/>
          </p:nvPr>
        </p:nvSpPr>
        <p:spPr>
          <a:xfrm>
            <a:off x="447674" y="2398713"/>
            <a:ext cx="8322945" cy="847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3600" b="0" i="0" u="none" strike="noStrike" kern="1200" cap="none" spc="0" normalizeH="0" baseline="0" noProof="0" dirty="0">
                <a:ln>
                  <a:noFill/>
                </a:ln>
                <a:solidFill>
                  <a:schemeClr val="accent3"/>
                </a:solidFill>
                <a:effectLst/>
                <a:uLnTx/>
                <a:uFillTx/>
                <a:latin typeface="+mj-lt"/>
                <a:ea typeface="+mn-ea"/>
                <a:cs typeface="+mn-cs"/>
              </a:rPr>
              <a:t>Spotlight on the 2024 AEDC results in NSW – what we know about children starting school</a:t>
            </a:r>
          </a:p>
        </p:txBody>
      </p:sp>
      <p:sp>
        <p:nvSpPr>
          <p:cNvPr id="2" name="TextBox 1">
            <a:extLst>
              <a:ext uri="{FF2B5EF4-FFF2-40B4-BE49-F238E27FC236}">
                <a16:creationId xmlns:a16="http://schemas.microsoft.com/office/drawing/2014/main" id="{54516825-C5D7-F2A3-D946-F6DAB3E0AA2A}"/>
              </a:ext>
            </a:extLst>
          </p:cNvPr>
          <p:cNvSpPr txBox="1"/>
          <p:nvPr/>
        </p:nvSpPr>
        <p:spPr>
          <a:xfrm>
            <a:off x="447265" y="3829198"/>
            <a:ext cx="7839935" cy="338554"/>
          </a:xfrm>
          <a:prstGeom prst="rect">
            <a:avLst/>
          </a:prstGeom>
          <a:noFill/>
        </p:spPr>
        <p:txBody>
          <a:bodyPr wrap="square" rtlCol="0">
            <a:spAutoFit/>
          </a:bodyPr>
          <a:lstStyle/>
          <a:p>
            <a:r>
              <a:rPr lang="en-US" sz="1600" dirty="0"/>
              <a:t>Associate Professor Tess Gregory and Associate Professor Yasmin Harman-Smith</a:t>
            </a:r>
            <a:endParaRPr lang="en-AU" sz="1600" dirty="0"/>
          </a:p>
        </p:txBody>
      </p:sp>
      <p:sp>
        <p:nvSpPr>
          <p:cNvPr id="4" name="Text Placeholder 2">
            <a:extLst>
              <a:ext uri="{FF2B5EF4-FFF2-40B4-BE49-F238E27FC236}">
                <a16:creationId xmlns:a16="http://schemas.microsoft.com/office/drawing/2014/main" id="{BAC75D81-2945-85B5-EBC7-FD6E56E2AA74}"/>
              </a:ext>
            </a:extLst>
          </p:cNvPr>
          <p:cNvSpPr txBox="1">
            <a:spLocks/>
          </p:cNvSpPr>
          <p:nvPr/>
        </p:nvSpPr>
        <p:spPr>
          <a:xfrm>
            <a:off x="447265" y="3511197"/>
            <a:ext cx="8249469" cy="487278"/>
          </a:xfrm>
          <a:prstGeom prst="rect">
            <a:avLst/>
          </a:prstGeom>
        </p:spPr>
        <p:txBody>
          <a:bodyPr vert="horz" lIns="91440" tIns="45720" rIns="91440" bIns="45720" rtlCol="0" anchor="t">
            <a:normAutofit/>
          </a:bodyPr>
          <a:lstStyle>
            <a:lvl1pPr marL="0" indent="0" algn="l" defTabSz="685629" rtl="0" eaLnBrk="1" latinLnBrk="0" hangingPunct="1">
              <a:lnSpc>
                <a:spcPct val="90000"/>
              </a:lnSpc>
              <a:spcBef>
                <a:spcPts val="750"/>
              </a:spcBef>
              <a:buFont typeface="Arial" panose="020B0604020202020204" pitchFamily="34" charset="0"/>
              <a:buNone/>
              <a:defRPr sz="3600" kern="1200">
                <a:solidFill>
                  <a:schemeClr val="accent3"/>
                </a:solidFill>
                <a:latin typeface="+mj-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800" dirty="0"/>
              <a:t>AEDC NSW Research Symposium 2025</a:t>
            </a:r>
          </a:p>
        </p:txBody>
      </p:sp>
    </p:spTree>
    <p:extLst>
      <p:ext uri="{BB962C8B-B14F-4D97-AF65-F5344CB8AC3E}">
        <p14:creationId xmlns:p14="http://schemas.microsoft.com/office/powerpoint/2010/main" val="176870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7C8C-009C-07E0-C82E-09F70AC77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DF890-457E-A68E-82B9-ACACD1BB2456}"/>
              </a:ext>
            </a:extLst>
          </p:cNvPr>
          <p:cNvSpPr>
            <a:spLocks noGrp="1"/>
          </p:cNvSpPr>
          <p:nvPr>
            <p:ph type="title"/>
          </p:nvPr>
        </p:nvSpPr>
        <p:spPr>
          <a:xfrm>
            <a:off x="463655" y="546497"/>
            <a:ext cx="5022745" cy="351000"/>
          </a:xfrm>
        </p:spPr>
        <p:txBody>
          <a:bodyPr anchor="ctr">
            <a:noAutofit/>
          </a:bodyPr>
          <a:lstStyle/>
          <a:p>
            <a:r>
              <a:rPr lang="en-US" sz="2000" dirty="0"/>
              <a:t>Trends on each developmental domain </a:t>
            </a:r>
            <a:endParaRPr lang="en-AU" sz="2000" dirty="0"/>
          </a:p>
        </p:txBody>
      </p:sp>
      <p:pic>
        <p:nvPicPr>
          <p:cNvPr id="10" name="Picture 9" descr="Line graph showing percentages of developmentally vulnerable children from 2009 to 2024 in five categories: Physical, Social, Emotional, Language, and Communication.">
            <a:extLst>
              <a:ext uri="{FF2B5EF4-FFF2-40B4-BE49-F238E27FC236}">
                <a16:creationId xmlns:a16="http://schemas.microsoft.com/office/drawing/2014/main" id="{5C30BA20-BDD7-F5B8-6AC5-3B91187AD564}"/>
              </a:ext>
            </a:extLst>
          </p:cNvPr>
          <p:cNvPicPr>
            <a:picLocks noChangeAspect="1"/>
          </p:cNvPicPr>
          <p:nvPr/>
        </p:nvPicPr>
        <p:blipFill>
          <a:blip r:embed="rId3"/>
          <a:stretch>
            <a:fillRect/>
          </a:stretch>
        </p:blipFill>
        <p:spPr>
          <a:xfrm>
            <a:off x="463655" y="1026152"/>
            <a:ext cx="6639339" cy="3570851"/>
          </a:xfrm>
          <a:prstGeom prst="rect">
            <a:avLst/>
          </a:prstGeom>
        </p:spPr>
      </p:pic>
    </p:spTree>
    <p:extLst>
      <p:ext uri="{BB962C8B-B14F-4D97-AF65-F5344CB8AC3E}">
        <p14:creationId xmlns:p14="http://schemas.microsoft.com/office/powerpoint/2010/main" val="210274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9B92-371A-7319-C58D-562207D9D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A1506-35A2-BD56-1024-0C46337DDCEE}"/>
              </a:ext>
            </a:extLst>
          </p:cNvPr>
          <p:cNvSpPr>
            <a:spLocks noGrp="1"/>
          </p:cNvSpPr>
          <p:nvPr>
            <p:ph type="title"/>
          </p:nvPr>
        </p:nvSpPr>
        <p:spPr>
          <a:xfrm>
            <a:off x="463655" y="546497"/>
            <a:ext cx="5022745" cy="351000"/>
          </a:xfrm>
        </p:spPr>
        <p:txBody>
          <a:bodyPr anchor="ctr">
            <a:noAutofit/>
          </a:bodyPr>
          <a:lstStyle/>
          <a:p>
            <a:r>
              <a:rPr lang="en-US" sz="2000" dirty="0"/>
              <a:t>Trends on each developmental domain </a:t>
            </a:r>
            <a:r>
              <a:rPr lang="en-US" sz="2000" dirty="0">
                <a:solidFill>
                  <a:schemeClr val="bg2"/>
                </a:solidFill>
              </a:rPr>
              <a:t> (1)</a:t>
            </a:r>
            <a:endParaRPr lang="en-AU" sz="2000" dirty="0"/>
          </a:p>
        </p:txBody>
      </p:sp>
      <p:pic>
        <p:nvPicPr>
          <p:cNvPr id="10" name="Picture 9" descr="Line graph showing percentages of developmentally vulnerable children from 2009 to 2024 in five categories: Physical, Social, Emotional, Language, and Communication.">
            <a:extLst>
              <a:ext uri="{FF2B5EF4-FFF2-40B4-BE49-F238E27FC236}">
                <a16:creationId xmlns:a16="http://schemas.microsoft.com/office/drawing/2014/main" id="{E107033C-5887-0A4F-0B20-57787DCF2027}"/>
              </a:ext>
            </a:extLst>
          </p:cNvPr>
          <p:cNvPicPr>
            <a:picLocks noChangeAspect="1"/>
          </p:cNvPicPr>
          <p:nvPr/>
        </p:nvPicPr>
        <p:blipFill>
          <a:blip r:embed="rId3"/>
          <a:stretch>
            <a:fillRect/>
          </a:stretch>
        </p:blipFill>
        <p:spPr>
          <a:xfrm>
            <a:off x="463655" y="1026152"/>
            <a:ext cx="6639339" cy="3570851"/>
          </a:xfrm>
          <a:prstGeom prst="rect">
            <a:avLst/>
          </a:prstGeom>
        </p:spPr>
      </p:pic>
      <p:sp>
        <p:nvSpPr>
          <p:cNvPr id="6" name="Arrow: Left 5">
            <a:extLst>
              <a:ext uri="{FF2B5EF4-FFF2-40B4-BE49-F238E27FC236}">
                <a16:creationId xmlns:a16="http://schemas.microsoft.com/office/drawing/2014/main" id="{8D5888D1-D5CA-B108-5C05-1E7F5C072429}"/>
              </a:ext>
              <a:ext uri="{C183D7F6-B498-43B3-948B-1728B52AA6E4}">
                <adec:decorative xmlns:adec="http://schemas.microsoft.com/office/drawing/2017/decorative" val="1"/>
              </a:ext>
            </a:extLst>
          </p:cNvPr>
          <p:cNvSpPr/>
          <p:nvPr/>
        </p:nvSpPr>
        <p:spPr>
          <a:xfrm>
            <a:off x="7118566" y="4084955"/>
            <a:ext cx="1093848" cy="132193"/>
          </a:xfrm>
          <a:prstGeom prst="leftArrow">
            <a:avLst/>
          </a:prstGeom>
          <a:solidFill>
            <a:srgbClr val="00AEEF"/>
          </a:solidFill>
          <a:ln>
            <a:solidFill>
              <a:srgbClr val="00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Left 6">
            <a:extLst>
              <a:ext uri="{FF2B5EF4-FFF2-40B4-BE49-F238E27FC236}">
                <a16:creationId xmlns:a16="http://schemas.microsoft.com/office/drawing/2014/main" id="{624E4728-EE7A-8C57-EEEC-A7F13650491F}"/>
              </a:ext>
              <a:ext uri="{C183D7F6-B498-43B3-948B-1728B52AA6E4}">
                <adec:decorative xmlns:adec="http://schemas.microsoft.com/office/drawing/2017/decorative" val="1"/>
              </a:ext>
            </a:extLst>
          </p:cNvPr>
          <p:cNvSpPr/>
          <p:nvPr/>
        </p:nvSpPr>
        <p:spPr>
          <a:xfrm>
            <a:off x="7118566" y="4283015"/>
            <a:ext cx="1109420" cy="132193"/>
          </a:xfrm>
          <a:prstGeom prst="leftArrow">
            <a:avLst/>
          </a:prstGeom>
          <a:solidFill>
            <a:srgbClr val="E81E25"/>
          </a:solidFill>
          <a:ln>
            <a:solidFill>
              <a:srgbClr val="E81E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2515E85-0510-0330-C318-B54BA84B0A96}"/>
              </a:ext>
              <a:ext uri="{C183D7F6-B498-43B3-948B-1728B52AA6E4}">
                <adec:decorative xmlns:adec="http://schemas.microsoft.com/office/drawing/2017/decorative" val="1"/>
              </a:ext>
            </a:extLst>
          </p:cNvPr>
          <p:cNvSpPr txBox="1"/>
          <p:nvPr/>
        </p:nvSpPr>
        <p:spPr>
          <a:xfrm>
            <a:off x="8200957" y="3998642"/>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0.8</a:t>
            </a:r>
            <a:endParaRPr lang="en-AU" sz="1200" dirty="0">
              <a:latin typeface="Calibri" panose="020F0502020204030204" pitchFamily="34" charset="0"/>
              <a:cs typeface="Calibri" panose="020F0502020204030204" pitchFamily="34" charset="0"/>
            </a:endParaRPr>
          </a:p>
        </p:txBody>
      </p:sp>
      <p:sp>
        <p:nvSpPr>
          <p:cNvPr id="9" name="Arrow: Left 8">
            <a:extLst>
              <a:ext uri="{FF2B5EF4-FFF2-40B4-BE49-F238E27FC236}">
                <a16:creationId xmlns:a16="http://schemas.microsoft.com/office/drawing/2014/main" id="{DE16EB33-0BD1-0725-2F72-CDE3A7D2B92C}"/>
              </a:ext>
              <a:ext uri="{C183D7F6-B498-43B3-948B-1728B52AA6E4}">
                <adec:decorative xmlns:adec="http://schemas.microsoft.com/office/drawing/2017/decorative" val="1"/>
              </a:ext>
            </a:extLst>
          </p:cNvPr>
          <p:cNvSpPr/>
          <p:nvPr/>
        </p:nvSpPr>
        <p:spPr>
          <a:xfrm>
            <a:off x="7102993" y="3876997"/>
            <a:ext cx="743177" cy="132193"/>
          </a:xfrm>
          <a:prstGeom prst="leftArrow">
            <a:avLst/>
          </a:prstGeom>
          <a:solidFill>
            <a:srgbClr val="009444"/>
          </a:solidFill>
          <a:ln>
            <a:solidFill>
              <a:srgbClr val="0094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58421872-FCB8-B446-4B1E-D7C5E59E95DB}"/>
              </a:ext>
              <a:ext uri="{C183D7F6-B498-43B3-948B-1728B52AA6E4}">
                <adec:decorative xmlns:adec="http://schemas.microsoft.com/office/drawing/2017/decorative" val="1"/>
              </a:ext>
            </a:extLst>
          </p:cNvPr>
          <p:cNvSpPr txBox="1"/>
          <p:nvPr/>
        </p:nvSpPr>
        <p:spPr>
          <a:xfrm>
            <a:off x="7861743" y="3814692"/>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0.5</a:t>
            </a:r>
            <a:endParaRPr lang="en-AU" sz="1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9377B23-573E-52B7-1240-400088353BB4}"/>
              </a:ext>
              <a:ext uri="{C183D7F6-B498-43B3-948B-1728B52AA6E4}">
                <adec:decorative xmlns:adec="http://schemas.microsoft.com/office/drawing/2017/decorative" val="1"/>
              </a:ext>
            </a:extLst>
          </p:cNvPr>
          <p:cNvSpPr txBox="1"/>
          <p:nvPr/>
        </p:nvSpPr>
        <p:spPr>
          <a:xfrm>
            <a:off x="8200957" y="4210611"/>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0.8</a:t>
            </a:r>
            <a:endParaRPr lang="en-AU" sz="1200" dirty="0">
              <a:latin typeface="Calibri" panose="020F0502020204030204" pitchFamily="34" charset="0"/>
              <a:cs typeface="Calibri" panose="020F0502020204030204" pitchFamily="34" charset="0"/>
            </a:endParaRPr>
          </a:p>
        </p:txBody>
      </p:sp>
      <p:sp>
        <p:nvSpPr>
          <p:cNvPr id="13" name="Arrow: Left 12">
            <a:extLst>
              <a:ext uri="{FF2B5EF4-FFF2-40B4-BE49-F238E27FC236}">
                <a16:creationId xmlns:a16="http://schemas.microsoft.com/office/drawing/2014/main" id="{9C70E257-7D59-7ADB-F0A2-A924625CA0D9}"/>
              </a:ext>
              <a:ext uri="{C183D7F6-B498-43B3-948B-1728B52AA6E4}">
                <adec:decorative xmlns:adec="http://schemas.microsoft.com/office/drawing/2017/decorative" val="1"/>
              </a:ext>
            </a:extLst>
          </p:cNvPr>
          <p:cNvSpPr/>
          <p:nvPr/>
        </p:nvSpPr>
        <p:spPr>
          <a:xfrm>
            <a:off x="7130877" y="4487828"/>
            <a:ext cx="475240" cy="139859"/>
          </a:xfrm>
          <a:prstGeom prst="leftArrow">
            <a:avLst/>
          </a:prstGeom>
          <a:solidFill>
            <a:srgbClr val="FFCB05"/>
          </a:solidFill>
          <a:ln>
            <a:solidFill>
              <a:srgbClr val="FFCB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BFD3EAF-2ED9-26DD-F5AC-2AB5A5F0DB40}"/>
              </a:ext>
              <a:ext uri="{C183D7F6-B498-43B3-948B-1728B52AA6E4}">
                <adec:decorative xmlns:adec="http://schemas.microsoft.com/office/drawing/2017/decorative" val="1"/>
              </a:ext>
            </a:extLst>
          </p:cNvPr>
          <p:cNvSpPr txBox="1"/>
          <p:nvPr/>
        </p:nvSpPr>
        <p:spPr>
          <a:xfrm>
            <a:off x="7606117" y="4403300"/>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0.3</a:t>
            </a:r>
            <a:endParaRPr lang="en-AU"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4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DDED-5E0F-0FF1-D1EE-CF2C361821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63D8A5-E3FD-379F-068D-A628374DE9B3}"/>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Drilling down: Emotional maturity</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spTree>
    <p:extLst>
      <p:ext uri="{BB962C8B-B14F-4D97-AF65-F5344CB8AC3E}">
        <p14:creationId xmlns:p14="http://schemas.microsoft.com/office/powerpoint/2010/main" val="80942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3F0AE-B718-93FE-9DBD-11077CE945C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279190-111D-7F0F-AE17-2EDF6A8E1A7A}"/>
              </a:ext>
            </a:extLst>
          </p:cNvPr>
          <p:cNvSpPr>
            <a:spLocks noGrp="1"/>
          </p:cNvSpPr>
          <p:nvPr>
            <p:ph type="title"/>
          </p:nvPr>
        </p:nvSpPr>
        <p:spPr>
          <a:xfrm>
            <a:off x="4572000" y="546099"/>
            <a:ext cx="4051300" cy="619023"/>
          </a:xfrm>
        </p:spPr>
        <p:txBody>
          <a:bodyPr anchor="ctr">
            <a:noAutofit/>
          </a:bodyPr>
          <a:lstStyle/>
          <a:p>
            <a:r>
              <a:rPr lang="en-US" sz="2000" dirty="0"/>
              <a:t>AEDC sub-domain results</a:t>
            </a:r>
            <a:endParaRPr lang="en-AU" sz="2000" dirty="0"/>
          </a:p>
        </p:txBody>
      </p:sp>
      <p:pic>
        <p:nvPicPr>
          <p:cNvPr id="2" name="Picture 1" descr="Image showing five categories: Physical, Social, Emotional, Language, and Communication, highlighted on Emotional maturity.">
            <a:extLst>
              <a:ext uri="{FF2B5EF4-FFF2-40B4-BE49-F238E27FC236}">
                <a16:creationId xmlns:a16="http://schemas.microsoft.com/office/drawing/2014/main" id="{99E2D03E-3CAA-DFBA-1853-76C85BC91E1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581" y="1588877"/>
            <a:ext cx="4727552" cy="2445744"/>
          </a:xfrm>
          <a:prstGeom prst="rect">
            <a:avLst/>
          </a:prstGeom>
        </p:spPr>
      </p:pic>
      <p:sp>
        <p:nvSpPr>
          <p:cNvPr id="5" name="Rectangle 4">
            <a:extLst>
              <a:ext uri="{FF2B5EF4-FFF2-40B4-BE49-F238E27FC236}">
                <a16:creationId xmlns:a16="http://schemas.microsoft.com/office/drawing/2014/main" id="{3B110C5C-8A6A-BB0C-906F-2E434085C582}"/>
              </a:ext>
              <a:ext uri="{C183D7F6-B498-43B3-948B-1728B52AA6E4}">
                <adec:decorative xmlns:adec="http://schemas.microsoft.com/office/drawing/2017/decorative" val="1"/>
              </a:ext>
            </a:extLst>
          </p:cNvPr>
          <p:cNvSpPr/>
          <p:nvPr/>
        </p:nvSpPr>
        <p:spPr>
          <a:xfrm>
            <a:off x="5744497" y="1297858"/>
            <a:ext cx="907026" cy="28685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909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0F8F-0238-104C-2E0D-6F4AEC2E9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2FBF9-E156-7A98-F00D-13AB87FA7D0C}"/>
              </a:ext>
            </a:extLst>
          </p:cNvPr>
          <p:cNvSpPr>
            <a:spLocks noGrp="1"/>
          </p:cNvSpPr>
          <p:nvPr>
            <p:ph type="title"/>
          </p:nvPr>
        </p:nvSpPr>
        <p:spPr>
          <a:xfrm>
            <a:off x="463655" y="546497"/>
            <a:ext cx="5022745" cy="351000"/>
          </a:xfrm>
        </p:spPr>
        <p:txBody>
          <a:bodyPr anchor="ctr">
            <a:noAutofit/>
          </a:bodyPr>
          <a:lstStyle/>
          <a:p>
            <a:r>
              <a:rPr lang="en-US" sz="2000" dirty="0"/>
              <a:t>Emotional maturity sub-domains</a:t>
            </a:r>
            <a:endParaRPr lang="en-AU" sz="2000" dirty="0"/>
          </a:p>
        </p:txBody>
      </p:sp>
      <p:pic>
        <p:nvPicPr>
          <p:cNvPr id="4" name="Picture 3" descr="Line graph showing Emotional maturity sub-domains from 2009 to 2024">
            <a:extLst>
              <a:ext uri="{FF2B5EF4-FFF2-40B4-BE49-F238E27FC236}">
                <a16:creationId xmlns:a16="http://schemas.microsoft.com/office/drawing/2014/main" id="{BAFCC96B-24FB-C98C-B0BE-1BCA7FBD46AE}"/>
              </a:ext>
            </a:extLst>
          </p:cNvPr>
          <p:cNvPicPr>
            <a:picLocks noChangeAspect="1"/>
          </p:cNvPicPr>
          <p:nvPr/>
        </p:nvPicPr>
        <p:blipFill>
          <a:blip r:embed="rId3"/>
          <a:stretch>
            <a:fillRect/>
          </a:stretch>
        </p:blipFill>
        <p:spPr>
          <a:xfrm>
            <a:off x="412743" y="1027842"/>
            <a:ext cx="6164627" cy="3321268"/>
          </a:xfrm>
          <a:prstGeom prst="rect">
            <a:avLst/>
          </a:prstGeom>
        </p:spPr>
      </p:pic>
      <p:sp>
        <p:nvSpPr>
          <p:cNvPr id="6" name="Arrow: Left 5">
            <a:extLst>
              <a:ext uri="{FF2B5EF4-FFF2-40B4-BE49-F238E27FC236}">
                <a16:creationId xmlns:a16="http://schemas.microsoft.com/office/drawing/2014/main" id="{8D636BB9-887B-2B8F-69C6-38419227E2ED}"/>
              </a:ext>
              <a:ext uri="{C183D7F6-B498-43B3-948B-1728B52AA6E4}">
                <adec:decorative xmlns:adec="http://schemas.microsoft.com/office/drawing/2017/decorative" val="1"/>
              </a:ext>
            </a:extLst>
          </p:cNvPr>
          <p:cNvSpPr/>
          <p:nvPr/>
        </p:nvSpPr>
        <p:spPr>
          <a:xfrm>
            <a:off x="6583953" y="3865829"/>
            <a:ext cx="973394" cy="126443"/>
          </a:xfrm>
          <a:prstGeom prst="leftArrow">
            <a:avLst/>
          </a:prstGeom>
          <a:solidFill>
            <a:srgbClr val="F26723"/>
          </a:solidFill>
          <a:ln>
            <a:solidFill>
              <a:srgbClr val="F26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Left 6">
            <a:extLst>
              <a:ext uri="{FF2B5EF4-FFF2-40B4-BE49-F238E27FC236}">
                <a16:creationId xmlns:a16="http://schemas.microsoft.com/office/drawing/2014/main" id="{A7C7E493-7B76-CBA5-FB4F-1D311EA0B41D}"/>
              </a:ext>
              <a:ext uri="{C183D7F6-B498-43B3-948B-1728B52AA6E4}">
                <adec:decorative xmlns:adec="http://schemas.microsoft.com/office/drawing/2017/decorative" val="1"/>
              </a:ext>
            </a:extLst>
          </p:cNvPr>
          <p:cNvSpPr/>
          <p:nvPr/>
        </p:nvSpPr>
        <p:spPr>
          <a:xfrm>
            <a:off x="6604840" y="4030204"/>
            <a:ext cx="430171" cy="140487"/>
          </a:xfrm>
          <a:prstGeom prst="leftArrow">
            <a:avLst/>
          </a:prstGeom>
          <a:solidFill>
            <a:srgbClr val="1C75BC"/>
          </a:solidFill>
          <a:ln>
            <a:solidFill>
              <a:srgbClr val="1C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FC81CFC-5D9B-5124-D7B5-13A3F56E2736}"/>
              </a:ext>
              <a:ext uri="{C183D7F6-B498-43B3-948B-1728B52AA6E4}">
                <adec:decorative xmlns:adec="http://schemas.microsoft.com/office/drawing/2017/decorative" val="1"/>
              </a:ext>
            </a:extLst>
          </p:cNvPr>
          <p:cNvSpPr txBox="1"/>
          <p:nvPr/>
        </p:nvSpPr>
        <p:spPr>
          <a:xfrm>
            <a:off x="7547076" y="3790550"/>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1.1</a:t>
            </a:r>
            <a:endParaRPr lang="en-AU" sz="1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8F5ECD1-7F9E-5BEE-F0A4-1EBC40116A87}"/>
              </a:ext>
              <a:ext uri="{C183D7F6-B498-43B3-948B-1728B52AA6E4}">
                <adec:decorative xmlns:adec="http://schemas.microsoft.com/office/drawing/2017/decorative" val="1"/>
              </a:ext>
            </a:extLst>
          </p:cNvPr>
          <p:cNvSpPr txBox="1"/>
          <p:nvPr/>
        </p:nvSpPr>
        <p:spPr>
          <a:xfrm>
            <a:off x="7152968" y="3957800"/>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0.5</a:t>
            </a:r>
            <a:endParaRPr lang="en-AU" sz="1200" dirty="0">
              <a:latin typeface="Calibri" panose="020F0502020204030204" pitchFamily="34" charset="0"/>
              <a:cs typeface="Calibri" panose="020F0502020204030204" pitchFamily="34" charset="0"/>
            </a:endParaRPr>
          </a:p>
        </p:txBody>
      </p:sp>
      <p:sp>
        <p:nvSpPr>
          <p:cNvPr id="13" name="Arrow: Left 12">
            <a:extLst>
              <a:ext uri="{FF2B5EF4-FFF2-40B4-BE49-F238E27FC236}">
                <a16:creationId xmlns:a16="http://schemas.microsoft.com/office/drawing/2014/main" id="{53AEBA2C-9884-7FDB-5016-4D7F7CF757B2}"/>
              </a:ext>
              <a:ext uri="{C183D7F6-B498-43B3-948B-1728B52AA6E4}">
                <adec:decorative xmlns:adec="http://schemas.microsoft.com/office/drawing/2017/decorative" val="1"/>
              </a:ext>
            </a:extLst>
          </p:cNvPr>
          <p:cNvSpPr/>
          <p:nvPr/>
        </p:nvSpPr>
        <p:spPr>
          <a:xfrm>
            <a:off x="6613829" y="4208623"/>
            <a:ext cx="1775791" cy="140487"/>
          </a:xfrm>
          <a:prstGeom prst="leftArrow">
            <a:avLst/>
          </a:prstGeom>
          <a:solidFill>
            <a:srgbClr val="00883E"/>
          </a:solidFill>
          <a:ln>
            <a:solidFill>
              <a:srgbClr val="0088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C6CE12F3-B83F-CE70-8A3E-106355DFBC5E}"/>
              </a:ext>
              <a:ext uri="{C183D7F6-B498-43B3-948B-1728B52AA6E4}">
                <adec:decorative xmlns:adec="http://schemas.microsoft.com/office/drawing/2017/decorative" val="1"/>
              </a:ext>
            </a:extLst>
          </p:cNvPr>
          <p:cNvSpPr txBox="1"/>
          <p:nvPr/>
        </p:nvSpPr>
        <p:spPr>
          <a:xfrm>
            <a:off x="8395317" y="4136219"/>
            <a:ext cx="56990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1.8</a:t>
            </a:r>
            <a:endParaRPr lang="en-AU"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10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1D342-482C-90FD-0362-217654493D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76738F-C291-95FA-829A-FE534F9D72AE}"/>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What does this mean for children?</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spTree>
    <p:extLst>
      <p:ext uri="{BB962C8B-B14F-4D97-AF65-F5344CB8AC3E}">
        <p14:creationId xmlns:p14="http://schemas.microsoft.com/office/powerpoint/2010/main" val="166613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55C924-9B4D-9F41-B806-F7F45D185D5D}"/>
              </a:ext>
              <a:ext uri="{C183D7F6-B498-43B3-948B-1728B52AA6E4}">
                <adec:decorative xmlns:adec="http://schemas.microsoft.com/office/drawing/2017/decorative" val="1"/>
              </a:ext>
            </a:extLst>
          </p:cNvPr>
          <p:cNvSpPr txBox="1"/>
          <p:nvPr/>
        </p:nvSpPr>
        <p:spPr>
          <a:xfrm>
            <a:off x="521493" y="4809658"/>
            <a:ext cx="232953" cy="121252"/>
          </a:xfrm>
          <a:prstGeom prst="rect">
            <a:avLst/>
          </a:prstGeom>
          <a:noFill/>
        </p:spPr>
        <p:txBody>
          <a:bodyPr wrap="square" lIns="0" tIns="0" rIns="0" bIns="0" rtlCol="0">
            <a:spAutoFit/>
          </a:bodyPr>
          <a:lstStyle/>
          <a:p>
            <a:pPr algn="l"/>
            <a:fld id="{260E2A6B-A809-4840-BF14-8648BC0BDF87}" type="slidenum">
              <a:rPr lang="id-ID" sz="788">
                <a:solidFill>
                  <a:schemeClr val="bg2"/>
                </a:solidFill>
                <a:latin typeface="+mj-lt"/>
                <a:ea typeface="Montserrat" charset="0"/>
                <a:cs typeface="Montserrat" charset="0"/>
              </a:rPr>
              <a:pPr algn="l"/>
              <a:t>16</a:t>
            </a:fld>
            <a:r>
              <a:rPr lang="id-ID" sz="788" dirty="0">
                <a:solidFill>
                  <a:schemeClr val="bg2"/>
                </a:solidFill>
                <a:latin typeface="Work Sans Regular Roman" pitchFamily="2" charset="77"/>
                <a:ea typeface="Montserrat" charset="0"/>
                <a:cs typeface="Montserrat" charset="0"/>
              </a:rPr>
              <a:t> </a:t>
            </a:r>
          </a:p>
        </p:txBody>
      </p:sp>
      <p:sp>
        <p:nvSpPr>
          <p:cNvPr id="2" name="TextBox 1">
            <a:extLst>
              <a:ext uri="{FF2B5EF4-FFF2-40B4-BE49-F238E27FC236}">
                <a16:creationId xmlns:a16="http://schemas.microsoft.com/office/drawing/2014/main" id="{FA8C6827-AF15-FEF9-CF32-914BAE3A4B6A}"/>
              </a:ext>
              <a:ext uri="{C183D7F6-B498-43B3-948B-1728B52AA6E4}">
                <adec:decorative xmlns:adec="http://schemas.microsoft.com/office/drawing/2017/decorative" val="1"/>
              </a:ext>
            </a:extLst>
          </p:cNvPr>
          <p:cNvSpPr txBox="1"/>
          <p:nvPr/>
        </p:nvSpPr>
        <p:spPr>
          <a:xfrm>
            <a:off x="288541" y="4668712"/>
            <a:ext cx="232953" cy="161583"/>
          </a:xfrm>
          <a:prstGeom prst="rect">
            <a:avLst/>
          </a:prstGeom>
          <a:noFill/>
        </p:spPr>
        <p:txBody>
          <a:bodyPr wrap="square" lIns="0" tIns="0" rIns="0" bIns="0" rtlCol="0">
            <a:spAutoFit/>
          </a:bodyPr>
          <a:lstStyle/>
          <a:p>
            <a:pPr algn="l"/>
            <a:fld id="{260E2A6B-A809-4840-BF14-8648BC0BDF87}" type="slidenum">
              <a:rPr lang="id-ID" sz="1050">
                <a:solidFill>
                  <a:schemeClr val="accent2"/>
                </a:solidFill>
                <a:latin typeface="+mj-lt"/>
                <a:ea typeface="Montserrat" charset="0"/>
                <a:cs typeface="Montserrat" charset="0"/>
              </a:rPr>
              <a:pPr algn="l"/>
              <a:t>16</a:t>
            </a:fld>
            <a:r>
              <a:rPr lang="id-ID" sz="1050" dirty="0">
                <a:solidFill>
                  <a:schemeClr val="accent2"/>
                </a:solidFill>
                <a:latin typeface="+mj-lt"/>
                <a:ea typeface="Montserrat" charset="0"/>
                <a:cs typeface="Montserrat" charset="0"/>
              </a:rPr>
              <a:t> </a:t>
            </a:r>
          </a:p>
        </p:txBody>
      </p:sp>
      <p:pic>
        <p:nvPicPr>
          <p:cNvPr id="3" name="Graphic 2">
            <a:extLst>
              <a:ext uri="{FF2B5EF4-FFF2-40B4-BE49-F238E27FC236}">
                <a16:creationId xmlns:a16="http://schemas.microsoft.com/office/drawing/2014/main" id="{6E773A14-3400-AAF1-3AE7-6874D9F89F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139" y="4249647"/>
            <a:ext cx="977368" cy="624201"/>
          </a:xfrm>
          <a:prstGeom prst="rect">
            <a:avLst/>
          </a:prstGeom>
        </p:spPr>
      </p:pic>
      <p:sp>
        <p:nvSpPr>
          <p:cNvPr id="6" name="Title 1" descr="Line graph showing vulnerability in emotional maturity predicts suspensions in five domains.">
            <a:extLst>
              <a:ext uri="{FF2B5EF4-FFF2-40B4-BE49-F238E27FC236}">
                <a16:creationId xmlns:a16="http://schemas.microsoft.com/office/drawing/2014/main" id="{3D956E06-36C7-ABDF-9F91-FE40EA27CBCA}"/>
              </a:ext>
            </a:extLst>
          </p:cNvPr>
          <p:cNvSpPr txBox="1">
            <a:spLocks noGrp="1"/>
          </p:cNvSpPr>
          <p:nvPr>
            <p:ph type="title" idx="4294967295"/>
          </p:nvPr>
        </p:nvSpPr>
        <p:spPr>
          <a:xfrm>
            <a:off x="833284" y="374931"/>
            <a:ext cx="7986251" cy="350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Vulnerability in emotional maturity predicts suspensions </a:t>
            </a:r>
            <a:r>
              <a:rPr kumimoji="0" lang="en-US" sz="1800" b="0" i="0" u="none" strike="noStrike" kern="1200" cap="none" spc="0" normalizeH="0" baseline="0" noProof="0" dirty="0">
                <a:ln>
                  <a:noFill/>
                </a:ln>
                <a:solidFill>
                  <a:schemeClr val="bg2"/>
                </a:solidFill>
                <a:effectLst/>
                <a:uLnTx/>
                <a:uFillTx/>
                <a:latin typeface="+mj-lt"/>
                <a:ea typeface="+mj-ea"/>
                <a:cs typeface="+mj-cs"/>
              </a:rPr>
              <a:t>(1)</a:t>
            </a:r>
            <a:endParaRPr kumimoji="0" lang="en-AU" sz="1800" b="0" i="0" u="none" strike="noStrike" kern="1200" cap="none" spc="0" normalizeH="0" baseline="0" noProof="0" dirty="0">
              <a:ln>
                <a:noFill/>
              </a:ln>
              <a:solidFill>
                <a:schemeClr val="bg2"/>
              </a:solidFill>
              <a:effectLst/>
              <a:uLnTx/>
              <a:uFillTx/>
              <a:latin typeface="+mj-lt"/>
              <a:ea typeface="+mj-ea"/>
              <a:cs typeface="+mj-cs"/>
            </a:endParaRPr>
          </a:p>
        </p:txBody>
      </p:sp>
      <p:pic>
        <p:nvPicPr>
          <p:cNvPr id="4" name="Picture 3" descr="Line graph showing Emotional maturity sub-domains from 2009 to 2024 in five domains.">
            <a:extLst>
              <a:ext uri="{FF2B5EF4-FFF2-40B4-BE49-F238E27FC236}">
                <a16:creationId xmlns:a16="http://schemas.microsoft.com/office/drawing/2014/main" id="{BF7886E6-CA24-E5CC-751E-DCC8A6F09DD3}"/>
              </a:ext>
            </a:extLst>
          </p:cNvPr>
          <p:cNvPicPr>
            <a:picLocks noChangeAspect="1"/>
          </p:cNvPicPr>
          <p:nvPr/>
        </p:nvPicPr>
        <p:blipFill>
          <a:blip r:embed="rId5"/>
          <a:stretch>
            <a:fillRect/>
          </a:stretch>
        </p:blipFill>
        <p:spPr>
          <a:xfrm>
            <a:off x="405017" y="891551"/>
            <a:ext cx="6960187" cy="3236343"/>
          </a:xfrm>
          <a:prstGeom prst="rect">
            <a:avLst/>
          </a:prstGeom>
        </p:spPr>
      </p:pic>
      <p:sp>
        <p:nvSpPr>
          <p:cNvPr id="9" name="Rectangle: Rounded Corners 8">
            <a:extLst>
              <a:ext uri="{FF2B5EF4-FFF2-40B4-BE49-F238E27FC236}">
                <a16:creationId xmlns:a16="http://schemas.microsoft.com/office/drawing/2014/main" id="{B03EF0DF-6B90-B10E-9349-B77EBAF6519E}"/>
              </a:ext>
              <a:ext uri="{C183D7F6-B498-43B3-948B-1728B52AA6E4}">
                <adec:decorative xmlns:adec="http://schemas.microsoft.com/office/drawing/2017/decorative" val="1"/>
              </a:ext>
            </a:extLst>
          </p:cNvPr>
          <p:cNvSpPr/>
          <p:nvPr/>
        </p:nvSpPr>
        <p:spPr>
          <a:xfrm>
            <a:off x="405017" y="4222555"/>
            <a:ext cx="7064381" cy="369332"/>
          </a:xfrm>
          <a:prstGeom prst="roundRect">
            <a:avLst/>
          </a:prstGeom>
          <a:solidFill>
            <a:srgbClr val="F2F2F2">
              <a:alpha val="23922"/>
            </a:srgbClr>
          </a:solidFill>
          <a:ln w="3175">
            <a:solidFill>
              <a:schemeClr val="bg1">
                <a:lumMod val="6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41A13F9F-D9A8-2BEE-524D-41E089AC6308}"/>
              </a:ext>
            </a:extLst>
          </p:cNvPr>
          <p:cNvSpPr txBox="1"/>
          <p:nvPr/>
        </p:nvSpPr>
        <p:spPr>
          <a:xfrm>
            <a:off x="405017" y="4222555"/>
            <a:ext cx="7127897" cy="276999"/>
          </a:xfrm>
          <a:prstGeom prst="rect">
            <a:avLst/>
          </a:prstGeom>
          <a:noFill/>
        </p:spPr>
        <p:txBody>
          <a:bodyPr wrap="square" rtlCol="0">
            <a:spAutoFit/>
          </a:body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Bell, M. (2017). </a:t>
            </a: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Developmental Vulnerabilities at School Entry Predicted Early Indicators of Disengagement [Doctoral dissertation, University of Western Australia</a:t>
            </a:r>
            <a:r>
              <a:rPr kumimoji="0" lang="en-AU"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University of Western Australia Research Repository.</a:t>
            </a:r>
          </a:p>
        </p:txBody>
      </p:sp>
    </p:spTree>
    <p:extLst>
      <p:ext uri="{BB962C8B-B14F-4D97-AF65-F5344CB8AC3E}">
        <p14:creationId xmlns:p14="http://schemas.microsoft.com/office/powerpoint/2010/main" val="824882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DAAD-4D8D-4129-6190-503BCE7E851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C531D73-41DF-802B-654A-3290EE9A85D0}"/>
              </a:ext>
              <a:ext uri="{C183D7F6-B498-43B3-948B-1728B52AA6E4}">
                <adec:decorative xmlns:adec="http://schemas.microsoft.com/office/drawing/2017/decorative" val="1"/>
              </a:ext>
            </a:extLst>
          </p:cNvPr>
          <p:cNvSpPr txBox="1"/>
          <p:nvPr/>
        </p:nvSpPr>
        <p:spPr>
          <a:xfrm>
            <a:off x="521493" y="4809658"/>
            <a:ext cx="232953" cy="121252"/>
          </a:xfrm>
          <a:prstGeom prst="rect">
            <a:avLst/>
          </a:prstGeom>
          <a:noFill/>
        </p:spPr>
        <p:txBody>
          <a:bodyPr wrap="square" lIns="0" tIns="0" rIns="0" bIns="0" rtlCol="0">
            <a:spAutoFit/>
          </a:bodyPr>
          <a:lstStyle/>
          <a:p>
            <a:pPr algn="l"/>
            <a:fld id="{260E2A6B-A809-4840-BF14-8648BC0BDF87}" type="slidenum">
              <a:rPr lang="id-ID" sz="788">
                <a:solidFill>
                  <a:schemeClr val="bg2"/>
                </a:solidFill>
                <a:latin typeface="+mj-lt"/>
                <a:ea typeface="Montserrat" charset="0"/>
                <a:cs typeface="Montserrat" charset="0"/>
              </a:rPr>
              <a:pPr algn="l"/>
              <a:t>17</a:t>
            </a:fld>
            <a:r>
              <a:rPr lang="id-ID" sz="788" dirty="0">
                <a:solidFill>
                  <a:schemeClr val="bg2"/>
                </a:solidFill>
                <a:latin typeface="Work Sans Regular Roman" pitchFamily="2" charset="77"/>
                <a:ea typeface="Montserrat" charset="0"/>
                <a:cs typeface="Montserrat" charset="0"/>
              </a:rPr>
              <a:t> </a:t>
            </a:r>
          </a:p>
        </p:txBody>
      </p:sp>
      <p:sp>
        <p:nvSpPr>
          <p:cNvPr id="2" name="TextBox 1">
            <a:extLst>
              <a:ext uri="{FF2B5EF4-FFF2-40B4-BE49-F238E27FC236}">
                <a16:creationId xmlns:a16="http://schemas.microsoft.com/office/drawing/2014/main" id="{D53E1D4A-42B3-6264-4F77-5BF865D89565}"/>
              </a:ext>
              <a:ext uri="{C183D7F6-B498-43B3-948B-1728B52AA6E4}">
                <adec:decorative xmlns:adec="http://schemas.microsoft.com/office/drawing/2017/decorative" val="1"/>
              </a:ext>
            </a:extLst>
          </p:cNvPr>
          <p:cNvSpPr txBox="1"/>
          <p:nvPr/>
        </p:nvSpPr>
        <p:spPr>
          <a:xfrm>
            <a:off x="288541" y="4668712"/>
            <a:ext cx="232953" cy="161583"/>
          </a:xfrm>
          <a:prstGeom prst="rect">
            <a:avLst/>
          </a:prstGeom>
          <a:noFill/>
        </p:spPr>
        <p:txBody>
          <a:bodyPr wrap="square" lIns="0" tIns="0" rIns="0" bIns="0" rtlCol="0">
            <a:spAutoFit/>
          </a:bodyPr>
          <a:lstStyle/>
          <a:p>
            <a:pPr algn="l"/>
            <a:fld id="{260E2A6B-A809-4840-BF14-8648BC0BDF87}" type="slidenum">
              <a:rPr lang="id-ID" sz="1050">
                <a:solidFill>
                  <a:schemeClr val="accent2"/>
                </a:solidFill>
                <a:latin typeface="+mj-lt"/>
                <a:ea typeface="Montserrat" charset="0"/>
                <a:cs typeface="Montserrat" charset="0"/>
              </a:rPr>
              <a:pPr algn="l"/>
              <a:t>17</a:t>
            </a:fld>
            <a:r>
              <a:rPr lang="id-ID" sz="1050" dirty="0">
                <a:solidFill>
                  <a:schemeClr val="accent2"/>
                </a:solidFill>
                <a:latin typeface="+mj-lt"/>
                <a:ea typeface="Montserrat" charset="0"/>
                <a:cs typeface="Montserrat" charset="0"/>
              </a:rPr>
              <a:t> </a:t>
            </a:r>
          </a:p>
        </p:txBody>
      </p:sp>
      <p:pic>
        <p:nvPicPr>
          <p:cNvPr id="3" name="Graphic 2">
            <a:extLst>
              <a:ext uri="{FF2B5EF4-FFF2-40B4-BE49-F238E27FC236}">
                <a16:creationId xmlns:a16="http://schemas.microsoft.com/office/drawing/2014/main" id="{E54F28FA-5C81-A30F-7645-59A80C26C9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139" y="4249647"/>
            <a:ext cx="977368" cy="624201"/>
          </a:xfrm>
          <a:prstGeom prst="rect">
            <a:avLst/>
          </a:prstGeom>
        </p:spPr>
      </p:pic>
      <p:sp>
        <p:nvSpPr>
          <p:cNvPr id="6" name="Title 1">
            <a:extLst>
              <a:ext uri="{FF2B5EF4-FFF2-40B4-BE49-F238E27FC236}">
                <a16:creationId xmlns:a16="http://schemas.microsoft.com/office/drawing/2014/main" id="{A75A768A-BC6E-7D50-04D4-2E86275EC836}"/>
              </a:ext>
            </a:extLst>
          </p:cNvPr>
          <p:cNvSpPr txBox="1">
            <a:spLocks noGrp="1"/>
          </p:cNvSpPr>
          <p:nvPr>
            <p:ph type="title" idx="4294967295"/>
          </p:nvPr>
        </p:nvSpPr>
        <p:spPr>
          <a:xfrm>
            <a:off x="833284" y="374931"/>
            <a:ext cx="7986251" cy="350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Vulnerability in emotional maturity predicts suspensions</a:t>
            </a:r>
            <a:endParaRPr kumimoji="0" lang="en-AU" sz="1800" b="0" i="0" u="none" strike="noStrike" kern="1200" cap="none" spc="0" normalizeH="0" baseline="0" noProof="0" dirty="0">
              <a:ln>
                <a:noFill/>
              </a:ln>
              <a:solidFill>
                <a:schemeClr val="accent3"/>
              </a:solidFill>
              <a:effectLst/>
              <a:uLnTx/>
              <a:uFillTx/>
              <a:latin typeface="+mj-lt"/>
              <a:ea typeface="+mj-ea"/>
              <a:cs typeface="+mj-cs"/>
            </a:endParaRPr>
          </a:p>
        </p:txBody>
      </p:sp>
      <p:pic>
        <p:nvPicPr>
          <p:cNvPr id="10" name="Picture 9" descr="Bar graph showing vulnerability in emotional maturity predicts suspensions.">
            <a:extLst>
              <a:ext uri="{FF2B5EF4-FFF2-40B4-BE49-F238E27FC236}">
                <a16:creationId xmlns:a16="http://schemas.microsoft.com/office/drawing/2014/main" id="{279FDA04-C145-B845-0375-2052442B16BB}"/>
              </a:ext>
            </a:extLst>
          </p:cNvPr>
          <p:cNvPicPr>
            <a:picLocks noChangeAspect="1"/>
          </p:cNvPicPr>
          <p:nvPr/>
        </p:nvPicPr>
        <p:blipFill>
          <a:blip r:embed="rId5"/>
          <a:stretch>
            <a:fillRect/>
          </a:stretch>
        </p:blipFill>
        <p:spPr>
          <a:xfrm>
            <a:off x="1082347" y="862728"/>
            <a:ext cx="3773152" cy="3151923"/>
          </a:xfrm>
          <a:prstGeom prst="rect">
            <a:avLst/>
          </a:prstGeom>
        </p:spPr>
      </p:pic>
      <p:sp>
        <p:nvSpPr>
          <p:cNvPr id="9" name="Rectangle: Rounded Corners 8">
            <a:extLst>
              <a:ext uri="{FF2B5EF4-FFF2-40B4-BE49-F238E27FC236}">
                <a16:creationId xmlns:a16="http://schemas.microsoft.com/office/drawing/2014/main" id="{B3F9CE7B-9C40-480F-AEC1-222FE3B62B10}"/>
              </a:ext>
            </a:extLst>
          </p:cNvPr>
          <p:cNvSpPr/>
          <p:nvPr/>
        </p:nvSpPr>
        <p:spPr>
          <a:xfrm>
            <a:off x="304937" y="4152365"/>
            <a:ext cx="7049520" cy="467963"/>
          </a:xfrm>
          <a:prstGeom prst="roundRect">
            <a:avLst/>
          </a:prstGeom>
          <a:solidFill>
            <a:srgbClr val="F2F2F2">
              <a:alpha val="23922"/>
            </a:srgbClr>
          </a:solidFill>
          <a:ln w="3175">
            <a:solidFill>
              <a:schemeClr val="bg1">
                <a:lumMod val="6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900" dirty="0">
                <a:solidFill>
                  <a:schemeClr val="tx2"/>
                </a:solidFill>
                <a:latin typeface="Calibri Light" panose="020F0302020204030204" pitchFamily="34" charset="0"/>
                <a:cs typeface="Calibri Light" panose="020F0302020204030204" pitchFamily="34" charset="0"/>
              </a:rPr>
              <a:t>Laurens, K. R., Dean, K., Whitten, T., </a:t>
            </a:r>
            <a:r>
              <a:rPr lang="en-AU" sz="900" dirty="0" err="1">
                <a:solidFill>
                  <a:schemeClr val="tx2"/>
                </a:solidFill>
                <a:latin typeface="Calibri Light" panose="020F0302020204030204" pitchFamily="34" charset="0"/>
                <a:cs typeface="Calibri Light" panose="020F0302020204030204" pitchFamily="34" charset="0"/>
              </a:rPr>
              <a:t>Tzoumakis</a:t>
            </a:r>
            <a:r>
              <a:rPr lang="en-AU" sz="900" dirty="0">
                <a:solidFill>
                  <a:schemeClr val="tx2"/>
                </a:solidFill>
                <a:latin typeface="Calibri Light" panose="020F0302020204030204" pitchFamily="34" charset="0"/>
                <a:cs typeface="Calibri Light" panose="020F0302020204030204" pitchFamily="34" charset="0"/>
              </a:rPr>
              <a:t>, S., Harris, F., Waddy, N., Prendergast, T., Taiwo, M., Carr, V. J., &amp; Green, M. J. (2021). Early childhood predictors of elementary school suspension: An Australian record linkage study. </a:t>
            </a:r>
            <a:r>
              <a:rPr lang="en-AU" sz="900" i="1" dirty="0">
                <a:solidFill>
                  <a:schemeClr val="tx2"/>
                </a:solidFill>
                <a:latin typeface="Calibri Light" panose="020F0302020204030204" pitchFamily="34" charset="0"/>
                <a:cs typeface="Calibri Light" panose="020F0302020204030204" pitchFamily="34" charset="0"/>
              </a:rPr>
              <a:t>Journal of Applied Developmental Psychology</a:t>
            </a:r>
            <a:r>
              <a:rPr lang="en-AU" sz="900" dirty="0">
                <a:solidFill>
                  <a:schemeClr val="tx2"/>
                </a:solidFill>
                <a:latin typeface="Calibri Light" panose="020F0302020204030204" pitchFamily="34" charset="0"/>
                <a:cs typeface="Calibri Light" panose="020F0302020204030204" pitchFamily="34" charset="0"/>
              </a:rPr>
              <a:t>, 77, 101343.</a:t>
            </a:r>
          </a:p>
        </p:txBody>
      </p:sp>
    </p:spTree>
    <p:extLst>
      <p:ext uri="{BB962C8B-B14F-4D97-AF65-F5344CB8AC3E}">
        <p14:creationId xmlns:p14="http://schemas.microsoft.com/office/powerpoint/2010/main" val="936683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9FB9-BC00-480B-0BC1-C0B5C92FB7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696816-57D3-92B8-F9A2-CE76AA7AF63C}"/>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Drilling down: Language and cognitive skills (school-based)</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spTree>
    <p:extLst>
      <p:ext uri="{BB962C8B-B14F-4D97-AF65-F5344CB8AC3E}">
        <p14:creationId xmlns:p14="http://schemas.microsoft.com/office/powerpoint/2010/main" val="167431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22028-1E28-31C9-6A2D-A7E216515AF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1158EA5-EC85-8FD1-42C6-278838E8B4D0}"/>
              </a:ext>
            </a:extLst>
          </p:cNvPr>
          <p:cNvSpPr>
            <a:spLocks noGrp="1"/>
          </p:cNvSpPr>
          <p:nvPr>
            <p:ph type="title"/>
          </p:nvPr>
        </p:nvSpPr>
        <p:spPr>
          <a:xfrm>
            <a:off x="4572000" y="546099"/>
            <a:ext cx="4051300" cy="619023"/>
          </a:xfrm>
        </p:spPr>
        <p:txBody>
          <a:bodyPr anchor="ctr">
            <a:noAutofit/>
          </a:bodyPr>
          <a:lstStyle/>
          <a:p>
            <a:r>
              <a:rPr lang="en-US" sz="2000" dirty="0"/>
              <a:t>AEDC sub-domain results </a:t>
            </a:r>
            <a:r>
              <a:rPr lang="en-US" sz="2000" dirty="0">
                <a:solidFill>
                  <a:schemeClr val="bg2"/>
                </a:solidFill>
              </a:rPr>
              <a:t> (1)</a:t>
            </a:r>
            <a:endParaRPr lang="en-AU" sz="2000" dirty="0"/>
          </a:p>
        </p:txBody>
      </p:sp>
      <p:pic>
        <p:nvPicPr>
          <p:cNvPr id="2" name="Picture 1" descr="Image showing five categories: Physical, Social, Emotional, Language, and Communication, highlighted on Language and cognitive skills.">
            <a:extLst>
              <a:ext uri="{FF2B5EF4-FFF2-40B4-BE49-F238E27FC236}">
                <a16:creationId xmlns:a16="http://schemas.microsoft.com/office/drawing/2014/main" id="{3BF26B05-9198-15D2-1E08-5586D691B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581" y="1588877"/>
            <a:ext cx="4727552" cy="2445744"/>
          </a:xfrm>
          <a:prstGeom prst="rect">
            <a:avLst/>
          </a:prstGeom>
        </p:spPr>
      </p:pic>
      <p:sp>
        <p:nvSpPr>
          <p:cNvPr id="5" name="Rectangle 4">
            <a:extLst>
              <a:ext uri="{FF2B5EF4-FFF2-40B4-BE49-F238E27FC236}">
                <a16:creationId xmlns:a16="http://schemas.microsoft.com/office/drawing/2014/main" id="{0559CCB9-EF90-6DCD-E1F5-17109F062CAB}"/>
              </a:ext>
              <a:ext uri="{C183D7F6-B498-43B3-948B-1728B52AA6E4}">
                <adec:decorative xmlns:adec="http://schemas.microsoft.com/office/drawing/2017/decorative" val="1"/>
              </a:ext>
            </a:extLst>
          </p:cNvPr>
          <p:cNvSpPr/>
          <p:nvPr/>
        </p:nvSpPr>
        <p:spPr>
          <a:xfrm>
            <a:off x="6673645" y="1297858"/>
            <a:ext cx="973394" cy="28685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374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9898-0797-1BA2-8919-689E10F3A805}"/>
              </a:ext>
            </a:extLst>
          </p:cNvPr>
          <p:cNvSpPr>
            <a:spLocks noGrp="1"/>
          </p:cNvSpPr>
          <p:nvPr>
            <p:ph type="title" idx="4294967295"/>
          </p:nvPr>
        </p:nvSpPr>
        <p:spPr/>
        <p:txBody>
          <a:bodyPr>
            <a:normAutofit/>
          </a:bodyPr>
          <a:lstStyle/>
          <a:p>
            <a:r>
              <a:rPr lang="en-AU" dirty="0"/>
              <a:t>Acknowledgement</a:t>
            </a:r>
          </a:p>
        </p:txBody>
      </p:sp>
    </p:spTree>
    <p:extLst>
      <p:ext uri="{BB962C8B-B14F-4D97-AF65-F5344CB8AC3E}">
        <p14:creationId xmlns:p14="http://schemas.microsoft.com/office/powerpoint/2010/main" val="114992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0A9F-647A-6BA7-F72C-491313580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F8061-CAD1-68B2-E703-8E85A4C08DCD}"/>
              </a:ext>
            </a:extLst>
          </p:cNvPr>
          <p:cNvSpPr>
            <a:spLocks noGrp="1"/>
          </p:cNvSpPr>
          <p:nvPr>
            <p:ph type="title"/>
          </p:nvPr>
        </p:nvSpPr>
        <p:spPr>
          <a:xfrm>
            <a:off x="463655" y="546497"/>
            <a:ext cx="7441480" cy="351000"/>
          </a:xfrm>
        </p:spPr>
        <p:txBody>
          <a:bodyPr anchor="ctr">
            <a:noAutofit/>
          </a:bodyPr>
          <a:lstStyle/>
          <a:p>
            <a:r>
              <a:rPr lang="en-US" sz="2000" dirty="0"/>
              <a:t>Language and Cognitive Skills (school-based) sub-domains</a:t>
            </a:r>
            <a:endParaRPr lang="en-AU" sz="2000" dirty="0"/>
          </a:p>
        </p:txBody>
      </p:sp>
      <p:pic>
        <p:nvPicPr>
          <p:cNvPr id="3" name="Picture 2" descr="Line graph showing percentages of developmentally vulnerable children from 2009 to 2024 in Language and Cognitive Skills (school-based) sub-domains">
            <a:extLst>
              <a:ext uri="{FF2B5EF4-FFF2-40B4-BE49-F238E27FC236}">
                <a16:creationId xmlns:a16="http://schemas.microsoft.com/office/drawing/2014/main" id="{96C81659-9739-20CA-D1BE-0FF36F29F478}"/>
              </a:ext>
            </a:extLst>
          </p:cNvPr>
          <p:cNvPicPr>
            <a:picLocks noChangeAspect="1"/>
          </p:cNvPicPr>
          <p:nvPr/>
        </p:nvPicPr>
        <p:blipFill>
          <a:blip r:embed="rId3"/>
          <a:stretch>
            <a:fillRect/>
          </a:stretch>
        </p:blipFill>
        <p:spPr>
          <a:xfrm>
            <a:off x="71570" y="1142515"/>
            <a:ext cx="6411895" cy="3454487"/>
          </a:xfrm>
          <a:prstGeom prst="rect">
            <a:avLst/>
          </a:prstGeom>
        </p:spPr>
      </p:pic>
      <p:sp>
        <p:nvSpPr>
          <p:cNvPr id="4" name="Arrow: Left 3">
            <a:extLst>
              <a:ext uri="{FF2B5EF4-FFF2-40B4-BE49-F238E27FC236}">
                <a16:creationId xmlns:a16="http://schemas.microsoft.com/office/drawing/2014/main" id="{DBB41076-F608-4DC0-07F5-A72423CE130E}"/>
              </a:ext>
              <a:ext uri="{C183D7F6-B498-43B3-948B-1728B52AA6E4}">
                <adec:decorative xmlns:adec="http://schemas.microsoft.com/office/drawing/2017/decorative" val="1"/>
              </a:ext>
            </a:extLst>
          </p:cNvPr>
          <p:cNvSpPr/>
          <p:nvPr/>
        </p:nvSpPr>
        <p:spPr>
          <a:xfrm>
            <a:off x="6483465" y="4243564"/>
            <a:ext cx="953655" cy="140487"/>
          </a:xfrm>
          <a:prstGeom prst="leftArrow">
            <a:avLst/>
          </a:prstGeom>
          <a:solidFill>
            <a:srgbClr val="1C75BC"/>
          </a:solidFill>
          <a:ln>
            <a:solidFill>
              <a:srgbClr val="1C75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16F12A62-22BE-3447-7BE4-E02AB871E50C}"/>
              </a:ext>
            </a:extLst>
          </p:cNvPr>
          <p:cNvSpPr txBox="1"/>
          <p:nvPr/>
        </p:nvSpPr>
        <p:spPr>
          <a:xfrm>
            <a:off x="7499917" y="4175307"/>
            <a:ext cx="973394"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 2.1</a:t>
            </a:r>
            <a:endParaRPr lang="en-AU"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54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D937-9070-4ED7-6F03-F600B6BBF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E7B6B-D32E-84A2-6199-77CCAE88AC61}"/>
              </a:ext>
            </a:extLst>
          </p:cNvPr>
          <p:cNvSpPr>
            <a:spLocks noGrp="1"/>
          </p:cNvSpPr>
          <p:nvPr>
            <p:ph type="title"/>
          </p:nvPr>
        </p:nvSpPr>
        <p:spPr>
          <a:xfrm>
            <a:off x="463655" y="546497"/>
            <a:ext cx="7441480" cy="351000"/>
          </a:xfrm>
        </p:spPr>
        <p:txBody>
          <a:bodyPr anchor="ctr">
            <a:noAutofit/>
          </a:bodyPr>
          <a:lstStyle/>
          <a:p>
            <a:r>
              <a:rPr lang="en-US" sz="2000" dirty="0"/>
              <a:t>Language and Cognitive Skills (school-based) sub-domains </a:t>
            </a:r>
            <a:r>
              <a:rPr lang="en-US" sz="2000" dirty="0">
                <a:solidFill>
                  <a:schemeClr val="bg2"/>
                </a:solidFill>
              </a:rPr>
              <a:t> (1)</a:t>
            </a:r>
            <a:endParaRPr lang="en-AU" sz="2000" dirty="0"/>
          </a:p>
        </p:txBody>
      </p:sp>
      <p:pic>
        <p:nvPicPr>
          <p:cNvPr id="3" name="Picture 2" descr="Line graph showing percentages of developmentally vulnerable children from 2009 to 2024 in Language and Cognitive Skills (school-based) sub-domains">
            <a:extLst>
              <a:ext uri="{FF2B5EF4-FFF2-40B4-BE49-F238E27FC236}">
                <a16:creationId xmlns:a16="http://schemas.microsoft.com/office/drawing/2014/main" id="{26C8CFD6-7658-4132-B0EF-7AFE53965134}"/>
              </a:ext>
            </a:extLst>
          </p:cNvPr>
          <p:cNvPicPr>
            <a:picLocks noChangeAspect="1"/>
          </p:cNvPicPr>
          <p:nvPr/>
        </p:nvPicPr>
        <p:blipFill>
          <a:blip r:embed="rId3"/>
          <a:stretch>
            <a:fillRect/>
          </a:stretch>
        </p:blipFill>
        <p:spPr>
          <a:xfrm>
            <a:off x="71570" y="1142515"/>
            <a:ext cx="6411895" cy="3454487"/>
          </a:xfrm>
          <a:prstGeom prst="rect">
            <a:avLst/>
          </a:prstGeom>
        </p:spPr>
      </p:pic>
      <p:pic>
        <p:nvPicPr>
          <p:cNvPr id="9" name="Picture 8" descr="B15 is able to read simple words&#10;&#10;B16 is able to read complex words&#10;&#10;B17 is able to read simple sentences&#10;&#10;B20 is interested in writing voluntarily&#10;&#10;B22 is able to write simple words&#10;&#10;B23 is able to write simple sentences">
            <a:extLst>
              <a:ext uri="{FF2B5EF4-FFF2-40B4-BE49-F238E27FC236}">
                <a16:creationId xmlns:a16="http://schemas.microsoft.com/office/drawing/2014/main" id="{6B303273-1078-BC47-0A31-ABD385213F2C}"/>
              </a:ext>
            </a:extLst>
          </p:cNvPr>
          <p:cNvPicPr>
            <a:picLocks noChangeAspect="1"/>
          </p:cNvPicPr>
          <p:nvPr/>
        </p:nvPicPr>
        <p:blipFill>
          <a:blip r:embed="rId4"/>
          <a:stretch>
            <a:fillRect/>
          </a:stretch>
        </p:blipFill>
        <p:spPr>
          <a:xfrm>
            <a:off x="6483465" y="1884874"/>
            <a:ext cx="2513511" cy="1373751"/>
          </a:xfrm>
          <a:prstGeom prst="rect">
            <a:avLst/>
          </a:prstGeom>
        </p:spPr>
      </p:pic>
      <p:sp>
        <p:nvSpPr>
          <p:cNvPr id="10" name="TextBox 9">
            <a:extLst>
              <a:ext uri="{FF2B5EF4-FFF2-40B4-BE49-F238E27FC236}">
                <a16:creationId xmlns:a16="http://schemas.microsoft.com/office/drawing/2014/main" id="{45A60A8F-FDDF-4D0F-C4AA-89FD48187CD4}"/>
              </a:ext>
            </a:extLst>
          </p:cNvPr>
          <p:cNvSpPr txBox="1"/>
          <p:nvPr/>
        </p:nvSpPr>
        <p:spPr>
          <a:xfrm>
            <a:off x="6836337" y="1540226"/>
            <a:ext cx="2160639" cy="307777"/>
          </a:xfrm>
          <a:prstGeom prst="rect">
            <a:avLst/>
          </a:prstGeom>
          <a:noFill/>
        </p:spPr>
        <p:txBody>
          <a:bodyPr wrap="square" rtlCol="0">
            <a:spAutoFit/>
          </a:bodyPr>
          <a:lstStyle/>
          <a:p>
            <a:r>
              <a:rPr lang="en-US" sz="1400" dirty="0">
                <a:solidFill>
                  <a:schemeClr val="accent3"/>
                </a:solidFill>
                <a:latin typeface="+mj-lt"/>
                <a:ea typeface="+mj-ea"/>
                <a:cs typeface="+mj-cs"/>
              </a:rPr>
              <a:t>Advanced literacy</a:t>
            </a:r>
            <a:endParaRPr lang="en-AU" sz="1400" dirty="0">
              <a:solidFill>
                <a:schemeClr val="accent3"/>
              </a:solidFill>
              <a:latin typeface="+mj-lt"/>
              <a:ea typeface="+mj-ea"/>
              <a:cs typeface="+mj-cs"/>
            </a:endParaRPr>
          </a:p>
        </p:txBody>
      </p:sp>
    </p:spTree>
    <p:extLst>
      <p:ext uri="{BB962C8B-B14F-4D97-AF65-F5344CB8AC3E}">
        <p14:creationId xmlns:p14="http://schemas.microsoft.com/office/powerpoint/2010/main" val="394202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A35B-1A6E-D06F-3377-9D70BC6A15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3B3037-D20C-9B9D-0197-8503010FEA02}"/>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What does this mean for children? </a:t>
            </a:r>
            <a:r>
              <a:rPr kumimoji="0" lang="en-US" sz="3600" b="0" i="0" u="none" strike="noStrike" kern="1200" cap="none" spc="0" normalizeH="0" baseline="0" noProof="0" dirty="0">
                <a:ln>
                  <a:noFill/>
                </a:ln>
                <a:solidFill>
                  <a:schemeClr val="bg2"/>
                </a:solidFill>
                <a:effectLst/>
                <a:uLnTx/>
                <a:uFillTx/>
                <a:latin typeface="+mj-lt"/>
                <a:ea typeface="+mn-ea"/>
                <a:cs typeface="+mn-cs"/>
              </a:rPr>
              <a:t>(2)</a:t>
            </a:r>
            <a:endParaRPr kumimoji="0" lang="en-AU" sz="3600" b="0" i="0" u="none" strike="noStrike" kern="1200" cap="none" spc="0" normalizeH="0" baseline="0" noProof="0" dirty="0">
              <a:ln>
                <a:noFill/>
              </a:ln>
              <a:solidFill>
                <a:schemeClr val="bg2"/>
              </a:solidFill>
              <a:effectLst/>
              <a:uLnTx/>
              <a:uFillTx/>
              <a:latin typeface="+mj-lt"/>
              <a:ea typeface="+mn-ea"/>
              <a:cs typeface="+mn-cs"/>
            </a:endParaRPr>
          </a:p>
        </p:txBody>
      </p:sp>
    </p:spTree>
    <p:extLst>
      <p:ext uri="{BB962C8B-B14F-4D97-AF65-F5344CB8AC3E}">
        <p14:creationId xmlns:p14="http://schemas.microsoft.com/office/powerpoint/2010/main" val="310690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D469-BEB5-DCA2-6F5E-772954D3906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F829C6E-2A81-A3AE-A4FC-8A1F960E110D}"/>
              </a:ext>
              <a:ext uri="{C183D7F6-B498-43B3-948B-1728B52AA6E4}">
                <adec:decorative xmlns:adec="http://schemas.microsoft.com/office/drawing/2017/decorative" val="1"/>
              </a:ext>
            </a:extLst>
          </p:cNvPr>
          <p:cNvSpPr txBox="1"/>
          <p:nvPr/>
        </p:nvSpPr>
        <p:spPr>
          <a:xfrm>
            <a:off x="521493" y="4809658"/>
            <a:ext cx="232953" cy="121252"/>
          </a:xfrm>
          <a:prstGeom prst="rect">
            <a:avLst/>
          </a:prstGeom>
          <a:noFill/>
        </p:spPr>
        <p:txBody>
          <a:bodyPr wrap="square" lIns="0" tIns="0" rIns="0" bIns="0" rtlCol="0">
            <a:spAutoFit/>
          </a:bodyPr>
          <a:lstStyle/>
          <a:p>
            <a:pPr algn="l"/>
            <a:fld id="{260E2A6B-A809-4840-BF14-8648BC0BDF87}" type="slidenum">
              <a:rPr lang="id-ID" sz="788">
                <a:solidFill>
                  <a:schemeClr val="bg2"/>
                </a:solidFill>
                <a:latin typeface="+mj-lt"/>
                <a:ea typeface="Montserrat" charset="0"/>
                <a:cs typeface="Montserrat" charset="0"/>
              </a:rPr>
              <a:pPr algn="l"/>
              <a:t>23</a:t>
            </a:fld>
            <a:r>
              <a:rPr lang="id-ID" sz="788" dirty="0">
                <a:solidFill>
                  <a:schemeClr val="bg2"/>
                </a:solidFill>
                <a:latin typeface="Work Sans Regular Roman" pitchFamily="2" charset="77"/>
                <a:ea typeface="Montserrat" charset="0"/>
                <a:cs typeface="Montserrat" charset="0"/>
              </a:rPr>
              <a:t> </a:t>
            </a:r>
          </a:p>
        </p:txBody>
      </p:sp>
      <p:sp>
        <p:nvSpPr>
          <p:cNvPr id="2" name="TextBox 1">
            <a:extLst>
              <a:ext uri="{FF2B5EF4-FFF2-40B4-BE49-F238E27FC236}">
                <a16:creationId xmlns:a16="http://schemas.microsoft.com/office/drawing/2014/main" id="{8419CF24-8077-F7EB-06D7-1357D451D408}"/>
              </a:ext>
              <a:ext uri="{C183D7F6-B498-43B3-948B-1728B52AA6E4}">
                <adec:decorative xmlns:adec="http://schemas.microsoft.com/office/drawing/2017/decorative" val="1"/>
              </a:ext>
            </a:extLst>
          </p:cNvPr>
          <p:cNvSpPr txBox="1"/>
          <p:nvPr/>
        </p:nvSpPr>
        <p:spPr>
          <a:xfrm>
            <a:off x="288541" y="4668712"/>
            <a:ext cx="232953" cy="161583"/>
          </a:xfrm>
          <a:prstGeom prst="rect">
            <a:avLst/>
          </a:prstGeom>
          <a:noFill/>
        </p:spPr>
        <p:txBody>
          <a:bodyPr wrap="square" lIns="0" tIns="0" rIns="0" bIns="0" rtlCol="0">
            <a:spAutoFit/>
          </a:bodyPr>
          <a:lstStyle/>
          <a:p>
            <a:pPr algn="l"/>
            <a:fld id="{260E2A6B-A809-4840-BF14-8648BC0BDF87}" type="slidenum">
              <a:rPr lang="id-ID" sz="1050">
                <a:solidFill>
                  <a:schemeClr val="accent2"/>
                </a:solidFill>
                <a:latin typeface="+mj-lt"/>
                <a:ea typeface="Montserrat" charset="0"/>
                <a:cs typeface="Montserrat" charset="0"/>
              </a:rPr>
              <a:pPr algn="l"/>
              <a:t>23</a:t>
            </a:fld>
            <a:r>
              <a:rPr lang="id-ID" sz="1050" dirty="0">
                <a:solidFill>
                  <a:schemeClr val="accent2"/>
                </a:solidFill>
                <a:latin typeface="+mj-lt"/>
                <a:ea typeface="Montserrat" charset="0"/>
                <a:cs typeface="Montserrat" charset="0"/>
              </a:rPr>
              <a:t> </a:t>
            </a:r>
          </a:p>
        </p:txBody>
      </p:sp>
      <p:pic>
        <p:nvPicPr>
          <p:cNvPr id="3" name="Graphic 2">
            <a:extLst>
              <a:ext uri="{FF2B5EF4-FFF2-40B4-BE49-F238E27FC236}">
                <a16:creationId xmlns:a16="http://schemas.microsoft.com/office/drawing/2014/main" id="{0E0FD73B-4E45-3971-805D-51C9B0CED7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139" y="4249647"/>
            <a:ext cx="977368" cy="624201"/>
          </a:xfrm>
          <a:prstGeom prst="rect">
            <a:avLst/>
          </a:prstGeom>
        </p:spPr>
      </p:pic>
      <p:sp>
        <p:nvSpPr>
          <p:cNvPr id="6" name="Title 1" descr="Bar graph showing vulnerability in emotional maturity predicts suspensions">
            <a:extLst>
              <a:ext uri="{FF2B5EF4-FFF2-40B4-BE49-F238E27FC236}">
                <a16:creationId xmlns:a16="http://schemas.microsoft.com/office/drawing/2014/main" id="{FA462CB1-4CC9-6AE5-DBF3-1A9FC26770C2}"/>
              </a:ext>
            </a:extLst>
          </p:cNvPr>
          <p:cNvSpPr txBox="1">
            <a:spLocks noGrp="1"/>
          </p:cNvSpPr>
          <p:nvPr>
            <p:ph type="title" idx="4294967295"/>
          </p:nvPr>
        </p:nvSpPr>
        <p:spPr>
          <a:xfrm>
            <a:off x="833284" y="374931"/>
            <a:ext cx="8154599" cy="350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Vulnerability in language and cognitive skills predicts poor NAPLAN results </a:t>
            </a:r>
            <a:r>
              <a:rPr kumimoji="0" lang="en-US" sz="1800" b="0" i="0" u="none" strike="noStrike" kern="1200" cap="none" spc="0" normalizeH="0" baseline="0" noProof="0" dirty="0">
                <a:ln>
                  <a:noFill/>
                </a:ln>
                <a:solidFill>
                  <a:schemeClr val="bg2"/>
                </a:solidFill>
                <a:effectLst/>
                <a:uLnTx/>
                <a:uFillTx/>
                <a:latin typeface="+mj-lt"/>
                <a:ea typeface="+mj-ea"/>
                <a:cs typeface="+mj-cs"/>
              </a:rPr>
              <a:t>(1)</a:t>
            </a:r>
            <a:endParaRPr kumimoji="0" lang="en-AU" sz="1800" b="0" i="0" u="none" strike="noStrike" kern="1200" cap="none" spc="0" normalizeH="0" baseline="0" noProof="0" dirty="0">
              <a:ln>
                <a:noFill/>
              </a:ln>
              <a:solidFill>
                <a:schemeClr val="bg2"/>
              </a:solidFill>
              <a:effectLst/>
              <a:uLnTx/>
              <a:uFillTx/>
              <a:latin typeface="+mj-lt"/>
              <a:ea typeface="+mj-ea"/>
              <a:cs typeface="+mj-cs"/>
            </a:endParaRPr>
          </a:p>
        </p:txBody>
      </p:sp>
      <p:pic>
        <p:nvPicPr>
          <p:cNvPr id="4" name="Picture 3" descr="Bar graph showing percentages of students performing poorly on NAPLAN year 7 by AvEDI domain vulnerability in pre-primary.">
            <a:extLst>
              <a:ext uri="{FF2B5EF4-FFF2-40B4-BE49-F238E27FC236}">
                <a16:creationId xmlns:a16="http://schemas.microsoft.com/office/drawing/2014/main" id="{154D9D3B-DF96-9262-E254-2849AAE2F1D2}"/>
              </a:ext>
            </a:extLst>
          </p:cNvPr>
          <p:cNvPicPr>
            <a:picLocks noChangeAspect="1"/>
          </p:cNvPicPr>
          <p:nvPr/>
        </p:nvPicPr>
        <p:blipFill>
          <a:blip r:embed="rId5"/>
          <a:stretch>
            <a:fillRect/>
          </a:stretch>
        </p:blipFill>
        <p:spPr>
          <a:xfrm>
            <a:off x="833284" y="875038"/>
            <a:ext cx="5532830" cy="3225339"/>
          </a:xfrm>
          <a:prstGeom prst="rect">
            <a:avLst/>
          </a:prstGeom>
        </p:spPr>
      </p:pic>
      <p:sp>
        <p:nvSpPr>
          <p:cNvPr id="9" name="Rectangle: Rounded Corners 8">
            <a:extLst>
              <a:ext uri="{FF2B5EF4-FFF2-40B4-BE49-F238E27FC236}">
                <a16:creationId xmlns:a16="http://schemas.microsoft.com/office/drawing/2014/main" id="{EBA1368F-4F93-204A-D5A7-4E0F3DBEFEF2}"/>
              </a:ext>
              <a:ext uri="{C183D7F6-B498-43B3-948B-1728B52AA6E4}">
                <adec:decorative xmlns:adec="http://schemas.microsoft.com/office/drawing/2017/decorative" val="1"/>
              </a:ext>
            </a:extLst>
          </p:cNvPr>
          <p:cNvSpPr/>
          <p:nvPr/>
        </p:nvSpPr>
        <p:spPr>
          <a:xfrm>
            <a:off x="175228" y="4247872"/>
            <a:ext cx="7315464" cy="344288"/>
          </a:xfrm>
          <a:prstGeom prst="roundRect">
            <a:avLst/>
          </a:prstGeom>
          <a:solidFill>
            <a:srgbClr val="F2F2F2">
              <a:alpha val="23922"/>
            </a:srgbClr>
          </a:solidFill>
          <a:ln w="3175">
            <a:solidFill>
              <a:schemeClr val="bg1">
                <a:lumMod val="6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TextBox 7">
            <a:extLst>
              <a:ext uri="{FF2B5EF4-FFF2-40B4-BE49-F238E27FC236}">
                <a16:creationId xmlns:a16="http://schemas.microsoft.com/office/drawing/2014/main" id="{EB3FD9FC-ADB9-4F1F-D245-3B893203B646}"/>
              </a:ext>
            </a:extLst>
          </p:cNvPr>
          <p:cNvSpPr txBox="1"/>
          <p:nvPr/>
        </p:nvSpPr>
        <p:spPr>
          <a:xfrm>
            <a:off x="175228" y="4241322"/>
            <a:ext cx="73154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Brinkman, S., Gregory, T., Harris, J. et al. Associations Between the Early Development Instrument at Age 5, and Reading and Numeracy Skills at Ages 8, 10 and 12: a Prospective Linked Data Study. Child Ind Res 6, 695–708 (2013). https://doi.org/10.1007/s12187-013-9189-3</a:t>
            </a:r>
            <a:r>
              <a:rPr kumimoji="0" lang="en-AU" sz="9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1989485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2D4C2-5C0D-C072-2CD1-2044C6EA9C7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2C56AE5-AE97-5CB7-ED8B-C51212DFB24D}"/>
              </a:ext>
              <a:ext uri="{C183D7F6-B498-43B3-948B-1728B52AA6E4}">
                <adec:decorative xmlns:adec="http://schemas.microsoft.com/office/drawing/2017/decorative" val="1"/>
              </a:ext>
            </a:extLst>
          </p:cNvPr>
          <p:cNvSpPr txBox="1"/>
          <p:nvPr/>
        </p:nvSpPr>
        <p:spPr>
          <a:xfrm>
            <a:off x="521493" y="4809658"/>
            <a:ext cx="232953" cy="121252"/>
          </a:xfrm>
          <a:prstGeom prst="rect">
            <a:avLst/>
          </a:prstGeom>
          <a:noFill/>
        </p:spPr>
        <p:txBody>
          <a:bodyPr wrap="square" lIns="0" tIns="0" rIns="0" bIns="0" rtlCol="0">
            <a:spAutoFit/>
          </a:bodyPr>
          <a:lstStyle/>
          <a:p>
            <a:pPr algn="l"/>
            <a:fld id="{260E2A6B-A809-4840-BF14-8648BC0BDF87}" type="slidenum">
              <a:rPr lang="id-ID" sz="788">
                <a:solidFill>
                  <a:schemeClr val="bg2"/>
                </a:solidFill>
                <a:latin typeface="+mj-lt"/>
                <a:ea typeface="Montserrat" charset="0"/>
                <a:cs typeface="Montserrat" charset="0"/>
              </a:rPr>
              <a:pPr algn="l"/>
              <a:t>24</a:t>
            </a:fld>
            <a:r>
              <a:rPr lang="id-ID" sz="788" dirty="0">
                <a:solidFill>
                  <a:schemeClr val="bg2"/>
                </a:solidFill>
                <a:latin typeface="Work Sans Regular Roman" pitchFamily="2" charset="77"/>
                <a:ea typeface="Montserrat" charset="0"/>
                <a:cs typeface="Montserrat" charset="0"/>
              </a:rPr>
              <a:t> </a:t>
            </a:r>
          </a:p>
        </p:txBody>
      </p:sp>
      <p:sp>
        <p:nvSpPr>
          <p:cNvPr id="2" name="TextBox 1">
            <a:extLst>
              <a:ext uri="{FF2B5EF4-FFF2-40B4-BE49-F238E27FC236}">
                <a16:creationId xmlns:a16="http://schemas.microsoft.com/office/drawing/2014/main" id="{87489501-1A75-2094-8B75-2940D781136E}"/>
              </a:ext>
              <a:ext uri="{C183D7F6-B498-43B3-948B-1728B52AA6E4}">
                <adec:decorative xmlns:adec="http://schemas.microsoft.com/office/drawing/2017/decorative" val="1"/>
              </a:ext>
            </a:extLst>
          </p:cNvPr>
          <p:cNvSpPr txBox="1"/>
          <p:nvPr/>
        </p:nvSpPr>
        <p:spPr>
          <a:xfrm>
            <a:off x="288541" y="4668712"/>
            <a:ext cx="232953" cy="161583"/>
          </a:xfrm>
          <a:prstGeom prst="rect">
            <a:avLst/>
          </a:prstGeom>
          <a:noFill/>
        </p:spPr>
        <p:txBody>
          <a:bodyPr wrap="square" lIns="0" tIns="0" rIns="0" bIns="0" rtlCol="0">
            <a:spAutoFit/>
          </a:bodyPr>
          <a:lstStyle/>
          <a:p>
            <a:pPr algn="l"/>
            <a:fld id="{260E2A6B-A809-4840-BF14-8648BC0BDF87}" type="slidenum">
              <a:rPr lang="id-ID" sz="1050">
                <a:solidFill>
                  <a:schemeClr val="accent2"/>
                </a:solidFill>
                <a:latin typeface="+mj-lt"/>
                <a:ea typeface="Montserrat" charset="0"/>
                <a:cs typeface="Montserrat" charset="0"/>
              </a:rPr>
              <a:pPr algn="l"/>
              <a:t>24</a:t>
            </a:fld>
            <a:r>
              <a:rPr lang="id-ID" sz="1050" dirty="0">
                <a:solidFill>
                  <a:schemeClr val="accent2"/>
                </a:solidFill>
                <a:latin typeface="+mj-lt"/>
                <a:ea typeface="Montserrat" charset="0"/>
                <a:cs typeface="Montserrat" charset="0"/>
              </a:rPr>
              <a:t> </a:t>
            </a:r>
          </a:p>
        </p:txBody>
      </p:sp>
      <p:pic>
        <p:nvPicPr>
          <p:cNvPr id="3" name="Graphic 2">
            <a:extLst>
              <a:ext uri="{FF2B5EF4-FFF2-40B4-BE49-F238E27FC236}">
                <a16:creationId xmlns:a16="http://schemas.microsoft.com/office/drawing/2014/main" id="{7CA752F3-A4B1-F39B-E4C7-F3A498F89A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139" y="4249647"/>
            <a:ext cx="977368" cy="624201"/>
          </a:xfrm>
          <a:prstGeom prst="rect">
            <a:avLst/>
          </a:prstGeom>
        </p:spPr>
      </p:pic>
      <p:sp>
        <p:nvSpPr>
          <p:cNvPr id="6" name="Title 1">
            <a:extLst>
              <a:ext uri="{FF2B5EF4-FFF2-40B4-BE49-F238E27FC236}">
                <a16:creationId xmlns:a16="http://schemas.microsoft.com/office/drawing/2014/main" id="{531D6E5E-0713-8E11-9C74-88D3CFA50C58}"/>
              </a:ext>
            </a:extLst>
          </p:cNvPr>
          <p:cNvSpPr txBox="1">
            <a:spLocks noGrp="1"/>
          </p:cNvSpPr>
          <p:nvPr>
            <p:ph type="title" idx="4294967295"/>
          </p:nvPr>
        </p:nvSpPr>
        <p:spPr>
          <a:xfrm>
            <a:off x="833284" y="374931"/>
            <a:ext cx="8176901" cy="350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Vulnerability in language and cognitive skills predicts poor NAPLAN results</a:t>
            </a:r>
            <a:r>
              <a:rPr kumimoji="0" lang="en-US" sz="1800" b="0" i="0" u="none" strike="noStrike" kern="1200" cap="none" spc="0" normalizeH="0" baseline="0" noProof="0" dirty="0">
                <a:ln>
                  <a:noFill/>
                </a:ln>
                <a:solidFill>
                  <a:schemeClr val="bg2"/>
                </a:solidFill>
                <a:effectLst/>
                <a:uLnTx/>
                <a:uFillTx/>
                <a:latin typeface="+mj-lt"/>
                <a:ea typeface="+mj-ea"/>
                <a:cs typeface="+mj-cs"/>
              </a:rPr>
              <a:t> (2)</a:t>
            </a:r>
            <a:endParaRPr kumimoji="0" lang="en-AU" sz="1800" b="0" i="0" u="none" strike="noStrike" kern="1200" cap="none" spc="0" normalizeH="0" baseline="0" noProof="0" dirty="0">
              <a:ln>
                <a:noFill/>
              </a:ln>
              <a:solidFill>
                <a:schemeClr val="bg2"/>
              </a:solidFill>
              <a:effectLst/>
              <a:uLnTx/>
              <a:uFillTx/>
              <a:latin typeface="+mj-lt"/>
              <a:ea typeface="+mj-ea"/>
              <a:cs typeface="+mj-cs"/>
            </a:endParaRPr>
          </a:p>
        </p:txBody>
      </p:sp>
      <p:pic>
        <p:nvPicPr>
          <p:cNvPr id="7" name="Picture 6" descr="Bar graph comparing NAPLAN Reading and Numeracy performances in Year 3 students. ">
            <a:extLst>
              <a:ext uri="{FF2B5EF4-FFF2-40B4-BE49-F238E27FC236}">
                <a16:creationId xmlns:a16="http://schemas.microsoft.com/office/drawing/2014/main" id="{CA77B91B-D4F2-69E8-7D78-F6254735A7DD}"/>
              </a:ext>
            </a:extLst>
          </p:cNvPr>
          <p:cNvPicPr>
            <a:picLocks noChangeAspect="1"/>
          </p:cNvPicPr>
          <p:nvPr/>
        </p:nvPicPr>
        <p:blipFill>
          <a:blip r:embed="rId5"/>
          <a:stretch>
            <a:fillRect/>
          </a:stretch>
        </p:blipFill>
        <p:spPr>
          <a:xfrm>
            <a:off x="754446" y="854998"/>
            <a:ext cx="6527768" cy="3394649"/>
          </a:xfrm>
          <a:prstGeom prst="rect">
            <a:avLst/>
          </a:prstGeom>
        </p:spPr>
      </p:pic>
      <p:sp>
        <p:nvSpPr>
          <p:cNvPr id="9" name="Rectangle: Rounded Corners 8">
            <a:extLst>
              <a:ext uri="{FF2B5EF4-FFF2-40B4-BE49-F238E27FC236}">
                <a16:creationId xmlns:a16="http://schemas.microsoft.com/office/drawing/2014/main" id="{76543F73-EACD-808D-4E6C-1DF2E8F8024B}"/>
              </a:ext>
              <a:ext uri="{C183D7F6-B498-43B3-948B-1728B52AA6E4}">
                <adec:decorative xmlns:adec="http://schemas.microsoft.com/office/drawing/2017/decorative" val="1"/>
              </a:ext>
            </a:extLst>
          </p:cNvPr>
          <p:cNvSpPr/>
          <p:nvPr/>
        </p:nvSpPr>
        <p:spPr>
          <a:xfrm>
            <a:off x="405018" y="4315525"/>
            <a:ext cx="6944729" cy="353187"/>
          </a:xfrm>
          <a:prstGeom prst="roundRect">
            <a:avLst/>
          </a:prstGeom>
          <a:solidFill>
            <a:srgbClr val="F2F2F2">
              <a:alpha val="23922"/>
            </a:srgbClr>
          </a:solidFill>
          <a:ln w="3175">
            <a:solidFill>
              <a:schemeClr val="bg1">
                <a:lumMod val="6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C28C1CC-DC17-198E-BC05-E6C567855150}"/>
              </a:ext>
            </a:extLst>
          </p:cNvPr>
          <p:cNvSpPr txBox="1"/>
          <p:nvPr/>
        </p:nvSpPr>
        <p:spPr>
          <a:xfrm>
            <a:off x="405018" y="4315525"/>
            <a:ext cx="7007170" cy="165556"/>
          </a:xfrm>
          <a:prstGeom prst="rect">
            <a:avLst/>
          </a:prstGeom>
          <a:noFill/>
        </p:spPr>
        <p:txBody>
          <a:bodyPr wrap="square" rtlCol="0">
            <a:spAutoFit/>
          </a:body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Bell, M. (2017). </a:t>
            </a: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Developmental Vulnerabilities at School Entry Predicted Early Indicators of Disengagement [Doctoral dissertation, University of Western Australia</a:t>
            </a:r>
            <a:r>
              <a:rPr kumimoji="0" lang="en-AU"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University of Western Australia Research Repository. </a:t>
            </a:r>
          </a:p>
        </p:txBody>
      </p:sp>
    </p:spTree>
    <p:extLst>
      <p:ext uri="{BB962C8B-B14F-4D97-AF65-F5344CB8AC3E}">
        <p14:creationId xmlns:p14="http://schemas.microsoft.com/office/powerpoint/2010/main" val="497938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874AA-08A6-6ACF-F189-B1FD2BD95F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353103F-19FA-FDC4-082D-F81417B0A474}"/>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What might be sitting behind these trends?</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spTree>
    <p:extLst>
      <p:ext uri="{BB962C8B-B14F-4D97-AF65-F5344CB8AC3E}">
        <p14:creationId xmlns:p14="http://schemas.microsoft.com/office/powerpoint/2010/main" val="2730359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D9378-9F9F-13B9-ACCE-1DD4C8ACD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AE9B9-7CD5-4C75-B567-C8A6D4A59ED8}"/>
              </a:ext>
            </a:extLst>
          </p:cNvPr>
          <p:cNvSpPr>
            <a:spLocks noGrp="1"/>
          </p:cNvSpPr>
          <p:nvPr>
            <p:ph type="title"/>
          </p:nvPr>
        </p:nvSpPr>
        <p:spPr>
          <a:xfrm>
            <a:off x="6681575" y="195497"/>
            <a:ext cx="2262128" cy="351000"/>
          </a:xfrm>
        </p:spPr>
        <p:txBody>
          <a:bodyPr anchor="ctr">
            <a:noAutofit/>
          </a:bodyPr>
          <a:lstStyle/>
          <a:p>
            <a:r>
              <a:rPr lang="en-US" sz="2000" dirty="0"/>
              <a:t>Ecological model</a:t>
            </a:r>
            <a:endParaRPr lang="en-AU" sz="2000" dirty="0"/>
          </a:p>
        </p:txBody>
      </p:sp>
      <p:pic>
        <p:nvPicPr>
          <p:cNvPr id="4" name="Picture 3" descr="Concentric circle diagram centered on &quot;Child,&quot; detailing layered influences from &quot;Families&quot; to &quot;Policies &amp; Environments.&quot;&#10;&#10;Transcribed Text:&#10;&#10;Child&#10;&#10;Families Parents Carers Siblings&#10;&#10;Community &amp; Culture Extended family &amp; friends Culture Peers Playgroups Mentors Neighbourhoods Spirituality Kinship care&#10;&#10;Services &amp; Systems Child protection system Preschool &amp; School Physical and mental health services History Social services&#10;&#10;Policies &amp; Environments Environmental factors Economy Educators Laws Policies Justice system">
            <a:extLst>
              <a:ext uri="{FF2B5EF4-FFF2-40B4-BE49-F238E27FC236}">
                <a16:creationId xmlns:a16="http://schemas.microsoft.com/office/drawing/2014/main" id="{5916FED1-FFCA-A198-9BAE-22D14BD1F7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0297" y="161022"/>
            <a:ext cx="4650377" cy="4631478"/>
          </a:xfrm>
          <a:prstGeom prst="rect">
            <a:avLst/>
          </a:prstGeom>
          <a:noFill/>
          <a:ln>
            <a:noFill/>
          </a:ln>
        </p:spPr>
      </p:pic>
      <p:pic>
        <p:nvPicPr>
          <p:cNvPr id="13" name="Picture 12" descr="Nurturing Families&#10;provide a secure base for children to develop foundations for learning and wellbeing&#10;&#10;Strong connections to Community &amp; Culture&#10;can help to build children’s sense of belonging&#10;&#10;Services &amp; Systems help families thrive when they are culturally safe, accessible, and meet their needs&#10;&#10;Policies &amp; Environments&#10;that are family friendly can enable parents to balance caring and work responsibilities">
            <a:extLst>
              <a:ext uri="{FF2B5EF4-FFF2-40B4-BE49-F238E27FC236}">
                <a16:creationId xmlns:a16="http://schemas.microsoft.com/office/drawing/2014/main" id="{74910A76-1083-8F5E-2139-A68AA9F0A6F8}"/>
              </a:ext>
            </a:extLst>
          </p:cNvPr>
          <p:cNvPicPr>
            <a:picLocks noChangeAspect="1"/>
          </p:cNvPicPr>
          <p:nvPr/>
        </p:nvPicPr>
        <p:blipFill>
          <a:blip r:embed="rId4"/>
          <a:stretch>
            <a:fillRect/>
          </a:stretch>
        </p:blipFill>
        <p:spPr>
          <a:xfrm>
            <a:off x="4850674" y="1621737"/>
            <a:ext cx="4093029" cy="2240830"/>
          </a:xfrm>
          <a:prstGeom prst="rect">
            <a:avLst/>
          </a:prstGeom>
        </p:spPr>
      </p:pic>
      <p:sp>
        <p:nvSpPr>
          <p:cNvPr id="5" name="Rectangle: Rounded Corners 4">
            <a:extLst>
              <a:ext uri="{FF2B5EF4-FFF2-40B4-BE49-F238E27FC236}">
                <a16:creationId xmlns:a16="http://schemas.microsoft.com/office/drawing/2014/main" id="{F5C679A4-37A3-22D1-F3EA-DD35CE192463}"/>
              </a:ext>
              <a:ext uri="{C183D7F6-B498-43B3-948B-1728B52AA6E4}">
                <adec:decorative xmlns:adec="http://schemas.microsoft.com/office/drawing/2017/decorative" val="1"/>
              </a:ext>
            </a:extLst>
          </p:cNvPr>
          <p:cNvSpPr/>
          <p:nvPr/>
        </p:nvSpPr>
        <p:spPr>
          <a:xfrm>
            <a:off x="4026107" y="4503173"/>
            <a:ext cx="4901288" cy="480880"/>
          </a:xfrm>
          <a:prstGeom prst="roundRect">
            <a:avLst/>
          </a:prstGeom>
          <a:solidFill>
            <a:srgbClr val="F2F2F2">
              <a:alpha val="23922"/>
            </a:srgbClr>
          </a:solidFill>
          <a:ln w="3175">
            <a:solidFill>
              <a:schemeClr val="bg1">
                <a:lumMod val="6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04B935F8-3ACE-AAD7-BA36-DA2E9FA6E3AA}"/>
              </a:ext>
            </a:extLst>
          </p:cNvPr>
          <p:cNvSpPr txBox="1"/>
          <p:nvPr/>
        </p:nvSpPr>
        <p:spPr>
          <a:xfrm>
            <a:off x="4026107" y="4503173"/>
            <a:ext cx="4945356" cy="502862"/>
          </a:xfrm>
          <a:prstGeom prst="rect">
            <a:avLst/>
          </a:prstGeom>
          <a:noFill/>
        </p:spPr>
        <p:txBody>
          <a:bodyPr wrap="square" rtlCol="0">
            <a:spAutoFit/>
          </a:body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Harvey, E., Sechague Monroy, N., Gregory, T., &amp; Harman-Smith, Y. (2023). Parent’s Guide to the AEDC: What works to improve outcomes for children (AEDC 2021 Data Story). Australian Government, Canberra. Available at www.aedc.gov.au</a:t>
            </a:r>
            <a:endParaRPr kumimoji="0" lang="en-AU" sz="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9042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AD72-28DA-72EF-60B5-264AE52B4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8E4FC-E41B-10A4-AFFE-7396B09B7CBE}"/>
              </a:ext>
            </a:extLst>
          </p:cNvPr>
          <p:cNvSpPr txBox="1">
            <a:spLocks noGrp="1"/>
          </p:cNvSpPr>
          <p:nvPr>
            <p:ph type="title" idx="4294967295"/>
          </p:nvPr>
        </p:nvSpPr>
        <p:spPr>
          <a:xfrm>
            <a:off x="833284" y="-662132"/>
            <a:ext cx="7986251" cy="350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Page 27</a:t>
            </a:r>
            <a:endParaRPr kumimoji="0" lang="en-AU" sz="1800" b="0" i="0" u="none" strike="noStrike" kern="1200" cap="none" spc="0" normalizeH="0" baseline="0" noProof="0" dirty="0">
              <a:ln>
                <a:noFill/>
              </a:ln>
              <a:solidFill>
                <a:schemeClr val="accent3"/>
              </a:solidFill>
              <a:effectLst/>
              <a:uLnTx/>
              <a:uFillTx/>
              <a:latin typeface="+mj-lt"/>
              <a:ea typeface="+mj-ea"/>
              <a:cs typeface="+mj-cs"/>
            </a:endParaRPr>
          </a:p>
        </p:txBody>
      </p:sp>
      <p:pic>
        <p:nvPicPr>
          <p:cNvPr id="5" name="Picture 2" descr="Huge Wealth Inequality Among ERC-20 Token Wallets, Research">
            <a:extLst>
              <a:ext uri="{FF2B5EF4-FFF2-40B4-BE49-F238E27FC236}">
                <a16:creationId xmlns:a16="http://schemas.microsoft.com/office/drawing/2014/main" id="{B77EE4B8-290B-D695-24DC-6A0D9FC03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016" y="813512"/>
            <a:ext cx="2392495" cy="149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ap of NSW, Australia">
            <a:extLst>
              <a:ext uri="{FF2B5EF4-FFF2-40B4-BE49-F238E27FC236}">
                <a16:creationId xmlns:a16="http://schemas.microsoft.com/office/drawing/2014/main" id="{10CEC614-E135-53D0-E3FF-C19F9C7D87D4}"/>
              </a:ext>
            </a:extLst>
          </p:cNvPr>
          <p:cNvPicPr>
            <a:picLocks noChangeAspect="1"/>
          </p:cNvPicPr>
          <p:nvPr/>
        </p:nvPicPr>
        <p:blipFill>
          <a:blip r:embed="rId4"/>
          <a:stretch>
            <a:fillRect/>
          </a:stretch>
        </p:blipFill>
        <p:spPr>
          <a:xfrm>
            <a:off x="5078534" y="813512"/>
            <a:ext cx="2163569" cy="1606286"/>
          </a:xfrm>
          <a:prstGeom prst="rect">
            <a:avLst/>
          </a:prstGeom>
        </p:spPr>
      </p:pic>
      <p:pic>
        <p:nvPicPr>
          <p:cNvPr id="8" name="Picture 7" descr="an image of a mother and a child">
            <a:extLst>
              <a:ext uri="{FF2B5EF4-FFF2-40B4-BE49-F238E27FC236}">
                <a16:creationId xmlns:a16="http://schemas.microsoft.com/office/drawing/2014/main" id="{EE954AE2-7E9D-01D8-8E15-5C97C189D296}"/>
              </a:ext>
            </a:extLst>
          </p:cNvPr>
          <p:cNvPicPr>
            <a:picLocks noChangeAspect="1"/>
          </p:cNvPicPr>
          <p:nvPr/>
        </p:nvPicPr>
        <p:blipFill>
          <a:blip r:embed="rId5"/>
          <a:stretch>
            <a:fillRect/>
          </a:stretch>
        </p:blipFill>
        <p:spPr>
          <a:xfrm>
            <a:off x="1481322" y="2571750"/>
            <a:ext cx="2388189" cy="1590485"/>
          </a:xfrm>
          <a:prstGeom prst="rect">
            <a:avLst/>
          </a:prstGeom>
        </p:spPr>
      </p:pic>
      <p:pic>
        <p:nvPicPr>
          <p:cNvPr id="12" name="Picture 11" descr="books and graduation hat">
            <a:extLst>
              <a:ext uri="{FF2B5EF4-FFF2-40B4-BE49-F238E27FC236}">
                <a16:creationId xmlns:a16="http://schemas.microsoft.com/office/drawing/2014/main" id="{FD586807-10B0-F17C-69AD-C8B1C7BC7C40}"/>
              </a:ext>
            </a:extLst>
          </p:cNvPr>
          <p:cNvPicPr>
            <a:picLocks noChangeAspect="1"/>
          </p:cNvPicPr>
          <p:nvPr/>
        </p:nvPicPr>
        <p:blipFill>
          <a:blip r:embed="rId6"/>
          <a:stretch>
            <a:fillRect/>
          </a:stretch>
        </p:blipFill>
        <p:spPr>
          <a:xfrm>
            <a:off x="4976520" y="2571750"/>
            <a:ext cx="2367599" cy="1796267"/>
          </a:xfrm>
          <a:prstGeom prst="rect">
            <a:avLst/>
          </a:prstGeom>
        </p:spPr>
      </p:pic>
    </p:spTree>
    <p:extLst>
      <p:ext uri="{BB962C8B-B14F-4D97-AF65-F5344CB8AC3E}">
        <p14:creationId xmlns:p14="http://schemas.microsoft.com/office/powerpoint/2010/main" val="316371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2079-30F9-3169-D41F-D3F79DB6C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FC43E-5A33-8BD3-5558-C415E066256A}"/>
              </a:ext>
            </a:extLst>
          </p:cNvPr>
          <p:cNvSpPr>
            <a:spLocks noGrp="1"/>
          </p:cNvSpPr>
          <p:nvPr>
            <p:ph type="title"/>
          </p:nvPr>
        </p:nvSpPr>
        <p:spPr>
          <a:xfrm>
            <a:off x="463655" y="546497"/>
            <a:ext cx="7441480" cy="351000"/>
          </a:xfrm>
        </p:spPr>
        <p:txBody>
          <a:bodyPr anchor="ctr">
            <a:noAutofit/>
          </a:bodyPr>
          <a:lstStyle/>
          <a:p>
            <a:r>
              <a:rPr lang="en-US" sz="1800" dirty="0"/>
              <a:t>Trends in DV1 by socio-economic status</a:t>
            </a:r>
            <a:endParaRPr lang="en-AU" sz="1800" dirty="0"/>
          </a:p>
        </p:txBody>
      </p:sp>
      <p:graphicFrame>
        <p:nvGraphicFramePr>
          <p:cNvPr id="5" name="Chart 4" descr="Line graph showing Trends in DV1 by socio-economic status from 2009 to 2024">
            <a:extLst>
              <a:ext uri="{FF2B5EF4-FFF2-40B4-BE49-F238E27FC236}">
                <a16:creationId xmlns:a16="http://schemas.microsoft.com/office/drawing/2014/main" id="{73A06947-FCF0-47F5-BE3A-9551F9C91461}"/>
              </a:ext>
            </a:extLst>
          </p:cNvPr>
          <p:cNvGraphicFramePr>
            <a:graphicFrameLocks/>
          </p:cNvGraphicFramePr>
          <p:nvPr>
            <p:extLst>
              <p:ext uri="{D42A27DB-BD31-4B8C-83A1-F6EECF244321}">
                <p14:modId xmlns:p14="http://schemas.microsoft.com/office/powerpoint/2010/main" val="602861160"/>
              </p:ext>
            </p:extLst>
          </p:nvPr>
        </p:nvGraphicFramePr>
        <p:xfrm>
          <a:off x="553916" y="1151792"/>
          <a:ext cx="7978084" cy="344521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DV1">
            <a:extLst>
              <a:ext uri="{FF2B5EF4-FFF2-40B4-BE49-F238E27FC236}">
                <a16:creationId xmlns:a16="http://schemas.microsoft.com/office/drawing/2014/main" id="{28FAE14F-B7BE-AD50-62FE-0D2D721740A4}"/>
              </a:ext>
            </a:extLst>
          </p:cNvPr>
          <p:cNvPicPr>
            <a:picLocks noChangeAspect="1"/>
          </p:cNvPicPr>
          <p:nvPr/>
        </p:nvPicPr>
        <p:blipFill>
          <a:blip r:embed="rId4"/>
          <a:stretch>
            <a:fillRect/>
          </a:stretch>
        </p:blipFill>
        <p:spPr>
          <a:xfrm>
            <a:off x="7789710" y="180106"/>
            <a:ext cx="1009791" cy="971686"/>
          </a:xfrm>
          <a:prstGeom prst="rect">
            <a:avLst/>
          </a:prstGeom>
        </p:spPr>
      </p:pic>
    </p:spTree>
    <p:extLst>
      <p:ext uri="{BB962C8B-B14F-4D97-AF65-F5344CB8AC3E}">
        <p14:creationId xmlns:p14="http://schemas.microsoft.com/office/powerpoint/2010/main" val="2776786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1CF6-4016-8A71-7A3A-3FBB5CF14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54EB4-4464-DD6F-5826-E8B08B903A1A}"/>
              </a:ext>
            </a:extLst>
          </p:cNvPr>
          <p:cNvSpPr>
            <a:spLocks noGrp="1"/>
          </p:cNvSpPr>
          <p:nvPr>
            <p:ph type="title"/>
          </p:nvPr>
        </p:nvSpPr>
        <p:spPr>
          <a:xfrm>
            <a:off x="463655" y="546497"/>
            <a:ext cx="7441480" cy="351000"/>
          </a:xfrm>
        </p:spPr>
        <p:txBody>
          <a:bodyPr anchor="ctr">
            <a:noAutofit/>
          </a:bodyPr>
          <a:lstStyle/>
          <a:p>
            <a:r>
              <a:rPr lang="en-US" sz="1800" dirty="0"/>
              <a:t>Trends in DV1 by geographical location</a:t>
            </a:r>
            <a:endParaRPr lang="en-AU" sz="1800" dirty="0"/>
          </a:p>
        </p:txBody>
      </p:sp>
      <p:pic>
        <p:nvPicPr>
          <p:cNvPr id="7" name="Picture 6" descr="DV1">
            <a:extLst>
              <a:ext uri="{FF2B5EF4-FFF2-40B4-BE49-F238E27FC236}">
                <a16:creationId xmlns:a16="http://schemas.microsoft.com/office/drawing/2014/main" id="{2593A3E6-68A1-B83C-7FB5-404B9295EB99}"/>
              </a:ext>
            </a:extLst>
          </p:cNvPr>
          <p:cNvPicPr>
            <a:picLocks noChangeAspect="1"/>
          </p:cNvPicPr>
          <p:nvPr/>
        </p:nvPicPr>
        <p:blipFill>
          <a:blip r:embed="rId3"/>
          <a:stretch>
            <a:fillRect/>
          </a:stretch>
        </p:blipFill>
        <p:spPr>
          <a:xfrm>
            <a:off x="7789710" y="180106"/>
            <a:ext cx="1009791" cy="971686"/>
          </a:xfrm>
          <a:prstGeom prst="rect">
            <a:avLst/>
          </a:prstGeom>
        </p:spPr>
      </p:pic>
      <p:graphicFrame>
        <p:nvGraphicFramePr>
          <p:cNvPr id="4" name="Chart 3" descr="Line graph showing Trends in DV1 by geographical location from 2009 to 2024">
            <a:extLst>
              <a:ext uri="{FF2B5EF4-FFF2-40B4-BE49-F238E27FC236}">
                <a16:creationId xmlns:a16="http://schemas.microsoft.com/office/drawing/2014/main" id="{1296D876-DDA6-4221-A433-FE1CBEB07366}"/>
              </a:ext>
            </a:extLst>
          </p:cNvPr>
          <p:cNvGraphicFramePr>
            <a:graphicFrameLocks/>
          </p:cNvGraphicFramePr>
          <p:nvPr>
            <p:extLst>
              <p:ext uri="{D42A27DB-BD31-4B8C-83A1-F6EECF244321}">
                <p14:modId xmlns:p14="http://schemas.microsoft.com/office/powerpoint/2010/main" val="2760605807"/>
              </p:ext>
            </p:extLst>
          </p:nvPr>
        </p:nvGraphicFramePr>
        <p:xfrm>
          <a:off x="612000" y="1125797"/>
          <a:ext cx="7920000" cy="3446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159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72E2EE-0798-8BC2-8927-145CBAAD3F08}"/>
              </a:ext>
            </a:extLst>
          </p:cNvPr>
          <p:cNvSpPr>
            <a:spLocks noGrp="1"/>
          </p:cNvSpPr>
          <p:nvPr>
            <p:ph type="title" idx="4294967295"/>
          </p:nvPr>
        </p:nvSpPr>
        <p:spPr>
          <a:xfrm>
            <a:off x="1527175" y="15970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Trends in holistic child development</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pic>
        <p:nvPicPr>
          <p:cNvPr id="3" name="Picture 2">
            <a:extLst>
              <a:ext uri="{FF2B5EF4-FFF2-40B4-BE49-F238E27FC236}">
                <a16:creationId xmlns:a16="http://schemas.microsoft.com/office/drawing/2014/main" id="{3AD8A050-7236-9496-16CE-8F737872A6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60" y="809772"/>
            <a:ext cx="1966663" cy="1004106"/>
          </a:xfrm>
          <a:prstGeom prst="rect">
            <a:avLst/>
          </a:prstGeom>
        </p:spPr>
      </p:pic>
    </p:spTree>
    <p:extLst>
      <p:ext uri="{BB962C8B-B14F-4D97-AF65-F5344CB8AC3E}">
        <p14:creationId xmlns:p14="http://schemas.microsoft.com/office/powerpoint/2010/main" val="136957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458F-5489-9544-8F6A-DEB623B9A53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5A0B4FA-460F-0451-193E-D4041BDE6A16}"/>
              </a:ext>
            </a:extLst>
          </p:cNvPr>
          <p:cNvSpPr txBox="1">
            <a:spLocks noGrp="1"/>
          </p:cNvSpPr>
          <p:nvPr>
            <p:ph type="title" idx="4294967295"/>
          </p:nvPr>
        </p:nvSpPr>
        <p:spPr>
          <a:xfrm>
            <a:off x="2128388" y="439144"/>
            <a:ext cx="6573342" cy="351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24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Changes over time in parental education</a:t>
            </a:r>
            <a:endParaRPr kumimoji="0" lang="en-AU" sz="1800" b="0" i="0" u="none" strike="noStrike" kern="1200" cap="none" spc="0" normalizeH="0" baseline="0" noProof="0" dirty="0">
              <a:ln>
                <a:noFill/>
              </a:ln>
              <a:solidFill>
                <a:schemeClr val="accent3"/>
              </a:solidFill>
              <a:effectLst/>
              <a:uLnTx/>
              <a:uFillTx/>
              <a:latin typeface="+mj-lt"/>
              <a:ea typeface="+mj-ea"/>
              <a:cs typeface="+mj-cs"/>
            </a:endParaRPr>
          </a:p>
        </p:txBody>
      </p:sp>
      <p:graphicFrame>
        <p:nvGraphicFramePr>
          <p:cNvPr id="7" name="Chart 6" descr="Stacked bar chart showing educational attainment from 2015 to 2024 for Parent 1, with four education levels.&#10;&#10;Transcribed Text:&#10;&#10;Parent 1 - Educational attainment&#10;Bachelor degree or Above (%)&#10;Advanced Diploma or Diploma (%)&#10;Certificate level I to IV (inc. trade qualification)(%)&#10;No post-school qualification (%)&#10;&#10;2015 38.1, 14.9, 26.6, 20.5&#10;&#10;2018 42.0, 21.6, 18.3, 18&#10;&#10;2021 44.8, 14.4, 24.7, 16.1&#10;&#10;2024 47.6, 14.4, 23.4, 14.5">
            <a:extLst>
              <a:ext uri="{FF2B5EF4-FFF2-40B4-BE49-F238E27FC236}">
                <a16:creationId xmlns:a16="http://schemas.microsoft.com/office/drawing/2014/main" id="{5276F3AB-7168-0628-1E36-69CFB5E6CDEB}"/>
              </a:ext>
            </a:extLst>
          </p:cNvPr>
          <p:cNvGraphicFramePr>
            <a:graphicFrameLocks/>
          </p:cNvGraphicFramePr>
          <p:nvPr>
            <p:extLst>
              <p:ext uri="{D42A27DB-BD31-4B8C-83A1-F6EECF244321}">
                <p14:modId xmlns:p14="http://schemas.microsoft.com/office/powerpoint/2010/main" val="3333682054"/>
              </p:ext>
            </p:extLst>
          </p:nvPr>
        </p:nvGraphicFramePr>
        <p:xfrm>
          <a:off x="1319860" y="1117081"/>
          <a:ext cx="5967631" cy="3464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132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90AE-8C85-9A1A-7310-4DF7654B3A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4DF388-5FEB-E535-ED62-428507CF8DE3}"/>
              </a:ext>
            </a:extLst>
          </p:cNvPr>
          <p:cNvSpPr>
            <a:spLocks noGrp="1"/>
          </p:cNvSpPr>
          <p:nvPr>
            <p:ph type="title"/>
          </p:nvPr>
        </p:nvSpPr>
        <p:spPr>
          <a:xfrm>
            <a:off x="1229539" y="494186"/>
            <a:ext cx="6573342" cy="351000"/>
          </a:xfrm>
        </p:spPr>
        <p:txBody>
          <a:bodyPr/>
          <a:lstStyle/>
          <a:p>
            <a:r>
              <a:rPr lang="en-US" sz="1800" dirty="0"/>
              <a:t>Changes over time in parental engagement in early learning</a:t>
            </a:r>
            <a:endParaRPr lang="en-AU" sz="1800" dirty="0"/>
          </a:p>
        </p:txBody>
      </p:sp>
      <p:graphicFrame>
        <p:nvGraphicFramePr>
          <p:cNvPr id="3" name="Chart 2" descr="Stacked bar chart showing levels of agreement on whether a child is regularly read to at home from 2015 to 2024.&#10;&#10;Transcribed Text:&#10;&#10;Child is Regularly Read to at Home&#10;&#10;Very true, Somewhat true, Not true, Don't know&#10;&#10;2015 73.1, 18.5, 6.0, 2.3&#10;&#10;2018 72.3, 18.5, 6.2, 3.1&#10;&#10;2021 69.1, 19.3, 6.6, 5.0&#10;&#10;2024 66.8, 18.0, 6.3, 8.9">
            <a:extLst>
              <a:ext uri="{FF2B5EF4-FFF2-40B4-BE49-F238E27FC236}">
                <a16:creationId xmlns:a16="http://schemas.microsoft.com/office/drawing/2014/main" id="{014120CE-6192-13BF-0CED-708033C42A67}"/>
              </a:ext>
            </a:extLst>
          </p:cNvPr>
          <p:cNvGraphicFramePr>
            <a:graphicFrameLocks/>
          </p:cNvGraphicFramePr>
          <p:nvPr>
            <p:extLst>
              <p:ext uri="{D42A27DB-BD31-4B8C-83A1-F6EECF244321}">
                <p14:modId xmlns:p14="http://schemas.microsoft.com/office/powerpoint/2010/main" val="1121202661"/>
              </p:ext>
            </p:extLst>
          </p:nvPr>
        </p:nvGraphicFramePr>
        <p:xfrm>
          <a:off x="1469684" y="1317164"/>
          <a:ext cx="5314296" cy="2744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59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102C-39D3-55BC-FD62-A0787B7D90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3BF8CD-3C37-8817-7C14-3DBBD5D43236}"/>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What could we do to change this story?</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spTree>
    <p:extLst>
      <p:ext uri="{BB962C8B-B14F-4D97-AF65-F5344CB8AC3E}">
        <p14:creationId xmlns:p14="http://schemas.microsoft.com/office/powerpoint/2010/main" val="285912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96D1-2450-1272-E27E-BEAE6AA59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ED38D-B70E-2510-5FD4-DB59E283B6CC}"/>
              </a:ext>
            </a:extLst>
          </p:cNvPr>
          <p:cNvSpPr>
            <a:spLocks noGrp="1"/>
          </p:cNvSpPr>
          <p:nvPr>
            <p:ph type="title"/>
          </p:nvPr>
        </p:nvSpPr>
        <p:spPr>
          <a:xfrm>
            <a:off x="444794" y="245959"/>
            <a:ext cx="3080385" cy="2117169"/>
          </a:xfrm>
        </p:spPr>
        <p:txBody>
          <a:bodyPr>
            <a:noAutofit/>
          </a:bodyPr>
          <a:lstStyle/>
          <a:p>
            <a:r>
              <a:rPr lang="en-AU" b="1" dirty="0">
                <a:solidFill>
                  <a:srgbClr val="5F5F5F"/>
                </a:solidFill>
              </a:rPr>
              <a:t>Building connections with community</a:t>
            </a:r>
          </a:p>
        </p:txBody>
      </p:sp>
      <p:sp>
        <p:nvSpPr>
          <p:cNvPr id="23" name="TextBox 22">
            <a:extLst>
              <a:ext uri="{FF2B5EF4-FFF2-40B4-BE49-F238E27FC236}">
                <a16:creationId xmlns:a16="http://schemas.microsoft.com/office/drawing/2014/main" id="{BFFA58F1-FB05-CA35-800E-26EBD288042F}"/>
              </a:ext>
            </a:extLst>
          </p:cNvPr>
          <p:cNvSpPr txBox="1"/>
          <p:nvPr/>
        </p:nvSpPr>
        <p:spPr>
          <a:xfrm>
            <a:off x="409506" y="3363213"/>
            <a:ext cx="3115674" cy="957955"/>
          </a:xfrm>
          <a:prstGeom prst="rect">
            <a:avLst/>
          </a:prstGeom>
          <a:noFill/>
        </p:spPr>
        <p:txBody>
          <a:bodyPr wrap="square" rtlCol="0">
            <a:spAutoFit/>
          </a:bodyPr>
          <a:lstStyle/>
          <a:p>
            <a:pPr algn="ctr"/>
            <a:r>
              <a:rPr lang="en-US" sz="1125" dirty="0">
                <a:latin typeface="Arial" panose="020B0604020202020204" pitchFamily="34" charset="0"/>
                <a:cs typeface="Arial" panose="020B0604020202020204" pitchFamily="34" charset="0"/>
              </a:rPr>
              <a:t>See </a:t>
            </a:r>
            <a:r>
              <a:rPr lang="en-AU" sz="1125" b="1"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Using your school’s AEDC data Fact Sheet</a:t>
            </a:r>
            <a:r>
              <a:rPr lang="en-AU" sz="1125" b="1" dirty="0">
                <a:solidFill>
                  <a:schemeClr val="accent2"/>
                </a:solidFill>
                <a:latin typeface="Arial" panose="020B0604020202020204" pitchFamily="34" charset="0"/>
                <a:cs typeface="Arial" panose="020B0604020202020204" pitchFamily="34" charset="0"/>
              </a:rPr>
              <a:t> </a:t>
            </a:r>
            <a:r>
              <a:rPr lang="en-AU" sz="1125" dirty="0">
                <a:latin typeface="Arial" panose="020B0604020202020204" pitchFamily="34" charset="0"/>
                <a:cs typeface="Arial" panose="020B0604020202020204" pitchFamily="34" charset="0"/>
              </a:rPr>
              <a:t>for more information </a:t>
            </a:r>
            <a:r>
              <a:rPr lang="en-US" sz="1125" dirty="0">
                <a:latin typeface="Arial" panose="020B0604020202020204" pitchFamily="34" charset="0"/>
                <a:cs typeface="Arial" panose="020B0604020202020204" pitchFamily="34" charset="0"/>
              </a:rPr>
              <a:t>and guidance on crafting appropriate responses tailored to your school's outcomes and establishing connections with local services.</a:t>
            </a:r>
            <a:endParaRPr lang="en-AU" sz="1125" dirty="0">
              <a:latin typeface="Arial" panose="020B0604020202020204" pitchFamily="34" charset="0"/>
              <a:cs typeface="Arial" panose="020B0604020202020204" pitchFamily="34" charset="0"/>
            </a:endParaRPr>
          </a:p>
        </p:txBody>
      </p:sp>
      <p:grpSp>
        <p:nvGrpSpPr>
          <p:cNvPr id="22" name="Group 21" descr="Diagram showing &quot;Schools&quot; at the center with surrounding circles labeled &quot;Non-government organisations,&quot; &quot;Local government,&quot; &quot;Community organisations,&quot; &quot;Child and family services,&quot; and &quot;Early childhood education and care.&quot;">
            <a:extLst>
              <a:ext uri="{FF2B5EF4-FFF2-40B4-BE49-F238E27FC236}">
                <a16:creationId xmlns:a16="http://schemas.microsoft.com/office/drawing/2014/main" id="{99854C2F-F102-CED6-AB8B-DECB0D3BD1FA}"/>
              </a:ext>
            </a:extLst>
          </p:cNvPr>
          <p:cNvGrpSpPr/>
          <p:nvPr/>
        </p:nvGrpSpPr>
        <p:grpSpPr>
          <a:xfrm>
            <a:off x="4015850" y="246852"/>
            <a:ext cx="4318273" cy="4161336"/>
            <a:chOff x="4015850" y="246852"/>
            <a:chExt cx="4318273" cy="4161336"/>
          </a:xfrm>
        </p:grpSpPr>
        <p:cxnSp>
          <p:nvCxnSpPr>
            <p:cNvPr id="8" name="Straight Connector 7">
              <a:extLst>
                <a:ext uri="{FF2B5EF4-FFF2-40B4-BE49-F238E27FC236}">
                  <a16:creationId xmlns:a16="http://schemas.microsoft.com/office/drawing/2014/main" id="{C87E6A6B-F25E-8CD4-8EF2-AF4B359D869D}"/>
                </a:ext>
                <a:ext uri="{C183D7F6-B498-43B3-948B-1728B52AA6E4}">
                  <adec:decorative xmlns:adec="http://schemas.microsoft.com/office/drawing/2017/decorative" val="1"/>
                </a:ext>
              </a:extLst>
            </p:cNvPr>
            <p:cNvCxnSpPr/>
            <p:nvPr/>
          </p:nvCxnSpPr>
          <p:spPr>
            <a:xfrm>
              <a:off x="6174988" y="1347630"/>
              <a:ext cx="0" cy="359627"/>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23AAA133-5078-9460-5783-FF2130816145}"/>
                </a:ext>
                <a:ext uri="{C183D7F6-B498-43B3-948B-1728B52AA6E4}">
                  <adec:decorative xmlns:adec="http://schemas.microsoft.com/office/drawing/2017/decorative" val="1"/>
                </a:ext>
              </a:extLst>
            </p:cNvPr>
            <p:cNvCxnSpPr>
              <a:cxnSpLocks/>
            </p:cNvCxnSpPr>
            <p:nvPr/>
          </p:nvCxnSpPr>
          <p:spPr>
            <a:xfrm flipV="1">
              <a:off x="6912362" y="2142155"/>
              <a:ext cx="447443" cy="99419"/>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A59B3D65-6691-9A11-82DE-07C68A85CC54}"/>
                </a:ext>
                <a:ext uri="{C183D7F6-B498-43B3-948B-1728B52AA6E4}">
                  <adec:decorative xmlns:adec="http://schemas.microsoft.com/office/drawing/2017/decorative" val="1"/>
                </a:ext>
              </a:extLst>
            </p:cNvPr>
            <p:cNvCxnSpPr>
              <a:cxnSpLocks/>
            </p:cNvCxnSpPr>
            <p:nvPr/>
          </p:nvCxnSpPr>
          <p:spPr>
            <a:xfrm>
              <a:off x="5093320" y="2142155"/>
              <a:ext cx="376353" cy="83634"/>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3" name="Freeform: Shape 12">
              <a:extLst>
                <a:ext uri="{FF2B5EF4-FFF2-40B4-BE49-F238E27FC236}">
                  <a16:creationId xmlns:a16="http://schemas.microsoft.com/office/drawing/2014/main" id="{434B5120-0EFC-4D24-4503-524515B3D986}"/>
                </a:ext>
                <a:ext uri="{C183D7F6-B498-43B3-948B-1728B52AA6E4}">
                  <adec:decorative xmlns:adec="http://schemas.microsoft.com/office/drawing/2017/decorative" val="0"/>
                </a:ext>
              </a:extLst>
            </p:cNvPr>
            <p:cNvSpPr/>
            <p:nvPr/>
          </p:nvSpPr>
          <p:spPr>
            <a:xfrm>
              <a:off x="5380860" y="1694369"/>
              <a:ext cx="1588253" cy="1588253"/>
            </a:xfrm>
            <a:custGeom>
              <a:avLst/>
              <a:gdLst>
                <a:gd name="connsiteX0" fmla="*/ 0 w 1588253"/>
                <a:gd name="connsiteY0" fmla="*/ 794127 h 1588253"/>
                <a:gd name="connsiteX1" fmla="*/ 794127 w 1588253"/>
                <a:gd name="connsiteY1" fmla="*/ 0 h 1588253"/>
                <a:gd name="connsiteX2" fmla="*/ 1588254 w 1588253"/>
                <a:gd name="connsiteY2" fmla="*/ 794127 h 1588253"/>
                <a:gd name="connsiteX3" fmla="*/ 794127 w 1588253"/>
                <a:gd name="connsiteY3" fmla="*/ 1588254 h 1588253"/>
                <a:gd name="connsiteX4" fmla="*/ 0 w 1588253"/>
                <a:gd name="connsiteY4" fmla="*/ 794127 h 158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253" h="1588253">
                  <a:moveTo>
                    <a:pt x="0" y="794127"/>
                  </a:moveTo>
                  <a:cubicBezTo>
                    <a:pt x="0" y="355543"/>
                    <a:pt x="355543" y="0"/>
                    <a:pt x="794127" y="0"/>
                  </a:cubicBezTo>
                  <a:cubicBezTo>
                    <a:pt x="1232711" y="0"/>
                    <a:pt x="1588254" y="355543"/>
                    <a:pt x="1588254" y="794127"/>
                  </a:cubicBezTo>
                  <a:cubicBezTo>
                    <a:pt x="1588254" y="1232711"/>
                    <a:pt x="1232711" y="1588254"/>
                    <a:pt x="794127" y="1588254"/>
                  </a:cubicBezTo>
                  <a:cubicBezTo>
                    <a:pt x="355543" y="1588254"/>
                    <a:pt x="0" y="1232711"/>
                    <a:pt x="0" y="79412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914" tIns="252914" rIns="252914" bIns="25291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1">
                      <a:lumMod val="50000"/>
                    </a:schemeClr>
                  </a:solidFill>
                  <a:latin typeface="Arial" panose="020B0604020202020204" pitchFamily="34" charset="0"/>
                  <a:cs typeface="Arial" panose="020B0604020202020204" pitchFamily="34" charset="0"/>
                </a:rPr>
                <a:t>Schools</a:t>
              </a:r>
              <a:endParaRPr lang="en-AU" sz="1600" b="1" kern="1200" dirty="0">
                <a:solidFill>
                  <a:schemeClr val="accent1">
                    <a:lumMod val="50000"/>
                  </a:schemeClr>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3642B6FC-88BB-EC2D-2546-DABB20124CEB}"/>
                </a:ext>
                <a:ext uri="{C183D7F6-B498-43B3-948B-1728B52AA6E4}">
                  <adec:decorative xmlns:adec="http://schemas.microsoft.com/office/drawing/2017/decorative" val="1"/>
                </a:ext>
              </a:extLst>
            </p:cNvPr>
            <p:cNvCxnSpPr/>
            <p:nvPr/>
          </p:nvCxnSpPr>
          <p:spPr>
            <a:xfrm flipH="1">
              <a:off x="5469673" y="3112311"/>
              <a:ext cx="200723" cy="250903"/>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4" name="Block Arc 3">
              <a:extLst>
                <a:ext uri="{FF2B5EF4-FFF2-40B4-BE49-F238E27FC236}">
                  <a16:creationId xmlns:a16="http://schemas.microsoft.com/office/drawing/2014/main" id="{45718581-045F-A12C-C81E-1A0EA9C3CF02}"/>
                </a:ext>
                <a:ext uri="{C183D7F6-B498-43B3-948B-1728B52AA6E4}">
                  <adec:decorative xmlns:adec="http://schemas.microsoft.com/office/drawing/2017/decorative" val="1"/>
                </a:ext>
              </a:extLst>
            </p:cNvPr>
            <p:cNvSpPr/>
            <p:nvPr/>
          </p:nvSpPr>
          <p:spPr>
            <a:xfrm>
              <a:off x="4449208" y="762717"/>
              <a:ext cx="3451558" cy="3451558"/>
            </a:xfrm>
            <a:prstGeom prst="blockArc">
              <a:avLst>
                <a:gd name="adj1" fmla="val 11880000"/>
                <a:gd name="adj2" fmla="val 16200000"/>
                <a:gd name="adj3" fmla="val 4638"/>
              </a:avLst>
            </a:prstGeom>
            <a:ln w="3175"/>
          </p:spPr>
          <p:style>
            <a:lnRef idx="0">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AU"/>
            </a:p>
          </p:txBody>
        </p:sp>
        <p:sp>
          <p:nvSpPr>
            <p:cNvPr id="6" name="Block Arc 5">
              <a:extLst>
                <a:ext uri="{FF2B5EF4-FFF2-40B4-BE49-F238E27FC236}">
                  <a16:creationId xmlns:a16="http://schemas.microsoft.com/office/drawing/2014/main" id="{6B1A55F1-EF21-7B80-F422-A4FB52D8F798}"/>
                </a:ext>
                <a:ext uri="{C183D7F6-B498-43B3-948B-1728B52AA6E4}">
                  <adec:decorative xmlns:adec="http://schemas.microsoft.com/office/drawing/2017/decorative" val="1"/>
                </a:ext>
              </a:extLst>
            </p:cNvPr>
            <p:cNvSpPr/>
            <p:nvPr/>
          </p:nvSpPr>
          <p:spPr>
            <a:xfrm>
              <a:off x="4449208" y="762717"/>
              <a:ext cx="3451558" cy="3451558"/>
            </a:xfrm>
            <a:prstGeom prst="blockArc">
              <a:avLst>
                <a:gd name="adj1" fmla="val 7560000"/>
                <a:gd name="adj2" fmla="val 11880000"/>
                <a:gd name="adj3" fmla="val 4638"/>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AU"/>
            </a:p>
          </p:txBody>
        </p:sp>
        <p:sp>
          <p:nvSpPr>
            <p:cNvPr id="7" name="Block Arc 6">
              <a:extLst>
                <a:ext uri="{FF2B5EF4-FFF2-40B4-BE49-F238E27FC236}">
                  <a16:creationId xmlns:a16="http://schemas.microsoft.com/office/drawing/2014/main" id="{BADA8F8B-074E-4B1E-8172-3727C9D26F85}"/>
                </a:ext>
                <a:ext uri="{C183D7F6-B498-43B3-948B-1728B52AA6E4}">
                  <adec:decorative xmlns:adec="http://schemas.microsoft.com/office/drawing/2017/decorative" val="1"/>
                </a:ext>
              </a:extLst>
            </p:cNvPr>
            <p:cNvSpPr/>
            <p:nvPr/>
          </p:nvSpPr>
          <p:spPr>
            <a:xfrm>
              <a:off x="4449208" y="762717"/>
              <a:ext cx="3451558" cy="3451558"/>
            </a:xfrm>
            <a:prstGeom prst="blockArc">
              <a:avLst>
                <a:gd name="adj1" fmla="val 3240000"/>
                <a:gd name="adj2" fmla="val 7560000"/>
                <a:gd name="adj3" fmla="val 4638"/>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AU"/>
            </a:p>
          </p:txBody>
        </p:sp>
        <p:sp>
          <p:nvSpPr>
            <p:cNvPr id="9" name="Block Arc 8">
              <a:extLst>
                <a:ext uri="{FF2B5EF4-FFF2-40B4-BE49-F238E27FC236}">
                  <a16:creationId xmlns:a16="http://schemas.microsoft.com/office/drawing/2014/main" id="{F60E1E5E-EE0D-DCF7-EEC7-7E15AD441877}"/>
                </a:ext>
                <a:ext uri="{C183D7F6-B498-43B3-948B-1728B52AA6E4}">
                  <adec:decorative xmlns:adec="http://schemas.microsoft.com/office/drawing/2017/decorative" val="1"/>
                </a:ext>
              </a:extLst>
            </p:cNvPr>
            <p:cNvSpPr/>
            <p:nvPr/>
          </p:nvSpPr>
          <p:spPr>
            <a:xfrm>
              <a:off x="4449208" y="762717"/>
              <a:ext cx="3451558" cy="3451558"/>
            </a:xfrm>
            <a:prstGeom prst="blockArc">
              <a:avLst>
                <a:gd name="adj1" fmla="val 20520000"/>
                <a:gd name="adj2" fmla="val 3240000"/>
                <a:gd name="adj3" fmla="val 4638"/>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AU"/>
            </a:p>
          </p:txBody>
        </p:sp>
        <p:sp>
          <p:nvSpPr>
            <p:cNvPr id="11" name="Block Arc 10">
              <a:extLst>
                <a:ext uri="{FF2B5EF4-FFF2-40B4-BE49-F238E27FC236}">
                  <a16:creationId xmlns:a16="http://schemas.microsoft.com/office/drawing/2014/main" id="{73DCAF4C-2D09-94EB-7124-7F505847A1F3}"/>
                </a:ext>
                <a:ext uri="{C183D7F6-B498-43B3-948B-1728B52AA6E4}">
                  <adec:decorative xmlns:adec="http://schemas.microsoft.com/office/drawing/2017/decorative" val="1"/>
                </a:ext>
              </a:extLst>
            </p:cNvPr>
            <p:cNvSpPr/>
            <p:nvPr/>
          </p:nvSpPr>
          <p:spPr>
            <a:xfrm>
              <a:off x="4449208" y="762717"/>
              <a:ext cx="3451558" cy="3451558"/>
            </a:xfrm>
            <a:prstGeom prst="blockArc">
              <a:avLst>
                <a:gd name="adj1" fmla="val 16200000"/>
                <a:gd name="adj2" fmla="val 20520000"/>
                <a:gd name="adj3" fmla="val 4638"/>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AU"/>
            </a:p>
          </p:txBody>
        </p:sp>
        <p:sp>
          <p:nvSpPr>
            <p:cNvPr id="14" name="Freeform: Shape 13">
              <a:extLst>
                <a:ext uri="{FF2B5EF4-FFF2-40B4-BE49-F238E27FC236}">
                  <a16:creationId xmlns:a16="http://schemas.microsoft.com/office/drawing/2014/main" id="{B37B528A-3817-168E-BE26-0006ADBA62A6}"/>
                </a:ext>
              </a:extLst>
            </p:cNvPr>
            <p:cNvSpPr/>
            <p:nvPr/>
          </p:nvSpPr>
          <p:spPr>
            <a:xfrm>
              <a:off x="5619098" y="246852"/>
              <a:ext cx="1111777" cy="1111777"/>
            </a:xfrm>
            <a:custGeom>
              <a:avLst/>
              <a:gdLst>
                <a:gd name="connsiteX0" fmla="*/ 0 w 1111777"/>
                <a:gd name="connsiteY0" fmla="*/ 555889 h 1111777"/>
                <a:gd name="connsiteX1" fmla="*/ 555889 w 1111777"/>
                <a:gd name="connsiteY1" fmla="*/ 0 h 1111777"/>
                <a:gd name="connsiteX2" fmla="*/ 1111778 w 1111777"/>
                <a:gd name="connsiteY2" fmla="*/ 555889 h 1111777"/>
                <a:gd name="connsiteX3" fmla="*/ 555889 w 1111777"/>
                <a:gd name="connsiteY3" fmla="*/ 1111778 h 1111777"/>
                <a:gd name="connsiteX4" fmla="*/ 0 w 1111777"/>
                <a:gd name="connsiteY4" fmla="*/ 555889 h 111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77" h="1111777">
                  <a:moveTo>
                    <a:pt x="0" y="555889"/>
                  </a:moveTo>
                  <a:cubicBezTo>
                    <a:pt x="0" y="248880"/>
                    <a:pt x="248880" y="0"/>
                    <a:pt x="555889" y="0"/>
                  </a:cubicBezTo>
                  <a:cubicBezTo>
                    <a:pt x="862898" y="0"/>
                    <a:pt x="1111778" y="248880"/>
                    <a:pt x="1111778" y="555889"/>
                  </a:cubicBezTo>
                  <a:cubicBezTo>
                    <a:pt x="1111778" y="862898"/>
                    <a:pt x="862898" y="1111778"/>
                    <a:pt x="555889" y="1111778"/>
                  </a:cubicBezTo>
                  <a:cubicBezTo>
                    <a:pt x="248880" y="1111778"/>
                    <a:pt x="0" y="862898"/>
                    <a:pt x="0" y="55588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4246" tIns="174246" rIns="174246" bIns="174246"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lumMod val="10000"/>
                    </a:schemeClr>
                  </a:solidFill>
                  <a:latin typeface="Arial" panose="020B0604020202020204" pitchFamily="34" charset="0"/>
                  <a:cs typeface="Arial" panose="020B0604020202020204" pitchFamily="34" charset="0"/>
                </a:rPr>
                <a:t>Non-government organisations</a:t>
              </a:r>
              <a:endParaRPr lang="en-AU" sz="900" b="1" kern="1200" dirty="0">
                <a:solidFill>
                  <a:schemeClr val="bg2">
                    <a:lumMod val="10000"/>
                  </a:schemeClr>
                </a:solidFill>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3B0FBCF8-183A-BF49-EEE6-244CBA5EEB04}"/>
                </a:ext>
              </a:extLst>
            </p:cNvPr>
            <p:cNvSpPr/>
            <p:nvPr/>
          </p:nvSpPr>
          <p:spPr>
            <a:xfrm>
              <a:off x="7222346" y="1411680"/>
              <a:ext cx="1111777" cy="1111777"/>
            </a:xfrm>
            <a:custGeom>
              <a:avLst/>
              <a:gdLst>
                <a:gd name="connsiteX0" fmla="*/ 0 w 1111777"/>
                <a:gd name="connsiteY0" fmla="*/ 555889 h 1111777"/>
                <a:gd name="connsiteX1" fmla="*/ 555889 w 1111777"/>
                <a:gd name="connsiteY1" fmla="*/ 0 h 1111777"/>
                <a:gd name="connsiteX2" fmla="*/ 1111778 w 1111777"/>
                <a:gd name="connsiteY2" fmla="*/ 555889 h 1111777"/>
                <a:gd name="connsiteX3" fmla="*/ 555889 w 1111777"/>
                <a:gd name="connsiteY3" fmla="*/ 1111778 h 1111777"/>
                <a:gd name="connsiteX4" fmla="*/ 0 w 1111777"/>
                <a:gd name="connsiteY4" fmla="*/ 555889 h 111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77" h="1111777">
                  <a:moveTo>
                    <a:pt x="0" y="555889"/>
                  </a:moveTo>
                  <a:cubicBezTo>
                    <a:pt x="0" y="248880"/>
                    <a:pt x="248880" y="0"/>
                    <a:pt x="555889" y="0"/>
                  </a:cubicBezTo>
                  <a:cubicBezTo>
                    <a:pt x="862898" y="0"/>
                    <a:pt x="1111778" y="248880"/>
                    <a:pt x="1111778" y="555889"/>
                  </a:cubicBezTo>
                  <a:cubicBezTo>
                    <a:pt x="1111778" y="862898"/>
                    <a:pt x="862898" y="1111778"/>
                    <a:pt x="555889" y="1111778"/>
                  </a:cubicBezTo>
                  <a:cubicBezTo>
                    <a:pt x="248880" y="1111778"/>
                    <a:pt x="0" y="862898"/>
                    <a:pt x="0" y="55588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4246" tIns="174246" rIns="174246" bIns="174246"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2"/>
                  </a:solidFill>
                  <a:latin typeface="Arial" panose="020B0604020202020204" pitchFamily="34" charset="0"/>
                  <a:cs typeface="Arial" panose="020B0604020202020204" pitchFamily="34" charset="0"/>
                </a:rPr>
                <a:t>Local government</a:t>
              </a:r>
              <a:endParaRPr lang="en-AU" sz="900" b="1" kern="1200" dirty="0">
                <a:solidFill>
                  <a:schemeClr val="tx2"/>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379267E3-5D78-8FCF-2BA0-C4C1848105AB}"/>
                </a:ext>
              </a:extLst>
            </p:cNvPr>
            <p:cNvSpPr/>
            <p:nvPr/>
          </p:nvSpPr>
          <p:spPr>
            <a:xfrm>
              <a:off x="6609960" y="3296411"/>
              <a:ext cx="1111777" cy="1111777"/>
            </a:xfrm>
            <a:custGeom>
              <a:avLst/>
              <a:gdLst>
                <a:gd name="connsiteX0" fmla="*/ 0 w 1111777"/>
                <a:gd name="connsiteY0" fmla="*/ 555889 h 1111777"/>
                <a:gd name="connsiteX1" fmla="*/ 555889 w 1111777"/>
                <a:gd name="connsiteY1" fmla="*/ 0 h 1111777"/>
                <a:gd name="connsiteX2" fmla="*/ 1111778 w 1111777"/>
                <a:gd name="connsiteY2" fmla="*/ 555889 h 1111777"/>
                <a:gd name="connsiteX3" fmla="*/ 555889 w 1111777"/>
                <a:gd name="connsiteY3" fmla="*/ 1111778 h 1111777"/>
                <a:gd name="connsiteX4" fmla="*/ 0 w 1111777"/>
                <a:gd name="connsiteY4" fmla="*/ 555889 h 111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77" h="1111777">
                  <a:moveTo>
                    <a:pt x="0" y="555889"/>
                  </a:moveTo>
                  <a:cubicBezTo>
                    <a:pt x="0" y="248880"/>
                    <a:pt x="248880" y="0"/>
                    <a:pt x="555889" y="0"/>
                  </a:cubicBezTo>
                  <a:cubicBezTo>
                    <a:pt x="862898" y="0"/>
                    <a:pt x="1111778" y="248880"/>
                    <a:pt x="1111778" y="555889"/>
                  </a:cubicBezTo>
                  <a:cubicBezTo>
                    <a:pt x="1111778" y="862898"/>
                    <a:pt x="862898" y="1111778"/>
                    <a:pt x="555889" y="1111778"/>
                  </a:cubicBezTo>
                  <a:cubicBezTo>
                    <a:pt x="248880" y="1111778"/>
                    <a:pt x="0" y="862898"/>
                    <a:pt x="0" y="55588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4246" tIns="174246" rIns="174246" bIns="174246"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accent6">
                      <a:lumMod val="75000"/>
                    </a:schemeClr>
                  </a:solidFill>
                  <a:latin typeface="Arial" panose="020B0604020202020204" pitchFamily="34" charset="0"/>
                  <a:cs typeface="Arial" panose="020B0604020202020204" pitchFamily="34" charset="0"/>
                </a:rPr>
                <a:t>Community organisations</a:t>
              </a:r>
              <a:endParaRPr lang="en-AU" sz="900" b="1" kern="1200" dirty="0">
                <a:solidFill>
                  <a:schemeClr val="accent6">
                    <a:lumMod val="75000"/>
                  </a:schemeClr>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26AB0947-7B0F-8C2B-02D2-D47E4E7BA3C4}"/>
                </a:ext>
              </a:extLst>
            </p:cNvPr>
            <p:cNvSpPr/>
            <p:nvPr/>
          </p:nvSpPr>
          <p:spPr>
            <a:xfrm>
              <a:off x="4628236" y="3296411"/>
              <a:ext cx="1111777" cy="1111777"/>
            </a:xfrm>
            <a:custGeom>
              <a:avLst/>
              <a:gdLst>
                <a:gd name="connsiteX0" fmla="*/ 0 w 1111777"/>
                <a:gd name="connsiteY0" fmla="*/ 555889 h 1111777"/>
                <a:gd name="connsiteX1" fmla="*/ 555889 w 1111777"/>
                <a:gd name="connsiteY1" fmla="*/ 0 h 1111777"/>
                <a:gd name="connsiteX2" fmla="*/ 1111778 w 1111777"/>
                <a:gd name="connsiteY2" fmla="*/ 555889 h 1111777"/>
                <a:gd name="connsiteX3" fmla="*/ 555889 w 1111777"/>
                <a:gd name="connsiteY3" fmla="*/ 1111778 h 1111777"/>
                <a:gd name="connsiteX4" fmla="*/ 0 w 1111777"/>
                <a:gd name="connsiteY4" fmla="*/ 555889 h 111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77" h="1111777">
                  <a:moveTo>
                    <a:pt x="0" y="555889"/>
                  </a:moveTo>
                  <a:cubicBezTo>
                    <a:pt x="0" y="248880"/>
                    <a:pt x="248880" y="0"/>
                    <a:pt x="555889" y="0"/>
                  </a:cubicBezTo>
                  <a:cubicBezTo>
                    <a:pt x="862898" y="0"/>
                    <a:pt x="1111778" y="248880"/>
                    <a:pt x="1111778" y="555889"/>
                  </a:cubicBezTo>
                  <a:cubicBezTo>
                    <a:pt x="1111778" y="862898"/>
                    <a:pt x="862898" y="1111778"/>
                    <a:pt x="555889" y="1111778"/>
                  </a:cubicBezTo>
                  <a:cubicBezTo>
                    <a:pt x="248880" y="1111778"/>
                    <a:pt x="0" y="862898"/>
                    <a:pt x="0" y="55588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4246" tIns="174246" rIns="174246" bIns="174246"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Arial" panose="020B0604020202020204" pitchFamily="34" charset="0"/>
                  <a:cs typeface="Arial" panose="020B0604020202020204" pitchFamily="34" charset="0"/>
                </a:rPr>
                <a:t>Child and family services</a:t>
              </a:r>
              <a:endParaRPr lang="en-AU" sz="900" b="1" kern="1200" dirty="0">
                <a:solidFill>
                  <a:schemeClr val="bg2"/>
                </a:solidFill>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78183444-1CFB-B6F5-1446-040CB9B69919}"/>
                </a:ext>
              </a:extLst>
            </p:cNvPr>
            <p:cNvSpPr/>
            <p:nvPr/>
          </p:nvSpPr>
          <p:spPr>
            <a:xfrm>
              <a:off x="4015850" y="1411680"/>
              <a:ext cx="1111777" cy="1111777"/>
            </a:xfrm>
            <a:custGeom>
              <a:avLst/>
              <a:gdLst>
                <a:gd name="connsiteX0" fmla="*/ 0 w 1111777"/>
                <a:gd name="connsiteY0" fmla="*/ 555889 h 1111777"/>
                <a:gd name="connsiteX1" fmla="*/ 555889 w 1111777"/>
                <a:gd name="connsiteY1" fmla="*/ 0 h 1111777"/>
                <a:gd name="connsiteX2" fmla="*/ 1111778 w 1111777"/>
                <a:gd name="connsiteY2" fmla="*/ 555889 h 1111777"/>
                <a:gd name="connsiteX3" fmla="*/ 555889 w 1111777"/>
                <a:gd name="connsiteY3" fmla="*/ 1111778 h 1111777"/>
                <a:gd name="connsiteX4" fmla="*/ 0 w 1111777"/>
                <a:gd name="connsiteY4" fmla="*/ 555889 h 111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777" h="1111777">
                  <a:moveTo>
                    <a:pt x="0" y="555889"/>
                  </a:moveTo>
                  <a:cubicBezTo>
                    <a:pt x="0" y="248880"/>
                    <a:pt x="248880" y="0"/>
                    <a:pt x="555889" y="0"/>
                  </a:cubicBezTo>
                  <a:cubicBezTo>
                    <a:pt x="862898" y="0"/>
                    <a:pt x="1111778" y="248880"/>
                    <a:pt x="1111778" y="555889"/>
                  </a:cubicBezTo>
                  <a:cubicBezTo>
                    <a:pt x="1111778" y="862898"/>
                    <a:pt x="862898" y="1111778"/>
                    <a:pt x="555889" y="1111778"/>
                  </a:cubicBezTo>
                  <a:cubicBezTo>
                    <a:pt x="248880" y="1111778"/>
                    <a:pt x="0" y="862898"/>
                    <a:pt x="0" y="555889"/>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4246" tIns="174246" rIns="174246" bIns="174246"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2"/>
                  </a:solidFill>
                  <a:latin typeface="Arial" panose="020B0604020202020204" pitchFamily="34" charset="0"/>
                  <a:cs typeface="Arial" panose="020B0604020202020204" pitchFamily="34" charset="0"/>
                </a:rPr>
                <a:t>Early childhood education and care</a:t>
              </a:r>
              <a:endParaRPr lang="en-AU" sz="900" b="1" kern="1200" dirty="0">
                <a:solidFill>
                  <a:schemeClr val="bg2"/>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7D1ECDBC-8EE3-D7D4-4CFD-0BC05AF85384}"/>
                </a:ext>
                <a:ext uri="{C183D7F6-B498-43B3-948B-1728B52AA6E4}">
                  <adec:decorative xmlns:adec="http://schemas.microsoft.com/office/drawing/2017/decorative" val="1"/>
                </a:ext>
              </a:extLst>
            </p:cNvPr>
            <p:cNvCxnSpPr>
              <a:cxnSpLocks/>
            </p:cNvCxnSpPr>
            <p:nvPr/>
          </p:nvCxnSpPr>
          <p:spPr>
            <a:xfrm>
              <a:off x="6674005" y="3112311"/>
              <a:ext cx="238357" cy="250903"/>
            </a:xfrm>
            <a:prstGeom prst="line">
              <a:avLst/>
            </a:prstGeom>
            <a:ln w="76200"/>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10609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48B5-3042-43C2-9C9B-FD6C13B5681B}"/>
              </a:ext>
            </a:extLst>
          </p:cNvPr>
          <p:cNvSpPr>
            <a:spLocks noGrp="1"/>
          </p:cNvSpPr>
          <p:nvPr>
            <p:ph type="title"/>
          </p:nvPr>
        </p:nvSpPr>
        <p:spPr>
          <a:xfrm>
            <a:off x="457200" y="205979"/>
            <a:ext cx="1787149" cy="1593000"/>
          </a:xfrm>
        </p:spPr>
        <p:txBody>
          <a:bodyPr>
            <a:normAutofit/>
          </a:bodyPr>
          <a:lstStyle/>
          <a:p>
            <a:r>
              <a:rPr lang="en-AU" b="1" dirty="0">
                <a:solidFill>
                  <a:srgbClr val="5F5F5F"/>
                </a:solidFill>
              </a:rPr>
              <a:t>Building a complete picture </a:t>
            </a:r>
          </a:p>
        </p:txBody>
      </p:sp>
      <p:grpSp>
        <p:nvGrpSpPr>
          <p:cNvPr id="9" name="Group 8" descr="A circular arrangement of colored hexagons with text about engaging the community and gathering data on children and families.&#10;&#10;Transcribed Text:&#10;&#10;Listen to leaders and Elders share their vision for children in the community&#10;&#10;Document what you know about families from your experience&#10;&#10;Consider enrolment interviews, conversations with parents, and your knowledge of the area&#10;&#10;Investigate population data sources&#10;&#10;Speak to local service providers about the issues they are seeing for children and families&#10;&#10;Consider your values, beliefs, and experiences shape how you interpret data about children in your community&#10;&#10;Speak to parents about their strengths and challenges and how they would like to be supported&#10;&#10;Consider the Social Health Atlas and the ABS website.">
            <a:extLst>
              <a:ext uri="{FF2B5EF4-FFF2-40B4-BE49-F238E27FC236}">
                <a16:creationId xmlns:a16="http://schemas.microsoft.com/office/drawing/2014/main" id="{7891AF58-B06B-4F48-94FE-0B8B3D407E3E}"/>
              </a:ext>
            </a:extLst>
          </p:cNvPr>
          <p:cNvGrpSpPr/>
          <p:nvPr/>
        </p:nvGrpSpPr>
        <p:grpSpPr>
          <a:xfrm>
            <a:off x="2787376" y="62049"/>
            <a:ext cx="6023839" cy="4513864"/>
            <a:chOff x="2787376" y="62049"/>
            <a:chExt cx="6023839" cy="4513864"/>
          </a:xfrm>
        </p:grpSpPr>
        <p:sp>
          <p:nvSpPr>
            <p:cNvPr id="4" name="Freeform: Shape 3">
              <a:extLst>
                <a:ext uri="{FF2B5EF4-FFF2-40B4-BE49-F238E27FC236}">
                  <a16:creationId xmlns:a16="http://schemas.microsoft.com/office/drawing/2014/main" id="{6F292E2E-4A62-87B0-5100-751026DF02D1}"/>
                </a:ext>
              </a:extLst>
            </p:cNvPr>
            <p:cNvSpPr/>
            <p:nvPr/>
          </p:nvSpPr>
          <p:spPr>
            <a:xfrm>
              <a:off x="5443889" y="62049"/>
              <a:ext cx="1455762" cy="1673289"/>
            </a:xfrm>
            <a:custGeom>
              <a:avLst/>
              <a:gdLst>
                <a:gd name="connsiteX0" fmla="*/ 0 w 1673288"/>
                <a:gd name="connsiteY0" fmla="*/ 727881 h 1455761"/>
                <a:gd name="connsiteX1" fmla="*/ 363940 w 1673288"/>
                <a:gd name="connsiteY1" fmla="*/ 0 h 1455761"/>
                <a:gd name="connsiteX2" fmla="*/ 1309348 w 1673288"/>
                <a:gd name="connsiteY2" fmla="*/ 0 h 1455761"/>
                <a:gd name="connsiteX3" fmla="*/ 1673288 w 1673288"/>
                <a:gd name="connsiteY3" fmla="*/ 727881 h 1455761"/>
                <a:gd name="connsiteX4" fmla="*/ 1309348 w 1673288"/>
                <a:gd name="connsiteY4" fmla="*/ 1455761 h 1455761"/>
                <a:gd name="connsiteX5" fmla="*/ 363940 w 1673288"/>
                <a:gd name="connsiteY5" fmla="*/ 1455761 h 1455761"/>
                <a:gd name="connsiteX6" fmla="*/ 0 w 1673288"/>
                <a:gd name="connsiteY6" fmla="*/ 727881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288" h="1455761">
                  <a:moveTo>
                    <a:pt x="836643" y="0"/>
                  </a:moveTo>
                  <a:lnTo>
                    <a:pt x="1673287" y="316628"/>
                  </a:lnTo>
                  <a:lnTo>
                    <a:pt x="1673287" y="1139133"/>
                  </a:lnTo>
                  <a:lnTo>
                    <a:pt x="836643" y="1455761"/>
                  </a:lnTo>
                  <a:lnTo>
                    <a:pt x="1" y="1139133"/>
                  </a:lnTo>
                  <a:lnTo>
                    <a:pt x="1" y="316628"/>
                  </a:lnTo>
                  <a:lnTo>
                    <a:pt x="836643"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8766" tIns="302665" rIns="268767" bIns="302664"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bg2">
                      <a:lumMod val="10000"/>
                    </a:schemeClr>
                  </a:solidFill>
                  <a:latin typeface="Arial" panose="020B0604020202020204" pitchFamily="34" charset="0"/>
                  <a:cs typeface="Arial" panose="020B0604020202020204" pitchFamily="34" charset="0"/>
                </a:rPr>
                <a:t>Document what you know about families from your experience</a:t>
              </a:r>
            </a:p>
          </p:txBody>
        </p:sp>
        <p:sp>
          <p:nvSpPr>
            <p:cNvPr id="5" name="Freeform: Shape 4">
              <a:extLst>
                <a:ext uri="{FF2B5EF4-FFF2-40B4-BE49-F238E27FC236}">
                  <a16:creationId xmlns:a16="http://schemas.microsoft.com/office/drawing/2014/main" id="{15F76AFA-A5B4-3C56-A4D0-3FCBE57C35F2}"/>
                </a:ext>
              </a:extLst>
            </p:cNvPr>
            <p:cNvSpPr/>
            <p:nvPr/>
          </p:nvSpPr>
          <p:spPr>
            <a:xfrm>
              <a:off x="6943825" y="396707"/>
              <a:ext cx="1867390" cy="1003973"/>
            </a:xfrm>
            <a:custGeom>
              <a:avLst/>
              <a:gdLst>
                <a:gd name="connsiteX0" fmla="*/ 0 w 1867390"/>
                <a:gd name="connsiteY0" fmla="*/ 0 h 1003973"/>
                <a:gd name="connsiteX1" fmla="*/ 1867390 w 1867390"/>
                <a:gd name="connsiteY1" fmla="*/ 0 h 1003973"/>
                <a:gd name="connsiteX2" fmla="*/ 1867390 w 1867390"/>
                <a:gd name="connsiteY2" fmla="*/ 1003973 h 1003973"/>
                <a:gd name="connsiteX3" fmla="*/ 0 w 1867390"/>
                <a:gd name="connsiteY3" fmla="*/ 1003973 h 1003973"/>
                <a:gd name="connsiteX4" fmla="*/ 0 w 1867390"/>
                <a:gd name="connsiteY4" fmla="*/ 0 h 100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90" h="1003973">
                  <a:moveTo>
                    <a:pt x="0" y="0"/>
                  </a:moveTo>
                  <a:lnTo>
                    <a:pt x="1867390" y="0"/>
                  </a:lnTo>
                  <a:lnTo>
                    <a:pt x="1867390" y="1003973"/>
                  </a:lnTo>
                  <a:lnTo>
                    <a:pt x="0" y="1003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AU" sz="1100" kern="1200" dirty="0">
                  <a:solidFill>
                    <a:schemeClr val="tx2"/>
                  </a:solidFill>
                  <a:latin typeface="Arial" panose="020B0604020202020204" pitchFamily="34" charset="0"/>
                  <a:cs typeface="Arial" panose="020B0604020202020204" pitchFamily="34" charset="0"/>
                </a:rPr>
                <a:t>Consider enrolment interviews, conversations with parents, and your knowledge of the area</a:t>
              </a:r>
            </a:p>
          </p:txBody>
        </p:sp>
        <p:sp>
          <p:nvSpPr>
            <p:cNvPr id="6" name="Freeform: Shape 5">
              <a:extLst>
                <a:ext uri="{FF2B5EF4-FFF2-40B4-BE49-F238E27FC236}">
                  <a16:creationId xmlns:a16="http://schemas.microsoft.com/office/drawing/2014/main" id="{472DBE11-9F97-88F4-C61C-79E40B930FAE}"/>
                </a:ext>
              </a:extLst>
            </p:cNvPr>
            <p:cNvSpPr/>
            <p:nvPr/>
          </p:nvSpPr>
          <p:spPr>
            <a:xfrm>
              <a:off x="3871667" y="62049"/>
              <a:ext cx="1455762" cy="1673289"/>
            </a:xfrm>
            <a:custGeom>
              <a:avLst/>
              <a:gdLst>
                <a:gd name="connsiteX0" fmla="*/ 0 w 1673288"/>
                <a:gd name="connsiteY0" fmla="*/ 727881 h 1455761"/>
                <a:gd name="connsiteX1" fmla="*/ 363940 w 1673288"/>
                <a:gd name="connsiteY1" fmla="*/ 0 h 1455761"/>
                <a:gd name="connsiteX2" fmla="*/ 1309348 w 1673288"/>
                <a:gd name="connsiteY2" fmla="*/ 0 h 1455761"/>
                <a:gd name="connsiteX3" fmla="*/ 1673288 w 1673288"/>
                <a:gd name="connsiteY3" fmla="*/ 727881 h 1455761"/>
                <a:gd name="connsiteX4" fmla="*/ 1309348 w 1673288"/>
                <a:gd name="connsiteY4" fmla="*/ 1455761 h 1455761"/>
                <a:gd name="connsiteX5" fmla="*/ 363940 w 1673288"/>
                <a:gd name="connsiteY5" fmla="*/ 1455761 h 1455761"/>
                <a:gd name="connsiteX6" fmla="*/ 0 w 1673288"/>
                <a:gd name="connsiteY6" fmla="*/ 727881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288" h="1455761">
                  <a:moveTo>
                    <a:pt x="836643" y="0"/>
                  </a:moveTo>
                  <a:lnTo>
                    <a:pt x="1673287" y="316628"/>
                  </a:lnTo>
                  <a:lnTo>
                    <a:pt x="1673287" y="1139133"/>
                  </a:lnTo>
                  <a:lnTo>
                    <a:pt x="836643" y="1455761"/>
                  </a:lnTo>
                  <a:lnTo>
                    <a:pt x="1" y="1139133"/>
                  </a:lnTo>
                  <a:lnTo>
                    <a:pt x="1" y="316628"/>
                  </a:lnTo>
                  <a:lnTo>
                    <a:pt x="836643"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6856" tIns="260755" rIns="226857" bIns="260754"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solidFill>
                  <a:latin typeface="Arial" panose="020B0604020202020204" pitchFamily="34" charset="0"/>
                  <a:cs typeface="Arial" panose="020B0604020202020204" pitchFamily="34" charset="0"/>
                </a:rPr>
                <a:t>Listen to leaders and Elders share their vision for children in the community</a:t>
              </a:r>
            </a:p>
          </p:txBody>
        </p:sp>
        <p:sp>
          <p:nvSpPr>
            <p:cNvPr id="7" name="Freeform: Shape 6">
              <a:extLst>
                <a:ext uri="{FF2B5EF4-FFF2-40B4-BE49-F238E27FC236}">
                  <a16:creationId xmlns:a16="http://schemas.microsoft.com/office/drawing/2014/main" id="{D0D04D5C-9890-54F8-8946-902AF9AAD8C6}"/>
                </a:ext>
              </a:extLst>
            </p:cNvPr>
            <p:cNvSpPr/>
            <p:nvPr/>
          </p:nvSpPr>
          <p:spPr>
            <a:xfrm>
              <a:off x="4654766" y="1482336"/>
              <a:ext cx="1455762" cy="1673289"/>
            </a:xfrm>
            <a:custGeom>
              <a:avLst/>
              <a:gdLst>
                <a:gd name="connsiteX0" fmla="*/ 0 w 1673288"/>
                <a:gd name="connsiteY0" fmla="*/ 727881 h 1455761"/>
                <a:gd name="connsiteX1" fmla="*/ 363940 w 1673288"/>
                <a:gd name="connsiteY1" fmla="*/ 0 h 1455761"/>
                <a:gd name="connsiteX2" fmla="*/ 1309348 w 1673288"/>
                <a:gd name="connsiteY2" fmla="*/ 0 h 1455761"/>
                <a:gd name="connsiteX3" fmla="*/ 1673288 w 1673288"/>
                <a:gd name="connsiteY3" fmla="*/ 727881 h 1455761"/>
                <a:gd name="connsiteX4" fmla="*/ 1309348 w 1673288"/>
                <a:gd name="connsiteY4" fmla="*/ 1455761 h 1455761"/>
                <a:gd name="connsiteX5" fmla="*/ 363940 w 1673288"/>
                <a:gd name="connsiteY5" fmla="*/ 1455761 h 1455761"/>
                <a:gd name="connsiteX6" fmla="*/ 0 w 1673288"/>
                <a:gd name="connsiteY6" fmla="*/ 727881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288" h="1455761">
                  <a:moveTo>
                    <a:pt x="836643" y="0"/>
                  </a:moveTo>
                  <a:lnTo>
                    <a:pt x="1673287" y="316628"/>
                  </a:lnTo>
                  <a:lnTo>
                    <a:pt x="1673287" y="1139133"/>
                  </a:lnTo>
                  <a:lnTo>
                    <a:pt x="836643" y="1455761"/>
                  </a:lnTo>
                  <a:lnTo>
                    <a:pt x="1" y="1139133"/>
                  </a:lnTo>
                  <a:lnTo>
                    <a:pt x="1" y="316628"/>
                  </a:lnTo>
                  <a:lnTo>
                    <a:pt x="836643"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8766" tIns="302665" rIns="268767" bIns="302664"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accent6">
                      <a:lumMod val="75000"/>
                    </a:schemeClr>
                  </a:solidFill>
                  <a:latin typeface="Arial" panose="020B0604020202020204" pitchFamily="34" charset="0"/>
                  <a:cs typeface="Arial" panose="020B0604020202020204" pitchFamily="34" charset="0"/>
                </a:rPr>
                <a:t>Investigate population data sources</a:t>
              </a:r>
            </a:p>
          </p:txBody>
        </p:sp>
        <p:sp>
          <p:nvSpPr>
            <p:cNvPr id="8" name="Freeform: Shape 7">
              <a:extLst>
                <a:ext uri="{FF2B5EF4-FFF2-40B4-BE49-F238E27FC236}">
                  <a16:creationId xmlns:a16="http://schemas.microsoft.com/office/drawing/2014/main" id="{246C292E-B914-972E-19A2-F2B360589536}"/>
                </a:ext>
              </a:extLst>
            </p:cNvPr>
            <p:cNvSpPr/>
            <p:nvPr/>
          </p:nvSpPr>
          <p:spPr>
            <a:xfrm>
              <a:off x="2787376" y="1816994"/>
              <a:ext cx="1807151" cy="1003973"/>
            </a:xfrm>
            <a:custGeom>
              <a:avLst/>
              <a:gdLst>
                <a:gd name="connsiteX0" fmla="*/ 0 w 1807151"/>
                <a:gd name="connsiteY0" fmla="*/ 0 h 1003973"/>
                <a:gd name="connsiteX1" fmla="*/ 1807151 w 1807151"/>
                <a:gd name="connsiteY1" fmla="*/ 0 h 1003973"/>
                <a:gd name="connsiteX2" fmla="*/ 1807151 w 1807151"/>
                <a:gd name="connsiteY2" fmla="*/ 1003973 h 1003973"/>
                <a:gd name="connsiteX3" fmla="*/ 0 w 1807151"/>
                <a:gd name="connsiteY3" fmla="*/ 1003973 h 1003973"/>
                <a:gd name="connsiteX4" fmla="*/ 0 w 1807151"/>
                <a:gd name="connsiteY4" fmla="*/ 0 h 100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151" h="1003973">
                  <a:moveTo>
                    <a:pt x="0" y="0"/>
                  </a:moveTo>
                  <a:lnTo>
                    <a:pt x="1807151" y="0"/>
                  </a:lnTo>
                  <a:lnTo>
                    <a:pt x="1807151" y="1003973"/>
                  </a:lnTo>
                  <a:lnTo>
                    <a:pt x="0" y="10039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n-AU" sz="1100" kern="1200" dirty="0">
                  <a:solidFill>
                    <a:schemeClr val="tx2"/>
                  </a:solidFill>
                  <a:latin typeface="Arial" panose="020B0604020202020204" pitchFamily="34" charset="0"/>
                  <a:cs typeface="Arial" panose="020B0604020202020204" pitchFamily="34" charset="0"/>
                </a:rPr>
                <a:t>Consider the Social Health Atlas and the ABS website </a:t>
              </a:r>
            </a:p>
          </p:txBody>
        </p:sp>
        <p:sp>
          <p:nvSpPr>
            <p:cNvPr id="10" name="Freeform: Shape 9">
              <a:extLst>
                <a:ext uri="{FF2B5EF4-FFF2-40B4-BE49-F238E27FC236}">
                  <a16:creationId xmlns:a16="http://schemas.microsoft.com/office/drawing/2014/main" id="{9BA5148D-349A-735D-C148-193837D039E3}"/>
                </a:ext>
              </a:extLst>
            </p:cNvPr>
            <p:cNvSpPr/>
            <p:nvPr/>
          </p:nvSpPr>
          <p:spPr>
            <a:xfrm>
              <a:off x="6226988" y="1482336"/>
              <a:ext cx="1455762" cy="1673289"/>
            </a:xfrm>
            <a:custGeom>
              <a:avLst/>
              <a:gdLst>
                <a:gd name="connsiteX0" fmla="*/ 0 w 1673288"/>
                <a:gd name="connsiteY0" fmla="*/ 727881 h 1455761"/>
                <a:gd name="connsiteX1" fmla="*/ 363940 w 1673288"/>
                <a:gd name="connsiteY1" fmla="*/ 0 h 1455761"/>
                <a:gd name="connsiteX2" fmla="*/ 1309348 w 1673288"/>
                <a:gd name="connsiteY2" fmla="*/ 0 h 1455761"/>
                <a:gd name="connsiteX3" fmla="*/ 1673288 w 1673288"/>
                <a:gd name="connsiteY3" fmla="*/ 727881 h 1455761"/>
                <a:gd name="connsiteX4" fmla="*/ 1309348 w 1673288"/>
                <a:gd name="connsiteY4" fmla="*/ 1455761 h 1455761"/>
                <a:gd name="connsiteX5" fmla="*/ 363940 w 1673288"/>
                <a:gd name="connsiteY5" fmla="*/ 1455761 h 1455761"/>
                <a:gd name="connsiteX6" fmla="*/ 0 w 1673288"/>
                <a:gd name="connsiteY6" fmla="*/ 727881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288" h="1455761">
                  <a:moveTo>
                    <a:pt x="836643" y="0"/>
                  </a:moveTo>
                  <a:lnTo>
                    <a:pt x="1673287" y="316628"/>
                  </a:lnTo>
                  <a:lnTo>
                    <a:pt x="1673287" y="1139133"/>
                  </a:lnTo>
                  <a:lnTo>
                    <a:pt x="836643" y="1455761"/>
                  </a:lnTo>
                  <a:lnTo>
                    <a:pt x="1" y="1139133"/>
                  </a:lnTo>
                  <a:lnTo>
                    <a:pt x="1" y="316628"/>
                  </a:lnTo>
                  <a:lnTo>
                    <a:pt x="836643"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6856" tIns="368755" rIns="226857" bIns="260754"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bg2"/>
                  </a:solidFill>
                  <a:latin typeface="Arial" panose="020B0604020202020204" pitchFamily="34" charset="0"/>
                  <a:cs typeface="Arial" panose="020B0604020202020204" pitchFamily="34" charset="0"/>
                </a:rPr>
                <a:t>Speak to </a:t>
              </a:r>
              <a:br>
                <a:rPr lang="en-AU" sz="1100" kern="1200" dirty="0">
                  <a:solidFill>
                    <a:schemeClr val="bg2"/>
                  </a:solidFill>
                  <a:latin typeface="Arial" panose="020B0604020202020204" pitchFamily="34" charset="0"/>
                  <a:cs typeface="Arial" panose="020B0604020202020204" pitchFamily="34" charset="0"/>
                </a:rPr>
              </a:br>
              <a:r>
                <a:rPr lang="en-AU" sz="1100" kern="1200" dirty="0">
                  <a:solidFill>
                    <a:schemeClr val="bg2"/>
                  </a:solidFill>
                  <a:latin typeface="Arial" panose="020B0604020202020204" pitchFamily="34" charset="0"/>
                  <a:cs typeface="Arial" panose="020B0604020202020204" pitchFamily="34" charset="0"/>
                </a:rPr>
                <a:t>local service providers about the issues they are seeing for children and families</a:t>
              </a:r>
            </a:p>
          </p:txBody>
        </p:sp>
        <p:sp>
          <p:nvSpPr>
            <p:cNvPr id="11" name="Freeform: Shape 10">
              <a:extLst>
                <a:ext uri="{FF2B5EF4-FFF2-40B4-BE49-F238E27FC236}">
                  <a16:creationId xmlns:a16="http://schemas.microsoft.com/office/drawing/2014/main" id="{F0497EE7-1D21-3522-052C-7D17705D4AB4}"/>
                </a:ext>
              </a:extLst>
            </p:cNvPr>
            <p:cNvSpPr/>
            <p:nvPr/>
          </p:nvSpPr>
          <p:spPr>
            <a:xfrm>
              <a:off x="5443889" y="2902624"/>
              <a:ext cx="1455762" cy="1673289"/>
            </a:xfrm>
            <a:custGeom>
              <a:avLst/>
              <a:gdLst>
                <a:gd name="connsiteX0" fmla="*/ 0 w 1673288"/>
                <a:gd name="connsiteY0" fmla="*/ 727881 h 1455761"/>
                <a:gd name="connsiteX1" fmla="*/ 363940 w 1673288"/>
                <a:gd name="connsiteY1" fmla="*/ 0 h 1455761"/>
                <a:gd name="connsiteX2" fmla="*/ 1309348 w 1673288"/>
                <a:gd name="connsiteY2" fmla="*/ 0 h 1455761"/>
                <a:gd name="connsiteX3" fmla="*/ 1673288 w 1673288"/>
                <a:gd name="connsiteY3" fmla="*/ 727881 h 1455761"/>
                <a:gd name="connsiteX4" fmla="*/ 1309348 w 1673288"/>
                <a:gd name="connsiteY4" fmla="*/ 1455761 h 1455761"/>
                <a:gd name="connsiteX5" fmla="*/ 363940 w 1673288"/>
                <a:gd name="connsiteY5" fmla="*/ 1455761 h 1455761"/>
                <a:gd name="connsiteX6" fmla="*/ 0 w 1673288"/>
                <a:gd name="connsiteY6" fmla="*/ 727881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288" h="1455761">
                  <a:moveTo>
                    <a:pt x="836643" y="0"/>
                  </a:moveTo>
                  <a:lnTo>
                    <a:pt x="1673287" y="316628"/>
                  </a:lnTo>
                  <a:lnTo>
                    <a:pt x="1673287" y="1139133"/>
                  </a:lnTo>
                  <a:lnTo>
                    <a:pt x="836643" y="1455761"/>
                  </a:lnTo>
                  <a:lnTo>
                    <a:pt x="1" y="1139133"/>
                  </a:lnTo>
                  <a:lnTo>
                    <a:pt x="1" y="316628"/>
                  </a:lnTo>
                  <a:lnTo>
                    <a:pt x="836643"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26856" tIns="302665" rIns="226857" bIns="302664"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2"/>
                  </a:solidFill>
                  <a:latin typeface="Arial" panose="020B0604020202020204" pitchFamily="34" charset="0"/>
                  <a:cs typeface="Arial" panose="020B0604020202020204" pitchFamily="34" charset="0"/>
                </a:rPr>
                <a:t>Consider how your values, beliefs and experiences shape how you interpret data about children in your community</a:t>
              </a:r>
              <a:endParaRPr lang="en-AU" sz="1100" kern="1200" dirty="0">
                <a:solidFill>
                  <a:schemeClr val="bg2"/>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D7361870-29D5-4A9C-D5DF-F3A818663574}"/>
                </a:ext>
              </a:extLst>
            </p:cNvPr>
            <p:cNvSpPr/>
            <p:nvPr/>
          </p:nvSpPr>
          <p:spPr>
            <a:xfrm>
              <a:off x="3871667" y="2902624"/>
              <a:ext cx="1455762" cy="1673289"/>
            </a:xfrm>
            <a:custGeom>
              <a:avLst/>
              <a:gdLst>
                <a:gd name="connsiteX0" fmla="*/ 0 w 1673288"/>
                <a:gd name="connsiteY0" fmla="*/ 727881 h 1455761"/>
                <a:gd name="connsiteX1" fmla="*/ 363940 w 1673288"/>
                <a:gd name="connsiteY1" fmla="*/ 0 h 1455761"/>
                <a:gd name="connsiteX2" fmla="*/ 1309348 w 1673288"/>
                <a:gd name="connsiteY2" fmla="*/ 0 h 1455761"/>
                <a:gd name="connsiteX3" fmla="*/ 1673288 w 1673288"/>
                <a:gd name="connsiteY3" fmla="*/ 727881 h 1455761"/>
                <a:gd name="connsiteX4" fmla="*/ 1309348 w 1673288"/>
                <a:gd name="connsiteY4" fmla="*/ 1455761 h 1455761"/>
                <a:gd name="connsiteX5" fmla="*/ 363940 w 1673288"/>
                <a:gd name="connsiteY5" fmla="*/ 1455761 h 1455761"/>
                <a:gd name="connsiteX6" fmla="*/ 0 w 1673288"/>
                <a:gd name="connsiteY6" fmla="*/ 727881 h 145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3288" h="1455761">
                  <a:moveTo>
                    <a:pt x="836643" y="0"/>
                  </a:moveTo>
                  <a:lnTo>
                    <a:pt x="1673287" y="316628"/>
                  </a:lnTo>
                  <a:lnTo>
                    <a:pt x="1673287" y="1139133"/>
                  </a:lnTo>
                  <a:lnTo>
                    <a:pt x="836643" y="1455761"/>
                  </a:lnTo>
                  <a:lnTo>
                    <a:pt x="1" y="1139133"/>
                  </a:lnTo>
                  <a:lnTo>
                    <a:pt x="1" y="316628"/>
                  </a:lnTo>
                  <a:lnTo>
                    <a:pt x="836643" y="0"/>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26856" tIns="260755" rIns="226857" bIns="260754"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1">
                      <a:lumMod val="75000"/>
                    </a:schemeClr>
                  </a:solidFill>
                  <a:latin typeface="Arial" panose="020B0604020202020204" pitchFamily="34" charset="0"/>
                  <a:cs typeface="Arial" panose="020B0604020202020204" pitchFamily="34" charset="0"/>
                </a:rPr>
                <a:t>Speak to parents </a:t>
              </a:r>
              <a:br>
                <a:rPr lang="en-AU" sz="1100" kern="1200" dirty="0">
                  <a:solidFill>
                    <a:schemeClr val="tx1">
                      <a:lumMod val="75000"/>
                    </a:schemeClr>
                  </a:solidFill>
                  <a:latin typeface="Arial" panose="020B0604020202020204" pitchFamily="34" charset="0"/>
                  <a:cs typeface="Arial" panose="020B0604020202020204" pitchFamily="34" charset="0"/>
                </a:rPr>
              </a:br>
              <a:r>
                <a:rPr lang="en-AU" sz="1100" kern="1200" dirty="0">
                  <a:solidFill>
                    <a:schemeClr val="tx1">
                      <a:lumMod val="75000"/>
                    </a:schemeClr>
                  </a:solidFill>
                  <a:latin typeface="Arial" panose="020B0604020202020204" pitchFamily="34" charset="0"/>
                  <a:cs typeface="Arial" panose="020B0604020202020204" pitchFamily="34" charset="0"/>
                </a:rPr>
                <a:t>about their </a:t>
              </a:r>
              <a:br>
                <a:rPr lang="en-AU" sz="1100" kern="1200" dirty="0">
                  <a:solidFill>
                    <a:schemeClr val="tx1">
                      <a:lumMod val="75000"/>
                    </a:schemeClr>
                  </a:solidFill>
                  <a:latin typeface="Arial" panose="020B0604020202020204" pitchFamily="34" charset="0"/>
                  <a:cs typeface="Arial" panose="020B0604020202020204" pitchFamily="34" charset="0"/>
                </a:rPr>
              </a:br>
              <a:r>
                <a:rPr lang="en-AU" sz="1100" kern="1200" dirty="0">
                  <a:solidFill>
                    <a:schemeClr val="tx1">
                      <a:lumMod val="75000"/>
                    </a:schemeClr>
                  </a:solidFill>
                  <a:latin typeface="Arial" panose="020B0604020202020204" pitchFamily="34" charset="0"/>
                  <a:cs typeface="Arial" panose="020B0604020202020204" pitchFamily="34" charset="0"/>
                </a:rPr>
                <a:t>strengths and challenges and how they would like to be supported</a:t>
              </a:r>
            </a:p>
          </p:txBody>
        </p:sp>
      </p:grpSp>
    </p:spTree>
    <p:extLst>
      <p:ext uri="{BB962C8B-B14F-4D97-AF65-F5344CB8AC3E}">
        <p14:creationId xmlns:p14="http://schemas.microsoft.com/office/powerpoint/2010/main" val="105112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BE3B-0F81-A3DC-BE26-70F973E693FC}"/>
              </a:ext>
            </a:extLst>
          </p:cNvPr>
          <p:cNvSpPr txBox="1">
            <a:spLocks noGrp="1"/>
          </p:cNvSpPr>
          <p:nvPr>
            <p:ph type="title" idx="4294967295"/>
          </p:nvPr>
        </p:nvSpPr>
        <p:spPr>
          <a:xfrm>
            <a:off x="833284" y="-662132"/>
            <a:ext cx="7986251" cy="350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629" rtl="0" eaLnBrk="1" latinLnBrk="0" hangingPunct="1">
              <a:lnSpc>
                <a:spcPct val="90000"/>
              </a:lnSpc>
              <a:spcBef>
                <a:spcPct val="0"/>
              </a:spcBef>
              <a:buNone/>
              <a:defRPr sz="15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62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accent3"/>
                </a:solidFill>
                <a:effectLst/>
                <a:uLnTx/>
                <a:uFillTx/>
                <a:latin typeface="+mj-lt"/>
                <a:ea typeface="+mj-ea"/>
                <a:cs typeface="+mj-cs"/>
              </a:rPr>
              <a:t>Contact page</a:t>
            </a:r>
            <a:endParaRPr kumimoji="0" lang="en-AU" sz="1800" b="0" i="0" u="none" strike="noStrike" kern="1200" cap="none" spc="0" normalizeH="0" baseline="0" noProof="0" dirty="0">
              <a:ln>
                <a:noFill/>
              </a:ln>
              <a:solidFill>
                <a:schemeClr val="accent3"/>
              </a:solidFill>
              <a:effectLst/>
              <a:uLnTx/>
              <a:uFillTx/>
              <a:latin typeface="+mj-lt"/>
              <a:ea typeface="+mj-ea"/>
              <a:cs typeface="+mj-cs"/>
            </a:endParaRPr>
          </a:p>
        </p:txBody>
      </p:sp>
      <p:sp>
        <p:nvSpPr>
          <p:cNvPr id="3" name="TextBox 2">
            <a:extLst>
              <a:ext uri="{FF2B5EF4-FFF2-40B4-BE49-F238E27FC236}">
                <a16:creationId xmlns:a16="http://schemas.microsoft.com/office/drawing/2014/main" id="{0C655061-3CEB-8D01-D418-3D364241AFCF}"/>
              </a:ext>
            </a:extLst>
          </p:cNvPr>
          <p:cNvSpPr txBox="1"/>
          <p:nvPr/>
        </p:nvSpPr>
        <p:spPr>
          <a:xfrm>
            <a:off x="3359023" y="121012"/>
            <a:ext cx="5784977" cy="861774"/>
          </a:xfrm>
          <a:prstGeom prst="rect">
            <a:avLst/>
          </a:prstGeom>
          <a:noFill/>
        </p:spPr>
        <p:txBody>
          <a:bodyPr wrap="square">
            <a:spAutoFit/>
          </a:bodyPr>
          <a:lstStyle/>
          <a:p>
            <a:r>
              <a:rPr lang="en-AU" sz="1000" b="0" i="0" u="none" strike="noStrike" baseline="0" dirty="0">
                <a:solidFill>
                  <a:schemeClr val="tx2"/>
                </a:solidFill>
              </a:rPr>
              <a:t>Since 2002, the Australian Government has worked in partnership with eminent child health research institutes, the Centre for Community Child Health at The Royal Children’s Hospital and the Murdoch Children’s Research Institute, and The Kids Research Institute Australia to deliver the Australian Early Development Census program to communities nationwide. The Australian Government continues to work with its partners and with state and territory governments to implement the AEDC.</a:t>
            </a:r>
            <a:endParaRPr lang="en-AU" sz="1000" dirty="0">
              <a:solidFill>
                <a:schemeClr val="tx2"/>
              </a:solidFill>
            </a:endParaRPr>
          </a:p>
        </p:txBody>
      </p:sp>
    </p:spTree>
    <p:extLst>
      <p:ext uri="{BB962C8B-B14F-4D97-AF65-F5344CB8AC3E}">
        <p14:creationId xmlns:p14="http://schemas.microsoft.com/office/powerpoint/2010/main" val="98582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DA35FE-3833-E93D-140A-9FDD4F3836CF}"/>
              </a:ext>
            </a:extLst>
          </p:cNvPr>
          <p:cNvSpPr>
            <a:spLocks noGrp="1"/>
          </p:cNvSpPr>
          <p:nvPr>
            <p:ph type="title"/>
          </p:nvPr>
        </p:nvSpPr>
        <p:spPr>
          <a:xfrm>
            <a:off x="4572000" y="546099"/>
            <a:ext cx="4051300" cy="619023"/>
          </a:xfrm>
        </p:spPr>
        <p:txBody>
          <a:bodyPr anchor="ctr">
            <a:noAutofit/>
          </a:bodyPr>
          <a:lstStyle/>
          <a:p>
            <a:r>
              <a:rPr lang="en-US" sz="2000" dirty="0"/>
              <a:t>AEDC summary indicators</a:t>
            </a:r>
            <a:endParaRPr lang="en-AU" sz="2000" dirty="0"/>
          </a:p>
        </p:txBody>
      </p:sp>
      <p:pic>
        <p:nvPicPr>
          <p:cNvPr id="6" name="Picture 5" descr="OT5&#10;DV1&#10;DV2">
            <a:extLst>
              <a:ext uri="{FF2B5EF4-FFF2-40B4-BE49-F238E27FC236}">
                <a16:creationId xmlns:a16="http://schemas.microsoft.com/office/drawing/2014/main" id="{09D255DE-53B7-612B-8F29-861FF2F1C5DF}"/>
              </a:ext>
            </a:extLst>
          </p:cNvPr>
          <p:cNvPicPr>
            <a:picLocks noChangeAspect="1"/>
          </p:cNvPicPr>
          <p:nvPr/>
        </p:nvPicPr>
        <p:blipFill>
          <a:blip r:embed="rId3"/>
          <a:stretch>
            <a:fillRect/>
          </a:stretch>
        </p:blipFill>
        <p:spPr>
          <a:xfrm>
            <a:off x="4660491" y="1400384"/>
            <a:ext cx="3190670" cy="2685135"/>
          </a:xfrm>
          <a:prstGeom prst="rect">
            <a:avLst/>
          </a:prstGeom>
        </p:spPr>
      </p:pic>
    </p:spTree>
    <p:extLst>
      <p:ext uri="{BB962C8B-B14F-4D97-AF65-F5344CB8AC3E}">
        <p14:creationId xmlns:p14="http://schemas.microsoft.com/office/powerpoint/2010/main" val="25439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220B1-07DA-46FC-94F0-EB361E9A0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540F3-36EA-58EB-84AA-BD650D0F3B3B}"/>
              </a:ext>
            </a:extLst>
          </p:cNvPr>
          <p:cNvSpPr>
            <a:spLocks noGrp="1"/>
          </p:cNvSpPr>
          <p:nvPr>
            <p:ph type="title"/>
          </p:nvPr>
        </p:nvSpPr>
        <p:spPr>
          <a:xfrm>
            <a:off x="463655" y="546497"/>
            <a:ext cx="5022745" cy="351000"/>
          </a:xfrm>
        </p:spPr>
        <p:txBody>
          <a:bodyPr anchor="ctr">
            <a:noAutofit/>
          </a:bodyPr>
          <a:lstStyle/>
          <a:p>
            <a:r>
              <a:rPr lang="en-US" sz="2000" dirty="0"/>
              <a:t>Summary indicators – DV1 and DV2</a:t>
            </a:r>
            <a:endParaRPr lang="en-AU" sz="2000" dirty="0"/>
          </a:p>
        </p:txBody>
      </p:sp>
      <p:pic>
        <p:nvPicPr>
          <p:cNvPr id="9" name="Picture 8" descr="a graphic data">
            <a:extLst>
              <a:ext uri="{FF2B5EF4-FFF2-40B4-BE49-F238E27FC236}">
                <a16:creationId xmlns:a16="http://schemas.microsoft.com/office/drawing/2014/main" id="{B50C3946-BE45-9A85-0AD4-C23949C768F7}"/>
              </a:ext>
            </a:extLst>
          </p:cNvPr>
          <p:cNvPicPr>
            <a:picLocks noChangeAspect="1"/>
          </p:cNvPicPr>
          <p:nvPr/>
        </p:nvPicPr>
        <p:blipFill>
          <a:blip r:embed="rId3"/>
          <a:stretch>
            <a:fillRect/>
          </a:stretch>
        </p:blipFill>
        <p:spPr>
          <a:xfrm>
            <a:off x="606971" y="1016876"/>
            <a:ext cx="5938867" cy="3467616"/>
          </a:xfrm>
          <a:prstGeom prst="rect">
            <a:avLst/>
          </a:prstGeom>
        </p:spPr>
      </p:pic>
      <p:pic>
        <p:nvPicPr>
          <p:cNvPr id="5" name="Picture 4" descr="DV1&#10;DV2">
            <a:extLst>
              <a:ext uri="{FF2B5EF4-FFF2-40B4-BE49-F238E27FC236}">
                <a16:creationId xmlns:a16="http://schemas.microsoft.com/office/drawing/2014/main" id="{D9FD04FA-8171-1089-7EA6-CA897DE46B3A}"/>
              </a:ext>
            </a:extLst>
          </p:cNvPr>
          <p:cNvPicPr>
            <a:picLocks noChangeAspect="1"/>
          </p:cNvPicPr>
          <p:nvPr/>
        </p:nvPicPr>
        <p:blipFill>
          <a:blip r:embed="rId4"/>
          <a:stretch>
            <a:fillRect/>
          </a:stretch>
        </p:blipFill>
        <p:spPr>
          <a:xfrm>
            <a:off x="6794939" y="1723993"/>
            <a:ext cx="2278117" cy="1122307"/>
          </a:xfrm>
          <a:prstGeom prst="rect">
            <a:avLst/>
          </a:prstGeom>
          <a:noFill/>
          <a:effectLst/>
        </p:spPr>
      </p:pic>
    </p:spTree>
    <p:extLst>
      <p:ext uri="{BB962C8B-B14F-4D97-AF65-F5344CB8AC3E}">
        <p14:creationId xmlns:p14="http://schemas.microsoft.com/office/powerpoint/2010/main" val="234881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2556-ED28-4324-36E5-B8657D7EC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1DDB9-C3D9-0691-80C4-9F41CBD1A524}"/>
              </a:ext>
            </a:extLst>
          </p:cNvPr>
          <p:cNvSpPr>
            <a:spLocks noGrp="1"/>
          </p:cNvSpPr>
          <p:nvPr>
            <p:ph type="title"/>
          </p:nvPr>
        </p:nvSpPr>
        <p:spPr>
          <a:xfrm>
            <a:off x="463655" y="546497"/>
            <a:ext cx="5022745" cy="351000"/>
          </a:xfrm>
        </p:spPr>
        <p:txBody>
          <a:bodyPr anchor="ctr">
            <a:noAutofit/>
          </a:bodyPr>
          <a:lstStyle/>
          <a:p>
            <a:r>
              <a:rPr lang="en-US" sz="2000" dirty="0"/>
              <a:t>Summary indicators – DV1 and DV2</a:t>
            </a:r>
            <a:r>
              <a:rPr lang="en-US" sz="2000" dirty="0">
                <a:solidFill>
                  <a:schemeClr val="bg2"/>
                </a:solidFill>
              </a:rPr>
              <a:t> (1)</a:t>
            </a:r>
            <a:endParaRPr lang="en-AU" sz="2000" dirty="0">
              <a:solidFill>
                <a:schemeClr val="bg2"/>
              </a:solidFill>
            </a:endParaRPr>
          </a:p>
        </p:txBody>
      </p:sp>
      <p:pic>
        <p:nvPicPr>
          <p:cNvPr id="7" name="Picture 6" descr="Summary indicators – DV1 and DV2 &#10;graphic data">
            <a:extLst>
              <a:ext uri="{FF2B5EF4-FFF2-40B4-BE49-F238E27FC236}">
                <a16:creationId xmlns:a16="http://schemas.microsoft.com/office/drawing/2014/main" id="{B17B6B4F-F669-6092-1F8E-997231527444}"/>
              </a:ext>
            </a:extLst>
          </p:cNvPr>
          <p:cNvPicPr>
            <a:picLocks noChangeAspect="1"/>
          </p:cNvPicPr>
          <p:nvPr/>
        </p:nvPicPr>
        <p:blipFill>
          <a:blip r:embed="rId3"/>
          <a:stretch>
            <a:fillRect/>
          </a:stretch>
        </p:blipFill>
        <p:spPr>
          <a:xfrm>
            <a:off x="553633" y="1000597"/>
            <a:ext cx="6053114" cy="3539872"/>
          </a:xfrm>
          <a:prstGeom prst="rect">
            <a:avLst/>
          </a:prstGeom>
        </p:spPr>
      </p:pic>
      <p:pic>
        <p:nvPicPr>
          <p:cNvPr id="4" name="Picture 3" descr="Line graph showing percentages of vulnerable children in DV1 and DV2 from 2009 to 2024&#10;&#10;">
            <a:extLst>
              <a:ext uri="{FF2B5EF4-FFF2-40B4-BE49-F238E27FC236}">
                <a16:creationId xmlns:a16="http://schemas.microsoft.com/office/drawing/2014/main" id="{9BB61BF4-1FE4-779D-8C87-4C34B4D44A44}"/>
              </a:ext>
            </a:extLst>
          </p:cNvPr>
          <p:cNvPicPr>
            <a:picLocks noChangeAspect="1"/>
          </p:cNvPicPr>
          <p:nvPr/>
        </p:nvPicPr>
        <p:blipFill>
          <a:blip r:embed="rId4"/>
          <a:stretch>
            <a:fillRect/>
          </a:stretch>
        </p:blipFill>
        <p:spPr>
          <a:xfrm>
            <a:off x="589603" y="1019139"/>
            <a:ext cx="5981173" cy="3502787"/>
          </a:xfrm>
          <a:prstGeom prst="rect">
            <a:avLst/>
          </a:prstGeom>
        </p:spPr>
      </p:pic>
      <p:pic>
        <p:nvPicPr>
          <p:cNvPr id="5" name="Picture 4" descr="DV1&#10;DV2">
            <a:extLst>
              <a:ext uri="{FF2B5EF4-FFF2-40B4-BE49-F238E27FC236}">
                <a16:creationId xmlns:a16="http://schemas.microsoft.com/office/drawing/2014/main" id="{900AA47E-EB37-BCAB-7990-6193B6AD9189}"/>
              </a:ext>
            </a:extLst>
          </p:cNvPr>
          <p:cNvPicPr>
            <a:picLocks noChangeAspect="1"/>
          </p:cNvPicPr>
          <p:nvPr/>
        </p:nvPicPr>
        <p:blipFill>
          <a:blip r:embed="rId5"/>
          <a:stretch>
            <a:fillRect/>
          </a:stretch>
        </p:blipFill>
        <p:spPr>
          <a:xfrm>
            <a:off x="6794939" y="1723993"/>
            <a:ext cx="2278117" cy="1122307"/>
          </a:xfrm>
          <a:prstGeom prst="rect">
            <a:avLst/>
          </a:prstGeom>
          <a:noFill/>
          <a:effectLst/>
        </p:spPr>
      </p:pic>
    </p:spTree>
    <p:extLst>
      <p:ext uri="{BB962C8B-B14F-4D97-AF65-F5344CB8AC3E}">
        <p14:creationId xmlns:p14="http://schemas.microsoft.com/office/powerpoint/2010/main" val="408392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7C44E-079B-B6B1-AB61-3325930D5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EFC23-3543-FF23-6553-CDFC4347BAE9}"/>
              </a:ext>
            </a:extLst>
          </p:cNvPr>
          <p:cNvSpPr>
            <a:spLocks noGrp="1"/>
          </p:cNvSpPr>
          <p:nvPr>
            <p:ph type="title"/>
          </p:nvPr>
        </p:nvSpPr>
        <p:spPr>
          <a:xfrm>
            <a:off x="463655" y="546497"/>
            <a:ext cx="5022745" cy="351000"/>
          </a:xfrm>
        </p:spPr>
        <p:txBody>
          <a:bodyPr anchor="ctr">
            <a:noAutofit/>
          </a:bodyPr>
          <a:lstStyle/>
          <a:p>
            <a:r>
              <a:rPr lang="en-US" sz="2000" dirty="0"/>
              <a:t>Summary indicators – OT5</a:t>
            </a:r>
            <a:endParaRPr lang="en-AU" sz="2000" dirty="0"/>
          </a:p>
        </p:txBody>
      </p:sp>
      <p:pic>
        <p:nvPicPr>
          <p:cNvPr id="6" name="Picture 5" descr="Line graph showing percentages of vulnerable children in  OT5 from 2009 to 2024">
            <a:extLst>
              <a:ext uri="{FF2B5EF4-FFF2-40B4-BE49-F238E27FC236}">
                <a16:creationId xmlns:a16="http://schemas.microsoft.com/office/drawing/2014/main" id="{CE0BF4C4-D62B-544F-8A8E-A3C3B88DE29B}"/>
              </a:ext>
            </a:extLst>
          </p:cNvPr>
          <p:cNvPicPr>
            <a:picLocks noChangeAspect="1"/>
          </p:cNvPicPr>
          <p:nvPr/>
        </p:nvPicPr>
        <p:blipFill>
          <a:blip r:embed="rId3"/>
          <a:stretch>
            <a:fillRect/>
          </a:stretch>
        </p:blipFill>
        <p:spPr>
          <a:xfrm>
            <a:off x="647153" y="993437"/>
            <a:ext cx="5942834" cy="3627726"/>
          </a:xfrm>
          <a:prstGeom prst="rect">
            <a:avLst/>
          </a:prstGeom>
        </p:spPr>
      </p:pic>
      <p:pic>
        <p:nvPicPr>
          <p:cNvPr id="9" name="Picture 8" descr="OT5">
            <a:extLst>
              <a:ext uri="{FF2B5EF4-FFF2-40B4-BE49-F238E27FC236}">
                <a16:creationId xmlns:a16="http://schemas.microsoft.com/office/drawing/2014/main" id="{26A89409-A670-B96B-1DC4-1F47B9CC8913}"/>
              </a:ext>
            </a:extLst>
          </p:cNvPr>
          <p:cNvPicPr>
            <a:picLocks noChangeAspect="1"/>
          </p:cNvPicPr>
          <p:nvPr/>
        </p:nvPicPr>
        <p:blipFill>
          <a:blip r:embed="rId4"/>
          <a:stretch>
            <a:fillRect/>
          </a:stretch>
        </p:blipFill>
        <p:spPr>
          <a:xfrm>
            <a:off x="6653048" y="2083857"/>
            <a:ext cx="2429676" cy="723443"/>
          </a:xfrm>
          <a:prstGeom prst="rect">
            <a:avLst/>
          </a:prstGeom>
        </p:spPr>
      </p:pic>
    </p:spTree>
    <p:extLst>
      <p:ext uri="{BB962C8B-B14F-4D97-AF65-F5344CB8AC3E}">
        <p14:creationId xmlns:p14="http://schemas.microsoft.com/office/powerpoint/2010/main" val="216578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BCC7-ED2C-6B55-9E74-16D810EA80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496959-D292-96D7-1C1C-C744C4047289}"/>
              </a:ext>
            </a:extLst>
          </p:cNvPr>
          <p:cNvSpPr>
            <a:spLocks noGrp="1"/>
          </p:cNvSpPr>
          <p:nvPr>
            <p:ph type="title" idx="4294967295"/>
          </p:nvPr>
        </p:nvSpPr>
        <p:spPr>
          <a:xfrm>
            <a:off x="1527175" y="1203325"/>
            <a:ext cx="6084888" cy="2736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62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3"/>
                </a:solidFill>
                <a:effectLst/>
                <a:uLnTx/>
                <a:uFillTx/>
                <a:latin typeface="+mj-lt"/>
                <a:ea typeface="+mn-ea"/>
                <a:cs typeface="+mn-cs"/>
              </a:rPr>
              <a:t>Trends in specific domains of development</a:t>
            </a:r>
            <a:endParaRPr kumimoji="0" lang="en-AU" sz="3600" b="0" i="0" u="none" strike="noStrike" kern="1200" cap="none" spc="0" normalizeH="0" baseline="0" noProof="0" dirty="0">
              <a:ln>
                <a:noFill/>
              </a:ln>
              <a:solidFill>
                <a:schemeClr val="accent3"/>
              </a:solidFill>
              <a:effectLst/>
              <a:uLnTx/>
              <a:uFillTx/>
              <a:latin typeface="+mj-lt"/>
              <a:ea typeface="+mn-ea"/>
              <a:cs typeface="+mn-cs"/>
            </a:endParaRPr>
          </a:p>
        </p:txBody>
      </p:sp>
    </p:spTree>
    <p:extLst>
      <p:ext uri="{BB962C8B-B14F-4D97-AF65-F5344CB8AC3E}">
        <p14:creationId xmlns:p14="http://schemas.microsoft.com/office/powerpoint/2010/main" val="166984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D7D0E-22C3-44C8-B2D2-189D699DA16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EEBB48-C25D-D2D9-5EAB-A725BD55F9F1}"/>
              </a:ext>
            </a:extLst>
          </p:cNvPr>
          <p:cNvSpPr>
            <a:spLocks noGrp="1"/>
          </p:cNvSpPr>
          <p:nvPr>
            <p:ph type="title"/>
          </p:nvPr>
        </p:nvSpPr>
        <p:spPr>
          <a:xfrm>
            <a:off x="4572000" y="546099"/>
            <a:ext cx="4051300" cy="619023"/>
          </a:xfrm>
        </p:spPr>
        <p:txBody>
          <a:bodyPr anchor="ctr">
            <a:noAutofit/>
          </a:bodyPr>
          <a:lstStyle/>
          <a:p>
            <a:r>
              <a:rPr lang="en-US" sz="2000" dirty="0"/>
              <a:t>AEDC domain results</a:t>
            </a:r>
            <a:endParaRPr lang="en-AU" sz="2000" dirty="0"/>
          </a:p>
        </p:txBody>
      </p:sp>
      <p:pic>
        <p:nvPicPr>
          <p:cNvPr id="2" name="Picture 1" descr="AEDC domain results graphic in five categories: Physical, Social, Emotional, Language, and Communication.">
            <a:extLst>
              <a:ext uri="{FF2B5EF4-FFF2-40B4-BE49-F238E27FC236}">
                <a16:creationId xmlns:a16="http://schemas.microsoft.com/office/drawing/2014/main" id="{910B1A07-ABCC-103B-A164-3FE45182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4581" y="1588877"/>
            <a:ext cx="4727552" cy="2445744"/>
          </a:xfrm>
          <a:prstGeom prst="rect">
            <a:avLst/>
          </a:prstGeom>
        </p:spPr>
      </p:pic>
    </p:spTree>
    <p:extLst>
      <p:ext uri="{BB962C8B-B14F-4D97-AF65-F5344CB8AC3E}">
        <p14:creationId xmlns:p14="http://schemas.microsoft.com/office/powerpoint/2010/main" val="2488558975"/>
      </p:ext>
    </p:extLst>
  </p:cSld>
  <p:clrMapOvr>
    <a:masterClrMapping/>
  </p:clrMapOvr>
</p:sld>
</file>

<file path=ppt/theme/theme1.xml><?xml version="1.0" encoding="utf-8"?>
<a:theme xmlns:a="http://schemas.openxmlformats.org/drawingml/2006/main" name="CVCheck2021">
  <a:themeElements>
    <a:clrScheme name="TheKids-Colours">
      <a:dk1>
        <a:srgbClr val="D9D9D6"/>
      </a:dk1>
      <a:lt1>
        <a:srgbClr val="565F5F"/>
      </a:lt1>
      <a:dk2>
        <a:srgbClr val="FEFFFF"/>
      </a:dk2>
      <a:lt2>
        <a:srgbClr val="111920"/>
      </a:lt2>
      <a:accent1>
        <a:srgbClr val="F1B334"/>
      </a:accent1>
      <a:accent2>
        <a:srgbClr val="F56B00"/>
      </a:accent2>
      <a:accent3>
        <a:srgbClr val="00A39C"/>
      </a:accent3>
      <a:accent4>
        <a:srgbClr val="4999DE"/>
      </a:accent4>
      <a:accent5>
        <a:srgbClr val="416EA8"/>
      </a:accent5>
      <a:accent6>
        <a:srgbClr val="1F3A73"/>
      </a:accent6>
      <a:hlink>
        <a:srgbClr val="4999DE"/>
      </a:hlink>
      <a:folHlink>
        <a:srgbClr val="416EA8"/>
      </a:folHlink>
    </a:clrScheme>
    <a:fontScheme name="The Kids">
      <a:majorFont>
        <a:latin typeface="Barlow Bold"/>
        <a:ea typeface=""/>
        <a:cs typeface=""/>
      </a:majorFont>
      <a:minorFont>
        <a:latin typeface="Barlow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grated" id="{385C11B6-C8FE-B845-8FDF-CBA4C12AA74E}" vid="{913D5E4F-6714-2E4C-9494-E2B9AD433C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19F347-8EAD-440A-AAF0-69E85D1A6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1A28DD-3F3A-4E89-B91F-40A21A006EFE}">
  <ds:schemaRefs>
    <ds:schemaRef ds:uri="http://schemas.microsoft.com/office/2006/metadata/properties"/>
    <ds:schemaRef ds:uri="http://purl.org/dc/elements/1.1/"/>
    <ds:schemaRef ds:uri="094ce8ca-8c20-4eb0-bb23-b47a1c76b753"/>
    <ds:schemaRef ds:uri="http://www.w3.org/XML/1998/namespace"/>
    <ds:schemaRef ds:uri="98740c54-966f-451d-a76c-e38eb7fddd55"/>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5A831BC-622D-4FB2-975D-FE210D05B0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42625</TotalTime>
  <Words>790</Words>
  <Application>Microsoft Office PowerPoint</Application>
  <PresentationFormat>On-screen Show (16:9)</PresentationFormat>
  <Paragraphs>112</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Barlow Bold</vt:lpstr>
      <vt:lpstr>Barlow Regular</vt:lpstr>
      <vt:lpstr>Calibri</vt:lpstr>
      <vt:lpstr>Calibri Light</vt:lpstr>
      <vt:lpstr>Work Sans Regular Roman</vt:lpstr>
      <vt:lpstr>CVCheck2021</vt:lpstr>
      <vt:lpstr>Spotlight on the 2024 AEDC results in NSW – what we know about children starting school</vt:lpstr>
      <vt:lpstr>Acknowledgement</vt:lpstr>
      <vt:lpstr>Trends in holistic child development</vt:lpstr>
      <vt:lpstr>AEDC summary indicators</vt:lpstr>
      <vt:lpstr>Summary indicators – DV1 and DV2</vt:lpstr>
      <vt:lpstr>Summary indicators – DV1 and DV2 (1)</vt:lpstr>
      <vt:lpstr>Summary indicators – OT5</vt:lpstr>
      <vt:lpstr>Trends in specific domains of development</vt:lpstr>
      <vt:lpstr>AEDC domain results</vt:lpstr>
      <vt:lpstr>Trends on each developmental domain </vt:lpstr>
      <vt:lpstr>Trends on each developmental domain  (1)</vt:lpstr>
      <vt:lpstr>Drilling down: Emotional maturity</vt:lpstr>
      <vt:lpstr>AEDC sub-domain results</vt:lpstr>
      <vt:lpstr>Emotional maturity sub-domains</vt:lpstr>
      <vt:lpstr>What does this mean for children?</vt:lpstr>
      <vt:lpstr>Vulnerability in emotional maturity predicts suspensions (1)</vt:lpstr>
      <vt:lpstr>Vulnerability in emotional maturity predicts suspensions</vt:lpstr>
      <vt:lpstr>Drilling down: Language and cognitive skills (school-based)</vt:lpstr>
      <vt:lpstr>AEDC sub-domain results  (1)</vt:lpstr>
      <vt:lpstr>Language and Cognitive Skills (school-based) sub-domains</vt:lpstr>
      <vt:lpstr>Language and Cognitive Skills (school-based) sub-domains  (1)</vt:lpstr>
      <vt:lpstr>What does this mean for children? (2)</vt:lpstr>
      <vt:lpstr>Vulnerability in language and cognitive skills predicts poor NAPLAN results (1)</vt:lpstr>
      <vt:lpstr>Vulnerability in language and cognitive skills predicts poor NAPLAN results (2)</vt:lpstr>
      <vt:lpstr>What might be sitting behind these trends?</vt:lpstr>
      <vt:lpstr>Ecological model</vt:lpstr>
      <vt:lpstr>Page 27</vt:lpstr>
      <vt:lpstr>Trends in DV1 by socio-economic status</vt:lpstr>
      <vt:lpstr>Trends in DV1 by geographical location</vt:lpstr>
      <vt:lpstr>Changes over time in parental education</vt:lpstr>
      <vt:lpstr>Changes over time in parental engagement in early learning</vt:lpstr>
      <vt:lpstr>What could we do to change this story?</vt:lpstr>
      <vt:lpstr>Building connections with community</vt:lpstr>
      <vt:lpstr>Building a complete picture </vt:lpstr>
      <vt:lpstr>Contact page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on the 2024 AEDC results in NSW – what we know about children starting school</dc:title>
  <dc:subject/>
  <dc:creator>The Kids Research Institute Australia</dc:creator>
  <cp:keywords/>
  <dc:description/>
  <cp:lastPrinted>2025-06-13T01:55:48Z</cp:lastPrinted>
  <dcterms:created xsi:type="dcterms:W3CDTF">2014-11-12T21:47:38Z</dcterms:created>
  <dcterms:modified xsi:type="dcterms:W3CDTF">2025-07-03T23:30:08Z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2025-06-18T01:20:31Z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5b9c4abb-607f-4622-b1e2-74a6f2fa4c1f</vt:lpwstr>
  </property>
  <property fmtid="{D5CDD505-2E9C-101B-9397-08002B2CF9AE}" pid="10" name="MSIP_Label_b603dfd7-d93a-4381-a340-2995d8282205_ContentBits">
    <vt:lpwstr>0</vt:lpwstr>
  </property>
  <property fmtid="{D5CDD505-2E9C-101B-9397-08002B2CF9AE}" pid="11" name="MSIP_Label_b603dfd7-d93a-4381-a340-2995d8282205_Tag">
    <vt:lpwstr>10, 3, 0, 2</vt:lpwstr>
  </property>
</Properties>
</file>