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p:sldMasterIdLst>
    <p:sldMasterId id="2147483660" r:id="rId1"/>
  </p:sldMasterIdLst>
  <p:notesMasterIdLst>
    <p:notesMasterId r:id="rId154"/>
  </p:notesMasterIdLst>
  <p:handoutMasterIdLst>
    <p:handoutMasterId r:id="rId155"/>
  </p:handoutMasterIdLst>
  <p:sldIdLst>
    <p:sldId id="26381" r:id="rId2"/>
    <p:sldId id="26505" r:id="rId3"/>
    <p:sldId id="26393" r:id="rId4"/>
    <p:sldId id="26758" r:id="rId5"/>
    <p:sldId id="26574" r:id="rId6"/>
    <p:sldId id="26575" r:id="rId7"/>
    <p:sldId id="26584" r:id="rId8"/>
    <p:sldId id="26749" r:id="rId9"/>
    <p:sldId id="26614" r:id="rId10"/>
    <p:sldId id="26616" r:id="rId11"/>
    <p:sldId id="26618" r:id="rId12"/>
    <p:sldId id="26619" r:id="rId13"/>
    <p:sldId id="26620" r:id="rId14"/>
    <p:sldId id="26744" r:id="rId15"/>
    <p:sldId id="26622" r:id="rId16"/>
    <p:sldId id="26589" r:id="rId17"/>
    <p:sldId id="26617" r:id="rId18"/>
    <p:sldId id="26628" r:id="rId19"/>
    <p:sldId id="26742" r:id="rId20"/>
    <p:sldId id="26587" r:id="rId21"/>
    <p:sldId id="26629" r:id="rId22"/>
    <p:sldId id="26626" r:id="rId23"/>
    <p:sldId id="26627" r:id="rId24"/>
    <p:sldId id="26586" r:id="rId25"/>
    <p:sldId id="26731" r:id="rId26"/>
    <p:sldId id="26576" r:id="rId27"/>
    <p:sldId id="26577" r:id="rId28"/>
    <p:sldId id="26591" r:id="rId29"/>
    <p:sldId id="26750" r:id="rId30"/>
    <p:sldId id="26638" r:id="rId31"/>
    <p:sldId id="26639" r:id="rId32"/>
    <p:sldId id="26641" r:id="rId33"/>
    <p:sldId id="26643" r:id="rId34"/>
    <p:sldId id="26644" r:id="rId35"/>
    <p:sldId id="26645" r:id="rId36"/>
    <p:sldId id="26646" r:id="rId37"/>
    <p:sldId id="26768" r:id="rId38"/>
    <p:sldId id="26637" r:id="rId39"/>
    <p:sldId id="26635" r:id="rId40"/>
    <p:sldId id="26636" r:id="rId41"/>
    <p:sldId id="26592" r:id="rId42"/>
    <p:sldId id="26664" r:id="rId43"/>
    <p:sldId id="26743" r:id="rId44"/>
    <p:sldId id="26745" r:id="rId45"/>
    <p:sldId id="26593" r:id="rId46"/>
    <p:sldId id="26666" r:id="rId47"/>
    <p:sldId id="26711" r:id="rId48"/>
    <p:sldId id="26670" r:id="rId49"/>
    <p:sldId id="26671" r:id="rId50"/>
    <p:sldId id="26672" r:id="rId51"/>
    <p:sldId id="26668" r:id="rId52"/>
    <p:sldId id="26594" r:id="rId53"/>
    <p:sldId id="26667" r:id="rId54"/>
    <p:sldId id="26669" r:id="rId55"/>
    <p:sldId id="26673" r:id="rId56"/>
    <p:sldId id="26674" r:id="rId57"/>
    <p:sldId id="26675" r:id="rId58"/>
    <p:sldId id="26734" r:id="rId59"/>
    <p:sldId id="26578" r:id="rId60"/>
    <p:sldId id="26579" r:id="rId61"/>
    <p:sldId id="26686" r:id="rId62"/>
    <p:sldId id="26598" r:id="rId63"/>
    <p:sldId id="26687" r:id="rId64"/>
    <p:sldId id="26685" r:id="rId65"/>
    <p:sldId id="26676" r:id="rId66"/>
    <p:sldId id="26596" r:id="rId67"/>
    <p:sldId id="26680" r:id="rId68"/>
    <p:sldId id="26678" r:id="rId69"/>
    <p:sldId id="26679" r:id="rId70"/>
    <p:sldId id="26677" r:id="rId71"/>
    <p:sldId id="26597" r:id="rId72"/>
    <p:sldId id="26681" r:id="rId73"/>
    <p:sldId id="26682" r:id="rId74"/>
    <p:sldId id="26684" r:id="rId75"/>
    <p:sldId id="26683" r:id="rId76"/>
    <p:sldId id="26735" r:id="rId77"/>
    <p:sldId id="26733" r:id="rId78"/>
    <p:sldId id="26580" r:id="rId79"/>
    <p:sldId id="26581" r:id="rId80"/>
    <p:sldId id="26738" r:id="rId81"/>
    <p:sldId id="26739" r:id="rId82"/>
    <p:sldId id="26688" r:id="rId83"/>
    <p:sldId id="26712" r:id="rId84"/>
    <p:sldId id="26691" r:id="rId85"/>
    <p:sldId id="26692" r:id="rId86"/>
    <p:sldId id="26710" r:id="rId87"/>
    <p:sldId id="26693" r:id="rId88"/>
    <p:sldId id="26695" r:id="rId89"/>
    <p:sldId id="26713" r:id="rId90"/>
    <p:sldId id="26696" r:id="rId91"/>
    <p:sldId id="26697" r:id="rId92"/>
    <p:sldId id="26700" r:id="rId93"/>
    <p:sldId id="26698" r:id="rId94"/>
    <p:sldId id="26699" r:id="rId95"/>
    <p:sldId id="26701" r:id="rId96"/>
    <p:sldId id="26702" r:id="rId97"/>
    <p:sldId id="26705" r:id="rId98"/>
    <p:sldId id="26703" r:id="rId99"/>
    <p:sldId id="26736" r:id="rId100"/>
    <p:sldId id="26737" r:id="rId101"/>
    <p:sldId id="26582" r:id="rId102"/>
    <p:sldId id="26583" r:id="rId103"/>
    <p:sldId id="26606" r:id="rId104"/>
    <p:sldId id="26607" r:id="rId105"/>
    <p:sldId id="26585" r:id="rId106"/>
    <p:sldId id="26707" r:id="rId107"/>
    <p:sldId id="26725" r:id="rId108"/>
    <p:sldId id="26726" r:id="rId109"/>
    <p:sldId id="26730" r:id="rId110"/>
    <p:sldId id="26761" r:id="rId111"/>
    <p:sldId id="26728" r:id="rId112"/>
    <p:sldId id="26760" r:id="rId113"/>
    <p:sldId id="26630" r:id="rId114"/>
    <p:sldId id="26766" r:id="rId115"/>
    <p:sldId id="26767" r:id="rId116"/>
    <p:sldId id="26759" r:id="rId117"/>
    <p:sldId id="26631" r:id="rId118"/>
    <p:sldId id="26632" r:id="rId119"/>
    <p:sldId id="26633" r:id="rId120"/>
    <p:sldId id="26647" r:id="rId121"/>
    <p:sldId id="26747" r:id="rId122"/>
    <p:sldId id="26709" r:id="rId123"/>
    <p:sldId id="26655" r:id="rId124"/>
    <p:sldId id="26657" r:id="rId125"/>
    <p:sldId id="26654" r:id="rId126"/>
    <p:sldId id="26648" r:id="rId127"/>
    <p:sldId id="26661" r:id="rId128"/>
    <p:sldId id="26653" r:id="rId129"/>
    <p:sldId id="26656" r:id="rId130"/>
    <p:sldId id="26658" r:id="rId131"/>
    <p:sldId id="26660" r:id="rId132"/>
    <p:sldId id="26659" r:id="rId133"/>
    <p:sldId id="26663" r:id="rId134"/>
    <p:sldId id="26662" r:id="rId135"/>
    <p:sldId id="26714" r:id="rId136"/>
    <p:sldId id="26724" r:id="rId137"/>
    <p:sldId id="26715" r:id="rId138"/>
    <p:sldId id="26716" r:id="rId139"/>
    <p:sldId id="26717" r:id="rId140"/>
    <p:sldId id="26718" r:id="rId141"/>
    <p:sldId id="26720" r:id="rId142"/>
    <p:sldId id="26721" r:id="rId143"/>
    <p:sldId id="26722" r:id="rId144"/>
    <p:sldId id="26723" r:id="rId145"/>
    <p:sldId id="26741" r:id="rId146"/>
    <p:sldId id="26748" r:id="rId147"/>
    <p:sldId id="360" r:id="rId148"/>
    <p:sldId id="26762" r:id="rId149"/>
    <p:sldId id="26763" r:id="rId150"/>
    <p:sldId id="26764" r:id="rId151"/>
    <p:sldId id="26765" r:id="rId152"/>
    <p:sldId id="361" r:id="rId153"/>
  </p:sldIdLst>
  <p:sldSz cx="12192000" cy="6858000"/>
  <p:notesSz cx="6858000" cy="9144000"/>
  <p:embeddedFontLst>
    <p:embeddedFont>
      <p:font typeface="DengXian" panose="02010600030101010101" pitchFamily="2" charset="-122"/>
      <p:regular r:id="rId156"/>
      <p:bold r:id="rId157"/>
    </p:embeddedFont>
    <p:embeddedFont>
      <p:font typeface="Montserrat" panose="00000500000000000000" pitchFamily="2" charset="0"/>
      <p:regular r:id="rId158"/>
      <p:bold r:id="rId159"/>
      <p:italic r:id="rId160"/>
      <p:boldItalic r:id="rId161"/>
    </p:embeddedFont>
    <p:embeddedFont>
      <p:font typeface="Public Sans" pitchFamily="2" charset="0"/>
      <p:regular r:id="rId162"/>
      <p:bold r:id="rId163"/>
      <p:italic r:id="rId164"/>
      <p:boldItalic r:id="rId165"/>
    </p:embeddedFont>
    <p:embeddedFont>
      <p:font typeface="Segoe UI" panose="020B0502040204020203" pitchFamily="34" charset="0"/>
      <p:regular r:id="rId166"/>
      <p:bold r:id="rId167"/>
      <p:italic r:id="rId168"/>
      <p:boldItalic r:id="rId169"/>
    </p:embeddedFont>
  </p:embeddedFontLst>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521415D9-36F7-43E2-AB2F-B90AF26B5E84}">
      <p14:sectionLst xmlns:p14="http://schemas.microsoft.com/office/powerpoint/2010/main">
        <p14:section name="Instructions for teachers" id="{E2540145-C446-48E2-9140-9B215E91A42D}">
          <p14:sldIdLst>
            <p14:sldId id="26381"/>
          </p14:sldIdLst>
        </p14:section>
        <p14:section name="Slide templates" id="{D5A8010D-981F-43AA-A0D6-182EC53CAA84}">
          <p14:sldIdLst>
            <p14:sldId id="26505"/>
            <p14:sldId id="26393"/>
            <p14:sldId id="26758"/>
            <p14:sldId id="26574"/>
            <p14:sldId id="26575"/>
            <p14:sldId id="26584"/>
            <p14:sldId id="26749"/>
            <p14:sldId id="26614"/>
            <p14:sldId id="26616"/>
            <p14:sldId id="26618"/>
            <p14:sldId id="26619"/>
            <p14:sldId id="26620"/>
            <p14:sldId id="26744"/>
            <p14:sldId id="26622"/>
            <p14:sldId id="26589"/>
            <p14:sldId id="26617"/>
            <p14:sldId id="26628"/>
            <p14:sldId id="26742"/>
            <p14:sldId id="26587"/>
            <p14:sldId id="26629"/>
            <p14:sldId id="26626"/>
            <p14:sldId id="26627"/>
            <p14:sldId id="26586"/>
            <p14:sldId id="26731"/>
            <p14:sldId id="26576"/>
            <p14:sldId id="26577"/>
            <p14:sldId id="26591"/>
            <p14:sldId id="26750"/>
            <p14:sldId id="26638"/>
            <p14:sldId id="26639"/>
            <p14:sldId id="26641"/>
            <p14:sldId id="26643"/>
            <p14:sldId id="26644"/>
            <p14:sldId id="26645"/>
            <p14:sldId id="26646"/>
            <p14:sldId id="26768"/>
            <p14:sldId id="26637"/>
            <p14:sldId id="26635"/>
            <p14:sldId id="26636"/>
            <p14:sldId id="26592"/>
            <p14:sldId id="26664"/>
            <p14:sldId id="26743"/>
            <p14:sldId id="26745"/>
            <p14:sldId id="26593"/>
            <p14:sldId id="26666"/>
            <p14:sldId id="26711"/>
            <p14:sldId id="26670"/>
            <p14:sldId id="26671"/>
            <p14:sldId id="26672"/>
            <p14:sldId id="26668"/>
            <p14:sldId id="26594"/>
            <p14:sldId id="26667"/>
            <p14:sldId id="26669"/>
            <p14:sldId id="26673"/>
            <p14:sldId id="26674"/>
            <p14:sldId id="26675"/>
            <p14:sldId id="26734"/>
            <p14:sldId id="26578"/>
            <p14:sldId id="26579"/>
            <p14:sldId id="26686"/>
            <p14:sldId id="26598"/>
            <p14:sldId id="26687"/>
            <p14:sldId id="26685"/>
            <p14:sldId id="26676"/>
            <p14:sldId id="26596"/>
            <p14:sldId id="26680"/>
            <p14:sldId id="26678"/>
            <p14:sldId id="26679"/>
            <p14:sldId id="26677"/>
            <p14:sldId id="26597"/>
            <p14:sldId id="26681"/>
            <p14:sldId id="26682"/>
            <p14:sldId id="26684"/>
            <p14:sldId id="26683"/>
            <p14:sldId id="26735"/>
            <p14:sldId id="26733"/>
            <p14:sldId id="26580"/>
            <p14:sldId id="26581"/>
            <p14:sldId id="26738"/>
            <p14:sldId id="26739"/>
            <p14:sldId id="26688"/>
            <p14:sldId id="26712"/>
            <p14:sldId id="26691"/>
            <p14:sldId id="26692"/>
            <p14:sldId id="26710"/>
            <p14:sldId id="26693"/>
            <p14:sldId id="26695"/>
            <p14:sldId id="26713"/>
            <p14:sldId id="26696"/>
            <p14:sldId id="26697"/>
            <p14:sldId id="26700"/>
            <p14:sldId id="26698"/>
            <p14:sldId id="26699"/>
            <p14:sldId id="26701"/>
            <p14:sldId id="26702"/>
            <p14:sldId id="26705"/>
            <p14:sldId id="26703"/>
            <p14:sldId id="26736"/>
            <p14:sldId id="26737"/>
            <p14:sldId id="26582"/>
            <p14:sldId id="26583"/>
            <p14:sldId id="26606"/>
            <p14:sldId id="26607"/>
            <p14:sldId id="26585"/>
            <p14:sldId id="26707"/>
            <p14:sldId id="26725"/>
            <p14:sldId id="26726"/>
            <p14:sldId id="26730"/>
            <p14:sldId id="26761"/>
            <p14:sldId id="26728"/>
            <p14:sldId id="26760"/>
            <p14:sldId id="26630"/>
            <p14:sldId id="26766"/>
            <p14:sldId id="26767"/>
            <p14:sldId id="26759"/>
            <p14:sldId id="26631"/>
            <p14:sldId id="26632"/>
            <p14:sldId id="26633"/>
            <p14:sldId id="26647"/>
            <p14:sldId id="26747"/>
            <p14:sldId id="26709"/>
            <p14:sldId id="26655"/>
            <p14:sldId id="26657"/>
            <p14:sldId id="26654"/>
            <p14:sldId id="26648"/>
            <p14:sldId id="26661"/>
            <p14:sldId id="26653"/>
            <p14:sldId id="26656"/>
            <p14:sldId id="26658"/>
            <p14:sldId id="26660"/>
            <p14:sldId id="26659"/>
          </p14:sldIdLst>
        </p14:section>
        <p14:section name="Assets" id="{ACCADEBA-79DB-4F18-8F19-E4DF86159DFB}">
          <p14:sldIdLst>
            <p14:sldId id="26663"/>
            <p14:sldId id="26662"/>
            <p14:sldId id="26714"/>
            <p14:sldId id="26724"/>
            <p14:sldId id="26715"/>
            <p14:sldId id="26716"/>
            <p14:sldId id="26717"/>
            <p14:sldId id="26718"/>
            <p14:sldId id="26720"/>
            <p14:sldId id="26721"/>
            <p14:sldId id="26722"/>
            <p14:sldId id="26723"/>
            <p14:sldId id="26741"/>
            <p14:sldId id="26748"/>
          </p14:sldIdLst>
        </p14:section>
        <p14:section name="References &amp; copyright" id="{DBC31484-F5F8-4CB1-8DB4-A562A9780899}">
          <p14:sldIdLst>
            <p14:sldId id="360"/>
            <p14:sldId id="26762"/>
            <p14:sldId id="26763"/>
            <p14:sldId id="26764"/>
            <p14:sldId id="26765"/>
            <p14:sldId id="361"/>
          </p14:sldIdLst>
        </p14:section>
      </p14:sectionLst>
    </p:ex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F1EE"/>
    <a:srgbClr val="FFFFFF"/>
    <a:srgbClr val="0E0E10"/>
    <a:srgbClr val="002664"/>
    <a:srgbClr val="D912AE"/>
    <a:srgbClr val="F7D0EF"/>
    <a:srgbClr val="FEEFCD"/>
    <a:srgbClr val="FAAF05"/>
    <a:srgbClr val="000000"/>
    <a:srgbClr val="00ACC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A111915-BE36-4E01-A7E5-04B1672EAD3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25" autoAdjust="0"/>
    <p:restoredTop sz="79393" autoAdjust="0"/>
  </p:normalViewPr>
  <p:slideViewPr>
    <p:cSldViewPr snapToGrid="0">
      <p:cViewPr varScale="1">
        <p:scale>
          <a:sx n="84" d="100"/>
          <a:sy n="84" d="100"/>
        </p:scale>
        <p:origin x="772" y="72"/>
      </p:cViewPr>
      <p:guideLst>
        <p:guide orient="horz" pos="2160"/>
        <p:guide pos="3863"/>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font" Target="fonts/font4.fntdata"/><Relationship Id="rId170" Type="http://schemas.openxmlformats.org/officeDocument/2006/relationships/presProps" Target="presProp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font" Target="fonts/font5.fntdata"/><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viewProps" Target="viewProps.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font" Target="fonts/font1.fntdata"/><Relationship Id="rId172"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font" Target="fonts/font12.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font" Target="fonts/font7.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font" Target="fonts/font2.fntdata"/><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font" Target="fonts/font13.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font" Target="fonts/font8.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font" Target="fonts/font3.fntdata"/><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microsoft.com/office/2018/10/relationships/authors" Target="author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font" Target="fonts/font9.fntdata"/><Relationship Id="rId169"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notesMaster" Target="notesMasters/notesMaster1.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font" Target="fonts/font10.fntdata"/><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handoutMaster" Target="handoutMasters/handoutMaster1.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font" Target="fonts/font11.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3F5A19-4E20-4EDB-9EC8-DF02AC748E7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latin typeface="Public Sans" pitchFamily="2" charset="0"/>
            </a:endParaRPr>
          </a:p>
        </p:txBody>
      </p:sp>
      <p:sp>
        <p:nvSpPr>
          <p:cNvPr id="3" name="Date Placeholder 2">
            <a:extLst>
              <a:ext uri="{FF2B5EF4-FFF2-40B4-BE49-F238E27FC236}">
                <a16:creationId xmlns:a16="http://schemas.microsoft.com/office/drawing/2014/main" id="{6F2B4FC2-E151-470D-9291-01D2A5A6D34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BF4B7B-ADA4-42BE-A113-1D67CA67812F}" type="datetimeFigureOut">
              <a:rPr lang="en-AU" smtClean="0">
                <a:latin typeface="Public Sans" pitchFamily="2" charset="0"/>
              </a:rPr>
              <a:t>16/03/2026</a:t>
            </a:fld>
            <a:endParaRPr lang="en-AU">
              <a:latin typeface="Public Sans" pitchFamily="2" charset="0"/>
            </a:endParaRPr>
          </a:p>
        </p:txBody>
      </p:sp>
      <p:sp>
        <p:nvSpPr>
          <p:cNvPr id="4" name="Footer Placeholder 3">
            <a:extLst>
              <a:ext uri="{FF2B5EF4-FFF2-40B4-BE49-F238E27FC236}">
                <a16:creationId xmlns:a16="http://schemas.microsoft.com/office/drawing/2014/main" id="{2F07DE46-ED0B-49F3-8199-C129451A46B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latin typeface="Public Sans" pitchFamily="2" charset="0"/>
            </a:endParaRPr>
          </a:p>
        </p:txBody>
      </p:sp>
      <p:sp>
        <p:nvSpPr>
          <p:cNvPr id="5" name="Slide Number Placeholder 4">
            <a:extLst>
              <a:ext uri="{FF2B5EF4-FFF2-40B4-BE49-F238E27FC236}">
                <a16:creationId xmlns:a16="http://schemas.microsoft.com/office/drawing/2014/main" id="{56DA6684-5527-4DB9-88B5-C4F66FB5F78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AAF8501-5769-46EC-B8B9-363B75FA9999}" type="slidenum">
              <a:rPr lang="en-AU" smtClean="0">
                <a:latin typeface="Public Sans" pitchFamily="2" charset="0"/>
              </a:rPr>
              <a:t>‹#›</a:t>
            </a:fld>
            <a:endParaRPr lang="en-AU">
              <a:latin typeface="Public Sans" pitchFamily="2" charset="0"/>
            </a:endParaRPr>
          </a:p>
        </p:txBody>
      </p:sp>
    </p:spTree>
    <p:extLst>
      <p:ext uri="{BB962C8B-B14F-4D97-AF65-F5344CB8AC3E}">
        <p14:creationId xmlns:p14="http://schemas.microsoft.com/office/powerpoint/2010/main" val="4144793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Public Sans" pitchFamily="2" charset="0"/>
              </a:defRPr>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Public Sans" pitchFamily="2" charset="0"/>
              </a:defRPr>
            </a:lvl1pPr>
          </a:lstStyle>
          <a:p>
            <a:fld id="{EC6F825C-382E-4C1A-82AB-BCE4AFD21ABE}" type="datetimeFigureOut">
              <a:rPr lang="en-AU" smtClean="0"/>
              <a:pPr/>
              <a:t>16/03/2026</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Public Sans" pitchFamily="2" charset="0"/>
              </a:defRPr>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Public Sans" pitchFamily="2" charset="0"/>
              </a:defRPr>
            </a:lvl1pPr>
          </a:lstStyle>
          <a:p>
            <a:fld id="{B07158C4-A119-4B78-9DE8-A50001BC31DC}" type="slidenum">
              <a:rPr lang="en-AU" smtClean="0"/>
              <a:pPr/>
              <a:t>‹#›</a:t>
            </a:fld>
            <a:endParaRPr lang="en-AU"/>
          </a:p>
        </p:txBody>
      </p:sp>
    </p:spTree>
    <p:extLst>
      <p:ext uri="{BB962C8B-B14F-4D97-AF65-F5344CB8AC3E}">
        <p14:creationId xmlns:p14="http://schemas.microsoft.com/office/powerpoint/2010/main" val="3301092027"/>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Arial" panose="020B0604020202020204" pitchFamily="34" charset="0"/>
        <a:ea typeface="+mn-ea"/>
        <a:cs typeface="Arial" panose="020B0604020202020204" pitchFamily="34" charset="0"/>
      </a:defRPr>
    </a:lvl1pPr>
    <a:lvl2pPr marL="609585" algn="l" defTabSz="1219170" rtl="0" eaLnBrk="1" latinLnBrk="0" hangingPunct="1">
      <a:defRPr sz="1600" kern="1200">
        <a:solidFill>
          <a:schemeClr val="tx1"/>
        </a:solidFill>
        <a:latin typeface="Arial" panose="020B0604020202020204" pitchFamily="34" charset="0"/>
        <a:ea typeface="+mn-ea"/>
        <a:cs typeface="Arial" panose="020B0604020202020204" pitchFamily="34" charset="0"/>
      </a:defRPr>
    </a:lvl2pPr>
    <a:lvl3pPr marL="1219170" algn="l" defTabSz="1219170" rtl="0" eaLnBrk="1" latinLnBrk="0" hangingPunct="1">
      <a:defRPr sz="1600" kern="1200">
        <a:solidFill>
          <a:schemeClr val="tx1"/>
        </a:solidFill>
        <a:latin typeface="Arial" panose="020B0604020202020204" pitchFamily="34" charset="0"/>
        <a:ea typeface="+mn-ea"/>
        <a:cs typeface="Arial" panose="020B0604020202020204" pitchFamily="34" charset="0"/>
      </a:defRPr>
    </a:lvl3pPr>
    <a:lvl4pPr marL="1828754" algn="l" defTabSz="1219170" rtl="0" eaLnBrk="1" latinLnBrk="0" hangingPunct="1">
      <a:defRPr sz="1600" kern="1200">
        <a:solidFill>
          <a:schemeClr val="tx1"/>
        </a:solidFill>
        <a:latin typeface="Arial" panose="020B0604020202020204" pitchFamily="34" charset="0"/>
        <a:ea typeface="+mn-ea"/>
        <a:cs typeface="Arial" panose="020B0604020202020204" pitchFamily="34" charset="0"/>
      </a:defRPr>
    </a:lvl4pPr>
    <a:lvl5pPr marL="2438339" algn="l" defTabSz="1219170" rtl="0" eaLnBrk="1" latinLnBrk="0" hangingPunct="1">
      <a:defRPr sz="1600" kern="1200">
        <a:solidFill>
          <a:schemeClr val="tx1"/>
        </a:solidFill>
        <a:latin typeface="Arial" panose="020B0604020202020204" pitchFamily="34" charset="0"/>
        <a:ea typeface="+mn-ea"/>
        <a:cs typeface="Arial" panose="020B0604020202020204" pitchFamily="34" charset="0"/>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27.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60.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6.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79.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3" Type="http://schemas.openxmlformats.org/officeDocument/2006/relationships/hyperlink" Target="https://theme.npm.edu.tw/exh105/form04/en/index.html" TargetMode="External"/><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3" Type="http://schemas.openxmlformats.org/officeDocument/2006/relationships/hyperlink" Target="https://www.youtube.com/watch?v=zWEES7zrpkk" TargetMode="External"/><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102.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a:t>
            </a:fld>
            <a:endParaRPr lang="en-AU"/>
          </a:p>
        </p:txBody>
      </p:sp>
    </p:spTree>
    <p:extLst>
      <p:ext uri="{BB962C8B-B14F-4D97-AF65-F5344CB8AC3E}">
        <p14:creationId xmlns:p14="http://schemas.microsoft.com/office/powerpoint/2010/main" val="19335899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C49D0B-F982-F583-2859-CA17B552D6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0B8383-2752-B32A-9B19-BB9851459A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FECBBC-3897-3489-1744-2DD39FA45B31}"/>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Sample responses: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dirty="0"/>
          </a:p>
          <a:p>
            <a:pPr marL="285750" marR="0" lvl="0" indent="-285750" algn="l" defTabSz="1219170" rtl="0" eaLnBrk="1" fontAlgn="auto" latinLnBrk="0" hangingPunct="1">
              <a:lnSpc>
                <a:spcPct val="100000"/>
              </a:lnSpc>
              <a:spcBef>
                <a:spcPts val="0"/>
              </a:spcBef>
              <a:spcAft>
                <a:spcPts val="0"/>
              </a:spcAft>
              <a:buClrTx/>
              <a:buSzTx/>
              <a:buFontTx/>
              <a:buChar char="-"/>
              <a:tabLst/>
              <a:defRPr/>
            </a:pPr>
            <a:r>
              <a:rPr lang="en-AU" dirty="0"/>
              <a:t>It’s a busy street with shops and restaurants – a shopping and retail strip. There’s a mixture of old and new buildings. </a:t>
            </a:r>
          </a:p>
          <a:p>
            <a:pPr marL="285750" marR="0" lvl="0" indent="-285750" algn="l" defTabSz="1219170" rtl="0" eaLnBrk="1" fontAlgn="auto" latinLnBrk="0" hangingPunct="1">
              <a:lnSpc>
                <a:spcPct val="100000"/>
              </a:lnSpc>
              <a:spcBef>
                <a:spcPts val="0"/>
              </a:spcBef>
              <a:spcAft>
                <a:spcPts val="0"/>
              </a:spcAft>
              <a:buClrTx/>
              <a:buSzTx/>
              <a:buFontTx/>
              <a:buChar char="-"/>
              <a:tabLst/>
              <a:defRPr/>
            </a:pPr>
            <a:r>
              <a:rPr lang="en-AU" dirty="0"/>
              <a:t>The artist has made a realistic miniature sculpture of one of the older buildings on the street. She’s photographed it on the street so you can compare it with the real building.</a:t>
            </a:r>
          </a:p>
          <a:p>
            <a:pPr marL="285750" marR="0" lvl="0" indent="-285750" algn="l" defTabSz="1219170" rtl="0" eaLnBrk="1" fontAlgn="auto" latinLnBrk="0" hangingPunct="1">
              <a:lnSpc>
                <a:spcPct val="100000"/>
              </a:lnSpc>
              <a:spcBef>
                <a:spcPts val="0"/>
              </a:spcBef>
              <a:spcAft>
                <a:spcPts val="0"/>
              </a:spcAft>
              <a:buClrTx/>
              <a:buSzTx/>
              <a:buFontTx/>
              <a:buChar char="-"/>
              <a:tabLst/>
              <a:defRPr/>
            </a:pPr>
            <a:r>
              <a:rPr lang="en-AU" dirty="0"/>
              <a:t>This looks like a busy place that’s changed over time. It’s a historic building that’s had new businesses move in and air conditioning added while keeping the historic design features and pink paint. </a:t>
            </a:r>
          </a:p>
          <a:p>
            <a:pPr marL="285750" marR="0" lvl="0" indent="-285750" algn="l" defTabSz="1219170" rtl="0" eaLnBrk="1" fontAlgn="auto" latinLnBrk="0" hangingPunct="1">
              <a:lnSpc>
                <a:spcPct val="100000"/>
              </a:lnSpc>
              <a:spcBef>
                <a:spcPts val="0"/>
              </a:spcBef>
              <a:spcAft>
                <a:spcPts val="0"/>
              </a:spcAft>
              <a:buClrTx/>
              <a:buSzTx/>
              <a:buFontTx/>
              <a:buChar char="-"/>
              <a:tabLst/>
              <a:defRPr/>
            </a:pPr>
            <a:endParaRPr lang="en-AU" dirty="0"/>
          </a:p>
        </p:txBody>
      </p:sp>
      <p:sp>
        <p:nvSpPr>
          <p:cNvPr id="4" name="Slide Number Placeholder 3">
            <a:extLst>
              <a:ext uri="{FF2B5EF4-FFF2-40B4-BE49-F238E27FC236}">
                <a16:creationId xmlns:a16="http://schemas.microsoft.com/office/drawing/2014/main" id="{E2C27881-C578-150C-EE50-ACF335F58D7A}"/>
              </a:ext>
            </a:extLst>
          </p:cNvPr>
          <p:cNvSpPr>
            <a:spLocks noGrp="1"/>
          </p:cNvSpPr>
          <p:nvPr>
            <p:ph type="sldNum" sz="quarter" idx="5"/>
          </p:nvPr>
        </p:nvSpPr>
        <p:spPr/>
        <p:txBody>
          <a:bodyPr/>
          <a:lstStyle/>
          <a:p>
            <a:fld id="{B07158C4-A119-4B78-9DE8-A50001BC31DC}" type="slidenum">
              <a:rPr lang="en-AU" smtClean="0"/>
              <a:pPr/>
              <a:t>11</a:t>
            </a:fld>
            <a:endParaRPr lang="en-AU"/>
          </a:p>
        </p:txBody>
      </p:sp>
    </p:spTree>
    <p:extLst>
      <p:ext uri="{BB962C8B-B14F-4D97-AF65-F5344CB8AC3E}">
        <p14:creationId xmlns:p14="http://schemas.microsoft.com/office/powerpoint/2010/main" val="61350233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07158C4-A119-4B78-9DE8-A50001BC31DC}" type="slidenum">
              <a:rPr lang="en-AU" smtClean="0"/>
              <a:pPr/>
              <a:t>123</a:t>
            </a:fld>
            <a:endParaRPr lang="en-AU"/>
          </a:p>
        </p:txBody>
      </p:sp>
    </p:spTree>
    <p:extLst>
      <p:ext uri="{BB962C8B-B14F-4D97-AF65-F5344CB8AC3E}">
        <p14:creationId xmlns:p14="http://schemas.microsoft.com/office/powerpoint/2010/main" val="350087865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07158C4-A119-4B78-9DE8-A50001BC31DC}" type="slidenum">
              <a:rPr lang="en-AU" smtClean="0"/>
              <a:pPr/>
              <a:t>134</a:t>
            </a:fld>
            <a:endParaRPr lang="en-AU"/>
          </a:p>
        </p:txBody>
      </p:sp>
    </p:spTree>
    <p:extLst>
      <p:ext uri="{BB962C8B-B14F-4D97-AF65-F5344CB8AC3E}">
        <p14:creationId xmlns:p14="http://schemas.microsoft.com/office/powerpoint/2010/main" val="125706450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135</a:t>
            </a:fld>
            <a:endParaRPr lang="en-AU"/>
          </a:p>
        </p:txBody>
      </p:sp>
    </p:spTree>
    <p:extLst>
      <p:ext uri="{BB962C8B-B14F-4D97-AF65-F5344CB8AC3E}">
        <p14:creationId xmlns:p14="http://schemas.microsoft.com/office/powerpoint/2010/main" val="261930743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07158C4-A119-4B78-9DE8-A50001BC31DC}" type="slidenum">
              <a:rPr lang="en-AU" smtClean="0"/>
              <a:pPr/>
              <a:t>136</a:t>
            </a:fld>
            <a:endParaRPr lang="en-AU"/>
          </a:p>
        </p:txBody>
      </p:sp>
    </p:spTree>
    <p:extLst>
      <p:ext uri="{BB962C8B-B14F-4D97-AF65-F5344CB8AC3E}">
        <p14:creationId xmlns:p14="http://schemas.microsoft.com/office/powerpoint/2010/main" val="328260234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Teacher note:</a:t>
            </a:r>
            <a:endParaRPr lang="en-AU" b="0"/>
          </a:p>
          <a:p>
            <a:endParaRPr lang="en-AU" b="0"/>
          </a:p>
          <a:p>
            <a:r>
              <a:rPr lang="en-AU" b="0"/>
              <a:t>This activity could be adjusted to use oil pastel instead of printmaking ink. Prepare the ink station by applying a thick layer of oil pastel onto a sheet of paper. Tape this together with the printing paper, frame and image. The ‘ink’ sheet will contain the ghost image and can be used as a negative version of the print.</a:t>
            </a:r>
            <a:endParaRPr lang="en-AU" b="1"/>
          </a:p>
        </p:txBody>
      </p:sp>
      <p:sp>
        <p:nvSpPr>
          <p:cNvPr id="4" name="Slide Number Placeholder 3"/>
          <p:cNvSpPr>
            <a:spLocks noGrp="1"/>
          </p:cNvSpPr>
          <p:nvPr>
            <p:ph type="sldNum" sz="quarter" idx="5"/>
          </p:nvPr>
        </p:nvSpPr>
        <p:spPr/>
        <p:txBody>
          <a:bodyPr/>
          <a:lstStyle/>
          <a:p>
            <a:fld id="{B07158C4-A119-4B78-9DE8-A50001BC31DC}" type="slidenum">
              <a:rPr lang="en-AU" smtClean="0"/>
              <a:pPr/>
              <a:t>137</a:t>
            </a:fld>
            <a:endParaRPr lang="en-AU"/>
          </a:p>
        </p:txBody>
      </p:sp>
    </p:spTree>
    <p:extLst>
      <p:ext uri="{BB962C8B-B14F-4D97-AF65-F5344CB8AC3E}">
        <p14:creationId xmlns:p14="http://schemas.microsoft.com/office/powerpoint/2010/main" val="232429121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Note:</a:t>
            </a:r>
            <a:br>
              <a:rPr lang="en-AU" b="0"/>
            </a:br>
            <a:br>
              <a:rPr lang="en-AU" b="0"/>
            </a:br>
            <a:r>
              <a:rPr lang="en-AU" b="0"/>
              <a:t>Materials and equipment (clockwise from top left):</a:t>
            </a:r>
          </a:p>
          <a:p>
            <a:pPr marL="285750" indent="-285750">
              <a:buFontTx/>
              <a:buChar char="-"/>
            </a:pPr>
            <a:r>
              <a:rPr lang="en-AU" b="0"/>
              <a:t>Palette knife</a:t>
            </a:r>
          </a:p>
          <a:p>
            <a:pPr marL="285750" indent="-285750">
              <a:buFontTx/>
              <a:buChar char="-"/>
            </a:pPr>
            <a:r>
              <a:rPr lang="en-AU" b="0"/>
              <a:t>Block printing ink</a:t>
            </a:r>
          </a:p>
          <a:p>
            <a:pPr marL="285750" indent="-285750">
              <a:buFontTx/>
              <a:buChar char="-"/>
            </a:pPr>
            <a:r>
              <a:rPr lang="en-AU" b="0"/>
              <a:t>Printed/photocopied image (A4)</a:t>
            </a:r>
          </a:p>
          <a:p>
            <a:pPr marL="285750" indent="-285750">
              <a:buFontTx/>
              <a:buChar char="-"/>
            </a:pPr>
            <a:r>
              <a:rPr lang="en-AU" b="0"/>
              <a:t>Masking tape</a:t>
            </a:r>
          </a:p>
          <a:p>
            <a:pPr marL="285750" indent="-285750">
              <a:buFontTx/>
              <a:buChar char="-"/>
            </a:pPr>
            <a:r>
              <a:rPr lang="en-AU" b="0"/>
              <a:t>A3 cartridge paper</a:t>
            </a:r>
          </a:p>
          <a:p>
            <a:pPr marL="285750" indent="-285750">
              <a:buFontTx/>
              <a:buChar char="-"/>
            </a:pPr>
            <a:r>
              <a:rPr lang="en-AU" b="0"/>
              <a:t>A3 paper mask with A4 sized hole cut out</a:t>
            </a:r>
          </a:p>
          <a:p>
            <a:pPr marL="285750" indent="-285750">
              <a:buFontTx/>
              <a:buChar char="-"/>
            </a:pPr>
            <a:r>
              <a:rPr lang="en-AU" b="0"/>
              <a:t>Brayer</a:t>
            </a: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138</a:t>
            </a:fld>
            <a:endParaRPr lang="en-AU"/>
          </a:p>
        </p:txBody>
      </p:sp>
    </p:spTree>
    <p:extLst>
      <p:ext uri="{BB962C8B-B14F-4D97-AF65-F5344CB8AC3E}">
        <p14:creationId xmlns:p14="http://schemas.microsoft.com/office/powerpoint/2010/main" val="312110530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A728E5-0A1F-D81F-7A1C-00AFD19383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435D3D-9A07-1D88-A31A-7154B03841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AB3BA1-8120-E3C1-D699-FF67546244A2}"/>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0BA6F554-14EB-25F9-BD05-FB31FD3D2A44}"/>
              </a:ext>
            </a:extLst>
          </p:cNvPr>
          <p:cNvSpPr>
            <a:spLocks noGrp="1"/>
          </p:cNvSpPr>
          <p:nvPr>
            <p:ph type="sldNum" sz="quarter" idx="5"/>
          </p:nvPr>
        </p:nvSpPr>
        <p:spPr/>
        <p:txBody>
          <a:bodyPr/>
          <a:lstStyle/>
          <a:p>
            <a:fld id="{B07158C4-A119-4B78-9DE8-A50001BC31DC}" type="slidenum">
              <a:rPr lang="en-AU" smtClean="0"/>
              <a:pPr/>
              <a:t>141</a:t>
            </a:fld>
            <a:endParaRPr lang="en-AU"/>
          </a:p>
        </p:txBody>
      </p:sp>
    </p:spTree>
    <p:extLst>
      <p:ext uri="{BB962C8B-B14F-4D97-AF65-F5344CB8AC3E}">
        <p14:creationId xmlns:p14="http://schemas.microsoft.com/office/powerpoint/2010/main" val="69241185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11F28E-3800-C853-EB01-75A6456413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48F44F-F0A7-7E8B-420D-11DE8F3EE6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CA8E70-7CA2-6964-863A-FCE4C9E228E7}"/>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82E44972-4EE5-7D0E-B175-061B96048B52}"/>
              </a:ext>
            </a:extLst>
          </p:cNvPr>
          <p:cNvSpPr>
            <a:spLocks noGrp="1"/>
          </p:cNvSpPr>
          <p:nvPr>
            <p:ph type="sldNum" sz="quarter" idx="5"/>
          </p:nvPr>
        </p:nvSpPr>
        <p:spPr/>
        <p:txBody>
          <a:bodyPr/>
          <a:lstStyle/>
          <a:p>
            <a:fld id="{B07158C4-A119-4B78-9DE8-A50001BC31DC}" type="slidenum">
              <a:rPr lang="en-AU" smtClean="0"/>
              <a:pPr/>
              <a:t>142</a:t>
            </a:fld>
            <a:endParaRPr lang="en-AU"/>
          </a:p>
        </p:txBody>
      </p:sp>
    </p:spTree>
    <p:extLst>
      <p:ext uri="{BB962C8B-B14F-4D97-AF65-F5344CB8AC3E}">
        <p14:creationId xmlns:p14="http://schemas.microsoft.com/office/powerpoint/2010/main" val="378740791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F05726-3934-45A4-FD49-293250D388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6A08C5-2109-0ECB-0A6D-E8CA30662D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D2CAF9-3FFA-EC24-BDCC-F10F5FD3139E}"/>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4B1220B8-FF48-FD2F-467A-865363D11EF6}"/>
              </a:ext>
            </a:extLst>
          </p:cNvPr>
          <p:cNvSpPr>
            <a:spLocks noGrp="1"/>
          </p:cNvSpPr>
          <p:nvPr>
            <p:ph type="sldNum" sz="quarter" idx="5"/>
          </p:nvPr>
        </p:nvSpPr>
        <p:spPr/>
        <p:txBody>
          <a:bodyPr/>
          <a:lstStyle/>
          <a:p>
            <a:fld id="{B07158C4-A119-4B78-9DE8-A50001BC31DC}" type="slidenum">
              <a:rPr lang="en-AU" smtClean="0"/>
              <a:pPr/>
              <a:t>143</a:t>
            </a:fld>
            <a:endParaRPr lang="en-AU"/>
          </a:p>
        </p:txBody>
      </p:sp>
    </p:spTree>
    <p:extLst>
      <p:ext uri="{BB962C8B-B14F-4D97-AF65-F5344CB8AC3E}">
        <p14:creationId xmlns:p14="http://schemas.microsoft.com/office/powerpoint/2010/main" val="281363936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81ECE7-2C49-AAAC-5B51-540FEDCC97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1FE6B3-B66D-EC85-C024-C823B8476D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1FBDFA-342A-3B5E-07BB-61EE2BA690BB}"/>
              </a:ext>
            </a:extLst>
          </p:cNvPr>
          <p:cNvSpPr>
            <a:spLocks noGrp="1"/>
          </p:cNvSpPr>
          <p:nvPr>
            <p:ph type="body" idx="1"/>
          </p:nvPr>
        </p:nvSpPr>
        <p:spPr/>
        <p:txBody>
          <a:bodyPr/>
          <a:lstStyle/>
          <a:p>
            <a:r>
              <a:rPr lang="en-AU"/>
              <a:t>Note: Samples from student workshop</a:t>
            </a:r>
          </a:p>
        </p:txBody>
      </p:sp>
      <p:sp>
        <p:nvSpPr>
          <p:cNvPr id="4" name="Slide Number Placeholder 3">
            <a:extLst>
              <a:ext uri="{FF2B5EF4-FFF2-40B4-BE49-F238E27FC236}">
                <a16:creationId xmlns:a16="http://schemas.microsoft.com/office/drawing/2014/main" id="{A8982684-5511-E8D9-4781-2535D5C932F8}"/>
              </a:ext>
            </a:extLst>
          </p:cNvPr>
          <p:cNvSpPr>
            <a:spLocks noGrp="1"/>
          </p:cNvSpPr>
          <p:nvPr>
            <p:ph type="sldNum" sz="quarter" idx="5"/>
          </p:nvPr>
        </p:nvSpPr>
        <p:spPr/>
        <p:txBody>
          <a:bodyPr/>
          <a:lstStyle/>
          <a:p>
            <a:fld id="{B07158C4-A119-4B78-9DE8-A50001BC31DC}" type="slidenum">
              <a:rPr lang="en-AU" smtClean="0"/>
              <a:pPr/>
              <a:t>144</a:t>
            </a:fld>
            <a:endParaRPr lang="en-AU"/>
          </a:p>
        </p:txBody>
      </p:sp>
    </p:spTree>
    <p:extLst>
      <p:ext uri="{BB962C8B-B14F-4D97-AF65-F5344CB8AC3E}">
        <p14:creationId xmlns:p14="http://schemas.microsoft.com/office/powerpoint/2010/main" val="23615487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D93798-9E77-48B0-8FFE-869D7DDA03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0BDB52-648B-A645-3959-A148FFC635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459FEF-B5DB-6E08-46AE-FC976CA2CE7A}"/>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Sample responses: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a:p>
          <a:p>
            <a:pPr marL="285750" marR="0" lvl="0" indent="-285750" algn="l" defTabSz="1219170" rtl="0" eaLnBrk="1" fontAlgn="auto" latinLnBrk="0" hangingPunct="1">
              <a:lnSpc>
                <a:spcPct val="100000"/>
              </a:lnSpc>
              <a:spcBef>
                <a:spcPts val="0"/>
              </a:spcBef>
              <a:spcAft>
                <a:spcPts val="0"/>
              </a:spcAft>
              <a:buClrTx/>
              <a:buSzTx/>
              <a:buFontTx/>
              <a:buChar char="-"/>
              <a:tabLst/>
              <a:defRPr/>
            </a:pPr>
            <a:r>
              <a:rPr lang="en-AU"/>
              <a:t>We can only see broken pieces of a decorative metal fence or gate.</a:t>
            </a:r>
          </a:p>
          <a:p>
            <a:pPr marL="285750" marR="0" lvl="0" indent="-285750" algn="l" defTabSz="1219170" rtl="0" eaLnBrk="1" fontAlgn="auto" latinLnBrk="0" hangingPunct="1">
              <a:lnSpc>
                <a:spcPct val="100000"/>
              </a:lnSpc>
              <a:spcBef>
                <a:spcPts val="0"/>
              </a:spcBef>
              <a:spcAft>
                <a:spcPts val="0"/>
              </a:spcAft>
              <a:buClrTx/>
              <a:buSzTx/>
              <a:buFontTx/>
              <a:buChar char="-"/>
              <a:tabLst/>
              <a:defRPr/>
            </a:pPr>
            <a:r>
              <a:rPr lang="en-AU"/>
              <a:t>The artist has carefully re-created and duplicated these broken pieces. He’s taken a self-portrait with one of the pieces, it must be important to him.</a:t>
            </a:r>
          </a:p>
          <a:p>
            <a:pPr marL="285750" marR="0" lvl="0" indent="-285750" algn="l" defTabSz="1219170" rtl="0" eaLnBrk="1" fontAlgn="auto" latinLnBrk="0" hangingPunct="1">
              <a:lnSpc>
                <a:spcPct val="100000"/>
              </a:lnSpc>
              <a:spcBef>
                <a:spcPts val="0"/>
              </a:spcBef>
              <a:spcAft>
                <a:spcPts val="0"/>
              </a:spcAft>
              <a:buClrTx/>
              <a:buSzTx/>
              <a:buFontTx/>
              <a:buChar char="-"/>
              <a:tabLst/>
              <a:defRPr/>
            </a:pPr>
            <a:r>
              <a:rPr lang="en-AU"/>
              <a:t>Maybe that building isn’t there anymore and the pieces are all that’s left. The article gives more information about the house in Redfern that he used to live in and its importance to him.</a:t>
            </a:r>
          </a:p>
          <a:p>
            <a:endParaRPr lang="en-AU"/>
          </a:p>
        </p:txBody>
      </p:sp>
      <p:sp>
        <p:nvSpPr>
          <p:cNvPr id="4" name="Slide Number Placeholder 3">
            <a:extLst>
              <a:ext uri="{FF2B5EF4-FFF2-40B4-BE49-F238E27FC236}">
                <a16:creationId xmlns:a16="http://schemas.microsoft.com/office/drawing/2014/main" id="{0B8D8F2D-A9DF-C2B6-706B-C6FF55CE5FE6}"/>
              </a:ext>
            </a:extLst>
          </p:cNvPr>
          <p:cNvSpPr>
            <a:spLocks noGrp="1"/>
          </p:cNvSpPr>
          <p:nvPr>
            <p:ph type="sldNum" sz="quarter" idx="5"/>
          </p:nvPr>
        </p:nvSpPr>
        <p:spPr/>
        <p:txBody>
          <a:bodyPr/>
          <a:lstStyle/>
          <a:p>
            <a:fld id="{B07158C4-A119-4B78-9DE8-A50001BC31DC}" type="slidenum">
              <a:rPr lang="en-AU" smtClean="0"/>
              <a:pPr/>
              <a:t>12</a:t>
            </a:fld>
            <a:endParaRPr lang="en-AU"/>
          </a:p>
        </p:txBody>
      </p:sp>
    </p:spTree>
    <p:extLst>
      <p:ext uri="{BB962C8B-B14F-4D97-AF65-F5344CB8AC3E}">
        <p14:creationId xmlns:p14="http://schemas.microsoft.com/office/powerpoint/2010/main" val="173049405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88C1AB-B314-9D88-7721-2893E569C1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90AEEF-3B33-AC80-CC60-0E85D56400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4ACBE6-3DC3-1EEE-D163-1FC35E6F3576}"/>
              </a:ext>
            </a:extLst>
          </p:cNvPr>
          <p:cNvSpPr>
            <a:spLocks noGrp="1"/>
          </p:cNvSpPr>
          <p:nvPr>
            <p:ph type="body" idx="1"/>
          </p:nvPr>
        </p:nvSpPr>
        <p:spPr/>
        <p:txBody>
          <a:bodyPr/>
          <a:lstStyle/>
          <a:p>
            <a:r>
              <a:rPr lang="en-AU" b="1"/>
              <a:t>Note:</a:t>
            </a:r>
            <a:r>
              <a:rPr lang="en-AU"/>
              <a:t> </a:t>
            </a:r>
          </a:p>
          <a:p>
            <a:endParaRPr lang="en-AU"/>
          </a:p>
          <a:p>
            <a:r>
              <a:rPr lang="en-AU"/>
              <a:t>Samples from teacher workshop</a:t>
            </a:r>
          </a:p>
        </p:txBody>
      </p:sp>
      <p:sp>
        <p:nvSpPr>
          <p:cNvPr id="4" name="Slide Number Placeholder 3">
            <a:extLst>
              <a:ext uri="{FF2B5EF4-FFF2-40B4-BE49-F238E27FC236}">
                <a16:creationId xmlns:a16="http://schemas.microsoft.com/office/drawing/2014/main" id="{B0D8024F-11C0-6975-016F-4C28BA391FA6}"/>
              </a:ext>
            </a:extLst>
          </p:cNvPr>
          <p:cNvSpPr>
            <a:spLocks noGrp="1"/>
          </p:cNvSpPr>
          <p:nvPr>
            <p:ph type="sldNum" sz="quarter" idx="5"/>
          </p:nvPr>
        </p:nvSpPr>
        <p:spPr/>
        <p:txBody>
          <a:bodyPr/>
          <a:lstStyle/>
          <a:p>
            <a:fld id="{B07158C4-A119-4B78-9DE8-A50001BC31DC}" type="slidenum">
              <a:rPr lang="en-AU" smtClean="0"/>
              <a:pPr/>
              <a:t>145</a:t>
            </a:fld>
            <a:endParaRPr lang="en-AU"/>
          </a:p>
        </p:txBody>
      </p:sp>
    </p:spTree>
    <p:extLst>
      <p:ext uri="{BB962C8B-B14F-4D97-AF65-F5344CB8AC3E}">
        <p14:creationId xmlns:p14="http://schemas.microsoft.com/office/powerpoint/2010/main" val="410989061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E9C7C8-0F6F-F53D-D0D1-5D3D2260A4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8B4BA0-2D53-A1B5-2DBC-9B146A5827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988CA9-B0ED-9DC0-EA56-2FEC2A222DF4}"/>
              </a:ext>
            </a:extLst>
          </p:cNvPr>
          <p:cNvSpPr>
            <a:spLocks noGrp="1"/>
          </p:cNvSpPr>
          <p:nvPr>
            <p:ph type="body" idx="1"/>
          </p:nvPr>
        </p:nvSpPr>
        <p:spPr/>
        <p:txBody>
          <a:bodyPr/>
          <a:lstStyle/>
          <a:p>
            <a:r>
              <a:rPr lang="en-AU" b="1"/>
              <a:t>Note:</a:t>
            </a:r>
            <a:r>
              <a:rPr lang="en-AU"/>
              <a:t> </a:t>
            </a:r>
          </a:p>
          <a:p>
            <a:endParaRPr lang="en-AU"/>
          </a:p>
          <a:p>
            <a:r>
              <a:rPr lang="en-AU"/>
              <a:t>Samples from teacher workshop</a:t>
            </a:r>
          </a:p>
        </p:txBody>
      </p:sp>
      <p:sp>
        <p:nvSpPr>
          <p:cNvPr id="4" name="Slide Number Placeholder 3">
            <a:extLst>
              <a:ext uri="{FF2B5EF4-FFF2-40B4-BE49-F238E27FC236}">
                <a16:creationId xmlns:a16="http://schemas.microsoft.com/office/drawing/2014/main" id="{625436AC-0121-DE43-E173-9B07F346759C}"/>
              </a:ext>
            </a:extLst>
          </p:cNvPr>
          <p:cNvSpPr>
            <a:spLocks noGrp="1"/>
          </p:cNvSpPr>
          <p:nvPr>
            <p:ph type="sldNum" sz="quarter" idx="5"/>
          </p:nvPr>
        </p:nvSpPr>
        <p:spPr/>
        <p:txBody>
          <a:bodyPr/>
          <a:lstStyle/>
          <a:p>
            <a:fld id="{B07158C4-A119-4B78-9DE8-A50001BC31DC}" type="slidenum">
              <a:rPr lang="en-AU" smtClean="0"/>
              <a:pPr/>
              <a:t>146</a:t>
            </a:fld>
            <a:endParaRPr lang="en-AU"/>
          </a:p>
        </p:txBody>
      </p:sp>
    </p:spTree>
    <p:extLst>
      <p:ext uri="{BB962C8B-B14F-4D97-AF65-F5344CB8AC3E}">
        <p14:creationId xmlns:p14="http://schemas.microsoft.com/office/powerpoint/2010/main" val="339738876"/>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147</a:t>
            </a:fld>
            <a:endParaRPr lang="en-AU"/>
          </a:p>
        </p:txBody>
      </p:sp>
    </p:spTree>
    <p:extLst>
      <p:ext uri="{BB962C8B-B14F-4D97-AF65-F5344CB8AC3E}">
        <p14:creationId xmlns:p14="http://schemas.microsoft.com/office/powerpoint/2010/main" val="2285575246"/>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152</a:t>
            </a:fld>
            <a:endParaRPr lang="en-AU"/>
          </a:p>
        </p:txBody>
      </p:sp>
    </p:spTree>
    <p:extLst>
      <p:ext uri="{BB962C8B-B14F-4D97-AF65-F5344CB8AC3E}">
        <p14:creationId xmlns:p14="http://schemas.microsoft.com/office/powerpoint/2010/main" val="18105351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4EA4B5-50D9-7A5B-7B97-CBE2FF2286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DEBE5F-AF3F-2053-27DD-A0F0F4A5DF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F4C8F6-EC5E-CD78-2663-306F2EBD5964}"/>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Sample responses: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a:p>
          <a:p>
            <a:pPr marL="285750" marR="0" lvl="0" indent="-285750" algn="l" defTabSz="1219170" rtl="0" eaLnBrk="1" fontAlgn="auto" latinLnBrk="0" hangingPunct="1">
              <a:lnSpc>
                <a:spcPct val="100000"/>
              </a:lnSpc>
              <a:spcBef>
                <a:spcPts val="0"/>
              </a:spcBef>
              <a:spcAft>
                <a:spcPts val="0"/>
              </a:spcAft>
              <a:buClrTx/>
              <a:buSzTx/>
              <a:buFontTx/>
              <a:buChar char="-"/>
              <a:tabLst/>
              <a:defRPr/>
            </a:pPr>
            <a:r>
              <a:rPr lang="en-AU"/>
              <a:t>This is a complicated image made of hundreds of photographs of buildings and construction arranged like a mountain landscape.</a:t>
            </a:r>
          </a:p>
          <a:p>
            <a:pPr marL="285750" marR="0" lvl="0" indent="-285750" algn="l" defTabSz="1219170" rtl="0" eaLnBrk="1" fontAlgn="auto" latinLnBrk="0" hangingPunct="1">
              <a:lnSpc>
                <a:spcPct val="100000"/>
              </a:lnSpc>
              <a:spcBef>
                <a:spcPts val="0"/>
              </a:spcBef>
              <a:spcAft>
                <a:spcPts val="0"/>
              </a:spcAft>
              <a:buClrTx/>
              <a:buSzTx/>
              <a:buFontTx/>
              <a:buChar char="-"/>
              <a:tabLst/>
              <a:defRPr/>
            </a:pPr>
            <a:r>
              <a:rPr lang="en-AU"/>
              <a:t>It’s a digital artwork. The artist has collected many photos and videos and stitched them together in a new composition.</a:t>
            </a:r>
          </a:p>
          <a:p>
            <a:pPr marL="285750" marR="0" lvl="0" indent="-285750" algn="l" defTabSz="1219170" rtl="0" eaLnBrk="1" fontAlgn="auto" latinLnBrk="0" hangingPunct="1">
              <a:lnSpc>
                <a:spcPct val="100000"/>
              </a:lnSpc>
              <a:spcBef>
                <a:spcPts val="0"/>
              </a:spcBef>
              <a:spcAft>
                <a:spcPts val="0"/>
              </a:spcAft>
              <a:buClrTx/>
              <a:buSzTx/>
              <a:buFontTx/>
              <a:buChar char="-"/>
              <a:tabLst/>
              <a:defRPr/>
            </a:pPr>
            <a:r>
              <a:rPr lang="en-AU"/>
              <a:t>This is an imaginary place, but he’s used real photos to make it. They are all from a big, busy city.</a:t>
            </a:r>
          </a:p>
        </p:txBody>
      </p:sp>
      <p:sp>
        <p:nvSpPr>
          <p:cNvPr id="4" name="Slide Number Placeholder 3">
            <a:extLst>
              <a:ext uri="{FF2B5EF4-FFF2-40B4-BE49-F238E27FC236}">
                <a16:creationId xmlns:a16="http://schemas.microsoft.com/office/drawing/2014/main" id="{AC2E9E8B-D36A-9D3D-6D14-212B352732C7}"/>
              </a:ext>
            </a:extLst>
          </p:cNvPr>
          <p:cNvSpPr>
            <a:spLocks noGrp="1"/>
          </p:cNvSpPr>
          <p:nvPr>
            <p:ph type="sldNum" sz="quarter" idx="5"/>
          </p:nvPr>
        </p:nvSpPr>
        <p:spPr/>
        <p:txBody>
          <a:bodyPr/>
          <a:lstStyle/>
          <a:p>
            <a:fld id="{B07158C4-A119-4B78-9DE8-A50001BC31DC}" type="slidenum">
              <a:rPr lang="en-AU" smtClean="0"/>
              <a:pPr/>
              <a:t>13</a:t>
            </a:fld>
            <a:endParaRPr lang="en-AU"/>
          </a:p>
        </p:txBody>
      </p:sp>
    </p:spTree>
    <p:extLst>
      <p:ext uri="{BB962C8B-B14F-4D97-AF65-F5344CB8AC3E}">
        <p14:creationId xmlns:p14="http://schemas.microsoft.com/office/powerpoint/2010/main" val="13818289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latin typeface="Calibri"/>
                <a:ea typeface="Calibri"/>
                <a:cs typeface="Calibri"/>
              </a:rPr>
              <a:t>Left page:</a:t>
            </a:r>
          </a:p>
          <a:p>
            <a:r>
              <a:rPr lang="en-US" err="1">
                <a:latin typeface="Calibri"/>
                <a:ea typeface="Calibri"/>
                <a:cs typeface="Calibri"/>
              </a:rPr>
              <a:t>Architextures</a:t>
            </a:r>
            <a:endParaRPr lang="en-US">
              <a:latin typeface="Calibri"/>
              <a:ea typeface="Calibri"/>
              <a:cs typeface="Calibri"/>
            </a:endParaRPr>
          </a:p>
          <a:p>
            <a:r>
              <a:rPr lang="en-US">
                <a:latin typeface="Calibri"/>
                <a:ea typeface="Calibri"/>
                <a:cs typeface="Calibri"/>
              </a:rPr>
              <a:t>First Impressions</a:t>
            </a:r>
          </a:p>
          <a:p>
            <a:pPr marL="342900" indent="-342900">
              <a:buAutoNum type="arabicPeriod"/>
            </a:pPr>
            <a:r>
              <a:rPr lang="en-US">
                <a:latin typeface="Calibri"/>
                <a:ea typeface="Calibri"/>
                <a:cs typeface="Calibri"/>
              </a:rPr>
              <a:t>It looks like an urban based environment because of all the buildings</a:t>
            </a:r>
          </a:p>
          <a:p>
            <a:pPr marL="342900" indent="-342900">
              <a:buAutoNum type="arabicPeriod"/>
            </a:pPr>
            <a:r>
              <a:rPr lang="en-US">
                <a:latin typeface="Calibri"/>
                <a:ea typeface="Calibri"/>
                <a:cs typeface="Calibri"/>
              </a:rPr>
              <a:t>I think she did it with cardboard and maybe paper</a:t>
            </a:r>
          </a:p>
          <a:p>
            <a:pPr marL="342900" indent="-342900">
              <a:buAutoNum type="arabicPeriod"/>
            </a:pPr>
            <a:r>
              <a:rPr lang="en-US">
                <a:latin typeface="Calibri"/>
                <a:ea typeface="Calibri"/>
                <a:cs typeface="Calibri"/>
              </a:rPr>
              <a:t>It looks like a very old building that had a new shop/restaurant built underneath it.</a:t>
            </a:r>
          </a:p>
          <a:p>
            <a:pPr marL="0" indent="0">
              <a:buNone/>
            </a:pPr>
            <a:endParaRPr lang="en-US">
              <a:latin typeface="Calibri"/>
              <a:ea typeface="Calibri"/>
              <a:cs typeface="Calibri"/>
            </a:endParaRPr>
          </a:p>
          <a:p>
            <a:pPr marL="0" indent="0">
              <a:buNone/>
            </a:pPr>
            <a:r>
              <a:rPr lang="en-US" b="1">
                <a:latin typeface="Calibri"/>
                <a:ea typeface="Calibri"/>
                <a:cs typeface="Calibri"/>
              </a:rPr>
              <a:t>Right page:</a:t>
            </a:r>
          </a:p>
          <a:p>
            <a:pPr marL="0" indent="0">
              <a:buNone/>
            </a:pPr>
            <a:r>
              <a:rPr lang="en-US">
                <a:latin typeface="Calibri"/>
                <a:ea typeface="Calibri"/>
                <a:cs typeface="Calibri"/>
              </a:rPr>
              <a:t>Yang Yongliang</a:t>
            </a:r>
          </a:p>
          <a:p>
            <a:pPr marL="285750" indent="-285750">
              <a:buFontTx/>
              <a:buChar char="-"/>
            </a:pPr>
            <a:r>
              <a:rPr lang="en-US">
                <a:latin typeface="Calibri"/>
                <a:ea typeface="Calibri"/>
                <a:cs typeface="Calibri"/>
              </a:rPr>
              <a:t>It looks like he’ referencing it form how old Chinese looks like compared to how it now looks like with all the buildings</a:t>
            </a:r>
          </a:p>
          <a:p>
            <a:pPr marL="285750" indent="-285750">
              <a:buFontTx/>
              <a:buChar char="-"/>
            </a:pPr>
            <a:r>
              <a:rPr lang="en-US">
                <a:latin typeface="Calibri"/>
                <a:ea typeface="Calibri"/>
                <a:cs typeface="Calibri"/>
              </a:rPr>
              <a:t>I can see that he’s using an old Chinese type of landscape as the base, then filling it in &amp; making it out of buildings &amp; things from now like sky scrapers &amp; apartments showing how much has changed</a:t>
            </a:r>
          </a:p>
          <a:p>
            <a:pPr marL="285750" indent="-285750">
              <a:buFontTx/>
              <a:buChar char="-"/>
            </a:pPr>
            <a:r>
              <a:rPr lang="en-US">
                <a:latin typeface="Calibri"/>
                <a:ea typeface="Calibri"/>
                <a:cs typeface="Calibri"/>
              </a:rPr>
              <a:t>Based on Chinese paintings like making it into a new version of how it used to look till now.</a:t>
            </a:r>
          </a:p>
          <a:p>
            <a:pPr marL="285750" indent="-285750">
              <a:buFontTx/>
              <a:buChar char="-"/>
            </a:pPr>
            <a:r>
              <a:rPr lang="en-US">
                <a:latin typeface="Calibri"/>
                <a:ea typeface="Calibri"/>
                <a:cs typeface="Calibri"/>
              </a:rPr>
              <a:t>Had to have taken thousands of photos to create the hills &amp; using CGI for the waterfall &amp; maybe more.</a:t>
            </a:r>
          </a:p>
        </p:txBody>
      </p:sp>
      <p:sp>
        <p:nvSpPr>
          <p:cNvPr id="4" name="Slide Number Placeholder 3"/>
          <p:cNvSpPr>
            <a:spLocks noGrp="1"/>
          </p:cNvSpPr>
          <p:nvPr>
            <p:ph type="sldNum" sz="quarter" idx="5"/>
          </p:nvPr>
        </p:nvSpPr>
        <p:spPr/>
        <p:txBody>
          <a:bodyPr/>
          <a:lstStyle/>
          <a:p>
            <a:fld id="{B07158C4-A119-4B78-9DE8-A50001BC31DC}" type="slidenum">
              <a:rPr lang="en-AU" smtClean="0"/>
              <a:pPr/>
              <a:t>14</a:t>
            </a:fld>
            <a:endParaRPr lang="en-AU"/>
          </a:p>
        </p:txBody>
      </p:sp>
    </p:spTree>
    <p:extLst>
      <p:ext uri="{BB962C8B-B14F-4D97-AF65-F5344CB8AC3E}">
        <p14:creationId xmlns:p14="http://schemas.microsoft.com/office/powerpoint/2010/main" val="28104806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A7A793-F49A-A83F-E5BA-D09F6F91BE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2B4CF8-32B3-8550-3106-D0C50C29CC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432F57-8E71-0993-3B6C-7E1FA90673CF}"/>
              </a:ext>
            </a:extLst>
          </p:cNvPr>
          <p:cNvSpPr>
            <a:spLocks noGrp="1"/>
          </p:cNvSpPr>
          <p:nvPr>
            <p:ph type="body" idx="1"/>
          </p:nvPr>
        </p:nvSpPr>
        <p:spPr/>
        <p:txBody>
          <a:bodyPr/>
          <a:lstStyle/>
          <a:p>
            <a:r>
              <a:rPr lang="en-AU" b="1"/>
              <a:t>Teacher note: </a:t>
            </a:r>
          </a:p>
          <a:p>
            <a:endParaRPr lang="en-AU" b="1"/>
          </a:p>
          <a:p>
            <a:r>
              <a:rPr lang="en-AU"/>
              <a:t>This activity could be completed individually or in groups. Differentiation suggestions include reducing or extending the number of examples to be completed, asking for examples from the same category (for example, 3 different styles of residences), or creating new categories to suit the needs and interests of students.</a:t>
            </a:r>
          </a:p>
        </p:txBody>
      </p:sp>
      <p:sp>
        <p:nvSpPr>
          <p:cNvPr id="4" name="Slide Number Placeholder 3">
            <a:extLst>
              <a:ext uri="{FF2B5EF4-FFF2-40B4-BE49-F238E27FC236}">
                <a16:creationId xmlns:a16="http://schemas.microsoft.com/office/drawing/2014/main" id="{009CA07C-5465-B275-06A6-E30791085FBF}"/>
              </a:ext>
            </a:extLst>
          </p:cNvPr>
          <p:cNvSpPr>
            <a:spLocks noGrp="1"/>
          </p:cNvSpPr>
          <p:nvPr>
            <p:ph type="sldNum" sz="quarter" idx="5"/>
          </p:nvPr>
        </p:nvSpPr>
        <p:spPr/>
        <p:txBody>
          <a:bodyPr/>
          <a:lstStyle/>
          <a:p>
            <a:fld id="{B07158C4-A119-4B78-9DE8-A50001BC31DC}" type="slidenum">
              <a:rPr lang="en-AU" smtClean="0"/>
              <a:pPr/>
              <a:t>15</a:t>
            </a:fld>
            <a:endParaRPr lang="en-AU"/>
          </a:p>
        </p:txBody>
      </p:sp>
    </p:spTree>
    <p:extLst>
      <p:ext uri="{BB962C8B-B14F-4D97-AF65-F5344CB8AC3E}">
        <p14:creationId xmlns:p14="http://schemas.microsoft.com/office/powerpoint/2010/main" val="25291630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Teacher note:</a:t>
            </a:r>
          </a:p>
          <a:p>
            <a:endParaRPr lang="en-AU" b="1"/>
          </a:p>
          <a:p>
            <a:r>
              <a:rPr lang="en-AU" b="0"/>
              <a:t>Categories could include:</a:t>
            </a:r>
          </a:p>
          <a:p>
            <a:endParaRPr lang="en-AU" b="1"/>
          </a:p>
          <a:p>
            <a:pPr marL="285750" indent="-285750">
              <a:buFont typeface="Arial" panose="020B0604020202020204" pitchFamily="34" charset="0"/>
              <a:buChar char="•"/>
            </a:pPr>
            <a:r>
              <a:rPr lang="en-AU" b="0"/>
              <a:t>Residential – a place where people live, like a house or apartment.</a:t>
            </a:r>
          </a:p>
          <a:p>
            <a:pPr marL="285750" indent="-285750">
              <a:buFont typeface="Arial" panose="020B0604020202020204" pitchFamily="34" charset="0"/>
              <a:buChar char="•"/>
            </a:pPr>
            <a:r>
              <a:rPr lang="en-AU" b="0"/>
              <a:t>Commercial – a place where people do business, like a shop or office.</a:t>
            </a:r>
          </a:p>
          <a:p>
            <a:pPr marL="285750" indent="-285750">
              <a:buFont typeface="Arial" panose="020B0604020202020204" pitchFamily="34" charset="0"/>
              <a:buChar char="•"/>
            </a:pPr>
            <a:r>
              <a:rPr lang="en-AU" b="0"/>
              <a:t>Industrial – a place that is used in industry to make, process, fix or store things, like a factory or warehouse.</a:t>
            </a:r>
          </a:p>
          <a:p>
            <a:pPr marL="285750" indent="-285750">
              <a:buFont typeface="Arial" panose="020B0604020202020204" pitchFamily="34" charset="0"/>
              <a:buChar char="•"/>
            </a:pPr>
            <a:r>
              <a:rPr lang="en-AU" b="0"/>
              <a:t>Public artwork – a piece of art displayed in a public place, such as a sculpture, mural or memorial.</a:t>
            </a:r>
          </a:p>
          <a:p>
            <a:pPr marL="285750" indent="-285750">
              <a:buFont typeface="Arial" panose="020B0604020202020204" pitchFamily="34" charset="0"/>
              <a:buChar char="•"/>
            </a:pPr>
            <a:r>
              <a:rPr lang="en-AU" b="0"/>
              <a:t>Landmark – a place or structure that is easily recognisable, like a significant building or monument.</a:t>
            </a:r>
          </a:p>
          <a:p>
            <a:pPr marL="285750" indent="-285750">
              <a:buFont typeface="Arial" panose="020B0604020202020204" pitchFamily="34" charset="0"/>
              <a:buChar char="•"/>
            </a:pPr>
            <a:r>
              <a:rPr lang="en-AU" b="0"/>
              <a:t>Public space – a place that anyone can access and use – think about parks and open spaces where people can meet, or places anyone can go like libraries, public galleries or museums</a:t>
            </a:r>
          </a:p>
          <a:p>
            <a:pPr marL="285750" indent="-285750">
              <a:buFont typeface="Arial" panose="020B0604020202020204" pitchFamily="34" charset="0"/>
              <a:buChar char="•"/>
            </a:pPr>
            <a:r>
              <a:rPr lang="en-AU" b="0"/>
              <a:t>Transport – a structure or building that is used for transport, like a pedestrian path, road, rail line or station, bus stop, bridge or overpass.</a:t>
            </a:r>
          </a:p>
          <a:p>
            <a:pPr marL="285750" indent="-285750">
              <a:buFont typeface="Arial" panose="020B0604020202020204" pitchFamily="34" charset="0"/>
              <a:buChar char="•"/>
            </a:pPr>
            <a:r>
              <a:rPr lang="en-AU" b="0"/>
              <a:t>Amenities – a site that is used to provide an essential or public service like schools, pools, sporting facilities, water, energy, communications or waste management.</a:t>
            </a:r>
          </a:p>
          <a:p>
            <a:pPr marL="285750" indent="-285750">
              <a:buFont typeface="Arial" panose="020B0604020202020204" pitchFamily="34" charset="0"/>
              <a:buChar char="•"/>
            </a:pPr>
            <a:r>
              <a:rPr lang="en-AU" b="0"/>
              <a:t>Border/transition – a built feature that is used to mark the transition from one place to another. Think about fences and walls, doors and gates – something that keeps people in or out, or allows them to pass through.</a:t>
            </a:r>
          </a:p>
          <a:p>
            <a:pPr marL="285750" indent="-285750">
              <a:buFont typeface="Arial" panose="020B0604020202020204" pitchFamily="34" charset="0"/>
              <a:buChar char="•"/>
            </a:pPr>
            <a:r>
              <a:rPr lang="en-AU" b="0"/>
              <a:t>Oldest – try and find the oldest building or built environment feature in your area</a:t>
            </a:r>
          </a:p>
          <a:p>
            <a:pPr marL="285750" indent="-285750">
              <a:buFont typeface="Arial" panose="020B0604020202020204" pitchFamily="34" charset="0"/>
              <a:buChar char="•"/>
            </a:pPr>
            <a:r>
              <a:rPr lang="en-AU" b="0"/>
              <a:t>Newest – try and find the newest building or built environment feature in your area</a:t>
            </a:r>
          </a:p>
          <a:p>
            <a:pPr marL="285750" indent="-285750">
              <a:buFont typeface="Arial" panose="020B0604020202020204" pitchFamily="34" charset="0"/>
              <a:buChar char="•"/>
            </a:pPr>
            <a:r>
              <a:rPr lang="en-AU" b="0"/>
              <a:t>Unused – find a building or built environment feature that can’t be used by humans – is it old and abandoned? Is it still in construction? Is it restricted in some other way?</a:t>
            </a:r>
          </a:p>
          <a:p>
            <a:pPr marL="0" indent="0">
              <a:buFont typeface="Arial" panose="020B0604020202020204" pitchFamily="34" charset="0"/>
              <a:buNone/>
            </a:pPr>
            <a:endParaRPr lang="en-AU" b="0"/>
          </a:p>
          <a:p>
            <a:pPr marL="285750" indent="-285750">
              <a:buFont typeface="Arial" panose="020B0604020202020204" pitchFamily="34" charset="0"/>
              <a:buChar char="•"/>
            </a:pPr>
            <a:endParaRPr lang="en-AU" b="0"/>
          </a:p>
        </p:txBody>
      </p:sp>
      <p:sp>
        <p:nvSpPr>
          <p:cNvPr id="4" name="Slide Number Placeholder 3"/>
          <p:cNvSpPr>
            <a:spLocks noGrp="1"/>
          </p:cNvSpPr>
          <p:nvPr>
            <p:ph type="sldNum" sz="quarter" idx="5"/>
          </p:nvPr>
        </p:nvSpPr>
        <p:spPr/>
        <p:txBody>
          <a:bodyPr/>
          <a:lstStyle/>
          <a:p>
            <a:fld id="{B07158C4-A119-4B78-9DE8-A50001BC31DC}" type="slidenum">
              <a:rPr lang="en-AU" smtClean="0"/>
              <a:pPr/>
              <a:t>16</a:t>
            </a:fld>
            <a:endParaRPr lang="en-AU"/>
          </a:p>
        </p:txBody>
      </p:sp>
    </p:spTree>
    <p:extLst>
      <p:ext uri="{BB962C8B-B14F-4D97-AF65-F5344CB8AC3E}">
        <p14:creationId xmlns:p14="http://schemas.microsoft.com/office/powerpoint/2010/main" val="21558969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Teacher note:</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a:p>
          <a:p>
            <a:pPr marL="0" marR="0" lvl="0" indent="0" algn="l" defTabSz="1219170" rtl="0" eaLnBrk="1" fontAlgn="auto" latinLnBrk="0" hangingPunct="1">
              <a:lnSpc>
                <a:spcPct val="100000"/>
              </a:lnSpc>
              <a:spcBef>
                <a:spcPts val="0"/>
              </a:spcBef>
              <a:spcAft>
                <a:spcPts val="0"/>
              </a:spcAft>
              <a:buClrTx/>
              <a:buSzTx/>
              <a:buFontTx/>
              <a:buNone/>
              <a:tabLst/>
              <a:defRPr/>
            </a:pPr>
            <a:r>
              <a:rPr lang="en-AU"/>
              <a:t>Optional: Use the links in </a:t>
            </a:r>
            <a:r>
              <a:rPr lang="en-AU" b="1"/>
              <a:t>Appendix 4 – Additional artwork references </a:t>
            </a:r>
            <a:r>
              <a:rPr lang="en-AU"/>
              <a:t>to see drawing examples of built environment and architecture features by artists Liz Steel, Robert Venturi and Trevor Dickinson.</a:t>
            </a:r>
          </a:p>
        </p:txBody>
      </p:sp>
      <p:sp>
        <p:nvSpPr>
          <p:cNvPr id="4" name="Slide Number Placeholder 3"/>
          <p:cNvSpPr>
            <a:spLocks noGrp="1"/>
          </p:cNvSpPr>
          <p:nvPr>
            <p:ph type="sldNum" sz="quarter" idx="5"/>
          </p:nvPr>
        </p:nvSpPr>
        <p:spPr/>
        <p:txBody>
          <a:bodyPr/>
          <a:lstStyle/>
          <a:p>
            <a:fld id="{B07158C4-A119-4B78-9DE8-A50001BC31DC}" type="slidenum">
              <a:rPr lang="en-AU" smtClean="0"/>
              <a:pPr/>
              <a:t>18</a:t>
            </a:fld>
            <a:endParaRPr lang="en-AU"/>
          </a:p>
        </p:txBody>
      </p:sp>
    </p:spTree>
    <p:extLst>
      <p:ext uri="{BB962C8B-B14F-4D97-AF65-F5344CB8AC3E}">
        <p14:creationId xmlns:p14="http://schemas.microsoft.com/office/powerpoint/2010/main" val="19756258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07158C4-A119-4B78-9DE8-A50001BC31DC}" type="slidenum">
              <a:rPr lang="en-AU" smtClean="0"/>
              <a:pPr/>
              <a:t>19</a:t>
            </a:fld>
            <a:endParaRPr lang="en-AU"/>
          </a:p>
        </p:txBody>
      </p:sp>
    </p:spTree>
    <p:extLst>
      <p:ext uri="{BB962C8B-B14F-4D97-AF65-F5344CB8AC3E}">
        <p14:creationId xmlns:p14="http://schemas.microsoft.com/office/powerpoint/2010/main" val="33842110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Teacher note: </a:t>
            </a:r>
          </a:p>
          <a:p>
            <a:endParaRPr lang="en-AU" b="1" dirty="0"/>
          </a:p>
          <a:p>
            <a:r>
              <a:rPr lang="en-AU" dirty="0"/>
              <a:t>When presenting this activity, it is suggested to use a modelled – guided – independent structure for the 3 artist examples. Questions on this slide should be selected and/or modified to suit local contexts.</a:t>
            </a:r>
          </a:p>
        </p:txBody>
      </p:sp>
      <p:sp>
        <p:nvSpPr>
          <p:cNvPr id="4" name="Slide Number Placeholder 3"/>
          <p:cNvSpPr>
            <a:spLocks noGrp="1"/>
          </p:cNvSpPr>
          <p:nvPr>
            <p:ph type="sldNum" sz="quarter" idx="5"/>
          </p:nvPr>
        </p:nvSpPr>
        <p:spPr/>
        <p:txBody>
          <a:bodyPr/>
          <a:lstStyle/>
          <a:p>
            <a:fld id="{B07158C4-A119-4B78-9DE8-A50001BC31DC}" type="slidenum">
              <a:rPr lang="en-AU" smtClean="0"/>
              <a:pPr/>
              <a:t>20</a:t>
            </a:fld>
            <a:endParaRPr lang="en-AU"/>
          </a:p>
        </p:txBody>
      </p:sp>
    </p:spTree>
    <p:extLst>
      <p:ext uri="{BB962C8B-B14F-4D97-AF65-F5344CB8AC3E}">
        <p14:creationId xmlns:p14="http://schemas.microsoft.com/office/powerpoint/2010/main" val="41213121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8DB5A3-0F0E-ED82-28A7-751E501D47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B11624-7995-52FD-8550-C398B249F5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3CE246-22F6-31CC-171D-3BF8708DB357}"/>
              </a:ext>
            </a:extLst>
          </p:cNvPr>
          <p:cNvSpPr>
            <a:spLocks noGrp="1"/>
          </p:cNvSpPr>
          <p:nvPr>
            <p:ph type="body" idx="1"/>
          </p:nvPr>
        </p:nvSpPr>
        <p:spPr/>
        <p:txBody>
          <a:bodyPr/>
          <a:lstStyle/>
          <a:p>
            <a:r>
              <a:rPr lang="en-AU" b="1" dirty="0"/>
              <a:t>Teacher note:</a:t>
            </a:r>
            <a:r>
              <a:rPr lang="en-AU" dirty="0"/>
              <a:t> </a:t>
            </a:r>
          </a:p>
          <a:p>
            <a:endParaRPr lang="en-AU" dirty="0"/>
          </a:p>
          <a:p>
            <a:r>
              <a:rPr lang="en-AU" dirty="0"/>
              <a:t>Teacher modelled activity. Use the sample notes for guidance:</a:t>
            </a:r>
            <a:br>
              <a:rPr lang="en-AU" dirty="0"/>
            </a:br>
            <a:br>
              <a:rPr lang="en-AU" dirty="0"/>
            </a:br>
            <a:r>
              <a:rPr lang="en-AU" dirty="0"/>
              <a:t>Artwork</a:t>
            </a:r>
          </a:p>
          <a:p>
            <a:pPr marL="285750" indent="-285750">
              <a:buFontTx/>
              <a:buChar char="-"/>
            </a:pPr>
            <a:r>
              <a:rPr lang="en-AU" sz="1600" dirty="0"/>
              <a:t>A realistic sculpture</a:t>
            </a:r>
          </a:p>
          <a:p>
            <a:pPr marL="285750" indent="-285750">
              <a:buFontTx/>
              <a:buChar char="-"/>
            </a:pPr>
            <a:r>
              <a:rPr lang="en-AU" sz="1600" dirty="0"/>
              <a:t>It’s small – lots of miniature details</a:t>
            </a:r>
          </a:p>
          <a:p>
            <a:pPr marL="285750" indent="-285750">
              <a:buFontTx/>
              <a:buChar char="-"/>
            </a:pPr>
            <a:r>
              <a:rPr lang="en-AU" sz="1600" dirty="0"/>
              <a:t>Material choices to use layered paint and other fine details to make it look aged/worn. She’s also used lighting to highlight some of the interior details.</a:t>
            </a:r>
          </a:p>
          <a:p>
            <a:pPr marL="285750" indent="-285750">
              <a:buFontTx/>
              <a:buChar char="-"/>
            </a:pPr>
            <a:r>
              <a:rPr lang="en-AU" sz="1600" dirty="0"/>
              <a:t>Gives a sense of place – this is what the real building looks like.</a:t>
            </a:r>
          </a:p>
          <a:p>
            <a:endParaRPr lang="en-AU" dirty="0"/>
          </a:p>
          <a:p>
            <a:r>
              <a:rPr lang="en-AU" dirty="0"/>
              <a:t>Artist</a:t>
            </a:r>
          </a:p>
          <a:p>
            <a:pPr marL="285750" indent="-285750">
              <a:buFontTx/>
              <a:buChar char="-"/>
            </a:pPr>
            <a:r>
              <a:rPr lang="en-AU" sz="1600" dirty="0"/>
              <a:t>Working in Sydney in the 20020s – a current contemporary artist</a:t>
            </a:r>
          </a:p>
          <a:p>
            <a:pPr marL="285750" indent="-285750">
              <a:buFontTx/>
              <a:buChar char="-"/>
            </a:pPr>
            <a:r>
              <a:rPr lang="en-AU" sz="1600" dirty="0"/>
              <a:t>She wants to make it look real and has made choices to include fine detail. The final photos gives us a sense of size for this small sculpture and compare it to the real place. She chooses buildings based on colour or how it makes her feel.</a:t>
            </a:r>
          </a:p>
          <a:p>
            <a:pPr marL="285750" indent="-285750">
              <a:buFontTx/>
              <a:buChar char="-"/>
            </a:pPr>
            <a:r>
              <a:rPr lang="en-AU" sz="1600" dirty="0"/>
              <a:t>Maybe she lives in the area and is interested in local architecture</a:t>
            </a:r>
          </a:p>
          <a:p>
            <a:endParaRPr lang="en-AU" dirty="0"/>
          </a:p>
          <a:p>
            <a:r>
              <a:rPr lang="en-AU" dirty="0"/>
              <a:t>World</a:t>
            </a:r>
          </a:p>
          <a:p>
            <a:pPr marL="285750" indent="-285750">
              <a:buFontTx/>
              <a:buChar char="-"/>
            </a:pPr>
            <a:r>
              <a:rPr lang="en-AU" sz="1600" dirty="0"/>
              <a:t>Representing a real building</a:t>
            </a:r>
          </a:p>
          <a:p>
            <a:pPr marL="285750" indent="-285750">
              <a:buFontTx/>
              <a:buChar char="-"/>
            </a:pPr>
            <a:r>
              <a:rPr lang="en-AU" sz="1600" dirty="0"/>
              <a:t>She’s probably taken photos, especially of the back stairs that might not be visible from the street.</a:t>
            </a:r>
          </a:p>
          <a:p>
            <a:pPr marL="285750" indent="-285750">
              <a:buFontTx/>
              <a:buChar char="-"/>
            </a:pPr>
            <a:r>
              <a:rPr lang="en-AU" sz="1600" dirty="0"/>
              <a:t>Capturing the style of the building and how people use it – the plants suggest that people live there too</a:t>
            </a:r>
          </a:p>
          <a:p>
            <a:pPr marL="285750" indent="-285750">
              <a:buFontTx/>
              <a:buChar char="-"/>
            </a:pPr>
            <a:r>
              <a:rPr lang="en-AU" sz="1600" dirty="0"/>
              <a:t>Capturing time and place – this is what this place looked like when she made the sculpture – it changed by the time she finished it and took photos!</a:t>
            </a:r>
          </a:p>
          <a:p>
            <a:endParaRPr lang="en-AU" dirty="0"/>
          </a:p>
          <a:p>
            <a:r>
              <a:rPr lang="en-AU" dirty="0"/>
              <a:t>Audience</a:t>
            </a:r>
          </a:p>
          <a:p>
            <a:pPr marL="285750" indent="-285750">
              <a:buFontTx/>
              <a:buChar char="-"/>
            </a:pPr>
            <a:r>
              <a:rPr lang="en-AU" sz="1600" dirty="0"/>
              <a:t>Audiences might see it in an exhibition or online – it was in 2 exhibitions in 2023 and 2024.</a:t>
            </a:r>
          </a:p>
          <a:p>
            <a:pPr marL="285750" indent="-285750">
              <a:buFontTx/>
              <a:buChar char="-"/>
            </a:pPr>
            <a:r>
              <a:rPr lang="en-AU" sz="1600" dirty="0"/>
              <a:t>They might need to have been to Newtown to realise that it’s a real place</a:t>
            </a:r>
          </a:p>
          <a:p>
            <a:pPr marL="285750" indent="-285750">
              <a:buFontTx/>
              <a:buChar char="-"/>
            </a:pPr>
            <a:r>
              <a:rPr lang="en-AU" sz="1600" dirty="0"/>
              <a:t>People with a connection to that local area might be more familiar with this style of building</a:t>
            </a:r>
          </a:p>
        </p:txBody>
      </p:sp>
      <p:sp>
        <p:nvSpPr>
          <p:cNvPr id="4" name="Slide Number Placeholder 3">
            <a:extLst>
              <a:ext uri="{FF2B5EF4-FFF2-40B4-BE49-F238E27FC236}">
                <a16:creationId xmlns:a16="http://schemas.microsoft.com/office/drawing/2014/main" id="{5D0E73F1-C910-08F9-42FF-3D098CD2FEC4}"/>
              </a:ext>
            </a:extLst>
          </p:cNvPr>
          <p:cNvSpPr>
            <a:spLocks noGrp="1"/>
          </p:cNvSpPr>
          <p:nvPr>
            <p:ph type="sldNum" sz="quarter" idx="5"/>
          </p:nvPr>
        </p:nvSpPr>
        <p:spPr/>
        <p:txBody>
          <a:bodyPr/>
          <a:lstStyle/>
          <a:p>
            <a:fld id="{B07158C4-A119-4B78-9DE8-A50001BC31DC}" type="slidenum">
              <a:rPr lang="en-AU" smtClean="0"/>
              <a:pPr/>
              <a:t>21</a:t>
            </a:fld>
            <a:endParaRPr lang="en-AU"/>
          </a:p>
        </p:txBody>
      </p:sp>
    </p:spTree>
    <p:extLst>
      <p:ext uri="{BB962C8B-B14F-4D97-AF65-F5344CB8AC3E}">
        <p14:creationId xmlns:p14="http://schemas.microsoft.com/office/powerpoint/2010/main" val="40494737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Image: </a:t>
            </a:r>
          </a:p>
          <a:p>
            <a:endParaRPr lang="en-AU"/>
          </a:p>
          <a:p>
            <a:r>
              <a:rPr lang="en-AU"/>
              <a:t>Digital artwork from student workshop</a:t>
            </a:r>
          </a:p>
        </p:txBody>
      </p:sp>
      <p:sp>
        <p:nvSpPr>
          <p:cNvPr id="4" name="Slide Number Placeholder 3"/>
          <p:cNvSpPr>
            <a:spLocks noGrp="1"/>
          </p:cNvSpPr>
          <p:nvPr>
            <p:ph type="sldNum" sz="quarter" idx="5"/>
          </p:nvPr>
        </p:nvSpPr>
        <p:spPr/>
        <p:txBody>
          <a:bodyPr/>
          <a:lstStyle/>
          <a:p>
            <a:fld id="{B07158C4-A119-4B78-9DE8-A50001BC31DC}" type="slidenum">
              <a:rPr lang="en-AU" smtClean="0"/>
              <a:pPr/>
              <a:t>2</a:t>
            </a:fld>
            <a:endParaRPr lang="en-AU"/>
          </a:p>
        </p:txBody>
      </p:sp>
    </p:spTree>
    <p:extLst>
      <p:ext uri="{BB962C8B-B14F-4D97-AF65-F5344CB8AC3E}">
        <p14:creationId xmlns:p14="http://schemas.microsoft.com/office/powerpoint/2010/main" val="30088131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801729-2667-E88E-24C6-7DA2BF8331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97F5FA-D9DE-E181-51B7-602E4BD443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1F7A88-0B40-E7B5-3EB2-DB4AE539AB71}"/>
              </a:ext>
            </a:extLst>
          </p:cNvPr>
          <p:cNvSpPr>
            <a:spLocks noGrp="1"/>
          </p:cNvSpPr>
          <p:nvPr>
            <p:ph type="body" idx="1"/>
          </p:nvPr>
        </p:nvSpPr>
        <p:spPr/>
        <p:txBody>
          <a:bodyPr/>
          <a:lstStyle/>
          <a:p>
            <a:r>
              <a:rPr lang="en-AU" b="1" dirty="0"/>
              <a:t>Teacher note:</a:t>
            </a:r>
          </a:p>
          <a:p>
            <a:endParaRPr lang="en-AU" dirty="0"/>
          </a:p>
          <a:p>
            <a:r>
              <a:rPr lang="en-AU" dirty="0"/>
              <a:t>Teacher guided activity. Use the sample notes to lead discussion based on the questions – students write their own notes.</a:t>
            </a:r>
          </a:p>
          <a:p>
            <a:endParaRPr lang="en-AU" dirty="0"/>
          </a:p>
          <a:p>
            <a:r>
              <a:rPr lang="en-AU" dirty="0"/>
              <a:t>Artwork</a:t>
            </a:r>
          </a:p>
          <a:p>
            <a:pPr marL="285750" indent="-285750">
              <a:buFontTx/>
              <a:buChar char="-"/>
            </a:pPr>
            <a:r>
              <a:rPr lang="en-AU" dirty="0"/>
              <a:t>An installation with multiple components</a:t>
            </a:r>
          </a:p>
          <a:p>
            <a:pPr marL="285750" indent="-285750">
              <a:buFontTx/>
              <a:buChar char="-"/>
            </a:pPr>
            <a:r>
              <a:rPr lang="en-AU" dirty="0"/>
              <a:t>Sculptural re-creation of cast iron fence panels from places the artist lived</a:t>
            </a:r>
          </a:p>
          <a:p>
            <a:pPr marL="285750" indent="-285750">
              <a:buFontTx/>
              <a:buChar char="-"/>
            </a:pPr>
            <a:r>
              <a:rPr lang="en-AU" dirty="0"/>
              <a:t>Sculptural re-creation of broken pieces of the fence panel</a:t>
            </a:r>
          </a:p>
          <a:p>
            <a:pPr marL="285750" indent="-285750">
              <a:buFontTx/>
              <a:buChar char="-"/>
            </a:pPr>
            <a:r>
              <a:rPr lang="en-AU" dirty="0"/>
              <a:t>A photographic self-portrait of the artist holding one of the panels like a shield</a:t>
            </a:r>
          </a:p>
          <a:p>
            <a:pPr marL="285750" indent="-285750">
              <a:buFontTx/>
              <a:buChar char="-"/>
            </a:pPr>
            <a:r>
              <a:rPr lang="en-AU" dirty="0"/>
              <a:t>Title ‘Cast In Cast Out’ has a double meaning – ‘casting’ the process used to make the original fence and sculptural recreation, ‘cast out’ could refer to dispossession and relocation of Aboriginal people into ‘The Block’, an inner-city neighbourhood in Redfern, Sydney</a:t>
            </a:r>
          </a:p>
          <a:p>
            <a:pPr marL="285750" indent="-285750">
              <a:buFontTx/>
              <a:buChar char="-"/>
            </a:pPr>
            <a:endParaRPr lang="en-AU" dirty="0"/>
          </a:p>
          <a:p>
            <a:r>
              <a:rPr lang="en-AU" dirty="0"/>
              <a:t>Artist</a:t>
            </a:r>
          </a:p>
          <a:p>
            <a:pPr marL="285750" indent="-285750">
              <a:buFontTx/>
              <a:buChar char="-"/>
            </a:pPr>
            <a:r>
              <a:rPr lang="en-AU" dirty="0"/>
              <a:t>Dennis Golding, a Kamilaroi/Gamilaraay artist who was born and raised on Gadigal land, which includes the Redfern neighbourhood represented in this work</a:t>
            </a:r>
          </a:p>
          <a:p>
            <a:pPr marL="285750" indent="-285750">
              <a:buFontTx/>
              <a:buChar char="-"/>
            </a:pPr>
            <a:r>
              <a:rPr lang="en-AU" dirty="0"/>
              <a:t>Works with a range of materials and techniques including painting, video, photography and installation</a:t>
            </a:r>
          </a:p>
          <a:p>
            <a:endParaRPr lang="en-AU" dirty="0"/>
          </a:p>
          <a:p>
            <a:r>
              <a:rPr lang="en-AU" dirty="0"/>
              <a:t>World</a:t>
            </a:r>
          </a:p>
          <a:p>
            <a:pPr marL="285750" indent="-285750">
              <a:buFontTx/>
              <a:buChar char="-"/>
            </a:pPr>
            <a:r>
              <a:rPr lang="en-AU" dirty="0"/>
              <a:t>Draws from the artist’s lived experience growing up in Redfern</a:t>
            </a:r>
          </a:p>
          <a:p>
            <a:pPr marL="285750" indent="-285750">
              <a:buFontTx/>
              <a:buChar char="-"/>
            </a:pPr>
            <a:r>
              <a:rPr lang="en-AU" dirty="0"/>
              <a:t>Photograph taken at Kamay (Botany Bay), near the site of James Cook’s first landing, and near the significant Aboriginal community at La Perouse</a:t>
            </a:r>
          </a:p>
          <a:p>
            <a:pPr marL="285750" indent="-285750">
              <a:buFontTx/>
              <a:buChar char="-"/>
            </a:pPr>
            <a:r>
              <a:rPr lang="en-AU" dirty="0"/>
              <a:t>Refers to Aboriginal social, political and cultural ideas as well as the artist’s own memories</a:t>
            </a:r>
          </a:p>
          <a:p>
            <a:endParaRPr lang="en-AU" dirty="0"/>
          </a:p>
          <a:p>
            <a:r>
              <a:rPr lang="en-AU" dirty="0"/>
              <a:t>Audience</a:t>
            </a:r>
          </a:p>
          <a:p>
            <a:pPr marL="285750" indent="-285750">
              <a:buFontTx/>
              <a:buChar char="-"/>
            </a:pPr>
            <a:r>
              <a:rPr lang="en-AU" dirty="0"/>
              <a:t>Installation exhibited in Sydney at Artspace (2020) and Museum of Sydney (2024)</a:t>
            </a:r>
          </a:p>
          <a:p>
            <a:pPr marL="285750" indent="-285750">
              <a:buFontTx/>
              <a:buChar char="-"/>
            </a:pPr>
            <a:r>
              <a:rPr lang="en-AU" dirty="0"/>
              <a:t>Iron fence panels would be familiar to audiences living in inner suburbs where old terrace houses are common</a:t>
            </a:r>
          </a:p>
          <a:p>
            <a:pPr marL="285750" indent="-285750">
              <a:buFontTx/>
              <a:buChar char="-"/>
            </a:pPr>
            <a:r>
              <a:rPr lang="en-AU" dirty="0"/>
              <a:t>Audiences might need to read more or watch the artist’s interview to understand more about the artwork</a:t>
            </a:r>
          </a:p>
          <a:p>
            <a:pPr marL="285750" indent="-285750">
              <a:buFontTx/>
              <a:buChar char="-"/>
            </a:pPr>
            <a:r>
              <a:rPr lang="en-AU" dirty="0"/>
              <a:t>One of the exhibitions included a 3D-printed replica of one of the panels for audiences to touch and feel</a:t>
            </a:r>
          </a:p>
          <a:p>
            <a:pPr marL="285750" indent="-285750">
              <a:buFontTx/>
              <a:buChar char="-"/>
            </a:pPr>
            <a:endParaRPr lang="en-AU" dirty="0"/>
          </a:p>
        </p:txBody>
      </p:sp>
      <p:sp>
        <p:nvSpPr>
          <p:cNvPr id="4" name="Slide Number Placeholder 3">
            <a:extLst>
              <a:ext uri="{FF2B5EF4-FFF2-40B4-BE49-F238E27FC236}">
                <a16:creationId xmlns:a16="http://schemas.microsoft.com/office/drawing/2014/main" id="{DFD6761C-99FD-E489-43B3-4DB6C2E8BD5E}"/>
              </a:ext>
            </a:extLst>
          </p:cNvPr>
          <p:cNvSpPr>
            <a:spLocks noGrp="1"/>
          </p:cNvSpPr>
          <p:nvPr>
            <p:ph type="sldNum" sz="quarter" idx="5"/>
          </p:nvPr>
        </p:nvSpPr>
        <p:spPr/>
        <p:txBody>
          <a:bodyPr/>
          <a:lstStyle/>
          <a:p>
            <a:fld id="{B07158C4-A119-4B78-9DE8-A50001BC31DC}" type="slidenum">
              <a:rPr lang="en-AU" smtClean="0"/>
              <a:pPr/>
              <a:t>22</a:t>
            </a:fld>
            <a:endParaRPr lang="en-AU"/>
          </a:p>
        </p:txBody>
      </p:sp>
    </p:spTree>
    <p:extLst>
      <p:ext uri="{BB962C8B-B14F-4D97-AF65-F5344CB8AC3E}">
        <p14:creationId xmlns:p14="http://schemas.microsoft.com/office/powerpoint/2010/main" val="17567001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4017EB-F981-8FBF-4706-059AE287B9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6AAB14-DAA0-58E5-2022-9B4AEAFDF3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0FC864-5019-8865-F7B6-2829E57F7380}"/>
              </a:ext>
            </a:extLst>
          </p:cNvPr>
          <p:cNvSpPr>
            <a:spLocks noGrp="1"/>
          </p:cNvSpPr>
          <p:nvPr>
            <p:ph type="body" idx="1"/>
          </p:nvPr>
        </p:nvSpPr>
        <p:spPr/>
        <p:txBody>
          <a:bodyPr/>
          <a:lstStyle/>
          <a:p>
            <a:r>
              <a:rPr lang="en-AU" b="1" dirty="0"/>
              <a:t>Teacher note:</a:t>
            </a:r>
            <a:r>
              <a:rPr lang="en-AU" dirty="0"/>
              <a:t> </a:t>
            </a:r>
          </a:p>
          <a:p>
            <a:endParaRPr lang="en-AU" dirty="0"/>
          </a:p>
          <a:p>
            <a:r>
              <a:rPr lang="en-AU" dirty="0"/>
              <a:t>Student independent activity. Provide the artwork video and notes from the gallery website. Students can check their work against sample answers:</a:t>
            </a:r>
          </a:p>
          <a:p>
            <a:endParaRPr lang="en-AU" dirty="0"/>
          </a:p>
          <a:p>
            <a:r>
              <a:rPr lang="en-AU" dirty="0"/>
              <a:t>Artwork</a:t>
            </a:r>
          </a:p>
          <a:p>
            <a:pPr marL="285750" indent="-285750">
              <a:buFontTx/>
              <a:buChar char="-"/>
            </a:pPr>
            <a:r>
              <a:rPr lang="en-AU" dirty="0"/>
              <a:t>A video artwork on a 7-minute loop</a:t>
            </a:r>
          </a:p>
          <a:p>
            <a:pPr marL="285750" indent="-285750">
              <a:buFontTx/>
              <a:buChar char="-"/>
            </a:pPr>
            <a:r>
              <a:rPr lang="en-AU" dirty="0"/>
              <a:t>Made from hundreds of photographs and videos stitched together like a collage</a:t>
            </a:r>
          </a:p>
          <a:p>
            <a:pPr marL="285750" indent="-285750">
              <a:buFontTx/>
              <a:buChar char="-"/>
            </a:pPr>
            <a:r>
              <a:rPr lang="en-AU" dirty="0"/>
              <a:t>Constructs a fake landscape made from old and new buildings. It looks like a mountain range with a river and waterfalls.</a:t>
            </a:r>
          </a:p>
          <a:p>
            <a:endParaRPr lang="en-AU" dirty="0"/>
          </a:p>
          <a:p>
            <a:r>
              <a:rPr lang="en-AU" dirty="0"/>
              <a:t>Artist</a:t>
            </a:r>
          </a:p>
          <a:p>
            <a:pPr marL="285750" indent="-285750">
              <a:buFontTx/>
              <a:buChar char="-"/>
            </a:pPr>
            <a:r>
              <a:rPr lang="en-AU" dirty="0"/>
              <a:t>Chinese, lives and works in New York and Shanghai</a:t>
            </a:r>
          </a:p>
          <a:p>
            <a:pPr marL="285750" indent="-285750">
              <a:buFontTx/>
              <a:buChar char="-"/>
            </a:pPr>
            <a:r>
              <a:rPr lang="en-AU" dirty="0"/>
              <a:t>Grew up in an old town that was swallowed by Shanghai suburbs</a:t>
            </a:r>
          </a:p>
          <a:p>
            <a:pPr marL="285750" indent="-285750">
              <a:buFontTx/>
              <a:buChar char="-"/>
            </a:pPr>
            <a:r>
              <a:rPr lang="en-AU" dirty="0"/>
              <a:t>Exhibits his work internationally and collected by come major museums</a:t>
            </a:r>
          </a:p>
          <a:p>
            <a:endParaRPr lang="en-AU" dirty="0"/>
          </a:p>
          <a:p>
            <a:r>
              <a:rPr lang="en-AU" dirty="0"/>
              <a:t>World</a:t>
            </a:r>
          </a:p>
          <a:p>
            <a:pPr marL="285750" indent="-285750">
              <a:buFontTx/>
              <a:buChar char="-"/>
            </a:pPr>
            <a:r>
              <a:rPr lang="en-AU" dirty="0"/>
              <a:t>Inspired by Song Dynasty paintings (traditional Chinese landscape</a:t>
            </a:r>
          </a:p>
          <a:p>
            <a:pPr marL="285750" indent="-285750">
              <a:buFontTx/>
              <a:buChar char="-"/>
            </a:pPr>
            <a:r>
              <a:rPr lang="en-AU" dirty="0"/>
              <a:t>Uses real photos and videos of old and new buildings, construction sites, and natural features like rivers mountains and waterfalls</a:t>
            </a:r>
          </a:p>
          <a:p>
            <a:endParaRPr lang="en-AU" dirty="0"/>
          </a:p>
          <a:p>
            <a:r>
              <a:rPr lang="en-AU" dirty="0"/>
              <a:t>Audience</a:t>
            </a:r>
          </a:p>
          <a:p>
            <a:pPr marL="285750" indent="-285750">
              <a:buFontTx/>
              <a:buChar char="-"/>
            </a:pPr>
            <a:r>
              <a:rPr lang="en-AU" dirty="0"/>
              <a:t>Audiences might need to know about Chinese landscape painting to understand the reference, but the idea of construction taking over a landscape can be understood by anyone</a:t>
            </a:r>
          </a:p>
          <a:p>
            <a:pPr marL="285750" indent="-285750">
              <a:buFontTx/>
              <a:buChar char="-"/>
            </a:pPr>
            <a:endParaRPr lang="en-AU" dirty="0"/>
          </a:p>
        </p:txBody>
      </p:sp>
      <p:sp>
        <p:nvSpPr>
          <p:cNvPr id="4" name="Slide Number Placeholder 3">
            <a:extLst>
              <a:ext uri="{FF2B5EF4-FFF2-40B4-BE49-F238E27FC236}">
                <a16:creationId xmlns:a16="http://schemas.microsoft.com/office/drawing/2014/main" id="{27B529F3-8610-098E-1B3E-25845CEEDB87}"/>
              </a:ext>
            </a:extLst>
          </p:cNvPr>
          <p:cNvSpPr>
            <a:spLocks noGrp="1"/>
          </p:cNvSpPr>
          <p:nvPr>
            <p:ph type="sldNum" sz="quarter" idx="5"/>
          </p:nvPr>
        </p:nvSpPr>
        <p:spPr/>
        <p:txBody>
          <a:bodyPr/>
          <a:lstStyle/>
          <a:p>
            <a:fld id="{B07158C4-A119-4B78-9DE8-A50001BC31DC}" type="slidenum">
              <a:rPr lang="en-AU" smtClean="0"/>
              <a:pPr/>
              <a:t>23</a:t>
            </a:fld>
            <a:endParaRPr lang="en-AU"/>
          </a:p>
        </p:txBody>
      </p:sp>
    </p:spTree>
    <p:extLst>
      <p:ext uri="{BB962C8B-B14F-4D97-AF65-F5344CB8AC3E}">
        <p14:creationId xmlns:p14="http://schemas.microsoft.com/office/powerpoint/2010/main" val="34893425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24</a:t>
            </a:fld>
            <a:endParaRPr lang="en-AU"/>
          </a:p>
        </p:txBody>
      </p:sp>
    </p:spTree>
    <p:extLst>
      <p:ext uri="{BB962C8B-B14F-4D97-AF65-F5344CB8AC3E}">
        <p14:creationId xmlns:p14="http://schemas.microsoft.com/office/powerpoint/2010/main" val="17761198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25</a:t>
            </a:fld>
            <a:endParaRPr lang="en-AU"/>
          </a:p>
        </p:txBody>
      </p:sp>
    </p:spTree>
    <p:extLst>
      <p:ext uri="{BB962C8B-B14F-4D97-AF65-F5344CB8AC3E}">
        <p14:creationId xmlns:p14="http://schemas.microsoft.com/office/powerpoint/2010/main" val="28339757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25F5E0-5F20-CCA1-1A46-022F8378A7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8A12B3-9E8B-84D9-B76C-43EB8E6F44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A4B093-10CE-BD3F-971E-5776E3FCBCCC}"/>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90DD7EF0-70AB-3540-67EC-B2B09E3CAC91}"/>
              </a:ext>
            </a:extLst>
          </p:cNvPr>
          <p:cNvSpPr>
            <a:spLocks noGrp="1"/>
          </p:cNvSpPr>
          <p:nvPr>
            <p:ph type="sldNum" sz="quarter" idx="5"/>
          </p:nvPr>
        </p:nvSpPr>
        <p:spPr/>
        <p:txBody>
          <a:bodyPr/>
          <a:lstStyle/>
          <a:p>
            <a:fld id="{B07158C4-A119-4B78-9DE8-A50001BC31DC}" type="slidenum">
              <a:rPr lang="en-AU" smtClean="0"/>
              <a:pPr/>
              <a:t>26</a:t>
            </a:fld>
            <a:endParaRPr lang="en-AU"/>
          </a:p>
        </p:txBody>
      </p:sp>
    </p:spTree>
    <p:extLst>
      <p:ext uri="{BB962C8B-B14F-4D97-AF65-F5344CB8AC3E}">
        <p14:creationId xmlns:p14="http://schemas.microsoft.com/office/powerpoint/2010/main" val="20666671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9B5158-77C1-5B31-A4B2-C134CFAE9C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550491-F684-66D2-C468-3E2A1C3F01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49BE54-3A8F-93C4-1697-7DCFEC397982}"/>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Teacher note:</a:t>
            </a:r>
          </a:p>
          <a:p>
            <a:endParaRPr lang="en-AU">
              <a:latin typeface="Arial" panose="020B0604020202020204" pitchFamily="34" charset="0"/>
              <a:cs typeface="Arial" panose="020B0604020202020204" pitchFamily="34" charset="0"/>
            </a:endParaRPr>
          </a:p>
          <a:p>
            <a:pPr marL="171450" indent="-171450">
              <a:buFont typeface="Arial"/>
              <a:buChar char="•"/>
            </a:pPr>
            <a:r>
              <a:rPr lang="en-AU" sz="1800">
                <a:effectLst/>
                <a:latin typeface="Segoe UI" panose="020B0502040204020203" pitchFamily="34" charset="0"/>
              </a:rPr>
              <a:t>Learning intentions and success criteria are carefully designed using syllabus outcomes and content</a:t>
            </a:r>
          </a:p>
          <a:p>
            <a:pPr marL="171450" indent="-171450">
              <a:buFont typeface="Arial"/>
              <a:buChar char="•"/>
            </a:pPr>
            <a:r>
              <a:rPr lang="en-AU">
                <a:latin typeface="Arial" panose="020B0604020202020204" pitchFamily="34" charset="0"/>
                <a:cs typeface="Arial" panose="020B0604020202020204" pitchFamily="34" charset="0"/>
              </a:rPr>
              <a:t>For more information See ⁠</a:t>
            </a:r>
            <a:r>
              <a:rPr lang="en-AU">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a:latin typeface="Arial" panose="020B0604020202020204" pitchFamily="34" charset="0"/>
                <a:cs typeface="Arial" panose="020B0604020202020204" pitchFamily="34" charset="0"/>
              </a:rPr>
              <a:t> or the NSW Department of Education explicit teaching strategies, ⁠</a:t>
            </a:r>
            <a:r>
              <a:rPr lang="en-AU">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a:latin typeface="Arial" panose="020B0604020202020204" pitchFamily="34" charset="0"/>
                <a:cs typeface="Arial" panose="020B0604020202020204" pitchFamily="34" charset="0"/>
              </a:rPr>
              <a:t> and ⁠</a:t>
            </a:r>
            <a:r>
              <a:rPr lang="en-AU">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LISC should be revisited during the lesson to support students' evaluation of their learning</a:t>
            </a:r>
          </a:p>
          <a:p>
            <a:endParaRPr lang="en-AU" b="1">
              <a:cs typeface="Calibri"/>
            </a:endParaRPr>
          </a:p>
        </p:txBody>
      </p:sp>
      <p:sp>
        <p:nvSpPr>
          <p:cNvPr id="4" name="Slide Number Placeholder 3">
            <a:extLst>
              <a:ext uri="{FF2B5EF4-FFF2-40B4-BE49-F238E27FC236}">
                <a16:creationId xmlns:a16="http://schemas.microsoft.com/office/drawing/2014/main" id="{114B400D-C0DF-ED50-E109-F32F0282D3F1}"/>
              </a:ext>
            </a:extLst>
          </p:cNvPr>
          <p:cNvSpPr>
            <a:spLocks noGrp="1"/>
          </p:cNvSpPr>
          <p:nvPr>
            <p:ph type="sldNum" sz="quarter" idx="5"/>
          </p:nvPr>
        </p:nvSpPr>
        <p:spPr/>
        <p:txBody>
          <a:bodyPr/>
          <a:lstStyle/>
          <a:p>
            <a:fld id="{D09C5488-DD16-4714-9519-7BE21BA11D4E}" type="slidenum">
              <a:rPr lang="en-AU" smtClean="0"/>
              <a:t>27</a:t>
            </a:fld>
            <a:endParaRPr lang="en-AU"/>
          </a:p>
        </p:txBody>
      </p:sp>
    </p:spTree>
    <p:extLst>
      <p:ext uri="{BB962C8B-B14F-4D97-AF65-F5344CB8AC3E}">
        <p14:creationId xmlns:p14="http://schemas.microsoft.com/office/powerpoint/2010/main" val="16787780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28</a:t>
            </a:fld>
            <a:endParaRPr lang="en-AU"/>
          </a:p>
        </p:txBody>
      </p:sp>
    </p:spTree>
    <p:extLst>
      <p:ext uri="{BB962C8B-B14F-4D97-AF65-F5344CB8AC3E}">
        <p14:creationId xmlns:p14="http://schemas.microsoft.com/office/powerpoint/2010/main" val="12545933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3C5B32-3001-D09C-D103-66F6F4CEF7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FF64BE-FB9E-E903-C475-4D08262E5E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10470D-FACE-5692-2A13-6934835DCD3E}"/>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84D70B98-475D-B87C-7DF7-5613D1A628BC}"/>
              </a:ext>
            </a:extLst>
          </p:cNvPr>
          <p:cNvSpPr>
            <a:spLocks noGrp="1"/>
          </p:cNvSpPr>
          <p:nvPr>
            <p:ph type="sldNum" sz="quarter" idx="5"/>
          </p:nvPr>
        </p:nvSpPr>
        <p:spPr/>
        <p:txBody>
          <a:bodyPr/>
          <a:lstStyle/>
          <a:p>
            <a:fld id="{B07158C4-A119-4B78-9DE8-A50001BC31DC}" type="slidenum">
              <a:rPr lang="en-AU" smtClean="0"/>
              <a:pPr/>
              <a:t>29</a:t>
            </a:fld>
            <a:endParaRPr lang="en-AU"/>
          </a:p>
        </p:txBody>
      </p:sp>
    </p:spTree>
    <p:extLst>
      <p:ext uri="{BB962C8B-B14F-4D97-AF65-F5344CB8AC3E}">
        <p14:creationId xmlns:p14="http://schemas.microsoft.com/office/powerpoint/2010/main" val="14287175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483061-65EA-E9C9-C174-A8B91FD6B6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2D7541-D3E4-85C4-3387-5DC6F7FEC4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3FBD97-916D-C182-6D40-87E77E1EE79C}"/>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377E8457-9E8F-C9BA-7E8B-74EF922FDDE8}"/>
              </a:ext>
            </a:extLst>
          </p:cNvPr>
          <p:cNvSpPr>
            <a:spLocks noGrp="1"/>
          </p:cNvSpPr>
          <p:nvPr>
            <p:ph type="sldNum" sz="quarter" idx="5"/>
          </p:nvPr>
        </p:nvSpPr>
        <p:spPr/>
        <p:txBody>
          <a:bodyPr/>
          <a:lstStyle/>
          <a:p>
            <a:fld id="{B07158C4-A119-4B78-9DE8-A50001BC31DC}" type="slidenum">
              <a:rPr lang="en-AU" smtClean="0"/>
              <a:pPr/>
              <a:t>30</a:t>
            </a:fld>
            <a:endParaRPr lang="en-AU"/>
          </a:p>
        </p:txBody>
      </p:sp>
    </p:spTree>
    <p:extLst>
      <p:ext uri="{BB962C8B-B14F-4D97-AF65-F5344CB8AC3E}">
        <p14:creationId xmlns:p14="http://schemas.microsoft.com/office/powerpoint/2010/main" val="9407105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34B1E8-4792-B99A-7D9E-D73104E0A5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4AC8A0-3F84-4142-8F80-E1A82E7390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779736-8D01-83AE-4391-02822B48BAEF}"/>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1D88C860-031B-D939-C7AE-830B67DE2122}"/>
              </a:ext>
            </a:extLst>
          </p:cNvPr>
          <p:cNvSpPr>
            <a:spLocks noGrp="1"/>
          </p:cNvSpPr>
          <p:nvPr>
            <p:ph type="sldNum" sz="quarter" idx="5"/>
          </p:nvPr>
        </p:nvSpPr>
        <p:spPr/>
        <p:txBody>
          <a:bodyPr/>
          <a:lstStyle/>
          <a:p>
            <a:fld id="{B07158C4-A119-4B78-9DE8-A50001BC31DC}" type="slidenum">
              <a:rPr lang="en-AU" smtClean="0"/>
              <a:pPr/>
              <a:t>31</a:t>
            </a:fld>
            <a:endParaRPr lang="en-AU"/>
          </a:p>
        </p:txBody>
      </p:sp>
    </p:spTree>
    <p:extLst>
      <p:ext uri="{BB962C8B-B14F-4D97-AF65-F5344CB8AC3E}">
        <p14:creationId xmlns:p14="http://schemas.microsoft.com/office/powerpoint/2010/main" val="26639722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latin typeface="Arial" panose="020B0604020202020204" pitchFamily="34" charset="0"/>
                <a:cs typeface="Arial" panose="020B0604020202020204" pitchFamily="34" charset="0"/>
              </a:rPr>
              <a:t>Teacher notes:</a:t>
            </a:r>
          </a:p>
          <a:p>
            <a:endParaRPr lang="en-US">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Click lesson numbers to go to specific lessons</a:t>
            </a:r>
          </a:p>
          <a:p>
            <a:pPr marL="171450" indent="-171450">
              <a:buFont typeface="Arial"/>
              <a:buChar char="•"/>
            </a:pPr>
            <a:r>
              <a:rPr lang="en-AU">
                <a:latin typeface="Arial" panose="020B0604020202020204" pitchFamily="34" charset="0"/>
                <a:cs typeface="Arial" panose="020B0604020202020204" pitchFamily="34" charset="0"/>
              </a:rPr>
              <a:t>Interactive features can be viewed in slide show</a:t>
            </a:r>
          </a:p>
        </p:txBody>
      </p:sp>
      <p:sp>
        <p:nvSpPr>
          <p:cNvPr id="4" name="Slide Number Placeholder 3"/>
          <p:cNvSpPr>
            <a:spLocks noGrp="1"/>
          </p:cNvSpPr>
          <p:nvPr>
            <p:ph type="sldNum" sz="quarter" idx="5"/>
          </p:nvPr>
        </p:nvSpPr>
        <p:spPr/>
        <p:txBody>
          <a:bodyPr/>
          <a:lstStyle/>
          <a:p>
            <a:fld id="{D09C5488-DD16-4714-9519-7BE21BA11D4E}" type="slidenum">
              <a:rPr lang="en-AU" smtClean="0"/>
              <a:t>3</a:t>
            </a:fld>
            <a:endParaRPr lang="en-AU"/>
          </a:p>
        </p:txBody>
      </p:sp>
    </p:spTree>
    <p:extLst>
      <p:ext uri="{BB962C8B-B14F-4D97-AF65-F5344CB8AC3E}">
        <p14:creationId xmlns:p14="http://schemas.microsoft.com/office/powerpoint/2010/main" val="32427642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D57556-E6DA-0B46-04AE-426E24E65C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6248AA-AA2A-A1A1-4407-4938FBCDCB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6E96EE-6419-6A98-BA3C-E29E36A28C1F}"/>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1F87A2F3-0438-4CD7-9CEB-5DC8E18D91EA}"/>
              </a:ext>
            </a:extLst>
          </p:cNvPr>
          <p:cNvSpPr>
            <a:spLocks noGrp="1"/>
          </p:cNvSpPr>
          <p:nvPr>
            <p:ph type="sldNum" sz="quarter" idx="5"/>
          </p:nvPr>
        </p:nvSpPr>
        <p:spPr/>
        <p:txBody>
          <a:bodyPr/>
          <a:lstStyle/>
          <a:p>
            <a:fld id="{B07158C4-A119-4B78-9DE8-A50001BC31DC}" type="slidenum">
              <a:rPr lang="en-AU" smtClean="0"/>
              <a:pPr/>
              <a:t>32</a:t>
            </a:fld>
            <a:endParaRPr lang="en-AU"/>
          </a:p>
        </p:txBody>
      </p:sp>
    </p:spTree>
    <p:extLst>
      <p:ext uri="{BB962C8B-B14F-4D97-AF65-F5344CB8AC3E}">
        <p14:creationId xmlns:p14="http://schemas.microsoft.com/office/powerpoint/2010/main" val="15328337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4C1AAD-3951-0047-979E-C833563E66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305B21-EC47-7DCA-11D4-82FE489597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D5B23A-BE96-0185-0E56-14D9EA40FCB5}"/>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E80D2DA0-F76F-9B5A-DC65-B7BDDCE48380}"/>
              </a:ext>
            </a:extLst>
          </p:cNvPr>
          <p:cNvSpPr>
            <a:spLocks noGrp="1"/>
          </p:cNvSpPr>
          <p:nvPr>
            <p:ph type="sldNum" sz="quarter" idx="5"/>
          </p:nvPr>
        </p:nvSpPr>
        <p:spPr/>
        <p:txBody>
          <a:bodyPr/>
          <a:lstStyle/>
          <a:p>
            <a:fld id="{B07158C4-A119-4B78-9DE8-A50001BC31DC}" type="slidenum">
              <a:rPr lang="en-AU" smtClean="0"/>
              <a:pPr/>
              <a:t>33</a:t>
            </a:fld>
            <a:endParaRPr lang="en-AU"/>
          </a:p>
        </p:txBody>
      </p:sp>
    </p:spTree>
    <p:extLst>
      <p:ext uri="{BB962C8B-B14F-4D97-AF65-F5344CB8AC3E}">
        <p14:creationId xmlns:p14="http://schemas.microsoft.com/office/powerpoint/2010/main" val="38088928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70C74D-062E-67DD-B6A3-52C695B965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D6BA2C-6CD6-38B7-331B-4911071870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89C115-9279-8408-B40E-2AA044DD0D28}"/>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DF3DA6DC-1077-6E6B-878A-BB325C21B1D9}"/>
              </a:ext>
            </a:extLst>
          </p:cNvPr>
          <p:cNvSpPr>
            <a:spLocks noGrp="1"/>
          </p:cNvSpPr>
          <p:nvPr>
            <p:ph type="sldNum" sz="quarter" idx="5"/>
          </p:nvPr>
        </p:nvSpPr>
        <p:spPr/>
        <p:txBody>
          <a:bodyPr/>
          <a:lstStyle/>
          <a:p>
            <a:fld id="{B07158C4-A119-4B78-9DE8-A50001BC31DC}" type="slidenum">
              <a:rPr lang="en-AU" smtClean="0"/>
              <a:pPr/>
              <a:t>34</a:t>
            </a:fld>
            <a:endParaRPr lang="en-AU"/>
          </a:p>
        </p:txBody>
      </p:sp>
    </p:spTree>
    <p:extLst>
      <p:ext uri="{BB962C8B-B14F-4D97-AF65-F5344CB8AC3E}">
        <p14:creationId xmlns:p14="http://schemas.microsoft.com/office/powerpoint/2010/main" val="14745139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3660CD-F7DB-E89B-0D76-3CC103CB17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5E8515-0A6F-FC9C-8563-097F1F4E48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947F11-7586-4857-ADF8-3CF4D9311636}"/>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CEA41987-87C0-6078-F260-8A6D6E05F717}"/>
              </a:ext>
            </a:extLst>
          </p:cNvPr>
          <p:cNvSpPr>
            <a:spLocks noGrp="1"/>
          </p:cNvSpPr>
          <p:nvPr>
            <p:ph type="sldNum" sz="quarter" idx="5"/>
          </p:nvPr>
        </p:nvSpPr>
        <p:spPr/>
        <p:txBody>
          <a:bodyPr/>
          <a:lstStyle/>
          <a:p>
            <a:fld id="{B07158C4-A119-4B78-9DE8-A50001BC31DC}" type="slidenum">
              <a:rPr lang="en-AU" smtClean="0"/>
              <a:pPr/>
              <a:t>35</a:t>
            </a:fld>
            <a:endParaRPr lang="en-AU"/>
          </a:p>
        </p:txBody>
      </p:sp>
    </p:spTree>
    <p:extLst>
      <p:ext uri="{BB962C8B-B14F-4D97-AF65-F5344CB8AC3E}">
        <p14:creationId xmlns:p14="http://schemas.microsoft.com/office/powerpoint/2010/main" val="29860275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C13A22-90C5-671D-3FD8-4465A4E202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25E7DA-546C-9826-2295-052B0DC20E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43B7D9-5432-CFA7-8808-A2C18DD9C047}"/>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787A89CC-E562-7338-3D2E-437B0EAA84C6}"/>
              </a:ext>
            </a:extLst>
          </p:cNvPr>
          <p:cNvSpPr>
            <a:spLocks noGrp="1"/>
          </p:cNvSpPr>
          <p:nvPr>
            <p:ph type="sldNum" sz="quarter" idx="5"/>
          </p:nvPr>
        </p:nvSpPr>
        <p:spPr/>
        <p:txBody>
          <a:bodyPr/>
          <a:lstStyle/>
          <a:p>
            <a:fld id="{B07158C4-A119-4B78-9DE8-A50001BC31DC}" type="slidenum">
              <a:rPr lang="en-AU" smtClean="0"/>
              <a:pPr/>
              <a:t>36</a:t>
            </a:fld>
            <a:endParaRPr lang="en-AU"/>
          </a:p>
        </p:txBody>
      </p:sp>
    </p:spTree>
    <p:extLst>
      <p:ext uri="{BB962C8B-B14F-4D97-AF65-F5344CB8AC3E}">
        <p14:creationId xmlns:p14="http://schemas.microsoft.com/office/powerpoint/2010/main" val="36164046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Teacher notes:</a:t>
            </a:r>
            <a:endParaRPr lang="en-AU" b="0"/>
          </a:p>
          <a:p>
            <a:endParaRPr lang="en-AU" b="0"/>
          </a:p>
          <a:p>
            <a:r>
              <a:rPr lang="en-AU" b="0"/>
              <a:t>Consider suggestions in </a:t>
            </a:r>
            <a:r>
              <a:rPr lang="en-AU" b="1"/>
              <a:t>Appendix 4 – Additional artwork references</a:t>
            </a:r>
            <a:r>
              <a:rPr lang="en-AU" b="0"/>
              <a:t> for further examples of how selected artists have used source material to create artworks.</a:t>
            </a:r>
            <a:endParaRPr lang="en-AU" b="1"/>
          </a:p>
        </p:txBody>
      </p:sp>
      <p:sp>
        <p:nvSpPr>
          <p:cNvPr id="4" name="Slide Number Placeholder 3"/>
          <p:cNvSpPr>
            <a:spLocks noGrp="1"/>
          </p:cNvSpPr>
          <p:nvPr>
            <p:ph type="sldNum" sz="quarter" idx="5"/>
          </p:nvPr>
        </p:nvSpPr>
        <p:spPr/>
        <p:txBody>
          <a:bodyPr/>
          <a:lstStyle/>
          <a:p>
            <a:fld id="{B07158C4-A119-4B78-9DE8-A50001BC31DC}" type="slidenum">
              <a:rPr lang="en-AU" smtClean="0"/>
              <a:pPr/>
              <a:t>39</a:t>
            </a:fld>
            <a:endParaRPr lang="en-AU"/>
          </a:p>
        </p:txBody>
      </p:sp>
    </p:spTree>
    <p:extLst>
      <p:ext uri="{BB962C8B-B14F-4D97-AF65-F5344CB8AC3E}">
        <p14:creationId xmlns:p14="http://schemas.microsoft.com/office/powerpoint/2010/main" val="3658487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Teacher notes:</a:t>
            </a:r>
            <a:endParaRPr lang="en-AU" b="0"/>
          </a:p>
          <a:p>
            <a:endParaRPr lang="en-AU" b="0"/>
          </a:p>
          <a:p>
            <a:r>
              <a:rPr lang="en-AU" b="0"/>
              <a:t>Consider suggestions in </a:t>
            </a:r>
            <a:r>
              <a:rPr lang="en-AU" b="1"/>
              <a:t>Appendix 4 – Additional artwork references</a:t>
            </a:r>
            <a:r>
              <a:rPr lang="en-AU" b="0"/>
              <a:t> for further examples of how selected artists have used source material to create artworks.</a:t>
            </a:r>
            <a:endParaRPr lang="en-AU" b="1"/>
          </a:p>
        </p:txBody>
      </p:sp>
      <p:sp>
        <p:nvSpPr>
          <p:cNvPr id="4" name="Slide Number Placeholder 3"/>
          <p:cNvSpPr>
            <a:spLocks noGrp="1"/>
          </p:cNvSpPr>
          <p:nvPr>
            <p:ph type="sldNum" sz="quarter" idx="5"/>
          </p:nvPr>
        </p:nvSpPr>
        <p:spPr/>
        <p:txBody>
          <a:bodyPr/>
          <a:lstStyle/>
          <a:p>
            <a:fld id="{B07158C4-A119-4B78-9DE8-A50001BC31DC}" type="slidenum">
              <a:rPr lang="en-AU" smtClean="0"/>
              <a:pPr/>
              <a:t>40</a:t>
            </a:fld>
            <a:endParaRPr lang="en-AU"/>
          </a:p>
        </p:txBody>
      </p:sp>
    </p:spTree>
    <p:extLst>
      <p:ext uri="{BB962C8B-B14F-4D97-AF65-F5344CB8AC3E}">
        <p14:creationId xmlns:p14="http://schemas.microsoft.com/office/powerpoint/2010/main" val="42895363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07158C4-A119-4B78-9DE8-A50001BC31DC}" type="slidenum">
              <a:rPr lang="en-AU" smtClean="0"/>
              <a:pPr/>
              <a:t>43</a:t>
            </a:fld>
            <a:endParaRPr lang="en-AU"/>
          </a:p>
        </p:txBody>
      </p:sp>
    </p:spTree>
    <p:extLst>
      <p:ext uri="{BB962C8B-B14F-4D97-AF65-F5344CB8AC3E}">
        <p14:creationId xmlns:p14="http://schemas.microsoft.com/office/powerpoint/2010/main" val="19416162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Left page:</a:t>
            </a:r>
            <a:endParaRPr lang="en-AU" b="0"/>
          </a:p>
          <a:p>
            <a:endParaRPr lang="en-AU" b="0"/>
          </a:p>
          <a:p>
            <a:r>
              <a:rPr lang="en-AU" b="0"/>
              <a:t>My top 5 pictures</a:t>
            </a:r>
          </a:p>
          <a:p>
            <a:pPr marL="0" indent="0">
              <a:buNone/>
            </a:pPr>
            <a:endParaRPr lang="en-AU" b="0"/>
          </a:p>
          <a:p>
            <a:pPr marL="0" indent="0">
              <a:buNone/>
            </a:pPr>
            <a:r>
              <a:rPr lang="en-AU" b="0"/>
              <a:t>1. I drew spider holes and photographed it. Brick wall with gaps and spider webs spiralling into the hole. Very dark in hole.</a:t>
            </a:r>
          </a:p>
          <a:p>
            <a:pPr marL="285750" indent="-285750">
              <a:buFontTx/>
              <a:buChar char="-"/>
            </a:pPr>
            <a:r>
              <a:rPr lang="en-AU" b="0"/>
              <a:t>Unknown creature hiding away</a:t>
            </a:r>
          </a:p>
          <a:p>
            <a:pPr marL="285750" indent="-285750">
              <a:buFontTx/>
              <a:buChar char="-"/>
            </a:pPr>
            <a:r>
              <a:rPr lang="en-AU" b="0"/>
              <a:t>Building a home in the cracks of pre made stuff</a:t>
            </a:r>
          </a:p>
          <a:p>
            <a:pPr marL="285750" indent="-285750">
              <a:buFontTx/>
              <a:buChar char="-"/>
            </a:pPr>
            <a:r>
              <a:rPr lang="en-AU" b="0"/>
              <a:t>Mysterious </a:t>
            </a:r>
          </a:p>
          <a:p>
            <a:pPr marL="342900" indent="-342900">
              <a:buAutoNum type="arabicPeriod"/>
            </a:pPr>
            <a:endParaRPr lang="en-AU" b="0"/>
          </a:p>
          <a:p>
            <a:pPr marL="0" indent="0">
              <a:buNone/>
            </a:pPr>
            <a:r>
              <a:rPr lang="en-AU" b="0"/>
              <a:t>2. I agree. A random note written on brick with white marker, neat handwriting, full stop, seems to be answering a question of commenting on something.</a:t>
            </a:r>
          </a:p>
          <a:p>
            <a:pPr marL="285750" indent="-285750">
              <a:buFontTx/>
              <a:buChar char="-"/>
            </a:pPr>
            <a:r>
              <a:rPr lang="en-AU" b="0"/>
              <a:t>Mysterious answering no one talking to no none out of the blue ghost like</a:t>
            </a:r>
          </a:p>
          <a:p>
            <a:pPr marL="285750" indent="-285750">
              <a:buFontTx/>
              <a:buChar char="-"/>
            </a:pPr>
            <a:endParaRPr lang="en-AU" b="0"/>
          </a:p>
          <a:p>
            <a:pPr marL="0" indent="0">
              <a:buFontTx/>
              <a:buNone/>
            </a:pPr>
            <a:r>
              <a:rPr lang="en-AU" b="1"/>
              <a:t>Right page:</a:t>
            </a:r>
          </a:p>
          <a:p>
            <a:pPr marL="0" indent="0">
              <a:buFontTx/>
              <a:buNone/>
            </a:pPr>
            <a:endParaRPr lang="en-AU" b="1"/>
          </a:p>
          <a:p>
            <a:pPr marL="0" indent="0">
              <a:buFontTx/>
              <a:buNone/>
            </a:pPr>
            <a:r>
              <a:rPr lang="en-AU" b="0"/>
              <a:t>3. Old battered up basketball hoop. Used broken … hoop most strings of ring handing. Used for fun so often held children’s memories of playing b-ball</a:t>
            </a:r>
          </a:p>
          <a:p>
            <a:pPr marL="0" indent="0">
              <a:buFontTx/>
              <a:buNone/>
            </a:pPr>
            <a:endParaRPr lang="en-AU" b="0"/>
          </a:p>
          <a:p>
            <a:pPr marL="0" indent="0">
              <a:buFontTx/>
              <a:buNone/>
            </a:pPr>
            <a:r>
              <a:rPr lang="en-AU" b="0"/>
              <a:t>4. </a:t>
            </a:r>
            <a:r>
              <a:rPr lang="en-AU" b="0" err="1"/>
              <a:t>Antitrees</a:t>
            </a:r>
            <a:r>
              <a:rPr lang="en-AU" b="0"/>
              <a:t>. 2 trees with opposite contracts one full and green of life one dead one with seats and bricks around it. Shows when you have a community around it you grow lively.</a:t>
            </a:r>
          </a:p>
        </p:txBody>
      </p:sp>
      <p:sp>
        <p:nvSpPr>
          <p:cNvPr id="4" name="Slide Number Placeholder 3"/>
          <p:cNvSpPr>
            <a:spLocks noGrp="1"/>
          </p:cNvSpPr>
          <p:nvPr>
            <p:ph type="sldNum" sz="quarter" idx="5"/>
          </p:nvPr>
        </p:nvSpPr>
        <p:spPr/>
        <p:txBody>
          <a:bodyPr/>
          <a:lstStyle/>
          <a:p>
            <a:fld id="{B07158C4-A119-4B78-9DE8-A50001BC31DC}" type="slidenum">
              <a:rPr lang="en-AU" smtClean="0"/>
              <a:pPr/>
              <a:t>44</a:t>
            </a:fld>
            <a:endParaRPr lang="en-AU"/>
          </a:p>
        </p:txBody>
      </p:sp>
    </p:spTree>
    <p:extLst>
      <p:ext uri="{BB962C8B-B14F-4D97-AF65-F5344CB8AC3E}">
        <p14:creationId xmlns:p14="http://schemas.microsoft.com/office/powerpoint/2010/main" val="40613330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45</a:t>
            </a:fld>
            <a:endParaRPr lang="en-AU"/>
          </a:p>
        </p:txBody>
      </p:sp>
    </p:spTree>
    <p:extLst>
      <p:ext uri="{BB962C8B-B14F-4D97-AF65-F5344CB8AC3E}">
        <p14:creationId xmlns:p14="http://schemas.microsoft.com/office/powerpoint/2010/main" val="42690112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E80248-FC96-AD5B-1965-9B632664F3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793F95-E10C-8BB0-9D2E-71001F6886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20ABD5-0579-3569-40C4-571BB6926613}"/>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Teacher notes:</a:t>
            </a:r>
          </a:p>
          <a:p>
            <a:endParaRPr lang="en-US">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Click appendix numbers to go to specific sections</a:t>
            </a:r>
          </a:p>
          <a:p>
            <a:pPr marL="171450" indent="-171450">
              <a:buFont typeface="Arial"/>
              <a:buChar char="•"/>
            </a:pPr>
            <a:r>
              <a:rPr lang="en-AU">
                <a:latin typeface="Arial" panose="020B0604020202020204" pitchFamily="34" charset="0"/>
                <a:cs typeface="Arial" panose="020B0604020202020204" pitchFamily="34" charset="0"/>
              </a:rPr>
              <a:t>Interactive features can be viewed in slide show</a:t>
            </a:r>
          </a:p>
        </p:txBody>
      </p:sp>
      <p:sp>
        <p:nvSpPr>
          <p:cNvPr id="4" name="Slide Number Placeholder 3">
            <a:extLst>
              <a:ext uri="{FF2B5EF4-FFF2-40B4-BE49-F238E27FC236}">
                <a16:creationId xmlns:a16="http://schemas.microsoft.com/office/drawing/2014/main" id="{0427CC4C-5334-7027-DE7C-607FEF48CEA2}"/>
              </a:ext>
            </a:extLst>
          </p:cNvPr>
          <p:cNvSpPr>
            <a:spLocks noGrp="1"/>
          </p:cNvSpPr>
          <p:nvPr>
            <p:ph type="sldNum" sz="quarter" idx="5"/>
          </p:nvPr>
        </p:nvSpPr>
        <p:spPr/>
        <p:txBody>
          <a:bodyPr/>
          <a:lstStyle/>
          <a:p>
            <a:fld id="{D09C5488-DD16-4714-9519-7BE21BA11D4E}" type="slidenum">
              <a:rPr lang="en-AU" smtClean="0"/>
              <a:t>4</a:t>
            </a:fld>
            <a:endParaRPr lang="en-AU"/>
          </a:p>
        </p:txBody>
      </p:sp>
    </p:spTree>
    <p:extLst>
      <p:ext uri="{BB962C8B-B14F-4D97-AF65-F5344CB8AC3E}">
        <p14:creationId xmlns:p14="http://schemas.microsoft.com/office/powerpoint/2010/main" val="27149250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Discussion prompt: </a:t>
            </a:r>
            <a:br>
              <a:rPr lang="en-AU"/>
            </a:br>
            <a:br>
              <a:rPr lang="en-AU"/>
            </a:br>
            <a:r>
              <a:rPr lang="en-AU"/>
              <a:t>Where do we see examples of these in Denis Golding’s artwork?</a:t>
            </a:r>
          </a:p>
        </p:txBody>
      </p:sp>
      <p:sp>
        <p:nvSpPr>
          <p:cNvPr id="4" name="Slide Number Placeholder 3"/>
          <p:cNvSpPr>
            <a:spLocks noGrp="1"/>
          </p:cNvSpPr>
          <p:nvPr>
            <p:ph type="sldNum" sz="quarter" idx="5"/>
          </p:nvPr>
        </p:nvSpPr>
        <p:spPr/>
        <p:txBody>
          <a:bodyPr/>
          <a:lstStyle/>
          <a:p>
            <a:fld id="{B07158C4-A119-4B78-9DE8-A50001BC31DC}" type="slidenum">
              <a:rPr lang="en-AU" smtClean="0"/>
              <a:pPr/>
              <a:t>46</a:t>
            </a:fld>
            <a:endParaRPr lang="en-AU"/>
          </a:p>
        </p:txBody>
      </p:sp>
    </p:spTree>
    <p:extLst>
      <p:ext uri="{BB962C8B-B14F-4D97-AF65-F5344CB8AC3E}">
        <p14:creationId xmlns:p14="http://schemas.microsoft.com/office/powerpoint/2010/main" val="130091669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574EAC-97B1-193C-D639-AE16F9798A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D45964-365A-656A-437A-0DF974BDE6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AE6CB4-65B0-346E-E963-75C46DA685D9}"/>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Sample responses could include:</a:t>
            </a:r>
          </a:p>
          <a:p>
            <a:endParaRPr lang="en-AU"/>
          </a:p>
          <a:p>
            <a:pPr marL="285750" indent="-285750">
              <a:buFontTx/>
              <a:buChar char="-"/>
            </a:pPr>
            <a:r>
              <a:rPr lang="en-AU"/>
              <a:t>Visual and multimodal language: This artwork has multiple components – a photograph, larger sculptural pieces representing lacework panels, and smaller sculptural pieces representing broken pieces of lacework. The work is presented as a multimodal installation.</a:t>
            </a:r>
          </a:p>
          <a:p>
            <a:pPr marL="285750" indent="-285750">
              <a:buFontTx/>
              <a:buChar char="-"/>
            </a:pPr>
            <a:r>
              <a:rPr lang="en-AU"/>
              <a:t>Sign: The large lacework panels are a literal sign that references Victorian terrace houses like the artist’s old home in Redfern.</a:t>
            </a:r>
          </a:p>
          <a:p>
            <a:pPr marL="285750" indent="-285750">
              <a:buFontTx/>
              <a:buChar char="-"/>
            </a:pPr>
            <a:r>
              <a:rPr lang="en-AU"/>
              <a:t>Symbol: The broken pieces of iron panels could represent a cultural experience of fragmentation and loss.</a:t>
            </a:r>
          </a:p>
          <a:p>
            <a:pPr marL="285750" indent="-285750">
              <a:buFontTx/>
              <a:buChar char="-"/>
            </a:pPr>
            <a:r>
              <a:rPr lang="en-AU"/>
              <a:t>Code: The artist’s self portrait photograph shows him holding one of the lacework panels like a shield, this can be a code for defence or resistance.</a:t>
            </a:r>
          </a:p>
          <a:p>
            <a:pPr marL="285750" indent="-285750">
              <a:buFontTx/>
              <a:buChar char="-"/>
            </a:pPr>
            <a:r>
              <a:rPr lang="en-AU"/>
              <a:t>Representation: The multiple components come together to create an artwork that represents ideas about home, culture, resistance and fragmentation.</a:t>
            </a:r>
          </a:p>
        </p:txBody>
      </p:sp>
      <p:sp>
        <p:nvSpPr>
          <p:cNvPr id="4" name="Slide Number Placeholder 3">
            <a:extLst>
              <a:ext uri="{FF2B5EF4-FFF2-40B4-BE49-F238E27FC236}">
                <a16:creationId xmlns:a16="http://schemas.microsoft.com/office/drawing/2014/main" id="{DDE4CB04-1606-DF08-B781-DDBA4AB7A474}"/>
              </a:ext>
            </a:extLst>
          </p:cNvPr>
          <p:cNvSpPr>
            <a:spLocks noGrp="1"/>
          </p:cNvSpPr>
          <p:nvPr>
            <p:ph type="sldNum" sz="quarter" idx="5"/>
          </p:nvPr>
        </p:nvSpPr>
        <p:spPr/>
        <p:txBody>
          <a:bodyPr/>
          <a:lstStyle/>
          <a:p>
            <a:fld id="{B07158C4-A119-4B78-9DE8-A50001BC31DC}" type="slidenum">
              <a:rPr lang="en-AU" smtClean="0"/>
              <a:pPr/>
              <a:t>47</a:t>
            </a:fld>
            <a:endParaRPr lang="en-AU"/>
          </a:p>
        </p:txBody>
      </p:sp>
    </p:spTree>
    <p:extLst>
      <p:ext uri="{BB962C8B-B14F-4D97-AF65-F5344CB8AC3E}">
        <p14:creationId xmlns:p14="http://schemas.microsoft.com/office/powerpoint/2010/main" val="306667457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Teacher note:</a:t>
            </a:r>
          </a:p>
          <a:p>
            <a:endParaRPr lang="en-AU" b="1"/>
          </a:p>
          <a:p>
            <a:r>
              <a:rPr lang="en-AU" b="0"/>
              <a:t>Links to 2 sources are provided on the next 2 slides.</a:t>
            </a:r>
          </a:p>
        </p:txBody>
      </p:sp>
      <p:sp>
        <p:nvSpPr>
          <p:cNvPr id="4" name="Slide Number Placeholder 3"/>
          <p:cNvSpPr>
            <a:spLocks noGrp="1"/>
          </p:cNvSpPr>
          <p:nvPr>
            <p:ph type="sldNum" sz="quarter" idx="5"/>
          </p:nvPr>
        </p:nvSpPr>
        <p:spPr/>
        <p:txBody>
          <a:bodyPr/>
          <a:lstStyle/>
          <a:p>
            <a:fld id="{B07158C4-A119-4B78-9DE8-A50001BC31DC}" type="slidenum">
              <a:rPr lang="en-AU" smtClean="0"/>
              <a:pPr/>
              <a:t>48</a:t>
            </a:fld>
            <a:endParaRPr lang="en-AU"/>
          </a:p>
        </p:txBody>
      </p:sp>
    </p:spTree>
    <p:extLst>
      <p:ext uri="{BB962C8B-B14F-4D97-AF65-F5344CB8AC3E}">
        <p14:creationId xmlns:p14="http://schemas.microsoft.com/office/powerpoint/2010/main" val="18922400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Teacher note: </a:t>
            </a:r>
            <a:br>
              <a:rPr lang="en-AU" b="1"/>
            </a:br>
            <a:br>
              <a:rPr lang="en-AU" b="1"/>
            </a:br>
            <a:r>
              <a:rPr lang="en-AU" b="0"/>
              <a:t>Sample responses are provided on the following slides. Model use of connection language to link key features from the artwork to possible meanings, such as:</a:t>
            </a:r>
          </a:p>
          <a:p>
            <a:endParaRPr lang="en-AU" b="0"/>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kern="1200">
                <a:solidFill>
                  <a:schemeClr val="tx1"/>
                </a:solidFill>
                <a:effectLst/>
                <a:latin typeface="Arial" panose="020B0604020202020204" pitchFamily="34" charset="0"/>
                <a:ea typeface="+mn-ea"/>
                <a:cs typeface="Arial" panose="020B0604020202020204" pitchFamily="34" charset="0"/>
              </a:rPr>
              <a:t>[This represents] … as it is connected to … [what the artist is saying about the world]</a:t>
            </a:r>
            <a:br>
              <a:rPr lang="en-AU" sz="1600" kern="1200">
                <a:solidFill>
                  <a:schemeClr val="tx1"/>
                </a:solidFill>
                <a:effectLst/>
                <a:latin typeface="Arial" panose="020B0604020202020204" pitchFamily="34" charset="0"/>
                <a:ea typeface="+mn-ea"/>
                <a:cs typeface="Arial" panose="020B0604020202020204" pitchFamily="34" charset="0"/>
              </a:rPr>
            </a:br>
            <a:r>
              <a:rPr lang="en-AU" sz="1600" kern="1200">
                <a:solidFill>
                  <a:schemeClr val="tx1"/>
                </a:solidFill>
                <a:effectLst/>
                <a:latin typeface="Arial" panose="020B0604020202020204" pitchFamily="34" charset="0"/>
                <a:ea typeface="+mn-ea"/>
                <a:cs typeface="Arial" panose="020B0604020202020204" pitchFamily="34" charset="0"/>
              </a:rPr>
              <a:t>[Key features is used] … as a metaphor for … [what the artist is saying about the world]</a:t>
            </a:r>
            <a:br>
              <a:rPr lang="en-AU" sz="1600" kern="1200">
                <a:solidFill>
                  <a:schemeClr val="tx1"/>
                </a:solidFill>
                <a:effectLst/>
                <a:latin typeface="Arial" panose="020B0604020202020204" pitchFamily="34" charset="0"/>
                <a:ea typeface="+mn-ea"/>
                <a:cs typeface="Arial" panose="020B0604020202020204" pitchFamily="34" charset="0"/>
              </a:rPr>
            </a:br>
            <a:r>
              <a:rPr lang="en-AU" sz="1600" kern="1200">
                <a:solidFill>
                  <a:schemeClr val="tx1"/>
                </a:solidFill>
                <a:effectLst/>
                <a:latin typeface="Arial" panose="020B0604020202020204" pitchFamily="34" charset="0"/>
                <a:ea typeface="+mn-ea"/>
                <a:cs typeface="Arial" panose="020B0604020202020204" pitchFamily="34" charset="0"/>
              </a:rPr>
              <a:t>[Key feature] … could be seen as a commentary on … [what the artist is saying about the world]</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kern="1200">
                <a:solidFill>
                  <a:schemeClr val="tx1"/>
                </a:solidFill>
                <a:effectLst/>
                <a:latin typeface="Arial" panose="020B0604020202020204" pitchFamily="34" charset="0"/>
                <a:ea typeface="+mn-ea"/>
                <a:cs typeface="Arial" panose="020B0604020202020204" pitchFamily="34" charset="0"/>
              </a:rPr>
              <a:t>[Key feature] … invites us to consider … [what the artist is saying about the world]</a:t>
            </a:r>
            <a:endParaRPr lang="en-AU" sz="1600">
              <a:effectLst/>
              <a:latin typeface="Arial" panose="020B0604020202020204" pitchFamily="34" charset="0"/>
            </a:endParaRPr>
          </a:p>
          <a:p>
            <a:endParaRPr lang="en-AU" b="1"/>
          </a:p>
        </p:txBody>
      </p:sp>
      <p:sp>
        <p:nvSpPr>
          <p:cNvPr id="4" name="Slide Number Placeholder 3"/>
          <p:cNvSpPr>
            <a:spLocks noGrp="1"/>
          </p:cNvSpPr>
          <p:nvPr>
            <p:ph type="sldNum" sz="quarter" idx="5"/>
          </p:nvPr>
        </p:nvSpPr>
        <p:spPr/>
        <p:txBody>
          <a:bodyPr/>
          <a:lstStyle/>
          <a:p>
            <a:fld id="{B07158C4-A119-4B78-9DE8-A50001BC31DC}" type="slidenum">
              <a:rPr lang="en-AU" smtClean="0"/>
              <a:pPr/>
              <a:t>51</a:t>
            </a:fld>
            <a:endParaRPr lang="en-AU"/>
          </a:p>
        </p:txBody>
      </p:sp>
    </p:spTree>
    <p:extLst>
      <p:ext uri="{BB962C8B-B14F-4D97-AF65-F5344CB8AC3E}">
        <p14:creationId xmlns:p14="http://schemas.microsoft.com/office/powerpoint/2010/main" val="104091706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52</a:t>
            </a:fld>
            <a:endParaRPr lang="en-AU"/>
          </a:p>
        </p:txBody>
      </p:sp>
    </p:spTree>
    <p:extLst>
      <p:ext uri="{BB962C8B-B14F-4D97-AF65-F5344CB8AC3E}">
        <p14:creationId xmlns:p14="http://schemas.microsoft.com/office/powerpoint/2010/main" val="16365963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53</a:t>
            </a:fld>
            <a:endParaRPr lang="en-AU"/>
          </a:p>
        </p:txBody>
      </p:sp>
    </p:spTree>
    <p:extLst>
      <p:ext uri="{BB962C8B-B14F-4D97-AF65-F5344CB8AC3E}">
        <p14:creationId xmlns:p14="http://schemas.microsoft.com/office/powerpoint/2010/main" val="246662374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07158C4-A119-4B78-9DE8-A50001BC31DC}" type="slidenum">
              <a:rPr lang="en-AU" smtClean="0"/>
              <a:pPr/>
              <a:t>54</a:t>
            </a:fld>
            <a:endParaRPr lang="en-AU"/>
          </a:p>
        </p:txBody>
      </p:sp>
    </p:spTree>
    <p:extLst>
      <p:ext uri="{BB962C8B-B14F-4D97-AF65-F5344CB8AC3E}">
        <p14:creationId xmlns:p14="http://schemas.microsoft.com/office/powerpoint/2010/main" val="428395548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Teacher note:</a:t>
            </a:r>
            <a:br>
              <a:rPr lang="en-AU" b="1"/>
            </a:br>
            <a:br>
              <a:rPr lang="en-AU" b="1"/>
            </a:br>
            <a:r>
              <a:rPr lang="en-AU" b="0"/>
              <a:t>Mid range response demonstrating acceptable demonstration of understanding</a:t>
            </a:r>
            <a:endParaRPr lang="en-AU" b="1"/>
          </a:p>
        </p:txBody>
      </p:sp>
      <p:sp>
        <p:nvSpPr>
          <p:cNvPr id="4" name="Slide Number Placeholder 3"/>
          <p:cNvSpPr>
            <a:spLocks noGrp="1"/>
          </p:cNvSpPr>
          <p:nvPr>
            <p:ph type="sldNum" sz="quarter" idx="5"/>
          </p:nvPr>
        </p:nvSpPr>
        <p:spPr/>
        <p:txBody>
          <a:bodyPr/>
          <a:lstStyle/>
          <a:p>
            <a:fld id="{B07158C4-A119-4B78-9DE8-A50001BC31DC}" type="slidenum">
              <a:rPr lang="en-AU" smtClean="0"/>
              <a:pPr/>
              <a:t>56</a:t>
            </a:fld>
            <a:endParaRPr lang="en-AU"/>
          </a:p>
        </p:txBody>
      </p:sp>
    </p:spTree>
    <p:extLst>
      <p:ext uri="{BB962C8B-B14F-4D97-AF65-F5344CB8AC3E}">
        <p14:creationId xmlns:p14="http://schemas.microsoft.com/office/powerpoint/2010/main" val="368330367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Teacher note:</a:t>
            </a:r>
            <a:br>
              <a:rPr lang="en-AU" b="1"/>
            </a:br>
            <a:endParaRPr lang="en-AU" b="1"/>
          </a:p>
          <a:p>
            <a:r>
              <a:rPr lang="en-AU" b="0"/>
              <a:t>High range response demonstrating sophisticated level of understanding</a:t>
            </a:r>
          </a:p>
        </p:txBody>
      </p:sp>
      <p:sp>
        <p:nvSpPr>
          <p:cNvPr id="4" name="Slide Number Placeholder 3"/>
          <p:cNvSpPr>
            <a:spLocks noGrp="1"/>
          </p:cNvSpPr>
          <p:nvPr>
            <p:ph type="sldNum" sz="quarter" idx="5"/>
          </p:nvPr>
        </p:nvSpPr>
        <p:spPr/>
        <p:txBody>
          <a:bodyPr/>
          <a:lstStyle/>
          <a:p>
            <a:fld id="{B07158C4-A119-4B78-9DE8-A50001BC31DC}" type="slidenum">
              <a:rPr lang="en-AU" smtClean="0"/>
              <a:pPr/>
              <a:t>57</a:t>
            </a:fld>
            <a:endParaRPr lang="en-AU"/>
          </a:p>
        </p:txBody>
      </p:sp>
    </p:spTree>
    <p:extLst>
      <p:ext uri="{BB962C8B-B14F-4D97-AF65-F5344CB8AC3E}">
        <p14:creationId xmlns:p14="http://schemas.microsoft.com/office/powerpoint/2010/main" val="337814651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Sample responses:</a:t>
            </a:r>
          </a:p>
          <a:p>
            <a:endParaRPr lang="en-AU" b="1"/>
          </a:p>
          <a:p>
            <a:pPr marL="285750" indent="-285750">
              <a:buFontTx/>
              <a:buChar char="-"/>
            </a:pPr>
            <a:r>
              <a:rPr lang="en-AU" b="0"/>
              <a:t>References inner-city buildings</a:t>
            </a:r>
          </a:p>
          <a:p>
            <a:pPr marL="285750" indent="-285750">
              <a:buFontTx/>
              <a:buChar char="-"/>
            </a:pPr>
            <a:r>
              <a:rPr lang="en-AU" b="0"/>
              <a:t>Materials realistically reproduce architecture elements</a:t>
            </a:r>
          </a:p>
          <a:p>
            <a:pPr marL="285750" indent="-285750">
              <a:buFontTx/>
              <a:buChar char="-"/>
            </a:pPr>
            <a:r>
              <a:rPr lang="en-AU" b="0"/>
              <a:t>Memory and lived experiences</a:t>
            </a:r>
          </a:p>
          <a:p>
            <a:pPr marL="285750" indent="-285750">
              <a:buFontTx/>
              <a:buChar char="-"/>
            </a:pPr>
            <a:r>
              <a:rPr lang="en-AU" b="0"/>
              <a:t>Connections to Aboriginal experiences</a:t>
            </a:r>
          </a:p>
          <a:p>
            <a:pPr marL="285750" indent="-285750">
              <a:buFontTx/>
              <a:buChar char="-"/>
            </a:pPr>
            <a:r>
              <a:rPr lang="en-AU" b="0"/>
              <a:t>Connections to the artist’s family history</a:t>
            </a:r>
          </a:p>
          <a:p>
            <a:pPr marL="285750" indent="-285750">
              <a:buFontTx/>
              <a:buChar char="-"/>
            </a:pPr>
            <a:r>
              <a:rPr lang="en-AU" b="0"/>
              <a:t>Multiple layered meanings</a:t>
            </a:r>
          </a:p>
          <a:p>
            <a:pPr marL="285750" indent="-285750">
              <a:buFontTx/>
              <a:buChar char="-"/>
            </a:pPr>
            <a:r>
              <a:rPr lang="en-AU" b="0"/>
              <a:t>Fragments as metaphor for memory and dispossession</a:t>
            </a:r>
          </a:p>
          <a:p>
            <a:pPr marL="285750" indent="-285750">
              <a:buFontTx/>
              <a:buChar char="-"/>
            </a:pPr>
            <a:r>
              <a:rPr lang="en-AU" b="0"/>
              <a:t>Shield motif in photo as metaphor for resistance and resilience</a:t>
            </a:r>
          </a:p>
        </p:txBody>
      </p:sp>
      <p:sp>
        <p:nvSpPr>
          <p:cNvPr id="4" name="Slide Number Placeholder 3"/>
          <p:cNvSpPr>
            <a:spLocks noGrp="1"/>
          </p:cNvSpPr>
          <p:nvPr>
            <p:ph type="sldNum" sz="quarter" idx="5"/>
          </p:nvPr>
        </p:nvSpPr>
        <p:spPr/>
        <p:txBody>
          <a:bodyPr/>
          <a:lstStyle/>
          <a:p>
            <a:fld id="{B07158C4-A119-4B78-9DE8-A50001BC31DC}" type="slidenum">
              <a:rPr lang="en-AU" smtClean="0"/>
              <a:pPr/>
              <a:t>58</a:t>
            </a:fld>
            <a:endParaRPr lang="en-AU"/>
          </a:p>
        </p:txBody>
      </p:sp>
    </p:spTree>
    <p:extLst>
      <p:ext uri="{BB962C8B-B14F-4D97-AF65-F5344CB8AC3E}">
        <p14:creationId xmlns:p14="http://schemas.microsoft.com/office/powerpoint/2010/main" val="31953553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BC244D-36F3-3D88-1890-1CB671643B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8E6A26-F2B2-BBA4-8012-9604BCBB2A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479D5D-A90B-D8BB-7C48-023132EC4B07}"/>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E4044C68-F720-2509-AD34-F30FD4332EB1}"/>
              </a:ext>
            </a:extLst>
          </p:cNvPr>
          <p:cNvSpPr>
            <a:spLocks noGrp="1"/>
          </p:cNvSpPr>
          <p:nvPr>
            <p:ph type="sldNum" sz="quarter" idx="5"/>
          </p:nvPr>
        </p:nvSpPr>
        <p:spPr/>
        <p:txBody>
          <a:bodyPr/>
          <a:lstStyle/>
          <a:p>
            <a:fld id="{B07158C4-A119-4B78-9DE8-A50001BC31DC}" type="slidenum">
              <a:rPr lang="en-AU" smtClean="0"/>
              <a:pPr/>
              <a:t>5</a:t>
            </a:fld>
            <a:endParaRPr lang="en-AU"/>
          </a:p>
        </p:txBody>
      </p:sp>
    </p:spTree>
    <p:extLst>
      <p:ext uri="{BB962C8B-B14F-4D97-AF65-F5344CB8AC3E}">
        <p14:creationId xmlns:p14="http://schemas.microsoft.com/office/powerpoint/2010/main" val="93487557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45AEE3-8A14-AE05-26B5-F2524F3A33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BB8116-7154-E7C3-FB7E-D9A60C2F03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7E3782-0994-D2CD-EB16-5A218DD56CE5}"/>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5C16ABBA-1A0A-4703-AD02-DD2EF89B8D8E}"/>
              </a:ext>
            </a:extLst>
          </p:cNvPr>
          <p:cNvSpPr>
            <a:spLocks noGrp="1"/>
          </p:cNvSpPr>
          <p:nvPr>
            <p:ph type="sldNum" sz="quarter" idx="5"/>
          </p:nvPr>
        </p:nvSpPr>
        <p:spPr/>
        <p:txBody>
          <a:bodyPr/>
          <a:lstStyle/>
          <a:p>
            <a:fld id="{B07158C4-A119-4B78-9DE8-A50001BC31DC}" type="slidenum">
              <a:rPr lang="en-AU" smtClean="0"/>
              <a:pPr/>
              <a:t>59</a:t>
            </a:fld>
            <a:endParaRPr lang="en-AU"/>
          </a:p>
        </p:txBody>
      </p:sp>
    </p:spTree>
    <p:extLst>
      <p:ext uri="{BB962C8B-B14F-4D97-AF65-F5344CB8AC3E}">
        <p14:creationId xmlns:p14="http://schemas.microsoft.com/office/powerpoint/2010/main" val="211747108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AD22EF-7492-96EF-86B8-4A620BCAAA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18B5D7-E0CA-FEA0-F5F1-A356783361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13E60E-9920-5461-F8BA-67C63CC831B8}"/>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Teacher note:</a:t>
            </a:r>
          </a:p>
          <a:p>
            <a:endParaRPr lang="en-AU">
              <a:latin typeface="Arial" panose="020B0604020202020204" pitchFamily="34" charset="0"/>
              <a:cs typeface="Arial" panose="020B0604020202020204" pitchFamily="34" charset="0"/>
            </a:endParaRPr>
          </a:p>
          <a:p>
            <a:pPr marL="171450" indent="-171450">
              <a:buFont typeface="Arial"/>
              <a:buChar char="•"/>
            </a:pPr>
            <a:r>
              <a:rPr lang="en-AU" sz="1800">
                <a:effectLst/>
                <a:latin typeface="Segoe UI" panose="020B0502040204020203" pitchFamily="34" charset="0"/>
              </a:rPr>
              <a:t>Learning intentions and success criteria are carefully designed using syllabus outcomes and content</a:t>
            </a:r>
          </a:p>
          <a:p>
            <a:pPr marL="171450" indent="-171450">
              <a:buFont typeface="Arial"/>
              <a:buChar char="•"/>
            </a:pPr>
            <a:r>
              <a:rPr lang="en-AU">
                <a:latin typeface="Arial" panose="020B0604020202020204" pitchFamily="34" charset="0"/>
                <a:cs typeface="Arial" panose="020B0604020202020204" pitchFamily="34" charset="0"/>
              </a:rPr>
              <a:t>For more information See ⁠</a:t>
            </a:r>
            <a:r>
              <a:rPr lang="en-AU">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a:latin typeface="Arial" panose="020B0604020202020204" pitchFamily="34" charset="0"/>
                <a:cs typeface="Arial" panose="020B0604020202020204" pitchFamily="34" charset="0"/>
              </a:rPr>
              <a:t> or the NSW Department of Education explicit teaching strategies, ⁠</a:t>
            </a:r>
            <a:r>
              <a:rPr lang="en-AU">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a:latin typeface="Arial" panose="020B0604020202020204" pitchFamily="34" charset="0"/>
                <a:cs typeface="Arial" panose="020B0604020202020204" pitchFamily="34" charset="0"/>
              </a:rPr>
              <a:t> and ⁠</a:t>
            </a:r>
            <a:r>
              <a:rPr lang="en-AU">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LISC should be revisited during the lesson to support students' evaluation of their learning</a:t>
            </a:r>
          </a:p>
          <a:p>
            <a:endParaRPr lang="en-AU" b="1">
              <a:cs typeface="Calibri"/>
            </a:endParaRPr>
          </a:p>
        </p:txBody>
      </p:sp>
      <p:sp>
        <p:nvSpPr>
          <p:cNvPr id="4" name="Slide Number Placeholder 3">
            <a:extLst>
              <a:ext uri="{FF2B5EF4-FFF2-40B4-BE49-F238E27FC236}">
                <a16:creationId xmlns:a16="http://schemas.microsoft.com/office/drawing/2014/main" id="{E96DA49F-84E5-63F3-2176-4FE0F831A48B}"/>
              </a:ext>
            </a:extLst>
          </p:cNvPr>
          <p:cNvSpPr>
            <a:spLocks noGrp="1"/>
          </p:cNvSpPr>
          <p:nvPr>
            <p:ph type="sldNum" sz="quarter" idx="5"/>
          </p:nvPr>
        </p:nvSpPr>
        <p:spPr/>
        <p:txBody>
          <a:bodyPr/>
          <a:lstStyle/>
          <a:p>
            <a:fld id="{D09C5488-DD16-4714-9519-7BE21BA11D4E}" type="slidenum">
              <a:rPr lang="en-AU" smtClean="0"/>
              <a:t>60</a:t>
            </a:fld>
            <a:endParaRPr lang="en-AU"/>
          </a:p>
        </p:txBody>
      </p:sp>
    </p:spTree>
    <p:extLst>
      <p:ext uri="{BB962C8B-B14F-4D97-AF65-F5344CB8AC3E}">
        <p14:creationId xmlns:p14="http://schemas.microsoft.com/office/powerpoint/2010/main" val="251090062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Teacher note:</a:t>
            </a:r>
          </a:p>
          <a:p>
            <a:endParaRPr lang="en-AU"/>
          </a:p>
          <a:p>
            <a:r>
              <a:rPr lang="en-AU"/>
              <a:t>A procedure for a ‘trace monotype’ printmaking method is included in Appendix 5 of this resource</a:t>
            </a:r>
          </a:p>
        </p:txBody>
      </p:sp>
      <p:sp>
        <p:nvSpPr>
          <p:cNvPr id="4" name="Slide Number Placeholder 3"/>
          <p:cNvSpPr>
            <a:spLocks noGrp="1"/>
          </p:cNvSpPr>
          <p:nvPr>
            <p:ph type="sldNum" sz="quarter" idx="5"/>
          </p:nvPr>
        </p:nvSpPr>
        <p:spPr/>
        <p:txBody>
          <a:bodyPr/>
          <a:lstStyle/>
          <a:p>
            <a:fld id="{B07158C4-A119-4B78-9DE8-A50001BC31DC}" type="slidenum">
              <a:rPr lang="en-AU" smtClean="0"/>
              <a:pPr/>
              <a:t>64</a:t>
            </a:fld>
            <a:endParaRPr lang="en-AU"/>
          </a:p>
        </p:txBody>
      </p:sp>
    </p:spTree>
    <p:extLst>
      <p:ext uri="{BB962C8B-B14F-4D97-AF65-F5344CB8AC3E}">
        <p14:creationId xmlns:p14="http://schemas.microsoft.com/office/powerpoint/2010/main" val="65350746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Note:</a:t>
            </a:r>
          </a:p>
          <a:p>
            <a:endParaRPr lang="en-AU"/>
          </a:p>
          <a:p>
            <a:r>
              <a:rPr lang="en-AU"/>
              <a:t>Add your chosen </a:t>
            </a:r>
            <a:r>
              <a:rPr lang="en-AU" err="1"/>
              <a:t>Mylyn</a:t>
            </a:r>
            <a:r>
              <a:rPr lang="en-AU"/>
              <a:t> Nguyen artwork to the blue box.</a:t>
            </a:r>
          </a:p>
        </p:txBody>
      </p:sp>
      <p:sp>
        <p:nvSpPr>
          <p:cNvPr id="4" name="Slide Number Placeholder 3"/>
          <p:cNvSpPr>
            <a:spLocks noGrp="1"/>
          </p:cNvSpPr>
          <p:nvPr>
            <p:ph type="sldNum" sz="quarter" idx="5"/>
          </p:nvPr>
        </p:nvSpPr>
        <p:spPr/>
        <p:txBody>
          <a:bodyPr/>
          <a:lstStyle/>
          <a:p>
            <a:fld id="{B07158C4-A119-4B78-9DE8-A50001BC31DC}" type="slidenum">
              <a:rPr lang="en-AU" smtClean="0"/>
              <a:pPr/>
              <a:t>65</a:t>
            </a:fld>
            <a:endParaRPr lang="en-AU"/>
          </a:p>
        </p:txBody>
      </p:sp>
    </p:spTree>
    <p:extLst>
      <p:ext uri="{BB962C8B-B14F-4D97-AF65-F5344CB8AC3E}">
        <p14:creationId xmlns:p14="http://schemas.microsoft.com/office/powerpoint/2010/main" val="151725352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66</a:t>
            </a:fld>
            <a:endParaRPr lang="en-AU"/>
          </a:p>
        </p:txBody>
      </p:sp>
    </p:spTree>
    <p:extLst>
      <p:ext uri="{BB962C8B-B14F-4D97-AF65-F5344CB8AC3E}">
        <p14:creationId xmlns:p14="http://schemas.microsoft.com/office/powerpoint/2010/main" val="218271753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B61B00-3E3C-DEAB-881D-F285E3EAA9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F667C5-E98E-61A6-4692-BF840F297D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BB05BF-5C71-9A2C-6D8C-0DF7189E5DCE}"/>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EC5ECAB3-BB93-2AFC-A790-1628A85A1EB7}"/>
              </a:ext>
            </a:extLst>
          </p:cNvPr>
          <p:cNvSpPr>
            <a:spLocks noGrp="1"/>
          </p:cNvSpPr>
          <p:nvPr>
            <p:ph type="sldNum" sz="quarter" idx="5"/>
          </p:nvPr>
        </p:nvSpPr>
        <p:spPr/>
        <p:txBody>
          <a:bodyPr/>
          <a:lstStyle/>
          <a:p>
            <a:fld id="{B07158C4-A119-4B78-9DE8-A50001BC31DC}" type="slidenum">
              <a:rPr lang="en-AU" smtClean="0"/>
              <a:pPr/>
              <a:t>67</a:t>
            </a:fld>
            <a:endParaRPr lang="en-AU"/>
          </a:p>
        </p:txBody>
      </p:sp>
    </p:spTree>
    <p:extLst>
      <p:ext uri="{BB962C8B-B14F-4D97-AF65-F5344CB8AC3E}">
        <p14:creationId xmlns:p14="http://schemas.microsoft.com/office/powerpoint/2010/main" val="70426664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0DE1BF-2692-F184-CAF0-53D165248F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1C6345-77B0-441D-1262-F584EF56D8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C06C2F-C85D-5B68-4FB0-261461CC32B4}"/>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C79A1669-2224-BD2E-D0DF-15549CF7C361}"/>
              </a:ext>
            </a:extLst>
          </p:cNvPr>
          <p:cNvSpPr>
            <a:spLocks noGrp="1"/>
          </p:cNvSpPr>
          <p:nvPr>
            <p:ph type="sldNum" sz="quarter" idx="5"/>
          </p:nvPr>
        </p:nvSpPr>
        <p:spPr/>
        <p:txBody>
          <a:bodyPr/>
          <a:lstStyle/>
          <a:p>
            <a:fld id="{B07158C4-A119-4B78-9DE8-A50001BC31DC}" type="slidenum">
              <a:rPr lang="en-AU" smtClean="0"/>
              <a:pPr/>
              <a:t>68</a:t>
            </a:fld>
            <a:endParaRPr lang="en-AU"/>
          </a:p>
        </p:txBody>
      </p:sp>
    </p:spTree>
    <p:extLst>
      <p:ext uri="{BB962C8B-B14F-4D97-AF65-F5344CB8AC3E}">
        <p14:creationId xmlns:p14="http://schemas.microsoft.com/office/powerpoint/2010/main" val="349872480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805CD8-B36E-627A-BBAC-79A2A8B97F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697032-245B-5CCC-767A-C72F3CA13C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C6B5C8-ACD8-076F-D2FD-508028140FB7}"/>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767C8D4F-809D-20DF-0154-E33DCABE2F77}"/>
              </a:ext>
            </a:extLst>
          </p:cNvPr>
          <p:cNvSpPr>
            <a:spLocks noGrp="1"/>
          </p:cNvSpPr>
          <p:nvPr>
            <p:ph type="sldNum" sz="quarter" idx="5"/>
          </p:nvPr>
        </p:nvSpPr>
        <p:spPr/>
        <p:txBody>
          <a:bodyPr/>
          <a:lstStyle/>
          <a:p>
            <a:fld id="{B07158C4-A119-4B78-9DE8-A50001BC31DC}" type="slidenum">
              <a:rPr lang="en-AU" smtClean="0"/>
              <a:pPr/>
              <a:t>69</a:t>
            </a:fld>
            <a:endParaRPr lang="en-AU"/>
          </a:p>
        </p:txBody>
      </p:sp>
    </p:spTree>
    <p:extLst>
      <p:ext uri="{BB962C8B-B14F-4D97-AF65-F5344CB8AC3E}">
        <p14:creationId xmlns:p14="http://schemas.microsoft.com/office/powerpoint/2010/main" val="88390482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72E2AA-A8C5-0149-695A-9B0F1E5909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2D0C0F-8E02-040F-1FFF-13406BD271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01C0E3-C800-0C75-3231-39C94DEBE4EC}"/>
              </a:ext>
            </a:extLst>
          </p:cNvPr>
          <p:cNvSpPr>
            <a:spLocks noGrp="1"/>
          </p:cNvSpPr>
          <p:nvPr>
            <p:ph type="body" idx="1"/>
          </p:nvPr>
        </p:nvSpPr>
        <p:spPr/>
        <p:txBody>
          <a:bodyPr/>
          <a:lstStyle/>
          <a:p>
            <a:r>
              <a:rPr lang="en-AU"/>
              <a:t>Sample responses could include:</a:t>
            </a:r>
            <a:br>
              <a:rPr lang="en-AU"/>
            </a:br>
            <a:br>
              <a:rPr lang="en-AU"/>
            </a:br>
            <a:r>
              <a:rPr lang="en-AU"/>
              <a:t>Material practice</a:t>
            </a:r>
          </a:p>
          <a:p>
            <a:pPr marL="285750" indent="-285750">
              <a:buFontTx/>
              <a:buChar char="-"/>
            </a:pPr>
            <a:r>
              <a:rPr lang="en-AU"/>
              <a:t>Making small things</a:t>
            </a:r>
          </a:p>
          <a:p>
            <a:pPr marL="285750" indent="-285750">
              <a:buFontTx/>
              <a:buChar char="-"/>
            </a:pPr>
            <a:r>
              <a:rPr lang="en-AU"/>
              <a:t>Cutting mat, scissors, ruler, scalpel, needle tools, tweezers, glue, paint, pens</a:t>
            </a:r>
          </a:p>
          <a:p>
            <a:pPr marL="285750" indent="-285750">
              <a:buFontTx/>
              <a:buChar char="-"/>
            </a:pPr>
            <a:r>
              <a:rPr lang="en-AU"/>
              <a:t>Holding the miniature version in front of the real version</a:t>
            </a:r>
          </a:p>
          <a:p>
            <a:pPr marL="285750" indent="-285750">
              <a:buFontTx/>
              <a:buChar char="-"/>
            </a:pPr>
            <a:r>
              <a:rPr lang="en-AU"/>
              <a:t>Looks for buildings in real life and using the internet</a:t>
            </a:r>
          </a:p>
          <a:p>
            <a:pPr marL="285750" indent="-285750">
              <a:buFontTx/>
              <a:buChar char="-"/>
            </a:pPr>
            <a:r>
              <a:rPr lang="en-AU"/>
              <a:t>‘like a sketch when I first start’ … ‘I like mistakes because it forces me to </a:t>
            </a:r>
            <a:r>
              <a:rPr lang="en-AU" err="1"/>
              <a:t>kindof</a:t>
            </a:r>
            <a:r>
              <a:rPr lang="en-AU"/>
              <a:t> think in a different way’</a:t>
            </a:r>
          </a:p>
          <a:p>
            <a:pPr marL="285750" indent="-285750">
              <a:buFontTx/>
              <a:buChar char="-"/>
            </a:pPr>
            <a:r>
              <a:rPr lang="en-AU"/>
              <a:t>Records videos of herself working</a:t>
            </a:r>
          </a:p>
          <a:p>
            <a:endParaRPr lang="en-AU"/>
          </a:p>
          <a:p>
            <a:r>
              <a:rPr lang="en-AU"/>
              <a:t>Conceptual practice</a:t>
            </a:r>
          </a:p>
          <a:p>
            <a:pPr marL="285750" indent="-285750">
              <a:buFontTx/>
              <a:buChar char="-"/>
            </a:pPr>
            <a:r>
              <a:rPr lang="en-AU"/>
              <a:t>Comfort in miniature works being small enough to hold</a:t>
            </a:r>
          </a:p>
          <a:p>
            <a:pPr marL="285750" indent="-285750">
              <a:buFontTx/>
              <a:buChar char="-"/>
            </a:pPr>
            <a:r>
              <a:rPr lang="en-AU"/>
              <a:t>Relates to making own miniature toys as a child</a:t>
            </a:r>
          </a:p>
          <a:p>
            <a:pPr marL="285750" indent="-285750">
              <a:buFontTx/>
              <a:buChar char="-"/>
            </a:pPr>
            <a:r>
              <a:rPr lang="en-AU"/>
              <a:t>Talks about creating miniature worlds, the magic of miniature artworks</a:t>
            </a:r>
          </a:p>
          <a:p>
            <a:pPr marL="285750" indent="-285750">
              <a:buFontTx/>
              <a:buChar char="-"/>
            </a:pPr>
            <a:r>
              <a:rPr lang="en-AU"/>
              <a:t>Love old buildings, buildings that age and show their age</a:t>
            </a:r>
          </a:p>
          <a:p>
            <a:pPr marL="285750" indent="-285750">
              <a:buFontTx/>
              <a:buChar char="-"/>
            </a:pPr>
            <a:r>
              <a:rPr lang="en-AU"/>
              <a:t>Chooses buildings based on some element she really likes, like green tiles</a:t>
            </a:r>
          </a:p>
        </p:txBody>
      </p:sp>
      <p:sp>
        <p:nvSpPr>
          <p:cNvPr id="4" name="Slide Number Placeholder 3">
            <a:extLst>
              <a:ext uri="{FF2B5EF4-FFF2-40B4-BE49-F238E27FC236}">
                <a16:creationId xmlns:a16="http://schemas.microsoft.com/office/drawing/2014/main" id="{84E530D7-571E-D5F7-A694-71F05A0E5714}"/>
              </a:ext>
            </a:extLst>
          </p:cNvPr>
          <p:cNvSpPr>
            <a:spLocks noGrp="1"/>
          </p:cNvSpPr>
          <p:nvPr>
            <p:ph type="sldNum" sz="quarter" idx="5"/>
          </p:nvPr>
        </p:nvSpPr>
        <p:spPr/>
        <p:txBody>
          <a:bodyPr/>
          <a:lstStyle/>
          <a:p>
            <a:fld id="{B07158C4-A119-4B78-9DE8-A50001BC31DC}" type="slidenum">
              <a:rPr lang="en-AU" smtClean="0"/>
              <a:pPr/>
              <a:t>70</a:t>
            </a:fld>
            <a:endParaRPr lang="en-AU"/>
          </a:p>
        </p:txBody>
      </p:sp>
    </p:spTree>
    <p:extLst>
      <p:ext uri="{BB962C8B-B14F-4D97-AF65-F5344CB8AC3E}">
        <p14:creationId xmlns:p14="http://schemas.microsoft.com/office/powerpoint/2010/main" val="329885337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71</a:t>
            </a:fld>
            <a:endParaRPr lang="en-AU"/>
          </a:p>
        </p:txBody>
      </p:sp>
    </p:spTree>
    <p:extLst>
      <p:ext uri="{BB962C8B-B14F-4D97-AF65-F5344CB8AC3E}">
        <p14:creationId xmlns:p14="http://schemas.microsoft.com/office/powerpoint/2010/main" val="31479984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FD0447-11BD-332A-999B-67142F0554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C17BF7-67BC-4E20-0B21-AB58329AFF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2EC9E6-D921-262D-74CB-75992A840AD6}"/>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Teacher note:</a:t>
            </a:r>
          </a:p>
          <a:p>
            <a:endParaRPr lang="en-AU">
              <a:latin typeface="Arial" panose="020B0604020202020204" pitchFamily="34" charset="0"/>
              <a:cs typeface="Arial" panose="020B0604020202020204" pitchFamily="34" charset="0"/>
            </a:endParaRPr>
          </a:p>
          <a:p>
            <a:pPr marL="171450" indent="-171450">
              <a:buFont typeface="Arial"/>
              <a:buChar char="•"/>
            </a:pPr>
            <a:r>
              <a:rPr lang="en-AU" sz="1800">
                <a:effectLst/>
                <a:latin typeface="Segoe UI" panose="020B0502040204020203" pitchFamily="34" charset="0"/>
              </a:rPr>
              <a:t>Learning intentions and success criteria are carefully designed using syllabus outcomes and content</a:t>
            </a:r>
          </a:p>
          <a:p>
            <a:pPr marL="171450" indent="-171450">
              <a:buFont typeface="Arial"/>
              <a:buChar char="•"/>
            </a:pPr>
            <a:r>
              <a:rPr lang="en-AU">
                <a:latin typeface="Arial" panose="020B0604020202020204" pitchFamily="34" charset="0"/>
                <a:cs typeface="Arial" panose="020B0604020202020204" pitchFamily="34" charset="0"/>
              </a:rPr>
              <a:t>For more information See ⁠</a:t>
            </a:r>
            <a:r>
              <a:rPr lang="en-AU">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a:latin typeface="Arial" panose="020B0604020202020204" pitchFamily="34" charset="0"/>
                <a:cs typeface="Arial" panose="020B0604020202020204" pitchFamily="34" charset="0"/>
              </a:rPr>
              <a:t> or the NSW Department of Education explicit teaching strategies, ⁠</a:t>
            </a:r>
            <a:r>
              <a:rPr lang="en-AU">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a:latin typeface="Arial" panose="020B0604020202020204" pitchFamily="34" charset="0"/>
                <a:cs typeface="Arial" panose="020B0604020202020204" pitchFamily="34" charset="0"/>
              </a:rPr>
              <a:t> and ⁠</a:t>
            </a:r>
            <a:r>
              <a:rPr lang="en-AU">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LISC should be revisited during the lesson to support students' evaluation of their learning</a:t>
            </a:r>
          </a:p>
          <a:p>
            <a:endParaRPr lang="en-AU" b="1">
              <a:cs typeface="Calibri"/>
            </a:endParaRPr>
          </a:p>
        </p:txBody>
      </p:sp>
      <p:sp>
        <p:nvSpPr>
          <p:cNvPr id="4" name="Slide Number Placeholder 3">
            <a:extLst>
              <a:ext uri="{FF2B5EF4-FFF2-40B4-BE49-F238E27FC236}">
                <a16:creationId xmlns:a16="http://schemas.microsoft.com/office/drawing/2014/main" id="{2B7C158C-A71B-95B0-1E89-51C1F778F0ED}"/>
              </a:ext>
            </a:extLst>
          </p:cNvPr>
          <p:cNvSpPr>
            <a:spLocks noGrp="1"/>
          </p:cNvSpPr>
          <p:nvPr>
            <p:ph type="sldNum" sz="quarter" idx="5"/>
          </p:nvPr>
        </p:nvSpPr>
        <p:spPr/>
        <p:txBody>
          <a:bodyPr/>
          <a:lstStyle/>
          <a:p>
            <a:fld id="{D09C5488-DD16-4714-9519-7BE21BA11D4E}" type="slidenum">
              <a:rPr lang="en-AU" smtClean="0"/>
              <a:t>6</a:t>
            </a:fld>
            <a:endParaRPr lang="en-AU"/>
          </a:p>
        </p:txBody>
      </p:sp>
    </p:spTree>
    <p:extLst>
      <p:ext uri="{BB962C8B-B14F-4D97-AF65-F5344CB8AC3E}">
        <p14:creationId xmlns:p14="http://schemas.microsoft.com/office/powerpoint/2010/main" val="171099864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D35817-6899-8BFF-FB4D-50F0231036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DB5BF2-E492-FB30-D413-2D7FC8E06E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434D88-709A-AE07-39D6-0DC95FBC9F22}"/>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BAE53940-CD36-B761-1210-FF15985EBDF2}"/>
              </a:ext>
            </a:extLst>
          </p:cNvPr>
          <p:cNvSpPr>
            <a:spLocks noGrp="1"/>
          </p:cNvSpPr>
          <p:nvPr>
            <p:ph type="sldNum" sz="quarter" idx="5"/>
          </p:nvPr>
        </p:nvSpPr>
        <p:spPr/>
        <p:txBody>
          <a:bodyPr/>
          <a:lstStyle/>
          <a:p>
            <a:fld id="{B07158C4-A119-4B78-9DE8-A50001BC31DC}" type="slidenum">
              <a:rPr lang="en-AU" smtClean="0"/>
              <a:pPr/>
              <a:t>72</a:t>
            </a:fld>
            <a:endParaRPr lang="en-AU"/>
          </a:p>
        </p:txBody>
      </p:sp>
    </p:spTree>
    <p:extLst>
      <p:ext uri="{BB962C8B-B14F-4D97-AF65-F5344CB8AC3E}">
        <p14:creationId xmlns:p14="http://schemas.microsoft.com/office/powerpoint/2010/main" val="370986988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2E1847-14CD-5603-A357-57A556A31B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9BDAA1-18BB-60AF-1FBA-B7D0453DE9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776B65-BD10-20AA-3F46-0E546FB762E7}"/>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ED4B5EF8-91E8-B34A-2B46-2A6CFA71A1C1}"/>
              </a:ext>
            </a:extLst>
          </p:cNvPr>
          <p:cNvSpPr>
            <a:spLocks noGrp="1"/>
          </p:cNvSpPr>
          <p:nvPr>
            <p:ph type="sldNum" sz="quarter" idx="5"/>
          </p:nvPr>
        </p:nvSpPr>
        <p:spPr/>
        <p:txBody>
          <a:bodyPr/>
          <a:lstStyle/>
          <a:p>
            <a:fld id="{B07158C4-A119-4B78-9DE8-A50001BC31DC}" type="slidenum">
              <a:rPr lang="en-AU" smtClean="0"/>
              <a:pPr/>
              <a:t>73</a:t>
            </a:fld>
            <a:endParaRPr lang="en-AU"/>
          </a:p>
        </p:txBody>
      </p:sp>
    </p:spTree>
    <p:extLst>
      <p:ext uri="{BB962C8B-B14F-4D97-AF65-F5344CB8AC3E}">
        <p14:creationId xmlns:p14="http://schemas.microsoft.com/office/powerpoint/2010/main" val="98132824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0E69C6-D6D1-AFE6-680D-C7840A8DEB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E7B9A5-FFB8-D50E-BF91-5653DF0F68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CBB22C-FB47-7934-4061-50B1C8FF87F7}"/>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Teacher note:</a:t>
            </a:r>
            <a:br>
              <a:rPr lang="en-AU" b="1"/>
            </a:br>
            <a:br>
              <a:rPr lang="en-AU" b="1"/>
            </a:br>
            <a:r>
              <a:rPr lang="en-AU" b="0"/>
              <a:t>Mid range response demonstrating acceptable demonstration of understanding</a:t>
            </a:r>
            <a:endParaRPr lang="en-AU" b="1"/>
          </a:p>
          <a:p>
            <a:endParaRPr lang="en-AU"/>
          </a:p>
        </p:txBody>
      </p:sp>
      <p:sp>
        <p:nvSpPr>
          <p:cNvPr id="4" name="Slide Number Placeholder 3">
            <a:extLst>
              <a:ext uri="{FF2B5EF4-FFF2-40B4-BE49-F238E27FC236}">
                <a16:creationId xmlns:a16="http://schemas.microsoft.com/office/drawing/2014/main" id="{D838DECC-C6C7-E5DD-EE0A-8B14450B53F2}"/>
              </a:ext>
            </a:extLst>
          </p:cNvPr>
          <p:cNvSpPr>
            <a:spLocks noGrp="1"/>
          </p:cNvSpPr>
          <p:nvPr>
            <p:ph type="sldNum" sz="quarter" idx="5"/>
          </p:nvPr>
        </p:nvSpPr>
        <p:spPr/>
        <p:txBody>
          <a:bodyPr/>
          <a:lstStyle/>
          <a:p>
            <a:fld id="{B07158C4-A119-4B78-9DE8-A50001BC31DC}" type="slidenum">
              <a:rPr lang="en-AU" smtClean="0"/>
              <a:pPr/>
              <a:t>74</a:t>
            </a:fld>
            <a:endParaRPr lang="en-AU"/>
          </a:p>
        </p:txBody>
      </p:sp>
    </p:spTree>
    <p:extLst>
      <p:ext uri="{BB962C8B-B14F-4D97-AF65-F5344CB8AC3E}">
        <p14:creationId xmlns:p14="http://schemas.microsoft.com/office/powerpoint/2010/main" val="413109090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E7BCB6-B686-6E5F-AA57-B37B62EDA7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D4C3D5-CF00-629D-BC38-8817C15DF7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DA73D8-4A0F-FB4B-18FE-F14E27984D7E}"/>
              </a:ext>
            </a:extLst>
          </p:cNvPr>
          <p:cNvSpPr>
            <a:spLocks noGrp="1"/>
          </p:cNvSpPr>
          <p:nvPr>
            <p:ph type="body" idx="1"/>
          </p:nvPr>
        </p:nvSpPr>
        <p:spPr/>
        <p:txBody>
          <a:bodyPr/>
          <a:lstStyle/>
          <a:p>
            <a:r>
              <a:rPr lang="en-AU" b="1"/>
              <a:t>Teacher note:</a:t>
            </a:r>
            <a:br>
              <a:rPr lang="en-AU" b="1"/>
            </a:br>
            <a:endParaRPr lang="en-AU" b="1"/>
          </a:p>
          <a:p>
            <a:r>
              <a:rPr lang="en-AU" b="0"/>
              <a:t>High range response demonstrating sophisticated level of understanding</a:t>
            </a:r>
          </a:p>
          <a:p>
            <a:endParaRPr lang="en-AU"/>
          </a:p>
        </p:txBody>
      </p:sp>
      <p:sp>
        <p:nvSpPr>
          <p:cNvPr id="4" name="Slide Number Placeholder 3">
            <a:extLst>
              <a:ext uri="{FF2B5EF4-FFF2-40B4-BE49-F238E27FC236}">
                <a16:creationId xmlns:a16="http://schemas.microsoft.com/office/drawing/2014/main" id="{735729D0-D3E3-1E13-73DD-CBFB1CCF4F3D}"/>
              </a:ext>
            </a:extLst>
          </p:cNvPr>
          <p:cNvSpPr>
            <a:spLocks noGrp="1"/>
          </p:cNvSpPr>
          <p:nvPr>
            <p:ph type="sldNum" sz="quarter" idx="5"/>
          </p:nvPr>
        </p:nvSpPr>
        <p:spPr/>
        <p:txBody>
          <a:bodyPr/>
          <a:lstStyle/>
          <a:p>
            <a:fld id="{B07158C4-A119-4B78-9DE8-A50001BC31DC}" type="slidenum">
              <a:rPr lang="en-AU" smtClean="0"/>
              <a:pPr/>
              <a:t>75</a:t>
            </a:fld>
            <a:endParaRPr lang="en-AU"/>
          </a:p>
        </p:txBody>
      </p:sp>
    </p:spTree>
    <p:extLst>
      <p:ext uri="{BB962C8B-B14F-4D97-AF65-F5344CB8AC3E}">
        <p14:creationId xmlns:p14="http://schemas.microsoft.com/office/powerpoint/2010/main" val="418410900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Sample responses:</a:t>
            </a:r>
          </a:p>
          <a:p>
            <a:endParaRPr lang="en-AU" b="0" dirty="0"/>
          </a:p>
          <a:p>
            <a:pPr marL="285750" indent="-285750">
              <a:buFontTx/>
              <a:buChar char="-"/>
            </a:pPr>
            <a:r>
              <a:rPr lang="en-AU" b="0" dirty="0"/>
              <a:t>Detailed, realistic sculptural representations of local architecture</a:t>
            </a:r>
          </a:p>
          <a:p>
            <a:pPr marL="285750" indent="-285750">
              <a:buFontTx/>
              <a:buChar char="-"/>
            </a:pPr>
            <a:r>
              <a:rPr lang="en-AU" b="0" dirty="0"/>
              <a:t>Represents streetscape at a particular time and place</a:t>
            </a:r>
          </a:p>
          <a:p>
            <a:pPr marL="285750" indent="-285750">
              <a:buFontTx/>
              <a:buChar char="-"/>
            </a:pPr>
            <a:r>
              <a:rPr lang="en-AU" b="0" dirty="0"/>
              <a:t>References inner-city buildings in Sydney</a:t>
            </a:r>
          </a:p>
          <a:p>
            <a:pPr marL="285750" indent="-285750">
              <a:buFontTx/>
              <a:buChar char="-"/>
            </a:pPr>
            <a:r>
              <a:rPr lang="en-AU" b="0" dirty="0"/>
              <a:t>Selects landmarks and distinctive buildings with local relevance</a:t>
            </a:r>
          </a:p>
        </p:txBody>
      </p:sp>
      <p:sp>
        <p:nvSpPr>
          <p:cNvPr id="4" name="Slide Number Placeholder 3"/>
          <p:cNvSpPr>
            <a:spLocks noGrp="1"/>
          </p:cNvSpPr>
          <p:nvPr>
            <p:ph type="sldNum" sz="quarter" idx="5"/>
          </p:nvPr>
        </p:nvSpPr>
        <p:spPr/>
        <p:txBody>
          <a:bodyPr/>
          <a:lstStyle/>
          <a:p>
            <a:fld id="{B07158C4-A119-4B78-9DE8-A50001BC31DC}" type="slidenum">
              <a:rPr lang="en-AU" smtClean="0"/>
              <a:pPr/>
              <a:t>76</a:t>
            </a:fld>
            <a:endParaRPr lang="en-AU"/>
          </a:p>
        </p:txBody>
      </p:sp>
    </p:spTree>
    <p:extLst>
      <p:ext uri="{BB962C8B-B14F-4D97-AF65-F5344CB8AC3E}">
        <p14:creationId xmlns:p14="http://schemas.microsoft.com/office/powerpoint/2010/main" val="9005656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Sample responses:</a:t>
            </a:r>
            <a:br>
              <a:rPr lang="en-AU" b="0" dirty="0"/>
            </a:br>
            <a:br>
              <a:rPr lang="en-AU" b="0" dirty="0"/>
            </a:br>
            <a:r>
              <a:rPr lang="en-AU" b="0" dirty="0"/>
              <a:t>Cast In Cast Out:</a:t>
            </a:r>
            <a:endParaRPr lang="en-AU" b="1" dirty="0"/>
          </a:p>
          <a:p>
            <a:pPr marL="285750" indent="-285750">
              <a:buFontTx/>
              <a:buChar char="-"/>
            </a:pPr>
            <a:r>
              <a:rPr lang="en-AU" b="0" dirty="0"/>
              <a:t>References inner-city buildings</a:t>
            </a:r>
          </a:p>
          <a:p>
            <a:pPr marL="285750" indent="-285750">
              <a:buFontTx/>
              <a:buChar char="-"/>
            </a:pPr>
            <a:r>
              <a:rPr lang="en-AU" b="0" dirty="0"/>
              <a:t>Materials realistically reproduce architecture elements</a:t>
            </a:r>
          </a:p>
          <a:p>
            <a:pPr marL="285750" indent="-285750">
              <a:buFontTx/>
              <a:buChar char="-"/>
            </a:pPr>
            <a:r>
              <a:rPr lang="en-AU" b="0" dirty="0"/>
              <a:t>Memory and lived experiences</a:t>
            </a:r>
          </a:p>
          <a:p>
            <a:pPr marL="285750" indent="-285750">
              <a:buFontTx/>
              <a:buChar char="-"/>
            </a:pPr>
            <a:r>
              <a:rPr lang="en-AU" b="0" dirty="0"/>
              <a:t>Connections to Aboriginal experiences</a:t>
            </a:r>
          </a:p>
          <a:p>
            <a:pPr marL="285750" indent="-285750">
              <a:buFontTx/>
              <a:buChar char="-"/>
            </a:pPr>
            <a:r>
              <a:rPr lang="en-AU" b="0" dirty="0"/>
              <a:t>Connections to the artist’s family history</a:t>
            </a:r>
          </a:p>
          <a:p>
            <a:pPr marL="285750" indent="-285750">
              <a:buFontTx/>
              <a:buChar char="-"/>
            </a:pPr>
            <a:r>
              <a:rPr lang="en-AU" b="0" dirty="0"/>
              <a:t>Multiple layered meanings</a:t>
            </a:r>
          </a:p>
          <a:p>
            <a:pPr marL="285750" indent="-285750">
              <a:buFontTx/>
              <a:buChar char="-"/>
            </a:pPr>
            <a:r>
              <a:rPr lang="en-AU" b="0" dirty="0"/>
              <a:t>Fragments as metaphor for memory and dispossession</a:t>
            </a:r>
          </a:p>
          <a:p>
            <a:pPr marL="285750" indent="-285750">
              <a:buFontTx/>
              <a:buChar char="-"/>
            </a:pPr>
            <a:r>
              <a:rPr lang="en-AU" b="0" dirty="0"/>
              <a:t>Shield motif in photo as metaphor for resistance and resilience</a:t>
            </a:r>
          </a:p>
          <a:p>
            <a:pPr marL="285750" indent="-285750">
              <a:buFontTx/>
              <a:buChar char="-"/>
            </a:pPr>
            <a:endParaRPr lang="en-AU" b="0" dirty="0"/>
          </a:p>
          <a:p>
            <a:pPr marL="0" indent="0">
              <a:buFontTx/>
              <a:buNone/>
            </a:pPr>
            <a:r>
              <a:rPr lang="en-AU" b="0" dirty="0"/>
              <a:t>Both:</a:t>
            </a:r>
          </a:p>
          <a:p>
            <a:pPr marL="285750" marR="0" lvl="0" indent="-285750" algn="l" defTabSz="1219170" rtl="0" eaLnBrk="1" fontAlgn="auto" latinLnBrk="0" hangingPunct="1">
              <a:lnSpc>
                <a:spcPct val="100000"/>
              </a:lnSpc>
              <a:spcBef>
                <a:spcPts val="0"/>
              </a:spcBef>
              <a:spcAft>
                <a:spcPts val="0"/>
              </a:spcAft>
              <a:buClrTx/>
              <a:buSzTx/>
              <a:buFontTx/>
              <a:buChar char="-"/>
              <a:tabLst/>
              <a:defRPr/>
            </a:pPr>
            <a:r>
              <a:rPr lang="en-AU" b="0" dirty="0"/>
              <a:t>References older inner-city buildings in Sydney – local connections/local history</a:t>
            </a:r>
          </a:p>
          <a:p>
            <a:pPr marL="285750" marR="0" lvl="0" indent="-285750" algn="l" defTabSz="1219170" rtl="0" eaLnBrk="1" fontAlgn="auto" latinLnBrk="0" hangingPunct="1">
              <a:lnSpc>
                <a:spcPct val="100000"/>
              </a:lnSpc>
              <a:spcBef>
                <a:spcPts val="0"/>
              </a:spcBef>
              <a:spcAft>
                <a:spcPts val="0"/>
              </a:spcAft>
              <a:buClrTx/>
              <a:buSzTx/>
              <a:buFontTx/>
              <a:buChar char="-"/>
              <a:tabLst/>
              <a:defRPr/>
            </a:pPr>
            <a:r>
              <a:rPr lang="en-AU" b="0" dirty="0"/>
              <a:t>Record of time and place vs record of memory and experiences</a:t>
            </a:r>
          </a:p>
          <a:p>
            <a:pPr marL="285750" marR="0" lvl="0" indent="-285750" algn="l" defTabSz="1219170" rtl="0" eaLnBrk="1" fontAlgn="auto" latinLnBrk="0" hangingPunct="1">
              <a:lnSpc>
                <a:spcPct val="100000"/>
              </a:lnSpc>
              <a:spcBef>
                <a:spcPts val="0"/>
              </a:spcBef>
              <a:spcAft>
                <a:spcPts val="0"/>
              </a:spcAft>
              <a:buClrTx/>
              <a:buSzTx/>
              <a:buFontTx/>
              <a:buChar char="-"/>
              <a:tabLst/>
              <a:defRPr/>
            </a:pPr>
            <a:r>
              <a:rPr lang="en-AU" b="0" dirty="0"/>
              <a:t>Materials realistically reproduce architecture elements</a:t>
            </a:r>
          </a:p>
          <a:p>
            <a:pPr marL="285750" marR="0" lvl="0" indent="-285750" algn="l" defTabSz="1219170" rtl="0" eaLnBrk="1" fontAlgn="auto" latinLnBrk="0" hangingPunct="1">
              <a:lnSpc>
                <a:spcPct val="100000"/>
              </a:lnSpc>
              <a:spcBef>
                <a:spcPts val="0"/>
              </a:spcBef>
              <a:spcAft>
                <a:spcPts val="0"/>
              </a:spcAft>
              <a:buClrTx/>
              <a:buSzTx/>
              <a:buFontTx/>
              <a:buChar char="-"/>
              <a:tabLst/>
              <a:defRPr/>
            </a:pPr>
            <a:r>
              <a:rPr lang="en-AU" b="0" dirty="0"/>
              <a:t>Both make sculptures and use photographs to document and extend the work</a:t>
            </a:r>
          </a:p>
          <a:p>
            <a:pPr marL="285750" indent="-285750">
              <a:buFontTx/>
              <a:buChar char="-"/>
            </a:pPr>
            <a:endParaRPr lang="en-AU" b="0" dirty="0"/>
          </a:p>
          <a:p>
            <a:r>
              <a:rPr lang="en-AU" b="0" dirty="0" err="1"/>
              <a:t>Mylyn</a:t>
            </a:r>
            <a:r>
              <a:rPr lang="en-AU" b="0" dirty="0"/>
              <a:t> Nguyen</a:t>
            </a:r>
          </a:p>
          <a:p>
            <a:pPr marL="285750" indent="-285750">
              <a:buFontTx/>
              <a:buChar char="-"/>
            </a:pPr>
            <a:r>
              <a:rPr lang="en-AU" b="0" dirty="0"/>
              <a:t>Detailed, realistic sculptural representations of local architecture</a:t>
            </a:r>
          </a:p>
          <a:p>
            <a:pPr marL="285750" indent="-285750">
              <a:buFontTx/>
              <a:buChar char="-"/>
            </a:pPr>
            <a:r>
              <a:rPr lang="en-AU" b="0" dirty="0"/>
              <a:t>Represents streetscape at a particular time and place</a:t>
            </a:r>
          </a:p>
          <a:p>
            <a:pPr marL="285750" indent="-285750">
              <a:buFontTx/>
              <a:buChar char="-"/>
            </a:pPr>
            <a:r>
              <a:rPr lang="en-AU" b="0" dirty="0"/>
              <a:t>References inner-city buildings in Sydney</a:t>
            </a:r>
          </a:p>
          <a:p>
            <a:pPr marL="285750" indent="-285750">
              <a:buFontTx/>
              <a:buChar char="-"/>
            </a:pPr>
            <a:r>
              <a:rPr lang="en-AU" b="0" dirty="0"/>
              <a:t>Selects landmarks and distinctive buildings with local relevance</a:t>
            </a:r>
          </a:p>
          <a:p>
            <a:pPr marL="285750" indent="-285750">
              <a:buFontTx/>
              <a:buChar char="-"/>
            </a:pPr>
            <a:endParaRPr lang="en-AU" b="0"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77</a:t>
            </a:fld>
            <a:endParaRPr lang="en-AU"/>
          </a:p>
        </p:txBody>
      </p:sp>
    </p:spTree>
    <p:extLst>
      <p:ext uri="{BB962C8B-B14F-4D97-AF65-F5344CB8AC3E}">
        <p14:creationId xmlns:p14="http://schemas.microsoft.com/office/powerpoint/2010/main" val="90444935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7A22D2-C4AC-A0A7-4A97-FEDA31F14A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46A5BB-7F71-606D-3ED7-57D667D64C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F08C77-86C5-7F87-37ED-0CE9AC2D6828}"/>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B5FB79F6-A4B8-B39C-182F-2F6899A006B6}"/>
              </a:ext>
            </a:extLst>
          </p:cNvPr>
          <p:cNvSpPr>
            <a:spLocks noGrp="1"/>
          </p:cNvSpPr>
          <p:nvPr>
            <p:ph type="sldNum" sz="quarter" idx="5"/>
          </p:nvPr>
        </p:nvSpPr>
        <p:spPr/>
        <p:txBody>
          <a:bodyPr/>
          <a:lstStyle/>
          <a:p>
            <a:fld id="{B07158C4-A119-4B78-9DE8-A50001BC31DC}" type="slidenum">
              <a:rPr lang="en-AU" smtClean="0"/>
              <a:pPr/>
              <a:t>78</a:t>
            </a:fld>
            <a:endParaRPr lang="en-AU"/>
          </a:p>
        </p:txBody>
      </p:sp>
    </p:spTree>
    <p:extLst>
      <p:ext uri="{BB962C8B-B14F-4D97-AF65-F5344CB8AC3E}">
        <p14:creationId xmlns:p14="http://schemas.microsoft.com/office/powerpoint/2010/main" val="392811085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EE0BE3-BCF8-4B9F-9907-DFD1D64E1E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A6775E-D888-BE7B-1509-8ADF23289D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BD4AC9-1B1A-1FD5-9294-F65477C25093}"/>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Teacher note:</a:t>
            </a:r>
          </a:p>
          <a:p>
            <a:endParaRPr lang="en-AU">
              <a:latin typeface="Arial" panose="020B0604020202020204" pitchFamily="34" charset="0"/>
              <a:cs typeface="Arial" panose="020B0604020202020204" pitchFamily="34" charset="0"/>
            </a:endParaRPr>
          </a:p>
          <a:p>
            <a:pPr marL="171450" indent="-171450">
              <a:buFont typeface="Arial"/>
              <a:buChar char="•"/>
            </a:pPr>
            <a:r>
              <a:rPr lang="en-AU" sz="1800">
                <a:effectLst/>
                <a:latin typeface="Segoe UI" panose="020B0502040204020203" pitchFamily="34" charset="0"/>
              </a:rPr>
              <a:t>Learning intentions and success criteria are carefully designed using syllabus outcomes and content</a:t>
            </a:r>
          </a:p>
          <a:p>
            <a:pPr marL="171450" indent="-171450">
              <a:buFont typeface="Arial"/>
              <a:buChar char="•"/>
            </a:pPr>
            <a:r>
              <a:rPr lang="en-AU">
                <a:latin typeface="Arial" panose="020B0604020202020204" pitchFamily="34" charset="0"/>
                <a:cs typeface="Arial" panose="020B0604020202020204" pitchFamily="34" charset="0"/>
              </a:rPr>
              <a:t>For more information See ⁠</a:t>
            </a:r>
            <a:r>
              <a:rPr lang="en-AU">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a:latin typeface="Arial" panose="020B0604020202020204" pitchFamily="34" charset="0"/>
                <a:cs typeface="Arial" panose="020B0604020202020204" pitchFamily="34" charset="0"/>
              </a:rPr>
              <a:t> or the NSW Department of Education explicit teaching strategies, ⁠</a:t>
            </a:r>
            <a:r>
              <a:rPr lang="en-AU">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a:latin typeface="Arial" panose="020B0604020202020204" pitchFamily="34" charset="0"/>
                <a:cs typeface="Arial" panose="020B0604020202020204" pitchFamily="34" charset="0"/>
              </a:rPr>
              <a:t> and ⁠</a:t>
            </a:r>
            <a:r>
              <a:rPr lang="en-AU">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LISC should be revisited during the lesson to support students' evaluation of their learning</a:t>
            </a:r>
          </a:p>
          <a:p>
            <a:endParaRPr lang="en-AU" b="1">
              <a:cs typeface="Calibri"/>
            </a:endParaRPr>
          </a:p>
        </p:txBody>
      </p:sp>
      <p:sp>
        <p:nvSpPr>
          <p:cNvPr id="4" name="Slide Number Placeholder 3">
            <a:extLst>
              <a:ext uri="{FF2B5EF4-FFF2-40B4-BE49-F238E27FC236}">
                <a16:creationId xmlns:a16="http://schemas.microsoft.com/office/drawing/2014/main" id="{11F99584-0630-61F6-4781-39FA73E591DC}"/>
              </a:ext>
            </a:extLst>
          </p:cNvPr>
          <p:cNvSpPr>
            <a:spLocks noGrp="1"/>
          </p:cNvSpPr>
          <p:nvPr>
            <p:ph type="sldNum" sz="quarter" idx="5"/>
          </p:nvPr>
        </p:nvSpPr>
        <p:spPr/>
        <p:txBody>
          <a:bodyPr/>
          <a:lstStyle/>
          <a:p>
            <a:fld id="{D09C5488-DD16-4714-9519-7BE21BA11D4E}" type="slidenum">
              <a:rPr lang="en-AU" smtClean="0"/>
              <a:t>79</a:t>
            </a:fld>
            <a:endParaRPr lang="en-AU"/>
          </a:p>
        </p:txBody>
      </p:sp>
    </p:spTree>
    <p:extLst>
      <p:ext uri="{BB962C8B-B14F-4D97-AF65-F5344CB8AC3E}">
        <p14:creationId xmlns:p14="http://schemas.microsoft.com/office/powerpoint/2010/main" val="288645114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07158C4-A119-4B78-9DE8-A50001BC31DC}" type="slidenum">
              <a:rPr lang="en-AU" smtClean="0"/>
              <a:pPr/>
              <a:t>81</a:t>
            </a:fld>
            <a:endParaRPr lang="en-AU"/>
          </a:p>
        </p:txBody>
      </p:sp>
    </p:spTree>
    <p:extLst>
      <p:ext uri="{BB962C8B-B14F-4D97-AF65-F5344CB8AC3E}">
        <p14:creationId xmlns:p14="http://schemas.microsoft.com/office/powerpoint/2010/main" val="353060996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07158C4-A119-4B78-9DE8-A50001BC31DC}" type="slidenum">
              <a:rPr lang="en-AU" smtClean="0"/>
              <a:pPr/>
              <a:t>82</a:t>
            </a:fld>
            <a:endParaRPr lang="en-AU"/>
          </a:p>
        </p:txBody>
      </p:sp>
    </p:spTree>
    <p:extLst>
      <p:ext uri="{BB962C8B-B14F-4D97-AF65-F5344CB8AC3E}">
        <p14:creationId xmlns:p14="http://schemas.microsoft.com/office/powerpoint/2010/main" val="5611021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Teacher note:</a:t>
            </a:r>
            <a:br>
              <a:rPr lang="en-AU" dirty="0"/>
            </a:br>
            <a:br>
              <a:rPr lang="en-AU" dirty="0"/>
            </a:br>
            <a:r>
              <a:rPr lang="en-AU" dirty="0"/>
              <a:t>Points in bold indicate assessment task material.</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7</a:t>
            </a:fld>
            <a:endParaRPr lang="en-AU"/>
          </a:p>
        </p:txBody>
      </p:sp>
    </p:spTree>
    <p:extLst>
      <p:ext uri="{BB962C8B-B14F-4D97-AF65-F5344CB8AC3E}">
        <p14:creationId xmlns:p14="http://schemas.microsoft.com/office/powerpoint/2010/main" val="157711531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07158C4-A119-4B78-9DE8-A50001BC31DC}" type="slidenum">
              <a:rPr lang="en-AU" smtClean="0"/>
              <a:pPr/>
              <a:t>83</a:t>
            </a:fld>
            <a:endParaRPr lang="en-AU"/>
          </a:p>
        </p:txBody>
      </p:sp>
    </p:spTree>
    <p:extLst>
      <p:ext uri="{BB962C8B-B14F-4D97-AF65-F5344CB8AC3E}">
        <p14:creationId xmlns:p14="http://schemas.microsoft.com/office/powerpoint/2010/main" val="78557218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041AA8-89E6-C9EB-0809-999B936DC1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D0863B-EAED-087B-FA94-F255C20882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F1AA42-0AB3-9CA1-E0FE-2783008DA59C}"/>
              </a:ext>
            </a:extLst>
          </p:cNvPr>
          <p:cNvSpPr>
            <a:spLocks noGrp="1"/>
          </p:cNvSpPr>
          <p:nvPr>
            <p:ph type="body" idx="1"/>
          </p:nvPr>
        </p:nvSpPr>
        <p:spPr/>
        <p:txBody>
          <a:bodyPr/>
          <a:lstStyle/>
          <a:p>
            <a:r>
              <a:rPr lang="en-AU" b="1"/>
              <a:t>Note:</a:t>
            </a:r>
          </a:p>
          <a:p>
            <a:endParaRPr lang="en-AU"/>
          </a:p>
          <a:p>
            <a:r>
              <a:rPr lang="en-AU"/>
              <a:t>Add an image of Yang Yongliang’s video artwork ‘The Falls’ (2022) to the blue box.</a:t>
            </a:r>
          </a:p>
        </p:txBody>
      </p:sp>
      <p:sp>
        <p:nvSpPr>
          <p:cNvPr id="4" name="Slide Number Placeholder 3">
            <a:extLst>
              <a:ext uri="{FF2B5EF4-FFF2-40B4-BE49-F238E27FC236}">
                <a16:creationId xmlns:a16="http://schemas.microsoft.com/office/drawing/2014/main" id="{B54D8BE7-F5D8-96D6-343C-2CEA01E96825}"/>
              </a:ext>
            </a:extLst>
          </p:cNvPr>
          <p:cNvSpPr>
            <a:spLocks noGrp="1"/>
          </p:cNvSpPr>
          <p:nvPr>
            <p:ph type="sldNum" sz="quarter" idx="5"/>
          </p:nvPr>
        </p:nvSpPr>
        <p:spPr/>
        <p:txBody>
          <a:bodyPr/>
          <a:lstStyle/>
          <a:p>
            <a:fld id="{B07158C4-A119-4B78-9DE8-A50001BC31DC}" type="slidenum">
              <a:rPr lang="en-AU" smtClean="0"/>
              <a:pPr/>
              <a:t>84</a:t>
            </a:fld>
            <a:endParaRPr lang="en-AU"/>
          </a:p>
        </p:txBody>
      </p:sp>
    </p:spTree>
    <p:extLst>
      <p:ext uri="{BB962C8B-B14F-4D97-AF65-F5344CB8AC3E}">
        <p14:creationId xmlns:p14="http://schemas.microsoft.com/office/powerpoint/2010/main" val="168297589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Discussion prompt: </a:t>
            </a:r>
            <a:br>
              <a:rPr lang="en-AU"/>
            </a:br>
            <a:br>
              <a:rPr lang="en-AU"/>
            </a:br>
            <a:r>
              <a:rPr lang="en-AU"/>
              <a:t>Where do we see examples of these in Yang Yongliang’s artwork?</a:t>
            </a: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85</a:t>
            </a:fld>
            <a:endParaRPr lang="en-AU"/>
          </a:p>
        </p:txBody>
      </p:sp>
    </p:spTree>
    <p:extLst>
      <p:ext uri="{BB962C8B-B14F-4D97-AF65-F5344CB8AC3E}">
        <p14:creationId xmlns:p14="http://schemas.microsoft.com/office/powerpoint/2010/main" val="73559072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Sample responses could include:</a:t>
            </a:r>
          </a:p>
          <a:p>
            <a:endParaRPr lang="en-AU"/>
          </a:p>
          <a:p>
            <a:pPr marL="285750" indent="-285750">
              <a:buFontTx/>
              <a:buChar char="-"/>
            </a:pPr>
            <a:r>
              <a:rPr lang="en-AU"/>
              <a:t>New ideas and technologies: the artist’s use of digital collage and video editing techniques</a:t>
            </a:r>
          </a:p>
          <a:p>
            <a:pPr marL="285750" indent="-285750">
              <a:buFontTx/>
              <a:buChar char="-"/>
            </a:pPr>
            <a:r>
              <a:rPr lang="en-AU"/>
              <a:t>Challenge conventions: Applying the conventions of </a:t>
            </a:r>
            <a:r>
              <a:rPr lang="en-AU" i="1" err="1"/>
              <a:t>shan</a:t>
            </a:r>
            <a:r>
              <a:rPr lang="en-AU" i="1"/>
              <a:t> shui</a:t>
            </a:r>
            <a:r>
              <a:rPr lang="en-AU" i="0"/>
              <a:t> landscape, but referring to the built environment instead of nature</a:t>
            </a:r>
          </a:p>
          <a:p>
            <a:pPr marL="285750" indent="-285750">
              <a:buFontTx/>
              <a:buChar char="-"/>
            </a:pPr>
            <a:r>
              <a:rPr lang="en-AU" i="0"/>
              <a:t>Reimagine: Re-imagining the landscape as being taken over by construction – reimagining the city as a mountain</a:t>
            </a:r>
          </a:p>
          <a:p>
            <a:pPr marL="285750" indent="-285750">
              <a:buFontTx/>
              <a:buChar char="-"/>
            </a:pPr>
            <a:r>
              <a:rPr lang="en-AU" i="0"/>
              <a:t>Recontextualise: Taking the composition and conventions of traditional Chinese </a:t>
            </a:r>
            <a:r>
              <a:rPr lang="en-AU" i="1" err="1"/>
              <a:t>shan</a:t>
            </a:r>
            <a:r>
              <a:rPr lang="en-AU" i="1"/>
              <a:t> shui</a:t>
            </a:r>
            <a:r>
              <a:rPr lang="en-AU" i="0"/>
              <a:t> works and introducing contemporary/new images</a:t>
            </a:r>
          </a:p>
          <a:p>
            <a:pPr marL="285750" indent="-285750">
              <a:buFontTx/>
              <a:buChar char="-"/>
            </a:pPr>
            <a:r>
              <a:rPr lang="en-AU" i="0"/>
              <a:t>Hybrid: Hybrid forms (using still photographs and video to create a hybrid work), hybrid source material (combining images from the natural and built environment), hybrid meanings (mountain taken over by city, or the city as a new form of mountain)</a:t>
            </a:r>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86</a:t>
            </a:fld>
            <a:endParaRPr lang="en-AU"/>
          </a:p>
        </p:txBody>
      </p:sp>
    </p:spTree>
    <p:extLst>
      <p:ext uri="{BB962C8B-B14F-4D97-AF65-F5344CB8AC3E}">
        <p14:creationId xmlns:p14="http://schemas.microsoft.com/office/powerpoint/2010/main" val="187027334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Teacher note:</a:t>
            </a:r>
          </a:p>
          <a:p>
            <a:endParaRPr lang="en-AU"/>
          </a:p>
          <a:p>
            <a:r>
              <a:rPr lang="en-AU"/>
              <a:t>Additional reference for </a:t>
            </a:r>
            <a:r>
              <a:rPr lang="en-AU" i="1"/>
              <a:t>Shan shui</a:t>
            </a:r>
            <a:r>
              <a:rPr lang="en-AU" i="0"/>
              <a:t> artists: </a:t>
            </a:r>
            <a:r>
              <a:rPr lang="en-AU">
                <a:hlinkClick r:id="rId3"/>
              </a:rPr>
              <a:t>The Art and Aesthetics of Form: Select Landscape Paintings of the Ming and Qing Dynasties</a:t>
            </a:r>
            <a:r>
              <a:rPr lang="en-AU"/>
              <a:t> , a 2016 exhibition at the National Palace Museum, Taiwan (R.O.C.): https://theme.npm.edu.tw/exh105/form04/en/index.html </a:t>
            </a:r>
          </a:p>
          <a:p>
            <a:endParaRPr lang="en-AU"/>
          </a:p>
          <a:p>
            <a:r>
              <a:rPr lang="en-AU"/>
              <a:t>https://www.xubing.com/en/work/details/711?year=2024&amp;type=year#711:~:text=Background%20Story%3A%20Autumn%20Colors%20on%20the%20Qiao%20and%20Hua%20Mountains </a:t>
            </a:r>
          </a:p>
        </p:txBody>
      </p:sp>
      <p:sp>
        <p:nvSpPr>
          <p:cNvPr id="4" name="Slide Number Placeholder 3"/>
          <p:cNvSpPr>
            <a:spLocks noGrp="1"/>
          </p:cNvSpPr>
          <p:nvPr>
            <p:ph type="sldNum" sz="quarter" idx="5"/>
          </p:nvPr>
        </p:nvSpPr>
        <p:spPr/>
        <p:txBody>
          <a:bodyPr/>
          <a:lstStyle/>
          <a:p>
            <a:fld id="{B07158C4-A119-4B78-9DE8-A50001BC31DC}" type="slidenum">
              <a:rPr lang="en-AU" smtClean="0"/>
              <a:pPr/>
              <a:t>87</a:t>
            </a:fld>
            <a:endParaRPr lang="en-AU"/>
          </a:p>
        </p:txBody>
      </p:sp>
    </p:spTree>
    <p:extLst>
      <p:ext uri="{BB962C8B-B14F-4D97-AF65-F5344CB8AC3E}">
        <p14:creationId xmlns:p14="http://schemas.microsoft.com/office/powerpoint/2010/main" val="35519746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Image attribution: </a:t>
            </a:r>
          </a:p>
          <a:p>
            <a:endParaRPr lang="en-AU" b="1"/>
          </a:p>
          <a:p>
            <a:r>
              <a:rPr lang="en-AU"/>
              <a:t>Song Guo Xi’s Early Spring scroll. National Palace Museum, Taipei, CC BY 4.0 @ www.npm.gov.tw </a:t>
            </a:r>
          </a:p>
        </p:txBody>
      </p:sp>
      <p:sp>
        <p:nvSpPr>
          <p:cNvPr id="4" name="Slide Number Placeholder 3"/>
          <p:cNvSpPr>
            <a:spLocks noGrp="1"/>
          </p:cNvSpPr>
          <p:nvPr>
            <p:ph type="sldNum" sz="quarter" idx="5"/>
          </p:nvPr>
        </p:nvSpPr>
        <p:spPr/>
        <p:txBody>
          <a:bodyPr/>
          <a:lstStyle/>
          <a:p>
            <a:fld id="{B07158C4-A119-4B78-9DE8-A50001BC31DC}" type="slidenum">
              <a:rPr lang="en-AU" smtClean="0"/>
              <a:pPr/>
              <a:t>88</a:t>
            </a:fld>
            <a:endParaRPr lang="en-AU"/>
          </a:p>
        </p:txBody>
      </p:sp>
    </p:spTree>
    <p:extLst>
      <p:ext uri="{BB962C8B-B14F-4D97-AF65-F5344CB8AC3E}">
        <p14:creationId xmlns:p14="http://schemas.microsoft.com/office/powerpoint/2010/main" val="75269268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Teacher note:</a:t>
            </a:r>
          </a:p>
          <a:p>
            <a:endParaRPr lang="en-AU" dirty="0"/>
          </a:p>
          <a:p>
            <a:r>
              <a:rPr lang="en-AU" dirty="0"/>
              <a:t>Refer to </a:t>
            </a:r>
            <a:r>
              <a:rPr lang="en-AU" dirty="0">
                <a:hlinkClick r:id="rId3"/>
              </a:rPr>
              <a:t>'Classic Shanghai neighbourhood existing on borrowed time' [video]</a:t>
            </a:r>
            <a:r>
              <a:rPr lang="en-AU" dirty="0"/>
              <a:t> for imagery of a similar historic neighbourhood. https://www.youtube.com/watch?v=zWEES7zrpkk</a:t>
            </a:r>
          </a:p>
        </p:txBody>
      </p:sp>
      <p:sp>
        <p:nvSpPr>
          <p:cNvPr id="4" name="Slide Number Placeholder 3"/>
          <p:cNvSpPr>
            <a:spLocks noGrp="1"/>
          </p:cNvSpPr>
          <p:nvPr>
            <p:ph type="sldNum" sz="quarter" idx="5"/>
          </p:nvPr>
        </p:nvSpPr>
        <p:spPr/>
        <p:txBody>
          <a:bodyPr/>
          <a:lstStyle/>
          <a:p>
            <a:fld id="{B07158C4-A119-4B78-9DE8-A50001BC31DC}" type="slidenum">
              <a:rPr lang="en-AU" smtClean="0"/>
              <a:pPr/>
              <a:t>92</a:t>
            </a:fld>
            <a:endParaRPr lang="en-AU"/>
          </a:p>
        </p:txBody>
      </p:sp>
    </p:spTree>
    <p:extLst>
      <p:ext uri="{BB962C8B-B14F-4D97-AF65-F5344CB8AC3E}">
        <p14:creationId xmlns:p14="http://schemas.microsoft.com/office/powerpoint/2010/main" val="215426103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81CEED-5EC9-F775-3024-C546F13286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4A565F-247C-F661-710A-81767196E9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E5AE2C-E1A5-21FB-0714-C19BD6E26D50}"/>
              </a:ext>
            </a:extLst>
          </p:cNvPr>
          <p:cNvSpPr>
            <a:spLocks noGrp="1"/>
          </p:cNvSpPr>
          <p:nvPr>
            <p:ph type="body" idx="1"/>
          </p:nvPr>
        </p:nvSpPr>
        <p:spPr/>
        <p:txBody>
          <a:bodyPr/>
          <a:lstStyle/>
          <a:p>
            <a:r>
              <a:rPr lang="en-AU" b="1"/>
              <a:t>Teacher note:</a:t>
            </a:r>
            <a:endParaRPr lang="en-AU" b="0"/>
          </a:p>
          <a:p>
            <a:endParaRPr lang="en-AU" b="0"/>
          </a:p>
          <a:p>
            <a:endParaRPr lang="en-AU" b="1"/>
          </a:p>
        </p:txBody>
      </p:sp>
      <p:sp>
        <p:nvSpPr>
          <p:cNvPr id="4" name="Slide Number Placeholder 3">
            <a:extLst>
              <a:ext uri="{FF2B5EF4-FFF2-40B4-BE49-F238E27FC236}">
                <a16:creationId xmlns:a16="http://schemas.microsoft.com/office/drawing/2014/main" id="{017C1FA9-9A69-E303-8494-8955E77B8813}"/>
              </a:ext>
            </a:extLst>
          </p:cNvPr>
          <p:cNvSpPr>
            <a:spLocks noGrp="1"/>
          </p:cNvSpPr>
          <p:nvPr>
            <p:ph type="sldNum" sz="quarter" idx="5"/>
          </p:nvPr>
        </p:nvSpPr>
        <p:spPr/>
        <p:txBody>
          <a:bodyPr/>
          <a:lstStyle/>
          <a:p>
            <a:fld id="{B07158C4-A119-4B78-9DE8-A50001BC31DC}" type="slidenum">
              <a:rPr lang="en-AU" smtClean="0"/>
              <a:pPr/>
              <a:t>94</a:t>
            </a:fld>
            <a:endParaRPr lang="en-AU"/>
          </a:p>
        </p:txBody>
      </p:sp>
    </p:spTree>
    <p:extLst>
      <p:ext uri="{BB962C8B-B14F-4D97-AF65-F5344CB8AC3E}">
        <p14:creationId xmlns:p14="http://schemas.microsoft.com/office/powerpoint/2010/main" val="69180040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C15A3F-92B8-6F95-9419-4154532FB6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93C650-D612-2B31-F4CF-74C1C857A4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FA0F9A-D9FC-4D5A-68A7-3EF1FD79FADA}"/>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17AFB6EB-2A9E-8F37-051D-25BB97122250}"/>
              </a:ext>
            </a:extLst>
          </p:cNvPr>
          <p:cNvSpPr>
            <a:spLocks noGrp="1"/>
          </p:cNvSpPr>
          <p:nvPr>
            <p:ph type="sldNum" sz="quarter" idx="5"/>
          </p:nvPr>
        </p:nvSpPr>
        <p:spPr/>
        <p:txBody>
          <a:bodyPr/>
          <a:lstStyle/>
          <a:p>
            <a:fld id="{B07158C4-A119-4B78-9DE8-A50001BC31DC}" type="slidenum">
              <a:rPr lang="en-AU" smtClean="0"/>
              <a:pPr/>
              <a:t>95</a:t>
            </a:fld>
            <a:endParaRPr lang="en-AU"/>
          </a:p>
        </p:txBody>
      </p:sp>
    </p:spTree>
    <p:extLst>
      <p:ext uri="{BB962C8B-B14F-4D97-AF65-F5344CB8AC3E}">
        <p14:creationId xmlns:p14="http://schemas.microsoft.com/office/powerpoint/2010/main" val="191458363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8B9516-F2F3-2F2F-1726-FA0CD66221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2240BE-F389-769B-7093-5E200BE6D2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996B02-9B1D-5368-5B1F-550751B4E4EA}"/>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2C3EE3BD-D17F-DA85-0FC5-5B7126999D3D}"/>
              </a:ext>
            </a:extLst>
          </p:cNvPr>
          <p:cNvSpPr>
            <a:spLocks noGrp="1"/>
          </p:cNvSpPr>
          <p:nvPr>
            <p:ph type="sldNum" sz="quarter" idx="5"/>
          </p:nvPr>
        </p:nvSpPr>
        <p:spPr/>
        <p:txBody>
          <a:bodyPr/>
          <a:lstStyle/>
          <a:p>
            <a:fld id="{B07158C4-A119-4B78-9DE8-A50001BC31DC}" type="slidenum">
              <a:rPr lang="en-AU" smtClean="0"/>
              <a:pPr/>
              <a:t>96</a:t>
            </a:fld>
            <a:endParaRPr lang="en-AU"/>
          </a:p>
        </p:txBody>
      </p:sp>
    </p:spTree>
    <p:extLst>
      <p:ext uri="{BB962C8B-B14F-4D97-AF65-F5344CB8AC3E}">
        <p14:creationId xmlns:p14="http://schemas.microsoft.com/office/powerpoint/2010/main" val="41488417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8</a:t>
            </a:fld>
            <a:endParaRPr lang="en-AU"/>
          </a:p>
        </p:txBody>
      </p:sp>
    </p:spTree>
    <p:extLst>
      <p:ext uri="{BB962C8B-B14F-4D97-AF65-F5344CB8AC3E}">
        <p14:creationId xmlns:p14="http://schemas.microsoft.com/office/powerpoint/2010/main" val="367805653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FF7EAA-5CBA-8365-12F5-37691D75C6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0029FC-EDF7-E569-F841-CECCD04289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403988-B202-6A8A-3DBF-037A5F3F6795}"/>
              </a:ext>
            </a:extLst>
          </p:cNvPr>
          <p:cNvSpPr>
            <a:spLocks noGrp="1"/>
          </p:cNvSpPr>
          <p:nvPr>
            <p:ph type="body" idx="1"/>
          </p:nvPr>
        </p:nvSpPr>
        <p:spPr/>
        <p:txBody>
          <a:bodyPr/>
          <a:lstStyle/>
          <a:p>
            <a:pPr rtl="0" eaLnBrk="1" fontAlgn="auto" latinLnBrk="0" hangingPunct="1"/>
            <a:r>
              <a:rPr lang="en-AU" sz="1600" b="1" kern="1200">
                <a:solidFill>
                  <a:schemeClr val="tx1"/>
                </a:solidFill>
                <a:effectLst/>
                <a:latin typeface="Arial" panose="020B0604020202020204" pitchFamily="34" charset="0"/>
                <a:ea typeface="+mn-ea"/>
                <a:cs typeface="Arial" panose="020B0604020202020204" pitchFamily="34" charset="0"/>
              </a:rPr>
              <a:t>Teacher note:</a:t>
            </a:r>
            <a:br>
              <a:rPr lang="en-AU" sz="1600" b="1" kern="1200">
                <a:solidFill>
                  <a:schemeClr val="tx1"/>
                </a:solidFill>
                <a:effectLst/>
                <a:latin typeface="Arial" panose="020B0604020202020204" pitchFamily="34" charset="0"/>
                <a:ea typeface="+mn-ea"/>
                <a:cs typeface="Arial" panose="020B0604020202020204" pitchFamily="34" charset="0"/>
              </a:rPr>
            </a:br>
            <a:br>
              <a:rPr lang="en-AU" sz="1600" b="1" kern="1200">
                <a:solidFill>
                  <a:schemeClr val="tx1"/>
                </a:solidFill>
                <a:effectLst/>
                <a:latin typeface="Arial" panose="020B0604020202020204" pitchFamily="34" charset="0"/>
                <a:ea typeface="+mn-ea"/>
                <a:cs typeface="Arial" panose="020B0604020202020204" pitchFamily="34" charset="0"/>
              </a:rPr>
            </a:br>
            <a:r>
              <a:rPr lang="en-AU" sz="1600" b="0" kern="1200">
                <a:solidFill>
                  <a:schemeClr val="tx1"/>
                </a:solidFill>
                <a:effectLst/>
                <a:latin typeface="Arial" panose="020B0604020202020204" pitchFamily="34" charset="0"/>
                <a:ea typeface="+mn-ea"/>
                <a:cs typeface="Arial" panose="020B0604020202020204" pitchFamily="34" charset="0"/>
              </a:rPr>
              <a:t>Mid range response demonstrating acceptable demonstration of understanding</a:t>
            </a:r>
            <a:endParaRPr lang="en-AU">
              <a:effectLst/>
            </a:endParaRPr>
          </a:p>
          <a:p>
            <a:endParaRPr lang="en-AU"/>
          </a:p>
        </p:txBody>
      </p:sp>
      <p:sp>
        <p:nvSpPr>
          <p:cNvPr id="4" name="Slide Number Placeholder 3">
            <a:extLst>
              <a:ext uri="{FF2B5EF4-FFF2-40B4-BE49-F238E27FC236}">
                <a16:creationId xmlns:a16="http://schemas.microsoft.com/office/drawing/2014/main" id="{FEFC11ED-F651-1B5E-FB3F-2893838331E6}"/>
              </a:ext>
            </a:extLst>
          </p:cNvPr>
          <p:cNvSpPr>
            <a:spLocks noGrp="1"/>
          </p:cNvSpPr>
          <p:nvPr>
            <p:ph type="sldNum" sz="quarter" idx="5"/>
          </p:nvPr>
        </p:nvSpPr>
        <p:spPr/>
        <p:txBody>
          <a:bodyPr/>
          <a:lstStyle/>
          <a:p>
            <a:fld id="{B07158C4-A119-4B78-9DE8-A50001BC31DC}" type="slidenum">
              <a:rPr lang="en-AU" smtClean="0"/>
              <a:pPr/>
              <a:t>97</a:t>
            </a:fld>
            <a:endParaRPr lang="en-AU"/>
          </a:p>
        </p:txBody>
      </p:sp>
    </p:spTree>
    <p:extLst>
      <p:ext uri="{BB962C8B-B14F-4D97-AF65-F5344CB8AC3E}">
        <p14:creationId xmlns:p14="http://schemas.microsoft.com/office/powerpoint/2010/main" val="365945402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F877A1-75D4-2A69-1062-599961BBE2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B17F2E-4040-21FA-1293-C8E4C39E62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A16DA2-C5D2-82C6-F212-ED991C7449BE}"/>
              </a:ext>
            </a:extLst>
          </p:cNvPr>
          <p:cNvSpPr>
            <a:spLocks noGrp="1"/>
          </p:cNvSpPr>
          <p:nvPr>
            <p:ph type="body" idx="1"/>
          </p:nvPr>
        </p:nvSpPr>
        <p:spPr/>
        <p:txBody>
          <a:bodyPr/>
          <a:lstStyle/>
          <a:p>
            <a:r>
              <a:rPr lang="en-AU" b="1" dirty="0"/>
              <a:t>Teacher note:</a:t>
            </a:r>
            <a:br>
              <a:rPr lang="en-AU" b="1" dirty="0"/>
            </a:br>
            <a:endParaRPr lang="en-AU" b="1" dirty="0"/>
          </a:p>
          <a:p>
            <a:r>
              <a:rPr lang="en-AU" b="0" dirty="0"/>
              <a:t>High range response demonstrating sophisticated level of understanding</a:t>
            </a:r>
          </a:p>
          <a:p>
            <a:endParaRPr lang="en-AU" dirty="0"/>
          </a:p>
        </p:txBody>
      </p:sp>
      <p:sp>
        <p:nvSpPr>
          <p:cNvPr id="4" name="Slide Number Placeholder 3">
            <a:extLst>
              <a:ext uri="{FF2B5EF4-FFF2-40B4-BE49-F238E27FC236}">
                <a16:creationId xmlns:a16="http://schemas.microsoft.com/office/drawing/2014/main" id="{7A52724F-EE78-BD1A-812C-F9170235E97C}"/>
              </a:ext>
            </a:extLst>
          </p:cNvPr>
          <p:cNvSpPr>
            <a:spLocks noGrp="1"/>
          </p:cNvSpPr>
          <p:nvPr>
            <p:ph type="sldNum" sz="quarter" idx="5"/>
          </p:nvPr>
        </p:nvSpPr>
        <p:spPr/>
        <p:txBody>
          <a:bodyPr/>
          <a:lstStyle/>
          <a:p>
            <a:fld id="{B07158C4-A119-4B78-9DE8-A50001BC31DC}" type="slidenum">
              <a:rPr lang="en-AU" smtClean="0"/>
              <a:pPr/>
              <a:t>98</a:t>
            </a:fld>
            <a:endParaRPr lang="en-AU"/>
          </a:p>
        </p:txBody>
      </p:sp>
    </p:spTree>
    <p:extLst>
      <p:ext uri="{BB962C8B-B14F-4D97-AF65-F5344CB8AC3E}">
        <p14:creationId xmlns:p14="http://schemas.microsoft.com/office/powerpoint/2010/main" val="296620853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C45E16-CB8E-406D-4E95-CDECED26BF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47590B-B309-FDE2-0C1C-193D7FF76B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1FA80C-4288-AAA9-A402-9AA9FEF4B498}"/>
              </a:ext>
            </a:extLst>
          </p:cNvPr>
          <p:cNvSpPr>
            <a:spLocks noGrp="1"/>
          </p:cNvSpPr>
          <p:nvPr>
            <p:ph type="body" idx="1"/>
          </p:nvPr>
        </p:nvSpPr>
        <p:spPr/>
        <p:txBody>
          <a:bodyPr/>
          <a:lstStyle/>
          <a:p>
            <a:r>
              <a:rPr lang="en-AU" b="1" dirty="0"/>
              <a:t>Sample responses:</a:t>
            </a:r>
            <a:endParaRPr lang="en-AU" b="0" dirty="0"/>
          </a:p>
          <a:p>
            <a:pPr marL="285750" indent="-285750">
              <a:buFontTx/>
              <a:buChar char="-"/>
            </a:pPr>
            <a:r>
              <a:rPr lang="en-AU" b="0" dirty="0"/>
              <a:t>Impact of development</a:t>
            </a:r>
          </a:p>
          <a:p>
            <a:pPr marL="285750" indent="-285750">
              <a:buFontTx/>
              <a:buChar char="-"/>
            </a:pPr>
            <a:r>
              <a:rPr lang="en-AU" b="0" dirty="0"/>
              <a:t>Tension between natural and built environment </a:t>
            </a:r>
          </a:p>
          <a:p>
            <a:pPr marL="285750" indent="-285750">
              <a:buFontTx/>
              <a:buChar char="-"/>
            </a:pPr>
            <a:r>
              <a:rPr lang="en-AU" b="0" dirty="0"/>
              <a:t>Old vs new built environments, change over time</a:t>
            </a:r>
          </a:p>
          <a:p>
            <a:pPr marL="285750" indent="-285750">
              <a:buFontTx/>
              <a:buChar char="-"/>
            </a:pPr>
            <a:r>
              <a:rPr lang="en-AU" b="0" dirty="0"/>
              <a:t>Contemporary inner-city architecture</a:t>
            </a:r>
          </a:p>
          <a:p>
            <a:pPr marL="285750" indent="-285750">
              <a:buFontTx/>
              <a:buChar char="-"/>
            </a:pPr>
            <a:r>
              <a:rPr lang="en-AU" b="0" dirty="0"/>
              <a:t>Digital artmaking that references traditional Chinese silk painting – old vs new</a:t>
            </a:r>
          </a:p>
          <a:p>
            <a:pPr marL="285750" indent="-285750">
              <a:buFontTx/>
              <a:buChar char="-"/>
            </a:pPr>
            <a:endParaRPr lang="en-AU" b="0" dirty="0"/>
          </a:p>
        </p:txBody>
      </p:sp>
      <p:sp>
        <p:nvSpPr>
          <p:cNvPr id="4" name="Slide Number Placeholder 3">
            <a:extLst>
              <a:ext uri="{FF2B5EF4-FFF2-40B4-BE49-F238E27FC236}">
                <a16:creationId xmlns:a16="http://schemas.microsoft.com/office/drawing/2014/main" id="{4DED3FDA-79DF-63CE-D25C-D170F9F50280}"/>
              </a:ext>
            </a:extLst>
          </p:cNvPr>
          <p:cNvSpPr>
            <a:spLocks noGrp="1"/>
          </p:cNvSpPr>
          <p:nvPr>
            <p:ph type="sldNum" sz="quarter" idx="5"/>
          </p:nvPr>
        </p:nvSpPr>
        <p:spPr/>
        <p:txBody>
          <a:bodyPr/>
          <a:lstStyle/>
          <a:p>
            <a:fld id="{B07158C4-A119-4B78-9DE8-A50001BC31DC}" type="slidenum">
              <a:rPr lang="en-AU" smtClean="0"/>
              <a:pPr/>
              <a:t>99</a:t>
            </a:fld>
            <a:endParaRPr lang="en-AU"/>
          </a:p>
        </p:txBody>
      </p:sp>
    </p:spTree>
    <p:extLst>
      <p:ext uri="{BB962C8B-B14F-4D97-AF65-F5344CB8AC3E}">
        <p14:creationId xmlns:p14="http://schemas.microsoft.com/office/powerpoint/2010/main" val="156096319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AE0679-456F-B9A8-BB80-58EFA2BCD2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EAB9D2-6A1C-2779-622B-690121C574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EA6083-7A32-EFC7-A247-5F17305AD027}"/>
              </a:ext>
            </a:extLst>
          </p:cNvPr>
          <p:cNvSpPr>
            <a:spLocks noGrp="1"/>
          </p:cNvSpPr>
          <p:nvPr>
            <p:ph type="body" idx="1"/>
          </p:nvPr>
        </p:nvSpPr>
        <p:spPr/>
        <p:txBody>
          <a:bodyPr/>
          <a:lstStyle/>
          <a:p>
            <a:r>
              <a:rPr lang="en-AU" b="1"/>
              <a:t>Sample responses:</a:t>
            </a:r>
            <a:br>
              <a:rPr lang="en-AU" b="0"/>
            </a:br>
            <a:br>
              <a:rPr lang="en-AU" b="0"/>
            </a:br>
            <a:r>
              <a:rPr lang="en-AU" b="0"/>
              <a:t>Yang Yongliang and </a:t>
            </a:r>
            <a:r>
              <a:rPr lang="en-AU" b="0" err="1"/>
              <a:t>Mylyn</a:t>
            </a:r>
            <a:r>
              <a:rPr lang="en-AU" b="0"/>
              <a:t> Nguyen:</a:t>
            </a:r>
            <a:endParaRPr lang="en-AU" b="1"/>
          </a:p>
          <a:p>
            <a:pPr marL="285750" indent="-285750">
              <a:buFontTx/>
              <a:buChar char="-"/>
            </a:pPr>
            <a:r>
              <a:rPr lang="en-AU" b="0"/>
              <a:t>Refers to inner-city buildings but focus on different styles</a:t>
            </a:r>
          </a:p>
          <a:p>
            <a:pPr marL="285750" indent="-285750">
              <a:buFontTx/>
              <a:buChar char="-"/>
            </a:pPr>
            <a:r>
              <a:rPr lang="en-AU" b="0"/>
              <a:t>Real photographs and video in ‘The Falls’ vs </a:t>
            </a:r>
            <a:r>
              <a:rPr lang="en-AU" b="0" err="1"/>
              <a:t>Mylyn</a:t>
            </a:r>
            <a:r>
              <a:rPr lang="en-AU" b="0"/>
              <a:t> Nguyen’s realistic sculpture techniques</a:t>
            </a:r>
          </a:p>
          <a:p>
            <a:pPr marL="285750" indent="-285750">
              <a:buFontTx/>
              <a:buChar char="-"/>
            </a:pPr>
            <a:r>
              <a:rPr lang="en-AU" b="0" err="1"/>
              <a:t>Mylyn</a:t>
            </a:r>
            <a:r>
              <a:rPr lang="en-AU" b="0"/>
              <a:t> Nguyen representing local history vs Yang Yongliang reflecting on losing local history to big development</a:t>
            </a:r>
          </a:p>
          <a:p>
            <a:pPr marL="285750" indent="-285750">
              <a:buFontTx/>
              <a:buChar char="-"/>
            </a:pPr>
            <a:endParaRPr lang="en-AU" b="0"/>
          </a:p>
          <a:p>
            <a:pPr marL="0" indent="0">
              <a:buFontTx/>
              <a:buNone/>
            </a:pPr>
            <a:r>
              <a:rPr lang="en-AU" b="0"/>
              <a:t>Big ideas in all 3</a:t>
            </a:r>
          </a:p>
          <a:p>
            <a:pPr marL="285750" indent="-285750">
              <a:buFontTx/>
              <a:buChar char="-"/>
            </a:pPr>
            <a:r>
              <a:rPr lang="en-AU" b="0"/>
              <a:t>Different experiences of living in cities</a:t>
            </a:r>
          </a:p>
          <a:p>
            <a:pPr marL="285750" indent="-285750">
              <a:buFontTx/>
              <a:buChar char="-"/>
            </a:pPr>
            <a:r>
              <a:rPr lang="en-AU" b="0"/>
              <a:t>Source material from the real world</a:t>
            </a:r>
          </a:p>
          <a:p>
            <a:pPr marL="285750" indent="-285750">
              <a:buFontTx/>
              <a:buChar char="-"/>
            </a:pPr>
            <a:r>
              <a:rPr lang="en-AU" b="0"/>
              <a:t>Combining photography with other forms and techniques</a:t>
            </a:r>
          </a:p>
          <a:p>
            <a:pPr marL="0" indent="0">
              <a:buFontTx/>
              <a:buNone/>
            </a:pPr>
            <a:endParaRPr lang="en-AU" b="0"/>
          </a:p>
          <a:p>
            <a:pPr marL="0" indent="0">
              <a:buFontTx/>
              <a:buNone/>
            </a:pPr>
            <a:r>
              <a:rPr lang="en-AU" b="0"/>
              <a:t>Yang Yongliang and Dennis Golding:</a:t>
            </a:r>
          </a:p>
          <a:p>
            <a:pPr marL="285750" indent="-285750">
              <a:buFontTx/>
              <a:buChar char="-"/>
            </a:pPr>
            <a:r>
              <a:rPr lang="en-AU" b="0"/>
              <a:t>Both reference memory and loss but in different ways – Dennis Golding’s is personal/cultural, Yang Yongliang comments on impersonal contemporary developments</a:t>
            </a:r>
          </a:p>
          <a:p>
            <a:pPr marL="285750" indent="-285750">
              <a:buFontTx/>
              <a:buChar char="-"/>
            </a:pPr>
            <a:r>
              <a:rPr lang="en-AU" b="0"/>
              <a:t>Cultural connections – Dennis Golding through references to Aboriginal family histories, Yang Yongliang through references to Chinese art history</a:t>
            </a:r>
          </a:p>
          <a:p>
            <a:pPr marL="285750" indent="-285750">
              <a:buFontTx/>
              <a:buChar char="-"/>
            </a:pPr>
            <a:r>
              <a:rPr lang="en-AU" b="0"/>
              <a:t>Inner-city built environments</a:t>
            </a:r>
          </a:p>
          <a:p>
            <a:pPr marL="285750" indent="-285750">
              <a:buFontTx/>
              <a:buChar char="-"/>
            </a:pPr>
            <a:r>
              <a:rPr lang="en-AU" b="0"/>
              <a:t>Use of digital technology to create realistic representations in parts of their artworks</a:t>
            </a:r>
          </a:p>
          <a:p>
            <a:pPr marL="0" indent="0">
              <a:buFontTx/>
              <a:buNone/>
            </a:pPr>
            <a:endParaRPr lang="en-AU" b="0"/>
          </a:p>
          <a:p>
            <a:pPr marL="285750" indent="-285750">
              <a:buFontTx/>
              <a:buChar char="-"/>
            </a:pPr>
            <a:endParaRPr lang="en-AU" b="0"/>
          </a:p>
          <a:p>
            <a:pPr marL="285750" indent="-285750">
              <a:buFontTx/>
              <a:buChar char="-"/>
            </a:pPr>
            <a:endParaRPr lang="en-AU" b="0"/>
          </a:p>
        </p:txBody>
      </p:sp>
      <p:sp>
        <p:nvSpPr>
          <p:cNvPr id="4" name="Slide Number Placeholder 3">
            <a:extLst>
              <a:ext uri="{FF2B5EF4-FFF2-40B4-BE49-F238E27FC236}">
                <a16:creationId xmlns:a16="http://schemas.microsoft.com/office/drawing/2014/main" id="{CD01C6CE-6A92-67A0-F4A8-732EB7F88BF5}"/>
              </a:ext>
            </a:extLst>
          </p:cNvPr>
          <p:cNvSpPr>
            <a:spLocks noGrp="1"/>
          </p:cNvSpPr>
          <p:nvPr>
            <p:ph type="sldNum" sz="quarter" idx="5"/>
          </p:nvPr>
        </p:nvSpPr>
        <p:spPr/>
        <p:txBody>
          <a:bodyPr/>
          <a:lstStyle/>
          <a:p>
            <a:fld id="{B07158C4-A119-4B78-9DE8-A50001BC31DC}" type="slidenum">
              <a:rPr lang="en-AU" smtClean="0"/>
              <a:pPr/>
              <a:t>100</a:t>
            </a:fld>
            <a:endParaRPr lang="en-AU"/>
          </a:p>
        </p:txBody>
      </p:sp>
    </p:spTree>
    <p:extLst>
      <p:ext uri="{BB962C8B-B14F-4D97-AF65-F5344CB8AC3E}">
        <p14:creationId xmlns:p14="http://schemas.microsoft.com/office/powerpoint/2010/main" val="417292411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082C5F-62B0-BBEF-DB42-D543C90D9A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50F445-9AC1-757D-4545-BE075F02D0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9BF69F-3B9E-8F5E-4380-C57003234995}"/>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AB8965A9-7B22-0955-B25D-F63F964E2F5C}"/>
              </a:ext>
            </a:extLst>
          </p:cNvPr>
          <p:cNvSpPr>
            <a:spLocks noGrp="1"/>
          </p:cNvSpPr>
          <p:nvPr>
            <p:ph type="sldNum" sz="quarter" idx="5"/>
          </p:nvPr>
        </p:nvSpPr>
        <p:spPr/>
        <p:txBody>
          <a:bodyPr/>
          <a:lstStyle/>
          <a:p>
            <a:fld id="{B07158C4-A119-4B78-9DE8-A50001BC31DC}" type="slidenum">
              <a:rPr lang="en-AU" smtClean="0"/>
              <a:pPr/>
              <a:t>101</a:t>
            </a:fld>
            <a:endParaRPr lang="en-AU"/>
          </a:p>
        </p:txBody>
      </p:sp>
    </p:spTree>
    <p:extLst>
      <p:ext uri="{BB962C8B-B14F-4D97-AF65-F5344CB8AC3E}">
        <p14:creationId xmlns:p14="http://schemas.microsoft.com/office/powerpoint/2010/main" val="65070937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5034BA-B4DA-3A8E-BB28-BAD16114DE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CE4577-09DF-058E-B23A-F0257E0FFC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D09B9F-A829-E22C-D0C6-0BFFBEEE3394}"/>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Teacher note:</a:t>
            </a:r>
          </a:p>
          <a:p>
            <a:endParaRPr lang="en-AU">
              <a:latin typeface="Arial" panose="020B0604020202020204" pitchFamily="34" charset="0"/>
              <a:cs typeface="Arial" panose="020B0604020202020204" pitchFamily="34" charset="0"/>
            </a:endParaRPr>
          </a:p>
          <a:p>
            <a:pPr marL="171450" indent="-171450">
              <a:buFont typeface="Arial"/>
              <a:buChar char="•"/>
            </a:pPr>
            <a:r>
              <a:rPr lang="en-AU" sz="1800">
                <a:effectLst/>
                <a:latin typeface="Segoe UI" panose="020B0502040204020203" pitchFamily="34" charset="0"/>
              </a:rPr>
              <a:t>Learning intentions and success criteria are carefully designed using syllabus outcomes and content</a:t>
            </a:r>
          </a:p>
          <a:p>
            <a:pPr marL="171450" indent="-171450">
              <a:buFont typeface="Arial"/>
              <a:buChar char="•"/>
            </a:pPr>
            <a:r>
              <a:rPr lang="en-AU">
                <a:latin typeface="Arial" panose="020B0604020202020204" pitchFamily="34" charset="0"/>
                <a:cs typeface="Arial" panose="020B0604020202020204" pitchFamily="34" charset="0"/>
              </a:rPr>
              <a:t>For more information See ⁠</a:t>
            </a:r>
            <a:r>
              <a:rPr lang="en-AU">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a:latin typeface="Arial" panose="020B0604020202020204" pitchFamily="34" charset="0"/>
                <a:cs typeface="Arial" panose="020B0604020202020204" pitchFamily="34" charset="0"/>
              </a:rPr>
              <a:t> or the NSW Department of Education explicit teaching strategies, ⁠</a:t>
            </a:r>
            <a:r>
              <a:rPr lang="en-AU">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a:latin typeface="Arial" panose="020B0604020202020204" pitchFamily="34" charset="0"/>
                <a:cs typeface="Arial" panose="020B0604020202020204" pitchFamily="34" charset="0"/>
              </a:rPr>
              <a:t> and ⁠</a:t>
            </a:r>
            <a:r>
              <a:rPr lang="en-AU">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LISC should be revisited during the lesson to support students' evaluation of their learning</a:t>
            </a:r>
          </a:p>
          <a:p>
            <a:endParaRPr lang="en-AU" b="1">
              <a:cs typeface="Calibri"/>
            </a:endParaRPr>
          </a:p>
        </p:txBody>
      </p:sp>
      <p:sp>
        <p:nvSpPr>
          <p:cNvPr id="4" name="Slide Number Placeholder 3">
            <a:extLst>
              <a:ext uri="{FF2B5EF4-FFF2-40B4-BE49-F238E27FC236}">
                <a16:creationId xmlns:a16="http://schemas.microsoft.com/office/drawing/2014/main" id="{A70BA763-F683-7BFE-E2D3-A2A32E30C814}"/>
              </a:ext>
            </a:extLst>
          </p:cNvPr>
          <p:cNvSpPr>
            <a:spLocks noGrp="1"/>
          </p:cNvSpPr>
          <p:nvPr>
            <p:ph type="sldNum" sz="quarter" idx="5"/>
          </p:nvPr>
        </p:nvSpPr>
        <p:spPr/>
        <p:txBody>
          <a:bodyPr/>
          <a:lstStyle/>
          <a:p>
            <a:fld id="{D09C5488-DD16-4714-9519-7BE21BA11D4E}" type="slidenum">
              <a:rPr lang="en-AU" smtClean="0"/>
              <a:t>102</a:t>
            </a:fld>
            <a:endParaRPr lang="en-AU"/>
          </a:p>
        </p:txBody>
      </p:sp>
    </p:spTree>
    <p:extLst>
      <p:ext uri="{BB962C8B-B14F-4D97-AF65-F5344CB8AC3E}">
        <p14:creationId xmlns:p14="http://schemas.microsoft.com/office/powerpoint/2010/main" val="124267021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103</a:t>
            </a:fld>
            <a:endParaRPr lang="en-AU"/>
          </a:p>
        </p:txBody>
      </p:sp>
    </p:spTree>
    <p:extLst>
      <p:ext uri="{BB962C8B-B14F-4D97-AF65-F5344CB8AC3E}">
        <p14:creationId xmlns:p14="http://schemas.microsoft.com/office/powerpoint/2010/main" val="200210872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F0C889-D090-E185-4CA3-549D531EEE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0ADA4A-D2F2-0AE4-CABE-9A4B375849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40EFEC-2B33-52BB-6381-EA2565437F9A}"/>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3AB53158-C7C3-F6B2-911B-10CABEF91618}"/>
              </a:ext>
            </a:extLst>
          </p:cNvPr>
          <p:cNvSpPr>
            <a:spLocks noGrp="1"/>
          </p:cNvSpPr>
          <p:nvPr>
            <p:ph type="sldNum" sz="quarter" idx="5"/>
          </p:nvPr>
        </p:nvSpPr>
        <p:spPr/>
        <p:txBody>
          <a:bodyPr/>
          <a:lstStyle/>
          <a:p>
            <a:fld id="{B07158C4-A119-4B78-9DE8-A50001BC31DC}" type="slidenum">
              <a:rPr lang="en-AU" smtClean="0"/>
              <a:pPr/>
              <a:t>105</a:t>
            </a:fld>
            <a:endParaRPr lang="en-AU"/>
          </a:p>
        </p:txBody>
      </p:sp>
    </p:spTree>
    <p:extLst>
      <p:ext uri="{BB962C8B-B14F-4D97-AF65-F5344CB8AC3E}">
        <p14:creationId xmlns:p14="http://schemas.microsoft.com/office/powerpoint/2010/main" val="321237188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106</a:t>
            </a:fld>
            <a:endParaRPr lang="en-AU"/>
          </a:p>
        </p:txBody>
      </p:sp>
    </p:spTree>
    <p:extLst>
      <p:ext uri="{BB962C8B-B14F-4D97-AF65-F5344CB8AC3E}">
        <p14:creationId xmlns:p14="http://schemas.microsoft.com/office/powerpoint/2010/main" val="407164911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Teacher note:</a:t>
            </a:r>
          </a:p>
          <a:p>
            <a:endParaRPr lang="en-AU" b="1"/>
          </a:p>
          <a:p>
            <a:r>
              <a:rPr lang="en-AU" b="1"/>
              <a:t>This slide is animated.</a:t>
            </a:r>
          </a:p>
          <a:p>
            <a:endParaRPr lang="en-AU"/>
          </a:p>
          <a:p>
            <a:r>
              <a:rPr lang="en-AU"/>
              <a:t>Analyse – NESA glossary </a:t>
            </a:r>
            <a:r>
              <a:rPr lang="en-AU" sz="1600" b="0" i="0" kern="1200">
                <a:solidFill>
                  <a:schemeClr val="tx1"/>
                </a:solidFill>
                <a:effectLst/>
                <a:latin typeface="Arial" panose="020B0604020202020204" pitchFamily="34" charset="0"/>
                <a:ea typeface="+mn-ea"/>
                <a:cs typeface="Arial" panose="020B0604020202020204" pitchFamily="34" charset="0"/>
              </a:rPr>
              <a:t>https://curriculum.nsw.edu.au/resources/glossary/analyse</a:t>
            </a:r>
          </a:p>
          <a:p>
            <a:r>
              <a:rPr lang="en-AU" sz="1600" b="0" i="0" kern="1200">
                <a:solidFill>
                  <a:schemeClr val="tx1"/>
                </a:solidFill>
                <a:effectLst/>
                <a:latin typeface="Arial" panose="020B0604020202020204" pitchFamily="34" charset="0"/>
                <a:ea typeface="+mn-ea"/>
                <a:cs typeface="Arial" panose="020B0604020202020204" pitchFamily="34" charset="0"/>
              </a:rPr>
              <a:t>Representation – NESA glossary https://curriculum.nsw.edu.au/resources/glossary/representation3 </a:t>
            </a:r>
            <a:br>
              <a:rPr lang="en-AU" sz="1600" b="0" i="0" kern="1200">
                <a:solidFill>
                  <a:schemeClr val="tx1"/>
                </a:solidFill>
                <a:effectLst/>
                <a:latin typeface="Arial" panose="020B0604020202020204" pitchFamily="34" charset="0"/>
                <a:ea typeface="+mn-ea"/>
                <a:cs typeface="Arial" panose="020B0604020202020204" pitchFamily="34" charset="0"/>
              </a:rPr>
            </a:br>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108</a:t>
            </a:fld>
            <a:endParaRPr lang="en-AU"/>
          </a:p>
        </p:txBody>
      </p:sp>
    </p:spTree>
    <p:extLst>
      <p:ext uri="{BB962C8B-B14F-4D97-AF65-F5344CB8AC3E}">
        <p14:creationId xmlns:p14="http://schemas.microsoft.com/office/powerpoint/2010/main" val="8728236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Teacher note:</a:t>
            </a:r>
            <a:r>
              <a:rPr lang="en-AU" dirty="0"/>
              <a:t> </a:t>
            </a:r>
          </a:p>
          <a:p>
            <a:endParaRPr lang="en-AU" dirty="0"/>
          </a:p>
          <a:p>
            <a:r>
              <a:rPr lang="en-AU" dirty="0"/>
              <a:t>Use this slide to record ideas from the discussion on slide 1.1(b).</a:t>
            </a:r>
          </a:p>
        </p:txBody>
      </p:sp>
      <p:sp>
        <p:nvSpPr>
          <p:cNvPr id="4" name="Slide Number Placeholder 3"/>
          <p:cNvSpPr>
            <a:spLocks noGrp="1"/>
          </p:cNvSpPr>
          <p:nvPr>
            <p:ph type="sldNum" sz="quarter" idx="5"/>
          </p:nvPr>
        </p:nvSpPr>
        <p:spPr/>
        <p:txBody>
          <a:bodyPr/>
          <a:lstStyle/>
          <a:p>
            <a:fld id="{B07158C4-A119-4B78-9DE8-A50001BC31DC}" type="slidenum">
              <a:rPr lang="en-AU" smtClean="0"/>
              <a:pPr/>
              <a:t>10</a:t>
            </a:fld>
            <a:endParaRPr lang="en-AU"/>
          </a:p>
        </p:txBody>
      </p:sp>
    </p:spTree>
    <p:extLst>
      <p:ext uri="{BB962C8B-B14F-4D97-AF65-F5344CB8AC3E}">
        <p14:creationId xmlns:p14="http://schemas.microsoft.com/office/powerpoint/2010/main" val="425323042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B8234B-050E-5DCA-37C1-6FCF84895A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AEC208-F7C0-7D57-452C-60F7F82652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421146-FE28-B312-13E3-52CBF96DDA71}"/>
              </a:ext>
            </a:extLst>
          </p:cNvPr>
          <p:cNvSpPr>
            <a:spLocks noGrp="1"/>
          </p:cNvSpPr>
          <p:nvPr>
            <p:ph type="body" idx="1"/>
          </p:nvPr>
        </p:nvSpPr>
        <p:spPr/>
        <p:txBody>
          <a:bodyPr/>
          <a:lstStyle/>
          <a:p>
            <a:r>
              <a:rPr lang="en-AU" b="1"/>
              <a:t>Sample responses:</a:t>
            </a:r>
          </a:p>
          <a:p>
            <a:endParaRPr lang="en-AU"/>
          </a:p>
          <a:p>
            <a:r>
              <a:rPr lang="en-AU" err="1"/>
              <a:t>Mylyn</a:t>
            </a:r>
            <a:r>
              <a:rPr lang="en-AU"/>
              <a:t> Nguyen – 475 King Street – a realistic miniature sculpture that records a city streetscape as it was at a particular time.</a:t>
            </a:r>
          </a:p>
          <a:p>
            <a:r>
              <a:rPr lang="en-AU"/>
              <a:t>Dennis Golding – Cast in cast out – an installation that represents the artist’s personal and cultural connections to The Block, Redfern.</a:t>
            </a:r>
          </a:p>
          <a:p>
            <a:r>
              <a:rPr lang="en-AU"/>
              <a:t>Yang Yongliang – The Falls – a digital video work that uses layered collage to represent the tension between the natural environment and new construction.</a:t>
            </a:r>
          </a:p>
        </p:txBody>
      </p:sp>
      <p:sp>
        <p:nvSpPr>
          <p:cNvPr id="4" name="Slide Number Placeholder 3">
            <a:extLst>
              <a:ext uri="{FF2B5EF4-FFF2-40B4-BE49-F238E27FC236}">
                <a16:creationId xmlns:a16="http://schemas.microsoft.com/office/drawing/2014/main" id="{5FD65F37-4791-B24A-F569-DA12DC421807}"/>
              </a:ext>
            </a:extLst>
          </p:cNvPr>
          <p:cNvSpPr>
            <a:spLocks noGrp="1"/>
          </p:cNvSpPr>
          <p:nvPr>
            <p:ph type="sldNum" sz="quarter" idx="5"/>
          </p:nvPr>
        </p:nvSpPr>
        <p:spPr/>
        <p:txBody>
          <a:bodyPr/>
          <a:lstStyle/>
          <a:p>
            <a:fld id="{B07158C4-A119-4B78-9DE8-A50001BC31DC}" type="slidenum">
              <a:rPr lang="en-AU" smtClean="0"/>
              <a:pPr/>
              <a:t>109</a:t>
            </a:fld>
            <a:endParaRPr lang="en-AU"/>
          </a:p>
        </p:txBody>
      </p:sp>
    </p:spTree>
    <p:extLst>
      <p:ext uri="{BB962C8B-B14F-4D97-AF65-F5344CB8AC3E}">
        <p14:creationId xmlns:p14="http://schemas.microsoft.com/office/powerpoint/2010/main" val="278993762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B9AF06-FB10-5E1C-2E22-ABF9DA2006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1DA64A-544B-4ADF-56A8-E2A48BE44F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C2ACEA-96F7-BC1B-C5E7-337B3955137A}"/>
              </a:ext>
            </a:extLst>
          </p:cNvPr>
          <p:cNvSpPr>
            <a:spLocks noGrp="1"/>
          </p:cNvSpPr>
          <p:nvPr>
            <p:ph type="body" idx="1"/>
          </p:nvPr>
        </p:nvSpPr>
        <p:spPr/>
        <p:txBody>
          <a:bodyPr/>
          <a:lstStyle/>
          <a:p>
            <a:r>
              <a:rPr lang="en-AU" b="1"/>
              <a:t>Sample response:</a:t>
            </a:r>
          </a:p>
          <a:p>
            <a:endParaRPr lang="en-AU" b="1"/>
          </a:p>
          <a:p>
            <a:r>
              <a:rPr lang="en-AU" sz="1600" b="0" i="0" kern="1200">
                <a:solidFill>
                  <a:schemeClr val="tx1"/>
                </a:solidFill>
                <a:effectLst/>
                <a:latin typeface="Arial" panose="020B0604020202020204" pitchFamily="34" charset="0"/>
                <a:ea typeface="+mn-ea"/>
                <a:cs typeface="Arial" panose="020B0604020202020204" pitchFamily="34" charset="0"/>
              </a:rPr>
              <a:t>Artists explore and represent aspects of the built environment by showing how urban and cultural spaces hold meaning related to memory, identity, and the environment. </a:t>
            </a:r>
            <a:r>
              <a:rPr lang="en-AU" sz="1600" b="0" i="0" kern="1200" err="1">
                <a:solidFill>
                  <a:schemeClr val="tx1"/>
                </a:solidFill>
                <a:effectLst/>
                <a:latin typeface="Arial" panose="020B0604020202020204" pitchFamily="34" charset="0"/>
                <a:ea typeface="+mn-ea"/>
                <a:cs typeface="Arial" panose="020B0604020202020204" pitchFamily="34" charset="0"/>
              </a:rPr>
              <a:t>Mylyn</a:t>
            </a:r>
            <a:r>
              <a:rPr lang="en-AU" sz="1600" b="0" i="0" kern="1200">
                <a:solidFill>
                  <a:schemeClr val="tx1"/>
                </a:solidFill>
                <a:effectLst/>
                <a:latin typeface="Arial" panose="020B0604020202020204" pitchFamily="34" charset="0"/>
                <a:ea typeface="+mn-ea"/>
                <a:cs typeface="Arial" panose="020B0604020202020204" pitchFamily="34" charset="0"/>
              </a:rPr>
              <a:t> Nguyen’s miniature sculpture </a:t>
            </a:r>
            <a:r>
              <a:rPr lang="en-AU" sz="1600" b="0" i="1" kern="1200">
                <a:solidFill>
                  <a:schemeClr val="tx1"/>
                </a:solidFill>
                <a:effectLst/>
                <a:latin typeface="Arial" panose="020B0604020202020204" pitchFamily="34" charset="0"/>
                <a:ea typeface="+mn-ea"/>
                <a:cs typeface="Arial" panose="020B0604020202020204" pitchFamily="34" charset="0"/>
              </a:rPr>
              <a:t>475 King Street</a:t>
            </a:r>
            <a:r>
              <a:rPr lang="en-AU" sz="1600" b="0" i="0" kern="1200">
                <a:solidFill>
                  <a:schemeClr val="tx1"/>
                </a:solidFill>
                <a:effectLst/>
                <a:latin typeface="Arial" panose="020B0604020202020204" pitchFamily="34" charset="0"/>
                <a:ea typeface="+mn-ea"/>
                <a:cs typeface="Arial" panose="020B0604020202020204" pitchFamily="34" charset="0"/>
              </a:rPr>
              <a:t> captures a detailed view of a city streetscape, preserving a moment in Sydney’s changing urban life. Dennis Golding’s installation </a:t>
            </a:r>
            <a:r>
              <a:rPr lang="en-AU" sz="1600" b="0" i="1" kern="1200">
                <a:solidFill>
                  <a:schemeClr val="tx1"/>
                </a:solidFill>
                <a:effectLst/>
                <a:latin typeface="Arial" panose="020B0604020202020204" pitchFamily="34" charset="0"/>
                <a:ea typeface="+mn-ea"/>
                <a:cs typeface="Arial" panose="020B0604020202020204" pitchFamily="34" charset="0"/>
              </a:rPr>
              <a:t>Cast in cast out</a:t>
            </a:r>
            <a:r>
              <a:rPr lang="en-AU" sz="1600" b="0" i="0" kern="1200">
                <a:solidFill>
                  <a:schemeClr val="tx1"/>
                </a:solidFill>
                <a:effectLst/>
                <a:latin typeface="Arial" panose="020B0604020202020204" pitchFamily="34" charset="0"/>
                <a:ea typeface="+mn-ea"/>
                <a:cs typeface="Arial" panose="020B0604020202020204" pitchFamily="34" charset="0"/>
              </a:rPr>
              <a:t> uses symbolic materials to represent personal and cultural connections to Redfern, highlighting themes of displacement and resilience within the built environment. Yang Yongliang’s digital video work </a:t>
            </a:r>
            <a:r>
              <a:rPr lang="en-AU" sz="1600" b="0" i="1" kern="1200">
                <a:solidFill>
                  <a:schemeClr val="tx1"/>
                </a:solidFill>
                <a:effectLst/>
                <a:latin typeface="Arial" panose="020B0604020202020204" pitchFamily="34" charset="0"/>
                <a:ea typeface="+mn-ea"/>
                <a:cs typeface="Arial" panose="020B0604020202020204" pitchFamily="34" charset="0"/>
              </a:rPr>
              <a:t>The Falls</a:t>
            </a:r>
            <a:r>
              <a:rPr lang="en-AU" sz="1600" b="0" i="0" kern="1200">
                <a:solidFill>
                  <a:schemeClr val="tx1"/>
                </a:solidFill>
                <a:effectLst/>
                <a:latin typeface="Arial" panose="020B0604020202020204" pitchFamily="34" charset="0"/>
                <a:ea typeface="+mn-ea"/>
                <a:cs typeface="Arial" panose="020B0604020202020204" pitchFamily="34" charset="0"/>
              </a:rPr>
              <a:t> combines traditional and modern images to reveal the tension between natural landscapes and rapid urban development. Together, these artworks reveal how artists use visual elements to explore the complex stories within built spaces and encourage viewers to think about change, belonging, and loss in the urban world.</a:t>
            </a:r>
            <a:br>
              <a:rPr lang="en-AU" sz="1600" b="0" i="0" kern="1200">
                <a:solidFill>
                  <a:schemeClr val="tx1"/>
                </a:solidFill>
                <a:effectLst/>
                <a:latin typeface="Arial" panose="020B0604020202020204" pitchFamily="34" charset="0"/>
                <a:ea typeface="+mn-ea"/>
                <a:cs typeface="Arial" panose="020B0604020202020204" pitchFamily="34" charset="0"/>
              </a:rPr>
            </a:br>
            <a:endParaRPr lang="en-AU" b="1"/>
          </a:p>
        </p:txBody>
      </p:sp>
      <p:sp>
        <p:nvSpPr>
          <p:cNvPr id="4" name="Slide Number Placeholder 3">
            <a:extLst>
              <a:ext uri="{FF2B5EF4-FFF2-40B4-BE49-F238E27FC236}">
                <a16:creationId xmlns:a16="http://schemas.microsoft.com/office/drawing/2014/main" id="{00A818EA-2C70-B881-10B2-839C31C1C6FC}"/>
              </a:ext>
            </a:extLst>
          </p:cNvPr>
          <p:cNvSpPr>
            <a:spLocks noGrp="1"/>
          </p:cNvSpPr>
          <p:nvPr>
            <p:ph type="sldNum" sz="quarter" idx="5"/>
          </p:nvPr>
        </p:nvSpPr>
        <p:spPr/>
        <p:txBody>
          <a:bodyPr/>
          <a:lstStyle/>
          <a:p>
            <a:fld id="{B07158C4-A119-4B78-9DE8-A50001BC31DC}" type="slidenum">
              <a:rPr lang="en-AU" smtClean="0"/>
              <a:pPr/>
              <a:t>110</a:t>
            </a:fld>
            <a:endParaRPr lang="en-AU"/>
          </a:p>
        </p:txBody>
      </p:sp>
    </p:spTree>
    <p:extLst>
      <p:ext uri="{BB962C8B-B14F-4D97-AF65-F5344CB8AC3E}">
        <p14:creationId xmlns:p14="http://schemas.microsoft.com/office/powerpoint/2010/main" val="398111201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Teacher note:</a:t>
            </a:r>
          </a:p>
          <a:p>
            <a:endParaRPr lang="en-AU" b="1"/>
          </a:p>
          <a:p>
            <a:r>
              <a:rPr lang="en-AU" b="1"/>
              <a:t>This slide is animated </a:t>
            </a:r>
          </a:p>
        </p:txBody>
      </p:sp>
      <p:sp>
        <p:nvSpPr>
          <p:cNvPr id="4" name="Slide Number Placeholder 3"/>
          <p:cNvSpPr>
            <a:spLocks noGrp="1"/>
          </p:cNvSpPr>
          <p:nvPr>
            <p:ph type="sldNum" sz="quarter" idx="5"/>
          </p:nvPr>
        </p:nvSpPr>
        <p:spPr/>
        <p:txBody>
          <a:bodyPr/>
          <a:lstStyle/>
          <a:p>
            <a:fld id="{B07158C4-A119-4B78-9DE8-A50001BC31DC}" type="slidenum">
              <a:rPr lang="en-AU" smtClean="0"/>
              <a:pPr/>
              <a:t>111</a:t>
            </a:fld>
            <a:endParaRPr lang="en-AU"/>
          </a:p>
        </p:txBody>
      </p:sp>
    </p:spTree>
    <p:extLst>
      <p:ext uri="{BB962C8B-B14F-4D97-AF65-F5344CB8AC3E}">
        <p14:creationId xmlns:p14="http://schemas.microsoft.com/office/powerpoint/2010/main" val="133232813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17A2D4-1A88-0F48-DE82-CC5F70BAA8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F43D86-84A3-2CFC-4A14-BACBE85EF5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540021-3E81-2DBE-76FE-CB4F59B9F7B9}"/>
              </a:ext>
            </a:extLst>
          </p:cNvPr>
          <p:cNvSpPr>
            <a:spLocks noGrp="1"/>
          </p:cNvSpPr>
          <p:nvPr>
            <p:ph type="body" idx="1"/>
          </p:nvPr>
        </p:nvSpPr>
        <p:spPr/>
        <p:txBody>
          <a:bodyPr/>
          <a:lstStyle/>
          <a:p>
            <a:r>
              <a:rPr lang="en-AU" b="1"/>
              <a:t>Sample response:</a:t>
            </a:r>
          </a:p>
          <a:p>
            <a:endParaRPr lang="en-AU" b="1"/>
          </a:p>
          <a:p>
            <a:r>
              <a:rPr lang="en-AU" sz="1600" b="0" i="0" kern="1200">
                <a:solidFill>
                  <a:schemeClr val="tx1"/>
                </a:solidFill>
                <a:effectLst/>
                <a:latin typeface="Arial" panose="020B0604020202020204" pitchFamily="34" charset="0"/>
                <a:ea typeface="+mn-ea"/>
                <a:cs typeface="Arial" panose="020B0604020202020204" pitchFamily="34" charset="0"/>
              </a:rPr>
              <a:t>Artists explore and represent aspects of the built environment by showing how urban spaces carry meaning related to memory, identity, and change. Dennis Golding’s </a:t>
            </a:r>
            <a:r>
              <a:rPr lang="en-AU" sz="1600" b="0" i="1" kern="1200">
                <a:solidFill>
                  <a:schemeClr val="tx1"/>
                </a:solidFill>
                <a:effectLst/>
                <a:latin typeface="Arial" panose="020B0604020202020204" pitchFamily="34" charset="0"/>
                <a:ea typeface="+mn-ea"/>
                <a:cs typeface="Arial" panose="020B0604020202020204" pitchFamily="34" charset="0"/>
              </a:rPr>
              <a:t>Cast in cast out</a:t>
            </a:r>
            <a:r>
              <a:rPr lang="en-AU" sz="1600" b="0" i="0" kern="1200">
                <a:solidFill>
                  <a:schemeClr val="tx1"/>
                </a:solidFill>
                <a:effectLst/>
                <a:latin typeface="Arial" panose="020B0604020202020204" pitchFamily="34" charset="0"/>
                <a:ea typeface="+mn-ea"/>
                <a:cs typeface="Arial" panose="020B0604020202020204" pitchFamily="34" charset="0"/>
              </a:rPr>
              <a:t> uses symbolic materials to reveal personal and cultural connections to Redfern and the impact of colonisation on the community. </a:t>
            </a:r>
            <a:r>
              <a:rPr lang="en-AU" sz="1600" b="0" i="0" kern="1200" err="1">
                <a:solidFill>
                  <a:schemeClr val="tx1"/>
                </a:solidFill>
                <a:effectLst/>
                <a:latin typeface="Arial" panose="020B0604020202020204" pitchFamily="34" charset="0"/>
                <a:ea typeface="+mn-ea"/>
                <a:cs typeface="Arial" panose="020B0604020202020204" pitchFamily="34" charset="0"/>
              </a:rPr>
              <a:t>Mylyn</a:t>
            </a:r>
            <a:r>
              <a:rPr lang="en-AU" sz="1600" b="0" i="0" kern="1200">
                <a:solidFill>
                  <a:schemeClr val="tx1"/>
                </a:solidFill>
                <a:effectLst/>
                <a:latin typeface="Arial" panose="020B0604020202020204" pitchFamily="34" charset="0"/>
                <a:ea typeface="+mn-ea"/>
                <a:cs typeface="Arial" panose="020B0604020202020204" pitchFamily="34" charset="0"/>
              </a:rPr>
              <a:t> Nguyen’s sculpture </a:t>
            </a:r>
            <a:r>
              <a:rPr lang="en-AU" sz="1600" b="0" i="1" kern="1200">
                <a:solidFill>
                  <a:schemeClr val="tx1"/>
                </a:solidFill>
                <a:effectLst/>
                <a:latin typeface="Arial" panose="020B0604020202020204" pitchFamily="34" charset="0"/>
                <a:ea typeface="+mn-ea"/>
                <a:cs typeface="Arial" panose="020B0604020202020204" pitchFamily="34" charset="0"/>
              </a:rPr>
              <a:t>475 King Street</a:t>
            </a:r>
            <a:r>
              <a:rPr lang="en-AU" sz="1600" b="0" i="0" kern="1200">
                <a:solidFill>
                  <a:schemeClr val="tx1"/>
                </a:solidFill>
                <a:effectLst/>
                <a:latin typeface="Arial" panose="020B0604020202020204" pitchFamily="34" charset="0"/>
                <a:ea typeface="+mn-ea"/>
                <a:cs typeface="Arial" panose="020B0604020202020204" pitchFamily="34" charset="0"/>
              </a:rPr>
              <a:t> captures a realistic moment in Sydney’s city life, highlighting how built environments record history and reflect urban change. Yang Yongliang’s video </a:t>
            </a:r>
            <a:r>
              <a:rPr lang="en-AU" sz="1600" b="0" i="1" kern="1200">
                <a:solidFill>
                  <a:schemeClr val="tx1"/>
                </a:solidFill>
                <a:effectLst/>
                <a:latin typeface="Arial" panose="020B0604020202020204" pitchFamily="34" charset="0"/>
                <a:ea typeface="+mn-ea"/>
                <a:cs typeface="Arial" panose="020B0604020202020204" pitchFamily="34" charset="0"/>
              </a:rPr>
              <a:t>The Falls</a:t>
            </a:r>
            <a:r>
              <a:rPr lang="en-AU" sz="1600" b="0" i="0" kern="1200">
                <a:solidFill>
                  <a:schemeClr val="tx1"/>
                </a:solidFill>
                <a:effectLst/>
                <a:latin typeface="Arial" panose="020B0604020202020204" pitchFamily="34" charset="0"/>
                <a:ea typeface="+mn-ea"/>
                <a:cs typeface="Arial" panose="020B0604020202020204" pitchFamily="34" charset="0"/>
              </a:rPr>
              <a:t> combines natural and modern images to show the ongoing tension between nature and city development. Together, these artworks clearly demonstrate how artists use the built environment to tell complex stories and invite viewers to think deeply about the relationship between people and place.</a:t>
            </a:r>
            <a:endParaRPr lang="en-AU" b="0"/>
          </a:p>
        </p:txBody>
      </p:sp>
      <p:sp>
        <p:nvSpPr>
          <p:cNvPr id="4" name="Slide Number Placeholder 3">
            <a:extLst>
              <a:ext uri="{FF2B5EF4-FFF2-40B4-BE49-F238E27FC236}">
                <a16:creationId xmlns:a16="http://schemas.microsoft.com/office/drawing/2014/main" id="{1AA2D4CC-693B-8DA1-503D-C78FE8A00026}"/>
              </a:ext>
            </a:extLst>
          </p:cNvPr>
          <p:cNvSpPr>
            <a:spLocks noGrp="1"/>
          </p:cNvSpPr>
          <p:nvPr>
            <p:ph type="sldNum" sz="quarter" idx="5"/>
          </p:nvPr>
        </p:nvSpPr>
        <p:spPr/>
        <p:txBody>
          <a:bodyPr/>
          <a:lstStyle/>
          <a:p>
            <a:fld id="{B07158C4-A119-4B78-9DE8-A50001BC31DC}" type="slidenum">
              <a:rPr lang="en-AU" smtClean="0"/>
              <a:pPr/>
              <a:t>112</a:t>
            </a:fld>
            <a:endParaRPr lang="en-AU"/>
          </a:p>
        </p:txBody>
      </p:sp>
    </p:spTree>
    <p:extLst>
      <p:ext uri="{BB962C8B-B14F-4D97-AF65-F5344CB8AC3E}">
        <p14:creationId xmlns:p14="http://schemas.microsoft.com/office/powerpoint/2010/main" val="254508983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Teacher note: </a:t>
            </a:r>
          </a:p>
          <a:p>
            <a:endParaRPr lang="en-AU" b="1"/>
          </a:p>
          <a:p>
            <a:r>
              <a:rPr lang="en-AU" b="0"/>
              <a:t>Introduce this self-evaluation and peer feedback protocol after the first art making activity.</a:t>
            </a:r>
          </a:p>
          <a:p>
            <a:r>
              <a:rPr lang="en-AU" b="0"/>
              <a:t>Use this as an established classroom procedure the exchange feedback at different points throughout the unit</a:t>
            </a:r>
          </a:p>
          <a:p>
            <a:r>
              <a:rPr lang="en-AU"/>
              <a:t>Adjust the timing of each step to suit the activity and class context.</a:t>
            </a:r>
          </a:p>
        </p:txBody>
      </p:sp>
      <p:sp>
        <p:nvSpPr>
          <p:cNvPr id="4" name="Slide Number Placeholder 3"/>
          <p:cNvSpPr>
            <a:spLocks noGrp="1"/>
          </p:cNvSpPr>
          <p:nvPr>
            <p:ph type="sldNum" sz="quarter" idx="5"/>
          </p:nvPr>
        </p:nvSpPr>
        <p:spPr/>
        <p:txBody>
          <a:bodyPr/>
          <a:lstStyle/>
          <a:p>
            <a:fld id="{B07158C4-A119-4B78-9DE8-A50001BC31DC}" type="slidenum">
              <a:rPr lang="en-AU" smtClean="0"/>
              <a:pPr/>
              <a:t>114</a:t>
            </a:fld>
            <a:endParaRPr lang="en-AU"/>
          </a:p>
        </p:txBody>
      </p:sp>
    </p:spTree>
    <p:extLst>
      <p:ext uri="{BB962C8B-B14F-4D97-AF65-F5344CB8AC3E}">
        <p14:creationId xmlns:p14="http://schemas.microsoft.com/office/powerpoint/2010/main" val="24718405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7D3ED4-FAB3-A685-E7FE-CE34DB1A60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D2E2EB-9C97-264F-1A47-A1D3929D86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475849-0962-3F3B-EF40-322DFC0C5083}"/>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Teacher note:</a:t>
            </a:r>
            <a:r>
              <a:rPr lang="en-AU"/>
              <a:t>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a:p>
          <a:p>
            <a:pPr marL="0" marR="0" lvl="0" indent="0" algn="l" defTabSz="1219170" rtl="0" eaLnBrk="1" fontAlgn="auto" latinLnBrk="0" hangingPunct="1">
              <a:lnSpc>
                <a:spcPct val="100000"/>
              </a:lnSpc>
              <a:spcBef>
                <a:spcPts val="0"/>
              </a:spcBef>
              <a:spcAft>
                <a:spcPts val="0"/>
              </a:spcAft>
              <a:buClrTx/>
              <a:buSzTx/>
              <a:buFontTx/>
              <a:buNone/>
              <a:tabLst/>
              <a:defRPr/>
            </a:pPr>
            <a:r>
              <a:rPr lang="en-AU"/>
              <a:t>Adjust the timing of each step to suit the activity and class context.</a:t>
            </a:r>
          </a:p>
          <a:p>
            <a:endParaRPr lang="en-AU"/>
          </a:p>
        </p:txBody>
      </p:sp>
      <p:sp>
        <p:nvSpPr>
          <p:cNvPr id="4" name="Slide Number Placeholder 3">
            <a:extLst>
              <a:ext uri="{FF2B5EF4-FFF2-40B4-BE49-F238E27FC236}">
                <a16:creationId xmlns:a16="http://schemas.microsoft.com/office/drawing/2014/main" id="{A5496847-389C-756E-EA80-42A709E40E2F}"/>
              </a:ext>
            </a:extLst>
          </p:cNvPr>
          <p:cNvSpPr>
            <a:spLocks noGrp="1"/>
          </p:cNvSpPr>
          <p:nvPr>
            <p:ph type="sldNum" sz="quarter" idx="5"/>
          </p:nvPr>
        </p:nvSpPr>
        <p:spPr/>
        <p:txBody>
          <a:bodyPr/>
          <a:lstStyle/>
          <a:p>
            <a:fld id="{B07158C4-A119-4B78-9DE8-A50001BC31DC}" type="slidenum">
              <a:rPr lang="en-AU" smtClean="0"/>
              <a:pPr/>
              <a:t>115</a:t>
            </a:fld>
            <a:endParaRPr lang="en-AU"/>
          </a:p>
        </p:txBody>
      </p:sp>
    </p:spTree>
    <p:extLst>
      <p:ext uri="{BB962C8B-B14F-4D97-AF65-F5344CB8AC3E}">
        <p14:creationId xmlns:p14="http://schemas.microsoft.com/office/powerpoint/2010/main" val="11477740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117</a:t>
            </a:fld>
            <a:endParaRPr lang="en-AU"/>
          </a:p>
        </p:txBody>
      </p:sp>
    </p:spTree>
    <p:extLst>
      <p:ext uri="{BB962C8B-B14F-4D97-AF65-F5344CB8AC3E}">
        <p14:creationId xmlns:p14="http://schemas.microsoft.com/office/powerpoint/2010/main" val="323521439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07158C4-A119-4B78-9DE8-A50001BC31DC}" type="slidenum">
              <a:rPr lang="en-AU" smtClean="0"/>
              <a:pPr/>
              <a:t>120</a:t>
            </a:fld>
            <a:endParaRPr lang="en-AU"/>
          </a:p>
        </p:txBody>
      </p:sp>
    </p:spTree>
    <p:extLst>
      <p:ext uri="{BB962C8B-B14F-4D97-AF65-F5344CB8AC3E}">
        <p14:creationId xmlns:p14="http://schemas.microsoft.com/office/powerpoint/2010/main" val="423374961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D9C142-47D5-C708-DB31-81658409E5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163477-39CE-88B3-CFC7-C0EE29637A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A6239C-D1E8-24EC-57DC-F429C7F003B4}"/>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E637305F-0653-AA9B-8F18-F5BC1FCE4399}"/>
              </a:ext>
            </a:extLst>
          </p:cNvPr>
          <p:cNvSpPr>
            <a:spLocks noGrp="1"/>
          </p:cNvSpPr>
          <p:nvPr>
            <p:ph type="sldNum" sz="quarter" idx="5"/>
          </p:nvPr>
        </p:nvSpPr>
        <p:spPr/>
        <p:txBody>
          <a:bodyPr/>
          <a:lstStyle/>
          <a:p>
            <a:fld id="{B07158C4-A119-4B78-9DE8-A50001BC31DC}" type="slidenum">
              <a:rPr lang="en-AU" smtClean="0"/>
              <a:pPr/>
              <a:t>121</a:t>
            </a:fld>
            <a:endParaRPr lang="en-AU"/>
          </a:p>
        </p:txBody>
      </p:sp>
    </p:spTree>
    <p:extLst>
      <p:ext uri="{BB962C8B-B14F-4D97-AF65-F5344CB8AC3E}">
        <p14:creationId xmlns:p14="http://schemas.microsoft.com/office/powerpoint/2010/main" val="231954187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122</a:t>
            </a:fld>
            <a:endParaRPr lang="en-AU"/>
          </a:p>
        </p:txBody>
      </p:sp>
    </p:spTree>
    <p:extLst>
      <p:ext uri="{BB962C8B-B14F-4D97-AF65-F5344CB8AC3E}">
        <p14:creationId xmlns:p14="http://schemas.microsoft.com/office/powerpoint/2010/main" val="28510262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2240968"/>
            <a:ext cx="6255979" cy="2033997"/>
          </a:xfrm>
          <a:ln>
            <a:noFill/>
          </a:ln>
        </p:spPr>
        <p:txBody>
          <a:bodyPr anchor="b">
            <a:noAutofit/>
          </a:bodyPr>
          <a:lstStyle>
            <a:lvl1pPr algn="l">
              <a:lnSpc>
                <a:spcPct val="100000"/>
              </a:lnSpc>
              <a:defRPr sz="4800">
                <a:solidFill>
                  <a:schemeClr val="bg1"/>
                </a:solidFill>
                <a:latin typeface="Arial" panose="020B0604020202020204" pitchFamily="34" charset="0"/>
                <a:cs typeface="Arial" panose="020B0604020202020204" pitchFamily="34" charset="0"/>
              </a:defRPr>
            </a:lvl1pPr>
          </a:lstStyle>
          <a:p>
            <a:r>
              <a:rPr lang="en-US"/>
              <a:t>Learning sequence/lesson/ activity 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4385568"/>
            <a:ext cx="6255977" cy="426611"/>
          </a:xfrm>
        </p:spPr>
        <p:txBody>
          <a:bodyPr anchor="t">
            <a:noAutofit/>
          </a:bodyPr>
          <a:lstStyle>
            <a:lvl1pPr>
              <a:defRPr sz="2000">
                <a:solidFill>
                  <a:schemeClr val="accent4"/>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Stage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bg1"/>
                </a:solidFill>
                <a:latin typeface="Arial" panose="020B0604020202020204" pitchFamily="34" charset="0"/>
                <a:cs typeface="Arial" panose="020B0604020202020204" pitchFamily="34" charset="0"/>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Module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bg1"/>
                </a:solidFill>
                <a:latin typeface="Arial" panose="020B0604020202020204" pitchFamily="34" charset="0"/>
                <a:cs typeface="Arial" panose="020B0604020202020204" pitchFamily="34" charset="0"/>
              </a:defRPr>
            </a:lvl1pPr>
          </a:lstStyle>
          <a:p>
            <a:pPr lvl="0"/>
            <a:r>
              <a:rPr lang="en-US"/>
              <a:t>Presenter name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bg1"/>
                </a:solidFill>
                <a:latin typeface="Arial" panose="020B0604020202020204" pitchFamily="34" charset="0"/>
                <a:cs typeface="Arial" panose="020B0604020202020204" pitchFamily="34" charset="0"/>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YYYY</a:t>
            </a:r>
          </a:p>
        </p:txBody>
      </p:sp>
      <p:pic>
        <p:nvPicPr>
          <p:cNvPr id="17" name="Picture 16">
            <a:extLst>
              <a:ext uri="{FF2B5EF4-FFF2-40B4-BE49-F238E27FC236}">
                <a16:creationId xmlns:a16="http://schemas.microsoft.com/office/drawing/2014/main" id="{1B2918F2-2A15-B218-B84D-C469AD3B60DA}"/>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6135329" y="360000"/>
            <a:ext cx="660650" cy="715199"/>
          </a:xfrm>
          <a:prstGeom prst="rect">
            <a:avLst/>
          </a:prstGeom>
        </p:spPr>
      </p:pic>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a:t>Click icon to add picture</a:t>
            </a:r>
            <a:endParaRPr lang="en-AU"/>
          </a:p>
        </p:txBody>
      </p:sp>
    </p:spTree>
    <p:extLst>
      <p:ext uri="{BB962C8B-B14F-4D97-AF65-F5344CB8AC3E}">
        <p14:creationId xmlns:p14="http://schemas.microsoft.com/office/powerpoint/2010/main" val="1578408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2586807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References">
    <p:bg>
      <p:bgPr>
        <a:solidFill>
          <a:schemeClr val="accent4"/>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3C69E21-27A4-4448-A8A5-3DF6A41F3B28}"/>
              </a:ext>
            </a:extLst>
          </p:cNvPr>
          <p:cNvSpPr/>
          <p:nvPr userDrawn="1"/>
        </p:nvSpPr>
        <p:spPr>
          <a:xfrm>
            <a:off x="0" y="1265616"/>
            <a:ext cx="12192000" cy="1901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a:cxnSpLocks/>
          </p:cNvCxnSpPr>
          <p:nvPr userDrawn="1"/>
        </p:nvCxnSpPr>
        <p:spPr>
          <a:xfrm>
            <a:off x="0" y="1265616"/>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itle 3">
            <a:extLst>
              <a:ext uri="{FF2B5EF4-FFF2-40B4-BE49-F238E27FC236}">
                <a16:creationId xmlns:a16="http://schemas.microsoft.com/office/drawing/2014/main" id="{2245FC77-E959-4B3D-936D-71858DF4D065}"/>
              </a:ext>
            </a:extLst>
          </p:cNvPr>
          <p:cNvSpPr>
            <a:spLocks noGrp="1"/>
          </p:cNvSpPr>
          <p:nvPr>
            <p:ph type="title" hasCustomPrompt="1"/>
          </p:nvPr>
        </p:nvSpPr>
        <p:spPr>
          <a:xfrm>
            <a:off x="360000" y="360001"/>
            <a:ext cx="10080000" cy="521412"/>
          </a:xfrm>
        </p:spPr>
        <p:txBody>
          <a:bodyPr/>
          <a:lstStyle>
            <a:lvl1pPr>
              <a:defRPr>
                <a:solidFill>
                  <a:schemeClr val="accent1"/>
                </a:solidFill>
              </a:defRPr>
            </a:lvl1pPr>
          </a:lstStyle>
          <a:p>
            <a:r>
              <a:rPr lang="en-US"/>
              <a:t>References</a:t>
            </a:r>
            <a:endParaRPr lang="en-AU"/>
          </a:p>
        </p:txBody>
      </p:sp>
      <p:sp>
        <p:nvSpPr>
          <p:cNvPr id="2" name="Content Placeholder 2">
            <a:extLst>
              <a:ext uri="{FF2B5EF4-FFF2-40B4-BE49-F238E27FC236}">
                <a16:creationId xmlns:a16="http://schemas.microsoft.com/office/drawing/2014/main" id="{27905181-B8A1-3C65-36D9-EB3FF362FF6C}"/>
              </a:ext>
            </a:extLst>
          </p:cNvPr>
          <p:cNvSpPr>
            <a:spLocks noGrp="1"/>
          </p:cNvSpPr>
          <p:nvPr>
            <p:ph idx="1" hasCustomPrompt="1"/>
          </p:nvPr>
        </p:nvSpPr>
        <p:spPr>
          <a:xfrm>
            <a:off x="360000" y="3428999"/>
            <a:ext cx="11484000" cy="2927351"/>
          </a:xfrm>
        </p:spPr>
        <p:txBody>
          <a:bodyPr/>
          <a:lstStyle>
            <a:lvl1pPr>
              <a:lnSpc>
                <a:spcPct val="150000"/>
              </a:lnSpc>
              <a:defRPr sz="1200">
                <a:latin typeface="Arial" panose="020B0604020202020204" pitchFamily="34" charset="0"/>
                <a:cs typeface="Arial" panose="020B0604020202020204" pitchFamily="34" charset="0"/>
              </a:defRPr>
            </a:lvl1pPr>
            <a:lvl2pPr>
              <a:lnSpc>
                <a:spcPct val="150000"/>
              </a:lnSpc>
              <a:defRPr sz="1200"/>
            </a:lvl2pPr>
            <a:lvl3pPr>
              <a:lnSpc>
                <a:spcPct val="150000"/>
              </a:lnSpc>
              <a:defRPr/>
            </a:lvl3pPr>
            <a:lvl4pPr>
              <a:lnSpc>
                <a:spcPct val="150000"/>
              </a:lnSpc>
              <a:defRPr sz="1200"/>
            </a:lvl4pPr>
            <a:lvl5pPr>
              <a:lnSpc>
                <a:spcPct val="150000"/>
              </a:lnSpc>
              <a:defRPr sz="12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593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pyright">
    <p:bg>
      <p:bgPr>
        <a:solidFill>
          <a:schemeClr val="accent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solidFill>
              </a:defRPr>
            </a:lvl1pPr>
          </a:lstStyle>
          <a:p>
            <a:fld id="{10A01DC5-1685-4615-8240-15192985C6A2}" type="slidenum">
              <a:rPr lang="en-AU" smtClean="0"/>
              <a:pPr/>
              <a:t>‹#›</a:t>
            </a:fld>
            <a:endParaRPr lang="en-AU"/>
          </a:p>
        </p:txBody>
      </p:sp>
      <p:sp>
        <p:nvSpPr>
          <p:cNvPr id="2" name="Title 1">
            <a:extLst>
              <a:ext uri="{FF2B5EF4-FFF2-40B4-BE49-F238E27FC236}">
                <a16:creationId xmlns:a16="http://schemas.microsoft.com/office/drawing/2014/main" id="{34BE5FFA-C863-5F63-2574-4F650BA4588D}"/>
              </a:ext>
            </a:extLst>
          </p:cNvPr>
          <p:cNvSpPr>
            <a:spLocks noGrp="1"/>
          </p:cNvSpPr>
          <p:nvPr>
            <p:ph type="title" hasCustomPrompt="1"/>
          </p:nvPr>
        </p:nvSpPr>
        <p:spPr>
          <a:xfrm>
            <a:off x="360000" y="360000"/>
            <a:ext cx="10080000" cy="537467"/>
          </a:xfrm>
        </p:spPr>
        <p:txBody>
          <a:bodyPr/>
          <a:lstStyle>
            <a:lvl1pPr>
              <a:defRPr>
                <a:solidFill>
                  <a:schemeClr val="bg1"/>
                </a:solidFill>
              </a:defRPr>
            </a:lvl1pPr>
          </a:lstStyle>
          <a:p>
            <a:r>
              <a:rPr lang="en-US"/>
              <a:t>Copyright</a:t>
            </a:r>
          </a:p>
        </p:txBody>
      </p:sp>
      <p:sp>
        <p:nvSpPr>
          <p:cNvPr id="3" name="Slide Number Placeholder 4">
            <a:extLst>
              <a:ext uri="{FF2B5EF4-FFF2-40B4-BE49-F238E27FC236}">
                <a16:creationId xmlns:a16="http://schemas.microsoft.com/office/drawing/2014/main" id="{CAF241D3-718F-F3B9-95BA-7ED78B1B5BDD}"/>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bg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
        <p:nvSpPr>
          <p:cNvPr id="5" name="Rectangle 4">
            <a:extLst>
              <a:ext uri="{FF2B5EF4-FFF2-40B4-BE49-F238E27FC236}">
                <a16:creationId xmlns:a16="http://schemas.microsoft.com/office/drawing/2014/main" id="{147A10EB-69B5-E036-369C-033BAFE6DB18}"/>
              </a:ext>
            </a:extLst>
          </p:cNvPr>
          <p:cNvSpPr/>
          <p:nvPr userDrawn="1"/>
        </p:nvSpPr>
        <p:spPr>
          <a:xfrm>
            <a:off x="10915048" y="231006"/>
            <a:ext cx="1039529" cy="1100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descr="A red flower with white text&#10;&#10;Description automatically generated with low confidence">
            <a:extLst>
              <a:ext uri="{FF2B5EF4-FFF2-40B4-BE49-F238E27FC236}">
                <a16:creationId xmlns:a16="http://schemas.microsoft.com/office/drawing/2014/main" id="{F5F3CD7E-F06C-6B47-6A3E-198A7C0DC313}"/>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1195216" y="360000"/>
            <a:ext cx="660785" cy="717587"/>
          </a:xfrm>
          <a:prstGeom prst="rect">
            <a:avLst/>
          </a:prstGeom>
        </p:spPr>
      </p:pic>
      <p:pic>
        <p:nvPicPr>
          <p:cNvPr id="7" name="Picture 12" descr="Creative Commons Attribution licence logo">
            <a:extLst>
              <a:ext uri="{FF2B5EF4-FFF2-40B4-BE49-F238E27FC236}">
                <a16:creationId xmlns:a16="http://schemas.microsoft.com/office/drawing/2014/main" id="{7948A98C-F758-2F9B-44F6-E4FEA77CAA7A}"/>
              </a:ext>
            </a:extLst>
          </p:cNvPr>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10244972" y="2967486"/>
            <a:ext cx="1406523" cy="48943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0">
            <a:extLst>
              <a:ext uri="{FF2B5EF4-FFF2-40B4-BE49-F238E27FC236}">
                <a16:creationId xmlns:a16="http://schemas.microsoft.com/office/drawing/2014/main" id="{CD8E711E-20C4-EB65-95D8-4E4BB3686546}"/>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4"/>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3076037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accent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bg1"/>
                </a:solidFill>
                <a:latin typeface="Arial" panose="020B0604020202020204" pitchFamily="34" charset="0"/>
                <a:cs typeface="Arial" panose="020B0604020202020204" pitchFamily="34" charset="0"/>
              </a:defRPr>
            </a:lvl1pPr>
          </a:lstStyle>
          <a:p>
            <a:pPr>
              <a:lnSpc>
                <a:spcPct val="100000"/>
              </a:lnSpc>
            </a:pPr>
            <a:r>
              <a:rPr lang="en-AU"/>
              <a:t>Lesson title</a:t>
            </a:r>
          </a:p>
        </p:txBody>
      </p:sp>
      <p:sp>
        <p:nvSpPr>
          <p:cNvPr id="6" name="Oval 5">
            <a:extLst>
              <a:ext uri="{FF2B5EF4-FFF2-40B4-BE49-F238E27FC236}">
                <a16:creationId xmlns:a16="http://schemas.microsoft.com/office/drawing/2014/main" id="{5EBAE78F-1A35-0A2C-DBF4-48477CA8F3A7}"/>
              </a:ext>
            </a:extLst>
          </p:cNvPr>
          <p:cNvSpPr>
            <a:spLocks noGrp="1" noRot="1" noMove="1" noResize="1" noEditPoints="1" noAdjustHandles="1" noChangeArrowheads="1" noChangeShapeType="1"/>
          </p:cNvSpPr>
          <p:nvPr userDrawn="1"/>
        </p:nvSpPr>
        <p:spPr>
          <a:xfrm>
            <a:off x="11056620" y="289560"/>
            <a:ext cx="906780" cy="80068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a:extLst>
              <a:ext uri="{FF2B5EF4-FFF2-40B4-BE49-F238E27FC236}">
                <a16:creationId xmlns:a16="http://schemas.microsoft.com/office/drawing/2014/main" id="{1DE675F6-B3E6-7651-8B0E-50E39CE29B9F}"/>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171348" y="360000"/>
            <a:ext cx="660650" cy="715199"/>
          </a:xfrm>
          <a:prstGeom prst="rect">
            <a:avLst/>
          </a:prstGeom>
        </p:spPr>
      </p:pic>
    </p:spTree>
    <p:extLst>
      <p:ext uri="{BB962C8B-B14F-4D97-AF65-F5344CB8AC3E}">
        <p14:creationId xmlns:p14="http://schemas.microsoft.com/office/powerpoint/2010/main" val="2864672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Blue backgroun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165CECD-C00D-4560-9C97-AE28A8535867}"/>
              </a:ext>
              <a:ext uri="{C183D7F6-B498-43B3-948B-1728B52AA6E4}">
                <adec:decorative xmlns:adec="http://schemas.microsoft.com/office/drawing/2017/decorative" val="1"/>
              </a:ext>
            </a:extLst>
          </p:cNvPr>
          <p:cNvSpPr/>
          <p:nvPr userDrawn="1"/>
        </p:nvSpPr>
        <p:spPr>
          <a:xfrm>
            <a:off x="0" y="1620000"/>
            <a:ext cx="12192000" cy="523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Picture Placeholder 4">
            <a:extLst>
              <a:ext uri="{FF2B5EF4-FFF2-40B4-BE49-F238E27FC236}">
                <a16:creationId xmlns:a16="http://schemas.microsoft.com/office/drawing/2014/main" id="{8AB6FE45-2247-43AE-AFB0-3C1EC574D8FA}"/>
              </a:ext>
              <a:ext uri="{C183D7F6-B498-43B3-948B-1728B52AA6E4}">
                <adec:decorative xmlns:adec="http://schemas.microsoft.com/office/drawing/2017/decorative" val="1"/>
              </a:ext>
            </a:extLst>
          </p:cNvPr>
          <p:cNvSpPr>
            <a:spLocks noGrp="1"/>
          </p:cNvSpPr>
          <p:nvPr>
            <p:ph type="pic" sz="quarter" idx="13"/>
          </p:nvPr>
        </p:nvSpPr>
        <p:spPr>
          <a:xfrm>
            <a:off x="359998" y="1909282"/>
            <a:ext cx="11483999" cy="4210718"/>
          </a:xfrm>
        </p:spPr>
        <p:txBody>
          <a:bodyPr/>
          <a:lstStyle/>
          <a:p>
            <a:r>
              <a:rPr lang="en-US"/>
              <a:t>Click icon to add picture</a:t>
            </a:r>
            <a:endParaRPr lang="en-AU"/>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sp>
        <p:nvSpPr>
          <p:cNvPr id="10" name="Title 4">
            <a:extLst>
              <a:ext uri="{FF2B5EF4-FFF2-40B4-BE49-F238E27FC236}">
                <a16:creationId xmlns:a16="http://schemas.microsoft.com/office/drawing/2014/main" id="{4B69FB63-5913-44B0-9BCA-4B6E66CE48BF}"/>
              </a:ext>
            </a:extLst>
          </p:cNvPr>
          <p:cNvSpPr>
            <a:spLocks noGrp="1"/>
          </p:cNvSpPr>
          <p:nvPr>
            <p:ph type="title"/>
          </p:nvPr>
        </p:nvSpPr>
        <p:spPr>
          <a:xfrm>
            <a:off x="359998" y="360000"/>
            <a:ext cx="10260002" cy="522000"/>
          </a:xfrm>
        </p:spPr>
        <p:txBody>
          <a:bodyPr/>
          <a:lstStyle>
            <a:lvl1pPr>
              <a:defRPr>
                <a:solidFill>
                  <a:schemeClr val="accent1"/>
                </a:solidFill>
              </a:defRPr>
            </a:lvl1pPr>
          </a:lstStyle>
          <a:p>
            <a:r>
              <a:rPr lang="en-US"/>
              <a:t>Click to edit Master title style</a:t>
            </a:r>
            <a:endParaRPr lang="en-AU"/>
          </a:p>
        </p:txBody>
      </p:sp>
      <p:sp>
        <p:nvSpPr>
          <p:cNvPr id="11" name="Text Placeholder 10">
            <a:extLst>
              <a:ext uri="{FF2B5EF4-FFF2-40B4-BE49-F238E27FC236}">
                <a16:creationId xmlns:a16="http://schemas.microsoft.com/office/drawing/2014/main" id="{4A905C52-CF4B-447B-B93D-A86FD209402A}"/>
              </a:ext>
            </a:extLst>
          </p:cNvPr>
          <p:cNvSpPr>
            <a:spLocks noGrp="1"/>
          </p:cNvSpPr>
          <p:nvPr>
            <p:ph type="body" sz="quarter" idx="18" hasCustomPrompt="1"/>
          </p:nvPr>
        </p:nvSpPr>
        <p:spPr>
          <a:xfrm>
            <a:off x="360000" y="1016704"/>
            <a:ext cx="10080000"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22972229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59999" y="982520"/>
            <a:ext cx="11483999"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Text Placeholder 3">
            <a:extLst>
              <a:ext uri="{FF2B5EF4-FFF2-40B4-BE49-F238E27FC236}">
                <a16:creationId xmlns:a16="http://schemas.microsoft.com/office/drawing/2014/main" id="{7A679F83-4A45-8E00-A9A4-2E8DE35C1BB0}"/>
              </a:ext>
            </a:extLst>
          </p:cNvPr>
          <p:cNvSpPr>
            <a:spLocks noGrp="1"/>
          </p:cNvSpPr>
          <p:nvPr>
            <p:ph type="body" sz="quarter" idx="17" hasCustomPrompt="1"/>
          </p:nvPr>
        </p:nvSpPr>
        <p:spPr>
          <a:xfrm>
            <a:off x="360000" y="1567086"/>
            <a:ext cx="11484000" cy="4807835"/>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9472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59999" y="982520"/>
            <a:ext cx="11483999"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3" name="Content Placeholder 2">
            <a:extLst>
              <a:ext uri="{FF2B5EF4-FFF2-40B4-BE49-F238E27FC236}">
                <a16:creationId xmlns:a16="http://schemas.microsoft.com/office/drawing/2014/main" id="{EAC13D79-FA01-577F-AC79-E39D6DCCC806}"/>
              </a:ext>
            </a:extLst>
          </p:cNvPr>
          <p:cNvSpPr>
            <a:spLocks noGrp="1"/>
          </p:cNvSpPr>
          <p:nvPr>
            <p:ph sz="quarter" idx="19" hasCustomPrompt="1"/>
          </p:nvPr>
        </p:nvSpPr>
        <p:spPr>
          <a:xfrm>
            <a:off x="360363" y="1562471"/>
            <a:ext cx="5735637" cy="4814518"/>
          </a:xfrm>
        </p:spPr>
        <p:txBody>
          <a:body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8" name="Picture Placeholder 7">
            <a:extLst>
              <a:ext uri="{FF2B5EF4-FFF2-40B4-BE49-F238E27FC236}">
                <a16:creationId xmlns:a16="http://schemas.microsoft.com/office/drawing/2014/main" id="{F0C3D212-D9E6-5651-0336-B3898E36FBA5}"/>
              </a:ext>
            </a:extLst>
          </p:cNvPr>
          <p:cNvSpPr>
            <a:spLocks noGrp="1"/>
          </p:cNvSpPr>
          <p:nvPr>
            <p:ph type="pic" sz="quarter" idx="20"/>
          </p:nvPr>
        </p:nvSpPr>
        <p:spPr>
          <a:xfrm>
            <a:off x="6324599" y="1562470"/>
            <a:ext cx="5507038" cy="4814518"/>
          </a:xfrm>
        </p:spPr>
        <p:txBody>
          <a:bodyPr/>
          <a:lstStyle/>
          <a:p>
            <a:r>
              <a:rPr lang="en-US"/>
              <a:t>Click icon to add picture</a:t>
            </a:r>
            <a:endParaRPr lang="en-AU"/>
          </a:p>
        </p:txBody>
      </p:sp>
    </p:spTree>
    <p:extLst>
      <p:ext uri="{BB962C8B-B14F-4D97-AF65-F5344CB8AC3E}">
        <p14:creationId xmlns:p14="http://schemas.microsoft.com/office/powerpoint/2010/main" val="4283855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eature image and text">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91FCC384-7450-516C-24D0-7D029ED3855A}"/>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US"/>
              <a:t>Click icon to add picture</a:t>
            </a:r>
            <a:endParaRPr lang="en-AU"/>
          </a:p>
        </p:txBody>
      </p:sp>
      <p:sp>
        <p:nvSpPr>
          <p:cNvPr id="4" name="Title 1">
            <a:extLst>
              <a:ext uri="{FF2B5EF4-FFF2-40B4-BE49-F238E27FC236}">
                <a16:creationId xmlns:a16="http://schemas.microsoft.com/office/drawing/2014/main" id="{46E61F09-1856-72E7-5C79-31B4A856E7AD}"/>
              </a:ext>
            </a:extLst>
          </p:cNvPr>
          <p:cNvSpPr>
            <a:spLocks noGrp="1"/>
          </p:cNvSpPr>
          <p:nvPr>
            <p:ph type="title" hasCustomPrompt="1"/>
          </p:nvPr>
        </p:nvSpPr>
        <p:spPr>
          <a:xfrm>
            <a:off x="5400000" y="360000"/>
            <a:ext cx="6407150" cy="554400"/>
          </a:xfrm>
        </p:spPr>
        <p:txBody>
          <a:bodyPr/>
          <a:lstStyle>
            <a:lvl1pPr>
              <a:defRPr>
                <a:solidFill>
                  <a:schemeClr val="accent1"/>
                </a:solidFill>
              </a:defRPr>
            </a:lvl1pPr>
          </a:lstStyle>
          <a:p>
            <a:r>
              <a:rPr lang="en-US"/>
              <a:t>Title</a:t>
            </a:r>
          </a:p>
        </p:txBody>
      </p:sp>
      <p:cxnSp>
        <p:nvCxnSpPr>
          <p:cNvPr id="6" name="Straight Connector 5">
            <a:extLst>
              <a:ext uri="{FF2B5EF4-FFF2-40B4-BE49-F238E27FC236}">
                <a16:creationId xmlns:a16="http://schemas.microsoft.com/office/drawing/2014/main" id="{52576981-5B08-29E1-CBD0-60B20605F583}"/>
              </a:ext>
              <a:ext uri="{C183D7F6-B498-43B3-948B-1728B52AA6E4}">
                <adec:decorative xmlns:adec="http://schemas.microsoft.com/office/drawing/2017/decorative" val="1"/>
              </a:ext>
            </a:extLst>
          </p:cNvPr>
          <p:cNvCxnSpPr>
            <a:cxnSpLocks/>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1">
            <a:extLst>
              <a:ext uri="{FF2B5EF4-FFF2-40B4-BE49-F238E27FC236}">
                <a16:creationId xmlns:a16="http://schemas.microsoft.com/office/drawing/2014/main" id="{AC754ADD-23A8-B626-EF2D-A89E9897C22E}"/>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10" name="Text Placeholder 3">
            <a:extLst>
              <a:ext uri="{FF2B5EF4-FFF2-40B4-BE49-F238E27FC236}">
                <a16:creationId xmlns:a16="http://schemas.microsoft.com/office/drawing/2014/main" id="{DE31FF8A-F945-2755-C01F-A984129CCFE4}"/>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3" name="Text Placeholder 10">
            <a:extLst>
              <a:ext uri="{FF2B5EF4-FFF2-40B4-BE49-F238E27FC236}">
                <a16:creationId xmlns:a16="http://schemas.microsoft.com/office/drawing/2014/main" id="{5222D209-0CF8-F581-20B2-402482319282}"/>
              </a:ext>
            </a:extLst>
          </p:cNvPr>
          <p:cNvSpPr>
            <a:spLocks noGrp="1"/>
          </p:cNvSpPr>
          <p:nvPr>
            <p:ph type="body" sz="quarter" idx="18" hasCustomPrompt="1"/>
          </p:nvPr>
        </p:nvSpPr>
        <p:spPr>
          <a:xfrm>
            <a:off x="5399998" y="982520"/>
            <a:ext cx="6407150" cy="294189"/>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1721998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tudent devised exam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E8F6E96-99E3-4F1D-3A20-E08B77215476}"/>
              </a:ext>
            </a:extLst>
          </p:cNvPr>
          <p:cNvSpPr/>
          <p:nvPr userDrawn="1"/>
        </p:nvSpPr>
        <p:spPr>
          <a:xfrm>
            <a:off x="0" y="0"/>
            <a:ext cx="12192000" cy="161636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535382"/>
            <a:ext cx="9920073"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1743837"/>
            <a:ext cx="9920073" cy="471554"/>
          </a:xfrm>
        </p:spPr>
        <p:txBody>
          <a:bodyPr anchor="b">
            <a:noAutofit/>
          </a:bodyPr>
          <a:lstStyle>
            <a:lvl1pPr>
              <a:defRPr sz="28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pic>
        <p:nvPicPr>
          <p:cNvPr id="3" name="Picture 2" descr="A blue circle with a piece of a puzzle&#10;&#10;Description automatically generated">
            <a:extLst>
              <a:ext uri="{FF2B5EF4-FFF2-40B4-BE49-F238E27FC236}">
                <a16:creationId xmlns:a16="http://schemas.microsoft.com/office/drawing/2014/main" id="{F96725C5-9C99-B330-D0AA-938DE6B59F4D}"/>
              </a:ext>
            </a:extLst>
          </p:cNvPr>
          <p:cNvPicPr>
            <a:picLocks noChangeAspect="1" noChangeArrowheads="1"/>
          </p:cNvPicPr>
          <p:nvPr userDrawn="1"/>
        </p:nvPicPr>
        <p:blipFill>
          <a:blip r:embed="rId2" cstate="hqprint">
            <a:extLst>
              <a:ext uri="{28A0092B-C50C-407E-A947-70E740481C1C}">
                <a14:useLocalDpi xmlns:a14="http://schemas.microsoft.com/office/drawing/2010/main"/>
              </a:ext>
            </a:extLst>
          </a:blip>
          <a:srcRect/>
          <a:stretch>
            <a:fillRect/>
          </a:stretch>
        </p:blipFill>
        <p:spPr bwMode="auto">
          <a:xfrm>
            <a:off x="10682417" y="134354"/>
            <a:ext cx="1347657" cy="1347657"/>
          </a:xfrm>
          <a:prstGeom prst="rect">
            <a:avLst/>
          </a:prstGeom>
          <a:noFill/>
          <a:extLst>
            <a:ext uri="{909E8E84-426E-40DD-AFC4-6F175D3DCCD1}">
              <a14:hiddenFill xmlns:a14="http://schemas.microsoft.com/office/drawing/2010/main">
                <a:solidFill>
                  <a:srgbClr val="FFFFFF"/>
                </a:solidFill>
              </a14:hiddenFill>
            </a:ext>
          </a:extLst>
        </p:spPr>
      </p:pic>
      <p:sp>
        <p:nvSpPr>
          <p:cNvPr id="8" name="Picture Placeholder 7">
            <a:extLst>
              <a:ext uri="{FF2B5EF4-FFF2-40B4-BE49-F238E27FC236}">
                <a16:creationId xmlns:a16="http://schemas.microsoft.com/office/drawing/2014/main" id="{0A1CAFC3-176E-0DAD-ACB1-AD56FA16962A}"/>
              </a:ext>
            </a:extLst>
          </p:cNvPr>
          <p:cNvSpPr>
            <a:spLocks noGrp="1"/>
          </p:cNvSpPr>
          <p:nvPr>
            <p:ph type="pic" sz="quarter" idx="19"/>
          </p:nvPr>
        </p:nvSpPr>
        <p:spPr>
          <a:xfrm>
            <a:off x="360363" y="2317750"/>
            <a:ext cx="11483637" cy="2060575"/>
          </a:xfrm>
        </p:spPr>
        <p:txBody>
          <a:bodyPr/>
          <a:lstStyle/>
          <a:p>
            <a:r>
              <a:rPr lang="en-US"/>
              <a:t>Click icon to add picture</a:t>
            </a:r>
            <a:endParaRPr lang="en-AU"/>
          </a:p>
        </p:txBody>
      </p:sp>
      <p:sp>
        <p:nvSpPr>
          <p:cNvPr id="10" name="Text Placeholder 9">
            <a:extLst>
              <a:ext uri="{FF2B5EF4-FFF2-40B4-BE49-F238E27FC236}">
                <a16:creationId xmlns:a16="http://schemas.microsoft.com/office/drawing/2014/main" id="{3C17158F-8305-9FAD-5D27-F260E3A45E51}"/>
              </a:ext>
            </a:extLst>
          </p:cNvPr>
          <p:cNvSpPr>
            <a:spLocks noGrp="1"/>
          </p:cNvSpPr>
          <p:nvPr>
            <p:ph type="body" sz="quarter" idx="20"/>
          </p:nvPr>
        </p:nvSpPr>
        <p:spPr>
          <a:xfrm>
            <a:off x="360363" y="4579938"/>
            <a:ext cx="11483975" cy="1743075"/>
          </a:xfrm>
        </p:spPr>
        <p:txBody>
          <a:bodyPr/>
          <a:lstStyle>
            <a:lvl1pPr>
              <a:spcAft>
                <a:spcPts val="1200"/>
              </a:spcAft>
              <a:defRPr sz="1800"/>
            </a:lvl1pPr>
            <a:lvl2pPr>
              <a:spcAft>
                <a:spcPts val="1200"/>
              </a:spcAft>
              <a:defRPr sz="1800"/>
            </a:lvl2pPr>
            <a:lvl3pPr>
              <a:spcAft>
                <a:spcPts val="1200"/>
              </a:spcAft>
              <a:defRPr sz="1800"/>
            </a:lvl3pPr>
            <a:lvl4pPr>
              <a:spcAft>
                <a:spcPts val="1200"/>
              </a:spcAft>
              <a:defRPr sz="1800"/>
            </a:lvl4pPr>
            <a:lvl5pPr>
              <a:spcAft>
                <a:spcPts val="1200"/>
              </a:spcAft>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152781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1484000"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grpSp>
        <p:nvGrpSpPr>
          <p:cNvPr id="2" name="Group 1">
            <a:extLst>
              <a:ext uri="{FF2B5EF4-FFF2-40B4-BE49-F238E27FC236}">
                <a16:creationId xmlns:a16="http://schemas.microsoft.com/office/drawing/2014/main" id="{C6AC2D27-DAC8-F819-5248-3913CB8D8D45}"/>
              </a:ext>
              <a:ext uri="{C183D7F6-B498-43B3-948B-1728B52AA6E4}">
                <adec:decorative xmlns:adec="http://schemas.microsoft.com/office/drawing/2017/decorative" val="1"/>
              </a:ext>
            </a:extLst>
          </p:cNvPr>
          <p:cNvGrpSpPr/>
          <p:nvPr userDrawn="1"/>
        </p:nvGrpSpPr>
        <p:grpSpPr>
          <a:xfrm>
            <a:off x="359999" y="2614359"/>
            <a:ext cx="11472002" cy="2632017"/>
            <a:chOff x="359999" y="2614359"/>
            <a:chExt cx="11472002" cy="2632017"/>
          </a:xfrm>
        </p:grpSpPr>
        <p:sp>
          <p:nvSpPr>
            <p:cNvPr id="3" name="Rectangle: Rounded Corners 31">
              <a:extLst>
                <a:ext uri="{FF2B5EF4-FFF2-40B4-BE49-F238E27FC236}">
                  <a16:creationId xmlns:a16="http://schemas.microsoft.com/office/drawing/2014/main" id="{F4F989D2-2BB3-2C2F-7B9D-017E6CAA7957}"/>
                </a:ext>
              </a:extLst>
            </p:cNvPr>
            <p:cNvSpPr/>
            <p:nvPr/>
          </p:nvSpPr>
          <p:spPr>
            <a:xfrm>
              <a:off x="359999" y="2614360"/>
              <a:ext cx="2700000" cy="2632016"/>
            </a:xfrm>
            <a:prstGeom prst="roundRect">
              <a:avLst>
                <a:gd name="adj" fmla="val 4257"/>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0" tIns="180000" rIns="360000" bIns="180000" rtlCol="0" anchor="ctr"/>
            <a:lstStyle/>
            <a:p>
              <a:endParaRPr lang="en-AU">
                <a:solidFill>
                  <a:schemeClr val="tx1"/>
                </a:solidFill>
              </a:endParaRPr>
            </a:p>
          </p:txBody>
        </p:sp>
        <p:sp>
          <p:nvSpPr>
            <p:cNvPr id="6" name="Rectangle: Rounded Corners 36">
              <a:extLst>
                <a:ext uri="{FF2B5EF4-FFF2-40B4-BE49-F238E27FC236}">
                  <a16:creationId xmlns:a16="http://schemas.microsoft.com/office/drawing/2014/main" id="{2FF069A3-9BEE-DE82-2F01-488DD5F2E4A9}"/>
                </a:ext>
              </a:extLst>
            </p:cNvPr>
            <p:cNvSpPr/>
            <p:nvPr/>
          </p:nvSpPr>
          <p:spPr>
            <a:xfrm>
              <a:off x="3288283" y="2614360"/>
              <a:ext cx="2700000" cy="2632016"/>
            </a:xfrm>
            <a:prstGeom prst="roundRect">
              <a:avLst>
                <a:gd name="adj" fmla="val 4257"/>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0" tIns="180000" rIns="360000" bIns="180000" rtlCol="0" anchor="ctr"/>
            <a:lstStyle/>
            <a:p>
              <a:endParaRPr lang="en-AU">
                <a:solidFill>
                  <a:schemeClr val="tx1"/>
                </a:solidFill>
              </a:endParaRPr>
            </a:p>
          </p:txBody>
        </p:sp>
        <p:sp>
          <p:nvSpPr>
            <p:cNvPr id="8" name="Rectangle: Rounded Corners 37">
              <a:extLst>
                <a:ext uri="{FF2B5EF4-FFF2-40B4-BE49-F238E27FC236}">
                  <a16:creationId xmlns:a16="http://schemas.microsoft.com/office/drawing/2014/main" id="{47ED8859-8066-C9ED-5252-2CC4352ED287}"/>
                </a:ext>
              </a:extLst>
            </p:cNvPr>
            <p:cNvSpPr/>
            <p:nvPr/>
          </p:nvSpPr>
          <p:spPr>
            <a:xfrm>
              <a:off x="6216567" y="2614360"/>
              <a:ext cx="2700000" cy="2632016"/>
            </a:xfrm>
            <a:prstGeom prst="roundRect">
              <a:avLst>
                <a:gd name="adj" fmla="val 4257"/>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0" tIns="180000" rIns="360000" bIns="180000" rtlCol="0" anchor="ctr"/>
            <a:lstStyle/>
            <a:p>
              <a:endParaRPr lang="en-AU">
                <a:solidFill>
                  <a:schemeClr val="tx1"/>
                </a:solidFill>
              </a:endParaRPr>
            </a:p>
          </p:txBody>
        </p:sp>
        <p:sp>
          <p:nvSpPr>
            <p:cNvPr id="9" name="Rectangle: Rounded Corners 38">
              <a:extLst>
                <a:ext uri="{FF2B5EF4-FFF2-40B4-BE49-F238E27FC236}">
                  <a16:creationId xmlns:a16="http://schemas.microsoft.com/office/drawing/2014/main" id="{F387A360-6459-9430-01CC-56E3543F029B}"/>
                </a:ext>
              </a:extLst>
            </p:cNvPr>
            <p:cNvSpPr/>
            <p:nvPr/>
          </p:nvSpPr>
          <p:spPr>
            <a:xfrm>
              <a:off x="9132001" y="2614359"/>
              <a:ext cx="2700000" cy="2632016"/>
            </a:xfrm>
            <a:prstGeom prst="roundRect">
              <a:avLst>
                <a:gd name="adj" fmla="val 4257"/>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0" tIns="180000" rIns="360000" bIns="180000" rtlCol="0" anchor="ctr"/>
            <a:lstStyle/>
            <a:p>
              <a:endParaRPr lang="en-AU">
                <a:solidFill>
                  <a:schemeClr val="tx1"/>
                </a:solidFill>
              </a:endParaRPr>
            </a:p>
          </p:txBody>
        </p:sp>
      </p:grpSp>
      <p:sp>
        <p:nvSpPr>
          <p:cNvPr id="11" name="Picture Placeholder 10">
            <a:extLst>
              <a:ext uri="{FF2B5EF4-FFF2-40B4-BE49-F238E27FC236}">
                <a16:creationId xmlns:a16="http://schemas.microsoft.com/office/drawing/2014/main" id="{C364C543-2645-0C11-A9F8-C79E1F638FDA}"/>
              </a:ext>
            </a:extLst>
          </p:cNvPr>
          <p:cNvSpPr>
            <a:spLocks noGrp="1"/>
          </p:cNvSpPr>
          <p:nvPr>
            <p:ph type="pic" sz="quarter" idx="19"/>
          </p:nvPr>
        </p:nvSpPr>
        <p:spPr>
          <a:xfrm>
            <a:off x="482791" y="2733947"/>
            <a:ext cx="2455482" cy="2393408"/>
          </a:xfrm>
        </p:spPr>
        <p:txBody>
          <a:bodyPr/>
          <a:lstStyle/>
          <a:p>
            <a:endParaRPr lang="en-US"/>
          </a:p>
        </p:txBody>
      </p:sp>
      <p:sp>
        <p:nvSpPr>
          <p:cNvPr id="13" name="Picture Placeholder 10">
            <a:extLst>
              <a:ext uri="{FF2B5EF4-FFF2-40B4-BE49-F238E27FC236}">
                <a16:creationId xmlns:a16="http://schemas.microsoft.com/office/drawing/2014/main" id="{667F0A1B-55CB-9EFC-1027-D6E2FD4F3DD5}"/>
              </a:ext>
            </a:extLst>
          </p:cNvPr>
          <p:cNvSpPr>
            <a:spLocks noGrp="1"/>
          </p:cNvSpPr>
          <p:nvPr>
            <p:ph type="pic" sz="quarter" idx="20"/>
          </p:nvPr>
        </p:nvSpPr>
        <p:spPr>
          <a:xfrm>
            <a:off x="3410542" y="2707563"/>
            <a:ext cx="2455482" cy="2393408"/>
          </a:xfrm>
        </p:spPr>
        <p:txBody>
          <a:bodyPr/>
          <a:lstStyle/>
          <a:p>
            <a:endParaRPr lang="en-US"/>
          </a:p>
        </p:txBody>
      </p:sp>
      <p:sp>
        <p:nvSpPr>
          <p:cNvPr id="14" name="Picture Placeholder 10">
            <a:extLst>
              <a:ext uri="{FF2B5EF4-FFF2-40B4-BE49-F238E27FC236}">
                <a16:creationId xmlns:a16="http://schemas.microsoft.com/office/drawing/2014/main" id="{D8A3A775-4C71-409D-7AEF-1FD67F4B5089}"/>
              </a:ext>
            </a:extLst>
          </p:cNvPr>
          <p:cNvSpPr>
            <a:spLocks noGrp="1"/>
          </p:cNvSpPr>
          <p:nvPr>
            <p:ph type="pic" sz="quarter" idx="21"/>
          </p:nvPr>
        </p:nvSpPr>
        <p:spPr>
          <a:xfrm>
            <a:off x="6338293" y="2681179"/>
            <a:ext cx="2455482" cy="2393408"/>
          </a:xfrm>
        </p:spPr>
        <p:txBody>
          <a:bodyPr/>
          <a:lstStyle/>
          <a:p>
            <a:endParaRPr lang="en-US"/>
          </a:p>
        </p:txBody>
      </p:sp>
      <p:sp>
        <p:nvSpPr>
          <p:cNvPr id="15" name="Picture Placeholder 10">
            <a:extLst>
              <a:ext uri="{FF2B5EF4-FFF2-40B4-BE49-F238E27FC236}">
                <a16:creationId xmlns:a16="http://schemas.microsoft.com/office/drawing/2014/main" id="{F1EA4FBF-1641-5EDF-6223-9E2A59C989EB}"/>
              </a:ext>
            </a:extLst>
          </p:cNvPr>
          <p:cNvSpPr>
            <a:spLocks noGrp="1"/>
          </p:cNvSpPr>
          <p:nvPr>
            <p:ph type="pic" sz="quarter" idx="22"/>
          </p:nvPr>
        </p:nvSpPr>
        <p:spPr>
          <a:xfrm>
            <a:off x="9266044" y="2654795"/>
            <a:ext cx="2455482" cy="2393408"/>
          </a:xfrm>
        </p:spPr>
        <p:txBody>
          <a:bodyPr/>
          <a:lstStyle/>
          <a:p>
            <a:endParaRPr lang="en-US"/>
          </a:p>
        </p:txBody>
      </p:sp>
    </p:spTree>
    <p:extLst>
      <p:ext uri="{BB962C8B-B14F-4D97-AF65-F5344CB8AC3E}">
        <p14:creationId xmlns:p14="http://schemas.microsoft.com/office/powerpoint/2010/main" val="3781477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and subtitl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1484000"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1954166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10080000" cy="1008000"/>
          </a:xfrm>
          <a:prstGeom prst="rect">
            <a:avLst/>
          </a:prstGeom>
        </p:spPr>
        <p:txBody>
          <a:bodyPr vert="horz" lIns="0" tIns="0" rIns="0" bIns="0" rtlCol="0" anchor="t">
            <a:noAutofit/>
          </a:bodyPr>
          <a:lstStyle/>
          <a:p>
            <a:r>
              <a:rPr lang="en-US"/>
              <a:t>Click to edit Master title style</a:t>
            </a:r>
          </a:p>
        </p:txBody>
      </p:sp>
      <p:sp>
        <p:nvSpPr>
          <p:cNvPr id="3" name="Text Placeholder 2"/>
          <p:cNvSpPr>
            <a:spLocks noGrp="1"/>
          </p:cNvSpPr>
          <p:nvPr>
            <p:ph type="body" idx="1"/>
          </p:nvPr>
        </p:nvSpPr>
        <p:spPr>
          <a:xfrm>
            <a:off x="360000" y="1620000"/>
            <a:ext cx="11484000" cy="4536000"/>
          </a:xfrm>
          <a:prstGeom prst="rect">
            <a:avLst/>
          </a:prstGeom>
        </p:spPr>
        <p:txBody>
          <a:bodyPr vert="horz" lIns="0" tIns="0" rIns="0" bIns="0" rtlCol="0">
            <a:noAutofit/>
          </a:body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1124000" y="6516000"/>
            <a:ext cx="720000" cy="180000"/>
          </a:xfrm>
          <a:prstGeom prst="rect">
            <a:avLst/>
          </a:prstGeom>
        </p:spPr>
        <p:txBody>
          <a:bodyPr vert="horz" lIns="0" tIns="0" rIns="0" bIns="0" rtlCol="0" anchor="t"/>
          <a:lstStyle>
            <a:lvl1pPr algn="r">
              <a:defRPr sz="1200">
                <a:solidFill>
                  <a:schemeClr val="tx1"/>
                </a:solidFill>
                <a:latin typeface="+mn-lt"/>
              </a:defRPr>
            </a:lvl1pPr>
          </a:lstStyle>
          <a:p>
            <a:fld id="{10A01DC5-1685-4615-8240-15192985C6A2}" type="slidenum">
              <a:rPr lang="en-AU" smtClean="0"/>
              <a:pPr/>
              <a:t>‹#›</a:t>
            </a:fld>
            <a:endParaRPr lang="en-AU"/>
          </a:p>
        </p:txBody>
      </p:sp>
    </p:spTree>
    <p:extLst>
      <p:ext uri="{BB962C8B-B14F-4D97-AF65-F5344CB8AC3E}">
        <p14:creationId xmlns:p14="http://schemas.microsoft.com/office/powerpoint/2010/main" val="4123316428"/>
      </p:ext>
    </p:extLst>
  </p:cSld>
  <p:clrMap bg1="lt1" tx1="dk1" bg2="lt2" tx2="dk2" accent1="accent1" accent2="accent2" accent3="accent3" accent4="accent4" accent5="accent5" accent6="accent6" hlink="hlink" folHlink="folHlink"/>
  <p:sldLayoutIdLst>
    <p:sldLayoutId id="2147483728" r:id="rId1"/>
    <p:sldLayoutId id="2147483731" r:id="rId2"/>
    <p:sldLayoutId id="2147483747" r:id="rId3"/>
    <p:sldLayoutId id="2147483724" r:id="rId4"/>
    <p:sldLayoutId id="2147483762" r:id="rId5"/>
    <p:sldLayoutId id="2147483723" r:id="rId6"/>
    <p:sldLayoutId id="2147483764" r:id="rId7"/>
    <p:sldLayoutId id="2147483746" r:id="rId8"/>
    <p:sldLayoutId id="2147483765" r:id="rId9"/>
    <p:sldLayoutId id="2147483725" r:id="rId10"/>
    <p:sldLayoutId id="2147483743" r:id="rId11"/>
    <p:sldLayoutId id="2147483744"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77" rtl="0" eaLnBrk="1" latinLnBrk="0" hangingPunct="1">
        <a:lnSpc>
          <a:spcPct val="9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education.nsw.gov.au/teaching-and-learning/curriculum/creative-arts/planning-programming-and-assessing-creative-arts-7-10/visual-arts-7-10" TargetMode="External"/><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00.xml.rels><?xml version="1.0" encoding="UTF-8" standalone="yes"?>
<Relationships xmlns="http://schemas.openxmlformats.org/package/2006/relationships"><Relationship Id="rId3" Type="http://schemas.openxmlformats.org/officeDocument/2006/relationships/slide" Target="slide152.xml"/><Relationship Id="rId2" Type="http://schemas.openxmlformats.org/officeDocument/2006/relationships/notesSlide" Target="../notesSlides/notesSlide83.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3" Type="http://schemas.openxmlformats.org/officeDocument/2006/relationships/slide" Target="slide152.xml"/><Relationship Id="rId2" Type="http://schemas.openxmlformats.org/officeDocument/2006/relationships/notesSlide" Target="../notesSlides/notesSlide86.xml"/><Relationship Id="rId1" Type="http://schemas.openxmlformats.org/officeDocument/2006/relationships/slideLayout" Target="../slideLayouts/slideLayout5.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10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slide" Target="slide152.xml"/><Relationship Id="rId1" Type="http://schemas.openxmlformats.org/officeDocument/2006/relationships/slideLayout" Target="../slideLayouts/slideLayout5.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9.xml"/></Relationships>
</file>

<file path=ppt/slides/_rels/slide106.xml.rels><?xml version="1.0" encoding="UTF-8" standalone="yes"?>
<Relationships xmlns="http://schemas.openxmlformats.org/package/2006/relationships"><Relationship Id="rId3" Type="http://schemas.openxmlformats.org/officeDocument/2006/relationships/slide" Target="slide114.xml"/><Relationship Id="rId2" Type="http://schemas.openxmlformats.org/officeDocument/2006/relationships/notesSlide" Target="../notesSlides/notesSlide88.xml"/><Relationship Id="rId1" Type="http://schemas.openxmlformats.org/officeDocument/2006/relationships/slideLayout" Target="../slideLayouts/slideLayout5.xml"/><Relationship Id="rId5" Type="http://schemas.openxmlformats.org/officeDocument/2006/relationships/image" Target="../media/image55.png"/><Relationship Id="rId4" Type="http://schemas.openxmlformats.org/officeDocument/2006/relationships/slide" Target="slide15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3" Type="http://schemas.openxmlformats.org/officeDocument/2006/relationships/slide" Target="slide152.xml"/><Relationship Id="rId2" Type="http://schemas.openxmlformats.org/officeDocument/2006/relationships/notesSlide" Target="../notesSlides/notesSlide90.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hyperlink" Target="https://www.mylynnguyen.com/pink-king-street" TargetMode="External"/><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1.jpe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3" Type="http://schemas.openxmlformats.org/officeDocument/2006/relationships/slide" Target="slide115.xml"/><Relationship Id="rId2" Type="http://schemas.openxmlformats.org/officeDocument/2006/relationships/notesSlide" Target="../notesSlides/notesSlide92.xml"/><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slide" Target="slide152.xml"/><Relationship Id="rId7" Type="http://schemas.openxmlformats.org/officeDocument/2006/relationships/image" Target="../media/image85.png"/><Relationship Id="rId2" Type="http://schemas.openxmlformats.org/officeDocument/2006/relationships/notesSlide" Target="../notesSlides/notesSlide94.xml"/><Relationship Id="rId1" Type="http://schemas.openxmlformats.org/officeDocument/2006/relationships/slideLayout" Target="../slideLayouts/slideLayout9.xml"/><Relationship Id="rId6" Type="http://schemas.openxmlformats.org/officeDocument/2006/relationships/image" Target="../media/image84.png"/><Relationship Id="rId5" Type="http://schemas.openxmlformats.org/officeDocument/2006/relationships/image" Target="../media/image52.png"/><Relationship Id="rId4" Type="http://schemas.openxmlformats.org/officeDocument/2006/relationships/image" Target="../media/image21.png"/></Relationships>
</file>

<file path=ppt/slides/_rels/slide115.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slide" Target="slide152.xml"/><Relationship Id="rId7" Type="http://schemas.openxmlformats.org/officeDocument/2006/relationships/image" Target="../media/image87.png"/><Relationship Id="rId2" Type="http://schemas.openxmlformats.org/officeDocument/2006/relationships/notesSlide" Target="../notesSlides/notesSlide95.xml"/><Relationship Id="rId1" Type="http://schemas.openxmlformats.org/officeDocument/2006/relationships/slideLayout" Target="../slideLayouts/slideLayout9.xml"/><Relationship Id="rId6" Type="http://schemas.openxmlformats.org/officeDocument/2006/relationships/image" Target="../media/image84.png"/><Relationship Id="rId5" Type="http://schemas.openxmlformats.org/officeDocument/2006/relationships/image" Target="../media/image52.png"/><Relationship Id="rId4" Type="http://schemas.openxmlformats.org/officeDocument/2006/relationships/image" Target="../media/image21.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96.xml"/><Relationship Id="rId1" Type="http://schemas.openxmlformats.org/officeDocument/2006/relationships/slideLayout" Target="../slideLayouts/slideLayout10.xml"/></Relationships>
</file>

<file path=ppt/slides/_rels/slide118.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0.xml"/></Relationships>
</file>

<file path=ppt/slides/_rels/slide119.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hyperlink" Target="https://mhnsw.au/stories/general/cast-in-cast-out-recasting-fragments-of-memory/" TargetMode="External"/><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91.png"/><Relationship Id="rId7" Type="http://schemas.openxmlformats.org/officeDocument/2006/relationships/hyperlink" Target="https://www.artexpress.vr.artsunit.nsw.edu.au/2025/works/30/" TargetMode="External"/><Relationship Id="rId2" Type="http://schemas.openxmlformats.org/officeDocument/2006/relationships/notesSlide" Target="../notesSlides/notesSlide98.xml"/><Relationship Id="rId1" Type="http://schemas.openxmlformats.org/officeDocument/2006/relationships/slideLayout" Target="../slideLayouts/slideLayout10.xml"/><Relationship Id="rId6" Type="http://schemas.openxmlformats.org/officeDocument/2006/relationships/image" Target="../media/image92.png"/><Relationship Id="rId5" Type="http://schemas.openxmlformats.org/officeDocument/2006/relationships/slide" Target="slide152.xml"/><Relationship Id="rId4" Type="http://schemas.openxmlformats.org/officeDocument/2006/relationships/hyperlink" Target="https://www.artexpress.vr.artsunit.nsw.edu.au/2025/works/34/" TargetMode="External"/></Relationships>
</file>

<file path=ppt/slides/_rels/slide122.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hyperlink" Target="https://artexpress.vr.artsunit.nsw.edu.au/2022/works/32/" TargetMode="External"/><Relationship Id="rId7" Type="http://schemas.openxmlformats.org/officeDocument/2006/relationships/image" Target="../media/image92.png"/><Relationship Id="rId2" Type="http://schemas.openxmlformats.org/officeDocument/2006/relationships/notesSlide" Target="../notesSlides/notesSlide99.xml"/><Relationship Id="rId1" Type="http://schemas.openxmlformats.org/officeDocument/2006/relationships/slideLayout" Target="../slideLayouts/slideLayout10.xml"/><Relationship Id="rId6" Type="http://schemas.openxmlformats.org/officeDocument/2006/relationships/slide" Target="slide152.xml"/><Relationship Id="rId5" Type="http://schemas.openxmlformats.org/officeDocument/2006/relationships/hyperlink" Target="https://www.artexpress.vr.artsunit.nsw.edu.au/2025/works/30/" TargetMode="External"/><Relationship Id="rId4" Type="http://schemas.openxmlformats.org/officeDocument/2006/relationships/image" Target="../media/image94.jpeg"/></Relationships>
</file>

<file path=ppt/slides/_rels/slide123.xml.rels><?xml version="1.0" encoding="UTF-8" standalone="yes"?>
<Relationships xmlns="http://schemas.openxmlformats.org/package/2006/relationships"><Relationship Id="rId3" Type="http://schemas.openxmlformats.org/officeDocument/2006/relationships/hyperlink" Target="https://artexpress.vr.artsunit.nsw.edu.au/2024/works/27/" TargetMode="External"/><Relationship Id="rId7" Type="http://schemas.openxmlformats.org/officeDocument/2006/relationships/image" Target="../media/image93.png"/><Relationship Id="rId2" Type="http://schemas.openxmlformats.org/officeDocument/2006/relationships/notesSlide" Target="../notesSlides/notesSlide100.xml"/><Relationship Id="rId1" Type="http://schemas.openxmlformats.org/officeDocument/2006/relationships/slideLayout" Target="../slideLayouts/slideLayout10.xml"/><Relationship Id="rId6" Type="http://schemas.openxmlformats.org/officeDocument/2006/relationships/image" Target="../media/image92.png"/><Relationship Id="rId5" Type="http://schemas.openxmlformats.org/officeDocument/2006/relationships/slide" Target="slide152.xml"/><Relationship Id="rId4" Type="http://schemas.openxmlformats.org/officeDocument/2006/relationships/image" Target="../media/image95.png"/></Relationships>
</file>

<file path=ppt/slides/_rels/slide12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hyperlink" Target="https://artexpress.vr.artsunit.nsw.edu.au/2024/works/10/" TargetMode="External"/><Relationship Id="rId1" Type="http://schemas.openxmlformats.org/officeDocument/2006/relationships/slideLayout" Target="../slideLayouts/slideLayout10.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slide" Target="slide152.xml"/></Relationships>
</file>

<file path=ppt/slides/_rels/slide125.xml.rels><?xml version="1.0" encoding="UTF-8" standalone="yes"?>
<Relationships xmlns="http://schemas.openxmlformats.org/package/2006/relationships"><Relationship Id="rId3" Type="http://schemas.openxmlformats.org/officeDocument/2006/relationships/image" Target="../media/image97.png"/><Relationship Id="rId7" Type="http://schemas.openxmlformats.org/officeDocument/2006/relationships/image" Target="../media/image93.png"/><Relationship Id="rId2" Type="http://schemas.openxmlformats.org/officeDocument/2006/relationships/hyperlink" Target="https://artexpress.vr.artsunit.nsw.edu.au/2024/works/50/" TargetMode="External"/><Relationship Id="rId1" Type="http://schemas.openxmlformats.org/officeDocument/2006/relationships/slideLayout" Target="../slideLayouts/slideLayout10.xml"/><Relationship Id="rId6" Type="http://schemas.openxmlformats.org/officeDocument/2006/relationships/image" Target="../media/image92.png"/><Relationship Id="rId5" Type="http://schemas.openxmlformats.org/officeDocument/2006/relationships/slide" Target="slide152.xml"/><Relationship Id="rId4" Type="http://schemas.openxmlformats.org/officeDocument/2006/relationships/image" Target="../media/image98.png"/></Relationships>
</file>

<file path=ppt/slides/_rels/slide12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hyperlink" Target="https://artexpress.vr.artsunit.nsw.edu.au/2023/works/50/" TargetMode="External"/><Relationship Id="rId1" Type="http://schemas.openxmlformats.org/officeDocument/2006/relationships/slideLayout" Target="../slideLayouts/slideLayout10.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slide" Target="slide152.xml"/></Relationships>
</file>

<file path=ppt/slides/_rels/slide12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hyperlink" Target="https://artexpress.vr.artsunit.nsw.edu.au/2023/works/11/" TargetMode="External"/><Relationship Id="rId1" Type="http://schemas.openxmlformats.org/officeDocument/2006/relationships/slideLayout" Target="../slideLayouts/slideLayout10.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slide" Target="slide152.xml"/></Relationships>
</file>

<file path=ppt/slides/_rels/slide12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hyperlink" Target="https://artexpress.vr.artsunit.nsw.edu.au/2022/works/32/" TargetMode="External"/><Relationship Id="rId1" Type="http://schemas.openxmlformats.org/officeDocument/2006/relationships/slideLayout" Target="../slideLayouts/slideLayout10.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slide" Target="slide152.xml"/></Relationships>
</file>

<file path=ppt/slides/_rels/slide12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hyperlink" Target="https://artexpress.vr.artsunit.nsw.edu.au/2022/works/47/" TargetMode="External"/><Relationship Id="rId1" Type="http://schemas.openxmlformats.org/officeDocument/2006/relationships/slideLayout" Target="../slideLayouts/slideLayout10.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slide" Target="slide152.xml"/></Relationships>
</file>

<file path=ppt/slides/_rels/slide13.xml.rels><?xml version="1.0" encoding="UTF-8" standalone="yes"?>
<Relationships xmlns="http://schemas.openxmlformats.org/package/2006/relationships"><Relationship Id="rId3" Type="http://schemas.openxmlformats.org/officeDocument/2006/relationships/hyperlink" Target="https://www.artsy.net/artwork/yang-yongliang-yang-yong-liang-the-falls" TargetMode="External"/><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hyperlink" Target="https://vimeo.com/785518601" TargetMode="External"/></Relationships>
</file>

<file path=ppt/slides/_rels/slide13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hyperlink" Target="https://artexpress.vr.artsunit.nsw.edu.au/2021/works/7/" TargetMode="External"/><Relationship Id="rId1" Type="http://schemas.openxmlformats.org/officeDocument/2006/relationships/slideLayout" Target="../slideLayouts/slideLayout10.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slide" Target="slide152.xml"/></Relationships>
</file>

<file path=ppt/slides/_rels/slide131.xml.rels><?xml version="1.0" encoding="UTF-8" standalone="yes"?>
<Relationships xmlns="http://schemas.openxmlformats.org/package/2006/relationships"><Relationship Id="rId3" Type="http://schemas.openxmlformats.org/officeDocument/2006/relationships/image" Target="../media/image104.png"/><Relationship Id="rId7" Type="http://schemas.openxmlformats.org/officeDocument/2006/relationships/image" Target="../media/image93.png"/><Relationship Id="rId2" Type="http://schemas.openxmlformats.org/officeDocument/2006/relationships/hyperlink" Target="https://artexpress.vr.artsunit.nsw.edu.au/2020/works/13/" TargetMode="External"/><Relationship Id="rId1" Type="http://schemas.openxmlformats.org/officeDocument/2006/relationships/slideLayout" Target="../slideLayouts/slideLayout10.xml"/><Relationship Id="rId6" Type="http://schemas.openxmlformats.org/officeDocument/2006/relationships/image" Target="../media/image92.png"/><Relationship Id="rId5" Type="http://schemas.openxmlformats.org/officeDocument/2006/relationships/slide" Target="slide152.xml"/><Relationship Id="rId4" Type="http://schemas.openxmlformats.org/officeDocument/2006/relationships/image" Target="../media/image105.png"/></Relationships>
</file>

<file path=ppt/slides/_rels/slide13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hyperlink" Target="https://artexpress.vr.artsunit.nsw.edu.au/2020/works/42/" TargetMode="External"/><Relationship Id="rId1" Type="http://schemas.openxmlformats.org/officeDocument/2006/relationships/slideLayout" Target="../slideLayouts/slideLayout10.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slide" Target="slide152.xml"/></Relationships>
</file>

<file path=ppt/slides/_rels/slide133.xml.rels><?xml version="1.0" encoding="UTF-8" standalone="yes"?>
<Relationships xmlns="http://schemas.openxmlformats.org/package/2006/relationships"><Relationship Id="rId8" Type="http://schemas.openxmlformats.org/officeDocument/2006/relationships/hyperlink" Target="https://www.artgallery.nsw.gov.au/art/insideartexpress/2025/erin-olivia-beresford-poore/" TargetMode="External"/><Relationship Id="rId3" Type="http://schemas.openxmlformats.org/officeDocument/2006/relationships/hyperlink" Target="https://www.artgallery.nsw.gov.au/art/insideartexpress/2025/dominiek-de-graaf/" TargetMode="External"/><Relationship Id="rId7" Type="http://schemas.openxmlformats.org/officeDocument/2006/relationships/hyperlink" Target="https://www.artgallery.nsw.gov.au/art/insideartexpress/2024/kendrick-cheung/" TargetMode="External"/><Relationship Id="rId2" Type="http://schemas.openxmlformats.org/officeDocument/2006/relationships/hyperlink" Target="https://artsunit.nsw.edu.au/exhibition-item/artexpress/2020/a-walk-along-brick-street" TargetMode="External"/><Relationship Id="rId1" Type="http://schemas.openxmlformats.org/officeDocument/2006/relationships/slideLayout" Target="../slideLayouts/slideLayout4.xml"/><Relationship Id="rId6" Type="http://schemas.openxmlformats.org/officeDocument/2006/relationships/hyperlink" Target="https://www.artgallery.nsw.gov.au/art/insideartexpress/2024/alison-giai-hue-huynh/" TargetMode="External"/><Relationship Id="rId5" Type="http://schemas.openxmlformats.org/officeDocument/2006/relationships/hyperlink" Target="https://www.artgallery.nsw.gov.au/art/insideartexpress/2023/ellen-yangwei-luo/" TargetMode="External"/><Relationship Id="rId4" Type="http://schemas.openxmlformats.org/officeDocument/2006/relationships/hyperlink" Target="https://www.artgallery.nsw.gov.au/art/insideartexpress/2025/jishnu-bhattacharyya/" TargetMode="External"/><Relationship Id="rId9" Type="http://schemas.openxmlformats.org/officeDocument/2006/relationships/hyperlink" Target="https://www.artgallery.nsw.gov.au/art/insideartexpress/2025/charlie-dexter-maher/" TargetMode="Externa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8" Type="http://schemas.openxmlformats.org/officeDocument/2006/relationships/hyperlink" Target="https://www.hockney.com/index.php/works/photos/photographic-collages" TargetMode="External"/><Relationship Id="rId13" Type="http://schemas.openxmlformats.org/officeDocument/2006/relationships/hyperlink" Target="https://lauraromero.com/galeria/intervalos/" TargetMode="External"/><Relationship Id="rId18" Type="http://schemas.openxmlformats.org/officeDocument/2006/relationships/hyperlink" Target="https://osang.net/project-type/the-flat" TargetMode="External"/><Relationship Id="rId3" Type="http://schemas.openxmlformats.org/officeDocument/2006/relationships/hyperlink" Target="http://www.anastasiasavinova.com/genius-loci.html" TargetMode="External"/><Relationship Id="rId21" Type="http://schemas.openxmlformats.org/officeDocument/2006/relationships/hyperlink" Target="https://www.moma.org/artists/6132-robert-venturi" TargetMode="External"/><Relationship Id="rId7" Type="http://schemas.openxmlformats.org/officeDocument/2006/relationships/hyperlink" Target="https://www.artgallery.nsw.gov.au/collection/works/429.2008.a-bbb/" TargetMode="External"/><Relationship Id="rId12" Type="http://schemas.openxmlformats.org/officeDocument/2006/relationships/hyperlink" Target="https://www.kevinmckayart.com/Kevin_McKays_Art/Exhibitions.html" TargetMode="External"/><Relationship Id="rId17" Type="http://schemas.openxmlformats.org/officeDocument/2006/relationships/hyperlink" Target="https://olivier-grossetete.com/monumental-constructions" TargetMode="External"/><Relationship Id="rId2" Type="http://schemas.openxmlformats.org/officeDocument/2006/relationships/notesSlide" Target="../notesSlides/notesSlide102.xml"/><Relationship Id="rId16" Type="http://schemas.openxmlformats.org/officeDocument/2006/relationships/hyperlink" Target="https://issuu.com/hazelhurstregionalgallery/docs/hazelhurst_art_on_paper_award_2025/8" TargetMode="External"/><Relationship Id="rId20" Type="http://schemas.openxmlformats.org/officeDocument/2006/relationships/hyperlink" Target="https://www.ralfbrueck.com/deconstruction" TargetMode="External"/><Relationship Id="rId1" Type="http://schemas.openxmlformats.org/officeDocument/2006/relationships/slideLayout" Target="../slideLayouts/slideLayout4.xml"/><Relationship Id="rId6" Type="http://schemas.openxmlformats.org/officeDocument/2006/relationships/hyperlink" Target="https://www.artgallery.nsw.gov.au/learn/learning-resources/the-art-and-life-of-brett-whiteley/places/#%E2%80%98new-york-1%E2%80%99-1968" TargetMode="External"/><Relationship Id="rId11" Type="http://schemas.openxmlformats.org/officeDocument/2006/relationships/hyperlink" Target="https://www.bhartgallery.com.au/Whats-On/Exhibitions/Outback-Dreamscapes-Isabella-Seraphima-Rose" TargetMode="External"/><Relationship Id="rId24" Type="http://schemas.openxmlformats.org/officeDocument/2006/relationships/hyperlink" Target="https://www.saatchigallery.com/artist/valery_koshlyakov" TargetMode="External"/><Relationship Id="rId5" Type="http://schemas.openxmlformats.org/officeDocument/2006/relationships/hyperlink" Target="https://beomsikwon.com/?page_id=10" TargetMode="External"/><Relationship Id="rId15" Type="http://schemas.openxmlformats.org/officeDocument/2006/relationships/hyperlink" Target="https://www.tate.org.uk/art/artworks/nevelson-an-american-tribute-to-the-british-people-t00796" TargetMode="External"/><Relationship Id="rId23" Type="http://schemas.openxmlformats.org/officeDocument/2006/relationships/hyperlink" Target="https://newcastleproductionsart.com/" TargetMode="External"/><Relationship Id="rId10" Type="http://schemas.openxmlformats.org/officeDocument/2006/relationships/hyperlink" Target="https://amesyavuz.com/artists/isabel-alfredo-aquilizan/" TargetMode="External"/><Relationship Id="rId19" Type="http://schemas.openxmlformats.org/officeDocument/2006/relationships/hyperlink" Target="https://artguide.com.au/patrizia-biondi-its-a-circus-out-there/" TargetMode="External"/><Relationship Id="rId4" Type="http://schemas.openxmlformats.org/officeDocument/2006/relationships/hyperlink" Target="https://artereal.com.au/exhibition/mise-en-scene/" TargetMode="External"/><Relationship Id="rId9" Type="http://schemas.openxmlformats.org/officeDocument/2006/relationships/hyperlink" Target="https://www.carriagetrade.org/denise-scott-brown-photographs-1956-1966" TargetMode="External"/><Relationship Id="rId14" Type="http://schemas.openxmlformats.org/officeDocument/2006/relationships/hyperlink" Target="https://www.lizsteel.com/maitland-and-east-maitland/" TargetMode="External"/><Relationship Id="rId22" Type="http://schemas.openxmlformats.org/officeDocument/2006/relationships/hyperlink" Target="https://www.pafa.org/museum/collection-artist/robert-venturi" TargetMode="Externa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slide" Target="slide152.xml"/><Relationship Id="rId2" Type="http://schemas.openxmlformats.org/officeDocument/2006/relationships/notesSlide" Target="../notesSlides/notesSlide104.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138.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05.xml"/><Relationship Id="rId1" Type="http://schemas.openxmlformats.org/officeDocument/2006/relationships/slideLayout" Target="../slideLayouts/slideLayout5.xml"/></Relationships>
</file>

<file path=ppt/slides/_rels/slide139.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hyperlink" Target="https://education.nsw.gov.au/teaching-and-learning/curriculum/creative-arts/creative-arts-curriculum-resources-k-12/7-10-curriculum-resources/visual-arts-7-10-mip-printmaking#:~:text=Watch%20video%204%2C%20%27Monotypes%27%20(12%3A17)." TargetMode="Externa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3.jpeg"/></Relationships>
</file>

<file path=ppt/slides/_rels/slide140.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5.xml"/></Relationships>
</file>

<file path=ppt/slides/_rels/slide141.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06.xml"/><Relationship Id="rId1" Type="http://schemas.openxmlformats.org/officeDocument/2006/relationships/slideLayout" Target="../slideLayouts/slideLayout5.xml"/><Relationship Id="rId4" Type="http://schemas.openxmlformats.org/officeDocument/2006/relationships/image" Target="../media/image112.jpeg"/></Relationships>
</file>

<file path=ppt/slides/_rels/slide142.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07.xml"/><Relationship Id="rId1" Type="http://schemas.openxmlformats.org/officeDocument/2006/relationships/slideLayout" Target="../slideLayouts/slideLayout5.xml"/><Relationship Id="rId4" Type="http://schemas.openxmlformats.org/officeDocument/2006/relationships/image" Target="../media/image114.jpeg"/></Relationships>
</file>

<file path=ppt/slides/_rels/slide143.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08.xml"/><Relationship Id="rId1" Type="http://schemas.openxmlformats.org/officeDocument/2006/relationships/slideLayout" Target="../slideLayouts/slideLayout5.xml"/><Relationship Id="rId5" Type="http://schemas.openxmlformats.org/officeDocument/2006/relationships/image" Target="../media/image116.jpeg"/><Relationship Id="rId4" Type="http://schemas.openxmlformats.org/officeDocument/2006/relationships/hyperlink" Target="https://education.nsw.gov.au/teaching-and-learning/curriculum/creative-arts/creative-arts-curriculum-resources-k-12/7-10-curriculum-resources/visual-arts-7-10-mip-printmaking#:~:text=Watch%20video%204%2C%20%27Monotypes%27%20(12%3A17)." TargetMode="External"/></Relationships>
</file>

<file path=ppt/slides/_rels/slide144.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09.xml"/><Relationship Id="rId1" Type="http://schemas.openxmlformats.org/officeDocument/2006/relationships/slideLayout" Target="../slideLayouts/slideLayout5.xml"/><Relationship Id="rId6" Type="http://schemas.openxmlformats.org/officeDocument/2006/relationships/image" Target="../media/image120.jpeg"/><Relationship Id="rId5" Type="http://schemas.openxmlformats.org/officeDocument/2006/relationships/image" Target="../media/image119.jpeg"/><Relationship Id="rId4" Type="http://schemas.openxmlformats.org/officeDocument/2006/relationships/image" Target="../media/image118.jpeg"/></Relationships>
</file>

<file path=ppt/slides/_rels/slide145.xml.rels><?xml version="1.0" encoding="UTF-8" standalone="yes"?>
<Relationships xmlns="http://schemas.openxmlformats.org/package/2006/relationships"><Relationship Id="rId8" Type="http://schemas.openxmlformats.org/officeDocument/2006/relationships/image" Target="../media/image126.jpeg"/><Relationship Id="rId13" Type="http://schemas.openxmlformats.org/officeDocument/2006/relationships/image" Target="../media/image131.jpeg"/><Relationship Id="rId3" Type="http://schemas.openxmlformats.org/officeDocument/2006/relationships/image" Target="../media/image121.jpeg"/><Relationship Id="rId7" Type="http://schemas.openxmlformats.org/officeDocument/2006/relationships/image" Target="../media/image125.jpeg"/><Relationship Id="rId12" Type="http://schemas.openxmlformats.org/officeDocument/2006/relationships/image" Target="../media/image130.jpeg"/><Relationship Id="rId2" Type="http://schemas.openxmlformats.org/officeDocument/2006/relationships/notesSlide" Target="../notesSlides/notesSlide110.xml"/><Relationship Id="rId1" Type="http://schemas.openxmlformats.org/officeDocument/2006/relationships/slideLayout" Target="../slideLayouts/slideLayout5.xml"/><Relationship Id="rId6" Type="http://schemas.openxmlformats.org/officeDocument/2006/relationships/image" Target="../media/image124.jpeg"/><Relationship Id="rId11" Type="http://schemas.openxmlformats.org/officeDocument/2006/relationships/image" Target="../media/image129.jpeg"/><Relationship Id="rId5" Type="http://schemas.openxmlformats.org/officeDocument/2006/relationships/image" Target="../media/image123.jpeg"/><Relationship Id="rId10" Type="http://schemas.openxmlformats.org/officeDocument/2006/relationships/image" Target="../media/image128.jpeg"/><Relationship Id="rId4" Type="http://schemas.openxmlformats.org/officeDocument/2006/relationships/image" Target="../media/image122.jpeg"/><Relationship Id="rId9" Type="http://schemas.openxmlformats.org/officeDocument/2006/relationships/image" Target="../media/image127.jpeg"/><Relationship Id="rId14" Type="http://schemas.openxmlformats.org/officeDocument/2006/relationships/image" Target="../media/image132.jpeg"/></Relationships>
</file>

<file path=ppt/slides/_rels/slide146.xml.rels><?xml version="1.0" encoding="UTF-8" standalone="yes"?>
<Relationships xmlns="http://schemas.openxmlformats.org/package/2006/relationships"><Relationship Id="rId8" Type="http://schemas.openxmlformats.org/officeDocument/2006/relationships/hyperlink" Target="https://www.artic.edu/artworks/58842/garden-on-debris" TargetMode="External"/><Relationship Id="rId3" Type="http://schemas.openxmlformats.org/officeDocument/2006/relationships/hyperlink" Target="https://www.artgallery.nsw.gov.au/collection/works/160.2021/" TargetMode="External"/><Relationship Id="rId7" Type="http://schemas.openxmlformats.org/officeDocument/2006/relationships/hyperlink" Target="https://www.ngv.vic.gov.au/explore/collection/work/95935/" TargetMode="External"/><Relationship Id="rId2" Type="http://schemas.openxmlformats.org/officeDocument/2006/relationships/notesSlide" Target="../notesSlides/notesSlide111.xml"/><Relationship Id="rId1" Type="http://schemas.openxmlformats.org/officeDocument/2006/relationships/slideLayout" Target="../slideLayouts/slideLayout5.xml"/><Relationship Id="rId6" Type="http://schemas.openxmlformats.org/officeDocument/2006/relationships/hyperlink" Target="https://www.agsa.sa.gov.au/collection-publications/collection/works/untitled/28415/" TargetMode="External"/><Relationship Id="rId5" Type="http://schemas.openxmlformats.org/officeDocument/2006/relationships/hyperlink" Target="https://storeroom.its.unimelb.edu.au/umc/art?record=ecatalogue.13377" TargetMode="External"/><Relationship Id="rId4" Type="http://schemas.openxmlformats.org/officeDocument/2006/relationships/hyperlink" Target="https://www.artgallery.nsw.gov.au/collection/works/DA11.1970/" TargetMode="External"/></Relationships>
</file>

<file path=ppt/slides/_rels/slide147.xml.rels><?xml version="1.0" encoding="UTF-8" standalone="yes"?>
<Relationships xmlns="http://schemas.openxmlformats.org/package/2006/relationships"><Relationship Id="rId8" Type="http://schemas.openxmlformats.org/officeDocument/2006/relationships/hyperlink" Target="https://artereal.com.au/exhibition/mise-en-scene/" TargetMode="External"/><Relationship Id="rId13" Type="http://schemas.openxmlformats.org/officeDocument/2006/relationships/hyperlink" Target="https://www.abs.gov.au/ausstats/abs@.nsf/Lookup/by%20Subject/4160.0.55.001~Jun%202015~Main%20Features~The%20built%20and%20natural%20environments~10011" TargetMode="External"/><Relationship Id="rId3" Type="http://schemas.openxmlformats.org/officeDocument/2006/relationships/hyperlink" Target="https://educationstandards.nsw.edu.au/wps/portal/nesa/mini-footer/copyright" TargetMode="External"/><Relationship Id="rId7" Type="http://schemas.openxmlformats.org/officeDocument/2006/relationships/hyperlink" Target="https://amesyavuz.com/artists/isabel-alfredo-aquilizan/" TargetMode="External"/><Relationship Id="rId12" Type="http://schemas.openxmlformats.org/officeDocument/2006/relationships/hyperlink" Target="https://www.artexpress.vr.artsunit.nsw.edu.au/2025/works/34/" TargetMode="External"/><Relationship Id="rId2" Type="http://schemas.openxmlformats.org/officeDocument/2006/relationships/notesSlide" Target="../notesSlides/notesSlide112.xml"/><Relationship Id="rId1" Type="http://schemas.openxmlformats.org/officeDocument/2006/relationships/slideLayout" Target="../slideLayouts/slideLayout11.xml"/><Relationship Id="rId6" Type="http://schemas.openxmlformats.org/officeDocument/2006/relationships/hyperlink" Target="https://curriculum.nsw.edu.au/learning-areas/creative-arts/visual-arts-7-10-2024/overview" TargetMode="External"/><Relationship Id="rId11" Type="http://schemas.openxmlformats.org/officeDocument/2006/relationships/hyperlink" Target="https://www.artsy.net/artwork/yang-yongliang-yang-yong-liang-the-falls" TargetMode="External"/><Relationship Id="rId5" Type="http://schemas.openxmlformats.org/officeDocument/2006/relationships/hyperlink" Target="https://curriculum.nsw.edu.au/" TargetMode="External"/><Relationship Id="rId15" Type="http://schemas.openxmlformats.org/officeDocument/2006/relationships/hyperlink" Target="https://www.artgallery.nsw.gov.au/art/insideartexpress/2025/jishnu-bhattacharyya/" TargetMode="External"/><Relationship Id="rId10" Type="http://schemas.openxmlformats.org/officeDocument/2006/relationships/hyperlink" Target="https://www.youtube.com/watch?v=adHoz48q7MU" TargetMode="External"/><Relationship Id="rId4" Type="http://schemas.openxmlformats.org/officeDocument/2006/relationships/hyperlink" Target="https://educationstandards.nsw.edu.au/wps/portal/nesa/home" TargetMode="External"/><Relationship Id="rId9" Type="http://schemas.openxmlformats.org/officeDocument/2006/relationships/hyperlink" Target="https://www.artgallery.nsw.gov.au/learn/learning-resources/the-art-and-life-of-brett-whiteley/places/" TargetMode="External"/><Relationship Id="rId14" Type="http://schemas.openxmlformats.org/officeDocument/2006/relationships/hyperlink" Target="https://artexpress.vr.artsunit.nsw.edu.au/2020/works/42/" TargetMode="External"/></Relationships>
</file>

<file path=ppt/slides/_rels/slide148.xml.rels><?xml version="1.0" encoding="UTF-8" standalone="yes"?>
<Relationships xmlns="http://schemas.openxmlformats.org/package/2006/relationships"><Relationship Id="rId8" Type="http://schemas.openxmlformats.org/officeDocument/2006/relationships/hyperlink" Target="https://artexpress.vr.artsunit.nsw.edu.au/2023/works/11/" TargetMode="External"/><Relationship Id="rId13" Type="http://schemas.openxmlformats.org/officeDocument/2006/relationships/hyperlink" Target="https://www.artgallery.nsw.gov.au/collection/works/160.2021/" TargetMode="External"/><Relationship Id="rId18" Type="http://schemas.openxmlformats.org/officeDocument/2006/relationships/hyperlink" Target="https://www.dennisgolding.com/cast-in-cast-out" TargetMode="External"/><Relationship Id="rId3" Type="http://schemas.openxmlformats.org/officeDocument/2006/relationships/hyperlink" Target="https://www.ralfbrueck.com/deconstruction" TargetMode="External"/><Relationship Id="rId7" Type="http://schemas.openxmlformats.org/officeDocument/2006/relationships/hyperlink" Target="https://www.artexpress.vr.artsunit.nsw.edu.au/2025/works/30/" TargetMode="External"/><Relationship Id="rId12" Type="http://schemas.openxmlformats.org/officeDocument/2006/relationships/hyperlink" Target="https://www.ngv.vic.gov.au/explore/collection/work/95935/" TargetMode="External"/><Relationship Id="rId17" Type="http://schemas.openxmlformats.org/officeDocument/2006/relationships/hyperlink" Target="https://artsandculture.google.com/entity/lan-ying/m04f3gfs" TargetMode="External"/><Relationship Id="rId2" Type="http://schemas.openxmlformats.org/officeDocument/2006/relationships/hyperlink" Target="https://www.bhartgallery.com.au/Whats-On/Past-Exhibitions/Outback-Dreamscapes-Isabella-Seraphima-Rose" TargetMode="External"/><Relationship Id="rId16" Type="http://schemas.openxmlformats.org/officeDocument/2006/relationships/hyperlink" Target="https://www.google.com.au/intl/en-GB/streetview/" TargetMode="External"/><Relationship Id="rId1" Type="http://schemas.openxmlformats.org/officeDocument/2006/relationships/slideLayout" Target="../slideLayouts/slideLayout9.xml"/><Relationship Id="rId6" Type="http://schemas.openxmlformats.org/officeDocument/2006/relationships/hyperlink" Target="https://www.artgallery.nsw.gov.au/art/insideartexpress/2024/kendrick-cheung/" TargetMode="External"/><Relationship Id="rId11" Type="http://schemas.openxmlformats.org/officeDocument/2006/relationships/hyperlink" Target="https://artguide.com.au/patrizia-biondi-its-a-circus-out-there/" TargetMode="External"/><Relationship Id="rId5" Type="http://schemas.openxmlformats.org/officeDocument/2006/relationships/hyperlink" Target="https://artsandculture.google.com/asset/a-solitary-temple-amid-clearing-peaks-li-cheng/XQHcnUGWbnlmuA" TargetMode="External"/><Relationship Id="rId15" Type="http://schemas.openxmlformats.org/officeDocument/2006/relationships/hyperlink" Target="https://images.google.com/" TargetMode="External"/><Relationship Id="rId10" Type="http://schemas.openxmlformats.org/officeDocument/2006/relationships/hyperlink" Target="https://newcastleproductionsart.com/" TargetMode="External"/><Relationship Id="rId4" Type="http://schemas.openxmlformats.org/officeDocument/2006/relationships/hyperlink" Target="https://www.carriagetrade.org/denise-scott-brown-photographs-1956-1966" TargetMode="External"/><Relationship Id="rId9" Type="http://schemas.openxmlformats.org/officeDocument/2006/relationships/hyperlink" Target="https://www.artgallery.nsw.gov.au/art/insideartexpress/2025/dominiek-de-graaf/" TargetMode="External"/><Relationship Id="rId14" Type="http://schemas.openxmlformats.org/officeDocument/2006/relationships/hyperlink" Target="https://earth.google.com/" TargetMode="External"/></Relationships>
</file>

<file path=ppt/slides/_rels/slide149.xml.rels><?xml version="1.0" encoding="UTF-8" standalone="yes"?>
<Relationships xmlns="http://schemas.openxmlformats.org/package/2006/relationships"><Relationship Id="rId8" Type="http://schemas.openxmlformats.org/officeDocument/2006/relationships/hyperlink" Target="https://www.hockney.com/index.php/works/photos/photographic-collages" TargetMode="External"/><Relationship Id="rId13" Type="http://schemas.openxmlformats.org/officeDocument/2006/relationships/hyperlink" Target="https://artexpress.vr.artsunit.nsw.edu.au/2021/works/7/" TargetMode="External"/><Relationship Id="rId18" Type="http://schemas.openxmlformats.org/officeDocument/2006/relationships/hyperlink" Target="https://mcontemp.com/mylyn-nguyen/" TargetMode="External"/><Relationship Id="rId3" Type="http://schemas.openxmlformats.org/officeDocument/2006/relationships/hyperlink" Target="https://www.sullivanstrumpf.com/exhibitions/imagined-landscapes" TargetMode="External"/><Relationship Id="rId7" Type="http://schemas.openxmlformats.org/officeDocument/2006/relationships/hyperlink" Target="https://storeroom.its.unimelb.edu.au/umc/art?record=ecatalogue.13377" TargetMode="External"/><Relationship Id="rId12" Type="http://schemas.openxmlformats.org/officeDocument/2006/relationships/hyperlink" Target="https://artexpress.vr.artsunit.nsw.edu.au/2020/works/13/" TargetMode="External"/><Relationship Id="rId17" Type="http://schemas.openxmlformats.org/officeDocument/2006/relationships/hyperlink" Target="https://mcontemp.com/artists/mylyn-nguyen/" TargetMode="External"/><Relationship Id="rId2" Type="http://schemas.openxmlformats.org/officeDocument/2006/relationships/hyperlink" Target="https://olivier-grossetete.com/monumental-constructions" TargetMode="External"/><Relationship Id="rId16" Type="http://schemas.openxmlformats.org/officeDocument/2006/relationships/hyperlink" Target="https://www.artgallery.nsw.gov.au/art/insideartexpress/2023/ellen-yangwei-luo/" TargetMode="External"/><Relationship Id="rId1" Type="http://schemas.openxmlformats.org/officeDocument/2006/relationships/slideLayout" Target="../slideLayouts/slideLayout9.xml"/><Relationship Id="rId6" Type="http://schemas.openxmlformats.org/officeDocument/2006/relationships/hyperlink" Target="https://www.artgallery.nsw.gov.au/collection/works/DA11.1970/" TargetMode="External"/><Relationship Id="rId11" Type="http://schemas.openxmlformats.org/officeDocument/2006/relationships/hyperlink" Target="https://artexpress.vr.artsunit.nsw.edu.au/2022/works/32/" TargetMode="External"/><Relationship Id="rId5" Type="http://schemas.openxmlformats.org/officeDocument/2006/relationships/hyperlink" Target="https://issuu.com/hazelhurstregionalgallery/docs/hazelhurst_art_on_paper_award_2025/8" TargetMode="External"/><Relationship Id="rId15" Type="http://schemas.openxmlformats.org/officeDocument/2006/relationships/hyperlink" Target="https://www.artic.edu/artworks/58842/garden-on-debris" TargetMode="External"/><Relationship Id="rId10" Type="http://schemas.openxmlformats.org/officeDocument/2006/relationships/hyperlink" Target="https://www.artgallery.nsw.gov.au/art/insideartexpress/2024/alison-giai-hue-huynh/" TargetMode="External"/><Relationship Id="rId19" Type="http://schemas.openxmlformats.org/officeDocument/2006/relationships/hyperlink" Target="https://artsunit.nsw.edu.au/exhibition-item/artexpress/2020/a-walk-along-brick-street" TargetMode="External"/><Relationship Id="rId4" Type="http://schemas.openxmlformats.org/officeDocument/2006/relationships/hyperlink" Target="https://osang.net/project-type/the-flat" TargetMode="External"/><Relationship Id="rId9" Type="http://schemas.openxmlformats.org/officeDocument/2006/relationships/hyperlink" Target="https://www.qantas.com/travelinsider/en/lifestyle/people/artist-mylyn-nguyen-minature-artwork.html" TargetMode="External"/><Relationship Id="rId14" Type="http://schemas.openxmlformats.org/officeDocument/2006/relationships/hyperlink" Target="https://www.agsa.sa.gov.au/collection-publications/collection/works/untitled/28415/"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hyperlink" Target="https://images.google.com/" TargetMode="External"/><Relationship Id="rId7" Type="http://schemas.openxmlformats.org/officeDocument/2006/relationships/slide" Target="slide152.xml"/><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hyperlink" Target="https://support.microsoft.com/en-au/windows/use-snipping-tool-to-capture-screenshots-00246869-1843-655f-f220-97299b865f6b" TargetMode="External"/><Relationship Id="rId5" Type="http://schemas.openxmlformats.org/officeDocument/2006/relationships/hyperlink" Target="https://earth.google.com/web/" TargetMode="External"/><Relationship Id="rId4" Type="http://schemas.openxmlformats.org/officeDocument/2006/relationships/hyperlink" Target="https://www.google.com.au/intl/en-GB/streetview/" TargetMode="External"/></Relationships>
</file>

<file path=ppt/slides/_rels/slide150.xml.rels><?xml version="1.0" encoding="UTF-8" standalone="yes"?>
<Relationships xmlns="http://schemas.openxmlformats.org/package/2006/relationships"><Relationship Id="rId8" Type="http://schemas.openxmlformats.org/officeDocument/2006/relationships/hyperlink" Target="https://artexpress.vr.artsunit.nsw.edu.au/2023/works/50/" TargetMode="External"/><Relationship Id="rId13" Type="http://schemas.openxmlformats.org/officeDocument/2006/relationships/hyperlink" Target="https://www.mylynnguyen.com/pink-king-street" TargetMode="External"/><Relationship Id="rId18" Type="http://schemas.openxmlformats.org/officeDocument/2006/relationships/hyperlink" Target="https://www.pafa.org/museum/collection-artist/robert-venturi" TargetMode="External"/><Relationship Id="rId3" Type="http://schemas.openxmlformats.org/officeDocument/2006/relationships/hyperlink" Target="https://artexpress.vr.artsunit.nsw.edu.au/2024/works/27/" TargetMode="External"/><Relationship Id="rId7" Type="http://schemas.openxmlformats.org/officeDocument/2006/relationships/hyperlink" Target="https://artexpress.vr.artsunit.nsw.edu.au/2024/works/10/" TargetMode="External"/><Relationship Id="rId12" Type="http://schemas.openxmlformats.org/officeDocument/2006/relationships/hyperlink" Target="https://www.mylynnguyen.com/orange-corner-store" TargetMode="External"/><Relationship Id="rId17" Type="http://schemas.openxmlformats.org/officeDocument/2006/relationships/hyperlink" Target="https://www.artgallery.nsw.gov.au/art/insideartexpress/2025/erin-olivia-beresford-poore/" TargetMode="External"/><Relationship Id="rId2" Type="http://schemas.openxmlformats.org/officeDocument/2006/relationships/hyperlink" Target="https://www.artgallery.nsw.gov.au/art/insideartexpress/2025/charlie-dexter-maher/" TargetMode="External"/><Relationship Id="rId16" Type="http://schemas.openxmlformats.org/officeDocument/2006/relationships/hyperlink" Target="https://www.mylynnguyen.com/gallery" TargetMode="External"/><Relationship Id="rId1" Type="http://schemas.openxmlformats.org/officeDocument/2006/relationships/slideLayout" Target="../slideLayouts/slideLayout9.xml"/><Relationship Id="rId6" Type="http://schemas.openxmlformats.org/officeDocument/2006/relationships/hyperlink" Target="https://support.microsoft.com/en-au/windows/use-snipping-tool-to-capture-screenshots-00246869-1843-655f-f220-97299b865f6b" TargetMode="External"/><Relationship Id="rId11" Type="http://schemas.openxmlformats.org/officeDocument/2006/relationships/hyperlink" Target="https://www.tate.org.uk/art/artworks/nevelson-an-american-tribute-to-the-british-people-t00796" TargetMode="External"/><Relationship Id="rId5" Type="http://schemas.openxmlformats.org/officeDocument/2006/relationships/hyperlink" Target="https://www.microsoft.com/en-us/windows/paint" TargetMode="External"/><Relationship Id="rId15" Type="http://schemas.openxmlformats.org/officeDocument/2006/relationships/hyperlink" Target="https://www.mylynnguyen.com/about" TargetMode="External"/><Relationship Id="rId10" Type="http://schemas.openxmlformats.org/officeDocument/2006/relationships/hyperlink" Target="https://mhnsw.au/stories/general/cast-in-cast-out-recasting-fragments-of-memory/" TargetMode="External"/><Relationship Id="rId19" Type="http://schemas.openxmlformats.org/officeDocument/2006/relationships/hyperlink" Target="https://lauraromero.com/galeria/intervalos/" TargetMode="External"/><Relationship Id="rId4" Type="http://schemas.openxmlformats.org/officeDocument/2006/relationships/hyperlink" Target="https://www.kevinmckayart.com/Kevin_McKays_Art/Exhibitions.html" TargetMode="External"/><Relationship Id="rId9" Type="http://schemas.openxmlformats.org/officeDocument/2006/relationships/hyperlink" Target="https://theme.npm.edu.tw/exh105/form04/en/index.html" TargetMode="External"/><Relationship Id="rId14" Type="http://schemas.openxmlformats.org/officeDocument/2006/relationships/hyperlink" Target="https://www.mylynnguyen.com/411kingstreet" TargetMode="External"/></Relationships>
</file>

<file path=ppt/slides/_rels/slide151.xml.rels><?xml version="1.0" encoding="UTF-8" standalone="yes"?>
<Relationships xmlns="http://schemas.openxmlformats.org/package/2006/relationships"><Relationship Id="rId8" Type="http://schemas.openxmlformats.org/officeDocument/2006/relationships/hyperlink" Target="https://www.lizsteel.com/maitland-and-east-maitland/" TargetMode="External"/><Relationship Id="rId13" Type="http://schemas.openxmlformats.org/officeDocument/2006/relationships/hyperlink" Target="https://www.moma.org/artists/6132-robert-venturi" TargetMode="External"/><Relationship Id="rId18" Type="http://schemas.openxmlformats.org/officeDocument/2006/relationships/hyperlink" Target="https://explore.dangrove.org/objects/83" TargetMode="External"/><Relationship Id="rId3" Type="http://schemas.openxmlformats.org/officeDocument/2006/relationships/hyperlink" Target="https://www.saatchigallery.com/artist/valery_koshlyakov" TargetMode="External"/><Relationship Id="rId7" Type="http://schemas.openxmlformats.org/officeDocument/2006/relationships/hyperlink" Target="https://www.youtube.com/watch?v=zWEES7zrpkk" TargetMode="External"/><Relationship Id="rId12" Type="http://schemas.openxmlformats.org/officeDocument/2006/relationships/hyperlink" Target="https://www.metmuseum.org/art/collection/search/49019" TargetMode="External"/><Relationship Id="rId17" Type="http://schemas.openxmlformats.org/officeDocument/2006/relationships/hyperlink" Target="https://artsandculture.google.com/asset/early-spring/xAHr0j3bdWn7Dw" TargetMode="External"/><Relationship Id="rId2" Type="http://schemas.openxmlformats.org/officeDocument/2006/relationships/hyperlink" Target="https://www.artgallery.nsw.gov.au/collection/works/429.2008.a-bbb/" TargetMode="External"/><Relationship Id="rId16" Type="http://schemas.openxmlformats.org/officeDocument/2006/relationships/hyperlink" Target="https://www.comuseum.com/painting/masters/guo-xi/early-spring/" TargetMode="External"/><Relationship Id="rId1" Type="http://schemas.openxmlformats.org/officeDocument/2006/relationships/slideLayout" Target="../slideLayouts/slideLayout9.xml"/><Relationship Id="rId6" Type="http://schemas.openxmlformats.org/officeDocument/2006/relationships/hyperlink" Target="https://artexpress.vr.artsunit.nsw.edu.au/2024/works/50/" TargetMode="External"/><Relationship Id="rId11" Type="http://schemas.openxmlformats.org/officeDocument/2006/relationships/hyperlink" Target="https://www.sullivanstrumpf.com/exhibitions/viewing-room/parallel-metropolis" TargetMode="External"/><Relationship Id="rId5" Type="http://schemas.openxmlformats.org/officeDocument/2006/relationships/hyperlink" Target="http://www.anastasiasavinova.com/genius-loci.html" TargetMode="External"/><Relationship Id="rId15" Type="http://schemas.openxmlformats.org/officeDocument/2006/relationships/hyperlink" Target="https://beomsikwon.com/?page_id=10" TargetMode="External"/><Relationship Id="rId10" Type="http://schemas.openxmlformats.org/officeDocument/2006/relationships/hyperlink" Target="https://www.sullivanstrumpf.com/artists/yang-yongliang" TargetMode="External"/><Relationship Id="rId4" Type="http://schemas.openxmlformats.org/officeDocument/2006/relationships/hyperlink" Target="https://artexpress.vr.artsunit.nsw.edu.au/2022/works/47/" TargetMode="External"/><Relationship Id="rId9" Type="http://schemas.openxmlformats.org/officeDocument/2006/relationships/hyperlink" Target="https://vimeo.com/785518601" TargetMode="External"/><Relationship Id="rId14" Type="http://schemas.openxmlformats.org/officeDocument/2006/relationships/hyperlink" Target="https://www.whitestone-gallery.com/blogs/articles-post/yang-yongliang-interview-artalpha-1" TargetMode="External"/></Relationships>
</file>

<file path=ppt/slides/_rels/slide152.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notesSlide" Target="../notesSlides/notesSlide113.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 Target="slide152.xml"/><Relationship Id="rId7"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 Target="slide152.xml"/><Relationship Id="rId1" Type="http://schemas.openxmlformats.org/officeDocument/2006/relationships/slideLayout" Target="../slideLayouts/slideLayout5.xml"/><Relationship Id="rId5" Type="http://schemas.openxmlformats.org/officeDocument/2006/relationships/image" Target="../media/image2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slide" Target="slide114.xm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slide" Target="slide152.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 Target="slide152.xml"/><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8" Type="http://schemas.openxmlformats.org/officeDocument/2006/relationships/hyperlink" Target="https://visualarts.net.au/artist-files/2024/mylyn-nguyen/" TargetMode="External"/><Relationship Id="rId3" Type="http://schemas.openxmlformats.org/officeDocument/2006/relationships/slide" Target="slide152.xml"/><Relationship Id="rId7" Type="http://schemas.openxmlformats.org/officeDocument/2006/relationships/hyperlink" Target="https://view.officeapps.live.com/op/view.aspx?src=https%3A%2F%2Fvisualarts.net.au%2Fmedia%2Fuploads%2Ffiles%2FNAVA24_MYLYN_240523.docx&amp;wdOrigin=BROWSELINK" TargetMode="External"/><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hyperlink" Target="https://www.mylynnguyen.com/411kingstreet" TargetMode="External"/><Relationship Id="rId5" Type="http://schemas.openxmlformats.org/officeDocument/2006/relationships/image" Target="../media/image28.jpe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slide" Target="slide152.xml"/><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hyperlink" Target="https://mhnsw.au/stories/general/cast-in-cast-out-recasting-fragments-of-memory/" TargetMode="External"/><Relationship Id="rId5" Type="http://schemas.openxmlformats.org/officeDocument/2006/relationships/hyperlink" Target="https://www.dennisgolding.com/cast-in-cast-out" TargetMode="Externa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slide" Target="slide152.xml"/><Relationship Id="rId7" Type="http://schemas.openxmlformats.org/officeDocument/2006/relationships/hyperlink" Target="https://www.sullivanstrumpf.com/artists/yang-yongliang" TargetMode="External"/><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hyperlink" Target="https://mhnsw.au/stories/general/cast-in-cast-out-recasting-fragments-of-memory/" TargetMode="External"/><Relationship Id="rId5" Type="http://schemas.openxmlformats.org/officeDocument/2006/relationships/hyperlink" Target="https://vimeo.com/785518601" TargetMode="Externa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slide" Target="slide152.xml"/><Relationship Id="rId2" Type="http://schemas.openxmlformats.org/officeDocument/2006/relationships/notesSlide" Target="../notesSlides/notesSlide22.xml"/><Relationship Id="rId1" Type="http://schemas.openxmlformats.org/officeDocument/2006/relationships/slideLayout" Target="../slideLayouts/slideLayout5.xml"/><Relationship Id="rId5" Type="http://schemas.openxmlformats.org/officeDocument/2006/relationships/image" Target="../media/image22.pn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slide" Target="slide5.xml"/><Relationship Id="rId7" Type="http://schemas.openxmlformats.org/officeDocument/2006/relationships/slide" Target="slide101.xml"/><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slide" Target="slide78.xml"/><Relationship Id="rId5" Type="http://schemas.openxmlformats.org/officeDocument/2006/relationships/slide" Target="slide59.xml"/><Relationship Id="rId4" Type="http://schemas.openxmlformats.org/officeDocument/2006/relationships/slide" Target="slide26.xml"/></Relationships>
</file>

<file path=ppt/slides/_rels/slide30.xml.rels><?xml version="1.0" encoding="UTF-8" standalone="yes"?>
<Relationships xmlns="http://schemas.openxmlformats.org/package/2006/relationships"><Relationship Id="rId3" Type="http://schemas.openxmlformats.org/officeDocument/2006/relationships/hyperlink" Target="https://www.mylynnguyen.com/orange-corner-store" TargetMode="External"/><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33.jpeg"/></Relationships>
</file>

<file path=ppt/slides/_rels/slide31.xml.rels><?xml version="1.0" encoding="UTF-8" standalone="yes"?>
<Relationships xmlns="http://schemas.openxmlformats.org/package/2006/relationships"><Relationship Id="rId3" Type="http://schemas.openxmlformats.org/officeDocument/2006/relationships/hyperlink" Target="https://mhnsw.au/stories/general/cast-in-cast-out-recasting-fragments-of-memory/" TargetMode="External"/><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hyperlink" Target="https://www.artsy.net/artwork/yang-yongliang-yang-yong-liang-the-falls" TargetMode="External"/><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hyperlink" Target="https://vimeo.com/785518601"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artexpress.vr.artsunit.nsw.edu.au/2023/works/50/" TargetMode="External"/><Relationship Id="rId2" Type="http://schemas.openxmlformats.org/officeDocument/2006/relationships/notesSlide" Target="../notesSlides/notesSlide31.xml"/><Relationship Id="rId1" Type="http://schemas.openxmlformats.org/officeDocument/2006/relationships/slideLayout" Target="../slideLayouts/slideLayout6.xml"/><Relationship Id="rId5" Type="http://schemas.openxmlformats.org/officeDocument/2006/relationships/image" Target="../media/image35.png"/><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3" Type="http://schemas.openxmlformats.org/officeDocument/2006/relationships/hyperlink" Target="https://artexpress.vr.artsunit.nsw.edu.au/2024/works/50/" TargetMode="External"/><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3" Type="http://schemas.openxmlformats.org/officeDocument/2006/relationships/hyperlink" Target="https://artexpress.vr.artsunit.nsw.edu.au/2024/works/27/" TargetMode="External"/><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39.png"/></Relationships>
</file>

<file path=ppt/slides/_rels/slide36.xml.rels><?xml version="1.0" encoding="UTF-8" standalone="yes"?>
<Relationships xmlns="http://schemas.openxmlformats.org/package/2006/relationships"><Relationship Id="rId3" Type="http://schemas.openxmlformats.org/officeDocument/2006/relationships/hyperlink" Target="https://artexpress.vr.artsunit.nsw.edu.au/2022/works/32/" TargetMode="External"/><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 Target="slide152.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slide" Target="slide152.xml"/><Relationship Id="rId2" Type="http://schemas.openxmlformats.org/officeDocument/2006/relationships/notesSlide" Target="../notesSlides/notesSlide35.xml"/><Relationship Id="rId1" Type="http://schemas.openxmlformats.org/officeDocument/2006/relationships/slideLayout" Target="../slideLayouts/slideLayout5.xml"/><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3" Type="http://schemas.openxmlformats.org/officeDocument/2006/relationships/slide" Target="slide113.xml"/><Relationship Id="rId7" Type="http://schemas.openxmlformats.org/officeDocument/2006/relationships/slide" Target="slide136.xml"/><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slide" Target="slide134.xml"/><Relationship Id="rId5" Type="http://schemas.openxmlformats.org/officeDocument/2006/relationships/slide" Target="slide120.xml"/><Relationship Id="rId4" Type="http://schemas.openxmlformats.org/officeDocument/2006/relationships/slide" Target="slide116.xml"/></Relationships>
</file>

<file path=ppt/slides/_rels/slide40.xml.rels><?xml version="1.0" encoding="UTF-8" standalone="yes"?>
<Relationships xmlns="http://schemas.openxmlformats.org/package/2006/relationships"><Relationship Id="rId3" Type="http://schemas.openxmlformats.org/officeDocument/2006/relationships/slide" Target="slide152.xml"/><Relationship Id="rId2" Type="http://schemas.openxmlformats.org/officeDocument/2006/relationships/notesSlide" Target="../notesSlides/notesSlide36.xml"/><Relationship Id="rId1" Type="http://schemas.openxmlformats.org/officeDocument/2006/relationships/slideLayout" Target="../slideLayouts/slideLayout5.xml"/><Relationship Id="rId5" Type="http://schemas.openxmlformats.org/officeDocument/2006/relationships/image" Target="../media/image14.png"/><Relationship Id="rId4" Type="http://schemas.openxmlformats.org/officeDocument/2006/relationships/image" Target="../media/image44.png"/></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5.xml"/><Relationship Id="rId4" Type="http://schemas.openxmlformats.org/officeDocument/2006/relationships/image" Target="../media/image47.png"/></Relationships>
</file>

<file path=ppt/slides/_rels/slide42.xml.rels><?xml version="1.0" encoding="UTF-8" standalone="yes"?>
<Relationships xmlns="http://schemas.openxmlformats.org/package/2006/relationships"><Relationship Id="rId3" Type="http://schemas.openxmlformats.org/officeDocument/2006/relationships/slide" Target="slide152.xml"/><Relationship Id="rId2" Type="http://schemas.openxmlformats.org/officeDocument/2006/relationships/slide" Target="slide114.xml"/><Relationship Id="rId1" Type="http://schemas.openxmlformats.org/officeDocument/2006/relationships/slideLayout" Target="../slideLayouts/slideLayout5.xml"/><Relationship Id="rId5" Type="http://schemas.openxmlformats.org/officeDocument/2006/relationships/image" Target="../media/image22.png"/><Relationship Id="rId4" Type="http://schemas.openxmlformats.org/officeDocument/2006/relationships/image" Target="../media/image21.png"/></Relationships>
</file>

<file path=ppt/slides/_rels/slide4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49.jpeg"/></Relationships>
</file>

<file path=ppt/slides/_rels/slide4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media/image51.jpeg"/></Relationships>
</file>

<file path=ppt/slides/_rels/slide45.xml.rels><?xml version="1.0" encoding="UTF-8" standalone="yes"?>
<Relationships xmlns="http://schemas.openxmlformats.org/package/2006/relationships"><Relationship Id="rId3" Type="http://schemas.openxmlformats.org/officeDocument/2006/relationships/hyperlink" Target="https://www.dennisgolding.com/cast-in-cast-out" TargetMode="External"/><Relationship Id="rId2" Type="http://schemas.openxmlformats.org/officeDocument/2006/relationships/notesSlide" Target="../notesSlides/notesSlide39.xml"/><Relationship Id="rId1" Type="http://schemas.openxmlformats.org/officeDocument/2006/relationships/slideLayout" Target="../slideLayouts/slideLayout5.xml"/><Relationship Id="rId6" Type="http://schemas.openxmlformats.org/officeDocument/2006/relationships/image" Target="../media/image52.png"/><Relationship Id="rId5" Type="http://schemas.openxmlformats.org/officeDocument/2006/relationships/slide" Target="slide152.xml"/><Relationship Id="rId4" Type="http://schemas.openxmlformats.org/officeDocument/2006/relationships/hyperlink" Target="https://mhnsw.au/stories/general/cast-in-cast-out-recasting-fragments-of-memory/"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slide" Target="slide152.xml"/><Relationship Id="rId2" Type="http://schemas.openxmlformats.org/officeDocument/2006/relationships/notesSlide" Target="../notesSlides/notesSlide42.xml"/><Relationship Id="rId1" Type="http://schemas.openxmlformats.org/officeDocument/2006/relationships/slideLayout" Target="../slideLayouts/slideLayout5.xml"/><Relationship Id="rId5" Type="http://schemas.openxmlformats.org/officeDocument/2006/relationships/image" Target="../media/image55.png"/><Relationship Id="rId4" Type="http://schemas.openxmlformats.org/officeDocument/2006/relationships/image" Target="../media/image54.png"/></Relationships>
</file>

<file path=ppt/slides/_rels/slide49.xml.rels><?xml version="1.0" encoding="UTF-8" standalone="yes"?>
<Relationships xmlns="http://schemas.openxmlformats.org/package/2006/relationships"><Relationship Id="rId2" Type="http://schemas.openxmlformats.org/officeDocument/2006/relationships/hyperlink" Target="https://www.dennisgolding.com/cast-in-cast-out" TargetMode="Externa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hyperlink" Target="https://mhnsw.au/stories/general/cast-in-cast-out-recasting-fragments-of-memory/" TargetMode="Externa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slide" Target="slide152.xml"/><Relationship Id="rId2" Type="http://schemas.openxmlformats.org/officeDocument/2006/relationships/notesSlide" Target="../notesSlides/notesSlide43.xml"/><Relationship Id="rId1" Type="http://schemas.openxmlformats.org/officeDocument/2006/relationships/slideLayout" Target="../slideLayouts/slideLayout5.xml"/><Relationship Id="rId4" Type="http://schemas.openxmlformats.org/officeDocument/2006/relationships/image" Target="../media/image52.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slide" Target="slide152.xml"/><Relationship Id="rId2" Type="http://schemas.openxmlformats.org/officeDocument/2006/relationships/notesSlide" Target="../notesSlides/notesSlide49.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 Target="slide152.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5.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63.xml.rels><?xml version="1.0" encoding="UTF-8" standalone="yes"?>
<Relationships xmlns="http://schemas.openxmlformats.org/package/2006/relationships"><Relationship Id="rId3" Type="http://schemas.openxmlformats.org/officeDocument/2006/relationships/hyperlink" Target="https://www.microsoft.com/en-us/windows/paint#imagecreator" TargetMode="External"/><Relationship Id="rId7" Type="http://schemas.openxmlformats.org/officeDocument/2006/relationships/image" Target="../media/image63.jpeg"/><Relationship Id="rId2" Type="http://schemas.openxmlformats.org/officeDocument/2006/relationships/hyperlink" Target="https://app.education.nsw.gov.au/digital-learning-selector/LearningTool/Card/653?clearCache=bbfce8b8-b0af-7a97-9964-2bc6f8f49e75" TargetMode="External"/><Relationship Id="rId1" Type="http://schemas.openxmlformats.org/officeDocument/2006/relationships/slideLayout" Target="../slideLayouts/slideLayout5.xml"/><Relationship Id="rId6" Type="http://schemas.openxmlformats.org/officeDocument/2006/relationships/image" Target="../media/image62.jpeg"/><Relationship Id="rId5" Type="http://schemas.openxmlformats.org/officeDocument/2006/relationships/image" Target="../media/image61.png"/><Relationship Id="rId4" Type="http://schemas.openxmlformats.org/officeDocument/2006/relationships/hyperlink" Target="https://app.education.nsw.gov.au/digital-learning-selector/LearningTool/Card/42?clearCache=d8d3f1a0-fa6c-2012-289f-627c409114f5"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2.xml"/><Relationship Id="rId1" Type="http://schemas.openxmlformats.org/officeDocument/2006/relationships/slideLayout" Target="../slideLayouts/slideLayout5.xml"/><Relationship Id="rId5" Type="http://schemas.openxmlformats.org/officeDocument/2006/relationships/image" Target="../media/image66.jpeg"/><Relationship Id="rId4" Type="http://schemas.openxmlformats.org/officeDocument/2006/relationships/image" Target="../media/image65.jpeg"/></Relationships>
</file>

<file path=ppt/slides/_rels/slide65.xml.rels><?xml version="1.0" encoding="UTF-8" standalone="yes"?>
<Relationships xmlns="http://schemas.openxmlformats.org/package/2006/relationships"><Relationship Id="rId3" Type="http://schemas.openxmlformats.org/officeDocument/2006/relationships/slide" Target="slide152.xml"/><Relationship Id="rId2" Type="http://schemas.openxmlformats.org/officeDocument/2006/relationships/notesSlide" Target="../notesSlides/notesSlide53.xml"/><Relationship Id="rId1" Type="http://schemas.openxmlformats.org/officeDocument/2006/relationships/slideLayout" Target="../slideLayouts/slideLayout5.xml"/><Relationship Id="rId4" Type="http://schemas.openxmlformats.org/officeDocument/2006/relationships/image" Target="../media/image52.png"/></Relationships>
</file>

<file path=ppt/slides/_rels/slide66.xml.rels><?xml version="1.0" encoding="UTF-8" standalone="yes"?>
<Relationships xmlns="http://schemas.openxmlformats.org/package/2006/relationships"><Relationship Id="rId8" Type="http://schemas.openxmlformats.org/officeDocument/2006/relationships/hyperlink" Target="https://mcontemp.com/mylyn-nguyen/475-king-street/" TargetMode="External"/><Relationship Id="rId13" Type="http://schemas.openxmlformats.org/officeDocument/2006/relationships/slide" Target="slide152.xml"/><Relationship Id="rId3" Type="http://schemas.openxmlformats.org/officeDocument/2006/relationships/image" Target="../media/image28.jpeg"/><Relationship Id="rId7" Type="http://schemas.openxmlformats.org/officeDocument/2006/relationships/image" Target="../media/image68.jpeg"/><Relationship Id="rId12" Type="http://schemas.openxmlformats.org/officeDocument/2006/relationships/hyperlink" Target="https://mcontemp.com/mylyn-nguyen/" TargetMode="External"/><Relationship Id="rId2" Type="http://schemas.openxmlformats.org/officeDocument/2006/relationships/notesSlide" Target="../notesSlides/notesSlide54.xml"/><Relationship Id="rId1" Type="http://schemas.openxmlformats.org/officeDocument/2006/relationships/slideLayout" Target="../slideLayouts/slideLayout5.xml"/><Relationship Id="rId6" Type="http://schemas.openxmlformats.org/officeDocument/2006/relationships/hyperlink" Target="https://www.mylynnguyen.com/pink-king-street" TargetMode="External"/><Relationship Id="rId11" Type="http://schemas.openxmlformats.org/officeDocument/2006/relationships/hyperlink" Target="https://www.mylynnguyen.com/gallery" TargetMode="External"/><Relationship Id="rId5" Type="http://schemas.openxmlformats.org/officeDocument/2006/relationships/image" Target="../media/image67.jpeg"/><Relationship Id="rId10" Type="http://schemas.openxmlformats.org/officeDocument/2006/relationships/hyperlink" Target="https://mcontemp.com/mylyn-nguyen/411-king-street/" TargetMode="External"/><Relationship Id="rId4" Type="http://schemas.openxmlformats.org/officeDocument/2006/relationships/hyperlink" Target="https://www.mylynnguyen.com/411kingstreet" TargetMode="External"/><Relationship Id="rId9" Type="http://schemas.openxmlformats.org/officeDocument/2006/relationships/hyperlink" Target="https://www.mylynnguyen.com/orange-corner-store" TargetMode="External"/><Relationship Id="rId14" Type="http://schemas.openxmlformats.org/officeDocument/2006/relationships/image" Target="../media/image69.png"/></Relationships>
</file>

<file path=ppt/slides/_rels/slide67.xml.rels><?xml version="1.0" encoding="UTF-8" standalone="yes"?>
<Relationships xmlns="http://schemas.openxmlformats.org/package/2006/relationships"><Relationship Id="rId3" Type="http://schemas.openxmlformats.org/officeDocument/2006/relationships/slide" Target="slide152.xml"/><Relationship Id="rId2" Type="http://schemas.openxmlformats.org/officeDocument/2006/relationships/notesSlide" Target="../notesSlides/notesSlide55.xml"/><Relationship Id="rId1" Type="http://schemas.openxmlformats.org/officeDocument/2006/relationships/slideLayout" Target="../slideLayouts/slideLayout5.xml"/><Relationship Id="rId4" Type="http://schemas.openxmlformats.org/officeDocument/2006/relationships/image" Target="../media/image55.png"/></Relationships>
</file>

<file path=ppt/slides/_rels/slide68.xml.rels><?xml version="1.0" encoding="UTF-8" standalone="yes"?>
<Relationships xmlns="http://schemas.openxmlformats.org/package/2006/relationships"><Relationship Id="rId3" Type="http://schemas.openxmlformats.org/officeDocument/2006/relationships/hyperlink" Target="https://earth.google.com/" TargetMode="External"/><Relationship Id="rId2" Type="http://schemas.openxmlformats.org/officeDocument/2006/relationships/notesSlide" Target="../notesSlides/notesSlide56.xml"/><Relationship Id="rId1" Type="http://schemas.openxmlformats.org/officeDocument/2006/relationships/slideLayout" Target="../slideLayouts/slideLayout5.xml"/><Relationship Id="rId5" Type="http://schemas.openxmlformats.org/officeDocument/2006/relationships/image" Target="../media/image55.png"/><Relationship Id="rId4" Type="http://schemas.openxmlformats.org/officeDocument/2006/relationships/slide" Target="slide152.xml"/></Relationships>
</file>

<file path=ppt/slides/_rels/slide69.xml.rels><?xml version="1.0" encoding="UTF-8" standalone="yes"?>
<Relationships xmlns="http://schemas.openxmlformats.org/package/2006/relationships"><Relationship Id="rId3" Type="http://schemas.openxmlformats.org/officeDocument/2006/relationships/slide" Target="slide152.xml"/><Relationship Id="rId2" Type="http://schemas.openxmlformats.org/officeDocument/2006/relationships/notesSlide" Target="../notesSlides/notesSlide57.xml"/><Relationship Id="rId1" Type="http://schemas.openxmlformats.org/officeDocument/2006/relationships/slideLayout" Target="../slideLayouts/slideLayout5.xml"/><Relationship Id="rId4" Type="http://schemas.openxmlformats.org/officeDocument/2006/relationships/image" Target="../media/image55.png"/></Relationships>
</file>

<file path=ppt/slides/_rels/slide7.xml.rels><?xml version="1.0" encoding="UTF-8" standalone="yes"?>
<Relationships xmlns="http://schemas.openxmlformats.org/package/2006/relationships"><Relationship Id="rId3" Type="http://schemas.openxmlformats.org/officeDocument/2006/relationships/slide" Target="slide152.xml"/><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8.png"/><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3" Type="http://schemas.openxmlformats.org/officeDocument/2006/relationships/hyperlink" Target="https://www.youtube.com/watch?v=adHoz48q7MU" TargetMode="External"/><Relationship Id="rId2" Type="http://schemas.openxmlformats.org/officeDocument/2006/relationships/notesSlide" Target="../notesSlides/notesSlide58.xml"/><Relationship Id="rId1" Type="http://schemas.openxmlformats.org/officeDocument/2006/relationships/slideLayout" Target="../slideLayouts/slideLayout5.xml"/><Relationship Id="rId5" Type="http://schemas.openxmlformats.org/officeDocument/2006/relationships/image" Target="../media/image70.png"/><Relationship Id="rId4" Type="http://schemas.openxmlformats.org/officeDocument/2006/relationships/slide" Target="slide152.xml"/></Relationships>
</file>

<file path=ppt/slides/_rels/slide71.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slide" Target="slide152.xml"/><Relationship Id="rId7" Type="http://schemas.openxmlformats.org/officeDocument/2006/relationships/hyperlink" Target="https://www.mylynnguyen.com/about" TargetMode="External"/><Relationship Id="rId2" Type="http://schemas.openxmlformats.org/officeDocument/2006/relationships/notesSlide" Target="../notesSlides/notesSlide59.xml"/><Relationship Id="rId1" Type="http://schemas.openxmlformats.org/officeDocument/2006/relationships/slideLayout" Target="../slideLayouts/slideLayout5.xml"/><Relationship Id="rId6" Type="http://schemas.openxmlformats.org/officeDocument/2006/relationships/hyperlink" Target="https://www.qantas.com/travelinsider/en/lifestyle/people/artist-mylyn-nguyen-minature-artwork.html" TargetMode="External"/><Relationship Id="rId5" Type="http://schemas.openxmlformats.org/officeDocument/2006/relationships/hyperlink" Target="https://mcontemp.com/artists/mylyn-nguyen/" TargetMode="External"/><Relationship Id="rId4" Type="http://schemas.openxmlformats.org/officeDocument/2006/relationships/image" Target="../media/image71.pn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3" Type="http://schemas.openxmlformats.org/officeDocument/2006/relationships/slide" Target="slide152.xml"/><Relationship Id="rId2" Type="http://schemas.openxmlformats.org/officeDocument/2006/relationships/notesSlide" Target="../notesSlides/notesSlide64.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77.xml.rels><?xml version="1.0" encoding="UTF-8" standalone="yes"?>
<Relationships xmlns="http://schemas.openxmlformats.org/package/2006/relationships"><Relationship Id="rId3" Type="http://schemas.openxmlformats.org/officeDocument/2006/relationships/slide" Target="slide152.xml"/><Relationship Id="rId2" Type="http://schemas.openxmlformats.org/officeDocument/2006/relationships/notesSlide" Target="../notesSlides/notesSlide65.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hyperlink" Target="https://www.abs.gov.au/ausstats/abs@.nsf/Lookup/by%20Subject/4160.0.55.001~Jun%202015~Main%20Features~The%20built%20and%20natural%20environments~10011#:~:text=%27The%20built%20environment,SOE)%2C%202011)." TargetMode="External"/><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9.jpeg"/></Relationships>
</file>

<file path=ppt/slides/_rels/slide8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 Target="slide152.xml"/><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8.xml"/><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9.xml"/><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0.xml"/><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3" Type="http://schemas.openxmlformats.org/officeDocument/2006/relationships/hyperlink" Target="https://vimeo.com/785518601" TargetMode="External"/><Relationship Id="rId2" Type="http://schemas.openxmlformats.org/officeDocument/2006/relationships/notesSlide" Target="../notesSlides/notesSlide71.xml"/><Relationship Id="rId1" Type="http://schemas.openxmlformats.org/officeDocument/2006/relationships/slideLayout" Target="../slideLayouts/slideLayout5.xml"/><Relationship Id="rId6" Type="http://schemas.openxmlformats.org/officeDocument/2006/relationships/image" Target="../media/image52.png"/><Relationship Id="rId5" Type="http://schemas.openxmlformats.org/officeDocument/2006/relationships/slide" Target="slide152.xml"/><Relationship Id="rId4" Type="http://schemas.openxmlformats.org/officeDocument/2006/relationships/hyperlink" Target="https://mhnsw.au/stories/general/cast-in-cast-out-recasting-fragments-of-memory/" TargetMode="External"/></Relationships>
</file>

<file path=ppt/slides/_rels/slide8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2.xml"/><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3.xml"/><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slide" Target="slide152.xml"/><Relationship Id="rId7" Type="http://schemas.openxmlformats.org/officeDocument/2006/relationships/hyperlink" Target="https://artsandculture.google.com/asset/a-solitary-temple-amid-clearing-peaks-li-cheng/XQHcnUGWbnlmuA" TargetMode="External"/><Relationship Id="rId2" Type="http://schemas.openxmlformats.org/officeDocument/2006/relationships/notesSlide" Target="../notesSlides/notesSlide74.xml"/><Relationship Id="rId1" Type="http://schemas.openxmlformats.org/officeDocument/2006/relationships/slideLayout" Target="../slideLayouts/slideLayout5.xml"/><Relationship Id="rId6" Type="http://schemas.openxmlformats.org/officeDocument/2006/relationships/hyperlink" Target="https://artsandculture.google.com/entity/lan-ying/m04f3gfs" TargetMode="External"/><Relationship Id="rId11" Type="http://schemas.openxmlformats.org/officeDocument/2006/relationships/hyperlink" Target="https://www.xubing.com/en/work/details/711?year=2024&amp;type=year#711:~:text=Background%20Story%3A%20Autumn%20Colors%20on%20the%20Qiao%20and%20Hua%20Mountains" TargetMode="External"/><Relationship Id="rId5" Type="http://schemas.openxmlformats.org/officeDocument/2006/relationships/hyperlink" Target="https://artsandculture.google.com/asset/early-spring/xAHr0j3bdWn7Dw" TargetMode="External"/><Relationship Id="rId10" Type="http://schemas.openxmlformats.org/officeDocument/2006/relationships/hyperlink" Target="https://explore.dangrove.org/objects/83" TargetMode="External"/><Relationship Id="rId4" Type="http://schemas.openxmlformats.org/officeDocument/2006/relationships/image" Target="../media/image77.png"/><Relationship Id="rId9" Type="http://schemas.openxmlformats.org/officeDocument/2006/relationships/hyperlink" Target="https://www.sullivanstrumpf.com/artists/yang-yongliang" TargetMode="External"/></Relationships>
</file>

<file path=ppt/slides/_rels/slide8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5.xml"/><Relationship Id="rId1" Type="http://schemas.openxmlformats.org/officeDocument/2006/relationships/slideLayout" Target="../slideLayouts/slideLayout5.xml"/><Relationship Id="rId6" Type="http://schemas.openxmlformats.org/officeDocument/2006/relationships/image" Target="../media/image79.jpeg"/><Relationship Id="rId5" Type="http://schemas.openxmlformats.org/officeDocument/2006/relationships/hyperlink" Target="https://digitalarchive.npm.gov.tw/Collection/Detail/47?dep=P" TargetMode="External"/><Relationship Id="rId4" Type="http://schemas.openxmlformats.org/officeDocument/2006/relationships/hyperlink" Target="https://www.comuseum.com/painting/masters/guo-xi/early-spring/" TargetMode="Externa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3" Type="http://schemas.openxmlformats.org/officeDocument/2006/relationships/slide" Target="slide152.xml"/><Relationship Id="rId2" Type="http://schemas.openxmlformats.org/officeDocument/2006/relationships/hyperlink" Target="https://www.artsy.net/artwork/yang-yongliang-yang-yong-liang-the-falls" TargetMode="External"/><Relationship Id="rId1" Type="http://schemas.openxmlformats.org/officeDocument/2006/relationships/slideLayout" Target="../slideLayouts/slideLayout8.xml"/><Relationship Id="rId4" Type="http://schemas.openxmlformats.org/officeDocument/2006/relationships/image" Target="../media/image55.png"/></Relationships>
</file>

<file path=ppt/slides/_rels/slide92.xml.rels><?xml version="1.0" encoding="UTF-8" standalone="yes"?>
<Relationships xmlns="http://schemas.openxmlformats.org/package/2006/relationships"><Relationship Id="rId3" Type="http://schemas.openxmlformats.org/officeDocument/2006/relationships/hyperlink" Target="https://www.sullivanstrumpf.com/exhibitions/imagined-landscapes#:~:text=Yang%20Yongliang%20was,eight%20lane%20highways." TargetMode="External"/><Relationship Id="rId2" Type="http://schemas.openxmlformats.org/officeDocument/2006/relationships/notesSlide" Target="../notesSlides/notesSlide76.xml"/><Relationship Id="rId1" Type="http://schemas.openxmlformats.org/officeDocument/2006/relationships/slideLayout" Target="../slideLayouts/slideLayout5.xml"/><Relationship Id="rId5" Type="http://schemas.openxmlformats.org/officeDocument/2006/relationships/image" Target="../media/image55.png"/><Relationship Id="rId4" Type="http://schemas.openxmlformats.org/officeDocument/2006/relationships/slide" Target="slide152.xml"/></Relationships>
</file>

<file path=ppt/slides/_rels/slide93.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71.png"/><Relationship Id="rId2" Type="http://schemas.openxmlformats.org/officeDocument/2006/relationships/slide" Target="slide152.xml"/><Relationship Id="rId1" Type="http://schemas.openxmlformats.org/officeDocument/2006/relationships/slideLayout" Target="../slideLayouts/slideLayout5.xml"/><Relationship Id="rId6" Type="http://schemas.openxmlformats.org/officeDocument/2006/relationships/image" Target="../media/image55.png"/><Relationship Id="rId5" Type="http://schemas.openxmlformats.org/officeDocument/2006/relationships/hyperlink" Target="https://www.metmuseum.org/art/collection/search/49019" TargetMode="External"/><Relationship Id="rId4" Type="http://schemas.openxmlformats.org/officeDocument/2006/relationships/hyperlink" Target="https://vimeo.com/785518601" TargetMode="External"/></Relationships>
</file>

<file path=ppt/slides/_rels/slide94.xml.rels><?xml version="1.0" encoding="UTF-8" standalone="yes"?>
<Relationships xmlns="http://schemas.openxmlformats.org/package/2006/relationships"><Relationship Id="rId8" Type="http://schemas.openxmlformats.org/officeDocument/2006/relationships/hyperlink" Target="https://www.whitestone-gallery.com/blogs/articles-post/yang-yongliang-interview-artalpha-1?srsltid=AfmBOoqrW_PyKFzp9AlzJvYaHJHVPOHUa9dZF8pWIOiLwY7SnAlVerZZ" TargetMode="External"/><Relationship Id="rId3" Type="http://schemas.openxmlformats.org/officeDocument/2006/relationships/slide" Target="slide152.xml"/><Relationship Id="rId7" Type="http://schemas.openxmlformats.org/officeDocument/2006/relationships/hyperlink" Target="https://www.sullivanstrumpf.com/exhibitions/viewing-room/parallel-metropolis" TargetMode="External"/><Relationship Id="rId2" Type="http://schemas.openxmlformats.org/officeDocument/2006/relationships/notesSlide" Target="../notesSlides/notesSlide77.xml"/><Relationship Id="rId1" Type="http://schemas.openxmlformats.org/officeDocument/2006/relationships/slideLayout" Target="../slideLayouts/slideLayout5.xml"/><Relationship Id="rId6" Type="http://schemas.openxmlformats.org/officeDocument/2006/relationships/hyperlink" Target="https://www.sullivanstrumpf.com/artists/yang-yongliang" TargetMode="External"/><Relationship Id="rId5" Type="http://schemas.openxmlformats.org/officeDocument/2006/relationships/hyperlink" Target="https://www.sullivanstrumpf.com/exhibitions/imagined-landscapes" TargetMode="External"/><Relationship Id="rId4" Type="http://schemas.openxmlformats.org/officeDocument/2006/relationships/image" Target="../media/image71.png"/><Relationship Id="rId9" Type="http://schemas.openxmlformats.org/officeDocument/2006/relationships/image" Target="../media/image72.png"/></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5.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5.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5.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3" Type="http://schemas.openxmlformats.org/officeDocument/2006/relationships/slide" Target="slide152.xml"/><Relationship Id="rId2" Type="http://schemas.openxmlformats.org/officeDocument/2006/relationships/notesSlide" Target="../notesSlides/notesSlide82.xml"/><Relationship Id="rId1" Type="http://schemas.openxmlformats.org/officeDocument/2006/relationships/slideLayout" Target="../slideLayouts/slideLayout4.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D998069-8808-F7B7-147A-0D45AF051C4E}"/>
              </a:ext>
            </a:extLst>
          </p:cNvPr>
          <p:cNvSpPr>
            <a:spLocks noGrp="1"/>
          </p:cNvSpPr>
          <p:nvPr>
            <p:ph type="title"/>
          </p:nvPr>
        </p:nvSpPr>
        <p:spPr/>
        <p:txBody>
          <a:bodyPr/>
          <a:lstStyle/>
          <a:p>
            <a:r>
              <a:rPr lang="en-AU" dirty="0">
                <a:latin typeface="+mj-lt"/>
              </a:rPr>
              <a:t>Instructions for use</a:t>
            </a:r>
          </a:p>
        </p:txBody>
      </p:sp>
      <p:sp>
        <p:nvSpPr>
          <p:cNvPr id="7" name="Picture Placeholder 6">
            <a:extLst>
              <a:ext uri="{FF2B5EF4-FFF2-40B4-BE49-F238E27FC236}">
                <a16:creationId xmlns:a16="http://schemas.microsoft.com/office/drawing/2014/main" id="{41E659CE-3503-CAAB-868D-643BC7328B29}"/>
              </a:ext>
            </a:extLst>
          </p:cNvPr>
          <p:cNvSpPr>
            <a:spLocks noGrp="1"/>
          </p:cNvSpPr>
          <p:nvPr>
            <p:ph type="pic" sz="quarter" idx="13"/>
          </p:nvPr>
        </p:nvSpPr>
        <p:spPr>
          <a:xfrm>
            <a:off x="354000" y="2017359"/>
            <a:ext cx="11483999" cy="4498641"/>
          </a:xfrm>
        </p:spPr>
        <p:txBody>
          <a:bodyPr/>
          <a:lstStyle/>
          <a:p>
            <a:pPr marL="342900" indent="-342900">
              <a:buFont typeface="Arial"/>
              <a:buChar char="•"/>
            </a:pPr>
            <a:r>
              <a:rPr lang="en-AU" sz="1600" dirty="0">
                <a:latin typeface="+mn-lt"/>
                <a:ea typeface="+mn-lt"/>
                <a:cs typeface="+mn-lt"/>
              </a:rPr>
              <a:t>This resource is not a teaching and learning program. It should be used in conjunction with the visual arts Stage 5 sample unit ‘</a:t>
            </a:r>
            <a:r>
              <a:rPr lang="en-AU" sz="1600" dirty="0" err="1">
                <a:latin typeface="+mn-lt"/>
                <a:ea typeface="+mn-lt"/>
                <a:cs typeface="+mn-lt"/>
              </a:rPr>
              <a:t>Architextures</a:t>
            </a:r>
            <a:r>
              <a:rPr lang="en-AU" sz="1600" dirty="0">
                <a:latin typeface="+mn-lt"/>
                <a:ea typeface="+mn-lt"/>
                <a:cs typeface="+mn-lt"/>
              </a:rPr>
              <a:t>' and the </a:t>
            </a:r>
            <a:r>
              <a:rPr lang="en-AU" sz="1600" dirty="0" err="1">
                <a:latin typeface="+mn-lt"/>
                <a:ea typeface="+mn-lt"/>
                <a:cs typeface="+mn-lt"/>
              </a:rPr>
              <a:t>Architextures</a:t>
            </a:r>
            <a:r>
              <a:rPr lang="en-AU" sz="1600" dirty="0">
                <a:latin typeface="+mn-lt"/>
                <a:ea typeface="+mn-lt"/>
                <a:cs typeface="+mn-lt"/>
              </a:rPr>
              <a:t> assessment task, available on the </a:t>
            </a:r>
            <a:r>
              <a:rPr lang="en-AU" sz="1600" dirty="0">
                <a:hlinkClick r:id="rId3"/>
              </a:rPr>
              <a:t>Visual Arts 7–10 (2024)</a:t>
            </a:r>
            <a:r>
              <a:rPr lang="en-AU" sz="1600" dirty="0">
                <a:latin typeface="+mn-lt"/>
                <a:ea typeface="+mn-lt"/>
                <a:cs typeface="+mn-lt"/>
              </a:rPr>
              <a:t>. </a:t>
            </a:r>
          </a:p>
          <a:p>
            <a:pPr marL="342900" indent="-342900">
              <a:buFont typeface="Arial"/>
              <a:buChar char="•"/>
            </a:pPr>
            <a:r>
              <a:rPr lang="en-AU" sz="1600" dirty="0">
                <a:solidFill>
                  <a:srgbClr val="22272B"/>
                </a:solidFill>
                <a:latin typeface="+mn-lt"/>
              </a:rPr>
              <a:t>Classroom teachers are encouraged to </a:t>
            </a:r>
            <a:r>
              <a:rPr lang="en-AU" sz="1600" b="1" dirty="0">
                <a:solidFill>
                  <a:srgbClr val="22272B"/>
                </a:solidFill>
                <a:latin typeface="+mn-lt"/>
              </a:rPr>
              <a:t>add and adapt</a:t>
            </a:r>
            <a:r>
              <a:rPr lang="en-AU" sz="1600" dirty="0">
                <a:solidFill>
                  <a:srgbClr val="22272B"/>
                </a:solidFill>
                <a:latin typeface="+mn-lt"/>
              </a:rPr>
              <a:t> slides as required to meet the needs of their students.</a:t>
            </a:r>
          </a:p>
          <a:p>
            <a:pPr marL="342900" indent="-342900">
              <a:lnSpc>
                <a:spcPct val="150000"/>
              </a:lnSpc>
              <a:buFont typeface="Arial"/>
              <a:buChar char="•"/>
            </a:pPr>
            <a:r>
              <a:rPr lang="en-AU" sz="1600" dirty="0">
                <a:solidFill>
                  <a:srgbClr val="22272B"/>
                </a:solidFill>
                <a:latin typeface="+mn-lt"/>
              </a:rPr>
              <a:t>Save a copy of the file to make changes to the slide deck. Go to File &gt; Download a Copy (this downloads a copy to the computer to edit in the PowerPoint app).</a:t>
            </a:r>
          </a:p>
          <a:p>
            <a:pPr marL="342900" indent="-342900">
              <a:lnSpc>
                <a:spcPct val="150000"/>
              </a:lnSpc>
              <a:buFont typeface="Arial"/>
              <a:buChar char="•"/>
            </a:pPr>
            <a:r>
              <a:rPr lang="en-AU" sz="1600" dirty="0">
                <a:solidFill>
                  <a:srgbClr val="22272B"/>
                </a:solidFill>
                <a:latin typeface="+mn-lt"/>
              </a:rPr>
              <a:t>To convert the PowerPoint to Google Slides:</a:t>
            </a:r>
          </a:p>
          <a:p>
            <a:pPr marL="913765" lvl="1" indent="-457200">
              <a:lnSpc>
                <a:spcPct val="150000"/>
              </a:lnSpc>
              <a:spcAft>
                <a:spcPts val="1200"/>
              </a:spcAft>
              <a:buFont typeface="+mj-lt"/>
              <a:buAutoNum type="arabicPeriod"/>
            </a:pPr>
            <a:r>
              <a:rPr lang="en-AU" sz="1600" dirty="0">
                <a:solidFill>
                  <a:srgbClr val="22272B"/>
                </a:solidFill>
                <a:latin typeface="+mn-lt"/>
              </a:rPr>
              <a:t>Upload the file into Google Drive and open it.</a:t>
            </a:r>
          </a:p>
          <a:p>
            <a:pPr marL="913765" lvl="1" indent="-457200">
              <a:lnSpc>
                <a:spcPct val="150000"/>
              </a:lnSpc>
              <a:spcAft>
                <a:spcPts val="1200"/>
              </a:spcAft>
              <a:buFont typeface="+mj-lt"/>
              <a:buAutoNum type="arabicPeriod"/>
            </a:pPr>
            <a:r>
              <a:rPr lang="en-AU" sz="1600" dirty="0">
                <a:solidFill>
                  <a:srgbClr val="22272B"/>
                </a:solidFill>
                <a:latin typeface="+mn-lt"/>
              </a:rPr>
              <a:t>Go to File &gt; Save as Google Slides.</a:t>
            </a:r>
          </a:p>
          <a:p>
            <a:pPr marL="456565" lvl="1">
              <a:lnSpc>
                <a:spcPct val="150000"/>
              </a:lnSpc>
              <a:spcAft>
                <a:spcPts val="1200"/>
              </a:spcAft>
            </a:pPr>
            <a:r>
              <a:rPr lang="en-AU" sz="1600" dirty="0">
                <a:solidFill>
                  <a:srgbClr val="22272B"/>
                </a:solidFill>
                <a:latin typeface="+mn-lt"/>
              </a:rPr>
              <a:t>(Note – conversion may cause formatting changes in the slides.)</a:t>
            </a:r>
          </a:p>
        </p:txBody>
      </p:sp>
      <p:sp>
        <p:nvSpPr>
          <p:cNvPr id="2" name="Slide Number Placeholder 1">
            <a:extLst>
              <a:ext uri="{FF2B5EF4-FFF2-40B4-BE49-F238E27FC236}">
                <a16:creationId xmlns:a16="http://schemas.microsoft.com/office/drawing/2014/main" id="{CD087911-6789-4356-F538-4C4ABF1219E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a:t>
            </a:fld>
            <a:endParaRPr lang="en-AU"/>
          </a:p>
        </p:txBody>
      </p:sp>
    </p:spTree>
    <p:extLst>
      <p:ext uri="{BB962C8B-B14F-4D97-AF65-F5344CB8AC3E}">
        <p14:creationId xmlns:p14="http://schemas.microsoft.com/office/powerpoint/2010/main" val="3977060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27FFD2-BC03-3FB5-8476-2CFD3B7EF7A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A9AB937-CDED-7E4B-461A-41C32B1D4F26}"/>
              </a:ext>
            </a:extLst>
          </p:cNvPr>
          <p:cNvSpPr>
            <a:spLocks noGrp="1"/>
          </p:cNvSpPr>
          <p:nvPr>
            <p:ph type="title"/>
          </p:nvPr>
        </p:nvSpPr>
        <p:spPr/>
        <p:txBody>
          <a:bodyPr/>
          <a:lstStyle/>
          <a:p>
            <a:r>
              <a:rPr lang="en-AU" dirty="0">
                <a:latin typeface="+mj-lt"/>
              </a:rPr>
              <a:t>Where you are… </a:t>
            </a:r>
            <a:r>
              <a:rPr lang="en-AU" dirty="0">
                <a:solidFill>
                  <a:schemeClr val="accent1">
                    <a:alpha val="0"/>
                  </a:schemeClr>
                </a:solidFill>
                <a:latin typeface="+mj-lt"/>
              </a:rPr>
              <a:t>(4)</a:t>
            </a:r>
          </a:p>
        </p:txBody>
      </p:sp>
      <p:sp>
        <p:nvSpPr>
          <p:cNvPr id="4" name="Text Placeholder 3">
            <a:extLst>
              <a:ext uri="{FF2B5EF4-FFF2-40B4-BE49-F238E27FC236}">
                <a16:creationId xmlns:a16="http://schemas.microsoft.com/office/drawing/2014/main" id="{8681F060-6D1D-9A4E-8904-614CF1D5A8DF}"/>
              </a:ext>
            </a:extLst>
          </p:cNvPr>
          <p:cNvSpPr>
            <a:spLocks noGrp="1"/>
          </p:cNvSpPr>
          <p:nvPr>
            <p:ph type="body" sz="quarter" idx="18"/>
          </p:nvPr>
        </p:nvSpPr>
        <p:spPr/>
        <p:txBody>
          <a:bodyPr/>
          <a:lstStyle/>
          <a:p>
            <a:r>
              <a:rPr lang="en-AU">
                <a:latin typeface="+mj-lt"/>
              </a:rPr>
              <a:t>1.1(d) – Categorising key features in your local area</a:t>
            </a:r>
          </a:p>
        </p:txBody>
      </p:sp>
      <p:graphicFrame>
        <p:nvGraphicFramePr>
          <p:cNvPr id="7" name="Table 6">
            <a:extLst>
              <a:ext uri="{FF2B5EF4-FFF2-40B4-BE49-F238E27FC236}">
                <a16:creationId xmlns:a16="http://schemas.microsoft.com/office/drawing/2014/main" id="{E6A237BD-D4A5-E026-F3F6-F8C11C7994BD}"/>
              </a:ext>
            </a:extLst>
          </p:cNvPr>
          <p:cNvGraphicFramePr>
            <a:graphicFrameLocks noGrp="1"/>
          </p:cNvGraphicFramePr>
          <p:nvPr>
            <p:extLst>
              <p:ext uri="{D42A27DB-BD31-4B8C-83A1-F6EECF244321}">
                <p14:modId xmlns:p14="http://schemas.microsoft.com/office/powerpoint/2010/main" val="2288918969"/>
              </p:ext>
            </p:extLst>
          </p:nvPr>
        </p:nvGraphicFramePr>
        <p:xfrm>
          <a:off x="359998" y="1431546"/>
          <a:ext cx="11471640" cy="2300917"/>
        </p:xfrm>
        <a:graphic>
          <a:graphicData uri="http://schemas.openxmlformats.org/drawingml/2006/table">
            <a:tbl>
              <a:tblPr firstRow="1" bandRow="1">
                <a:tableStyleId>{72833802-FEF1-4C79-8D5D-14CF1EAF98D9}</a:tableStyleId>
              </a:tblPr>
              <a:tblGrid>
                <a:gridCol w="1911940">
                  <a:extLst>
                    <a:ext uri="{9D8B030D-6E8A-4147-A177-3AD203B41FA5}">
                      <a16:colId xmlns:a16="http://schemas.microsoft.com/office/drawing/2014/main" val="3583015367"/>
                    </a:ext>
                  </a:extLst>
                </a:gridCol>
                <a:gridCol w="1911940">
                  <a:extLst>
                    <a:ext uri="{9D8B030D-6E8A-4147-A177-3AD203B41FA5}">
                      <a16:colId xmlns:a16="http://schemas.microsoft.com/office/drawing/2014/main" val="462068259"/>
                    </a:ext>
                  </a:extLst>
                </a:gridCol>
                <a:gridCol w="1911940">
                  <a:extLst>
                    <a:ext uri="{9D8B030D-6E8A-4147-A177-3AD203B41FA5}">
                      <a16:colId xmlns:a16="http://schemas.microsoft.com/office/drawing/2014/main" val="193466930"/>
                    </a:ext>
                  </a:extLst>
                </a:gridCol>
                <a:gridCol w="1911940">
                  <a:extLst>
                    <a:ext uri="{9D8B030D-6E8A-4147-A177-3AD203B41FA5}">
                      <a16:colId xmlns:a16="http://schemas.microsoft.com/office/drawing/2014/main" val="1389648718"/>
                    </a:ext>
                  </a:extLst>
                </a:gridCol>
                <a:gridCol w="1911940">
                  <a:extLst>
                    <a:ext uri="{9D8B030D-6E8A-4147-A177-3AD203B41FA5}">
                      <a16:colId xmlns:a16="http://schemas.microsoft.com/office/drawing/2014/main" val="449267746"/>
                    </a:ext>
                  </a:extLst>
                </a:gridCol>
                <a:gridCol w="1911940">
                  <a:extLst>
                    <a:ext uri="{9D8B030D-6E8A-4147-A177-3AD203B41FA5}">
                      <a16:colId xmlns:a16="http://schemas.microsoft.com/office/drawing/2014/main" val="2572365906"/>
                    </a:ext>
                  </a:extLst>
                </a:gridCol>
              </a:tblGrid>
              <a:tr h="649738">
                <a:tc>
                  <a:txBody>
                    <a:bodyPr/>
                    <a:lstStyle/>
                    <a:p>
                      <a:r>
                        <a:rPr lang="en-AU">
                          <a:latin typeface="+mj-lt"/>
                        </a:rPr>
                        <a:t>Types of residence</a:t>
                      </a:r>
                    </a:p>
                  </a:txBody>
                  <a:tcPr/>
                </a:tc>
                <a:tc>
                  <a:txBody>
                    <a:bodyPr/>
                    <a:lstStyle/>
                    <a:p>
                      <a:r>
                        <a:rPr lang="en-AU">
                          <a:latin typeface="+mj-lt"/>
                        </a:rPr>
                        <a:t>Commercial buildings</a:t>
                      </a:r>
                    </a:p>
                  </a:txBody>
                  <a:tcPr/>
                </a:tc>
                <a:tc>
                  <a:txBody>
                    <a:bodyPr/>
                    <a:lstStyle/>
                    <a:p>
                      <a:r>
                        <a:rPr lang="en-AU">
                          <a:latin typeface="+mj-lt"/>
                        </a:rPr>
                        <a:t>Industrial sites</a:t>
                      </a:r>
                    </a:p>
                  </a:txBody>
                  <a:tcPr/>
                </a:tc>
                <a:tc>
                  <a:txBody>
                    <a:bodyPr/>
                    <a:lstStyle/>
                    <a:p>
                      <a:r>
                        <a:rPr lang="en-AU">
                          <a:latin typeface="+mj-lt"/>
                        </a:rPr>
                        <a:t>Public artworks</a:t>
                      </a:r>
                    </a:p>
                  </a:txBody>
                  <a:tcPr/>
                </a:tc>
                <a:tc>
                  <a:txBody>
                    <a:bodyPr/>
                    <a:lstStyle/>
                    <a:p>
                      <a:r>
                        <a:rPr lang="en-AU">
                          <a:latin typeface="+mj-lt"/>
                        </a:rPr>
                        <a:t>Landmarks</a:t>
                      </a:r>
                    </a:p>
                  </a:txBody>
                  <a:tcPr/>
                </a:tc>
                <a:tc>
                  <a:txBody>
                    <a:bodyPr/>
                    <a:lstStyle/>
                    <a:p>
                      <a:r>
                        <a:rPr lang="en-AU" dirty="0">
                          <a:latin typeface="+mj-lt"/>
                        </a:rPr>
                        <a:t>Public spaces and recreation</a:t>
                      </a:r>
                    </a:p>
                  </a:txBody>
                  <a:tcPr/>
                </a:tc>
                <a:extLst>
                  <a:ext uri="{0D108BD9-81ED-4DB2-BD59-A6C34878D82A}">
                    <a16:rowId xmlns:a16="http://schemas.microsoft.com/office/drawing/2014/main" val="3798066415"/>
                  </a:ext>
                </a:extLst>
              </a:tr>
              <a:tr h="1651179">
                <a:tc>
                  <a:txBody>
                    <a:bodyPr/>
                    <a:lstStyle/>
                    <a:p>
                      <a:endParaRPr lang="en-AU"/>
                    </a:p>
                  </a:txBody>
                  <a:tcPr/>
                </a:tc>
                <a:tc>
                  <a:txBody>
                    <a:bodyPr/>
                    <a:lstStyle/>
                    <a:p>
                      <a:endParaRPr lang="en-AU"/>
                    </a:p>
                  </a:txBody>
                  <a:tcPr/>
                </a:tc>
                <a:tc>
                  <a:txBody>
                    <a:bodyPr/>
                    <a:lstStyle/>
                    <a:p>
                      <a:endParaRPr lang="en-AU"/>
                    </a:p>
                  </a:txBody>
                  <a:tcPr/>
                </a:tc>
                <a:tc>
                  <a:txBody>
                    <a:bodyPr/>
                    <a:lstStyle/>
                    <a:p>
                      <a:endParaRPr lang="en-AU"/>
                    </a:p>
                  </a:txBody>
                  <a:tcPr/>
                </a:tc>
                <a:tc>
                  <a:txBody>
                    <a:bodyPr/>
                    <a:lstStyle/>
                    <a:p>
                      <a:endParaRPr lang="en-AU"/>
                    </a:p>
                  </a:txBody>
                  <a:tcPr/>
                </a:tc>
                <a:tc>
                  <a:txBody>
                    <a:bodyPr/>
                    <a:lstStyle/>
                    <a:p>
                      <a:endParaRPr lang="en-AU" dirty="0"/>
                    </a:p>
                  </a:txBody>
                  <a:tcPr/>
                </a:tc>
                <a:extLst>
                  <a:ext uri="{0D108BD9-81ED-4DB2-BD59-A6C34878D82A}">
                    <a16:rowId xmlns:a16="http://schemas.microsoft.com/office/drawing/2014/main" val="2808741308"/>
                  </a:ext>
                </a:extLst>
              </a:tr>
            </a:tbl>
          </a:graphicData>
        </a:graphic>
      </p:graphicFrame>
      <p:graphicFrame>
        <p:nvGraphicFramePr>
          <p:cNvPr id="6" name="Table 5">
            <a:extLst>
              <a:ext uri="{FF2B5EF4-FFF2-40B4-BE49-F238E27FC236}">
                <a16:creationId xmlns:a16="http://schemas.microsoft.com/office/drawing/2014/main" id="{658F05FC-5CFE-88BF-3047-3B374C284886}"/>
              </a:ext>
            </a:extLst>
          </p:cNvPr>
          <p:cNvGraphicFramePr>
            <a:graphicFrameLocks noGrp="1"/>
          </p:cNvGraphicFramePr>
          <p:nvPr>
            <p:extLst>
              <p:ext uri="{D42A27DB-BD31-4B8C-83A1-F6EECF244321}">
                <p14:modId xmlns:p14="http://schemas.microsoft.com/office/powerpoint/2010/main" val="836445435"/>
              </p:ext>
            </p:extLst>
          </p:nvPr>
        </p:nvGraphicFramePr>
        <p:xfrm>
          <a:off x="359998" y="4145577"/>
          <a:ext cx="11471640" cy="2300917"/>
        </p:xfrm>
        <a:graphic>
          <a:graphicData uri="http://schemas.openxmlformats.org/drawingml/2006/table">
            <a:tbl>
              <a:tblPr firstRow="1" bandRow="1">
                <a:tableStyleId>{72833802-FEF1-4C79-8D5D-14CF1EAF98D9}</a:tableStyleId>
              </a:tblPr>
              <a:tblGrid>
                <a:gridCol w="1911940">
                  <a:extLst>
                    <a:ext uri="{9D8B030D-6E8A-4147-A177-3AD203B41FA5}">
                      <a16:colId xmlns:a16="http://schemas.microsoft.com/office/drawing/2014/main" val="3583015367"/>
                    </a:ext>
                  </a:extLst>
                </a:gridCol>
                <a:gridCol w="1911940">
                  <a:extLst>
                    <a:ext uri="{9D8B030D-6E8A-4147-A177-3AD203B41FA5}">
                      <a16:colId xmlns:a16="http://schemas.microsoft.com/office/drawing/2014/main" val="462068259"/>
                    </a:ext>
                  </a:extLst>
                </a:gridCol>
                <a:gridCol w="1911940">
                  <a:extLst>
                    <a:ext uri="{9D8B030D-6E8A-4147-A177-3AD203B41FA5}">
                      <a16:colId xmlns:a16="http://schemas.microsoft.com/office/drawing/2014/main" val="193466930"/>
                    </a:ext>
                  </a:extLst>
                </a:gridCol>
                <a:gridCol w="1911940">
                  <a:extLst>
                    <a:ext uri="{9D8B030D-6E8A-4147-A177-3AD203B41FA5}">
                      <a16:colId xmlns:a16="http://schemas.microsoft.com/office/drawing/2014/main" val="1389648718"/>
                    </a:ext>
                  </a:extLst>
                </a:gridCol>
                <a:gridCol w="1911940">
                  <a:extLst>
                    <a:ext uri="{9D8B030D-6E8A-4147-A177-3AD203B41FA5}">
                      <a16:colId xmlns:a16="http://schemas.microsoft.com/office/drawing/2014/main" val="449267746"/>
                    </a:ext>
                  </a:extLst>
                </a:gridCol>
                <a:gridCol w="1911940">
                  <a:extLst>
                    <a:ext uri="{9D8B030D-6E8A-4147-A177-3AD203B41FA5}">
                      <a16:colId xmlns:a16="http://schemas.microsoft.com/office/drawing/2014/main" val="2572365906"/>
                    </a:ext>
                  </a:extLst>
                </a:gridCol>
              </a:tblGrid>
              <a:tr h="649738">
                <a:tc>
                  <a:txBody>
                    <a:bodyPr/>
                    <a:lstStyle/>
                    <a:p>
                      <a:r>
                        <a:rPr lang="en-AU">
                          <a:latin typeface="+mj-lt"/>
                        </a:rPr>
                        <a:t>Transportation</a:t>
                      </a:r>
                    </a:p>
                  </a:txBody>
                  <a:tcPr/>
                </a:tc>
                <a:tc>
                  <a:txBody>
                    <a:bodyPr/>
                    <a:lstStyle/>
                    <a:p>
                      <a:r>
                        <a:rPr lang="en-AU">
                          <a:latin typeface="+mj-lt"/>
                        </a:rPr>
                        <a:t>Amenities</a:t>
                      </a:r>
                    </a:p>
                  </a:txBody>
                  <a:tcPr/>
                </a:tc>
                <a:tc>
                  <a:txBody>
                    <a:bodyPr/>
                    <a:lstStyle/>
                    <a:p>
                      <a:r>
                        <a:rPr lang="en-AU">
                          <a:latin typeface="+mj-lt"/>
                        </a:rPr>
                        <a:t>Borders/</a:t>
                      </a:r>
                    </a:p>
                    <a:p>
                      <a:r>
                        <a:rPr lang="en-AU">
                          <a:latin typeface="+mj-lt"/>
                        </a:rPr>
                        <a:t>transitions</a:t>
                      </a:r>
                    </a:p>
                  </a:txBody>
                  <a:tcPr/>
                </a:tc>
                <a:tc>
                  <a:txBody>
                    <a:bodyPr/>
                    <a:lstStyle/>
                    <a:p>
                      <a:r>
                        <a:rPr lang="en-AU">
                          <a:latin typeface="+mj-lt"/>
                        </a:rPr>
                        <a:t>Old places</a:t>
                      </a:r>
                    </a:p>
                  </a:txBody>
                  <a:tcPr/>
                </a:tc>
                <a:tc>
                  <a:txBody>
                    <a:bodyPr/>
                    <a:lstStyle/>
                    <a:p>
                      <a:r>
                        <a:rPr lang="en-AU">
                          <a:latin typeface="+mj-lt"/>
                        </a:rPr>
                        <a:t>New places</a:t>
                      </a:r>
                    </a:p>
                  </a:txBody>
                  <a:tcPr/>
                </a:tc>
                <a:tc>
                  <a:txBody>
                    <a:bodyPr/>
                    <a:lstStyle/>
                    <a:p>
                      <a:r>
                        <a:rPr lang="en-AU">
                          <a:latin typeface="+mj-lt"/>
                        </a:rPr>
                        <a:t>Inaccessible places</a:t>
                      </a:r>
                    </a:p>
                  </a:txBody>
                  <a:tcPr/>
                </a:tc>
                <a:extLst>
                  <a:ext uri="{0D108BD9-81ED-4DB2-BD59-A6C34878D82A}">
                    <a16:rowId xmlns:a16="http://schemas.microsoft.com/office/drawing/2014/main" val="3798066415"/>
                  </a:ext>
                </a:extLst>
              </a:tr>
              <a:tr h="1651179">
                <a:tc>
                  <a:txBody>
                    <a:bodyPr/>
                    <a:lstStyle/>
                    <a:p>
                      <a:endParaRPr lang="en-AU"/>
                    </a:p>
                  </a:txBody>
                  <a:tcPr/>
                </a:tc>
                <a:tc>
                  <a:txBody>
                    <a:bodyPr/>
                    <a:lstStyle/>
                    <a:p>
                      <a:endParaRPr lang="en-AU"/>
                    </a:p>
                  </a:txBody>
                  <a:tcPr/>
                </a:tc>
                <a:tc>
                  <a:txBody>
                    <a:bodyPr/>
                    <a:lstStyle/>
                    <a:p>
                      <a:endParaRPr lang="en-AU"/>
                    </a:p>
                  </a:txBody>
                  <a:tcPr/>
                </a:tc>
                <a:tc>
                  <a:txBody>
                    <a:bodyPr/>
                    <a:lstStyle/>
                    <a:p>
                      <a:endParaRPr lang="en-AU"/>
                    </a:p>
                  </a:txBody>
                  <a:tcPr/>
                </a:tc>
                <a:tc>
                  <a:txBody>
                    <a:bodyPr/>
                    <a:lstStyle/>
                    <a:p>
                      <a:endParaRPr lang="en-AU"/>
                    </a:p>
                  </a:txBody>
                  <a:tcPr/>
                </a:tc>
                <a:tc>
                  <a:txBody>
                    <a:bodyPr/>
                    <a:lstStyle/>
                    <a:p>
                      <a:endParaRPr lang="en-AU" dirty="0"/>
                    </a:p>
                  </a:txBody>
                  <a:tcPr/>
                </a:tc>
                <a:extLst>
                  <a:ext uri="{0D108BD9-81ED-4DB2-BD59-A6C34878D82A}">
                    <a16:rowId xmlns:a16="http://schemas.microsoft.com/office/drawing/2014/main" val="2808741308"/>
                  </a:ext>
                </a:extLst>
              </a:tr>
            </a:tbl>
          </a:graphicData>
        </a:graphic>
      </p:graphicFrame>
      <p:sp>
        <p:nvSpPr>
          <p:cNvPr id="2" name="Slide Number Placeholder 1">
            <a:extLst>
              <a:ext uri="{FF2B5EF4-FFF2-40B4-BE49-F238E27FC236}">
                <a16:creationId xmlns:a16="http://schemas.microsoft.com/office/drawing/2014/main" id="{B91BCE64-4D3C-22EF-1B54-D5587C10869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10</a:t>
            </a:fld>
            <a:endParaRPr lang="en-AU"/>
          </a:p>
        </p:txBody>
      </p:sp>
    </p:spTree>
    <p:extLst>
      <p:ext uri="{BB962C8B-B14F-4D97-AF65-F5344CB8AC3E}">
        <p14:creationId xmlns:p14="http://schemas.microsoft.com/office/powerpoint/2010/main" val="3034030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05F455-EC49-26AD-D9DB-63C64D52FA36}"/>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34EBACAA-617A-8318-CDE3-587EB59CBB72}"/>
              </a:ext>
            </a:extLst>
          </p:cNvPr>
          <p:cNvSpPr>
            <a:spLocks noGrp="1"/>
          </p:cNvSpPr>
          <p:nvPr>
            <p:ph type="title"/>
          </p:nvPr>
        </p:nvSpPr>
        <p:spPr>
          <a:xfrm>
            <a:off x="360000" y="360000"/>
            <a:ext cx="5736000" cy="545601"/>
          </a:xfrm>
        </p:spPr>
        <p:txBody>
          <a:bodyPr/>
          <a:lstStyle/>
          <a:p>
            <a:r>
              <a:rPr lang="en-AU" dirty="0">
                <a:latin typeface="+mj-lt"/>
              </a:rPr>
              <a:t>Making connections… </a:t>
            </a:r>
            <a:r>
              <a:rPr lang="en-AU" dirty="0">
                <a:solidFill>
                  <a:schemeClr val="accent1">
                    <a:alpha val="0"/>
                  </a:schemeClr>
                </a:solidFill>
                <a:latin typeface="+mj-lt"/>
              </a:rPr>
              <a:t>(2)</a:t>
            </a:r>
          </a:p>
        </p:txBody>
      </p:sp>
      <p:sp>
        <p:nvSpPr>
          <p:cNvPr id="9" name="Text Placeholder 8">
            <a:extLst>
              <a:ext uri="{FF2B5EF4-FFF2-40B4-BE49-F238E27FC236}">
                <a16:creationId xmlns:a16="http://schemas.microsoft.com/office/drawing/2014/main" id="{C5085732-6BBE-93FE-6B22-F1099CD20D90}"/>
              </a:ext>
            </a:extLst>
          </p:cNvPr>
          <p:cNvSpPr>
            <a:spLocks noGrp="1"/>
          </p:cNvSpPr>
          <p:nvPr>
            <p:ph type="body" sz="quarter" idx="18"/>
          </p:nvPr>
        </p:nvSpPr>
        <p:spPr>
          <a:xfrm>
            <a:off x="360000" y="982520"/>
            <a:ext cx="5736000" cy="310015"/>
          </a:xfrm>
        </p:spPr>
        <p:txBody>
          <a:bodyPr/>
          <a:lstStyle/>
          <a:p>
            <a:r>
              <a:rPr lang="en-AU">
                <a:latin typeface="+mj-lt"/>
              </a:rPr>
              <a:t>4.4(g) – Comparing 3 artworks</a:t>
            </a:r>
          </a:p>
        </p:txBody>
      </p:sp>
      <p:grpSp>
        <p:nvGrpSpPr>
          <p:cNvPr id="10" name="Group 9" descr="Task – What connections can you make between Mylyn Nguyen, Dennis Golding and Yang Yongliang’s artworks?&#10;">
            <a:extLst>
              <a:ext uri="{FF2B5EF4-FFF2-40B4-BE49-F238E27FC236}">
                <a16:creationId xmlns:a16="http://schemas.microsoft.com/office/drawing/2014/main" id="{EC22C48D-45C0-5DA3-0273-8CA0890E878B}"/>
              </a:ext>
            </a:extLst>
          </p:cNvPr>
          <p:cNvGrpSpPr/>
          <p:nvPr/>
        </p:nvGrpSpPr>
        <p:grpSpPr>
          <a:xfrm>
            <a:off x="6251720" y="160550"/>
            <a:ext cx="5580280" cy="1045440"/>
            <a:chOff x="4308000" y="160550"/>
            <a:chExt cx="5580280" cy="1045440"/>
          </a:xfrm>
        </p:grpSpPr>
        <p:grpSp>
          <p:nvGrpSpPr>
            <p:cNvPr id="11" name="Group 10" descr="2. Pre-production">
              <a:extLst>
                <a:ext uri="{FF2B5EF4-FFF2-40B4-BE49-F238E27FC236}">
                  <a16:creationId xmlns:a16="http://schemas.microsoft.com/office/drawing/2014/main" id="{CC70EDAC-31BC-C0F6-76AC-DA45781E3BE1}"/>
                </a:ext>
              </a:extLst>
            </p:cNvPr>
            <p:cNvGrpSpPr/>
            <p:nvPr/>
          </p:nvGrpSpPr>
          <p:grpSpPr>
            <a:xfrm>
              <a:off x="4308000" y="160550"/>
              <a:ext cx="5580280" cy="1045440"/>
              <a:chOff x="8516640" y="310738"/>
              <a:chExt cx="5580280" cy="1045440"/>
            </a:xfrm>
          </p:grpSpPr>
          <p:sp>
            <p:nvSpPr>
              <p:cNvPr id="13" name="Rectangle: Rounded Corners 12">
                <a:extLst>
                  <a:ext uri="{FF2B5EF4-FFF2-40B4-BE49-F238E27FC236}">
                    <a16:creationId xmlns:a16="http://schemas.microsoft.com/office/drawing/2014/main" id="{B576FFAE-63E4-EE1C-9BDA-9856475BB095}"/>
                  </a:ext>
                  <a:ext uri="{C183D7F6-B498-43B3-948B-1728B52AA6E4}">
                    <adec:decorative xmlns:adec="http://schemas.microsoft.com/office/drawing/2017/decorative" val="1"/>
                  </a:ext>
                </a:extLst>
              </p:cNvPr>
              <p:cNvSpPr/>
              <p:nvPr/>
            </p:nvSpPr>
            <p:spPr>
              <a:xfrm>
                <a:off x="9194422" y="374761"/>
                <a:ext cx="4902498"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63538"/>
                <a:r>
                  <a:rPr lang="en-GB" sz="1800" b="1">
                    <a:solidFill>
                      <a:schemeClr val="tx1"/>
                    </a:solidFill>
                    <a:latin typeface="+mj-lt"/>
                    <a:cs typeface="Arial" panose="020B0604020202020204" pitchFamily="34" charset="0"/>
                  </a:rPr>
                  <a:t>Task</a:t>
                </a:r>
                <a:r>
                  <a:rPr lang="en-GB" sz="1800">
                    <a:solidFill>
                      <a:schemeClr val="tx1"/>
                    </a:solidFill>
                    <a:latin typeface="+mj-lt"/>
                    <a:cs typeface="Arial" panose="020B0604020202020204" pitchFamily="34" charset="0"/>
                  </a:rPr>
                  <a:t> – What connections can you make between </a:t>
                </a:r>
                <a:r>
                  <a:rPr lang="en-GB" sz="1800" err="1">
                    <a:solidFill>
                      <a:schemeClr val="tx1"/>
                    </a:solidFill>
                    <a:latin typeface="+mj-lt"/>
                    <a:cs typeface="Arial" panose="020B0604020202020204" pitchFamily="34" charset="0"/>
                  </a:rPr>
                  <a:t>Mylyn</a:t>
                </a:r>
                <a:r>
                  <a:rPr lang="en-GB" sz="1800">
                    <a:solidFill>
                      <a:schemeClr val="tx1"/>
                    </a:solidFill>
                    <a:latin typeface="+mj-lt"/>
                    <a:cs typeface="Arial" panose="020B0604020202020204" pitchFamily="34" charset="0"/>
                  </a:rPr>
                  <a:t> Nguyen, Dennis Golding and Yang Yongliang’s artworks?</a:t>
                </a:r>
              </a:p>
            </p:txBody>
          </p:sp>
          <p:sp>
            <p:nvSpPr>
              <p:cNvPr id="14" name="Oval 13">
                <a:hlinkClick r:id="rId3" action="ppaction://hlinksldjump"/>
                <a:extLst>
                  <a:ext uri="{FF2B5EF4-FFF2-40B4-BE49-F238E27FC236}">
                    <a16:creationId xmlns:a16="http://schemas.microsoft.com/office/drawing/2014/main" id="{F6E416AC-9066-FEC8-6875-69EC0D1440E7}"/>
                  </a:ext>
                </a:extLst>
              </p:cNvPr>
              <p:cNvSpPr/>
              <p:nvPr/>
            </p:nvSpPr>
            <p:spPr>
              <a:xfrm>
                <a:off x="8516640" y="310738"/>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sz="3000" b="1">
                  <a:solidFill>
                    <a:schemeClr val="bg1"/>
                  </a:solidFill>
                  <a:latin typeface="+mj-lt"/>
                  <a:cs typeface="Arial" panose="020B0604020202020204" pitchFamily="34" charset="0"/>
                </a:endParaRPr>
              </a:p>
            </p:txBody>
          </p:sp>
        </p:grpSp>
        <p:pic>
          <p:nvPicPr>
            <p:cNvPr id="12" name="Picture 11">
              <a:extLst>
                <a:ext uri="{FF2B5EF4-FFF2-40B4-BE49-F238E27FC236}">
                  <a16:creationId xmlns:a16="http://schemas.microsoft.com/office/drawing/2014/main" id="{6A8495BA-F92D-3921-5AC3-8E30B556FF79}"/>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4411900" y="261378"/>
              <a:ext cx="837640" cy="845694"/>
            </a:xfrm>
            <a:prstGeom prst="rect">
              <a:avLst/>
            </a:prstGeom>
          </p:spPr>
        </p:pic>
      </p:grpSp>
      <p:grpSp>
        <p:nvGrpSpPr>
          <p:cNvPr id="2" name="Group 1" descr="Yang Yongliang and Mylyn Nguyen">
            <a:extLst>
              <a:ext uri="{FF2B5EF4-FFF2-40B4-BE49-F238E27FC236}">
                <a16:creationId xmlns:a16="http://schemas.microsoft.com/office/drawing/2014/main" id="{667F027F-7867-05E9-92F0-3EAB39A92015}"/>
              </a:ext>
            </a:extLst>
          </p:cNvPr>
          <p:cNvGrpSpPr/>
          <p:nvPr/>
        </p:nvGrpSpPr>
        <p:grpSpPr>
          <a:xfrm>
            <a:off x="1806039" y="1276160"/>
            <a:ext cx="5220000" cy="5220000"/>
            <a:chOff x="1653639" y="1123760"/>
            <a:chExt cx="5471315" cy="5247059"/>
          </a:xfrm>
        </p:grpSpPr>
        <p:sp>
          <p:nvSpPr>
            <p:cNvPr id="3" name="Google Shape;79;p15" descr="Venn object 1">
              <a:extLst>
                <a:ext uri="{FF2B5EF4-FFF2-40B4-BE49-F238E27FC236}">
                  <a16:creationId xmlns:a16="http://schemas.microsoft.com/office/drawing/2014/main" id="{F31D74DA-E19C-5D5F-B260-4D7CDB6172F7}"/>
                </a:ext>
              </a:extLst>
            </p:cNvPr>
            <p:cNvSpPr/>
            <p:nvPr/>
          </p:nvSpPr>
          <p:spPr>
            <a:xfrm>
              <a:off x="1653639" y="1284852"/>
              <a:ext cx="5471315" cy="5085967"/>
            </a:xfrm>
            <a:prstGeom prst="ellipse">
              <a:avLst/>
            </a:prstGeom>
            <a:noFill/>
            <a:ln w="57150" cap="flat" cmpd="sng">
              <a:solidFill>
                <a:srgbClr val="00ACC2"/>
              </a:solidFill>
              <a:prstDash val="solid"/>
              <a:miter lim="800000"/>
              <a:headEnd type="none" w="sm" len="sm"/>
              <a:tailEnd type="none" w="sm" len="sm"/>
            </a:ln>
            <a:effectLst/>
          </p:spPr>
          <p:txBody>
            <a:bodyPr spcFirstLastPara="1" wrap="square" lIns="105500" tIns="52733" rIns="105500" bIns="52733" anchor="ctr" anchorCtr="0">
              <a:noAutofit/>
            </a:bodyPr>
            <a:lstStyle/>
            <a:p>
              <a:pPr algn="ctr" defTabSz="1219170">
                <a:buClr>
                  <a:srgbClr val="000000"/>
                </a:buClr>
                <a:buSzPts val="1200"/>
              </a:pPr>
              <a:endParaRPr sz="1600" kern="0">
                <a:solidFill>
                  <a:srgbClr val="000000"/>
                </a:solidFill>
                <a:latin typeface="+mj-lt"/>
                <a:ea typeface="Montserrat"/>
                <a:cs typeface="Arial" panose="020B0604020202020204" pitchFamily="34" charset="0"/>
                <a:sym typeface="Montserrat"/>
              </a:endParaRPr>
            </a:p>
            <a:p>
              <a:pPr algn="ctr" defTabSz="1219170">
                <a:buClr>
                  <a:srgbClr val="000000"/>
                </a:buClr>
                <a:buSzPts val="1200"/>
              </a:pPr>
              <a:endParaRPr sz="1600" kern="0">
                <a:solidFill>
                  <a:srgbClr val="000000"/>
                </a:solidFill>
                <a:latin typeface="+mj-lt"/>
                <a:ea typeface="Montserrat"/>
                <a:cs typeface="Arial" panose="020B0604020202020204" pitchFamily="34" charset="0"/>
                <a:sym typeface="Montserrat"/>
              </a:endParaRPr>
            </a:p>
            <a:p>
              <a:pPr algn="ctr" defTabSz="1219170">
                <a:buClr>
                  <a:srgbClr val="000000"/>
                </a:buClr>
                <a:buSzPts val="1200"/>
              </a:pPr>
              <a:endParaRPr sz="1600" kern="0">
                <a:solidFill>
                  <a:srgbClr val="000000"/>
                </a:solidFill>
                <a:latin typeface="+mj-lt"/>
                <a:ea typeface="Montserrat"/>
                <a:cs typeface="Arial" panose="020B0604020202020204" pitchFamily="34" charset="0"/>
                <a:sym typeface="Montserrat"/>
              </a:endParaRPr>
            </a:p>
          </p:txBody>
        </p:sp>
        <p:sp>
          <p:nvSpPr>
            <p:cNvPr id="5" name="Rectangle: Rounded Corners 4">
              <a:extLst>
                <a:ext uri="{FF2B5EF4-FFF2-40B4-BE49-F238E27FC236}">
                  <a16:creationId xmlns:a16="http://schemas.microsoft.com/office/drawing/2014/main" id="{8B01CD47-07BD-5C26-DA53-FBB8ED5C6B86}"/>
                </a:ext>
              </a:extLst>
            </p:cNvPr>
            <p:cNvSpPr/>
            <p:nvPr/>
          </p:nvSpPr>
          <p:spPr>
            <a:xfrm>
              <a:off x="3468608" y="1123760"/>
              <a:ext cx="1841375" cy="1127165"/>
            </a:xfrm>
            <a:prstGeom prst="roundRect">
              <a:avLst/>
            </a:prstGeom>
            <a:solidFill>
              <a:srgbClr val="E5F7FC"/>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p>
              <a:pPr algn="ctr">
                <a:buClr>
                  <a:srgbClr val="000000"/>
                </a:buClr>
                <a:buFont typeface="Arial"/>
              </a:pPr>
              <a:r>
                <a:rPr lang="en-AU" sz="1800" b="1">
                  <a:solidFill>
                    <a:srgbClr val="000000"/>
                  </a:solidFill>
                  <a:latin typeface="+mj-lt"/>
                  <a:cs typeface="Arial" panose="020B0604020202020204" pitchFamily="34" charset="0"/>
                </a:rPr>
                <a:t>Yang Yongliang and </a:t>
              </a:r>
              <a:r>
                <a:rPr lang="en-AU" sz="1800" b="1" err="1">
                  <a:solidFill>
                    <a:srgbClr val="000000"/>
                  </a:solidFill>
                  <a:latin typeface="+mj-lt"/>
                  <a:cs typeface="Arial" panose="020B0604020202020204" pitchFamily="34" charset="0"/>
                </a:rPr>
                <a:t>Mylyn</a:t>
              </a:r>
              <a:r>
                <a:rPr lang="en-AU" sz="1800" b="1">
                  <a:solidFill>
                    <a:srgbClr val="000000"/>
                  </a:solidFill>
                  <a:latin typeface="+mj-lt"/>
                  <a:cs typeface="Arial" panose="020B0604020202020204" pitchFamily="34" charset="0"/>
                </a:rPr>
                <a:t> Nguyen</a:t>
              </a:r>
            </a:p>
          </p:txBody>
        </p:sp>
      </p:grpSp>
      <p:sp>
        <p:nvSpPr>
          <p:cNvPr id="8" name="Google Shape;83;p15">
            <a:extLst>
              <a:ext uri="{FF2B5EF4-FFF2-40B4-BE49-F238E27FC236}">
                <a16:creationId xmlns:a16="http://schemas.microsoft.com/office/drawing/2014/main" id="{5C871396-8355-06A6-8D31-BC8EC330426B}"/>
              </a:ext>
            </a:extLst>
          </p:cNvPr>
          <p:cNvSpPr txBox="1"/>
          <p:nvPr/>
        </p:nvSpPr>
        <p:spPr>
          <a:xfrm>
            <a:off x="2383192" y="2531702"/>
            <a:ext cx="2694137" cy="3369127"/>
          </a:xfrm>
          <a:prstGeom prst="rect">
            <a:avLst/>
          </a:prstGeom>
          <a:noFill/>
          <a:ln>
            <a:noFill/>
          </a:ln>
        </p:spPr>
        <p:txBody>
          <a:bodyPr spcFirstLastPara="1" wrap="square" lIns="121900" tIns="121900" rIns="121900" bIns="121900" anchor="t" anchorCtr="0">
            <a:noAutofit/>
          </a:bodyPr>
          <a:lstStyle/>
          <a:p>
            <a:pPr marL="285750" indent="-285750" defTabSz="1219170">
              <a:lnSpc>
                <a:spcPct val="114000"/>
              </a:lnSpc>
              <a:spcAft>
                <a:spcPts val="600"/>
              </a:spcAft>
              <a:buClr>
                <a:srgbClr val="000000"/>
              </a:buClr>
              <a:buSzPts val="1200"/>
              <a:buFont typeface="Arial" panose="020B0604020202020204" pitchFamily="34" charset="0"/>
              <a:buChar char="•"/>
            </a:pPr>
            <a:r>
              <a:rPr lang="en-AU" sz="1600" kern="0">
                <a:solidFill>
                  <a:srgbClr val="000000"/>
                </a:solidFill>
                <a:ea typeface="Montserrat"/>
                <a:cs typeface="Arial" panose="020B0604020202020204" pitchFamily="34" charset="0"/>
                <a:sym typeface="Montserrat"/>
              </a:rPr>
              <a:t>Click to add text</a:t>
            </a:r>
            <a:endParaRPr sz="1600" kern="0">
              <a:solidFill>
                <a:srgbClr val="000000"/>
              </a:solidFill>
              <a:ea typeface="Montserrat"/>
              <a:cs typeface="Arial" panose="020B0604020202020204" pitchFamily="34" charset="0"/>
              <a:sym typeface="Montserrat"/>
            </a:endParaRPr>
          </a:p>
        </p:txBody>
      </p:sp>
      <p:grpSp>
        <p:nvGrpSpPr>
          <p:cNvPr id="6" name="Group 5" descr="Yang Yongliang and Dennis Golding&#10;">
            <a:extLst>
              <a:ext uri="{FF2B5EF4-FFF2-40B4-BE49-F238E27FC236}">
                <a16:creationId xmlns:a16="http://schemas.microsoft.com/office/drawing/2014/main" id="{99D0FD39-174B-234C-B747-DE87C1C5B473}"/>
              </a:ext>
            </a:extLst>
          </p:cNvPr>
          <p:cNvGrpSpPr/>
          <p:nvPr/>
        </p:nvGrpSpPr>
        <p:grpSpPr>
          <a:xfrm>
            <a:off x="5164633" y="1276159"/>
            <a:ext cx="5220000" cy="5220001"/>
            <a:chOff x="5012233" y="1123759"/>
            <a:chExt cx="5471315" cy="5247060"/>
          </a:xfrm>
        </p:grpSpPr>
        <p:sp>
          <p:nvSpPr>
            <p:cNvPr id="15" name="Google Shape;79;p15" descr="Venn object 1">
              <a:extLst>
                <a:ext uri="{FF2B5EF4-FFF2-40B4-BE49-F238E27FC236}">
                  <a16:creationId xmlns:a16="http://schemas.microsoft.com/office/drawing/2014/main" id="{628C8C86-9AC2-F108-3906-C32CEE179FF9}"/>
                </a:ext>
              </a:extLst>
            </p:cNvPr>
            <p:cNvSpPr/>
            <p:nvPr/>
          </p:nvSpPr>
          <p:spPr>
            <a:xfrm>
              <a:off x="5012233" y="1284852"/>
              <a:ext cx="5471315" cy="5085967"/>
            </a:xfrm>
            <a:prstGeom prst="ellipse">
              <a:avLst/>
            </a:prstGeom>
            <a:noFill/>
            <a:ln w="57150" cap="flat" cmpd="sng">
              <a:solidFill>
                <a:srgbClr val="C81B62"/>
              </a:solidFill>
              <a:prstDash val="solid"/>
              <a:miter lim="800000"/>
              <a:headEnd type="none" w="sm" len="sm"/>
              <a:tailEnd type="none" w="sm" len="sm"/>
            </a:ln>
            <a:effectLst/>
          </p:spPr>
          <p:txBody>
            <a:bodyPr spcFirstLastPara="1" wrap="square" lIns="105500" tIns="52733" rIns="105500" bIns="52733" anchor="ctr" anchorCtr="0">
              <a:noAutofit/>
            </a:bodyPr>
            <a:lstStyle/>
            <a:p>
              <a:pPr algn="ctr" defTabSz="1219170">
                <a:buClr>
                  <a:srgbClr val="000000"/>
                </a:buClr>
                <a:buSzPts val="1200"/>
              </a:pPr>
              <a:endParaRPr sz="1600" kern="0">
                <a:solidFill>
                  <a:srgbClr val="000000"/>
                </a:solidFill>
                <a:latin typeface="+mj-lt"/>
                <a:ea typeface="Montserrat"/>
                <a:cs typeface="Arial" panose="020B0604020202020204" pitchFamily="34" charset="0"/>
                <a:sym typeface="Montserrat"/>
              </a:endParaRPr>
            </a:p>
            <a:p>
              <a:pPr algn="ctr" defTabSz="1219170">
                <a:buClr>
                  <a:srgbClr val="000000"/>
                </a:buClr>
                <a:buSzPts val="1200"/>
              </a:pPr>
              <a:endParaRPr sz="1600" kern="0">
                <a:solidFill>
                  <a:srgbClr val="000000"/>
                </a:solidFill>
                <a:latin typeface="+mj-lt"/>
                <a:ea typeface="Montserrat"/>
                <a:cs typeface="Arial" panose="020B0604020202020204" pitchFamily="34" charset="0"/>
                <a:sym typeface="Montserrat"/>
              </a:endParaRPr>
            </a:p>
            <a:p>
              <a:pPr algn="ctr" defTabSz="1219170">
                <a:buClr>
                  <a:srgbClr val="000000"/>
                </a:buClr>
                <a:buSzPts val="1200"/>
              </a:pPr>
              <a:endParaRPr sz="1600" kern="0">
                <a:solidFill>
                  <a:srgbClr val="000000"/>
                </a:solidFill>
                <a:latin typeface="+mj-lt"/>
                <a:ea typeface="Montserrat"/>
                <a:cs typeface="Arial" panose="020B0604020202020204" pitchFamily="34" charset="0"/>
                <a:sym typeface="Montserrat"/>
              </a:endParaRPr>
            </a:p>
          </p:txBody>
        </p:sp>
        <p:sp>
          <p:nvSpPr>
            <p:cNvPr id="16" name="Rectangle: Rounded Corners 15">
              <a:extLst>
                <a:ext uri="{FF2B5EF4-FFF2-40B4-BE49-F238E27FC236}">
                  <a16:creationId xmlns:a16="http://schemas.microsoft.com/office/drawing/2014/main" id="{4B2FC0DA-440D-5A71-9B56-1DDBDB3BC5D2}"/>
                </a:ext>
              </a:extLst>
            </p:cNvPr>
            <p:cNvSpPr/>
            <p:nvPr/>
          </p:nvSpPr>
          <p:spPr>
            <a:xfrm>
              <a:off x="6827203" y="1123759"/>
              <a:ext cx="1841375" cy="1127164"/>
            </a:xfrm>
            <a:prstGeom prst="roundRect">
              <a:avLst/>
            </a:prstGeom>
            <a:solidFill>
              <a:srgbClr val="FBDBE7"/>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p>
              <a:pPr algn="ctr">
                <a:buClr>
                  <a:srgbClr val="000000"/>
                </a:buClr>
                <a:buFont typeface="Arial"/>
              </a:pPr>
              <a:r>
                <a:rPr lang="en-AU" sz="1800" b="1">
                  <a:solidFill>
                    <a:srgbClr val="000000"/>
                  </a:solidFill>
                  <a:latin typeface="+mj-lt"/>
                  <a:cs typeface="Arial" panose="020B0604020202020204" pitchFamily="34" charset="0"/>
                </a:rPr>
                <a:t>Yang Yongliang and Dennis Golding</a:t>
              </a:r>
            </a:p>
          </p:txBody>
        </p:sp>
      </p:grpSp>
      <p:sp>
        <p:nvSpPr>
          <p:cNvPr id="19" name="Google Shape;83;p15">
            <a:extLst>
              <a:ext uri="{FF2B5EF4-FFF2-40B4-BE49-F238E27FC236}">
                <a16:creationId xmlns:a16="http://schemas.microsoft.com/office/drawing/2014/main" id="{8C5B9FFD-4708-34C3-CCCF-C480C57B5DFE}"/>
              </a:ext>
            </a:extLst>
          </p:cNvPr>
          <p:cNvSpPr txBox="1"/>
          <p:nvPr/>
        </p:nvSpPr>
        <p:spPr>
          <a:xfrm>
            <a:off x="7127150" y="2531702"/>
            <a:ext cx="2694137" cy="3369127"/>
          </a:xfrm>
          <a:prstGeom prst="rect">
            <a:avLst/>
          </a:prstGeom>
          <a:noFill/>
          <a:ln>
            <a:noFill/>
          </a:ln>
        </p:spPr>
        <p:txBody>
          <a:bodyPr spcFirstLastPara="1" wrap="square" lIns="121900" tIns="121900" rIns="121900" bIns="121900" anchor="t" anchorCtr="0">
            <a:noAutofit/>
          </a:bodyPr>
          <a:lstStyle/>
          <a:p>
            <a:pPr marL="285750" indent="-285750" defTabSz="1219170">
              <a:lnSpc>
                <a:spcPct val="114000"/>
              </a:lnSpc>
              <a:spcAft>
                <a:spcPts val="600"/>
              </a:spcAft>
              <a:buClr>
                <a:srgbClr val="000000"/>
              </a:buClr>
              <a:buSzPts val="1200"/>
              <a:buFont typeface="Arial" panose="020B0604020202020204" pitchFamily="34" charset="0"/>
              <a:buChar char="•"/>
            </a:pPr>
            <a:r>
              <a:rPr lang="en-AU" sz="1600" kern="0">
                <a:solidFill>
                  <a:srgbClr val="000000"/>
                </a:solidFill>
                <a:ea typeface="Montserrat"/>
                <a:cs typeface="Arial" panose="020B0604020202020204" pitchFamily="34" charset="0"/>
                <a:sym typeface="Montserrat"/>
              </a:rPr>
              <a:t>Click to add text</a:t>
            </a:r>
            <a:endParaRPr sz="1600" kern="0">
              <a:solidFill>
                <a:srgbClr val="000000"/>
              </a:solidFill>
              <a:ea typeface="Montserrat"/>
              <a:cs typeface="Arial" panose="020B0604020202020204" pitchFamily="34" charset="0"/>
              <a:sym typeface="Montserrat"/>
            </a:endParaRPr>
          </a:p>
        </p:txBody>
      </p:sp>
      <p:sp>
        <p:nvSpPr>
          <p:cNvPr id="18" name="Google Shape;85;p15">
            <a:extLst>
              <a:ext uri="{FF2B5EF4-FFF2-40B4-BE49-F238E27FC236}">
                <a16:creationId xmlns:a16="http://schemas.microsoft.com/office/drawing/2014/main" id="{DAE72C07-A4DE-65E4-5A2B-E8C54F657F9B}"/>
              </a:ext>
            </a:extLst>
          </p:cNvPr>
          <p:cNvSpPr txBox="1"/>
          <p:nvPr/>
        </p:nvSpPr>
        <p:spPr>
          <a:xfrm>
            <a:off x="5539563" y="2496846"/>
            <a:ext cx="1127051" cy="3084993"/>
          </a:xfrm>
          <a:prstGeom prst="rect">
            <a:avLst/>
          </a:prstGeom>
          <a:noFill/>
          <a:ln>
            <a:noFill/>
          </a:ln>
        </p:spPr>
        <p:txBody>
          <a:bodyPr spcFirstLastPara="1" wrap="square" lIns="121900" tIns="121900" rIns="121900" bIns="121900" anchor="t" anchorCtr="0">
            <a:noAutofit/>
          </a:bodyPr>
          <a:lstStyle/>
          <a:p>
            <a:pPr defTabSz="1219170">
              <a:buClr>
                <a:srgbClr val="000000"/>
              </a:buClr>
              <a:buSzPts val="1200"/>
            </a:pPr>
            <a:r>
              <a:rPr lang="en" sz="1600" kern="0">
                <a:solidFill>
                  <a:srgbClr val="000000"/>
                </a:solidFill>
                <a:ea typeface="Montserrat"/>
                <a:cs typeface="Arial" panose="020B0604020202020204" pitchFamily="34" charset="0"/>
                <a:sym typeface="Montserrat"/>
              </a:rPr>
              <a:t>Big ideas in all 3</a:t>
            </a:r>
            <a:endParaRPr sz="1600" kern="0">
              <a:solidFill>
                <a:srgbClr val="000000"/>
              </a:solidFill>
              <a:ea typeface="Montserrat"/>
              <a:cs typeface="Arial" panose="020B0604020202020204" pitchFamily="34" charset="0"/>
              <a:sym typeface="Montserrat"/>
            </a:endParaRPr>
          </a:p>
        </p:txBody>
      </p:sp>
      <p:sp>
        <p:nvSpPr>
          <p:cNvPr id="4" name="Slide Number Placeholder 3">
            <a:extLst>
              <a:ext uri="{FF2B5EF4-FFF2-40B4-BE49-F238E27FC236}">
                <a16:creationId xmlns:a16="http://schemas.microsoft.com/office/drawing/2014/main" id="{0F6A4C4C-2E69-740A-22C0-C36AE955D72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100</a:t>
            </a:fld>
            <a:endParaRPr lang="en-AU"/>
          </a:p>
        </p:txBody>
      </p:sp>
    </p:spTree>
    <p:extLst>
      <p:ext uri="{BB962C8B-B14F-4D97-AF65-F5344CB8AC3E}">
        <p14:creationId xmlns:p14="http://schemas.microsoft.com/office/powerpoint/2010/main" val="2646522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3F5292-335E-8B9E-7975-49728FCD2243}"/>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4D55A4A4-AAE5-83EE-2D18-E8512410F9E4}"/>
              </a:ext>
            </a:extLst>
          </p:cNvPr>
          <p:cNvSpPr>
            <a:spLocks noGrp="1"/>
          </p:cNvSpPr>
          <p:nvPr>
            <p:ph type="ctrTitle"/>
          </p:nvPr>
        </p:nvSpPr>
        <p:spPr/>
        <p:txBody>
          <a:bodyPr/>
          <a:lstStyle/>
          <a:p>
            <a:r>
              <a:rPr lang="en-AU">
                <a:latin typeface="+mj-lt"/>
              </a:rPr>
              <a:t>Learning sequence 5:</a:t>
            </a:r>
            <a:br>
              <a:rPr lang="en-AU">
                <a:latin typeface="+mj-lt"/>
              </a:rPr>
            </a:br>
            <a:r>
              <a:rPr lang="en-AU">
                <a:latin typeface="+mj-lt"/>
              </a:rPr>
              <a:t>Adopt the role of the artist and critic </a:t>
            </a:r>
            <a:br>
              <a:rPr lang="en-AU">
                <a:latin typeface="+mj-lt"/>
              </a:rPr>
            </a:br>
            <a:endParaRPr lang="en-AU">
              <a:latin typeface="+mj-lt"/>
            </a:endParaRPr>
          </a:p>
        </p:txBody>
      </p:sp>
    </p:spTree>
    <p:extLst>
      <p:ext uri="{BB962C8B-B14F-4D97-AF65-F5344CB8AC3E}">
        <p14:creationId xmlns:p14="http://schemas.microsoft.com/office/powerpoint/2010/main" val="497376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3B1B7B-2EAF-EA08-5FE1-76417E90851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6291C43-D083-A363-1A0D-FA53ADA50680}"/>
              </a:ext>
            </a:extLst>
          </p:cNvPr>
          <p:cNvSpPr>
            <a:spLocks noGrp="1"/>
          </p:cNvSpPr>
          <p:nvPr>
            <p:ph type="title"/>
          </p:nvPr>
        </p:nvSpPr>
        <p:spPr/>
        <p:txBody>
          <a:bodyPr/>
          <a:lstStyle/>
          <a:p>
            <a:r>
              <a:rPr lang="en-AU" dirty="0">
                <a:latin typeface="+mj-lt"/>
              </a:rPr>
              <a:t>Learning intentions and success criteria </a:t>
            </a:r>
            <a:r>
              <a:rPr lang="en-AU" dirty="0">
                <a:solidFill>
                  <a:schemeClr val="accent1">
                    <a:alpha val="0"/>
                  </a:schemeClr>
                </a:solidFill>
                <a:latin typeface="+mj-lt"/>
              </a:rPr>
              <a:t>(5)</a:t>
            </a:r>
          </a:p>
        </p:txBody>
      </p:sp>
      <p:sp>
        <p:nvSpPr>
          <p:cNvPr id="3" name="TextBox 2">
            <a:extLst>
              <a:ext uri="{FF2B5EF4-FFF2-40B4-BE49-F238E27FC236}">
                <a16:creationId xmlns:a16="http://schemas.microsoft.com/office/drawing/2014/main" id="{718437D4-763A-E384-BD7C-2E5B35A18C1F}"/>
              </a:ext>
            </a:extLst>
          </p:cNvPr>
          <p:cNvSpPr txBox="1"/>
          <p:nvPr/>
        </p:nvSpPr>
        <p:spPr>
          <a:xfrm>
            <a:off x="370416" y="1894417"/>
            <a:ext cx="11303000" cy="417492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600"/>
              </a:spcAft>
            </a:pPr>
            <a:r>
              <a:rPr lang="en-AU" sz="2000" b="1">
                <a:solidFill>
                  <a:schemeClr val="accent1"/>
                </a:solidFill>
                <a:latin typeface="+mj-lt"/>
                <a:cs typeface="Arial" panose="020B0604020202020204" pitchFamily="34" charset="0"/>
              </a:rPr>
              <a:t>We are learning to</a:t>
            </a:r>
            <a:endParaRPr lang="en-AU" sz="2000" b="1">
              <a:solidFill>
                <a:schemeClr val="accent1"/>
              </a:solidFill>
              <a:latin typeface="+mj-lt"/>
              <a:ea typeface="+mn-lt"/>
              <a:cs typeface="Arial" panose="020B0604020202020204" pitchFamily="34" charset="0"/>
            </a:endParaRPr>
          </a:p>
          <a:p>
            <a:pPr marL="342900" indent="-342900">
              <a:lnSpc>
                <a:spcPct val="150000"/>
              </a:lnSpc>
              <a:spcAft>
                <a:spcPts val="600"/>
              </a:spcAft>
              <a:buFont typeface="Arial" panose="020B0604020202020204" pitchFamily="34" charset="0"/>
              <a:buChar char="•"/>
            </a:pPr>
            <a:r>
              <a:rPr lang="en-AU" sz="2000">
                <a:cs typeface="Arial" panose="020B0604020202020204" pitchFamily="34" charset="0"/>
              </a:rPr>
              <a:t>Reflect on prior art making to refine intentions, make choices and take action</a:t>
            </a:r>
          </a:p>
          <a:p>
            <a:pPr marL="342900" indent="-342900">
              <a:lnSpc>
                <a:spcPct val="150000"/>
              </a:lnSpc>
              <a:spcAft>
                <a:spcPts val="600"/>
              </a:spcAft>
              <a:buFont typeface="Arial" panose="020B0604020202020204" pitchFamily="34" charset="0"/>
              <a:buChar char="•"/>
            </a:pPr>
            <a:r>
              <a:rPr lang="en-AU" sz="2000">
                <a:cs typeface="Arial" panose="020B0604020202020204" pitchFamily="34" charset="0"/>
              </a:rPr>
              <a:t>Make connections between key artists to strengthen written responses </a:t>
            </a:r>
          </a:p>
          <a:p>
            <a:pPr>
              <a:lnSpc>
                <a:spcPct val="150000"/>
              </a:lnSpc>
              <a:spcAft>
                <a:spcPts val="600"/>
              </a:spcAft>
            </a:pPr>
            <a:r>
              <a:rPr lang="en-AU" sz="2000" b="1">
                <a:solidFill>
                  <a:schemeClr val="accent1"/>
                </a:solidFill>
                <a:latin typeface="+mj-lt"/>
                <a:cs typeface="Arial" panose="020B0604020202020204" pitchFamily="34" charset="0"/>
              </a:rPr>
              <a:t>I can</a:t>
            </a:r>
            <a:endParaRPr lang="en-US" sz="2000">
              <a:solidFill>
                <a:schemeClr val="accent1"/>
              </a:solidFill>
              <a:latin typeface="+mj-lt"/>
              <a:cs typeface="Arial" panose="020B0604020202020204" pitchFamily="34" charset="0"/>
            </a:endParaRPr>
          </a:p>
          <a:p>
            <a:pPr marL="342900" indent="-342900">
              <a:lnSpc>
                <a:spcPct val="150000"/>
              </a:lnSpc>
              <a:spcAft>
                <a:spcPts val="600"/>
              </a:spcAft>
              <a:buFont typeface="Arial" panose="020B0604020202020204" pitchFamily="34" charset="0"/>
              <a:buChar char="•"/>
            </a:pPr>
            <a:r>
              <a:rPr lang="en-AU" sz="2000">
                <a:cs typeface="Arial" panose="020B0604020202020204" pitchFamily="34" charset="0"/>
              </a:rPr>
              <a:t>Develop a plan for art making that outlines my intentions, choices and actions</a:t>
            </a:r>
          </a:p>
          <a:p>
            <a:pPr marL="342900" indent="-342900">
              <a:lnSpc>
                <a:spcPct val="150000"/>
              </a:lnSpc>
              <a:spcAft>
                <a:spcPts val="600"/>
              </a:spcAft>
              <a:buFont typeface="Arial" panose="020B0604020202020204" pitchFamily="34" charset="0"/>
              <a:buChar char="•"/>
            </a:pPr>
            <a:r>
              <a:rPr lang="en-AU" sz="2000">
                <a:cs typeface="Arial" panose="020B0604020202020204" pitchFamily="34" charset="0"/>
              </a:rPr>
              <a:t>Create an artwork that represents my ideas about the world</a:t>
            </a:r>
          </a:p>
          <a:p>
            <a:pPr marL="342900" indent="-342900">
              <a:lnSpc>
                <a:spcPct val="150000"/>
              </a:lnSpc>
              <a:spcAft>
                <a:spcPts val="600"/>
              </a:spcAft>
              <a:buFont typeface="Arial" panose="020B0604020202020204" pitchFamily="34" charset="0"/>
              <a:buChar char="•"/>
            </a:pPr>
            <a:r>
              <a:rPr lang="en-AU" sz="2000">
                <a:cs typeface="Arial" panose="020B0604020202020204" pitchFamily="34" charset="0"/>
              </a:rPr>
              <a:t>Construct an extended response about the work of key artists</a:t>
            </a:r>
          </a:p>
          <a:p>
            <a:pPr marL="342900" indent="-342900">
              <a:lnSpc>
                <a:spcPct val="150000"/>
              </a:lnSpc>
              <a:spcAft>
                <a:spcPts val="600"/>
              </a:spcAft>
              <a:buFont typeface="Arial" panose="020B0604020202020204" pitchFamily="34" charset="0"/>
              <a:buChar char="•"/>
            </a:pPr>
            <a:r>
              <a:rPr lang="en-AU" sz="2000">
                <a:cs typeface="Arial" panose="020B0604020202020204" pitchFamily="34" charset="0"/>
              </a:rPr>
              <a:t>Prepare art making response and critical and historical response for assessment</a:t>
            </a:r>
          </a:p>
        </p:txBody>
      </p:sp>
      <p:sp>
        <p:nvSpPr>
          <p:cNvPr id="2" name="Slide Number Placeholder 1">
            <a:extLst>
              <a:ext uri="{FF2B5EF4-FFF2-40B4-BE49-F238E27FC236}">
                <a16:creationId xmlns:a16="http://schemas.microsoft.com/office/drawing/2014/main" id="{769278EF-FD18-BB5B-AB2F-5E2A5159A56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102</a:t>
            </a:fld>
            <a:endParaRPr lang="en-AU"/>
          </a:p>
        </p:txBody>
      </p:sp>
    </p:spTree>
    <p:extLst>
      <p:ext uri="{BB962C8B-B14F-4D97-AF65-F5344CB8AC3E}">
        <p14:creationId xmlns:p14="http://schemas.microsoft.com/office/powerpoint/2010/main" val="270458365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B0B9E6-B989-6038-DF03-A97FA445B1F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19F4CA6-25BC-8729-C1D8-D7AFBFABC418}"/>
              </a:ext>
            </a:extLst>
          </p:cNvPr>
          <p:cNvSpPr>
            <a:spLocks noGrp="1"/>
          </p:cNvSpPr>
          <p:nvPr>
            <p:ph type="title"/>
          </p:nvPr>
        </p:nvSpPr>
        <p:spPr>
          <a:xfrm>
            <a:off x="360000" y="360000"/>
            <a:ext cx="7349962" cy="545601"/>
          </a:xfrm>
        </p:spPr>
        <p:txBody>
          <a:bodyPr/>
          <a:lstStyle/>
          <a:p>
            <a:r>
              <a:rPr lang="en-AU">
                <a:latin typeface="+mj-lt"/>
              </a:rPr>
              <a:t>Art making – reflecting on practice</a:t>
            </a:r>
          </a:p>
        </p:txBody>
      </p:sp>
      <p:sp>
        <p:nvSpPr>
          <p:cNvPr id="8" name="Text Placeholder 7">
            <a:extLst>
              <a:ext uri="{FF2B5EF4-FFF2-40B4-BE49-F238E27FC236}">
                <a16:creationId xmlns:a16="http://schemas.microsoft.com/office/drawing/2014/main" id="{B3BC0993-C9C1-B7A2-8020-158A45781A96}"/>
              </a:ext>
            </a:extLst>
          </p:cNvPr>
          <p:cNvSpPr>
            <a:spLocks noGrp="1"/>
          </p:cNvSpPr>
          <p:nvPr>
            <p:ph type="body" sz="quarter" idx="18"/>
          </p:nvPr>
        </p:nvSpPr>
        <p:spPr>
          <a:xfrm>
            <a:off x="359999" y="982520"/>
            <a:ext cx="7349961" cy="310015"/>
          </a:xfrm>
        </p:spPr>
        <p:txBody>
          <a:bodyPr/>
          <a:lstStyle/>
          <a:p>
            <a:r>
              <a:rPr lang="en-AU" dirty="0">
                <a:latin typeface="+mj-lt"/>
              </a:rPr>
              <a:t>5.1(a) – Material and conceptual practices</a:t>
            </a:r>
          </a:p>
        </p:txBody>
      </p:sp>
      <p:grpSp>
        <p:nvGrpSpPr>
          <p:cNvPr id="5" name="Group 4" descr="Reflect on what material and conceptual choices you have made so far.&#10;\">
            <a:extLst>
              <a:ext uri="{FF2B5EF4-FFF2-40B4-BE49-F238E27FC236}">
                <a16:creationId xmlns:a16="http://schemas.microsoft.com/office/drawing/2014/main" id="{06DA4FE6-80C1-5CE8-0E1C-203A2C1F48C7}"/>
              </a:ext>
            </a:extLst>
          </p:cNvPr>
          <p:cNvGrpSpPr/>
          <p:nvPr/>
        </p:nvGrpSpPr>
        <p:grpSpPr>
          <a:xfrm>
            <a:off x="7696124" y="145888"/>
            <a:ext cx="4147874" cy="1074764"/>
            <a:chOff x="4294162" y="145888"/>
            <a:chExt cx="4147874" cy="1074764"/>
          </a:xfrm>
        </p:grpSpPr>
        <p:grpSp>
          <p:nvGrpSpPr>
            <p:cNvPr id="6" name="Group 5" descr="2. Pre-production">
              <a:extLst>
                <a:ext uri="{FF2B5EF4-FFF2-40B4-BE49-F238E27FC236}">
                  <a16:creationId xmlns:a16="http://schemas.microsoft.com/office/drawing/2014/main" id="{AECAB799-FD87-FF9D-44AD-24691A9C92E8}"/>
                </a:ext>
              </a:extLst>
            </p:cNvPr>
            <p:cNvGrpSpPr/>
            <p:nvPr/>
          </p:nvGrpSpPr>
          <p:grpSpPr>
            <a:xfrm>
              <a:off x="4308000" y="160550"/>
              <a:ext cx="4134036" cy="1045440"/>
              <a:chOff x="8516640" y="310738"/>
              <a:chExt cx="4134036" cy="1045440"/>
            </a:xfrm>
          </p:grpSpPr>
          <p:sp>
            <p:nvSpPr>
              <p:cNvPr id="9" name="Rectangle: Rounded Corners 8">
                <a:extLst>
                  <a:ext uri="{FF2B5EF4-FFF2-40B4-BE49-F238E27FC236}">
                    <a16:creationId xmlns:a16="http://schemas.microsoft.com/office/drawing/2014/main" id="{AC55828E-8447-55C2-FCF4-7985FBD4DF3B}"/>
                  </a:ext>
                  <a:ext uri="{C183D7F6-B498-43B3-948B-1728B52AA6E4}">
                    <adec:decorative xmlns:adec="http://schemas.microsoft.com/office/drawing/2017/decorative" val="1"/>
                  </a:ext>
                </a:extLst>
              </p:cNvPr>
              <p:cNvSpPr/>
              <p:nvPr/>
            </p:nvSpPr>
            <p:spPr>
              <a:xfrm>
                <a:off x="9194421" y="315097"/>
                <a:ext cx="3456255" cy="1036722"/>
              </a:xfrm>
              <a:prstGeom prst="roundRect">
                <a:avLst>
                  <a:gd name="adj" fmla="val 1725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63538">
                  <a:lnSpc>
                    <a:spcPct val="114000"/>
                  </a:lnSpc>
                  <a:spcAft>
                    <a:spcPts val="600"/>
                  </a:spcAft>
                </a:pPr>
                <a:r>
                  <a:rPr lang="en-GB" sz="1800">
                    <a:solidFill>
                      <a:schemeClr val="bg1"/>
                    </a:solidFill>
                    <a:cs typeface="Arial" panose="020B0604020202020204" pitchFamily="34" charset="0"/>
                  </a:rPr>
                  <a:t>Reflect on what material and conceptual choices you have made so far.</a:t>
                </a:r>
              </a:p>
            </p:txBody>
          </p:sp>
          <p:sp>
            <p:nvSpPr>
              <p:cNvPr id="10" name="Oval 9">
                <a:hlinkClick r:id="rId3" action="ppaction://hlinksldjump"/>
                <a:extLst>
                  <a:ext uri="{FF2B5EF4-FFF2-40B4-BE49-F238E27FC236}">
                    <a16:creationId xmlns:a16="http://schemas.microsoft.com/office/drawing/2014/main" id="{61362E7D-F2EE-0877-6BF8-62B984238B72}"/>
                  </a:ext>
                </a:extLst>
              </p:cNvPr>
              <p:cNvSpPr/>
              <p:nvPr/>
            </p:nvSpPr>
            <p:spPr>
              <a:xfrm>
                <a:off x="8516640" y="310738"/>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sz="3000" b="1">
                  <a:solidFill>
                    <a:schemeClr val="bg1"/>
                  </a:solidFill>
                  <a:latin typeface="+mj-lt"/>
                  <a:cs typeface="Arial" panose="020B0604020202020204" pitchFamily="34" charset="0"/>
                </a:endParaRPr>
              </a:p>
            </p:txBody>
          </p:sp>
        </p:grpSp>
        <p:pic>
          <p:nvPicPr>
            <p:cNvPr id="7" name="Picture 6">
              <a:extLst>
                <a:ext uri="{FF2B5EF4-FFF2-40B4-BE49-F238E27FC236}">
                  <a16:creationId xmlns:a16="http://schemas.microsoft.com/office/drawing/2014/main" id="{0CF8079F-8681-AC82-3B20-15D4885A0DF6}"/>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4294162" y="145888"/>
              <a:ext cx="1073116" cy="1074764"/>
            </a:xfrm>
            <a:prstGeom prst="rect">
              <a:avLst/>
            </a:prstGeom>
          </p:spPr>
        </p:pic>
      </p:grpSp>
      <p:grpSp>
        <p:nvGrpSpPr>
          <p:cNvPr id="27" name="Group 26" descr="Focus artist material practice&#10;Denis Golding – sculpture, installation, photography, self-portrait, found objects&#10;Mylyn Nguyen – sculpture, miniature, painting, paper and cardboard, photography&#10;Yang Yongliang – photography, video, editing and compositing&#10;">
            <a:extLst>
              <a:ext uri="{FF2B5EF4-FFF2-40B4-BE49-F238E27FC236}">
                <a16:creationId xmlns:a16="http://schemas.microsoft.com/office/drawing/2014/main" id="{2EE610F4-769B-ED2E-D828-23C9FCD05B6F}"/>
              </a:ext>
            </a:extLst>
          </p:cNvPr>
          <p:cNvGrpSpPr/>
          <p:nvPr/>
        </p:nvGrpSpPr>
        <p:grpSpPr>
          <a:xfrm>
            <a:off x="268776" y="1369454"/>
            <a:ext cx="5714014" cy="2627780"/>
            <a:chOff x="268776" y="1369454"/>
            <a:chExt cx="5714014" cy="2627780"/>
          </a:xfrm>
        </p:grpSpPr>
        <p:grpSp>
          <p:nvGrpSpPr>
            <p:cNvPr id="13" name="Group 12" descr="2. Pre-production">
              <a:extLst>
                <a:ext uri="{FF2B5EF4-FFF2-40B4-BE49-F238E27FC236}">
                  <a16:creationId xmlns:a16="http://schemas.microsoft.com/office/drawing/2014/main" id="{1D909A5D-A1C1-AF26-4C3B-52D11823E2F1}"/>
                </a:ext>
              </a:extLst>
            </p:cNvPr>
            <p:cNvGrpSpPr/>
            <p:nvPr/>
          </p:nvGrpSpPr>
          <p:grpSpPr>
            <a:xfrm>
              <a:off x="269177" y="1369454"/>
              <a:ext cx="5713613" cy="2627780"/>
              <a:chOff x="8516640" y="270793"/>
              <a:chExt cx="5713613" cy="2627780"/>
            </a:xfrm>
          </p:grpSpPr>
          <p:sp>
            <p:nvSpPr>
              <p:cNvPr id="15" name="Rectangle: Rounded Corners 14">
                <a:extLst>
                  <a:ext uri="{FF2B5EF4-FFF2-40B4-BE49-F238E27FC236}">
                    <a16:creationId xmlns:a16="http://schemas.microsoft.com/office/drawing/2014/main" id="{962EE51D-3CDA-5249-7C75-4EAA17E6DC27}"/>
                  </a:ext>
                  <a:ext uri="{C183D7F6-B498-43B3-948B-1728B52AA6E4}">
                    <adec:decorative xmlns:adec="http://schemas.microsoft.com/office/drawing/2017/decorative" val="1"/>
                  </a:ext>
                </a:extLst>
              </p:cNvPr>
              <p:cNvSpPr/>
              <p:nvPr/>
            </p:nvSpPr>
            <p:spPr>
              <a:xfrm>
                <a:off x="9194421" y="270793"/>
                <a:ext cx="5035832" cy="2627780"/>
              </a:xfrm>
              <a:prstGeom prst="roundRect">
                <a:avLst>
                  <a:gd name="adj" fmla="val 5151"/>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63538">
                  <a:lnSpc>
                    <a:spcPct val="114000"/>
                  </a:lnSpc>
                  <a:spcAft>
                    <a:spcPts val="600"/>
                  </a:spcAft>
                </a:pPr>
                <a:r>
                  <a:rPr lang="en-AU" sz="1600" b="1">
                    <a:solidFill>
                      <a:schemeClr val="tx1"/>
                    </a:solidFill>
                    <a:cs typeface="Arial" panose="020B0604020202020204" pitchFamily="34" charset="0"/>
                  </a:rPr>
                  <a:t>Focus artist material practice</a:t>
                </a:r>
              </a:p>
              <a:p>
                <a:pPr marL="363538">
                  <a:lnSpc>
                    <a:spcPct val="114000"/>
                  </a:lnSpc>
                  <a:spcAft>
                    <a:spcPts val="600"/>
                  </a:spcAft>
                </a:pPr>
                <a:r>
                  <a:rPr lang="en-AU" sz="1600">
                    <a:solidFill>
                      <a:schemeClr val="tx1"/>
                    </a:solidFill>
                    <a:cs typeface="Arial" panose="020B0604020202020204" pitchFamily="34" charset="0"/>
                  </a:rPr>
                  <a:t>Denis Golding – sculpture, installation, photography, self-portrait, found objects</a:t>
                </a:r>
              </a:p>
              <a:p>
                <a:pPr marL="363538">
                  <a:lnSpc>
                    <a:spcPct val="114000"/>
                  </a:lnSpc>
                  <a:spcAft>
                    <a:spcPts val="600"/>
                  </a:spcAft>
                </a:pPr>
                <a:r>
                  <a:rPr lang="en-AU" sz="1600" err="1">
                    <a:solidFill>
                      <a:schemeClr val="tx1"/>
                    </a:solidFill>
                    <a:cs typeface="Arial" panose="020B0604020202020204" pitchFamily="34" charset="0"/>
                  </a:rPr>
                  <a:t>Mylyn</a:t>
                </a:r>
                <a:r>
                  <a:rPr lang="en-AU" sz="1600">
                    <a:solidFill>
                      <a:schemeClr val="tx1"/>
                    </a:solidFill>
                    <a:cs typeface="Arial" panose="020B0604020202020204" pitchFamily="34" charset="0"/>
                  </a:rPr>
                  <a:t> Nguyen – sculpture, miniature, painting, paper and cardboard, photography</a:t>
                </a:r>
              </a:p>
              <a:p>
                <a:pPr marL="363538">
                  <a:lnSpc>
                    <a:spcPct val="114000"/>
                  </a:lnSpc>
                  <a:spcAft>
                    <a:spcPts val="600"/>
                  </a:spcAft>
                </a:pPr>
                <a:r>
                  <a:rPr lang="en-AU" sz="1600">
                    <a:solidFill>
                      <a:schemeClr val="tx1"/>
                    </a:solidFill>
                    <a:cs typeface="Arial" panose="020B0604020202020204" pitchFamily="34" charset="0"/>
                  </a:rPr>
                  <a:t>Yang Yongliang – photography, video, editing and compositing</a:t>
                </a:r>
              </a:p>
            </p:txBody>
          </p:sp>
          <p:sp>
            <p:nvSpPr>
              <p:cNvPr id="16" name="Oval 15">
                <a:hlinkClick r:id="rId3" action="ppaction://hlinksldjump"/>
                <a:extLst>
                  <a:ext uri="{FF2B5EF4-FFF2-40B4-BE49-F238E27FC236}">
                    <a16:creationId xmlns:a16="http://schemas.microsoft.com/office/drawing/2014/main" id="{7F6B78D6-B943-7519-3EA2-62DFA2D7FB80}"/>
                  </a:ext>
                </a:extLst>
              </p:cNvPr>
              <p:cNvSpPr/>
              <p:nvPr/>
            </p:nvSpPr>
            <p:spPr>
              <a:xfrm>
                <a:off x="8516640" y="310738"/>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14000"/>
                  </a:lnSpc>
                  <a:spcAft>
                    <a:spcPts val="600"/>
                  </a:spcAft>
                </a:pPr>
                <a:endParaRPr lang="en-AU" sz="1600" b="1">
                  <a:solidFill>
                    <a:schemeClr val="bg1"/>
                  </a:solidFill>
                  <a:cs typeface="Arial" panose="020B0604020202020204" pitchFamily="34" charset="0"/>
                </a:endParaRPr>
              </a:p>
            </p:txBody>
          </p:sp>
        </p:grpSp>
        <p:pic>
          <p:nvPicPr>
            <p:cNvPr id="17" name="Picture 16" descr="A person and person looking at a painting&#10;&#10;AI-generated content may be incorrect.">
              <a:extLst>
                <a:ext uri="{FF2B5EF4-FFF2-40B4-BE49-F238E27FC236}">
                  <a16:creationId xmlns:a16="http://schemas.microsoft.com/office/drawing/2014/main" id="{2BED3CCC-23A5-0C92-306F-A74B31D8DDC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268776" y="1409399"/>
              <a:ext cx="1046242" cy="1045440"/>
            </a:xfrm>
            <a:prstGeom prst="rect">
              <a:avLst/>
            </a:prstGeom>
          </p:spPr>
        </p:pic>
      </p:grpSp>
      <p:grpSp>
        <p:nvGrpSpPr>
          <p:cNvPr id="36" name="Group 35" descr="My own material practice&#10; &#10;">
            <a:extLst>
              <a:ext uri="{FF2B5EF4-FFF2-40B4-BE49-F238E27FC236}">
                <a16:creationId xmlns:a16="http://schemas.microsoft.com/office/drawing/2014/main" id="{8FFE531C-0D94-4C95-288E-BB34D3DB08FD}"/>
              </a:ext>
            </a:extLst>
          </p:cNvPr>
          <p:cNvGrpSpPr/>
          <p:nvPr/>
        </p:nvGrpSpPr>
        <p:grpSpPr>
          <a:xfrm>
            <a:off x="6218198" y="1351454"/>
            <a:ext cx="5713613" cy="2645780"/>
            <a:chOff x="6218198" y="1351454"/>
            <a:chExt cx="5713613" cy="2645780"/>
          </a:xfrm>
        </p:grpSpPr>
        <p:grpSp>
          <p:nvGrpSpPr>
            <p:cNvPr id="21" name="Group 20" descr="2. Pre-production">
              <a:extLst>
                <a:ext uri="{FF2B5EF4-FFF2-40B4-BE49-F238E27FC236}">
                  <a16:creationId xmlns:a16="http://schemas.microsoft.com/office/drawing/2014/main" id="{4E928786-BE41-250D-AA5A-567985AAE12E}"/>
                </a:ext>
              </a:extLst>
            </p:cNvPr>
            <p:cNvGrpSpPr/>
            <p:nvPr/>
          </p:nvGrpSpPr>
          <p:grpSpPr>
            <a:xfrm flipH="1">
              <a:off x="6218198" y="1351454"/>
              <a:ext cx="5713613" cy="2645780"/>
              <a:chOff x="8516640" y="270793"/>
              <a:chExt cx="5713613" cy="2645780"/>
            </a:xfrm>
          </p:grpSpPr>
          <p:sp>
            <p:nvSpPr>
              <p:cNvPr id="22" name="Rectangle: Rounded Corners 21">
                <a:extLst>
                  <a:ext uri="{FF2B5EF4-FFF2-40B4-BE49-F238E27FC236}">
                    <a16:creationId xmlns:a16="http://schemas.microsoft.com/office/drawing/2014/main" id="{CC932780-D568-FCB8-86E4-4B74B818B952}"/>
                  </a:ext>
                  <a:ext uri="{C183D7F6-B498-43B3-948B-1728B52AA6E4}">
                    <adec:decorative xmlns:adec="http://schemas.microsoft.com/office/drawing/2017/decorative" val="1"/>
                  </a:ext>
                </a:extLst>
              </p:cNvPr>
              <p:cNvSpPr/>
              <p:nvPr/>
            </p:nvSpPr>
            <p:spPr>
              <a:xfrm>
                <a:off x="9194421" y="270793"/>
                <a:ext cx="5035832" cy="2645780"/>
              </a:xfrm>
              <a:prstGeom prst="roundRect">
                <a:avLst>
                  <a:gd name="adj" fmla="val 5151"/>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182563">
                  <a:lnSpc>
                    <a:spcPct val="114000"/>
                  </a:lnSpc>
                  <a:spcAft>
                    <a:spcPts val="600"/>
                  </a:spcAft>
                </a:pPr>
                <a:r>
                  <a:rPr lang="en-AU" sz="1600" b="1">
                    <a:solidFill>
                      <a:schemeClr val="tx1"/>
                    </a:solidFill>
                    <a:cs typeface="Arial" panose="020B0604020202020204" pitchFamily="34" charset="0"/>
                  </a:rPr>
                  <a:t>My own material practice</a:t>
                </a:r>
              </a:p>
              <a:p>
                <a:pPr marL="468313" indent="-285750">
                  <a:lnSpc>
                    <a:spcPct val="114000"/>
                  </a:lnSpc>
                  <a:spcAft>
                    <a:spcPts val="600"/>
                  </a:spcAft>
                  <a:buFont typeface="Arial" panose="020B0604020202020204" pitchFamily="34" charset="0"/>
                  <a:buChar char="•"/>
                </a:pPr>
                <a:r>
                  <a:rPr lang="en-AU" sz="1600" b="1" u="sng">
                    <a:solidFill>
                      <a:schemeClr val="tx1"/>
                    </a:solidFill>
                    <a:cs typeface="Arial" panose="020B0604020202020204" pitchFamily="34" charset="0"/>
                  </a:rPr>
                  <a:t> </a:t>
                </a:r>
              </a:p>
            </p:txBody>
          </p:sp>
          <p:sp>
            <p:nvSpPr>
              <p:cNvPr id="23" name="Oval 22">
                <a:hlinkClick r:id="rId3" action="ppaction://hlinksldjump"/>
                <a:extLst>
                  <a:ext uri="{FF2B5EF4-FFF2-40B4-BE49-F238E27FC236}">
                    <a16:creationId xmlns:a16="http://schemas.microsoft.com/office/drawing/2014/main" id="{EBA1513A-6046-03CF-EACF-4BAD4BCC4A55}"/>
                  </a:ext>
                </a:extLst>
              </p:cNvPr>
              <p:cNvSpPr/>
              <p:nvPr/>
            </p:nvSpPr>
            <p:spPr>
              <a:xfrm>
                <a:off x="8516640" y="310738"/>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14000"/>
                  </a:lnSpc>
                  <a:spcAft>
                    <a:spcPts val="600"/>
                  </a:spcAft>
                </a:pPr>
                <a:endParaRPr lang="en-AU" sz="1600" b="1">
                  <a:solidFill>
                    <a:schemeClr val="bg1"/>
                  </a:solidFill>
                  <a:cs typeface="Arial" panose="020B0604020202020204" pitchFamily="34" charset="0"/>
                </a:endParaRPr>
              </a:p>
            </p:txBody>
          </p:sp>
        </p:grpSp>
        <p:pic>
          <p:nvPicPr>
            <p:cNvPr id="11" name="Picture 10" descr="A person painting on a canvas&#10;&#10;AI-generated content may be incorrect.">
              <a:extLst>
                <a:ext uri="{FF2B5EF4-FFF2-40B4-BE49-F238E27FC236}">
                  <a16:creationId xmlns:a16="http://schemas.microsoft.com/office/drawing/2014/main" id="{0B411A07-0A2D-7FC4-C1E8-7C6301F97615}"/>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0886371" y="1391398"/>
              <a:ext cx="1045440" cy="1045442"/>
            </a:xfrm>
            <a:prstGeom prst="rect">
              <a:avLst/>
            </a:prstGeom>
          </p:spPr>
        </p:pic>
      </p:grpSp>
      <p:grpSp>
        <p:nvGrpSpPr>
          <p:cNvPr id="28" name="Group 27" descr="Focus artist conceptual practice&#10;Denis Golding – memory, culture, resistance, symbolism&#10;Mylyn Nguyen – time and place, sites, representation, community&#10;Yang Yongliang – urban change, human and natural environments, reimagining, recontextualising traditional artworks &#10;">
            <a:extLst>
              <a:ext uri="{FF2B5EF4-FFF2-40B4-BE49-F238E27FC236}">
                <a16:creationId xmlns:a16="http://schemas.microsoft.com/office/drawing/2014/main" id="{208C85C0-0BAB-C396-3501-F48D7F1C4130}"/>
              </a:ext>
            </a:extLst>
          </p:cNvPr>
          <p:cNvGrpSpPr/>
          <p:nvPr/>
        </p:nvGrpSpPr>
        <p:grpSpPr>
          <a:xfrm>
            <a:off x="268776" y="4068220"/>
            <a:ext cx="5714014" cy="2627780"/>
            <a:chOff x="268776" y="1369454"/>
            <a:chExt cx="5714014" cy="2627780"/>
          </a:xfrm>
        </p:grpSpPr>
        <p:grpSp>
          <p:nvGrpSpPr>
            <p:cNvPr id="29" name="Group 28" descr="2. Pre-production">
              <a:extLst>
                <a:ext uri="{FF2B5EF4-FFF2-40B4-BE49-F238E27FC236}">
                  <a16:creationId xmlns:a16="http://schemas.microsoft.com/office/drawing/2014/main" id="{97BD86C6-3D06-FBF8-BFAC-FAABEEE033B8}"/>
                </a:ext>
              </a:extLst>
            </p:cNvPr>
            <p:cNvGrpSpPr/>
            <p:nvPr/>
          </p:nvGrpSpPr>
          <p:grpSpPr>
            <a:xfrm>
              <a:off x="269177" y="1369454"/>
              <a:ext cx="5713613" cy="2627780"/>
              <a:chOff x="8516640" y="270793"/>
              <a:chExt cx="5713613" cy="2627780"/>
            </a:xfrm>
          </p:grpSpPr>
          <p:sp>
            <p:nvSpPr>
              <p:cNvPr id="31" name="Rectangle: Rounded Corners 30">
                <a:extLst>
                  <a:ext uri="{FF2B5EF4-FFF2-40B4-BE49-F238E27FC236}">
                    <a16:creationId xmlns:a16="http://schemas.microsoft.com/office/drawing/2014/main" id="{E6B2B2BC-1B35-793F-A712-041DABABE597}"/>
                  </a:ext>
                  <a:ext uri="{C183D7F6-B498-43B3-948B-1728B52AA6E4}">
                    <adec:decorative xmlns:adec="http://schemas.microsoft.com/office/drawing/2017/decorative" val="1"/>
                  </a:ext>
                </a:extLst>
              </p:cNvPr>
              <p:cNvSpPr/>
              <p:nvPr/>
            </p:nvSpPr>
            <p:spPr>
              <a:xfrm>
                <a:off x="9194421" y="270793"/>
                <a:ext cx="5035832" cy="2627780"/>
              </a:xfrm>
              <a:prstGeom prst="roundRect">
                <a:avLst>
                  <a:gd name="adj" fmla="val 5151"/>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63538">
                  <a:lnSpc>
                    <a:spcPct val="114000"/>
                  </a:lnSpc>
                  <a:spcAft>
                    <a:spcPts val="600"/>
                  </a:spcAft>
                </a:pPr>
                <a:r>
                  <a:rPr lang="en-AU" sz="1600" b="1" dirty="0">
                    <a:solidFill>
                      <a:schemeClr val="tx1"/>
                    </a:solidFill>
                    <a:cs typeface="Arial" panose="020B0604020202020204" pitchFamily="34" charset="0"/>
                  </a:rPr>
                  <a:t>Focus artist conceptual practice</a:t>
                </a:r>
              </a:p>
              <a:p>
                <a:pPr marL="363538">
                  <a:lnSpc>
                    <a:spcPct val="114000"/>
                  </a:lnSpc>
                  <a:spcAft>
                    <a:spcPts val="600"/>
                  </a:spcAft>
                </a:pPr>
                <a:r>
                  <a:rPr lang="en-AU" sz="1600" dirty="0">
                    <a:solidFill>
                      <a:schemeClr val="tx1"/>
                    </a:solidFill>
                    <a:cs typeface="Arial" panose="020B0604020202020204" pitchFamily="34" charset="0"/>
                  </a:rPr>
                  <a:t>Denis Golding – memory, culture, resistance, symbolism</a:t>
                </a:r>
              </a:p>
              <a:p>
                <a:pPr marL="363538">
                  <a:lnSpc>
                    <a:spcPct val="114000"/>
                  </a:lnSpc>
                  <a:spcAft>
                    <a:spcPts val="600"/>
                  </a:spcAft>
                </a:pPr>
                <a:r>
                  <a:rPr lang="en-AU" sz="1600" dirty="0" err="1">
                    <a:solidFill>
                      <a:schemeClr val="tx1"/>
                    </a:solidFill>
                    <a:cs typeface="Arial" panose="020B0604020202020204" pitchFamily="34" charset="0"/>
                  </a:rPr>
                  <a:t>Mylyn</a:t>
                </a:r>
                <a:r>
                  <a:rPr lang="en-AU" sz="1600" dirty="0">
                    <a:solidFill>
                      <a:schemeClr val="tx1"/>
                    </a:solidFill>
                    <a:cs typeface="Arial" panose="020B0604020202020204" pitchFamily="34" charset="0"/>
                  </a:rPr>
                  <a:t> Nguyen – time and place, sites, representation, community</a:t>
                </a:r>
              </a:p>
              <a:p>
                <a:pPr marL="363538">
                  <a:lnSpc>
                    <a:spcPct val="114000"/>
                  </a:lnSpc>
                  <a:spcAft>
                    <a:spcPts val="600"/>
                  </a:spcAft>
                </a:pPr>
                <a:r>
                  <a:rPr lang="en-AU" sz="1600" dirty="0">
                    <a:solidFill>
                      <a:schemeClr val="tx1"/>
                    </a:solidFill>
                    <a:cs typeface="Arial" panose="020B0604020202020204" pitchFamily="34" charset="0"/>
                  </a:rPr>
                  <a:t>Yang Yongliang – urban change, human and natural environments, reimagining, recontextualising traditional artworks </a:t>
                </a:r>
              </a:p>
            </p:txBody>
          </p:sp>
          <p:sp>
            <p:nvSpPr>
              <p:cNvPr id="32" name="Oval 31">
                <a:hlinkClick r:id="rId3" action="ppaction://hlinksldjump"/>
                <a:extLst>
                  <a:ext uri="{FF2B5EF4-FFF2-40B4-BE49-F238E27FC236}">
                    <a16:creationId xmlns:a16="http://schemas.microsoft.com/office/drawing/2014/main" id="{FD38E31B-F158-D04E-96F4-176C4AA1C76B}"/>
                  </a:ext>
                </a:extLst>
              </p:cNvPr>
              <p:cNvSpPr/>
              <p:nvPr/>
            </p:nvSpPr>
            <p:spPr>
              <a:xfrm>
                <a:off x="8516640" y="310738"/>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14000"/>
                  </a:lnSpc>
                  <a:spcAft>
                    <a:spcPts val="600"/>
                  </a:spcAft>
                </a:pPr>
                <a:endParaRPr lang="en-AU" sz="1600" b="1">
                  <a:solidFill>
                    <a:schemeClr val="bg1"/>
                  </a:solidFill>
                  <a:cs typeface="Arial" panose="020B0604020202020204" pitchFamily="34" charset="0"/>
                </a:endParaRPr>
              </a:p>
            </p:txBody>
          </p:sp>
        </p:grpSp>
        <p:pic>
          <p:nvPicPr>
            <p:cNvPr id="30" name="Picture 29" descr="A person and person looking at a painting&#10;&#10;AI-generated content may be incorrect.">
              <a:extLst>
                <a:ext uri="{FF2B5EF4-FFF2-40B4-BE49-F238E27FC236}">
                  <a16:creationId xmlns:a16="http://schemas.microsoft.com/office/drawing/2014/main" id="{928D8BBA-979B-91E0-5246-223760CF4CC6}"/>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268776" y="1409399"/>
              <a:ext cx="1046242" cy="1045440"/>
            </a:xfrm>
            <a:prstGeom prst="rect">
              <a:avLst/>
            </a:prstGeom>
          </p:spPr>
        </p:pic>
      </p:grpSp>
      <p:grpSp>
        <p:nvGrpSpPr>
          <p:cNvPr id="37" name="Group 36" descr="My own conceptual practice&#10; &#10;">
            <a:extLst>
              <a:ext uri="{FF2B5EF4-FFF2-40B4-BE49-F238E27FC236}">
                <a16:creationId xmlns:a16="http://schemas.microsoft.com/office/drawing/2014/main" id="{863BBEF5-F90A-CE7E-C2FD-D6BD2191BC1C}"/>
              </a:ext>
            </a:extLst>
          </p:cNvPr>
          <p:cNvGrpSpPr/>
          <p:nvPr/>
        </p:nvGrpSpPr>
        <p:grpSpPr>
          <a:xfrm>
            <a:off x="6218198" y="4068220"/>
            <a:ext cx="5713613" cy="2645780"/>
            <a:chOff x="6218198" y="1351454"/>
            <a:chExt cx="5713613" cy="2645780"/>
          </a:xfrm>
        </p:grpSpPr>
        <p:grpSp>
          <p:nvGrpSpPr>
            <p:cNvPr id="38" name="Group 37" descr="2. Pre-production">
              <a:extLst>
                <a:ext uri="{FF2B5EF4-FFF2-40B4-BE49-F238E27FC236}">
                  <a16:creationId xmlns:a16="http://schemas.microsoft.com/office/drawing/2014/main" id="{CB163946-B171-3E16-11B1-978738963213}"/>
                </a:ext>
              </a:extLst>
            </p:cNvPr>
            <p:cNvGrpSpPr/>
            <p:nvPr/>
          </p:nvGrpSpPr>
          <p:grpSpPr>
            <a:xfrm flipH="1">
              <a:off x="6218198" y="1351454"/>
              <a:ext cx="5713613" cy="2645780"/>
              <a:chOff x="8516640" y="270793"/>
              <a:chExt cx="5713613" cy="2645780"/>
            </a:xfrm>
          </p:grpSpPr>
          <p:sp>
            <p:nvSpPr>
              <p:cNvPr id="40" name="Rectangle: Rounded Corners 39">
                <a:extLst>
                  <a:ext uri="{FF2B5EF4-FFF2-40B4-BE49-F238E27FC236}">
                    <a16:creationId xmlns:a16="http://schemas.microsoft.com/office/drawing/2014/main" id="{1DEF12E5-11B0-BDAF-1472-83142398C429}"/>
                  </a:ext>
                  <a:ext uri="{C183D7F6-B498-43B3-948B-1728B52AA6E4}">
                    <adec:decorative xmlns:adec="http://schemas.microsoft.com/office/drawing/2017/decorative" val="1"/>
                  </a:ext>
                </a:extLst>
              </p:cNvPr>
              <p:cNvSpPr/>
              <p:nvPr/>
            </p:nvSpPr>
            <p:spPr>
              <a:xfrm>
                <a:off x="9194421" y="270793"/>
                <a:ext cx="5035832" cy="2645780"/>
              </a:xfrm>
              <a:prstGeom prst="roundRect">
                <a:avLst>
                  <a:gd name="adj" fmla="val 5151"/>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182563">
                  <a:lnSpc>
                    <a:spcPct val="114000"/>
                  </a:lnSpc>
                  <a:spcAft>
                    <a:spcPts val="600"/>
                  </a:spcAft>
                </a:pPr>
                <a:r>
                  <a:rPr lang="en-AU" sz="1600" b="1">
                    <a:solidFill>
                      <a:schemeClr val="tx1"/>
                    </a:solidFill>
                    <a:cs typeface="Arial" panose="020B0604020202020204" pitchFamily="34" charset="0"/>
                  </a:rPr>
                  <a:t>My own conceptual practice</a:t>
                </a:r>
              </a:p>
              <a:p>
                <a:pPr marL="468313" indent="-285750">
                  <a:lnSpc>
                    <a:spcPct val="114000"/>
                  </a:lnSpc>
                  <a:spcAft>
                    <a:spcPts val="600"/>
                  </a:spcAft>
                  <a:buFont typeface="Arial" panose="020B0604020202020204" pitchFamily="34" charset="0"/>
                  <a:buChar char="•"/>
                </a:pPr>
                <a:r>
                  <a:rPr lang="en-AU" sz="1600" b="1" u="sng">
                    <a:solidFill>
                      <a:schemeClr val="tx1"/>
                    </a:solidFill>
                    <a:cs typeface="Arial" panose="020B0604020202020204" pitchFamily="34" charset="0"/>
                  </a:rPr>
                  <a:t> </a:t>
                </a:r>
              </a:p>
            </p:txBody>
          </p:sp>
          <p:sp>
            <p:nvSpPr>
              <p:cNvPr id="41" name="Oval 40">
                <a:hlinkClick r:id="rId3" action="ppaction://hlinksldjump"/>
                <a:extLst>
                  <a:ext uri="{FF2B5EF4-FFF2-40B4-BE49-F238E27FC236}">
                    <a16:creationId xmlns:a16="http://schemas.microsoft.com/office/drawing/2014/main" id="{D5000928-31D9-9C8B-392F-96C9B47D6DE5}"/>
                  </a:ext>
                </a:extLst>
              </p:cNvPr>
              <p:cNvSpPr/>
              <p:nvPr/>
            </p:nvSpPr>
            <p:spPr>
              <a:xfrm>
                <a:off x="8516640" y="310738"/>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14000"/>
                  </a:lnSpc>
                  <a:spcAft>
                    <a:spcPts val="600"/>
                  </a:spcAft>
                </a:pPr>
                <a:endParaRPr lang="en-AU" sz="1600" b="1">
                  <a:solidFill>
                    <a:schemeClr val="bg1"/>
                  </a:solidFill>
                  <a:cs typeface="Arial" panose="020B0604020202020204" pitchFamily="34" charset="0"/>
                </a:endParaRPr>
              </a:p>
            </p:txBody>
          </p:sp>
        </p:grpSp>
        <p:pic>
          <p:nvPicPr>
            <p:cNvPr id="39" name="Picture 38" descr="A person painting on a canvas&#10;&#10;AI-generated content may be incorrect.">
              <a:extLst>
                <a:ext uri="{FF2B5EF4-FFF2-40B4-BE49-F238E27FC236}">
                  <a16:creationId xmlns:a16="http://schemas.microsoft.com/office/drawing/2014/main" id="{9BE4B46B-B357-4E80-B0CB-8EAB0F72A3CB}"/>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0886371" y="1391398"/>
              <a:ext cx="1045440" cy="1045442"/>
            </a:xfrm>
            <a:prstGeom prst="rect">
              <a:avLst/>
            </a:prstGeom>
          </p:spPr>
        </p:pic>
      </p:grpSp>
      <p:sp>
        <p:nvSpPr>
          <p:cNvPr id="2" name="Slide Number Placeholder 1">
            <a:extLst>
              <a:ext uri="{FF2B5EF4-FFF2-40B4-BE49-F238E27FC236}">
                <a16:creationId xmlns:a16="http://schemas.microsoft.com/office/drawing/2014/main" id="{F87CBDE2-9059-CCEF-8023-6EDC8DFEFC4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103</a:t>
            </a:fld>
            <a:endParaRPr lang="en-AU"/>
          </a:p>
        </p:txBody>
      </p:sp>
    </p:spTree>
    <p:extLst>
      <p:ext uri="{BB962C8B-B14F-4D97-AF65-F5344CB8AC3E}">
        <p14:creationId xmlns:p14="http://schemas.microsoft.com/office/powerpoint/2010/main" val="1825860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ABF00F-03D9-E84E-280B-203145A20C4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78FB45F-17B2-D1B2-D986-E470C4BF23C9}"/>
              </a:ext>
            </a:extLst>
          </p:cNvPr>
          <p:cNvSpPr>
            <a:spLocks noGrp="1"/>
          </p:cNvSpPr>
          <p:nvPr>
            <p:ph type="title"/>
          </p:nvPr>
        </p:nvSpPr>
        <p:spPr/>
        <p:txBody>
          <a:bodyPr/>
          <a:lstStyle/>
          <a:p>
            <a:r>
              <a:rPr lang="en-AU" dirty="0">
                <a:latin typeface="+mj-lt"/>
              </a:rPr>
              <a:t>Art making – planning </a:t>
            </a:r>
            <a:r>
              <a:rPr lang="en-AU" dirty="0">
                <a:solidFill>
                  <a:schemeClr val="accent1">
                    <a:alpha val="0"/>
                  </a:schemeClr>
                </a:solidFill>
                <a:latin typeface="+mj-lt"/>
              </a:rPr>
              <a:t>(1)</a:t>
            </a:r>
          </a:p>
        </p:txBody>
      </p:sp>
      <p:sp>
        <p:nvSpPr>
          <p:cNvPr id="4" name="Text Placeholder 3">
            <a:extLst>
              <a:ext uri="{FF2B5EF4-FFF2-40B4-BE49-F238E27FC236}">
                <a16:creationId xmlns:a16="http://schemas.microsoft.com/office/drawing/2014/main" id="{F840BF3E-6300-E6C2-DD6E-F80A7D0DD87A}"/>
              </a:ext>
            </a:extLst>
          </p:cNvPr>
          <p:cNvSpPr>
            <a:spLocks noGrp="1"/>
          </p:cNvSpPr>
          <p:nvPr>
            <p:ph type="body" sz="quarter" idx="18"/>
          </p:nvPr>
        </p:nvSpPr>
        <p:spPr/>
        <p:txBody>
          <a:bodyPr/>
          <a:lstStyle/>
          <a:p>
            <a:r>
              <a:rPr lang="en-AU">
                <a:latin typeface="+mj-lt"/>
              </a:rPr>
              <a:t>5.1(b) – Intentions, choices and actions</a:t>
            </a:r>
          </a:p>
        </p:txBody>
      </p:sp>
      <p:grpSp>
        <p:nvGrpSpPr>
          <p:cNvPr id="7" name="Group 6" descr="Task 1 – Use the scaffold on the next slide to begin planning your artwork.&#10;Think about what meaning and ideas you want to represent, how you will use and refine your source material and preliminary artefacts, and how your choices and actions will communicate your intentions to an audience.">
            <a:extLst>
              <a:ext uri="{FF2B5EF4-FFF2-40B4-BE49-F238E27FC236}">
                <a16:creationId xmlns:a16="http://schemas.microsoft.com/office/drawing/2014/main" id="{D423F77A-0CC1-0B94-F9C4-B9F909C4FB69}"/>
              </a:ext>
            </a:extLst>
          </p:cNvPr>
          <p:cNvGrpSpPr/>
          <p:nvPr/>
        </p:nvGrpSpPr>
        <p:grpSpPr>
          <a:xfrm>
            <a:off x="359999" y="1506275"/>
            <a:ext cx="11472002" cy="1083273"/>
            <a:chOff x="4308000" y="-98773"/>
            <a:chExt cx="11472002" cy="1083273"/>
          </a:xfrm>
        </p:grpSpPr>
        <p:grpSp>
          <p:nvGrpSpPr>
            <p:cNvPr id="8" name="Group 7" descr="2. Pre-production">
              <a:extLst>
                <a:ext uri="{FF2B5EF4-FFF2-40B4-BE49-F238E27FC236}">
                  <a16:creationId xmlns:a16="http://schemas.microsoft.com/office/drawing/2014/main" id="{A8B3D3DC-0536-CB61-55E4-8517A6218DF5}"/>
                </a:ext>
              </a:extLst>
            </p:cNvPr>
            <p:cNvGrpSpPr/>
            <p:nvPr/>
          </p:nvGrpSpPr>
          <p:grpSpPr>
            <a:xfrm>
              <a:off x="4308000" y="-98773"/>
              <a:ext cx="11472002" cy="1083273"/>
              <a:chOff x="8516640" y="51415"/>
              <a:chExt cx="11472002" cy="1083273"/>
            </a:xfrm>
          </p:grpSpPr>
          <p:sp>
            <p:nvSpPr>
              <p:cNvPr id="10" name="Rectangle: Rounded Corners 9">
                <a:extLst>
                  <a:ext uri="{FF2B5EF4-FFF2-40B4-BE49-F238E27FC236}">
                    <a16:creationId xmlns:a16="http://schemas.microsoft.com/office/drawing/2014/main" id="{EEEE3F36-FB6A-671E-524A-6810711E0D28}"/>
                  </a:ext>
                  <a:ext uri="{C183D7F6-B498-43B3-948B-1728B52AA6E4}">
                    <adec:decorative xmlns:adec="http://schemas.microsoft.com/office/drawing/2017/decorative" val="1"/>
                  </a:ext>
                </a:extLst>
              </p:cNvPr>
              <p:cNvSpPr/>
              <p:nvPr/>
            </p:nvSpPr>
            <p:spPr>
              <a:xfrm>
                <a:off x="9194422" y="51415"/>
                <a:ext cx="10794220" cy="1083273"/>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63538">
                  <a:lnSpc>
                    <a:spcPct val="114000"/>
                  </a:lnSpc>
                  <a:spcAft>
                    <a:spcPts val="600"/>
                  </a:spcAft>
                </a:pPr>
                <a:r>
                  <a:rPr lang="en-GB" sz="1600" b="1">
                    <a:solidFill>
                      <a:schemeClr val="tx1"/>
                    </a:solidFill>
                    <a:cs typeface="Arial" panose="020B0604020202020204" pitchFamily="34" charset="0"/>
                  </a:rPr>
                  <a:t>Task 1</a:t>
                </a:r>
                <a:r>
                  <a:rPr lang="en-GB" sz="1600">
                    <a:solidFill>
                      <a:schemeClr val="tx1"/>
                    </a:solidFill>
                    <a:cs typeface="Arial" panose="020B0604020202020204" pitchFamily="34" charset="0"/>
                  </a:rPr>
                  <a:t> – </a:t>
                </a:r>
                <a:r>
                  <a:rPr lang="en-AU" sz="1600">
                    <a:solidFill>
                      <a:schemeClr val="tx1"/>
                    </a:solidFill>
                    <a:cs typeface="Arial" panose="020B0604020202020204" pitchFamily="34" charset="0"/>
                  </a:rPr>
                  <a:t>Use the scaffold on the next slide to begin planning your artwork.</a:t>
                </a:r>
              </a:p>
              <a:p>
                <a:pPr marL="363538">
                  <a:lnSpc>
                    <a:spcPct val="114000"/>
                  </a:lnSpc>
                  <a:spcAft>
                    <a:spcPts val="600"/>
                  </a:spcAft>
                </a:pPr>
                <a:r>
                  <a:rPr lang="en-AU" sz="1600">
                    <a:solidFill>
                      <a:schemeClr val="tx1"/>
                    </a:solidFill>
                    <a:cs typeface="Arial" panose="020B0604020202020204" pitchFamily="34" charset="0"/>
                  </a:rPr>
                  <a:t>Think about what meaning and ideas you want to represent, how you will use and refine your source material and preliminary artefacts, and how your choices and actions will communicate your intentions to an audience.</a:t>
                </a:r>
                <a:endParaRPr lang="en-GB" sz="1600">
                  <a:solidFill>
                    <a:schemeClr val="tx1"/>
                  </a:solidFill>
                  <a:cs typeface="Arial" panose="020B0604020202020204" pitchFamily="34" charset="0"/>
                </a:endParaRPr>
              </a:p>
            </p:txBody>
          </p:sp>
          <p:sp>
            <p:nvSpPr>
              <p:cNvPr id="11" name="Oval 10">
                <a:hlinkClick r:id="rId2" action="ppaction://hlinksldjump"/>
                <a:extLst>
                  <a:ext uri="{FF2B5EF4-FFF2-40B4-BE49-F238E27FC236}">
                    <a16:creationId xmlns:a16="http://schemas.microsoft.com/office/drawing/2014/main" id="{1E75FF1C-C6F6-671C-1556-83A129EB42BF}"/>
                  </a:ext>
                </a:extLst>
              </p:cNvPr>
              <p:cNvSpPr/>
              <p:nvPr/>
            </p:nvSpPr>
            <p:spPr>
              <a:xfrm>
                <a:off x="8516640" y="51415"/>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14000"/>
                  </a:lnSpc>
                  <a:spcAft>
                    <a:spcPts val="600"/>
                  </a:spcAft>
                </a:pPr>
                <a:endParaRPr lang="en-AU" sz="1600" b="1">
                  <a:solidFill>
                    <a:schemeClr val="bg1"/>
                  </a:solidFill>
                  <a:cs typeface="Arial" panose="020B0604020202020204" pitchFamily="34" charset="0"/>
                </a:endParaRPr>
              </a:p>
            </p:txBody>
          </p:sp>
        </p:grpSp>
        <p:pic>
          <p:nvPicPr>
            <p:cNvPr id="9" name="Picture 8">
              <a:extLst>
                <a:ext uri="{FF2B5EF4-FFF2-40B4-BE49-F238E27FC236}">
                  <a16:creationId xmlns:a16="http://schemas.microsoft.com/office/drawing/2014/main" id="{61273961-3F1A-4D60-6A0B-44150EDD7D48}"/>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4412372" y="2055"/>
              <a:ext cx="836696" cy="845694"/>
            </a:xfrm>
            <a:prstGeom prst="rect">
              <a:avLst/>
            </a:prstGeom>
          </p:spPr>
        </p:pic>
      </p:grpSp>
      <p:grpSp>
        <p:nvGrpSpPr>
          <p:cNvPr id="18" name="Group 17">
            <a:extLst>
              <a:ext uri="{FF2B5EF4-FFF2-40B4-BE49-F238E27FC236}">
                <a16:creationId xmlns:a16="http://schemas.microsoft.com/office/drawing/2014/main" id="{538909B0-285C-B568-B54C-E09EC421DC49}"/>
              </a:ext>
              <a:ext uri="{C183D7F6-B498-43B3-948B-1728B52AA6E4}">
                <adec:decorative xmlns:adec="http://schemas.microsoft.com/office/drawing/2017/decorative" val="1"/>
              </a:ext>
            </a:extLst>
          </p:cNvPr>
          <p:cNvGrpSpPr/>
          <p:nvPr/>
        </p:nvGrpSpPr>
        <p:grpSpPr>
          <a:xfrm>
            <a:off x="2531942" y="4359646"/>
            <a:ext cx="6522287" cy="504849"/>
            <a:chOff x="2531942" y="4359646"/>
            <a:chExt cx="6522287" cy="504849"/>
          </a:xfrm>
        </p:grpSpPr>
        <p:sp>
          <p:nvSpPr>
            <p:cNvPr id="15" name="Arrow: Chevron 14">
              <a:extLst>
                <a:ext uri="{FF2B5EF4-FFF2-40B4-BE49-F238E27FC236}">
                  <a16:creationId xmlns:a16="http://schemas.microsoft.com/office/drawing/2014/main" id="{C95EF4BA-6520-5F24-65D3-D34FEBE19196}"/>
                </a:ext>
              </a:extLst>
            </p:cNvPr>
            <p:cNvSpPr/>
            <p:nvPr/>
          </p:nvSpPr>
          <p:spPr>
            <a:xfrm>
              <a:off x="4821423" y="4359646"/>
              <a:ext cx="504849" cy="504849"/>
            </a:xfrm>
            <a:prstGeom prst="chevron">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16" name="Arrow: Chevron 15">
              <a:extLst>
                <a:ext uri="{FF2B5EF4-FFF2-40B4-BE49-F238E27FC236}">
                  <a16:creationId xmlns:a16="http://schemas.microsoft.com/office/drawing/2014/main" id="{B4A0EF01-3527-A7C5-DC0D-BFCD8656FA2D}"/>
                </a:ext>
              </a:extLst>
            </p:cNvPr>
            <p:cNvSpPr/>
            <p:nvPr/>
          </p:nvSpPr>
          <p:spPr>
            <a:xfrm>
              <a:off x="8549380" y="4359646"/>
              <a:ext cx="504849" cy="504849"/>
            </a:xfrm>
            <a:prstGeom prst="chevron">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6" name="Arrow: Chevron 5">
              <a:extLst>
                <a:ext uri="{FF2B5EF4-FFF2-40B4-BE49-F238E27FC236}">
                  <a16:creationId xmlns:a16="http://schemas.microsoft.com/office/drawing/2014/main" id="{7127E731-4E02-AB79-F06E-575F67D6A7E2}"/>
                </a:ext>
              </a:extLst>
            </p:cNvPr>
            <p:cNvSpPr/>
            <p:nvPr/>
          </p:nvSpPr>
          <p:spPr>
            <a:xfrm>
              <a:off x="2531942" y="4359646"/>
              <a:ext cx="504849" cy="504849"/>
            </a:xfrm>
            <a:prstGeom prst="chevron">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grpSp>
      <p:sp>
        <p:nvSpPr>
          <p:cNvPr id="5" name="TextBox 4">
            <a:extLst>
              <a:ext uri="{FF2B5EF4-FFF2-40B4-BE49-F238E27FC236}">
                <a16:creationId xmlns:a16="http://schemas.microsoft.com/office/drawing/2014/main" id="{A846CFF3-A116-583F-F641-F4F5CB78EC46}"/>
              </a:ext>
            </a:extLst>
          </p:cNvPr>
          <p:cNvSpPr txBox="1"/>
          <p:nvPr/>
        </p:nvSpPr>
        <p:spPr>
          <a:xfrm>
            <a:off x="558167" y="2749752"/>
            <a:ext cx="1872416" cy="3702528"/>
          </a:xfrm>
          <a:prstGeom prst="roundRect">
            <a:avLst>
              <a:gd name="adj" fmla="val 6508"/>
            </a:avLst>
          </a:prstGeom>
          <a:solidFill>
            <a:srgbClr val="D1EEEA">
              <a:alpha val="82353"/>
            </a:srgbClr>
          </a:solidFill>
          <a:ln w="15875">
            <a:solidFill>
              <a:srgbClr val="8CDBE5"/>
            </a:solidFill>
          </a:ln>
        </p:spPr>
        <p:txBody>
          <a:bodyPr wrap="square" lIns="108000" tIns="108000" rIns="108000" bIns="108000" rtlCol="0" anchor="t">
            <a:noAutofit/>
          </a:bodyPr>
          <a:lstStyle/>
          <a:p>
            <a:pPr marL="0" marR="0" lvl="0" indent="0" defTabSz="914400" rtl="0" eaLnBrk="0" fontAlgn="base" latinLnBrk="0" hangingPunct="0">
              <a:lnSpc>
                <a:spcPct val="114000"/>
              </a:lnSpc>
              <a:spcBef>
                <a:spcPct val="0"/>
              </a:spcBef>
              <a:spcAft>
                <a:spcPts val="600"/>
              </a:spcAft>
              <a:buClrTx/>
              <a:buSzTx/>
              <a:tabLst/>
            </a:pPr>
            <a:r>
              <a:rPr kumimoji="0" lang="en-AU" altLang="en-US" sz="1600" b="1" i="0" u="none" strike="noStrike" cap="none" normalizeH="0" baseline="0">
                <a:ln>
                  <a:noFill/>
                </a:ln>
                <a:solidFill>
                  <a:schemeClr val="tx1"/>
                </a:solidFill>
                <a:effectLst/>
              </a:rPr>
              <a:t>Reflect on prior art making</a:t>
            </a:r>
          </a:p>
          <a:p>
            <a:pPr marL="0" marR="0" lvl="0" indent="0" defTabSz="914400" rtl="0" eaLnBrk="0" fontAlgn="base" latinLnBrk="0" hangingPunct="0">
              <a:lnSpc>
                <a:spcPct val="114000"/>
              </a:lnSpc>
              <a:spcBef>
                <a:spcPct val="0"/>
              </a:spcBef>
              <a:spcAft>
                <a:spcPts val="600"/>
              </a:spcAft>
              <a:buClrTx/>
              <a:buSzTx/>
              <a:tabLst/>
            </a:pPr>
            <a:r>
              <a:rPr kumimoji="0" lang="en-AU" altLang="en-US" sz="1600" i="0" u="none" strike="noStrike" cap="none" normalizeH="0" baseline="0">
                <a:ln>
                  <a:noFill/>
                </a:ln>
                <a:solidFill>
                  <a:schemeClr val="tx1"/>
                </a:solidFill>
                <a:effectLst/>
              </a:rPr>
              <a:t>What materials and techniques worked best to explore and represent your ideas? </a:t>
            </a:r>
          </a:p>
          <a:p>
            <a:pPr marL="0" marR="0" lvl="0" indent="0" defTabSz="914400" rtl="0" eaLnBrk="0" fontAlgn="base" latinLnBrk="0" hangingPunct="0">
              <a:lnSpc>
                <a:spcPct val="114000"/>
              </a:lnSpc>
              <a:spcBef>
                <a:spcPct val="0"/>
              </a:spcBef>
              <a:spcAft>
                <a:spcPts val="600"/>
              </a:spcAft>
              <a:buClrTx/>
              <a:buSzTx/>
              <a:tabLst/>
            </a:pPr>
            <a:r>
              <a:rPr kumimoji="0" lang="en-AU" altLang="en-US" sz="1600" i="0" u="none" strike="noStrike" cap="none" normalizeH="0" baseline="0">
                <a:ln>
                  <a:noFill/>
                </a:ln>
                <a:solidFill>
                  <a:schemeClr val="tx1"/>
                </a:solidFill>
                <a:effectLst/>
              </a:rPr>
              <a:t>What source material and artefacts wil</a:t>
            </a:r>
            <a:r>
              <a:rPr lang="en-AU" altLang="en-US" sz="1600"/>
              <a:t>l you develop further?</a:t>
            </a:r>
            <a:endParaRPr kumimoji="0" lang="en-AU" altLang="en-US" sz="1600" i="0" u="none" strike="noStrike" cap="none" normalizeH="0" baseline="0">
              <a:ln>
                <a:noFill/>
              </a:ln>
              <a:solidFill>
                <a:schemeClr val="tx1"/>
              </a:solidFill>
              <a:effectLst/>
            </a:endParaRPr>
          </a:p>
        </p:txBody>
      </p:sp>
      <p:sp>
        <p:nvSpPr>
          <p:cNvPr id="12" name="TextBox 11">
            <a:extLst>
              <a:ext uri="{FF2B5EF4-FFF2-40B4-BE49-F238E27FC236}">
                <a16:creationId xmlns:a16="http://schemas.microsoft.com/office/drawing/2014/main" id="{4619422B-098A-C953-46E6-6862ACF2A8B7}"/>
              </a:ext>
            </a:extLst>
          </p:cNvPr>
          <p:cNvSpPr txBox="1"/>
          <p:nvPr/>
        </p:nvSpPr>
        <p:spPr>
          <a:xfrm>
            <a:off x="3138150" y="2749752"/>
            <a:ext cx="1581914" cy="3702528"/>
          </a:xfrm>
          <a:prstGeom prst="roundRect">
            <a:avLst>
              <a:gd name="adj" fmla="val 6508"/>
            </a:avLst>
          </a:prstGeom>
          <a:solidFill>
            <a:srgbClr val="D1EEEA">
              <a:alpha val="82353"/>
            </a:srgbClr>
          </a:solidFill>
          <a:ln w="15875">
            <a:solidFill>
              <a:srgbClr val="8CDBE5"/>
            </a:solidFill>
          </a:ln>
        </p:spPr>
        <p:txBody>
          <a:bodyPr wrap="square" lIns="108000" tIns="108000" rIns="108000" bIns="108000" rtlCol="0" anchor="t">
            <a:noAutofit/>
          </a:bodyPr>
          <a:lstStyle/>
          <a:p>
            <a:pPr marL="0" marR="0" lvl="0" indent="0" defTabSz="914400" rtl="0" eaLnBrk="0" fontAlgn="base" latinLnBrk="0" hangingPunct="0">
              <a:lnSpc>
                <a:spcPct val="114000"/>
              </a:lnSpc>
              <a:spcBef>
                <a:spcPct val="0"/>
              </a:spcBef>
              <a:spcAft>
                <a:spcPts val="600"/>
              </a:spcAft>
              <a:buClrTx/>
              <a:buSzTx/>
              <a:tabLst/>
            </a:pPr>
            <a:r>
              <a:rPr kumimoji="0" lang="en-AU" altLang="en-US" sz="1600" b="1" i="0" u="none" strike="noStrike" cap="none" normalizeH="0" baseline="0">
                <a:ln>
                  <a:noFill/>
                </a:ln>
                <a:solidFill>
                  <a:schemeClr val="tx1"/>
                </a:solidFill>
                <a:effectLst/>
              </a:rPr>
              <a:t>Set an intention</a:t>
            </a:r>
          </a:p>
          <a:p>
            <a:pPr marL="0" marR="0" lvl="0" indent="0" defTabSz="914400" rtl="0" eaLnBrk="0" fontAlgn="base" latinLnBrk="0" hangingPunct="0">
              <a:lnSpc>
                <a:spcPct val="114000"/>
              </a:lnSpc>
              <a:spcBef>
                <a:spcPct val="0"/>
              </a:spcBef>
              <a:spcAft>
                <a:spcPts val="600"/>
              </a:spcAft>
              <a:buClrTx/>
              <a:buSzTx/>
              <a:tabLst/>
            </a:pPr>
            <a:r>
              <a:rPr kumimoji="0" lang="en-AU" altLang="en-US" sz="1600" i="0" u="none" strike="noStrike" cap="none" normalizeH="0" baseline="0">
                <a:ln>
                  <a:noFill/>
                </a:ln>
                <a:solidFill>
                  <a:schemeClr val="tx1"/>
                </a:solidFill>
                <a:effectLst/>
              </a:rPr>
              <a:t>What ideas do </a:t>
            </a:r>
            <a:r>
              <a:rPr lang="en-AU" altLang="en-US" sz="1600"/>
              <a:t>you want to represent about the site you investigated?</a:t>
            </a:r>
            <a:endParaRPr kumimoji="0" lang="en-AU" altLang="en-US" sz="1600" i="0" u="none" strike="noStrike" cap="none" normalizeH="0" baseline="0">
              <a:ln>
                <a:noFill/>
              </a:ln>
              <a:solidFill>
                <a:schemeClr val="tx1"/>
              </a:solidFill>
              <a:effectLst/>
            </a:endParaRPr>
          </a:p>
        </p:txBody>
      </p:sp>
      <p:sp>
        <p:nvSpPr>
          <p:cNvPr id="13" name="TextBox 12">
            <a:extLst>
              <a:ext uri="{FF2B5EF4-FFF2-40B4-BE49-F238E27FC236}">
                <a16:creationId xmlns:a16="http://schemas.microsoft.com/office/drawing/2014/main" id="{9C266DA3-2228-474A-14FB-C1880724F845}"/>
              </a:ext>
            </a:extLst>
          </p:cNvPr>
          <p:cNvSpPr txBox="1"/>
          <p:nvPr/>
        </p:nvSpPr>
        <p:spPr>
          <a:xfrm>
            <a:off x="5427631" y="2749752"/>
            <a:ext cx="3020390" cy="3702528"/>
          </a:xfrm>
          <a:prstGeom prst="roundRect">
            <a:avLst>
              <a:gd name="adj" fmla="val 6066"/>
            </a:avLst>
          </a:prstGeom>
          <a:solidFill>
            <a:srgbClr val="FDDEF2"/>
          </a:solidFill>
          <a:ln w="15875">
            <a:solidFill>
              <a:srgbClr val="F4B5E6"/>
            </a:solidFill>
          </a:ln>
        </p:spPr>
        <p:txBody>
          <a:bodyPr wrap="square" lIns="108000" tIns="108000" rIns="108000" bIns="108000" rtlCol="0" anchor="t">
            <a:noAutofit/>
          </a:bodyPr>
          <a:lstStyle/>
          <a:p>
            <a:pPr marL="0" marR="0" lvl="0" indent="0" defTabSz="914400" rtl="0" eaLnBrk="0" fontAlgn="base" latinLnBrk="0" hangingPunct="0">
              <a:lnSpc>
                <a:spcPct val="114000"/>
              </a:lnSpc>
              <a:spcBef>
                <a:spcPct val="0"/>
              </a:spcBef>
              <a:spcAft>
                <a:spcPts val="600"/>
              </a:spcAft>
              <a:buClrTx/>
              <a:buSzTx/>
              <a:tabLst/>
            </a:pPr>
            <a:r>
              <a:rPr kumimoji="0" lang="en-AU" altLang="en-US" sz="1600" b="1" i="0" u="none" strike="noStrike" cap="none" normalizeH="0" baseline="0">
                <a:ln>
                  <a:noFill/>
                </a:ln>
                <a:solidFill>
                  <a:schemeClr val="tx1"/>
                </a:solidFill>
                <a:effectLst/>
              </a:rPr>
              <a:t>Make choices</a:t>
            </a:r>
          </a:p>
          <a:p>
            <a:pPr marL="0" marR="0" lvl="0" indent="0" defTabSz="914400" rtl="0" eaLnBrk="0" fontAlgn="base" latinLnBrk="0" hangingPunct="0">
              <a:lnSpc>
                <a:spcPct val="114000"/>
              </a:lnSpc>
              <a:spcBef>
                <a:spcPct val="0"/>
              </a:spcBef>
              <a:spcAft>
                <a:spcPts val="600"/>
              </a:spcAft>
              <a:buClrTx/>
              <a:buSzTx/>
              <a:tabLst/>
            </a:pPr>
            <a:r>
              <a:rPr kumimoji="0" lang="en-AU" altLang="en-US" sz="1600" i="0" u="none" strike="noStrike" cap="none" normalizeH="0" baseline="0">
                <a:ln>
                  <a:noFill/>
                </a:ln>
                <a:solidFill>
                  <a:schemeClr val="tx1"/>
                </a:solidFill>
                <a:effectLst/>
              </a:rPr>
              <a:t>Think about:</a:t>
            </a:r>
          </a:p>
          <a:p>
            <a:pPr marL="285750" marR="0" lvl="0" indent="-285750" defTabSz="914400" rtl="0" eaLnBrk="0" fontAlgn="base" latinLnBrk="0" hangingPunct="0">
              <a:lnSpc>
                <a:spcPct val="114000"/>
              </a:lnSpc>
              <a:spcBef>
                <a:spcPct val="0"/>
              </a:spcBef>
              <a:spcAft>
                <a:spcPts val="600"/>
              </a:spcAft>
              <a:buClrTx/>
              <a:buSzTx/>
              <a:buFont typeface="Arial" panose="020B0604020202020204" pitchFamily="34" charset="0"/>
              <a:buChar char="•"/>
              <a:tabLst/>
            </a:pPr>
            <a:r>
              <a:rPr kumimoji="0" lang="en-AU" altLang="en-US" sz="1600" i="0" u="none" strike="noStrike" cap="none" normalizeH="0" baseline="0">
                <a:ln>
                  <a:noFill/>
                </a:ln>
                <a:solidFill>
                  <a:schemeClr val="tx1"/>
                </a:solidFill>
                <a:effectLst/>
              </a:rPr>
              <a:t>What form will you work in?</a:t>
            </a:r>
          </a:p>
          <a:p>
            <a:pPr marL="285750" marR="0" lvl="0" indent="-285750" defTabSz="914400" rtl="0" eaLnBrk="0" fontAlgn="base" latinLnBrk="0" hangingPunct="0">
              <a:lnSpc>
                <a:spcPct val="114000"/>
              </a:lnSpc>
              <a:spcBef>
                <a:spcPct val="0"/>
              </a:spcBef>
              <a:spcAft>
                <a:spcPts val="600"/>
              </a:spcAft>
              <a:buClrTx/>
              <a:buSzTx/>
              <a:buFont typeface="Arial" panose="020B0604020202020204" pitchFamily="34" charset="0"/>
              <a:buChar char="•"/>
              <a:tabLst/>
            </a:pPr>
            <a:r>
              <a:rPr lang="en-AU" altLang="en-US" sz="1600"/>
              <a:t>What materials will you use, and how?</a:t>
            </a:r>
          </a:p>
          <a:p>
            <a:pPr marL="285750" marR="0" lvl="0" indent="-285750" defTabSz="914400" rtl="0" eaLnBrk="0" fontAlgn="base" latinLnBrk="0" hangingPunct="0">
              <a:lnSpc>
                <a:spcPct val="114000"/>
              </a:lnSpc>
              <a:spcBef>
                <a:spcPct val="0"/>
              </a:spcBef>
              <a:spcAft>
                <a:spcPts val="600"/>
              </a:spcAft>
              <a:buClrTx/>
              <a:buSzTx/>
              <a:buFont typeface="Arial" panose="020B0604020202020204" pitchFamily="34" charset="0"/>
              <a:buChar char="•"/>
              <a:tabLst/>
            </a:pPr>
            <a:r>
              <a:rPr kumimoji="0" lang="en-AU" altLang="en-US" sz="1600" i="0" u="none" strike="noStrike" cap="none" normalizeH="0" baseline="0">
                <a:ln>
                  <a:noFill/>
                </a:ln>
                <a:solidFill>
                  <a:schemeClr val="tx1"/>
                </a:solidFill>
                <a:effectLst/>
              </a:rPr>
              <a:t>What features of the site will you represent?</a:t>
            </a:r>
          </a:p>
          <a:p>
            <a:pPr marL="285750" marR="0" lvl="0" indent="-285750" defTabSz="914400" rtl="0" eaLnBrk="0" fontAlgn="base" latinLnBrk="0" hangingPunct="0">
              <a:lnSpc>
                <a:spcPct val="114000"/>
              </a:lnSpc>
              <a:spcBef>
                <a:spcPct val="0"/>
              </a:spcBef>
              <a:spcAft>
                <a:spcPts val="600"/>
              </a:spcAft>
              <a:buClrTx/>
              <a:buSzTx/>
              <a:buFont typeface="Arial" panose="020B0604020202020204" pitchFamily="34" charset="0"/>
              <a:buChar char="•"/>
              <a:tabLst/>
            </a:pPr>
            <a:r>
              <a:rPr lang="en-AU" altLang="en-US" sz="1600"/>
              <a:t>What will you borrow or adapt from the focus artists?</a:t>
            </a:r>
            <a:r>
              <a:rPr kumimoji="0" lang="en-AU" altLang="en-US" sz="1600" i="0" u="none" strike="noStrike" cap="none" normalizeH="0" baseline="0">
                <a:ln>
                  <a:noFill/>
                </a:ln>
                <a:solidFill>
                  <a:schemeClr val="tx1"/>
                </a:solidFill>
                <a:effectLst/>
              </a:rPr>
              <a:t> </a:t>
            </a:r>
          </a:p>
        </p:txBody>
      </p:sp>
      <p:sp>
        <p:nvSpPr>
          <p:cNvPr id="14" name="TextBox 13">
            <a:extLst>
              <a:ext uri="{FF2B5EF4-FFF2-40B4-BE49-F238E27FC236}">
                <a16:creationId xmlns:a16="http://schemas.microsoft.com/office/drawing/2014/main" id="{CC5F7361-8CEA-24B3-300C-6E1197E815D8}"/>
              </a:ext>
            </a:extLst>
          </p:cNvPr>
          <p:cNvSpPr txBox="1"/>
          <p:nvPr/>
        </p:nvSpPr>
        <p:spPr>
          <a:xfrm>
            <a:off x="9155588" y="2757569"/>
            <a:ext cx="2688410" cy="3702528"/>
          </a:xfrm>
          <a:prstGeom prst="roundRect">
            <a:avLst>
              <a:gd name="adj" fmla="val 6508"/>
            </a:avLst>
          </a:prstGeom>
          <a:solidFill>
            <a:srgbClr val="FAAF05">
              <a:alpha val="36471"/>
            </a:srgbClr>
          </a:solidFill>
          <a:ln w="15875">
            <a:solidFill>
              <a:srgbClr val="FAAF05"/>
            </a:solidFill>
          </a:ln>
        </p:spPr>
        <p:txBody>
          <a:bodyPr wrap="square" lIns="108000" tIns="108000" rIns="108000" bIns="108000" rtlCol="0" anchor="t">
            <a:noAutofit/>
          </a:bodyPr>
          <a:lstStyle/>
          <a:p>
            <a:pPr marL="0" marR="0" lvl="0" indent="0" defTabSz="914400" rtl="0" eaLnBrk="0" fontAlgn="base" latinLnBrk="0" hangingPunct="0">
              <a:lnSpc>
                <a:spcPct val="114000"/>
              </a:lnSpc>
              <a:spcBef>
                <a:spcPct val="0"/>
              </a:spcBef>
              <a:spcAft>
                <a:spcPts val="600"/>
              </a:spcAft>
              <a:buClrTx/>
              <a:buSzTx/>
              <a:tabLst/>
            </a:pPr>
            <a:r>
              <a:rPr kumimoji="0" lang="en-AU" altLang="en-US" sz="1600" b="1" i="0" u="none" strike="noStrike" cap="none" normalizeH="0" baseline="0">
                <a:ln>
                  <a:noFill/>
                </a:ln>
                <a:solidFill>
                  <a:schemeClr val="tx1"/>
                </a:solidFill>
                <a:effectLst/>
              </a:rPr>
              <a:t>Take action</a:t>
            </a:r>
            <a:endParaRPr lang="en-AU" altLang="en-US" sz="1600"/>
          </a:p>
          <a:p>
            <a:pPr marL="0" marR="0" lvl="0" indent="0" defTabSz="914400" rtl="0" eaLnBrk="0" fontAlgn="base" latinLnBrk="0" hangingPunct="0">
              <a:lnSpc>
                <a:spcPct val="114000"/>
              </a:lnSpc>
              <a:spcBef>
                <a:spcPct val="0"/>
              </a:spcBef>
              <a:spcAft>
                <a:spcPts val="600"/>
              </a:spcAft>
              <a:buClrTx/>
              <a:buSzTx/>
              <a:tabLst/>
            </a:pPr>
            <a:r>
              <a:rPr kumimoji="0" lang="en-AU" altLang="en-US" sz="1600" i="0" u="none" strike="noStrike" cap="none" normalizeH="0" baseline="0">
                <a:ln>
                  <a:noFill/>
                </a:ln>
                <a:solidFill>
                  <a:schemeClr val="tx1"/>
                </a:solidFill>
                <a:effectLst/>
              </a:rPr>
              <a:t>Make a plan for art making:</a:t>
            </a:r>
          </a:p>
          <a:p>
            <a:pPr marL="285750" marR="0" lvl="0" indent="-285750" defTabSz="914400" rtl="0" eaLnBrk="0" fontAlgn="base" latinLnBrk="0" hangingPunct="0">
              <a:lnSpc>
                <a:spcPct val="114000"/>
              </a:lnSpc>
              <a:spcBef>
                <a:spcPct val="0"/>
              </a:spcBef>
              <a:spcAft>
                <a:spcPts val="600"/>
              </a:spcAft>
              <a:buClrTx/>
              <a:buSzTx/>
              <a:buFont typeface="Arial" panose="020B0604020202020204" pitchFamily="34" charset="0"/>
              <a:buChar char="•"/>
              <a:tabLst/>
            </a:pPr>
            <a:r>
              <a:rPr lang="en-AU" altLang="en-US" sz="1600"/>
              <a:t>What can you achieve in the time available?</a:t>
            </a:r>
          </a:p>
          <a:p>
            <a:pPr marL="285750" marR="0" lvl="0" indent="-285750" defTabSz="914400" rtl="0" eaLnBrk="0" fontAlgn="base" latinLnBrk="0" hangingPunct="0">
              <a:lnSpc>
                <a:spcPct val="114000"/>
              </a:lnSpc>
              <a:spcBef>
                <a:spcPct val="0"/>
              </a:spcBef>
              <a:spcAft>
                <a:spcPts val="600"/>
              </a:spcAft>
              <a:buClrTx/>
              <a:buSzTx/>
              <a:buFont typeface="Arial" panose="020B0604020202020204" pitchFamily="34" charset="0"/>
              <a:buChar char="•"/>
              <a:tabLst/>
            </a:pPr>
            <a:r>
              <a:rPr kumimoji="0" lang="en-AU" altLang="en-US" sz="1600" i="0" u="none" strike="noStrike" cap="none" normalizeH="0" baseline="0">
                <a:ln>
                  <a:noFill/>
                </a:ln>
                <a:solidFill>
                  <a:schemeClr val="tx1"/>
                </a:solidFill>
                <a:effectLst/>
              </a:rPr>
              <a:t>What materials and equipment do you need to organise?</a:t>
            </a:r>
          </a:p>
          <a:p>
            <a:pPr marL="285750" marR="0" lvl="0" indent="-285750" defTabSz="914400" rtl="0" eaLnBrk="0" fontAlgn="base" latinLnBrk="0" hangingPunct="0">
              <a:lnSpc>
                <a:spcPct val="114000"/>
              </a:lnSpc>
              <a:spcBef>
                <a:spcPct val="0"/>
              </a:spcBef>
              <a:spcAft>
                <a:spcPts val="600"/>
              </a:spcAft>
              <a:buClrTx/>
              <a:buSzTx/>
              <a:buFont typeface="Arial" panose="020B0604020202020204" pitchFamily="34" charset="0"/>
              <a:buChar char="•"/>
              <a:tabLst/>
            </a:pPr>
            <a:r>
              <a:rPr lang="en-AU" altLang="en-US" sz="1600"/>
              <a:t>How will you display the final artwork for audiences?</a:t>
            </a:r>
            <a:endParaRPr kumimoji="0" lang="en-AU" altLang="en-US" sz="1600" i="0" u="none" strike="noStrike" cap="none" normalizeH="0" baseline="0">
              <a:ln>
                <a:noFill/>
              </a:ln>
              <a:solidFill>
                <a:schemeClr val="tx1"/>
              </a:solidFill>
              <a:effectLst/>
            </a:endParaRPr>
          </a:p>
        </p:txBody>
      </p:sp>
      <p:sp>
        <p:nvSpPr>
          <p:cNvPr id="2" name="Slide Number Placeholder 1">
            <a:extLst>
              <a:ext uri="{FF2B5EF4-FFF2-40B4-BE49-F238E27FC236}">
                <a16:creationId xmlns:a16="http://schemas.microsoft.com/office/drawing/2014/main" id="{E270FB7A-45E1-FBF6-A49A-4174AD0B219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104</a:t>
            </a:fld>
            <a:endParaRPr lang="en-AU"/>
          </a:p>
        </p:txBody>
      </p:sp>
    </p:spTree>
    <p:extLst>
      <p:ext uri="{BB962C8B-B14F-4D97-AF65-F5344CB8AC3E}">
        <p14:creationId xmlns:p14="http://schemas.microsoft.com/office/powerpoint/2010/main" val="1734466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1B4620-3A37-285F-33D8-E17DE937EA2A}"/>
            </a:ext>
          </a:extLst>
        </p:cNvPr>
        <p:cNvGrpSpPr/>
        <p:nvPr/>
      </p:nvGrpSpPr>
      <p:grpSpPr>
        <a:xfrm>
          <a:off x="0" y="0"/>
          <a:ext cx="0" cy="0"/>
          <a:chOff x="0" y="0"/>
          <a:chExt cx="0" cy="0"/>
        </a:xfrm>
      </p:grpSpPr>
      <p:sp>
        <p:nvSpPr>
          <p:cNvPr id="10" name="Slide Number Placeholder 1">
            <a:extLst>
              <a:ext uri="{FF2B5EF4-FFF2-40B4-BE49-F238E27FC236}">
                <a16:creationId xmlns:a16="http://schemas.microsoft.com/office/drawing/2014/main" id="{B0B11037-90E7-1202-29E6-183483126F82}"/>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ph type="sldNum" sz="quarter" idx="12"/>
          </p:nvPr>
        </p:nvSpPr>
        <p:spPr/>
        <p:txBody>
          <a:bodyPr/>
          <a:lstStyle/>
          <a:p>
            <a:fld id="{10A01DC5-1685-4615-8240-15192985C6A2}" type="slidenum">
              <a:rPr lang="en-AU" smtClean="0"/>
              <a:t>105</a:t>
            </a:fld>
            <a:endParaRPr lang="en-AU"/>
          </a:p>
        </p:txBody>
      </p:sp>
      <p:sp>
        <p:nvSpPr>
          <p:cNvPr id="4" name="Title 3">
            <a:extLst>
              <a:ext uri="{FF2B5EF4-FFF2-40B4-BE49-F238E27FC236}">
                <a16:creationId xmlns:a16="http://schemas.microsoft.com/office/drawing/2014/main" id="{A165252E-BCDE-B9E8-356D-6FB8FF0A8339}"/>
              </a:ext>
              <a:ext uri="{C183D7F6-B498-43B3-948B-1728B52AA6E4}">
                <adec:decorative xmlns:adec="http://schemas.microsoft.com/office/drawing/2017/decorative" val="0"/>
              </a:ext>
            </a:extLst>
          </p:cNvPr>
          <p:cNvSpPr>
            <a:spLocks noGrp="1"/>
          </p:cNvSpPr>
          <p:nvPr>
            <p:ph type="title"/>
          </p:nvPr>
        </p:nvSpPr>
        <p:spPr/>
        <p:txBody>
          <a:bodyPr/>
          <a:lstStyle/>
          <a:p>
            <a:r>
              <a:rPr lang="en-AU" dirty="0">
                <a:latin typeface="+mj-lt"/>
              </a:rPr>
              <a:t>Art making – planning </a:t>
            </a:r>
            <a:r>
              <a:rPr lang="en-AU" dirty="0">
                <a:solidFill>
                  <a:schemeClr val="accent1">
                    <a:alpha val="0"/>
                  </a:schemeClr>
                </a:solidFill>
                <a:latin typeface="+mj-lt"/>
              </a:rPr>
              <a:t>(2)</a:t>
            </a:r>
          </a:p>
        </p:txBody>
      </p:sp>
      <p:sp>
        <p:nvSpPr>
          <p:cNvPr id="5" name="Text Placeholder 4">
            <a:extLst>
              <a:ext uri="{FF2B5EF4-FFF2-40B4-BE49-F238E27FC236}">
                <a16:creationId xmlns:a16="http://schemas.microsoft.com/office/drawing/2014/main" id="{FD088CC0-495C-68C6-F60C-D594E8409271}"/>
              </a:ext>
              <a:ext uri="{C183D7F6-B498-43B3-948B-1728B52AA6E4}">
                <adec:decorative xmlns:adec="http://schemas.microsoft.com/office/drawing/2017/decorative" val="0"/>
              </a:ext>
            </a:extLst>
          </p:cNvPr>
          <p:cNvSpPr>
            <a:spLocks noGrp="1"/>
          </p:cNvSpPr>
          <p:nvPr>
            <p:ph type="body" sz="quarter" idx="18"/>
          </p:nvPr>
        </p:nvSpPr>
        <p:spPr/>
        <p:txBody>
          <a:bodyPr/>
          <a:lstStyle/>
          <a:p>
            <a:r>
              <a:rPr lang="en-AU">
                <a:latin typeface="+mj-lt"/>
              </a:rPr>
              <a:t>5.1(c) – Intentions and choices</a:t>
            </a:r>
          </a:p>
        </p:txBody>
      </p:sp>
      <p:sp>
        <p:nvSpPr>
          <p:cNvPr id="6" name="Rectangle: Rounded Corners 5">
            <a:extLst>
              <a:ext uri="{FF2B5EF4-FFF2-40B4-BE49-F238E27FC236}">
                <a16:creationId xmlns:a16="http://schemas.microsoft.com/office/drawing/2014/main" id="{401AE302-444D-2C8F-474B-663B3BA45409}"/>
              </a:ext>
              <a:ext uri="{C183D7F6-B498-43B3-948B-1728B52AA6E4}">
                <adec:decorative xmlns:adec="http://schemas.microsoft.com/office/drawing/2017/decorative" val="0"/>
              </a:ext>
            </a:extLst>
          </p:cNvPr>
          <p:cNvSpPr/>
          <p:nvPr/>
        </p:nvSpPr>
        <p:spPr>
          <a:xfrm>
            <a:off x="360001" y="1473199"/>
            <a:ext cx="2602800" cy="5042801"/>
          </a:xfrm>
          <a:prstGeom prst="roundRect">
            <a:avLst>
              <a:gd name="adj" fmla="val 7091"/>
            </a:avLst>
          </a:prstGeom>
          <a:solidFill>
            <a:schemeClr val="accent3">
              <a:lumMod val="20000"/>
              <a:lumOff val="80000"/>
            </a:schemeClr>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t" anchorCtr="1"/>
          <a:lstStyle/>
          <a:p>
            <a:pPr>
              <a:spcAft>
                <a:spcPts val="600"/>
              </a:spcAft>
            </a:pPr>
            <a:r>
              <a:rPr lang="en-AU" sz="2000" b="1">
                <a:solidFill>
                  <a:schemeClr val="tx1"/>
                </a:solidFill>
              </a:rPr>
              <a:t>Intentions:</a:t>
            </a:r>
          </a:p>
        </p:txBody>
      </p:sp>
      <p:sp>
        <p:nvSpPr>
          <p:cNvPr id="13" name="Rectangle: Rounded Corners 12">
            <a:extLst>
              <a:ext uri="{FF2B5EF4-FFF2-40B4-BE49-F238E27FC236}">
                <a16:creationId xmlns:a16="http://schemas.microsoft.com/office/drawing/2014/main" id="{5F41AD72-0A0D-0D16-84C5-2EF33EF1A205}"/>
              </a:ext>
              <a:ext uri="{C183D7F6-B498-43B3-948B-1728B52AA6E4}">
                <adec:decorative xmlns:adec="http://schemas.microsoft.com/office/drawing/2017/decorative" val="0"/>
              </a:ext>
            </a:extLst>
          </p:cNvPr>
          <p:cNvSpPr>
            <a:spLocks noGrp="1" noRot="1" noMove="1" noResize="1" noEditPoints="1" noAdjustHandles="1" noChangeArrowheads="1" noChangeShapeType="1"/>
          </p:cNvSpPr>
          <p:nvPr/>
        </p:nvSpPr>
        <p:spPr>
          <a:xfrm>
            <a:off x="4180687" y="1473199"/>
            <a:ext cx="6943313" cy="5042801"/>
          </a:xfrm>
          <a:prstGeom prst="roundRect">
            <a:avLst>
              <a:gd name="adj" fmla="val 3912"/>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tIns="180000" bIns="46800" rtlCol="0" anchor="t" anchorCtr="1"/>
          <a:lstStyle/>
          <a:p>
            <a:r>
              <a:rPr lang="en-AU" sz="2000" b="1">
                <a:solidFill>
                  <a:schemeClr val="accent1"/>
                </a:solidFill>
              </a:rPr>
              <a:t>Choices</a:t>
            </a:r>
          </a:p>
        </p:txBody>
      </p:sp>
      <p:sp>
        <p:nvSpPr>
          <p:cNvPr id="7" name="Rectangle: Rounded Corners 6">
            <a:extLst>
              <a:ext uri="{FF2B5EF4-FFF2-40B4-BE49-F238E27FC236}">
                <a16:creationId xmlns:a16="http://schemas.microsoft.com/office/drawing/2014/main" id="{AD951C22-7848-E89F-F128-A7B59177EF36}"/>
              </a:ext>
              <a:ext uri="{C183D7F6-B498-43B3-948B-1728B52AA6E4}">
                <adec:decorative xmlns:adec="http://schemas.microsoft.com/office/drawing/2017/decorative" val="0"/>
              </a:ext>
            </a:extLst>
          </p:cNvPr>
          <p:cNvSpPr/>
          <p:nvPr/>
        </p:nvSpPr>
        <p:spPr>
          <a:xfrm>
            <a:off x="3208905" y="1808552"/>
            <a:ext cx="2698509" cy="2006780"/>
          </a:xfrm>
          <a:prstGeom prst="roundRect">
            <a:avLst>
              <a:gd name="adj" fmla="val 8920"/>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t" anchorCtr="0"/>
          <a:lstStyle/>
          <a:p>
            <a:pPr>
              <a:spcAft>
                <a:spcPts val="600"/>
              </a:spcAft>
            </a:pPr>
            <a:r>
              <a:rPr lang="en-AU" sz="1800" b="1">
                <a:solidFill>
                  <a:schemeClr val="tx1"/>
                </a:solidFill>
              </a:rPr>
              <a:t>What art form will you work in?</a:t>
            </a:r>
            <a:endParaRPr lang="en-AU" sz="1800">
              <a:solidFill>
                <a:schemeClr val="tx1"/>
              </a:solidFill>
            </a:endParaRPr>
          </a:p>
          <a:p>
            <a:pPr marL="342900" indent="-342900">
              <a:buFont typeface="Arial" panose="020B0604020202020204" pitchFamily="34" charset="0"/>
              <a:buChar char="•"/>
            </a:pPr>
            <a:endParaRPr lang="en-AU" sz="1800">
              <a:solidFill>
                <a:schemeClr val="tx1"/>
              </a:solidFill>
            </a:endParaRPr>
          </a:p>
        </p:txBody>
      </p:sp>
      <p:sp>
        <p:nvSpPr>
          <p:cNvPr id="2" name="Rectangle: Rounded Corners 1">
            <a:extLst>
              <a:ext uri="{FF2B5EF4-FFF2-40B4-BE49-F238E27FC236}">
                <a16:creationId xmlns:a16="http://schemas.microsoft.com/office/drawing/2014/main" id="{177FE243-DAE6-80A1-0360-8AC88D2014ED}"/>
              </a:ext>
              <a:ext uri="{C183D7F6-B498-43B3-948B-1728B52AA6E4}">
                <adec:decorative xmlns:adec="http://schemas.microsoft.com/office/drawing/2017/decorative" val="0"/>
              </a:ext>
            </a:extLst>
          </p:cNvPr>
          <p:cNvSpPr/>
          <p:nvPr/>
        </p:nvSpPr>
        <p:spPr>
          <a:xfrm>
            <a:off x="3208905" y="3957978"/>
            <a:ext cx="2698509" cy="2309256"/>
          </a:xfrm>
          <a:prstGeom prst="roundRect">
            <a:avLst>
              <a:gd name="adj" fmla="val 6337"/>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t" anchorCtr="0"/>
          <a:lstStyle/>
          <a:p>
            <a:pPr>
              <a:spcAft>
                <a:spcPts val="600"/>
              </a:spcAft>
            </a:pPr>
            <a:r>
              <a:rPr lang="en-AU" sz="1800" b="1">
                <a:solidFill>
                  <a:schemeClr val="tx1"/>
                </a:solidFill>
              </a:rPr>
              <a:t>What material/s will you use?</a:t>
            </a:r>
            <a:endParaRPr lang="en-AU" sz="1800">
              <a:solidFill>
                <a:schemeClr val="tx1"/>
              </a:solidFill>
            </a:endParaRPr>
          </a:p>
        </p:txBody>
      </p:sp>
      <p:sp>
        <p:nvSpPr>
          <p:cNvPr id="8" name="Rectangle: Rounded Corners 7">
            <a:extLst>
              <a:ext uri="{FF2B5EF4-FFF2-40B4-BE49-F238E27FC236}">
                <a16:creationId xmlns:a16="http://schemas.microsoft.com/office/drawing/2014/main" id="{FB555087-0140-E3CF-583B-1214AC126A55}"/>
              </a:ext>
              <a:ext uri="{C183D7F6-B498-43B3-948B-1728B52AA6E4}">
                <adec:decorative xmlns:adec="http://schemas.microsoft.com/office/drawing/2017/decorative" val="0"/>
              </a:ext>
            </a:extLst>
          </p:cNvPr>
          <p:cNvSpPr/>
          <p:nvPr/>
        </p:nvSpPr>
        <p:spPr>
          <a:xfrm>
            <a:off x="6134650" y="2189018"/>
            <a:ext cx="2698509" cy="4078216"/>
          </a:xfrm>
          <a:prstGeom prst="roundRect">
            <a:avLst>
              <a:gd name="adj" fmla="val 7827"/>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t" anchorCtr="0"/>
          <a:lstStyle/>
          <a:p>
            <a:pPr>
              <a:spcAft>
                <a:spcPts val="600"/>
              </a:spcAft>
            </a:pPr>
            <a:r>
              <a:rPr lang="en-AU" sz="1800" b="1">
                <a:solidFill>
                  <a:schemeClr val="tx1"/>
                </a:solidFill>
              </a:rPr>
              <a:t>What significant features will you include to represent meaning?</a:t>
            </a:r>
            <a:endParaRPr lang="en-AU" sz="1800">
              <a:solidFill>
                <a:schemeClr val="tx1"/>
              </a:solidFill>
            </a:endParaRPr>
          </a:p>
        </p:txBody>
      </p:sp>
      <p:sp>
        <p:nvSpPr>
          <p:cNvPr id="9" name="Rectangle: Rounded Corners 8">
            <a:extLst>
              <a:ext uri="{FF2B5EF4-FFF2-40B4-BE49-F238E27FC236}">
                <a16:creationId xmlns:a16="http://schemas.microsoft.com/office/drawing/2014/main" id="{92141021-E196-BD75-8372-262CDDC323B9}"/>
              </a:ext>
              <a:ext uri="{C183D7F6-B498-43B3-948B-1728B52AA6E4}">
                <adec:decorative xmlns:adec="http://schemas.microsoft.com/office/drawing/2017/decorative" val="0"/>
              </a:ext>
            </a:extLst>
          </p:cNvPr>
          <p:cNvSpPr/>
          <p:nvPr/>
        </p:nvSpPr>
        <p:spPr>
          <a:xfrm>
            <a:off x="9063469" y="2189018"/>
            <a:ext cx="2700000" cy="4078216"/>
          </a:xfrm>
          <a:prstGeom prst="roundRect">
            <a:avLst>
              <a:gd name="adj" fmla="val 5617"/>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t" anchorCtr="0"/>
          <a:lstStyle/>
          <a:p>
            <a:pPr>
              <a:spcAft>
                <a:spcPts val="600"/>
              </a:spcAft>
            </a:pPr>
            <a:r>
              <a:rPr lang="en-AU" sz="1800" b="1">
                <a:solidFill>
                  <a:schemeClr val="tx1"/>
                </a:solidFill>
              </a:rPr>
              <a:t>What ideas and techniques will you borrow or adapt from focus artists?</a:t>
            </a:r>
          </a:p>
        </p:txBody>
      </p:sp>
    </p:spTree>
    <p:extLst>
      <p:ext uri="{BB962C8B-B14F-4D97-AF65-F5344CB8AC3E}">
        <p14:creationId xmlns:p14="http://schemas.microsoft.com/office/powerpoint/2010/main" val="2313444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D6AE86-E796-A7D9-9B58-409A4118141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9F58D11-FFB9-8BD1-C663-53DCB0E45373}"/>
              </a:ext>
            </a:extLst>
          </p:cNvPr>
          <p:cNvSpPr>
            <a:spLocks noGrp="1"/>
          </p:cNvSpPr>
          <p:nvPr>
            <p:ph type="title"/>
          </p:nvPr>
        </p:nvSpPr>
        <p:spPr/>
        <p:txBody>
          <a:bodyPr/>
          <a:lstStyle/>
          <a:p>
            <a:r>
              <a:rPr lang="en-AU" dirty="0">
                <a:latin typeface="+mj-lt"/>
              </a:rPr>
              <a:t>Art making – planning </a:t>
            </a:r>
            <a:r>
              <a:rPr lang="en-AU" dirty="0">
                <a:solidFill>
                  <a:schemeClr val="accent1">
                    <a:alpha val="0"/>
                  </a:schemeClr>
                </a:solidFill>
                <a:latin typeface="+mj-lt"/>
              </a:rPr>
              <a:t>(3)</a:t>
            </a:r>
          </a:p>
        </p:txBody>
      </p:sp>
      <p:sp>
        <p:nvSpPr>
          <p:cNvPr id="4" name="Text Placeholder 3">
            <a:extLst>
              <a:ext uri="{FF2B5EF4-FFF2-40B4-BE49-F238E27FC236}">
                <a16:creationId xmlns:a16="http://schemas.microsoft.com/office/drawing/2014/main" id="{93C10DF4-A056-0232-1D80-2A4C23C8E76A}"/>
              </a:ext>
            </a:extLst>
          </p:cNvPr>
          <p:cNvSpPr>
            <a:spLocks noGrp="1"/>
          </p:cNvSpPr>
          <p:nvPr>
            <p:ph type="body" sz="quarter" idx="18"/>
          </p:nvPr>
        </p:nvSpPr>
        <p:spPr/>
        <p:txBody>
          <a:bodyPr/>
          <a:lstStyle/>
          <a:p>
            <a:r>
              <a:rPr lang="en-AU">
                <a:latin typeface="+mj-lt"/>
              </a:rPr>
              <a:t>5.1(d) – Art making proposal</a:t>
            </a:r>
          </a:p>
        </p:txBody>
      </p:sp>
      <p:grpSp>
        <p:nvGrpSpPr>
          <p:cNvPr id="9" name="Group 8" descr="Task 2 – Make a plan for art making in your visual arts diary.&#10;Your plan should include:&#10;An annotated concept sketch of what your work will look like&#10;A title&#10;A 1-2 sentence explanation of what you want to communicate to audiences (what will your artwork mean?)&#10;A simple procedure for what steps you will need to take to make the artwork&#10;Use the peer feedback protocols to exchange ideas with a peer, and apply peer feedback to refine your art making proposal.&#10;">
            <a:extLst>
              <a:ext uri="{FF2B5EF4-FFF2-40B4-BE49-F238E27FC236}">
                <a16:creationId xmlns:a16="http://schemas.microsoft.com/office/drawing/2014/main" id="{852EF3B0-177B-2DE7-07F8-20F21732E78E}"/>
              </a:ext>
            </a:extLst>
          </p:cNvPr>
          <p:cNvGrpSpPr/>
          <p:nvPr/>
        </p:nvGrpSpPr>
        <p:grpSpPr>
          <a:xfrm>
            <a:off x="354000" y="1812597"/>
            <a:ext cx="11483999" cy="4362483"/>
            <a:chOff x="4308000" y="-98773"/>
            <a:chExt cx="11483999" cy="4362483"/>
          </a:xfrm>
        </p:grpSpPr>
        <p:grpSp>
          <p:nvGrpSpPr>
            <p:cNvPr id="10" name="Group 9" descr="2. Pre-production">
              <a:extLst>
                <a:ext uri="{FF2B5EF4-FFF2-40B4-BE49-F238E27FC236}">
                  <a16:creationId xmlns:a16="http://schemas.microsoft.com/office/drawing/2014/main" id="{9D32B7E8-0E7B-0A77-B3E4-FAF4749C1F79}"/>
                </a:ext>
              </a:extLst>
            </p:cNvPr>
            <p:cNvGrpSpPr/>
            <p:nvPr/>
          </p:nvGrpSpPr>
          <p:grpSpPr>
            <a:xfrm>
              <a:off x="4308000" y="-98773"/>
              <a:ext cx="11483999" cy="4362483"/>
              <a:chOff x="8516640" y="51415"/>
              <a:chExt cx="11483999" cy="4362483"/>
            </a:xfrm>
          </p:grpSpPr>
          <p:sp>
            <p:nvSpPr>
              <p:cNvPr id="12" name="Rectangle: Rounded Corners 11">
                <a:extLst>
                  <a:ext uri="{FF2B5EF4-FFF2-40B4-BE49-F238E27FC236}">
                    <a16:creationId xmlns:a16="http://schemas.microsoft.com/office/drawing/2014/main" id="{871C7D42-76FF-4025-9E7D-0F829E4E3B89}"/>
                  </a:ext>
                  <a:ext uri="{C183D7F6-B498-43B3-948B-1728B52AA6E4}">
                    <adec:decorative xmlns:adec="http://schemas.microsoft.com/office/drawing/2017/decorative" val="1"/>
                  </a:ext>
                </a:extLst>
              </p:cNvPr>
              <p:cNvSpPr/>
              <p:nvPr/>
            </p:nvSpPr>
            <p:spPr>
              <a:xfrm>
                <a:off x="9194421" y="51415"/>
                <a:ext cx="10806218" cy="4362483"/>
              </a:xfrm>
              <a:prstGeom prst="roundRect">
                <a:avLst>
                  <a:gd name="adj" fmla="val 444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63538">
                  <a:lnSpc>
                    <a:spcPct val="150000"/>
                  </a:lnSpc>
                  <a:spcAft>
                    <a:spcPts val="600"/>
                  </a:spcAft>
                </a:pPr>
                <a:r>
                  <a:rPr lang="en-GB" sz="1800" b="1" dirty="0">
                    <a:solidFill>
                      <a:schemeClr val="tx1"/>
                    </a:solidFill>
                    <a:cs typeface="Arial" panose="020B0604020202020204" pitchFamily="34" charset="0"/>
                  </a:rPr>
                  <a:t>Task 2</a:t>
                </a:r>
                <a:r>
                  <a:rPr lang="en-GB" sz="1800" dirty="0">
                    <a:solidFill>
                      <a:schemeClr val="tx1"/>
                    </a:solidFill>
                    <a:cs typeface="Arial" panose="020B0604020202020204" pitchFamily="34" charset="0"/>
                  </a:rPr>
                  <a:t> – Make a plan for art making in your visual arts diary.</a:t>
                </a:r>
              </a:p>
              <a:p>
                <a:pPr marL="363538">
                  <a:lnSpc>
                    <a:spcPct val="150000"/>
                  </a:lnSpc>
                  <a:spcAft>
                    <a:spcPts val="600"/>
                  </a:spcAft>
                </a:pPr>
                <a:r>
                  <a:rPr lang="en-GB" sz="1800" dirty="0">
                    <a:solidFill>
                      <a:schemeClr val="tx1"/>
                    </a:solidFill>
                    <a:cs typeface="Arial" panose="020B0604020202020204" pitchFamily="34" charset="0"/>
                  </a:rPr>
                  <a:t>Your plan should include:</a:t>
                </a:r>
              </a:p>
              <a:p>
                <a:pPr marL="649288" indent="-285750">
                  <a:lnSpc>
                    <a:spcPct val="150000"/>
                  </a:lnSpc>
                  <a:spcAft>
                    <a:spcPts val="600"/>
                  </a:spcAft>
                  <a:buFont typeface="Arial" panose="020B0604020202020204" pitchFamily="34" charset="0"/>
                  <a:buChar char="•"/>
                </a:pPr>
                <a:r>
                  <a:rPr lang="en-GB" sz="1800" dirty="0">
                    <a:solidFill>
                      <a:schemeClr val="tx1"/>
                    </a:solidFill>
                    <a:cs typeface="Arial" panose="020B0604020202020204" pitchFamily="34" charset="0"/>
                  </a:rPr>
                  <a:t>An annotated concept sketch of what your work will look like</a:t>
                </a:r>
              </a:p>
              <a:p>
                <a:pPr marL="649288" indent="-285750">
                  <a:lnSpc>
                    <a:spcPct val="150000"/>
                  </a:lnSpc>
                  <a:spcAft>
                    <a:spcPts val="600"/>
                  </a:spcAft>
                  <a:buFont typeface="Arial" panose="020B0604020202020204" pitchFamily="34" charset="0"/>
                  <a:buChar char="•"/>
                </a:pPr>
                <a:r>
                  <a:rPr lang="en-GB" sz="1800" dirty="0">
                    <a:solidFill>
                      <a:schemeClr val="tx1"/>
                    </a:solidFill>
                    <a:cs typeface="Arial" panose="020B0604020202020204" pitchFamily="34" charset="0"/>
                  </a:rPr>
                  <a:t>A title</a:t>
                </a:r>
              </a:p>
              <a:p>
                <a:pPr marL="649288" indent="-285750">
                  <a:lnSpc>
                    <a:spcPct val="150000"/>
                  </a:lnSpc>
                  <a:spcAft>
                    <a:spcPts val="600"/>
                  </a:spcAft>
                  <a:buFont typeface="Arial" panose="020B0604020202020204" pitchFamily="34" charset="0"/>
                  <a:buChar char="•"/>
                </a:pPr>
                <a:r>
                  <a:rPr lang="en-GB" sz="1800" dirty="0">
                    <a:solidFill>
                      <a:schemeClr val="tx1"/>
                    </a:solidFill>
                    <a:cs typeface="Arial" panose="020B0604020202020204" pitchFamily="34" charset="0"/>
                  </a:rPr>
                  <a:t>A 1-2 sentence explanation of what you want to communicate to audiences (what will your artwork mean?)</a:t>
                </a:r>
              </a:p>
              <a:p>
                <a:pPr marL="649288" indent="-285750">
                  <a:lnSpc>
                    <a:spcPct val="150000"/>
                  </a:lnSpc>
                  <a:spcAft>
                    <a:spcPts val="600"/>
                  </a:spcAft>
                  <a:buFont typeface="Arial" panose="020B0604020202020204" pitchFamily="34" charset="0"/>
                  <a:buChar char="•"/>
                </a:pPr>
                <a:r>
                  <a:rPr lang="en-GB" sz="1800" dirty="0">
                    <a:solidFill>
                      <a:schemeClr val="tx1"/>
                    </a:solidFill>
                    <a:cs typeface="Arial" panose="020B0604020202020204" pitchFamily="34" charset="0"/>
                  </a:rPr>
                  <a:t>A simple procedure for what steps you will need to take to make the artwork</a:t>
                </a:r>
              </a:p>
              <a:p>
                <a:pPr marL="363538">
                  <a:lnSpc>
                    <a:spcPct val="150000"/>
                  </a:lnSpc>
                  <a:spcAft>
                    <a:spcPts val="600"/>
                  </a:spcAft>
                </a:pPr>
                <a:r>
                  <a:rPr lang="en-GB" sz="1800" dirty="0">
                    <a:solidFill>
                      <a:schemeClr val="tx1"/>
                    </a:solidFill>
                    <a:cs typeface="Arial" panose="020B0604020202020204" pitchFamily="34" charset="0"/>
                  </a:rPr>
                  <a:t>Use the </a:t>
                </a:r>
                <a:r>
                  <a:rPr lang="en-GB" sz="1800" dirty="0">
                    <a:solidFill>
                      <a:schemeClr val="tx1"/>
                    </a:solidFill>
                    <a:cs typeface="Arial" panose="020B0604020202020204" pitchFamily="34" charset="0"/>
                    <a:hlinkClick r:id="rId3" action="ppaction://hlinksldjump"/>
                  </a:rPr>
                  <a:t>peer feedback protocols</a:t>
                </a:r>
                <a:r>
                  <a:rPr lang="en-GB" sz="1800" dirty="0">
                    <a:solidFill>
                      <a:schemeClr val="tx1"/>
                    </a:solidFill>
                    <a:cs typeface="Arial" panose="020B0604020202020204" pitchFamily="34" charset="0"/>
                  </a:rPr>
                  <a:t> to exchange ideas with a peer, and apply peer feedback to refine your art making proposal.</a:t>
                </a:r>
              </a:p>
            </p:txBody>
          </p:sp>
          <p:sp>
            <p:nvSpPr>
              <p:cNvPr id="13" name="Oval 12">
                <a:hlinkClick r:id="rId4" action="ppaction://hlinksldjump"/>
                <a:extLst>
                  <a:ext uri="{FF2B5EF4-FFF2-40B4-BE49-F238E27FC236}">
                    <a16:creationId xmlns:a16="http://schemas.microsoft.com/office/drawing/2014/main" id="{FF3EDF1F-181C-24C4-A06A-9F6F4F3F3D35}"/>
                  </a:ext>
                </a:extLst>
              </p:cNvPr>
              <p:cNvSpPr/>
              <p:nvPr/>
            </p:nvSpPr>
            <p:spPr>
              <a:xfrm>
                <a:off x="8516640" y="51415"/>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sz="3000" b="1">
                  <a:solidFill>
                    <a:schemeClr val="bg1"/>
                  </a:solidFill>
                  <a:latin typeface="+mj-lt"/>
                  <a:cs typeface="Arial" panose="020B0604020202020204" pitchFamily="34" charset="0"/>
                </a:endParaRPr>
              </a:p>
            </p:txBody>
          </p:sp>
        </p:grpSp>
        <p:pic>
          <p:nvPicPr>
            <p:cNvPr id="11" name="Picture 10">
              <a:extLst>
                <a:ext uri="{FF2B5EF4-FFF2-40B4-BE49-F238E27FC236}">
                  <a16:creationId xmlns:a16="http://schemas.microsoft.com/office/drawing/2014/main" id="{11AEE2FD-63E1-2825-86B2-27D1EF136D29}"/>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4412372" y="2055"/>
              <a:ext cx="836696" cy="845694"/>
            </a:xfrm>
            <a:prstGeom prst="rect">
              <a:avLst/>
            </a:prstGeom>
          </p:spPr>
        </p:pic>
      </p:grpSp>
      <p:sp>
        <p:nvSpPr>
          <p:cNvPr id="2" name="Slide Number Placeholder 1">
            <a:extLst>
              <a:ext uri="{FF2B5EF4-FFF2-40B4-BE49-F238E27FC236}">
                <a16:creationId xmlns:a16="http://schemas.microsoft.com/office/drawing/2014/main" id="{7640B8F4-F012-B94D-54C0-2DDA3079418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106</a:t>
            </a:fld>
            <a:endParaRPr lang="en-AU"/>
          </a:p>
        </p:txBody>
      </p:sp>
    </p:spTree>
    <p:extLst>
      <p:ext uri="{BB962C8B-B14F-4D97-AF65-F5344CB8AC3E}">
        <p14:creationId xmlns:p14="http://schemas.microsoft.com/office/powerpoint/2010/main" val="3334960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5171BB-FB38-177F-4072-3DF41EEB06A4}"/>
              </a:ext>
            </a:extLst>
          </p:cNvPr>
          <p:cNvSpPr>
            <a:spLocks noGrp="1"/>
          </p:cNvSpPr>
          <p:nvPr>
            <p:ph type="title"/>
          </p:nvPr>
        </p:nvSpPr>
        <p:spPr/>
        <p:txBody>
          <a:bodyPr/>
          <a:lstStyle/>
          <a:p>
            <a:r>
              <a:rPr lang="en-AU" dirty="0">
                <a:latin typeface="+mj-lt"/>
              </a:rPr>
              <a:t>Art critical and historical response </a:t>
            </a:r>
            <a:r>
              <a:rPr lang="en-AU" dirty="0">
                <a:solidFill>
                  <a:schemeClr val="accent1">
                    <a:alpha val="0"/>
                  </a:schemeClr>
                </a:solidFill>
                <a:latin typeface="+mj-lt"/>
              </a:rPr>
              <a:t>(1)</a:t>
            </a:r>
          </a:p>
        </p:txBody>
      </p:sp>
      <p:sp>
        <p:nvSpPr>
          <p:cNvPr id="4" name="Text Placeholder 3">
            <a:extLst>
              <a:ext uri="{FF2B5EF4-FFF2-40B4-BE49-F238E27FC236}">
                <a16:creationId xmlns:a16="http://schemas.microsoft.com/office/drawing/2014/main" id="{B3BE1C4B-B3C2-420A-A5AC-5DECD40E3EF7}"/>
              </a:ext>
            </a:extLst>
          </p:cNvPr>
          <p:cNvSpPr>
            <a:spLocks noGrp="1"/>
          </p:cNvSpPr>
          <p:nvPr>
            <p:ph type="body" sz="quarter" idx="18"/>
          </p:nvPr>
        </p:nvSpPr>
        <p:spPr/>
        <p:txBody>
          <a:bodyPr/>
          <a:lstStyle/>
          <a:p>
            <a:r>
              <a:rPr lang="en-AU">
                <a:latin typeface="+mj-lt"/>
              </a:rPr>
              <a:t>5.2(a) – Bringing it all together</a:t>
            </a:r>
          </a:p>
        </p:txBody>
      </p:sp>
      <p:sp>
        <p:nvSpPr>
          <p:cNvPr id="6" name="Rectangle: Rounded Corners 5">
            <a:extLst>
              <a:ext uri="{FF2B5EF4-FFF2-40B4-BE49-F238E27FC236}">
                <a16:creationId xmlns:a16="http://schemas.microsoft.com/office/drawing/2014/main" id="{8851F6B5-8983-E64A-4BC2-F3928F5CBCFF}"/>
              </a:ext>
              <a:ext uri="{C183D7F6-B498-43B3-948B-1728B52AA6E4}">
                <adec:decorative xmlns:adec="http://schemas.microsoft.com/office/drawing/2017/decorative" val="1"/>
              </a:ext>
            </a:extLst>
          </p:cNvPr>
          <p:cNvSpPr/>
          <p:nvPr/>
        </p:nvSpPr>
        <p:spPr>
          <a:xfrm>
            <a:off x="359999" y="1369454"/>
            <a:ext cx="11483998" cy="310015"/>
          </a:xfrm>
          <a:prstGeom prst="roundRect">
            <a:avLst>
              <a:gd name="adj" fmla="val 2550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r>
              <a:rPr lang="en-AU" sz="1800"/>
              <a:t>Analyse how artists explore and represent aspects of the built environment in their artworks.</a:t>
            </a:r>
          </a:p>
        </p:txBody>
      </p:sp>
      <p:sp>
        <p:nvSpPr>
          <p:cNvPr id="7" name="Rectangle: Rounded Corners 6">
            <a:extLst>
              <a:ext uri="{FF2B5EF4-FFF2-40B4-BE49-F238E27FC236}">
                <a16:creationId xmlns:a16="http://schemas.microsoft.com/office/drawing/2014/main" id="{0EDD8F8C-3321-9BC1-6B9A-3D73FBD82517}"/>
              </a:ext>
              <a:ext uri="{C183D7F6-B498-43B3-948B-1728B52AA6E4}">
                <adec:decorative xmlns:adec="http://schemas.microsoft.com/office/drawing/2017/decorative" val="0"/>
              </a:ext>
            </a:extLst>
          </p:cNvPr>
          <p:cNvSpPr/>
          <p:nvPr/>
        </p:nvSpPr>
        <p:spPr>
          <a:xfrm>
            <a:off x="360001" y="1871330"/>
            <a:ext cx="2602800" cy="4644670"/>
          </a:xfrm>
          <a:prstGeom prst="roundRect">
            <a:avLst>
              <a:gd name="adj" fmla="val 7091"/>
            </a:avLst>
          </a:prstGeom>
          <a:solidFill>
            <a:schemeClr val="accent3">
              <a:lumMod val="20000"/>
              <a:lumOff val="80000"/>
            </a:schemeClr>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t" anchorCtr="1"/>
          <a:lstStyle/>
          <a:p>
            <a:pPr algn="ctr">
              <a:spcAft>
                <a:spcPts val="600"/>
              </a:spcAft>
            </a:pPr>
            <a:r>
              <a:rPr lang="en-AU" sz="2000" b="1">
                <a:solidFill>
                  <a:schemeClr val="tx1"/>
                </a:solidFill>
              </a:rPr>
              <a:t>Introduction</a:t>
            </a:r>
          </a:p>
        </p:txBody>
      </p:sp>
      <p:sp>
        <p:nvSpPr>
          <p:cNvPr id="9" name="Rectangle: Rounded Corners 8">
            <a:extLst>
              <a:ext uri="{FF2B5EF4-FFF2-40B4-BE49-F238E27FC236}">
                <a16:creationId xmlns:a16="http://schemas.microsoft.com/office/drawing/2014/main" id="{ECE4C09B-F8F7-461E-5758-C593734CEA49}"/>
              </a:ext>
              <a:ext uri="{C183D7F6-B498-43B3-948B-1728B52AA6E4}">
                <adec:decorative xmlns:adec="http://schemas.microsoft.com/office/drawing/2017/decorative" val="0"/>
              </a:ext>
            </a:extLst>
          </p:cNvPr>
          <p:cNvSpPr/>
          <p:nvPr/>
        </p:nvSpPr>
        <p:spPr>
          <a:xfrm>
            <a:off x="3330921" y="1871330"/>
            <a:ext cx="5542156" cy="4644670"/>
          </a:xfrm>
          <a:prstGeom prst="roundRect">
            <a:avLst>
              <a:gd name="adj" fmla="val 7091"/>
            </a:avLst>
          </a:prstGeom>
          <a:solidFill>
            <a:schemeClr val="accent3">
              <a:lumMod val="20000"/>
              <a:lumOff val="80000"/>
            </a:schemeClr>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t" anchorCtr="1"/>
          <a:lstStyle/>
          <a:p>
            <a:pPr algn="ctr">
              <a:spcAft>
                <a:spcPts val="600"/>
              </a:spcAft>
            </a:pPr>
            <a:r>
              <a:rPr lang="en-AU" sz="2000" b="1">
                <a:solidFill>
                  <a:schemeClr val="tx1"/>
                </a:solidFill>
              </a:rPr>
              <a:t>Body paragraphs</a:t>
            </a:r>
          </a:p>
        </p:txBody>
      </p:sp>
      <p:sp>
        <p:nvSpPr>
          <p:cNvPr id="14" name="Rectangle: Rounded Corners 13">
            <a:extLst>
              <a:ext uri="{FF2B5EF4-FFF2-40B4-BE49-F238E27FC236}">
                <a16:creationId xmlns:a16="http://schemas.microsoft.com/office/drawing/2014/main" id="{B717D10F-D6F6-6832-2614-AFAAF63CBCDF}"/>
              </a:ext>
              <a:ext uri="{C183D7F6-B498-43B3-948B-1728B52AA6E4}">
                <adec:decorative xmlns:adec="http://schemas.microsoft.com/office/drawing/2017/decorative" val="0"/>
              </a:ext>
            </a:extLst>
          </p:cNvPr>
          <p:cNvSpPr/>
          <p:nvPr/>
        </p:nvSpPr>
        <p:spPr>
          <a:xfrm>
            <a:off x="3492711" y="2497098"/>
            <a:ext cx="5212719" cy="1213702"/>
          </a:xfrm>
          <a:prstGeom prst="roundRect">
            <a:avLst>
              <a:gd name="adj" fmla="val 8920"/>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nchorCtr="0"/>
          <a:lstStyle/>
          <a:p>
            <a:pPr algn="ctr">
              <a:spcAft>
                <a:spcPts val="600"/>
              </a:spcAft>
            </a:pPr>
            <a:r>
              <a:rPr lang="en-AU" sz="1800" b="1">
                <a:solidFill>
                  <a:schemeClr val="tx1"/>
                </a:solidFill>
              </a:rPr>
              <a:t>Dennis Golding</a:t>
            </a:r>
            <a:endParaRPr lang="en-AU" sz="1800">
              <a:solidFill>
                <a:schemeClr val="tx1"/>
              </a:solidFill>
            </a:endParaRPr>
          </a:p>
        </p:txBody>
      </p:sp>
      <p:sp>
        <p:nvSpPr>
          <p:cNvPr id="15" name="Rectangle: Rounded Corners 14">
            <a:extLst>
              <a:ext uri="{FF2B5EF4-FFF2-40B4-BE49-F238E27FC236}">
                <a16:creationId xmlns:a16="http://schemas.microsoft.com/office/drawing/2014/main" id="{D56D3E3B-65C4-41A0-467B-71FE6C006E8C}"/>
              </a:ext>
              <a:ext uri="{C183D7F6-B498-43B3-948B-1728B52AA6E4}">
                <adec:decorative xmlns:adec="http://schemas.microsoft.com/office/drawing/2017/decorative" val="0"/>
              </a:ext>
            </a:extLst>
          </p:cNvPr>
          <p:cNvSpPr/>
          <p:nvPr/>
        </p:nvSpPr>
        <p:spPr>
          <a:xfrm>
            <a:off x="3492711" y="3835299"/>
            <a:ext cx="5212719" cy="1213702"/>
          </a:xfrm>
          <a:prstGeom prst="roundRect">
            <a:avLst>
              <a:gd name="adj" fmla="val 8920"/>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nchorCtr="0"/>
          <a:lstStyle/>
          <a:p>
            <a:pPr algn="ctr">
              <a:spcAft>
                <a:spcPts val="600"/>
              </a:spcAft>
            </a:pPr>
            <a:r>
              <a:rPr lang="en-AU" sz="1800" b="1" err="1">
                <a:solidFill>
                  <a:schemeClr val="tx1"/>
                </a:solidFill>
              </a:rPr>
              <a:t>Mylyn</a:t>
            </a:r>
            <a:r>
              <a:rPr lang="en-AU" sz="1800" b="1">
                <a:solidFill>
                  <a:schemeClr val="tx1"/>
                </a:solidFill>
              </a:rPr>
              <a:t> Nguyen</a:t>
            </a:r>
            <a:endParaRPr lang="en-AU" sz="1800">
              <a:solidFill>
                <a:schemeClr val="tx1"/>
              </a:solidFill>
            </a:endParaRPr>
          </a:p>
        </p:txBody>
      </p:sp>
      <p:sp>
        <p:nvSpPr>
          <p:cNvPr id="16" name="Rectangle: Rounded Corners 15">
            <a:extLst>
              <a:ext uri="{FF2B5EF4-FFF2-40B4-BE49-F238E27FC236}">
                <a16:creationId xmlns:a16="http://schemas.microsoft.com/office/drawing/2014/main" id="{3DA601A7-8E4D-355C-F915-E1FCAE7D4F76}"/>
              </a:ext>
              <a:ext uri="{C183D7F6-B498-43B3-948B-1728B52AA6E4}">
                <adec:decorative xmlns:adec="http://schemas.microsoft.com/office/drawing/2017/decorative" val="0"/>
              </a:ext>
            </a:extLst>
          </p:cNvPr>
          <p:cNvSpPr/>
          <p:nvPr/>
        </p:nvSpPr>
        <p:spPr>
          <a:xfrm>
            <a:off x="3492711" y="5173500"/>
            <a:ext cx="5212719" cy="1213702"/>
          </a:xfrm>
          <a:prstGeom prst="roundRect">
            <a:avLst>
              <a:gd name="adj" fmla="val 8920"/>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nchorCtr="0"/>
          <a:lstStyle/>
          <a:p>
            <a:pPr algn="ctr">
              <a:spcAft>
                <a:spcPts val="600"/>
              </a:spcAft>
            </a:pPr>
            <a:r>
              <a:rPr lang="en-AU" sz="1800" b="1">
                <a:solidFill>
                  <a:schemeClr val="tx1"/>
                </a:solidFill>
              </a:rPr>
              <a:t>Yang Yongliang</a:t>
            </a:r>
            <a:endParaRPr lang="en-AU" sz="1800">
              <a:solidFill>
                <a:schemeClr val="tx1"/>
              </a:solidFill>
            </a:endParaRPr>
          </a:p>
        </p:txBody>
      </p:sp>
      <p:sp>
        <p:nvSpPr>
          <p:cNvPr id="8" name="Rectangle: Rounded Corners 7">
            <a:extLst>
              <a:ext uri="{FF2B5EF4-FFF2-40B4-BE49-F238E27FC236}">
                <a16:creationId xmlns:a16="http://schemas.microsoft.com/office/drawing/2014/main" id="{83C46572-8437-8748-F4BF-2B4BE92CFAE4}"/>
              </a:ext>
              <a:ext uri="{C183D7F6-B498-43B3-948B-1728B52AA6E4}">
                <adec:decorative xmlns:adec="http://schemas.microsoft.com/office/drawing/2017/decorative" val="0"/>
              </a:ext>
            </a:extLst>
          </p:cNvPr>
          <p:cNvSpPr/>
          <p:nvPr/>
        </p:nvSpPr>
        <p:spPr>
          <a:xfrm>
            <a:off x="9241197" y="1871330"/>
            <a:ext cx="2602800" cy="4644670"/>
          </a:xfrm>
          <a:prstGeom prst="roundRect">
            <a:avLst>
              <a:gd name="adj" fmla="val 7091"/>
            </a:avLst>
          </a:prstGeom>
          <a:solidFill>
            <a:schemeClr val="accent3">
              <a:lumMod val="20000"/>
              <a:lumOff val="80000"/>
            </a:schemeClr>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t" anchorCtr="1"/>
          <a:lstStyle/>
          <a:p>
            <a:pPr algn="ctr">
              <a:spcAft>
                <a:spcPts val="600"/>
              </a:spcAft>
            </a:pPr>
            <a:r>
              <a:rPr lang="en-AU" sz="2000" b="1">
                <a:solidFill>
                  <a:schemeClr val="tx1"/>
                </a:solidFill>
              </a:rPr>
              <a:t>Conclusion</a:t>
            </a:r>
          </a:p>
        </p:txBody>
      </p:sp>
      <p:grpSp>
        <p:nvGrpSpPr>
          <p:cNvPr id="5" name="Group 4">
            <a:extLst>
              <a:ext uri="{FF2B5EF4-FFF2-40B4-BE49-F238E27FC236}">
                <a16:creationId xmlns:a16="http://schemas.microsoft.com/office/drawing/2014/main" id="{08A6944D-B6E8-984A-1F93-A0585EBB2A85}"/>
              </a:ext>
              <a:ext uri="{C183D7F6-B498-43B3-948B-1728B52AA6E4}">
                <adec:decorative xmlns:adec="http://schemas.microsoft.com/office/drawing/2017/decorative" val="1"/>
              </a:ext>
            </a:extLst>
          </p:cNvPr>
          <p:cNvGrpSpPr/>
          <p:nvPr/>
        </p:nvGrpSpPr>
        <p:grpSpPr>
          <a:xfrm>
            <a:off x="2999123" y="3889555"/>
            <a:ext cx="6205752" cy="548296"/>
            <a:chOff x="2999123" y="3889555"/>
            <a:chExt cx="6205752" cy="548296"/>
          </a:xfrm>
        </p:grpSpPr>
        <p:sp>
          <p:nvSpPr>
            <p:cNvPr id="10" name="Arrow: Chevron 9">
              <a:extLst>
                <a:ext uri="{FF2B5EF4-FFF2-40B4-BE49-F238E27FC236}">
                  <a16:creationId xmlns:a16="http://schemas.microsoft.com/office/drawing/2014/main" id="{9C2B96B0-1E67-E530-9CC6-86C0ECBDC21C}"/>
                </a:ext>
              </a:extLst>
            </p:cNvPr>
            <p:cNvSpPr/>
            <p:nvPr/>
          </p:nvSpPr>
          <p:spPr>
            <a:xfrm>
              <a:off x="2999123" y="3889555"/>
              <a:ext cx="295475" cy="548296"/>
            </a:xfrm>
            <a:prstGeom prst="chevron">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aseline="-25000">
                <a:solidFill>
                  <a:schemeClr val="tx1"/>
                </a:solidFill>
              </a:endParaRPr>
            </a:p>
          </p:txBody>
        </p:sp>
        <p:sp>
          <p:nvSpPr>
            <p:cNvPr id="13" name="Arrow: Chevron 12">
              <a:extLst>
                <a:ext uri="{FF2B5EF4-FFF2-40B4-BE49-F238E27FC236}">
                  <a16:creationId xmlns:a16="http://schemas.microsoft.com/office/drawing/2014/main" id="{4DF8CABC-37BA-C3ED-9F42-62DBACEC7ABF}"/>
                </a:ext>
              </a:extLst>
            </p:cNvPr>
            <p:cNvSpPr/>
            <p:nvPr/>
          </p:nvSpPr>
          <p:spPr>
            <a:xfrm>
              <a:off x="8909400" y="3889555"/>
              <a:ext cx="295475" cy="548296"/>
            </a:xfrm>
            <a:prstGeom prst="chevron">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aseline="-25000">
                <a:solidFill>
                  <a:schemeClr val="tx1"/>
                </a:solidFill>
              </a:endParaRPr>
            </a:p>
          </p:txBody>
        </p:sp>
      </p:grpSp>
      <p:sp>
        <p:nvSpPr>
          <p:cNvPr id="2" name="Slide Number Placeholder 1">
            <a:extLst>
              <a:ext uri="{FF2B5EF4-FFF2-40B4-BE49-F238E27FC236}">
                <a16:creationId xmlns:a16="http://schemas.microsoft.com/office/drawing/2014/main" id="{BB165E67-07F5-F238-1D34-FEB287E3624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107</a:t>
            </a:fld>
            <a:endParaRPr lang="en-AU"/>
          </a:p>
        </p:txBody>
      </p:sp>
    </p:spTree>
    <p:extLst>
      <p:ext uri="{BB962C8B-B14F-4D97-AF65-F5344CB8AC3E}">
        <p14:creationId xmlns:p14="http://schemas.microsoft.com/office/powerpoint/2010/main" val="2898859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4D3625-5830-BDFB-521C-589039305C9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6D58243-25B3-4F5A-507C-63F31A0FAA28}"/>
              </a:ext>
            </a:extLst>
          </p:cNvPr>
          <p:cNvSpPr>
            <a:spLocks noGrp="1"/>
          </p:cNvSpPr>
          <p:nvPr>
            <p:ph type="title"/>
          </p:nvPr>
        </p:nvSpPr>
        <p:spPr/>
        <p:txBody>
          <a:bodyPr/>
          <a:lstStyle/>
          <a:p>
            <a:r>
              <a:rPr lang="en-AU" dirty="0">
                <a:latin typeface="+mj-lt"/>
              </a:rPr>
              <a:t>Art critical and historical response </a:t>
            </a:r>
            <a:r>
              <a:rPr lang="en-AU" dirty="0">
                <a:solidFill>
                  <a:schemeClr val="accent1">
                    <a:alpha val="0"/>
                  </a:schemeClr>
                </a:solidFill>
                <a:latin typeface="+mj-lt"/>
              </a:rPr>
              <a:t>(2)</a:t>
            </a:r>
          </a:p>
        </p:txBody>
      </p:sp>
      <p:sp>
        <p:nvSpPr>
          <p:cNvPr id="4" name="Text Placeholder 3">
            <a:extLst>
              <a:ext uri="{FF2B5EF4-FFF2-40B4-BE49-F238E27FC236}">
                <a16:creationId xmlns:a16="http://schemas.microsoft.com/office/drawing/2014/main" id="{79BF70D6-B57B-908C-4139-CD4A36BBFB26}"/>
              </a:ext>
            </a:extLst>
          </p:cNvPr>
          <p:cNvSpPr>
            <a:spLocks noGrp="1"/>
          </p:cNvSpPr>
          <p:nvPr>
            <p:ph type="body" sz="quarter" idx="18"/>
          </p:nvPr>
        </p:nvSpPr>
        <p:spPr/>
        <p:txBody>
          <a:bodyPr/>
          <a:lstStyle/>
          <a:p>
            <a:r>
              <a:rPr lang="en-AU">
                <a:latin typeface="+mj-lt"/>
              </a:rPr>
              <a:t>5.2(b) – Breaking down the question</a:t>
            </a:r>
          </a:p>
        </p:txBody>
      </p:sp>
      <p:sp>
        <p:nvSpPr>
          <p:cNvPr id="5" name="Rectangle: Rounded Corners 4">
            <a:extLst>
              <a:ext uri="{FF2B5EF4-FFF2-40B4-BE49-F238E27FC236}">
                <a16:creationId xmlns:a16="http://schemas.microsoft.com/office/drawing/2014/main" id="{EAFB79FF-3E36-F703-5455-AEB764285596}"/>
              </a:ext>
              <a:ext uri="{C183D7F6-B498-43B3-948B-1728B52AA6E4}">
                <adec:decorative xmlns:adec="http://schemas.microsoft.com/office/drawing/2017/decorative" val="1"/>
              </a:ext>
            </a:extLst>
          </p:cNvPr>
          <p:cNvSpPr/>
          <p:nvPr/>
        </p:nvSpPr>
        <p:spPr>
          <a:xfrm>
            <a:off x="359999" y="1369454"/>
            <a:ext cx="11483998" cy="310016"/>
          </a:xfrm>
          <a:prstGeom prst="roundRect">
            <a:avLst>
              <a:gd name="adj" fmla="val 2550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r>
              <a:rPr lang="en-AU" sz="1800"/>
              <a:t>Analyse how artists explore and represent aspects of the built environment in their artworks.</a:t>
            </a:r>
          </a:p>
        </p:txBody>
      </p:sp>
      <p:sp>
        <p:nvSpPr>
          <p:cNvPr id="12" name="Rectangle: Rounded Corners 11">
            <a:extLst>
              <a:ext uri="{FF2B5EF4-FFF2-40B4-BE49-F238E27FC236}">
                <a16:creationId xmlns:a16="http://schemas.microsoft.com/office/drawing/2014/main" id="{F2A7496F-EAA8-3971-ABAA-F0DF83093D49}"/>
              </a:ext>
              <a:ext uri="{C183D7F6-B498-43B3-948B-1728B52AA6E4}">
                <adec:decorative xmlns:adec="http://schemas.microsoft.com/office/drawing/2017/decorative" val="0"/>
              </a:ext>
            </a:extLst>
          </p:cNvPr>
          <p:cNvSpPr/>
          <p:nvPr/>
        </p:nvSpPr>
        <p:spPr>
          <a:xfrm>
            <a:off x="360622" y="3117181"/>
            <a:ext cx="1764000" cy="3544196"/>
          </a:xfrm>
          <a:prstGeom prst="roundRect">
            <a:avLst>
              <a:gd name="adj" fmla="val 7091"/>
            </a:avLst>
          </a:prstGeom>
          <a:solidFill>
            <a:schemeClr val="accent3">
              <a:lumMod val="20000"/>
              <a:lumOff val="80000"/>
            </a:schemeClr>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t" anchorCtr="1"/>
          <a:lstStyle/>
          <a:p>
            <a:pPr lvl="0" defTabSz="914400" eaLnBrk="0" fontAlgn="ctr" hangingPunct="0">
              <a:lnSpc>
                <a:spcPct val="114000"/>
              </a:lnSpc>
              <a:spcBef>
                <a:spcPct val="0"/>
              </a:spcBef>
              <a:spcAft>
                <a:spcPts val="600"/>
              </a:spcAft>
            </a:pPr>
            <a:r>
              <a:rPr lang="en-US" altLang="en-US" sz="1600" b="1" err="1">
                <a:solidFill>
                  <a:srgbClr val="22272B"/>
                </a:solidFill>
              </a:rPr>
              <a:t>Analyse</a:t>
            </a:r>
            <a:endParaRPr lang="en-US" altLang="en-US" sz="1600">
              <a:solidFill>
                <a:schemeClr val="tx1"/>
              </a:solidFill>
            </a:endParaRPr>
          </a:p>
          <a:p>
            <a:pPr lvl="0" defTabSz="914400" eaLnBrk="0" fontAlgn="base" hangingPunct="0">
              <a:lnSpc>
                <a:spcPct val="114000"/>
              </a:lnSpc>
              <a:spcBef>
                <a:spcPct val="0"/>
              </a:spcBef>
              <a:spcAft>
                <a:spcPts val="600"/>
              </a:spcAft>
            </a:pPr>
            <a:r>
              <a:rPr lang="en-US" altLang="en-US" sz="1600">
                <a:solidFill>
                  <a:srgbClr val="22272B"/>
                </a:solidFill>
              </a:rPr>
              <a:t>Identify components and the relationship between them; draw out and relate implications.</a:t>
            </a:r>
          </a:p>
          <a:p>
            <a:pPr lvl="0" defTabSz="914400" eaLnBrk="0" fontAlgn="base" hangingPunct="0">
              <a:lnSpc>
                <a:spcPct val="114000"/>
              </a:lnSpc>
              <a:spcBef>
                <a:spcPct val="0"/>
              </a:spcBef>
              <a:spcAft>
                <a:spcPts val="600"/>
              </a:spcAft>
            </a:pPr>
            <a:r>
              <a:rPr lang="en-US" altLang="en-US" sz="1600" b="1">
                <a:solidFill>
                  <a:srgbClr val="22272B"/>
                </a:solidFill>
              </a:rPr>
              <a:t>Components</a:t>
            </a:r>
            <a:endParaRPr lang="en-US" altLang="en-US" sz="1600">
              <a:solidFill>
                <a:srgbClr val="22272B"/>
              </a:solidFill>
            </a:endParaRPr>
          </a:p>
          <a:p>
            <a:pPr lvl="0" defTabSz="914400" eaLnBrk="0" fontAlgn="base" hangingPunct="0">
              <a:lnSpc>
                <a:spcPct val="114000"/>
              </a:lnSpc>
              <a:spcBef>
                <a:spcPct val="0"/>
              </a:spcBef>
              <a:spcAft>
                <a:spcPts val="600"/>
              </a:spcAft>
            </a:pPr>
            <a:r>
              <a:rPr lang="en-US" altLang="en-US" sz="1600">
                <a:solidFill>
                  <a:srgbClr val="22272B"/>
                </a:solidFill>
              </a:rPr>
              <a:t>Artists, artworks, world</a:t>
            </a:r>
            <a:endParaRPr lang="en-US" altLang="en-US" sz="1600">
              <a:solidFill>
                <a:schemeClr val="tx1"/>
              </a:solidFill>
            </a:endParaRPr>
          </a:p>
        </p:txBody>
      </p:sp>
      <p:sp>
        <p:nvSpPr>
          <p:cNvPr id="19" name="Rectangle: Rounded Corners 18">
            <a:extLst>
              <a:ext uri="{FF2B5EF4-FFF2-40B4-BE49-F238E27FC236}">
                <a16:creationId xmlns:a16="http://schemas.microsoft.com/office/drawing/2014/main" id="{94AB1F7E-CA63-BB0F-6830-9FEFD4F1CFE2}"/>
              </a:ext>
              <a:ext uri="{C183D7F6-B498-43B3-948B-1728B52AA6E4}">
                <adec:decorative xmlns:adec="http://schemas.microsoft.com/office/drawing/2017/decorative" val="0"/>
              </a:ext>
            </a:extLst>
          </p:cNvPr>
          <p:cNvSpPr/>
          <p:nvPr/>
        </p:nvSpPr>
        <p:spPr>
          <a:xfrm>
            <a:off x="2610003" y="1909272"/>
            <a:ext cx="1656000" cy="1449201"/>
          </a:xfrm>
          <a:prstGeom prst="roundRect">
            <a:avLst>
              <a:gd name="adj" fmla="val 7091"/>
            </a:avLst>
          </a:prstGeom>
          <a:solidFill>
            <a:schemeClr val="accent3">
              <a:lumMod val="20000"/>
              <a:lumOff val="80000"/>
            </a:schemeClr>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t" anchorCtr="1"/>
          <a:lstStyle/>
          <a:p>
            <a:pPr lvl="0" defTabSz="895350" eaLnBrk="0" fontAlgn="ctr" hangingPunct="0">
              <a:lnSpc>
                <a:spcPct val="114000"/>
              </a:lnSpc>
              <a:spcBef>
                <a:spcPct val="0"/>
              </a:spcBef>
              <a:spcAft>
                <a:spcPts val="600"/>
              </a:spcAft>
            </a:pPr>
            <a:r>
              <a:rPr lang="en-US" altLang="en-US" sz="1600" b="1">
                <a:solidFill>
                  <a:srgbClr val="22272B"/>
                </a:solidFill>
              </a:rPr>
              <a:t>Artists</a:t>
            </a:r>
          </a:p>
          <a:p>
            <a:pPr lvl="0" defTabSz="895350" eaLnBrk="0" fontAlgn="ctr" hangingPunct="0">
              <a:lnSpc>
                <a:spcPct val="114000"/>
              </a:lnSpc>
              <a:spcBef>
                <a:spcPct val="0"/>
              </a:spcBef>
              <a:spcAft>
                <a:spcPts val="600"/>
              </a:spcAft>
            </a:pPr>
            <a:r>
              <a:rPr lang="en-US" altLang="en-US" sz="1600" err="1">
                <a:solidFill>
                  <a:srgbClr val="22272B"/>
                </a:solidFill>
              </a:rPr>
              <a:t>Mylyn</a:t>
            </a:r>
            <a:r>
              <a:rPr lang="en-US" altLang="en-US" sz="1600">
                <a:solidFill>
                  <a:srgbClr val="22272B"/>
                </a:solidFill>
              </a:rPr>
              <a:t> Nguyen</a:t>
            </a:r>
          </a:p>
          <a:p>
            <a:pPr lvl="0" defTabSz="895350" eaLnBrk="0" fontAlgn="ctr" hangingPunct="0">
              <a:lnSpc>
                <a:spcPct val="114000"/>
              </a:lnSpc>
              <a:spcBef>
                <a:spcPct val="0"/>
              </a:spcBef>
              <a:spcAft>
                <a:spcPts val="600"/>
              </a:spcAft>
            </a:pPr>
            <a:r>
              <a:rPr lang="en-US" altLang="en-US" sz="1600">
                <a:solidFill>
                  <a:srgbClr val="22272B"/>
                </a:solidFill>
              </a:rPr>
              <a:t>Dennis Golding</a:t>
            </a:r>
          </a:p>
          <a:p>
            <a:pPr lvl="0" defTabSz="895350" eaLnBrk="0" fontAlgn="ctr" hangingPunct="0">
              <a:lnSpc>
                <a:spcPct val="114000"/>
              </a:lnSpc>
              <a:spcBef>
                <a:spcPct val="0"/>
              </a:spcBef>
              <a:spcAft>
                <a:spcPts val="600"/>
              </a:spcAft>
            </a:pPr>
            <a:r>
              <a:rPr lang="en-US" altLang="en-US" sz="1600">
                <a:solidFill>
                  <a:srgbClr val="22272B"/>
                </a:solidFill>
              </a:rPr>
              <a:t>Yang Yongliang</a:t>
            </a:r>
          </a:p>
          <a:p>
            <a:pPr lvl="0" defTabSz="895350" eaLnBrk="0" fontAlgn="ctr" hangingPunct="0">
              <a:lnSpc>
                <a:spcPct val="114000"/>
              </a:lnSpc>
              <a:spcBef>
                <a:spcPct val="0"/>
              </a:spcBef>
              <a:spcAft>
                <a:spcPts val="600"/>
              </a:spcAft>
            </a:pPr>
            <a:endParaRPr lang="en-US" altLang="en-US" sz="1600">
              <a:solidFill>
                <a:schemeClr val="tx1"/>
              </a:solidFill>
            </a:endParaRPr>
          </a:p>
        </p:txBody>
      </p:sp>
      <p:sp>
        <p:nvSpPr>
          <p:cNvPr id="20" name="Rectangle: Rounded Corners 19">
            <a:extLst>
              <a:ext uri="{FF2B5EF4-FFF2-40B4-BE49-F238E27FC236}">
                <a16:creationId xmlns:a16="http://schemas.microsoft.com/office/drawing/2014/main" id="{74256C55-872D-A7B1-C00C-A8DFC38116EA}"/>
              </a:ext>
              <a:ext uri="{C183D7F6-B498-43B3-948B-1728B52AA6E4}">
                <adec:decorative xmlns:adec="http://schemas.microsoft.com/office/drawing/2017/decorative" val="0"/>
              </a:ext>
            </a:extLst>
          </p:cNvPr>
          <p:cNvSpPr/>
          <p:nvPr/>
        </p:nvSpPr>
        <p:spPr>
          <a:xfrm>
            <a:off x="4333347" y="3294869"/>
            <a:ext cx="2514705" cy="2956237"/>
          </a:xfrm>
          <a:prstGeom prst="roundRect">
            <a:avLst>
              <a:gd name="adj" fmla="val 7091"/>
            </a:avLst>
          </a:prstGeom>
          <a:solidFill>
            <a:schemeClr val="accent3">
              <a:lumMod val="20000"/>
              <a:lumOff val="80000"/>
            </a:schemeClr>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t" anchorCtr="1"/>
          <a:lstStyle/>
          <a:p>
            <a:pPr lvl="0" defTabSz="914400" eaLnBrk="0" fontAlgn="ctr" hangingPunct="0">
              <a:lnSpc>
                <a:spcPct val="114000"/>
              </a:lnSpc>
              <a:spcBef>
                <a:spcPct val="0"/>
              </a:spcBef>
              <a:spcAft>
                <a:spcPts val="600"/>
              </a:spcAft>
            </a:pPr>
            <a:r>
              <a:rPr lang="en-US" altLang="en-US" sz="1600" b="1">
                <a:solidFill>
                  <a:srgbClr val="22272B"/>
                </a:solidFill>
              </a:rPr>
              <a:t>Explore</a:t>
            </a:r>
          </a:p>
          <a:p>
            <a:pPr lvl="0" defTabSz="914400" eaLnBrk="0" fontAlgn="ctr" hangingPunct="0">
              <a:lnSpc>
                <a:spcPct val="114000"/>
              </a:lnSpc>
              <a:spcBef>
                <a:spcPct val="0"/>
              </a:spcBef>
              <a:spcAft>
                <a:spcPts val="600"/>
              </a:spcAft>
            </a:pPr>
            <a:r>
              <a:rPr lang="en-US" altLang="en-US" sz="1600">
                <a:solidFill>
                  <a:srgbClr val="22272B"/>
                </a:solidFill>
              </a:rPr>
              <a:t>The way artists have researched and collected subject matter</a:t>
            </a:r>
          </a:p>
          <a:p>
            <a:pPr lvl="0" defTabSz="914400" eaLnBrk="0" fontAlgn="ctr" hangingPunct="0">
              <a:lnSpc>
                <a:spcPct val="114000"/>
              </a:lnSpc>
              <a:spcBef>
                <a:spcPct val="0"/>
              </a:spcBef>
              <a:spcAft>
                <a:spcPts val="600"/>
              </a:spcAft>
            </a:pPr>
            <a:r>
              <a:rPr lang="en-US" altLang="en-US" sz="1600" b="1">
                <a:solidFill>
                  <a:srgbClr val="22272B"/>
                </a:solidFill>
              </a:rPr>
              <a:t>Represent</a:t>
            </a:r>
            <a:endParaRPr lang="en-US" altLang="en-US" sz="1600">
              <a:solidFill>
                <a:srgbClr val="22272B"/>
              </a:solidFill>
            </a:endParaRPr>
          </a:p>
          <a:p>
            <a:pPr lvl="0" defTabSz="914400" eaLnBrk="0" fontAlgn="ctr" hangingPunct="0">
              <a:lnSpc>
                <a:spcPct val="114000"/>
              </a:lnSpc>
              <a:spcBef>
                <a:spcPct val="0"/>
              </a:spcBef>
              <a:spcAft>
                <a:spcPts val="600"/>
              </a:spcAft>
            </a:pPr>
            <a:r>
              <a:rPr lang="en-US" altLang="en-US" sz="1600">
                <a:solidFill>
                  <a:srgbClr val="22272B"/>
                </a:solidFill>
              </a:rPr>
              <a:t>The materials and techniques used to convey meaning to audiences</a:t>
            </a:r>
            <a:endParaRPr lang="en-US" altLang="en-US" sz="1600">
              <a:solidFill>
                <a:schemeClr val="tx1"/>
              </a:solidFill>
            </a:endParaRPr>
          </a:p>
        </p:txBody>
      </p:sp>
      <p:sp>
        <p:nvSpPr>
          <p:cNvPr id="21" name="Rectangle: Rounded Corners 20">
            <a:extLst>
              <a:ext uri="{FF2B5EF4-FFF2-40B4-BE49-F238E27FC236}">
                <a16:creationId xmlns:a16="http://schemas.microsoft.com/office/drawing/2014/main" id="{29EC08C6-AF91-A952-E368-F60B016EC9B4}"/>
              </a:ext>
              <a:ext uri="{C183D7F6-B498-43B3-948B-1728B52AA6E4}">
                <adec:decorative xmlns:adec="http://schemas.microsoft.com/office/drawing/2017/decorative" val="0"/>
              </a:ext>
            </a:extLst>
          </p:cNvPr>
          <p:cNvSpPr/>
          <p:nvPr/>
        </p:nvSpPr>
        <p:spPr>
          <a:xfrm>
            <a:off x="6505411" y="2145983"/>
            <a:ext cx="1728000" cy="961715"/>
          </a:xfrm>
          <a:prstGeom prst="roundRect">
            <a:avLst>
              <a:gd name="adj" fmla="val 7091"/>
            </a:avLst>
          </a:prstGeom>
          <a:solidFill>
            <a:schemeClr val="accent3">
              <a:lumMod val="20000"/>
              <a:lumOff val="80000"/>
            </a:schemeClr>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t" anchorCtr="1"/>
          <a:lstStyle/>
          <a:p>
            <a:pPr lvl="0" defTabSz="914400" eaLnBrk="0" fontAlgn="ctr" hangingPunct="0">
              <a:lnSpc>
                <a:spcPct val="114000"/>
              </a:lnSpc>
              <a:spcBef>
                <a:spcPct val="0"/>
              </a:spcBef>
              <a:spcAft>
                <a:spcPts val="600"/>
              </a:spcAft>
            </a:pPr>
            <a:r>
              <a:rPr lang="en-US" altLang="en-US" sz="1600" b="1">
                <a:solidFill>
                  <a:srgbClr val="22272B"/>
                </a:solidFill>
              </a:rPr>
              <a:t>Aspects</a:t>
            </a:r>
          </a:p>
          <a:p>
            <a:pPr lvl="0" defTabSz="914400" eaLnBrk="0" fontAlgn="ctr" hangingPunct="0">
              <a:lnSpc>
                <a:spcPct val="114000"/>
              </a:lnSpc>
              <a:spcBef>
                <a:spcPct val="0"/>
              </a:spcBef>
              <a:spcAft>
                <a:spcPts val="600"/>
              </a:spcAft>
            </a:pPr>
            <a:r>
              <a:rPr lang="en-US" altLang="en-US" sz="1600">
                <a:solidFill>
                  <a:srgbClr val="22272B"/>
                </a:solidFill>
              </a:rPr>
              <a:t>Parts or features of something</a:t>
            </a:r>
            <a:endParaRPr lang="en-US" altLang="en-US" sz="1600">
              <a:solidFill>
                <a:schemeClr val="tx1"/>
              </a:solidFill>
            </a:endParaRPr>
          </a:p>
        </p:txBody>
      </p:sp>
      <p:sp>
        <p:nvSpPr>
          <p:cNvPr id="22" name="Rectangle: Rounded Corners 21">
            <a:extLst>
              <a:ext uri="{FF2B5EF4-FFF2-40B4-BE49-F238E27FC236}">
                <a16:creationId xmlns:a16="http://schemas.microsoft.com/office/drawing/2014/main" id="{D158F4CF-8BEB-C3C6-76F2-95CE33097B9F}"/>
              </a:ext>
              <a:ext uri="{C183D7F6-B498-43B3-948B-1728B52AA6E4}">
                <adec:decorative xmlns:adec="http://schemas.microsoft.com/office/drawing/2017/decorative" val="0"/>
              </a:ext>
            </a:extLst>
          </p:cNvPr>
          <p:cNvSpPr/>
          <p:nvPr/>
        </p:nvSpPr>
        <p:spPr>
          <a:xfrm>
            <a:off x="7743396" y="4143375"/>
            <a:ext cx="2196000" cy="2154901"/>
          </a:xfrm>
          <a:prstGeom prst="roundRect">
            <a:avLst>
              <a:gd name="adj" fmla="val 7091"/>
            </a:avLst>
          </a:prstGeom>
          <a:solidFill>
            <a:schemeClr val="accent3">
              <a:lumMod val="20000"/>
              <a:lumOff val="80000"/>
            </a:schemeClr>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t" anchorCtr="1"/>
          <a:lstStyle/>
          <a:p>
            <a:pPr lvl="0" defTabSz="914400" eaLnBrk="0" fontAlgn="ctr" hangingPunct="0">
              <a:lnSpc>
                <a:spcPct val="114000"/>
              </a:lnSpc>
              <a:spcBef>
                <a:spcPct val="0"/>
              </a:spcBef>
              <a:spcAft>
                <a:spcPts val="600"/>
              </a:spcAft>
            </a:pPr>
            <a:r>
              <a:rPr lang="en-US" altLang="en-US" sz="1600" b="1">
                <a:solidFill>
                  <a:srgbClr val="22272B"/>
                </a:solidFill>
              </a:rPr>
              <a:t>Built environment</a:t>
            </a:r>
          </a:p>
          <a:p>
            <a:pPr lvl="0" defTabSz="914400" eaLnBrk="0" fontAlgn="ctr" hangingPunct="0">
              <a:lnSpc>
                <a:spcPct val="114000"/>
              </a:lnSpc>
              <a:spcBef>
                <a:spcPct val="0"/>
              </a:spcBef>
              <a:spcAft>
                <a:spcPts val="600"/>
              </a:spcAft>
            </a:pPr>
            <a:r>
              <a:rPr lang="en-US" altLang="en-US" sz="1600">
                <a:solidFill>
                  <a:srgbClr val="22272B"/>
                </a:solidFill>
              </a:rPr>
              <a:t>Features of the physical world that are designed and constructed by humans for a particular purpose</a:t>
            </a:r>
            <a:endParaRPr lang="en-US" altLang="en-US" sz="1600">
              <a:solidFill>
                <a:schemeClr val="tx1"/>
              </a:solidFill>
            </a:endParaRPr>
          </a:p>
        </p:txBody>
      </p:sp>
      <p:sp>
        <p:nvSpPr>
          <p:cNvPr id="23" name="Rectangle: Rounded Corners 22">
            <a:extLst>
              <a:ext uri="{FF2B5EF4-FFF2-40B4-BE49-F238E27FC236}">
                <a16:creationId xmlns:a16="http://schemas.microsoft.com/office/drawing/2014/main" id="{5661A17F-74ED-BD26-424E-3E78715222EB}"/>
              </a:ext>
              <a:ext uri="{C183D7F6-B498-43B3-948B-1728B52AA6E4}">
                <adec:decorative xmlns:adec="http://schemas.microsoft.com/office/drawing/2017/decorative" val="1"/>
              </a:ext>
            </a:extLst>
          </p:cNvPr>
          <p:cNvSpPr/>
          <p:nvPr/>
        </p:nvSpPr>
        <p:spPr>
          <a:xfrm>
            <a:off x="10057368" y="2305539"/>
            <a:ext cx="1785259" cy="2154901"/>
          </a:xfrm>
          <a:prstGeom prst="roundRect">
            <a:avLst>
              <a:gd name="adj" fmla="val 7091"/>
            </a:avLst>
          </a:prstGeom>
          <a:solidFill>
            <a:schemeClr val="accent3">
              <a:lumMod val="20000"/>
              <a:lumOff val="80000"/>
            </a:schemeClr>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t" anchorCtr="1"/>
          <a:lstStyle/>
          <a:p>
            <a:pPr lvl="0" defTabSz="914400" eaLnBrk="0" fontAlgn="ctr" hangingPunct="0">
              <a:lnSpc>
                <a:spcPct val="114000"/>
              </a:lnSpc>
              <a:spcBef>
                <a:spcPct val="0"/>
              </a:spcBef>
              <a:spcAft>
                <a:spcPts val="600"/>
              </a:spcAft>
            </a:pPr>
            <a:r>
              <a:rPr lang="en-US" altLang="en-US" sz="1600" b="1">
                <a:solidFill>
                  <a:srgbClr val="22272B"/>
                </a:solidFill>
              </a:rPr>
              <a:t>Artwork</a:t>
            </a:r>
          </a:p>
          <a:p>
            <a:pPr lvl="0" defTabSz="914400" eaLnBrk="0" fontAlgn="ctr" hangingPunct="0">
              <a:lnSpc>
                <a:spcPct val="114000"/>
              </a:lnSpc>
              <a:spcBef>
                <a:spcPct val="0"/>
              </a:spcBef>
              <a:spcAft>
                <a:spcPts val="600"/>
              </a:spcAft>
            </a:pPr>
            <a:r>
              <a:rPr lang="en-AU" altLang="en-US" sz="1600">
                <a:solidFill>
                  <a:schemeClr val="tx1"/>
                </a:solidFill>
              </a:rPr>
              <a:t>artworks, artefacts, events and ideas intentionally conceived by artists</a:t>
            </a:r>
            <a:endParaRPr lang="en-US" altLang="en-US" sz="1600">
              <a:solidFill>
                <a:schemeClr val="tx1"/>
              </a:solidFill>
            </a:endParaRPr>
          </a:p>
        </p:txBody>
      </p:sp>
      <p:cxnSp>
        <p:nvCxnSpPr>
          <p:cNvPr id="25" name="Straight Arrow Connector 24">
            <a:extLst>
              <a:ext uri="{FF2B5EF4-FFF2-40B4-BE49-F238E27FC236}">
                <a16:creationId xmlns:a16="http://schemas.microsoft.com/office/drawing/2014/main" id="{6B04F021-AD71-7FBE-5DA6-2F6578E72204}"/>
              </a:ext>
              <a:ext uri="{C183D7F6-B498-43B3-948B-1728B52AA6E4}">
                <adec:decorative xmlns:adec="http://schemas.microsoft.com/office/drawing/2017/decorative" val="1"/>
              </a:ext>
            </a:extLst>
          </p:cNvPr>
          <p:cNvCxnSpPr>
            <a:cxnSpLocks/>
          </p:cNvCxnSpPr>
          <p:nvPr/>
        </p:nvCxnSpPr>
        <p:spPr>
          <a:xfrm flipH="1">
            <a:off x="1242622" y="1676016"/>
            <a:ext cx="1" cy="141810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E62B275E-0906-E598-589A-B4DD326FB871}"/>
              </a:ext>
              <a:ext uri="{C183D7F6-B498-43B3-948B-1728B52AA6E4}">
                <adec:decorative xmlns:adec="http://schemas.microsoft.com/office/drawing/2017/decorative" val="1"/>
              </a:ext>
            </a:extLst>
          </p:cNvPr>
          <p:cNvCxnSpPr>
            <a:cxnSpLocks/>
          </p:cNvCxnSpPr>
          <p:nvPr/>
        </p:nvCxnSpPr>
        <p:spPr>
          <a:xfrm>
            <a:off x="3438003" y="1679470"/>
            <a:ext cx="0" cy="22980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CE5613E9-1523-ADA6-3A6A-6E3A67192E36}"/>
              </a:ext>
              <a:ext uri="{C183D7F6-B498-43B3-948B-1728B52AA6E4}">
                <adec:decorative xmlns:adec="http://schemas.microsoft.com/office/drawing/2017/decorative" val="1"/>
              </a:ext>
            </a:extLst>
          </p:cNvPr>
          <p:cNvCxnSpPr>
            <a:cxnSpLocks/>
          </p:cNvCxnSpPr>
          <p:nvPr/>
        </p:nvCxnSpPr>
        <p:spPr>
          <a:xfrm>
            <a:off x="5590699" y="1650715"/>
            <a:ext cx="0" cy="16154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1A54020C-13BC-02EA-7B3D-F8836539202F}"/>
              </a:ext>
              <a:ext uri="{C183D7F6-B498-43B3-948B-1728B52AA6E4}">
                <adec:decorative xmlns:adec="http://schemas.microsoft.com/office/drawing/2017/decorative" val="1"/>
              </a:ext>
            </a:extLst>
          </p:cNvPr>
          <p:cNvCxnSpPr>
            <a:cxnSpLocks/>
          </p:cNvCxnSpPr>
          <p:nvPr/>
        </p:nvCxnSpPr>
        <p:spPr>
          <a:xfrm>
            <a:off x="7369411" y="1679470"/>
            <a:ext cx="0" cy="46651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8775FA36-07D0-BEB3-4B22-F8DD1A76EBB7}"/>
              </a:ext>
              <a:ext uri="{C183D7F6-B498-43B3-948B-1728B52AA6E4}">
                <adec:decorative xmlns:adec="http://schemas.microsoft.com/office/drawing/2017/decorative" val="1"/>
              </a:ext>
            </a:extLst>
          </p:cNvPr>
          <p:cNvCxnSpPr>
            <a:cxnSpLocks/>
          </p:cNvCxnSpPr>
          <p:nvPr/>
        </p:nvCxnSpPr>
        <p:spPr>
          <a:xfrm>
            <a:off x="8841396" y="1679470"/>
            <a:ext cx="0" cy="246390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2B5D1F9F-5E71-9E68-4B09-566EFB2FF969}"/>
              </a:ext>
              <a:ext uri="{C183D7F6-B498-43B3-948B-1728B52AA6E4}">
                <adec:decorative xmlns:adec="http://schemas.microsoft.com/office/drawing/2017/decorative" val="1"/>
              </a:ext>
            </a:extLst>
          </p:cNvPr>
          <p:cNvCxnSpPr>
            <a:cxnSpLocks/>
          </p:cNvCxnSpPr>
          <p:nvPr/>
        </p:nvCxnSpPr>
        <p:spPr>
          <a:xfrm>
            <a:off x="10949997" y="1676016"/>
            <a:ext cx="0" cy="62952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DDE991BD-2048-7318-9B72-7D89131FB59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108</a:t>
            </a:fld>
            <a:endParaRPr lang="en-AU"/>
          </a:p>
        </p:txBody>
      </p:sp>
    </p:spTree>
    <p:extLst>
      <p:ext uri="{BB962C8B-B14F-4D97-AF65-F5344CB8AC3E}">
        <p14:creationId xmlns:p14="http://schemas.microsoft.com/office/powerpoint/2010/main" val="2209542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9" grpId="0" animBg="1"/>
      <p:bldP spid="20" grpId="0" animBg="1"/>
      <p:bldP spid="21" grpId="0" animBg="1"/>
      <p:bldP spid="22" grpId="0" animBg="1"/>
      <p:bldP spid="23"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66F2A2-1F26-08FE-7FE3-3CCCA5AAE73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4629B26-AEE2-36DF-473F-3886171F35D7}"/>
              </a:ext>
            </a:extLst>
          </p:cNvPr>
          <p:cNvSpPr>
            <a:spLocks noGrp="1"/>
          </p:cNvSpPr>
          <p:nvPr>
            <p:ph type="title"/>
          </p:nvPr>
        </p:nvSpPr>
        <p:spPr/>
        <p:txBody>
          <a:bodyPr/>
          <a:lstStyle/>
          <a:p>
            <a:r>
              <a:rPr lang="en-AU" dirty="0">
                <a:latin typeface="+mj-lt"/>
              </a:rPr>
              <a:t>Art critical and historical response </a:t>
            </a:r>
            <a:r>
              <a:rPr lang="en-AU" dirty="0">
                <a:solidFill>
                  <a:schemeClr val="accent1">
                    <a:alpha val="0"/>
                  </a:schemeClr>
                </a:solidFill>
                <a:latin typeface="+mj-lt"/>
              </a:rPr>
              <a:t>(3)</a:t>
            </a:r>
          </a:p>
        </p:txBody>
      </p:sp>
      <p:sp>
        <p:nvSpPr>
          <p:cNvPr id="4" name="Text Placeholder 3">
            <a:extLst>
              <a:ext uri="{FF2B5EF4-FFF2-40B4-BE49-F238E27FC236}">
                <a16:creationId xmlns:a16="http://schemas.microsoft.com/office/drawing/2014/main" id="{C945B040-A667-70A7-2B8F-AC7781A697F0}"/>
              </a:ext>
            </a:extLst>
          </p:cNvPr>
          <p:cNvSpPr>
            <a:spLocks noGrp="1"/>
          </p:cNvSpPr>
          <p:nvPr>
            <p:ph type="body" sz="quarter" idx="18"/>
          </p:nvPr>
        </p:nvSpPr>
        <p:spPr/>
        <p:txBody>
          <a:bodyPr/>
          <a:lstStyle/>
          <a:p>
            <a:r>
              <a:rPr lang="en-AU">
                <a:latin typeface="+mj-lt"/>
              </a:rPr>
              <a:t>5.2(c) – Making connections</a:t>
            </a:r>
          </a:p>
        </p:txBody>
      </p:sp>
      <p:sp>
        <p:nvSpPr>
          <p:cNvPr id="5" name="Rectangle: Rounded Corners 4">
            <a:extLst>
              <a:ext uri="{FF2B5EF4-FFF2-40B4-BE49-F238E27FC236}">
                <a16:creationId xmlns:a16="http://schemas.microsoft.com/office/drawing/2014/main" id="{602D1145-47D0-3AB6-B9EE-D88B19B4452F}"/>
              </a:ext>
              <a:ext uri="{C183D7F6-B498-43B3-948B-1728B52AA6E4}">
                <adec:decorative xmlns:adec="http://schemas.microsoft.com/office/drawing/2017/decorative" val="1"/>
              </a:ext>
            </a:extLst>
          </p:cNvPr>
          <p:cNvSpPr/>
          <p:nvPr/>
        </p:nvSpPr>
        <p:spPr>
          <a:xfrm>
            <a:off x="318310" y="1336032"/>
            <a:ext cx="11567376" cy="376860"/>
          </a:xfrm>
          <a:prstGeom prst="roundRect">
            <a:avLst>
              <a:gd name="adj" fmla="val 2550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r>
              <a:rPr lang="en-AU" sz="1800"/>
              <a:t>Analyse how artists explore and represent aspects of the built environment in their artworks.</a:t>
            </a:r>
          </a:p>
        </p:txBody>
      </p:sp>
      <p:grpSp>
        <p:nvGrpSpPr>
          <p:cNvPr id="2" name="Group 1" descr="Tip – re-write the question in your own words to make sure you understand and address all aspects of the question.">
            <a:extLst>
              <a:ext uri="{FF2B5EF4-FFF2-40B4-BE49-F238E27FC236}">
                <a16:creationId xmlns:a16="http://schemas.microsoft.com/office/drawing/2014/main" id="{84C66277-5C82-2E15-798C-0D1ED1AC0744}"/>
              </a:ext>
            </a:extLst>
          </p:cNvPr>
          <p:cNvGrpSpPr/>
          <p:nvPr/>
        </p:nvGrpSpPr>
        <p:grpSpPr>
          <a:xfrm>
            <a:off x="237744" y="1776915"/>
            <a:ext cx="5304074" cy="1045440"/>
            <a:chOff x="4308000" y="160550"/>
            <a:chExt cx="5304074" cy="1045440"/>
          </a:xfrm>
        </p:grpSpPr>
        <p:grpSp>
          <p:nvGrpSpPr>
            <p:cNvPr id="6" name="Group 5" descr="2. Pre-production">
              <a:extLst>
                <a:ext uri="{FF2B5EF4-FFF2-40B4-BE49-F238E27FC236}">
                  <a16:creationId xmlns:a16="http://schemas.microsoft.com/office/drawing/2014/main" id="{9717E624-EFC1-DA45-C371-F8DB69AD675D}"/>
                </a:ext>
              </a:extLst>
            </p:cNvPr>
            <p:cNvGrpSpPr/>
            <p:nvPr/>
          </p:nvGrpSpPr>
          <p:grpSpPr>
            <a:xfrm>
              <a:off x="4308000" y="160550"/>
              <a:ext cx="5304074" cy="1045440"/>
              <a:chOff x="8516640" y="310738"/>
              <a:chExt cx="5304074" cy="1045440"/>
            </a:xfrm>
          </p:grpSpPr>
          <p:sp>
            <p:nvSpPr>
              <p:cNvPr id="8" name="Rectangle: Rounded Corners 7">
                <a:extLst>
                  <a:ext uri="{FF2B5EF4-FFF2-40B4-BE49-F238E27FC236}">
                    <a16:creationId xmlns:a16="http://schemas.microsoft.com/office/drawing/2014/main" id="{BAFE68C2-E499-9AC9-00AA-82917C2FB140}"/>
                  </a:ext>
                  <a:ext uri="{C183D7F6-B498-43B3-948B-1728B52AA6E4}">
                    <adec:decorative xmlns:adec="http://schemas.microsoft.com/office/drawing/2017/decorative" val="1"/>
                  </a:ext>
                </a:extLst>
              </p:cNvPr>
              <p:cNvSpPr/>
              <p:nvPr/>
            </p:nvSpPr>
            <p:spPr>
              <a:xfrm>
                <a:off x="9194421" y="374761"/>
                <a:ext cx="4626293" cy="917394"/>
              </a:xfrm>
              <a:prstGeom prst="rect">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63538"/>
                <a:r>
                  <a:rPr lang="en-GB" sz="1800">
                    <a:solidFill>
                      <a:schemeClr val="bg1"/>
                    </a:solidFill>
                    <a:cs typeface="Arial" panose="020B0604020202020204" pitchFamily="34" charset="0"/>
                  </a:rPr>
                  <a:t>Tip – re-write the question in your own words to make sure you understand and address all aspects of the question </a:t>
                </a:r>
              </a:p>
            </p:txBody>
          </p:sp>
          <p:sp>
            <p:nvSpPr>
              <p:cNvPr id="9" name="Oval 8">
                <a:hlinkClick r:id="rId3" action="ppaction://hlinksldjump"/>
                <a:extLst>
                  <a:ext uri="{FF2B5EF4-FFF2-40B4-BE49-F238E27FC236}">
                    <a16:creationId xmlns:a16="http://schemas.microsoft.com/office/drawing/2014/main" id="{7078F030-1E22-CA73-B920-6AB89B2E008A}"/>
                  </a:ext>
                </a:extLst>
              </p:cNvPr>
              <p:cNvSpPr/>
              <p:nvPr/>
            </p:nvSpPr>
            <p:spPr>
              <a:xfrm>
                <a:off x="8516640" y="310738"/>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sz="1800" b="1">
                  <a:solidFill>
                    <a:schemeClr val="bg1"/>
                  </a:solidFill>
                  <a:cs typeface="Arial" panose="020B0604020202020204" pitchFamily="34" charset="0"/>
                </a:endParaRPr>
              </a:p>
            </p:txBody>
          </p:sp>
        </p:grpSp>
        <p:pic>
          <p:nvPicPr>
            <p:cNvPr id="7" name="Picture 6" descr="A blue circle with a red and blue circle with a red arrow in the center&#10;&#10;AI-generated content may be incorrect.">
              <a:extLst>
                <a:ext uri="{FF2B5EF4-FFF2-40B4-BE49-F238E27FC236}">
                  <a16:creationId xmlns:a16="http://schemas.microsoft.com/office/drawing/2014/main" id="{3EEF606F-7897-9CF8-BE1C-6D28FD00F16E}"/>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407872" y="261378"/>
              <a:ext cx="845696" cy="845694"/>
            </a:xfrm>
            <a:prstGeom prst="rect">
              <a:avLst/>
            </a:prstGeom>
          </p:spPr>
        </p:pic>
      </p:grpSp>
      <p:sp>
        <p:nvSpPr>
          <p:cNvPr id="15" name="Freeform 14">
            <a:extLst>
              <a:ext uri="{FF2B5EF4-FFF2-40B4-BE49-F238E27FC236}">
                <a16:creationId xmlns:a16="http://schemas.microsoft.com/office/drawing/2014/main" id="{92C71C5D-277E-A82F-4718-19918B0C2CBE}"/>
              </a:ext>
              <a:ext uri="{C183D7F6-B498-43B3-948B-1728B52AA6E4}">
                <adec:decorative xmlns:adec="http://schemas.microsoft.com/office/drawing/2017/decorative" val="0"/>
              </a:ext>
            </a:extLst>
          </p:cNvPr>
          <p:cNvSpPr/>
          <p:nvPr/>
        </p:nvSpPr>
        <p:spPr>
          <a:xfrm>
            <a:off x="5541819" y="1840938"/>
            <a:ext cx="6343868" cy="917394"/>
          </a:xfrm>
          <a:custGeom>
            <a:avLst/>
            <a:gdLst>
              <a:gd name="connsiteX0" fmla="*/ 0 w 6385557"/>
              <a:gd name="connsiteY0" fmla="*/ 0 h 917394"/>
              <a:gd name="connsiteX1" fmla="*/ 6028229 w 6385557"/>
              <a:gd name="connsiteY1" fmla="*/ 0 h 917394"/>
              <a:gd name="connsiteX2" fmla="*/ 6302180 w 6385557"/>
              <a:gd name="connsiteY2" fmla="*/ 0 h 917394"/>
              <a:gd name="connsiteX3" fmla="*/ 6314090 w 6385557"/>
              <a:gd name="connsiteY3" fmla="*/ 0 h 917394"/>
              <a:gd name="connsiteX4" fmla="*/ 6385557 w 6385557"/>
              <a:gd name="connsiteY4" fmla="*/ 71467 h 917394"/>
              <a:gd name="connsiteX5" fmla="*/ 6385557 w 6385557"/>
              <a:gd name="connsiteY5" fmla="*/ 845927 h 917394"/>
              <a:gd name="connsiteX6" fmla="*/ 6314090 w 6385557"/>
              <a:gd name="connsiteY6" fmla="*/ 917394 h 917394"/>
              <a:gd name="connsiteX7" fmla="*/ 6302180 w 6385557"/>
              <a:gd name="connsiteY7" fmla="*/ 917394 h 917394"/>
              <a:gd name="connsiteX8" fmla="*/ 6028229 w 6385557"/>
              <a:gd name="connsiteY8" fmla="*/ 917394 h 917394"/>
              <a:gd name="connsiteX9" fmla="*/ 0 w 6385557"/>
              <a:gd name="connsiteY9" fmla="*/ 917394 h 917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85557" h="917394">
                <a:moveTo>
                  <a:pt x="0" y="0"/>
                </a:moveTo>
                <a:lnTo>
                  <a:pt x="6028229" y="0"/>
                </a:lnTo>
                <a:lnTo>
                  <a:pt x="6302180" y="0"/>
                </a:lnTo>
                <a:lnTo>
                  <a:pt x="6314090" y="0"/>
                </a:lnTo>
                <a:cubicBezTo>
                  <a:pt x="6353560" y="0"/>
                  <a:pt x="6385557" y="31997"/>
                  <a:pt x="6385557" y="71467"/>
                </a:cubicBezTo>
                <a:lnTo>
                  <a:pt x="6385557" y="845927"/>
                </a:lnTo>
                <a:cubicBezTo>
                  <a:pt x="6385557" y="885397"/>
                  <a:pt x="6353560" y="917394"/>
                  <a:pt x="6314090" y="917394"/>
                </a:cubicBezTo>
                <a:lnTo>
                  <a:pt x="6302180" y="917394"/>
                </a:lnTo>
                <a:lnTo>
                  <a:pt x="6028229" y="917394"/>
                </a:lnTo>
                <a:lnTo>
                  <a:pt x="0" y="917394"/>
                </a:lnTo>
                <a:close/>
              </a:path>
            </a:pathLst>
          </a:custGeom>
          <a:solidFill>
            <a:schemeClr val="accent4"/>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60363"/>
            <a:r>
              <a:rPr lang="en-GB" sz="1800">
                <a:solidFill>
                  <a:schemeClr val="tx1"/>
                </a:solidFill>
                <a:cs typeface="Arial" panose="020B0604020202020204" pitchFamily="34" charset="0"/>
              </a:rPr>
              <a:t>Re-write the question here:</a:t>
            </a:r>
          </a:p>
        </p:txBody>
      </p:sp>
      <p:sp>
        <p:nvSpPr>
          <p:cNvPr id="31" name="Rectangle: Rounded Corners 30">
            <a:extLst>
              <a:ext uri="{FF2B5EF4-FFF2-40B4-BE49-F238E27FC236}">
                <a16:creationId xmlns:a16="http://schemas.microsoft.com/office/drawing/2014/main" id="{9C78F323-6E72-470D-E553-D1B84CBEB56F}"/>
              </a:ext>
              <a:ext uri="{C183D7F6-B498-43B3-948B-1728B52AA6E4}">
                <adec:decorative xmlns:adec="http://schemas.microsoft.com/office/drawing/2017/decorative" val="1"/>
              </a:ext>
            </a:extLst>
          </p:cNvPr>
          <p:cNvSpPr/>
          <p:nvPr/>
        </p:nvSpPr>
        <p:spPr>
          <a:xfrm>
            <a:off x="359998" y="2919800"/>
            <a:ext cx="11483999" cy="426910"/>
          </a:xfrm>
          <a:prstGeom prst="roundRect">
            <a:avLst>
              <a:gd name="adj" fmla="val 2550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r>
              <a:rPr lang="en-AU" sz="1800"/>
              <a:t>For each artist, write a 1-sentence summary of how they have represented the built environment</a:t>
            </a:r>
          </a:p>
        </p:txBody>
      </p:sp>
      <p:graphicFrame>
        <p:nvGraphicFramePr>
          <p:cNvPr id="30" name="Table 29">
            <a:extLst>
              <a:ext uri="{FF2B5EF4-FFF2-40B4-BE49-F238E27FC236}">
                <a16:creationId xmlns:a16="http://schemas.microsoft.com/office/drawing/2014/main" id="{B6F1F0D3-E338-3B88-E589-20B0C22E4654}"/>
              </a:ext>
            </a:extLst>
          </p:cNvPr>
          <p:cNvGraphicFramePr>
            <a:graphicFrameLocks noGrp="1"/>
          </p:cNvGraphicFramePr>
          <p:nvPr>
            <p:extLst>
              <p:ext uri="{D42A27DB-BD31-4B8C-83A1-F6EECF244321}">
                <p14:modId xmlns:p14="http://schemas.microsoft.com/office/powerpoint/2010/main" val="1011415646"/>
              </p:ext>
            </p:extLst>
          </p:nvPr>
        </p:nvGraphicFramePr>
        <p:xfrm>
          <a:off x="359998" y="3602245"/>
          <a:ext cx="11484000" cy="2906626"/>
        </p:xfrm>
        <a:graphic>
          <a:graphicData uri="http://schemas.openxmlformats.org/drawingml/2006/table">
            <a:tbl>
              <a:tblPr firstRow="1" bandRow="1">
                <a:tableStyleId>{5A111915-BE36-4E01-A7E5-04B1672EAD32}</a:tableStyleId>
              </a:tblPr>
              <a:tblGrid>
                <a:gridCol w="2115347">
                  <a:extLst>
                    <a:ext uri="{9D8B030D-6E8A-4147-A177-3AD203B41FA5}">
                      <a16:colId xmlns:a16="http://schemas.microsoft.com/office/drawing/2014/main" val="2477373090"/>
                    </a:ext>
                  </a:extLst>
                </a:gridCol>
                <a:gridCol w="3038764">
                  <a:extLst>
                    <a:ext uri="{9D8B030D-6E8A-4147-A177-3AD203B41FA5}">
                      <a16:colId xmlns:a16="http://schemas.microsoft.com/office/drawing/2014/main" val="1124680779"/>
                    </a:ext>
                  </a:extLst>
                </a:gridCol>
                <a:gridCol w="6329889">
                  <a:extLst>
                    <a:ext uri="{9D8B030D-6E8A-4147-A177-3AD203B41FA5}">
                      <a16:colId xmlns:a16="http://schemas.microsoft.com/office/drawing/2014/main" val="199821551"/>
                    </a:ext>
                  </a:extLst>
                </a:gridCol>
              </a:tblGrid>
              <a:tr h="367145">
                <a:tc>
                  <a:txBody>
                    <a:bodyPr/>
                    <a:lstStyle/>
                    <a:p>
                      <a:pPr>
                        <a:lnSpc>
                          <a:spcPct val="114000"/>
                        </a:lnSpc>
                        <a:spcAft>
                          <a:spcPts val="600"/>
                        </a:spcAft>
                      </a:pPr>
                      <a:r>
                        <a:rPr lang="en-AU"/>
                        <a:t>Artist</a:t>
                      </a:r>
                    </a:p>
                  </a:txBody>
                  <a:tcPr/>
                </a:tc>
                <a:tc>
                  <a:txBody>
                    <a:bodyPr/>
                    <a:lstStyle/>
                    <a:p>
                      <a:pPr>
                        <a:lnSpc>
                          <a:spcPct val="114000"/>
                        </a:lnSpc>
                        <a:spcAft>
                          <a:spcPts val="600"/>
                        </a:spcAft>
                      </a:pPr>
                      <a:r>
                        <a:rPr lang="en-AU"/>
                        <a:t>Artwork and form</a:t>
                      </a:r>
                    </a:p>
                  </a:txBody>
                  <a:tcPr/>
                </a:tc>
                <a:tc>
                  <a:txBody>
                    <a:bodyPr/>
                    <a:lstStyle/>
                    <a:p>
                      <a:pPr>
                        <a:lnSpc>
                          <a:spcPct val="114000"/>
                        </a:lnSpc>
                        <a:spcAft>
                          <a:spcPts val="600"/>
                        </a:spcAft>
                      </a:pPr>
                      <a:r>
                        <a:rPr lang="en-AU"/>
                        <a:t>How it represents the world</a:t>
                      </a:r>
                    </a:p>
                  </a:txBody>
                  <a:tcPr/>
                </a:tc>
                <a:extLst>
                  <a:ext uri="{0D108BD9-81ED-4DB2-BD59-A6C34878D82A}">
                    <a16:rowId xmlns:a16="http://schemas.microsoft.com/office/drawing/2014/main" val="4042498591"/>
                  </a:ext>
                </a:extLst>
              </a:tr>
              <a:tr h="842870">
                <a:tc>
                  <a:txBody>
                    <a:bodyPr/>
                    <a:lstStyle/>
                    <a:p>
                      <a:pPr>
                        <a:lnSpc>
                          <a:spcPct val="114000"/>
                        </a:lnSpc>
                        <a:spcAft>
                          <a:spcPts val="600"/>
                        </a:spcAft>
                      </a:pPr>
                      <a:r>
                        <a:rPr lang="en-AU" err="1"/>
                        <a:t>Mylyn</a:t>
                      </a:r>
                      <a:r>
                        <a:rPr lang="en-AU"/>
                        <a:t> Nguyen</a:t>
                      </a:r>
                    </a:p>
                  </a:txBody>
                  <a:tcPr/>
                </a:tc>
                <a:tc>
                  <a:txBody>
                    <a:bodyPr/>
                    <a:lstStyle/>
                    <a:p>
                      <a:pPr>
                        <a:lnSpc>
                          <a:spcPct val="114000"/>
                        </a:lnSpc>
                        <a:spcAft>
                          <a:spcPts val="600"/>
                        </a:spcAft>
                      </a:pPr>
                      <a:r>
                        <a:rPr lang="en-AU"/>
                        <a:t>[select one]</a:t>
                      </a:r>
                    </a:p>
                    <a:p>
                      <a:pPr>
                        <a:lnSpc>
                          <a:spcPct val="114000"/>
                        </a:lnSpc>
                        <a:spcAft>
                          <a:spcPts val="600"/>
                        </a:spcAft>
                      </a:pPr>
                      <a:r>
                        <a:rPr lang="en-AU"/>
                        <a:t>Sculpture</a:t>
                      </a:r>
                    </a:p>
                  </a:txBody>
                  <a:tcPr/>
                </a:tc>
                <a:tc>
                  <a:txBody>
                    <a:bodyPr/>
                    <a:lstStyle/>
                    <a:p>
                      <a:pPr>
                        <a:lnSpc>
                          <a:spcPct val="114000"/>
                        </a:lnSpc>
                        <a:spcAft>
                          <a:spcPts val="600"/>
                        </a:spcAft>
                      </a:pPr>
                      <a:endParaRPr lang="en-AU"/>
                    </a:p>
                  </a:txBody>
                  <a:tcPr/>
                </a:tc>
                <a:extLst>
                  <a:ext uri="{0D108BD9-81ED-4DB2-BD59-A6C34878D82A}">
                    <a16:rowId xmlns:a16="http://schemas.microsoft.com/office/drawing/2014/main" val="309996790"/>
                  </a:ext>
                </a:extLst>
              </a:tr>
              <a:tr h="842870">
                <a:tc>
                  <a:txBody>
                    <a:bodyPr/>
                    <a:lstStyle/>
                    <a:p>
                      <a:pPr>
                        <a:lnSpc>
                          <a:spcPct val="114000"/>
                        </a:lnSpc>
                        <a:spcAft>
                          <a:spcPts val="600"/>
                        </a:spcAft>
                      </a:pPr>
                      <a:r>
                        <a:rPr lang="en-AU"/>
                        <a:t>Dennis Golding</a:t>
                      </a:r>
                    </a:p>
                  </a:txBody>
                  <a:tcPr/>
                </a:tc>
                <a:tc>
                  <a:txBody>
                    <a:bodyPr/>
                    <a:lstStyle/>
                    <a:p>
                      <a:pPr>
                        <a:lnSpc>
                          <a:spcPct val="114000"/>
                        </a:lnSpc>
                        <a:spcAft>
                          <a:spcPts val="600"/>
                        </a:spcAft>
                      </a:pPr>
                      <a:r>
                        <a:rPr lang="en-AU"/>
                        <a:t>Cast in cast out</a:t>
                      </a:r>
                    </a:p>
                    <a:p>
                      <a:pPr>
                        <a:lnSpc>
                          <a:spcPct val="114000"/>
                        </a:lnSpc>
                        <a:spcAft>
                          <a:spcPts val="600"/>
                        </a:spcAft>
                      </a:pPr>
                      <a:r>
                        <a:rPr lang="en-AU"/>
                        <a:t>Installation</a:t>
                      </a:r>
                    </a:p>
                  </a:txBody>
                  <a:tcPr/>
                </a:tc>
                <a:tc>
                  <a:txBody>
                    <a:bodyPr/>
                    <a:lstStyle/>
                    <a:p>
                      <a:pPr>
                        <a:lnSpc>
                          <a:spcPct val="114000"/>
                        </a:lnSpc>
                        <a:spcAft>
                          <a:spcPts val="600"/>
                        </a:spcAft>
                      </a:pPr>
                      <a:endParaRPr lang="en-AU"/>
                    </a:p>
                  </a:txBody>
                  <a:tcPr/>
                </a:tc>
                <a:extLst>
                  <a:ext uri="{0D108BD9-81ED-4DB2-BD59-A6C34878D82A}">
                    <a16:rowId xmlns:a16="http://schemas.microsoft.com/office/drawing/2014/main" val="2668977322"/>
                  </a:ext>
                </a:extLst>
              </a:tr>
              <a:tr h="842870">
                <a:tc>
                  <a:txBody>
                    <a:bodyPr/>
                    <a:lstStyle/>
                    <a:p>
                      <a:pPr>
                        <a:lnSpc>
                          <a:spcPct val="114000"/>
                        </a:lnSpc>
                        <a:spcAft>
                          <a:spcPts val="600"/>
                        </a:spcAft>
                      </a:pPr>
                      <a:r>
                        <a:rPr lang="en-AU"/>
                        <a:t>Yang Yongliang</a:t>
                      </a:r>
                    </a:p>
                  </a:txBody>
                  <a:tcPr/>
                </a:tc>
                <a:tc>
                  <a:txBody>
                    <a:bodyPr/>
                    <a:lstStyle/>
                    <a:p>
                      <a:pPr>
                        <a:lnSpc>
                          <a:spcPct val="114000"/>
                        </a:lnSpc>
                        <a:spcAft>
                          <a:spcPts val="600"/>
                        </a:spcAft>
                      </a:pPr>
                      <a:r>
                        <a:rPr lang="en-AU"/>
                        <a:t>The Falls</a:t>
                      </a:r>
                    </a:p>
                    <a:p>
                      <a:pPr>
                        <a:lnSpc>
                          <a:spcPct val="114000"/>
                        </a:lnSpc>
                        <a:spcAft>
                          <a:spcPts val="600"/>
                        </a:spcAft>
                      </a:pPr>
                      <a:r>
                        <a:rPr lang="en-AU"/>
                        <a:t>Digital video</a:t>
                      </a:r>
                    </a:p>
                  </a:txBody>
                  <a:tcPr/>
                </a:tc>
                <a:tc>
                  <a:txBody>
                    <a:bodyPr/>
                    <a:lstStyle/>
                    <a:p>
                      <a:pPr>
                        <a:lnSpc>
                          <a:spcPct val="114000"/>
                        </a:lnSpc>
                        <a:spcAft>
                          <a:spcPts val="600"/>
                        </a:spcAft>
                      </a:pPr>
                      <a:endParaRPr lang="en-AU" dirty="0"/>
                    </a:p>
                  </a:txBody>
                  <a:tcPr/>
                </a:tc>
                <a:extLst>
                  <a:ext uri="{0D108BD9-81ED-4DB2-BD59-A6C34878D82A}">
                    <a16:rowId xmlns:a16="http://schemas.microsoft.com/office/drawing/2014/main" val="213511173"/>
                  </a:ext>
                </a:extLst>
              </a:tr>
            </a:tbl>
          </a:graphicData>
        </a:graphic>
      </p:graphicFrame>
      <p:sp>
        <p:nvSpPr>
          <p:cNvPr id="10" name="Slide Number Placeholder 9">
            <a:extLst>
              <a:ext uri="{FF2B5EF4-FFF2-40B4-BE49-F238E27FC236}">
                <a16:creationId xmlns:a16="http://schemas.microsoft.com/office/drawing/2014/main" id="{294A8F81-00F3-D558-F5B9-56B1E5C0241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109</a:t>
            </a:fld>
            <a:endParaRPr lang="en-AU"/>
          </a:p>
        </p:txBody>
      </p:sp>
    </p:spTree>
    <p:extLst>
      <p:ext uri="{BB962C8B-B14F-4D97-AF65-F5344CB8AC3E}">
        <p14:creationId xmlns:p14="http://schemas.microsoft.com/office/powerpoint/2010/main" val="1311220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313B76-7C67-E0E2-97D1-F3A0970C616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7F4659E-8CF9-FDA7-7F7E-3AF0676058B0}"/>
              </a:ext>
            </a:extLst>
          </p:cNvPr>
          <p:cNvSpPr>
            <a:spLocks noGrp="1"/>
          </p:cNvSpPr>
          <p:nvPr>
            <p:ph type="title"/>
          </p:nvPr>
        </p:nvSpPr>
        <p:spPr/>
        <p:txBody>
          <a:bodyPr/>
          <a:lstStyle/>
          <a:p>
            <a:r>
              <a:rPr lang="en-AU" dirty="0">
                <a:latin typeface="+mj-lt"/>
              </a:rPr>
              <a:t>Where you are… </a:t>
            </a:r>
            <a:r>
              <a:rPr lang="en-AU" dirty="0">
                <a:solidFill>
                  <a:schemeClr val="accent1">
                    <a:alpha val="0"/>
                  </a:schemeClr>
                </a:solidFill>
                <a:latin typeface="+mj-lt"/>
              </a:rPr>
              <a:t>(5)</a:t>
            </a:r>
          </a:p>
        </p:txBody>
      </p:sp>
      <p:sp>
        <p:nvSpPr>
          <p:cNvPr id="5" name="Content Placeholder 4">
            <a:extLst>
              <a:ext uri="{FF2B5EF4-FFF2-40B4-BE49-F238E27FC236}">
                <a16:creationId xmlns:a16="http://schemas.microsoft.com/office/drawing/2014/main" id="{18C88FD9-8777-0922-BD64-B56CAB47C50B}"/>
              </a:ext>
            </a:extLst>
          </p:cNvPr>
          <p:cNvSpPr>
            <a:spLocks noGrp="1"/>
          </p:cNvSpPr>
          <p:nvPr>
            <p:ph type="body" sz="quarter" idx="18"/>
          </p:nvPr>
        </p:nvSpPr>
        <p:spPr>
          <a:xfrm>
            <a:off x="5399998" y="982520"/>
            <a:ext cx="6407150" cy="441166"/>
          </a:xfrm>
        </p:spPr>
        <p:txBody>
          <a:bodyPr anchor="t"/>
          <a:lstStyle/>
          <a:p>
            <a:pPr>
              <a:spcAft>
                <a:spcPts val="0"/>
              </a:spcAft>
            </a:pPr>
            <a:r>
              <a:rPr lang="en-AU">
                <a:latin typeface="+mj-lt"/>
              </a:rPr>
              <a:t>1.1(e) – 3 focus artists</a:t>
            </a:r>
          </a:p>
          <a:p>
            <a:r>
              <a:rPr lang="en-AU">
                <a:latin typeface="+mj-lt"/>
                <a:hlinkClick r:id="rId3"/>
              </a:rPr>
              <a:t>224 King Street (2022) by </a:t>
            </a:r>
            <a:r>
              <a:rPr lang="en-AU" err="1">
                <a:latin typeface="+mj-lt"/>
                <a:hlinkClick r:id="rId3"/>
              </a:rPr>
              <a:t>Mylyn</a:t>
            </a:r>
            <a:r>
              <a:rPr lang="en-AU">
                <a:latin typeface="+mj-lt"/>
                <a:hlinkClick r:id="rId3"/>
              </a:rPr>
              <a:t> Nguyen</a:t>
            </a:r>
            <a:endParaRPr lang="en-AU">
              <a:latin typeface="+mj-lt"/>
            </a:endParaRPr>
          </a:p>
        </p:txBody>
      </p:sp>
      <p:graphicFrame>
        <p:nvGraphicFramePr>
          <p:cNvPr id="20" name="Table 19">
            <a:extLst>
              <a:ext uri="{FF2B5EF4-FFF2-40B4-BE49-F238E27FC236}">
                <a16:creationId xmlns:a16="http://schemas.microsoft.com/office/drawing/2014/main" id="{914BBAB1-6DB0-B3CD-95E9-0A944FA9A8CF}"/>
              </a:ext>
            </a:extLst>
          </p:cNvPr>
          <p:cNvGraphicFramePr>
            <a:graphicFrameLocks noGrp="1"/>
          </p:cNvGraphicFramePr>
          <p:nvPr>
            <p:extLst>
              <p:ext uri="{D42A27DB-BD31-4B8C-83A1-F6EECF244321}">
                <p14:modId xmlns:p14="http://schemas.microsoft.com/office/powerpoint/2010/main" val="136310298"/>
              </p:ext>
            </p:extLst>
          </p:nvPr>
        </p:nvGraphicFramePr>
        <p:xfrm>
          <a:off x="5399998" y="2050685"/>
          <a:ext cx="6103109" cy="4652934"/>
        </p:xfrm>
        <a:graphic>
          <a:graphicData uri="http://schemas.openxmlformats.org/drawingml/2006/table">
            <a:tbl>
              <a:tblPr firstRow="1" bandRow="1">
                <a:tableStyleId>{69012ECD-51FC-41F1-AA8D-1B2483CD663E}</a:tableStyleId>
              </a:tblPr>
              <a:tblGrid>
                <a:gridCol w="2271889">
                  <a:extLst>
                    <a:ext uri="{9D8B030D-6E8A-4147-A177-3AD203B41FA5}">
                      <a16:colId xmlns:a16="http://schemas.microsoft.com/office/drawing/2014/main" val="2871141255"/>
                    </a:ext>
                  </a:extLst>
                </a:gridCol>
                <a:gridCol w="3831220">
                  <a:extLst>
                    <a:ext uri="{9D8B030D-6E8A-4147-A177-3AD203B41FA5}">
                      <a16:colId xmlns:a16="http://schemas.microsoft.com/office/drawing/2014/main" val="1697360955"/>
                    </a:ext>
                  </a:extLst>
                </a:gridCol>
              </a:tblGrid>
              <a:tr h="507320">
                <a:tc>
                  <a:txBody>
                    <a:bodyPr/>
                    <a:lstStyle/>
                    <a:p>
                      <a:r>
                        <a:rPr lang="en-AU">
                          <a:latin typeface="+mj-lt"/>
                        </a:rPr>
                        <a:t>First impressions…</a:t>
                      </a:r>
                    </a:p>
                  </a:txBody>
                  <a:tcPr/>
                </a:tc>
                <a:tc>
                  <a:txBody>
                    <a:bodyPr/>
                    <a:lstStyle/>
                    <a:p>
                      <a:endParaRPr lang="en-AU"/>
                    </a:p>
                  </a:txBody>
                  <a:tcPr/>
                </a:tc>
                <a:extLst>
                  <a:ext uri="{0D108BD9-81ED-4DB2-BD59-A6C34878D82A}">
                    <a16:rowId xmlns:a16="http://schemas.microsoft.com/office/drawing/2014/main" val="3236113520"/>
                  </a:ext>
                </a:extLst>
              </a:tr>
              <a:tr h="1251793">
                <a:tc>
                  <a:txBody>
                    <a:bodyPr/>
                    <a:lstStyle/>
                    <a:p>
                      <a:pPr>
                        <a:lnSpc>
                          <a:spcPct val="150000"/>
                        </a:lnSpc>
                        <a:spcAft>
                          <a:spcPts val="1200"/>
                        </a:spcAft>
                      </a:pPr>
                      <a:r>
                        <a:rPr lang="en-AU" sz="1600"/>
                        <a:t>What type of built environment is represented?</a:t>
                      </a:r>
                    </a:p>
                  </a:txBody>
                  <a:tcPr/>
                </a:tc>
                <a:tc>
                  <a:txBody>
                    <a:bodyPr/>
                    <a:lstStyle/>
                    <a:p>
                      <a:endParaRPr lang="en-AU"/>
                    </a:p>
                  </a:txBody>
                  <a:tcPr/>
                </a:tc>
                <a:extLst>
                  <a:ext uri="{0D108BD9-81ED-4DB2-BD59-A6C34878D82A}">
                    <a16:rowId xmlns:a16="http://schemas.microsoft.com/office/drawing/2014/main" val="3560174863"/>
                  </a:ext>
                </a:extLst>
              </a:tr>
              <a:tr h="1251793">
                <a:tc>
                  <a:txBody>
                    <a:bodyPr/>
                    <a:lstStyle/>
                    <a:p>
                      <a:pPr>
                        <a:lnSpc>
                          <a:spcPct val="150000"/>
                        </a:lnSpc>
                        <a:spcAft>
                          <a:spcPts val="1200"/>
                        </a:spcAft>
                      </a:pPr>
                      <a:r>
                        <a:rPr lang="en-AU" sz="1600"/>
                        <a:t>What art making choices and techniques do you notice?</a:t>
                      </a:r>
                    </a:p>
                  </a:txBody>
                  <a:tcPr/>
                </a:tc>
                <a:tc>
                  <a:txBody>
                    <a:bodyPr/>
                    <a:lstStyle/>
                    <a:p>
                      <a:endParaRPr lang="en-AU"/>
                    </a:p>
                  </a:txBody>
                  <a:tcPr/>
                </a:tc>
                <a:extLst>
                  <a:ext uri="{0D108BD9-81ED-4DB2-BD59-A6C34878D82A}">
                    <a16:rowId xmlns:a16="http://schemas.microsoft.com/office/drawing/2014/main" val="2741084818"/>
                  </a:ext>
                </a:extLst>
              </a:tr>
              <a:tr h="1251793">
                <a:tc>
                  <a:txBody>
                    <a:bodyPr/>
                    <a:lstStyle/>
                    <a:p>
                      <a:pPr>
                        <a:lnSpc>
                          <a:spcPct val="150000"/>
                        </a:lnSpc>
                        <a:spcAft>
                          <a:spcPts val="1200"/>
                        </a:spcAft>
                      </a:pPr>
                      <a:r>
                        <a:rPr lang="en-AU" sz="1600"/>
                        <a:t>What can you tell about this place from looking at the artwork?</a:t>
                      </a:r>
                    </a:p>
                  </a:txBody>
                  <a:tcPr/>
                </a:tc>
                <a:tc>
                  <a:txBody>
                    <a:bodyPr/>
                    <a:lstStyle/>
                    <a:p>
                      <a:endParaRPr lang="en-AU" dirty="0"/>
                    </a:p>
                  </a:txBody>
                  <a:tcPr/>
                </a:tc>
                <a:extLst>
                  <a:ext uri="{0D108BD9-81ED-4DB2-BD59-A6C34878D82A}">
                    <a16:rowId xmlns:a16="http://schemas.microsoft.com/office/drawing/2014/main" val="2649777851"/>
                  </a:ext>
                </a:extLst>
              </a:tr>
            </a:tbl>
          </a:graphicData>
        </a:graphic>
      </p:graphicFrame>
      <p:pic>
        <p:nvPicPr>
          <p:cNvPr id="17" name="Picture Placeholder 16">
            <a:extLst>
              <a:ext uri="{FF2B5EF4-FFF2-40B4-BE49-F238E27FC236}">
                <a16:creationId xmlns:a16="http://schemas.microsoft.com/office/drawing/2014/main" id="{582BC7C2-CD27-B40F-EE11-0850D8234838}"/>
              </a:ext>
              <a:ext uri="{C183D7F6-B498-43B3-948B-1728B52AA6E4}">
                <adec:decorative xmlns:adec="http://schemas.microsoft.com/office/drawing/2017/decorative" val="1"/>
              </a:ext>
            </a:extLst>
          </p:cNvPr>
          <p:cNvPicPr>
            <a:picLocks noGrp="1" noChangeAspect="1"/>
          </p:cNvPicPr>
          <p:nvPr>
            <p:ph type="pic" sz="quarter" idx="13"/>
          </p:nvPr>
        </p:nvPicPr>
        <p:blipFill>
          <a:blip r:embed="rId4" cstate="hqprint">
            <a:extLst>
              <a:ext uri="{28A0092B-C50C-407E-A947-70E740481C1C}">
                <a14:useLocalDpi xmlns:a14="http://schemas.microsoft.com/office/drawing/2010/main"/>
              </a:ext>
            </a:extLst>
          </a:blip>
          <a:srcRect/>
          <a:stretch>
            <a:fillRect/>
          </a:stretch>
        </p:blipFill>
        <p:spPr/>
      </p:pic>
      <p:sp>
        <p:nvSpPr>
          <p:cNvPr id="2" name="Slide Number Placeholder 1">
            <a:extLst>
              <a:ext uri="{FF2B5EF4-FFF2-40B4-BE49-F238E27FC236}">
                <a16:creationId xmlns:a16="http://schemas.microsoft.com/office/drawing/2014/main" id="{C9B2DEE0-3EFC-96C9-5A6B-7380F524B7B4}"/>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t>11</a:t>
            </a:fld>
            <a:endParaRPr lang="en-AU"/>
          </a:p>
        </p:txBody>
      </p:sp>
    </p:spTree>
    <p:extLst>
      <p:ext uri="{BB962C8B-B14F-4D97-AF65-F5344CB8AC3E}">
        <p14:creationId xmlns:p14="http://schemas.microsoft.com/office/powerpoint/2010/main" val="2876723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3DCA90-7283-6761-34AF-815D30FE889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DBE1FE3-6F83-ED63-6789-992F2C583A8D}"/>
              </a:ext>
            </a:extLst>
          </p:cNvPr>
          <p:cNvSpPr>
            <a:spLocks noGrp="1"/>
          </p:cNvSpPr>
          <p:nvPr>
            <p:ph type="title"/>
          </p:nvPr>
        </p:nvSpPr>
        <p:spPr>
          <a:xfrm>
            <a:off x="360000" y="338980"/>
            <a:ext cx="11484000" cy="545601"/>
          </a:xfrm>
        </p:spPr>
        <p:txBody>
          <a:bodyPr/>
          <a:lstStyle/>
          <a:p>
            <a:r>
              <a:rPr lang="en-AU" dirty="0">
                <a:latin typeface="+mj-lt"/>
              </a:rPr>
              <a:t>Art critical and historical response </a:t>
            </a:r>
            <a:r>
              <a:rPr lang="en-AU" dirty="0">
                <a:solidFill>
                  <a:schemeClr val="accent1">
                    <a:alpha val="0"/>
                  </a:schemeClr>
                </a:solidFill>
                <a:latin typeface="+mj-lt"/>
              </a:rPr>
              <a:t>(4)</a:t>
            </a:r>
          </a:p>
        </p:txBody>
      </p:sp>
      <p:sp>
        <p:nvSpPr>
          <p:cNvPr id="4" name="Text Placeholder 3">
            <a:extLst>
              <a:ext uri="{FF2B5EF4-FFF2-40B4-BE49-F238E27FC236}">
                <a16:creationId xmlns:a16="http://schemas.microsoft.com/office/drawing/2014/main" id="{46FEFF09-C907-A885-6B73-BB741BC76A2E}"/>
              </a:ext>
            </a:extLst>
          </p:cNvPr>
          <p:cNvSpPr>
            <a:spLocks noGrp="1"/>
          </p:cNvSpPr>
          <p:nvPr>
            <p:ph type="body" sz="quarter" idx="18"/>
          </p:nvPr>
        </p:nvSpPr>
        <p:spPr/>
        <p:txBody>
          <a:bodyPr/>
          <a:lstStyle/>
          <a:p>
            <a:r>
              <a:rPr lang="en-AU">
                <a:latin typeface="+mj-lt"/>
              </a:rPr>
              <a:t>5.2(d) – Writing an introduction</a:t>
            </a:r>
          </a:p>
        </p:txBody>
      </p:sp>
      <p:sp>
        <p:nvSpPr>
          <p:cNvPr id="5" name="Rectangle: Rounded Corners 4">
            <a:extLst>
              <a:ext uri="{FF2B5EF4-FFF2-40B4-BE49-F238E27FC236}">
                <a16:creationId xmlns:a16="http://schemas.microsoft.com/office/drawing/2014/main" id="{0D8F86DD-6E4C-C676-D55A-990AE1B7B233}"/>
              </a:ext>
              <a:ext uri="{C183D7F6-B498-43B3-948B-1728B52AA6E4}">
                <adec:decorative xmlns:adec="http://schemas.microsoft.com/office/drawing/2017/decorative" val="1"/>
              </a:ext>
            </a:extLst>
          </p:cNvPr>
          <p:cNvSpPr/>
          <p:nvPr/>
        </p:nvSpPr>
        <p:spPr>
          <a:xfrm>
            <a:off x="318310" y="1336032"/>
            <a:ext cx="11567376" cy="376860"/>
          </a:xfrm>
          <a:prstGeom prst="roundRect">
            <a:avLst>
              <a:gd name="adj" fmla="val 2550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r>
              <a:rPr lang="en-AU" sz="1800"/>
              <a:t>Analyse how artists explore and represent aspects of the built environment in their artworks.</a:t>
            </a:r>
          </a:p>
        </p:txBody>
      </p:sp>
      <p:sp>
        <p:nvSpPr>
          <p:cNvPr id="6" name="Rectangle: Rounded Corners 5">
            <a:extLst>
              <a:ext uri="{FF2B5EF4-FFF2-40B4-BE49-F238E27FC236}">
                <a16:creationId xmlns:a16="http://schemas.microsoft.com/office/drawing/2014/main" id="{2C527A0E-BDFC-D6CD-15F1-78028D93906D}"/>
              </a:ext>
              <a:ext uri="{C183D7F6-B498-43B3-948B-1728B52AA6E4}">
                <adec:decorative xmlns:adec="http://schemas.microsoft.com/office/drawing/2017/decorative" val="0"/>
              </a:ext>
            </a:extLst>
          </p:cNvPr>
          <p:cNvSpPr/>
          <p:nvPr/>
        </p:nvSpPr>
        <p:spPr>
          <a:xfrm>
            <a:off x="360001" y="1792111"/>
            <a:ext cx="2602800" cy="4644670"/>
          </a:xfrm>
          <a:prstGeom prst="roundRect">
            <a:avLst>
              <a:gd name="adj" fmla="val 7091"/>
            </a:avLst>
          </a:prstGeom>
          <a:solidFill>
            <a:schemeClr val="accent3">
              <a:lumMod val="20000"/>
              <a:lumOff val="80000"/>
            </a:schemeClr>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t" anchorCtr="1"/>
          <a:lstStyle/>
          <a:p>
            <a:pPr>
              <a:lnSpc>
                <a:spcPct val="114000"/>
              </a:lnSpc>
              <a:spcAft>
                <a:spcPts val="600"/>
              </a:spcAft>
            </a:pPr>
            <a:r>
              <a:rPr lang="en-AU" sz="1800" b="1">
                <a:solidFill>
                  <a:schemeClr val="tx1"/>
                </a:solidFill>
              </a:rPr>
              <a:t>Answer the question</a:t>
            </a:r>
          </a:p>
          <a:p>
            <a:pPr>
              <a:lnSpc>
                <a:spcPct val="114000"/>
              </a:lnSpc>
              <a:spcAft>
                <a:spcPts val="600"/>
              </a:spcAft>
            </a:pPr>
            <a:r>
              <a:rPr lang="en-AU" sz="1600">
                <a:solidFill>
                  <a:schemeClr val="tx1"/>
                </a:solidFill>
              </a:rPr>
              <a:t>Write 1 sentence that answers the question and introduces the big ideas across the example artworks</a:t>
            </a:r>
            <a:endParaRPr lang="en-AU" sz="1600" b="1">
              <a:solidFill>
                <a:schemeClr val="tx1"/>
              </a:solidFill>
            </a:endParaRPr>
          </a:p>
          <a:p>
            <a:pPr marL="285750" indent="-285750">
              <a:lnSpc>
                <a:spcPct val="114000"/>
              </a:lnSpc>
              <a:spcAft>
                <a:spcPts val="600"/>
              </a:spcAft>
              <a:buFont typeface="Arial" panose="020B0604020202020204" pitchFamily="34" charset="0"/>
              <a:buChar char="•"/>
            </a:pPr>
            <a:endParaRPr lang="en-AU" sz="1600" b="1">
              <a:solidFill>
                <a:schemeClr val="tx1"/>
              </a:solidFill>
            </a:endParaRPr>
          </a:p>
        </p:txBody>
      </p:sp>
      <p:sp>
        <p:nvSpPr>
          <p:cNvPr id="8" name="Rectangle: Rounded Corners 7">
            <a:extLst>
              <a:ext uri="{FF2B5EF4-FFF2-40B4-BE49-F238E27FC236}">
                <a16:creationId xmlns:a16="http://schemas.microsoft.com/office/drawing/2014/main" id="{014D9AE4-8252-4957-8260-5191F94A12F5}"/>
              </a:ext>
              <a:ext uri="{C183D7F6-B498-43B3-948B-1728B52AA6E4}">
                <adec:decorative xmlns:adec="http://schemas.microsoft.com/office/drawing/2017/decorative" val="0"/>
              </a:ext>
            </a:extLst>
          </p:cNvPr>
          <p:cNvSpPr/>
          <p:nvPr/>
        </p:nvSpPr>
        <p:spPr>
          <a:xfrm>
            <a:off x="3327992" y="1792111"/>
            <a:ext cx="5542156" cy="4644670"/>
          </a:xfrm>
          <a:prstGeom prst="roundRect">
            <a:avLst>
              <a:gd name="adj" fmla="val 7091"/>
            </a:avLst>
          </a:prstGeom>
          <a:solidFill>
            <a:schemeClr val="accent3">
              <a:lumMod val="20000"/>
              <a:lumOff val="80000"/>
            </a:schemeClr>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t" anchorCtr="1"/>
          <a:lstStyle/>
          <a:p>
            <a:pPr>
              <a:lnSpc>
                <a:spcPct val="114000"/>
              </a:lnSpc>
              <a:spcAft>
                <a:spcPts val="600"/>
              </a:spcAft>
            </a:pPr>
            <a:r>
              <a:rPr lang="en-AU" sz="1800" b="1">
                <a:solidFill>
                  <a:schemeClr val="tx1"/>
                </a:solidFill>
              </a:rPr>
              <a:t>Introduce the 3 examples</a:t>
            </a:r>
          </a:p>
          <a:p>
            <a:pPr>
              <a:lnSpc>
                <a:spcPct val="114000"/>
              </a:lnSpc>
              <a:spcAft>
                <a:spcPts val="600"/>
              </a:spcAft>
            </a:pPr>
            <a:r>
              <a:rPr lang="en-AU" sz="1600">
                <a:solidFill>
                  <a:schemeClr val="tx1"/>
                </a:solidFill>
              </a:rPr>
              <a:t>Use your notes from the previous slide to write 1 summary sentence that introduces each artwork</a:t>
            </a:r>
            <a:endParaRPr lang="en-AU" sz="1600" b="1">
              <a:solidFill>
                <a:schemeClr val="tx1"/>
              </a:solidFill>
            </a:endParaRPr>
          </a:p>
          <a:p>
            <a:pPr>
              <a:lnSpc>
                <a:spcPct val="114000"/>
              </a:lnSpc>
              <a:spcAft>
                <a:spcPts val="600"/>
              </a:spcAft>
            </a:pPr>
            <a:endParaRPr lang="en-AU" sz="1600" b="1">
              <a:solidFill>
                <a:schemeClr val="tx1"/>
              </a:solidFill>
            </a:endParaRPr>
          </a:p>
        </p:txBody>
      </p:sp>
      <p:sp>
        <p:nvSpPr>
          <p:cNvPr id="11" name="Rectangle: Rounded Corners 10">
            <a:extLst>
              <a:ext uri="{FF2B5EF4-FFF2-40B4-BE49-F238E27FC236}">
                <a16:creationId xmlns:a16="http://schemas.microsoft.com/office/drawing/2014/main" id="{8045FCF7-4CC8-5CA9-8244-1A4347638989}"/>
              </a:ext>
              <a:ext uri="{C183D7F6-B498-43B3-948B-1728B52AA6E4}">
                <adec:decorative xmlns:adec="http://schemas.microsoft.com/office/drawing/2017/decorative" val="0"/>
              </a:ext>
            </a:extLst>
          </p:cNvPr>
          <p:cNvSpPr/>
          <p:nvPr/>
        </p:nvSpPr>
        <p:spPr>
          <a:xfrm>
            <a:off x="3492369" y="3424679"/>
            <a:ext cx="5212719" cy="875236"/>
          </a:xfrm>
          <a:prstGeom prst="roundRect">
            <a:avLst>
              <a:gd name="adj" fmla="val 8920"/>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t" anchorCtr="0"/>
          <a:lstStyle/>
          <a:p>
            <a:pPr algn="ctr"/>
            <a:r>
              <a:rPr lang="en-AU" sz="1600" b="1">
                <a:solidFill>
                  <a:schemeClr val="tx1"/>
                </a:solidFill>
              </a:rPr>
              <a:t>Dennis Golding</a:t>
            </a:r>
          </a:p>
        </p:txBody>
      </p:sp>
      <p:sp>
        <p:nvSpPr>
          <p:cNvPr id="12" name="Rectangle: Rounded Corners 11">
            <a:extLst>
              <a:ext uri="{FF2B5EF4-FFF2-40B4-BE49-F238E27FC236}">
                <a16:creationId xmlns:a16="http://schemas.microsoft.com/office/drawing/2014/main" id="{97E4F6A0-F9C7-4F5D-8CE6-BA797B7B4E3A}"/>
              </a:ext>
              <a:ext uri="{C183D7F6-B498-43B3-948B-1728B52AA6E4}">
                <adec:decorative xmlns:adec="http://schemas.microsoft.com/office/drawing/2017/decorative" val="0"/>
              </a:ext>
            </a:extLst>
          </p:cNvPr>
          <p:cNvSpPr/>
          <p:nvPr/>
        </p:nvSpPr>
        <p:spPr>
          <a:xfrm>
            <a:off x="3492369" y="4428713"/>
            <a:ext cx="5212719" cy="875236"/>
          </a:xfrm>
          <a:prstGeom prst="roundRect">
            <a:avLst>
              <a:gd name="adj" fmla="val 8920"/>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t" anchorCtr="0"/>
          <a:lstStyle/>
          <a:p>
            <a:pPr algn="ctr"/>
            <a:r>
              <a:rPr lang="en-AU" sz="1600" b="1" err="1">
                <a:solidFill>
                  <a:schemeClr val="tx1"/>
                </a:solidFill>
              </a:rPr>
              <a:t>Mylyn</a:t>
            </a:r>
            <a:r>
              <a:rPr lang="en-AU" sz="1600" b="1">
                <a:solidFill>
                  <a:schemeClr val="tx1"/>
                </a:solidFill>
              </a:rPr>
              <a:t> Nguyen</a:t>
            </a:r>
          </a:p>
          <a:p>
            <a:pPr algn="ctr"/>
            <a:endParaRPr lang="en-AU" sz="1600">
              <a:solidFill>
                <a:schemeClr val="tx1"/>
              </a:solidFill>
            </a:endParaRPr>
          </a:p>
        </p:txBody>
      </p:sp>
      <p:sp>
        <p:nvSpPr>
          <p:cNvPr id="13" name="Rectangle: Rounded Corners 12">
            <a:extLst>
              <a:ext uri="{FF2B5EF4-FFF2-40B4-BE49-F238E27FC236}">
                <a16:creationId xmlns:a16="http://schemas.microsoft.com/office/drawing/2014/main" id="{40B648A2-077D-427F-CA14-C162D98C05D4}"/>
              </a:ext>
              <a:ext uri="{C183D7F6-B498-43B3-948B-1728B52AA6E4}">
                <adec:decorative xmlns:adec="http://schemas.microsoft.com/office/drawing/2017/decorative" val="0"/>
              </a:ext>
            </a:extLst>
          </p:cNvPr>
          <p:cNvSpPr/>
          <p:nvPr/>
        </p:nvSpPr>
        <p:spPr>
          <a:xfrm>
            <a:off x="3492369" y="5432747"/>
            <a:ext cx="5212719" cy="875236"/>
          </a:xfrm>
          <a:prstGeom prst="roundRect">
            <a:avLst>
              <a:gd name="adj" fmla="val 8920"/>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t" anchorCtr="0"/>
          <a:lstStyle/>
          <a:p>
            <a:pPr algn="ctr"/>
            <a:r>
              <a:rPr lang="en-AU" sz="1600" b="1">
                <a:solidFill>
                  <a:schemeClr val="tx1"/>
                </a:solidFill>
              </a:rPr>
              <a:t>Yang Yongliang</a:t>
            </a:r>
          </a:p>
          <a:p>
            <a:pPr algn="ctr"/>
            <a:endParaRPr lang="en-AU" sz="1600">
              <a:solidFill>
                <a:schemeClr val="tx1"/>
              </a:solidFill>
            </a:endParaRPr>
          </a:p>
        </p:txBody>
      </p:sp>
      <p:sp>
        <p:nvSpPr>
          <p:cNvPr id="7" name="Rectangle: Rounded Corners 6">
            <a:extLst>
              <a:ext uri="{FF2B5EF4-FFF2-40B4-BE49-F238E27FC236}">
                <a16:creationId xmlns:a16="http://schemas.microsoft.com/office/drawing/2014/main" id="{813DD914-F26A-88B8-0EB3-74F58349C18C}"/>
              </a:ext>
              <a:ext uri="{C183D7F6-B498-43B3-948B-1728B52AA6E4}">
                <adec:decorative xmlns:adec="http://schemas.microsoft.com/office/drawing/2017/decorative" val="0"/>
              </a:ext>
            </a:extLst>
          </p:cNvPr>
          <p:cNvSpPr/>
          <p:nvPr/>
        </p:nvSpPr>
        <p:spPr>
          <a:xfrm>
            <a:off x="9241197" y="1792111"/>
            <a:ext cx="2602800" cy="4644670"/>
          </a:xfrm>
          <a:prstGeom prst="roundRect">
            <a:avLst>
              <a:gd name="adj" fmla="val 7091"/>
            </a:avLst>
          </a:prstGeom>
          <a:solidFill>
            <a:schemeClr val="accent3">
              <a:lumMod val="20000"/>
              <a:lumOff val="80000"/>
            </a:schemeClr>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t" anchorCtr="1"/>
          <a:lstStyle/>
          <a:p>
            <a:pPr>
              <a:lnSpc>
                <a:spcPct val="114000"/>
              </a:lnSpc>
              <a:spcAft>
                <a:spcPts val="600"/>
              </a:spcAft>
            </a:pPr>
            <a:r>
              <a:rPr lang="en-AU" sz="1800" b="1">
                <a:solidFill>
                  <a:schemeClr val="tx1"/>
                </a:solidFill>
              </a:rPr>
              <a:t>Summarise your argument</a:t>
            </a:r>
          </a:p>
          <a:p>
            <a:pPr>
              <a:lnSpc>
                <a:spcPct val="114000"/>
              </a:lnSpc>
              <a:spcAft>
                <a:spcPts val="600"/>
              </a:spcAft>
            </a:pPr>
            <a:r>
              <a:rPr lang="en-AU" sz="1600">
                <a:solidFill>
                  <a:schemeClr val="tx1"/>
                </a:solidFill>
              </a:rPr>
              <a:t>Write 1 sentence that links back to the big ideas across the example artworks</a:t>
            </a:r>
          </a:p>
        </p:txBody>
      </p:sp>
      <p:grpSp>
        <p:nvGrpSpPr>
          <p:cNvPr id="2" name="Group 1">
            <a:extLst>
              <a:ext uri="{FF2B5EF4-FFF2-40B4-BE49-F238E27FC236}">
                <a16:creationId xmlns:a16="http://schemas.microsoft.com/office/drawing/2014/main" id="{75842897-5080-537C-E8BC-9D0A6597F0EB}"/>
              </a:ext>
              <a:ext uri="{C183D7F6-B498-43B3-948B-1728B52AA6E4}">
                <adec:decorative xmlns:adec="http://schemas.microsoft.com/office/drawing/2017/decorative" val="1"/>
              </a:ext>
            </a:extLst>
          </p:cNvPr>
          <p:cNvGrpSpPr/>
          <p:nvPr/>
        </p:nvGrpSpPr>
        <p:grpSpPr>
          <a:xfrm>
            <a:off x="3000745" y="3810336"/>
            <a:ext cx="6196650" cy="548296"/>
            <a:chOff x="3000745" y="3889555"/>
            <a:chExt cx="6196650" cy="548296"/>
          </a:xfrm>
        </p:grpSpPr>
        <p:sp>
          <p:nvSpPr>
            <p:cNvPr id="9" name="Arrow: Chevron 8">
              <a:extLst>
                <a:ext uri="{FF2B5EF4-FFF2-40B4-BE49-F238E27FC236}">
                  <a16:creationId xmlns:a16="http://schemas.microsoft.com/office/drawing/2014/main" id="{3F81F04F-A2EC-3BBA-B76D-D3B925CC6E5D}"/>
                </a:ext>
              </a:extLst>
            </p:cNvPr>
            <p:cNvSpPr/>
            <p:nvPr/>
          </p:nvSpPr>
          <p:spPr>
            <a:xfrm>
              <a:off x="3000745" y="3889555"/>
              <a:ext cx="295475" cy="548296"/>
            </a:xfrm>
            <a:prstGeom prst="chevron">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aseline="-25000">
                <a:solidFill>
                  <a:schemeClr val="tx1"/>
                </a:solidFill>
              </a:endParaRPr>
            </a:p>
          </p:txBody>
        </p:sp>
        <p:sp>
          <p:nvSpPr>
            <p:cNvPr id="10" name="Arrow: Chevron 9">
              <a:extLst>
                <a:ext uri="{FF2B5EF4-FFF2-40B4-BE49-F238E27FC236}">
                  <a16:creationId xmlns:a16="http://schemas.microsoft.com/office/drawing/2014/main" id="{1312A55A-E712-F35A-CA08-BFC80BF3802B}"/>
                </a:ext>
              </a:extLst>
            </p:cNvPr>
            <p:cNvSpPr/>
            <p:nvPr/>
          </p:nvSpPr>
          <p:spPr>
            <a:xfrm>
              <a:off x="8901920" y="3889555"/>
              <a:ext cx="295475" cy="548296"/>
            </a:xfrm>
            <a:prstGeom prst="chevron">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aseline="-25000">
                <a:solidFill>
                  <a:schemeClr val="tx1"/>
                </a:solidFill>
              </a:endParaRPr>
            </a:p>
          </p:txBody>
        </p:sp>
      </p:grpSp>
      <p:sp>
        <p:nvSpPr>
          <p:cNvPr id="17" name="Slide Number Placeholder 16">
            <a:extLst>
              <a:ext uri="{FF2B5EF4-FFF2-40B4-BE49-F238E27FC236}">
                <a16:creationId xmlns:a16="http://schemas.microsoft.com/office/drawing/2014/main" id="{021C1963-486B-D551-FC6B-57470FFC512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110</a:t>
            </a:fld>
            <a:endParaRPr lang="en-AU"/>
          </a:p>
        </p:txBody>
      </p:sp>
    </p:spTree>
    <p:extLst>
      <p:ext uri="{BB962C8B-B14F-4D97-AF65-F5344CB8AC3E}">
        <p14:creationId xmlns:p14="http://schemas.microsoft.com/office/powerpoint/2010/main" val="3568945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6A0EA0-62C5-4B31-B39B-4C6591A23BD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2A431EE-2883-7F93-4722-EB2631B24AA5}"/>
              </a:ext>
            </a:extLst>
          </p:cNvPr>
          <p:cNvSpPr>
            <a:spLocks noGrp="1"/>
          </p:cNvSpPr>
          <p:nvPr>
            <p:ph type="title"/>
          </p:nvPr>
        </p:nvSpPr>
        <p:spPr/>
        <p:txBody>
          <a:bodyPr/>
          <a:lstStyle/>
          <a:p>
            <a:r>
              <a:rPr lang="en-AU" dirty="0">
                <a:latin typeface="+mj-lt"/>
              </a:rPr>
              <a:t>Art critical and historical response </a:t>
            </a:r>
            <a:r>
              <a:rPr lang="en-AU" dirty="0">
                <a:solidFill>
                  <a:schemeClr val="accent1">
                    <a:alpha val="0"/>
                  </a:schemeClr>
                </a:solidFill>
                <a:latin typeface="+mj-lt"/>
              </a:rPr>
              <a:t>(5)</a:t>
            </a:r>
          </a:p>
        </p:txBody>
      </p:sp>
      <p:sp>
        <p:nvSpPr>
          <p:cNvPr id="4" name="Text Placeholder 3">
            <a:extLst>
              <a:ext uri="{FF2B5EF4-FFF2-40B4-BE49-F238E27FC236}">
                <a16:creationId xmlns:a16="http://schemas.microsoft.com/office/drawing/2014/main" id="{D9559087-0838-030A-DF67-98F986D48DA4}"/>
              </a:ext>
            </a:extLst>
          </p:cNvPr>
          <p:cNvSpPr>
            <a:spLocks noGrp="1"/>
          </p:cNvSpPr>
          <p:nvPr>
            <p:ph type="body" sz="quarter" idx="18"/>
          </p:nvPr>
        </p:nvSpPr>
        <p:spPr/>
        <p:txBody>
          <a:bodyPr/>
          <a:lstStyle/>
          <a:p>
            <a:r>
              <a:rPr lang="en-AU">
                <a:latin typeface="+mj-lt"/>
              </a:rPr>
              <a:t>5.2(e) – Refining your body paragraphs</a:t>
            </a:r>
          </a:p>
        </p:txBody>
      </p:sp>
      <p:sp>
        <p:nvSpPr>
          <p:cNvPr id="6" name="TextBox 5">
            <a:extLst>
              <a:ext uri="{FF2B5EF4-FFF2-40B4-BE49-F238E27FC236}">
                <a16:creationId xmlns:a16="http://schemas.microsoft.com/office/drawing/2014/main" id="{F482E0FD-B554-E235-9695-F063FBACC1AA}"/>
              </a:ext>
            </a:extLst>
          </p:cNvPr>
          <p:cNvSpPr txBox="1"/>
          <p:nvPr/>
        </p:nvSpPr>
        <p:spPr>
          <a:xfrm>
            <a:off x="345923" y="1782614"/>
            <a:ext cx="2412000" cy="4535384"/>
          </a:xfrm>
          <a:prstGeom prst="roundRect">
            <a:avLst>
              <a:gd name="adj" fmla="val 6508"/>
            </a:avLst>
          </a:prstGeom>
          <a:solidFill>
            <a:srgbClr val="D1EEEA">
              <a:alpha val="82353"/>
            </a:srgbClr>
          </a:solidFill>
          <a:ln w="15875">
            <a:solidFill>
              <a:srgbClr val="8CDBE5"/>
            </a:solidFill>
          </a:ln>
        </p:spPr>
        <p:txBody>
          <a:bodyPr wrap="square" lIns="108000" tIns="108000" rIns="108000" bIns="108000" rtlCol="0" anchor="ctr" anchorCtr="1">
            <a:noAutofit/>
          </a:bodyPr>
          <a:lstStyle/>
          <a:p>
            <a:pPr marL="0" marR="0" lvl="0" indent="0" defTabSz="914400" rtl="0" eaLnBrk="0" fontAlgn="base" latinLnBrk="0" hangingPunct="0">
              <a:lnSpc>
                <a:spcPct val="114000"/>
              </a:lnSpc>
              <a:spcBef>
                <a:spcPct val="0"/>
              </a:spcBef>
              <a:spcAft>
                <a:spcPts val="600"/>
              </a:spcAft>
              <a:buClrTx/>
              <a:buSzTx/>
              <a:tabLst/>
            </a:pPr>
            <a:r>
              <a:rPr kumimoji="0" lang="en-AU" altLang="en-US" sz="1800" b="1" i="0" u="none" strike="noStrike" cap="none" normalizeH="0" baseline="0">
                <a:ln>
                  <a:noFill/>
                </a:ln>
                <a:solidFill>
                  <a:schemeClr val="tx1"/>
                </a:solidFill>
                <a:effectLst/>
              </a:rPr>
              <a:t>Review </a:t>
            </a:r>
          </a:p>
          <a:p>
            <a:pPr marL="0" marR="0" lvl="0" indent="0" defTabSz="914400" rtl="0" eaLnBrk="0" fontAlgn="base" latinLnBrk="0" hangingPunct="0">
              <a:lnSpc>
                <a:spcPct val="114000"/>
              </a:lnSpc>
              <a:spcBef>
                <a:spcPct val="0"/>
              </a:spcBef>
              <a:spcAft>
                <a:spcPts val="600"/>
              </a:spcAft>
              <a:buClrTx/>
              <a:buSzTx/>
              <a:tabLst/>
            </a:pPr>
            <a:r>
              <a:rPr kumimoji="0" lang="en-AU" altLang="en-US" sz="1800" i="0" u="none" strike="noStrike" cap="none" normalizeH="0" baseline="0">
                <a:ln>
                  <a:noFill/>
                </a:ln>
                <a:solidFill>
                  <a:schemeClr val="tx1"/>
                </a:solidFill>
                <a:effectLst/>
              </a:rPr>
              <a:t>Re-read the paragraphs you wrote for each artist. </a:t>
            </a:r>
          </a:p>
          <a:p>
            <a:pPr marL="0" marR="0" lvl="0" indent="0" defTabSz="914400" rtl="0" eaLnBrk="0" fontAlgn="base" latinLnBrk="0" hangingPunct="0">
              <a:lnSpc>
                <a:spcPct val="114000"/>
              </a:lnSpc>
              <a:spcBef>
                <a:spcPct val="0"/>
              </a:spcBef>
              <a:spcAft>
                <a:spcPts val="600"/>
              </a:spcAft>
              <a:buClrTx/>
              <a:buSzTx/>
              <a:tabLst/>
            </a:pPr>
            <a:r>
              <a:rPr kumimoji="0" lang="en-AU" altLang="en-US" sz="1800" i="0" u="none" strike="noStrike" cap="none" normalizeH="0" baseline="0">
                <a:ln>
                  <a:noFill/>
                </a:ln>
                <a:solidFill>
                  <a:schemeClr val="tx1"/>
                </a:solidFill>
                <a:effectLst/>
              </a:rPr>
              <a:t>Think about:</a:t>
            </a:r>
          </a:p>
          <a:p>
            <a:pPr marL="285750" marR="0" lvl="0" indent="-285750" defTabSz="914400" rtl="0" eaLnBrk="0" fontAlgn="base" latinLnBrk="0" hangingPunct="0">
              <a:lnSpc>
                <a:spcPct val="114000"/>
              </a:lnSpc>
              <a:spcBef>
                <a:spcPct val="0"/>
              </a:spcBef>
              <a:spcAft>
                <a:spcPts val="600"/>
              </a:spcAft>
              <a:buClrTx/>
              <a:buSzTx/>
              <a:buFont typeface="Arial" panose="020B0604020202020204" pitchFamily="34" charset="0"/>
              <a:buChar char="•"/>
              <a:tabLst/>
            </a:pPr>
            <a:r>
              <a:rPr lang="en-AU" altLang="en-US" sz="1800"/>
              <a:t>Does it use language from your introduction?</a:t>
            </a:r>
          </a:p>
          <a:p>
            <a:pPr marL="285750" marR="0" lvl="0" indent="-285750" defTabSz="914400" rtl="0" eaLnBrk="0" fontAlgn="base" latinLnBrk="0" hangingPunct="0">
              <a:lnSpc>
                <a:spcPct val="114000"/>
              </a:lnSpc>
              <a:spcBef>
                <a:spcPct val="0"/>
              </a:spcBef>
              <a:spcAft>
                <a:spcPts val="600"/>
              </a:spcAft>
              <a:buClrTx/>
              <a:buSzTx/>
              <a:buFont typeface="Arial" panose="020B0604020202020204" pitchFamily="34" charset="0"/>
              <a:buChar char="•"/>
              <a:tabLst/>
            </a:pPr>
            <a:r>
              <a:rPr lang="en-AU" altLang="en-US" sz="1800"/>
              <a:t>Is there a link to the language of the question?</a:t>
            </a:r>
          </a:p>
        </p:txBody>
      </p:sp>
      <p:sp>
        <p:nvSpPr>
          <p:cNvPr id="2" name="TextBox 1">
            <a:extLst>
              <a:ext uri="{FF2B5EF4-FFF2-40B4-BE49-F238E27FC236}">
                <a16:creationId xmlns:a16="http://schemas.microsoft.com/office/drawing/2014/main" id="{927DBEE7-2C25-1D25-184D-2B1842B37830}"/>
              </a:ext>
            </a:extLst>
          </p:cNvPr>
          <p:cNvSpPr txBox="1"/>
          <p:nvPr/>
        </p:nvSpPr>
        <p:spPr>
          <a:xfrm>
            <a:off x="3359721" y="1782614"/>
            <a:ext cx="4933305" cy="4535385"/>
          </a:xfrm>
          <a:prstGeom prst="roundRect">
            <a:avLst>
              <a:gd name="adj" fmla="val 6508"/>
            </a:avLst>
          </a:prstGeom>
          <a:solidFill>
            <a:srgbClr val="D1EEEA">
              <a:alpha val="82353"/>
            </a:srgbClr>
          </a:solidFill>
          <a:ln w="15875">
            <a:solidFill>
              <a:srgbClr val="8CDBE5"/>
            </a:solidFill>
          </a:ln>
        </p:spPr>
        <p:txBody>
          <a:bodyPr wrap="square" lIns="108000" tIns="108000" rIns="108000" bIns="108000" rtlCol="0" anchor="ctr" anchorCtr="1">
            <a:noAutofit/>
          </a:bodyPr>
          <a:lstStyle/>
          <a:p>
            <a:pPr marL="0" marR="0" lvl="0" indent="0" defTabSz="914400" rtl="0" eaLnBrk="0" fontAlgn="base" latinLnBrk="0" hangingPunct="0">
              <a:lnSpc>
                <a:spcPct val="114000"/>
              </a:lnSpc>
              <a:spcBef>
                <a:spcPct val="0"/>
              </a:spcBef>
              <a:spcAft>
                <a:spcPts val="600"/>
              </a:spcAft>
              <a:buClrTx/>
              <a:buSzTx/>
              <a:tabLst/>
            </a:pPr>
            <a:r>
              <a:rPr kumimoji="0" lang="en-AU" altLang="en-US" sz="1800" b="1" i="0" u="none" strike="noStrike" cap="none" normalizeH="0" baseline="0">
                <a:ln>
                  <a:noFill/>
                </a:ln>
                <a:solidFill>
                  <a:schemeClr val="tx1"/>
                </a:solidFill>
                <a:effectLst/>
              </a:rPr>
              <a:t>Make connections</a:t>
            </a:r>
          </a:p>
          <a:p>
            <a:pPr lvl="0" defTabSz="914400" eaLnBrk="0" fontAlgn="base" hangingPunct="0">
              <a:lnSpc>
                <a:spcPct val="114000"/>
              </a:lnSpc>
              <a:spcBef>
                <a:spcPct val="0"/>
              </a:spcBef>
              <a:spcAft>
                <a:spcPts val="600"/>
              </a:spcAft>
            </a:pPr>
            <a:r>
              <a:rPr lang="en-AU" altLang="en-US" sz="1800"/>
              <a:t>Review your notes in the ‘quick summary’ and ‘making connections’ slides.</a:t>
            </a:r>
          </a:p>
          <a:p>
            <a:pPr lvl="0" defTabSz="914400" eaLnBrk="0" fontAlgn="base" hangingPunct="0">
              <a:lnSpc>
                <a:spcPct val="114000"/>
              </a:lnSpc>
              <a:spcBef>
                <a:spcPct val="0"/>
              </a:spcBef>
              <a:spcAft>
                <a:spcPts val="600"/>
              </a:spcAft>
            </a:pPr>
            <a:r>
              <a:rPr lang="en-AU" altLang="en-US" sz="1800"/>
              <a:t>How can you use these connections to compare or contrast each artist’s works?</a:t>
            </a:r>
          </a:p>
          <a:p>
            <a:pPr lvl="0" defTabSz="914400" eaLnBrk="0" fontAlgn="base" hangingPunct="0">
              <a:lnSpc>
                <a:spcPct val="114000"/>
              </a:lnSpc>
              <a:spcBef>
                <a:spcPct val="0"/>
              </a:spcBef>
              <a:spcAft>
                <a:spcPts val="600"/>
              </a:spcAft>
            </a:pPr>
            <a:r>
              <a:rPr lang="en-AU" altLang="en-US" sz="1800"/>
              <a:t>Add linking sentences to your paragraphs that lead from one artist example to the next</a:t>
            </a:r>
          </a:p>
          <a:p>
            <a:pPr lvl="0" defTabSz="914400" eaLnBrk="0" fontAlgn="base" hangingPunct="0">
              <a:lnSpc>
                <a:spcPct val="114000"/>
              </a:lnSpc>
              <a:spcBef>
                <a:spcPct val="0"/>
              </a:spcBef>
              <a:spcAft>
                <a:spcPts val="600"/>
              </a:spcAft>
            </a:pPr>
            <a:r>
              <a:rPr lang="en-AU" altLang="en-US" sz="1800"/>
              <a:t>For example:</a:t>
            </a:r>
          </a:p>
          <a:p>
            <a:pPr lvl="0" defTabSz="914400" eaLnBrk="0" fontAlgn="base" hangingPunct="0">
              <a:lnSpc>
                <a:spcPct val="114000"/>
              </a:lnSpc>
              <a:spcBef>
                <a:spcPct val="0"/>
              </a:spcBef>
              <a:spcAft>
                <a:spcPts val="600"/>
              </a:spcAft>
            </a:pPr>
            <a:r>
              <a:rPr lang="en-AU" altLang="en-US" sz="1800" b="1" i="1"/>
              <a:t>“Like Dennis Golding, </a:t>
            </a:r>
            <a:r>
              <a:rPr lang="en-AU" altLang="en-US" sz="1800" b="1" i="1" err="1"/>
              <a:t>Mylyn</a:t>
            </a:r>
            <a:r>
              <a:rPr lang="en-AU" altLang="en-US" sz="1800" b="1" i="1"/>
              <a:t> Nguyen’s artworks represent her experience of the built environment in the inner suburbs of Sydney”</a:t>
            </a:r>
          </a:p>
        </p:txBody>
      </p:sp>
      <p:sp>
        <p:nvSpPr>
          <p:cNvPr id="10" name="TextBox 9">
            <a:extLst>
              <a:ext uri="{FF2B5EF4-FFF2-40B4-BE49-F238E27FC236}">
                <a16:creationId xmlns:a16="http://schemas.microsoft.com/office/drawing/2014/main" id="{C7BAAFAC-C914-2401-983F-FCF922F153B2}"/>
              </a:ext>
            </a:extLst>
          </p:cNvPr>
          <p:cNvSpPr txBox="1"/>
          <p:nvPr/>
        </p:nvSpPr>
        <p:spPr>
          <a:xfrm>
            <a:off x="8991773" y="1782614"/>
            <a:ext cx="2704878" cy="1790318"/>
          </a:xfrm>
          <a:prstGeom prst="roundRect">
            <a:avLst>
              <a:gd name="adj" fmla="val 6508"/>
            </a:avLst>
          </a:prstGeom>
          <a:solidFill>
            <a:srgbClr val="D1EEEA">
              <a:alpha val="82353"/>
            </a:srgbClr>
          </a:solidFill>
          <a:ln w="15875">
            <a:solidFill>
              <a:srgbClr val="8CDBE5"/>
            </a:solidFill>
          </a:ln>
        </p:spPr>
        <p:txBody>
          <a:bodyPr wrap="square" lIns="108000" tIns="108000" rIns="108000" bIns="108000" rtlCol="0" anchor="ctr" anchorCtr="1">
            <a:noAutofit/>
          </a:bodyPr>
          <a:lstStyle/>
          <a:p>
            <a:pPr marL="0" marR="0" lvl="0" indent="0" defTabSz="914400" rtl="0" eaLnBrk="0" fontAlgn="base" latinLnBrk="0" hangingPunct="0">
              <a:lnSpc>
                <a:spcPct val="114000"/>
              </a:lnSpc>
              <a:spcBef>
                <a:spcPct val="0"/>
              </a:spcBef>
              <a:spcAft>
                <a:spcPts val="600"/>
              </a:spcAft>
              <a:buClrTx/>
              <a:buSzTx/>
              <a:tabLst/>
            </a:pPr>
            <a:r>
              <a:rPr kumimoji="0" lang="en-AU" altLang="en-US" sz="1800" b="1" i="0" u="none" strike="noStrike" cap="none" normalizeH="0" baseline="0">
                <a:ln>
                  <a:noFill/>
                </a:ln>
                <a:solidFill>
                  <a:schemeClr val="tx1"/>
                </a:solidFill>
                <a:effectLst/>
              </a:rPr>
              <a:t>Seek feedback</a:t>
            </a:r>
          </a:p>
          <a:p>
            <a:pPr defTabSz="914400" eaLnBrk="0" fontAlgn="base" hangingPunct="0">
              <a:lnSpc>
                <a:spcPct val="114000"/>
              </a:lnSpc>
              <a:spcBef>
                <a:spcPct val="0"/>
              </a:spcBef>
              <a:spcAft>
                <a:spcPts val="600"/>
              </a:spcAft>
            </a:pPr>
            <a:r>
              <a:rPr kumimoji="0" lang="en-AU" altLang="en-US" sz="1800" i="0" u="none" strike="noStrike" cap="none" normalizeH="0" baseline="0">
                <a:ln>
                  <a:noFill/>
                </a:ln>
                <a:solidFill>
                  <a:schemeClr val="tx1"/>
                </a:solidFill>
                <a:effectLst/>
              </a:rPr>
              <a:t>Use the </a:t>
            </a:r>
            <a:r>
              <a:rPr kumimoji="0" lang="en-AU" altLang="en-US" sz="1800" i="0" u="none" strike="noStrike" cap="none" normalizeH="0" baseline="0">
                <a:ln>
                  <a:noFill/>
                </a:ln>
                <a:solidFill>
                  <a:schemeClr val="tx1"/>
                </a:solidFill>
                <a:effectLst/>
                <a:hlinkClick r:id="rId3" action="ppaction://hlinksldjump"/>
              </a:rPr>
              <a:t>p</a:t>
            </a:r>
            <a:r>
              <a:rPr lang="en-AU" altLang="en-US" sz="1800">
                <a:hlinkClick r:id="rId3" action="ppaction://hlinksldjump"/>
              </a:rPr>
              <a:t>eer feedback protocols</a:t>
            </a:r>
            <a:r>
              <a:rPr lang="en-AU" altLang="en-US" sz="1800"/>
              <a:t> to guide a constructive feedback discussion with a peer.</a:t>
            </a:r>
            <a:endParaRPr kumimoji="0" lang="en-AU" altLang="en-US" sz="1800" i="0" u="none" strike="noStrike" cap="none" normalizeH="0" baseline="0">
              <a:ln>
                <a:noFill/>
              </a:ln>
              <a:solidFill>
                <a:schemeClr val="tx1"/>
              </a:solidFill>
              <a:effectLst/>
            </a:endParaRPr>
          </a:p>
        </p:txBody>
      </p:sp>
      <p:sp>
        <p:nvSpPr>
          <p:cNvPr id="12" name="TextBox 11">
            <a:extLst>
              <a:ext uri="{FF2B5EF4-FFF2-40B4-BE49-F238E27FC236}">
                <a16:creationId xmlns:a16="http://schemas.microsoft.com/office/drawing/2014/main" id="{621F4371-3E4C-B835-6AEE-20830ED868A0}"/>
              </a:ext>
            </a:extLst>
          </p:cNvPr>
          <p:cNvSpPr txBox="1"/>
          <p:nvPr/>
        </p:nvSpPr>
        <p:spPr>
          <a:xfrm>
            <a:off x="8991773" y="4241717"/>
            <a:ext cx="2704877" cy="2076281"/>
          </a:xfrm>
          <a:prstGeom prst="roundRect">
            <a:avLst>
              <a:gd name="adj" fmla="val 6508"/>
            </a:avLst>
          </a:prstGeom>
          <a:solidFill>
            <a:srgbClr val="D1EEEA">
              <a:alpha val="82353"/>
            </a:srgbClr>
          </a:solidFill>
          <a:ln w="15875">
            <a:solidFill>
              <a:srgbClr val="8CDBE5"/>
            </a:solidFill>
          </a:ln>
        </p:spPr>
        <p:txBody>
          <a:bodyPr wrap="square" lIns="108000" tIns="108000" rIns="108000" bIns="108000" rtlCol="0" anchor="ctr" anchorCtr="1">
            <a:noAutofit/>
          </a:bodyPr>
          <a:lstStyle/>
          <a:p>
            <a:pPr marL="0" marR="0" lvl="0" indent="0" defTabSz="914400" rtl="0" eaLnBrk="0" fontAlgn="base" latinLnBrk="0" hangingPunct="0">
              <a:lnSpc>
                <a:spcPct val="114000"/>
              </a:lnSpc>
              <a:spcBef>
                <a:spcPct val="0"/>
              </a:spcBef>
              <a:spcAft>
                <a:spcPts val="600"/>
              </a:spcAft>
              <a:buClrTx/>
              <a:buSzTx/>
              <a:tabLst/>
            </a:pPr>
            <a:r>
              <a:rPr kumimoji="0" lang="en-AU" altLang="en-US" sz="1800" b="1" i="0" u="none" strike="noStrike" cap="none" normalizeH="0" baseline="0">
                <a:ln>
                  <a:noFill/>
                </a:ln>
                <a:solidFill>
                  <a:schemeClr val="tx1"/>
                </a:solidFill>
                <a:effectLst/>
              </a:rPr>
              <a:t>Apply changes</a:t>
            </a:r>
          </a:p>
          <a:p>
            <a:pPr marL="0" marR="0" lvl="0" indent="0" defTabSz="914400" rtl="0" eaLnBrk="0" fontAlgn="base" latinLnBrk="0" hangingPunct="0">
              <a:lnSpc>
                <a:spcPct val="114000"/>
              </a:lnSpc>
              <a:spcBef>
                <a:spcPct val="0"/>
              </a:spcBef>
              <a:spcAft>
                <a:spcPts val="600"/>
              </a:spcAft>
              <a:buClrTx/>
              <a:buSzTx/>
              <a:tabLst/>
            </a:pPr>
            <a:r>
              <a:rPr kumimoji="0" lang="en-AU" altLang="en-US" sz="1800" i="0" u="none" strike="noStrike" cap="none" normalizeH="0" baseline="0">
                <a:ln>
                  <a:noFill/>
                </a:ln>
                <a:solidFill>
                  <a:schemeClr val="tx1"/>
                </a:solidFill>
                <a:effectLst/>
              </a:rPr>
              <a:t>Refer to your review, ‘making connections’, and peer feedback to refine your writing.</a:t>
            </a:r>
          </a:p>
        </p:txBody>
      </p:sp>
      <p:sp>
        <p:nvSpPr>
          <p:cNvPr id="11" name="Arrow: Chevron 10">
            <a:extLst>
              <a:ext uri="{FF2B5EF4-FFF2-40B4-BE49-F238E27FC236}">
                <a16:creationId xmlns:a16="http://schemas.microsoft.com/office/drawing/2014/main" id="{B91CAD48-9AF8-84BE-575E-40324B62BD77}"/>
              </a:ext>
              <a:ext uri="{C183D7F6-B498-43B3-948B-1728B52AA6E4}">
                <adec:decorative xmlns:adec="http://schemas.microsoft.com/office/drawing/2017/decorative" val="1"/>
              </a:ext>
            </a:extLst>
          </p:cNvPr>
          <p:cNvSpPr/>
          <p:nvPr/>
        </p:nvSpPr>
        <p:spPr>
          <a:xfrm>
            <a:off x="8389975" y="2744151"/>
            <a:ext cx="504849" cy="504849"/>
          </a:xfrm>
          <a:prstGeom prst="chevron">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5" name="Arrow: Chevron 4">
            <a:extLst>
              <a:ext uri="{FF2B5EF4-FFF2-40B4-BE49-F238E27FC236}">
                <a16:creationId xmlns:a16="http://schemas.microsoft.com/office/drawing/2014/main" id="{85E5186F-E5EF-87DE-013A-5BF8EE48578B}"/>
              </a:ext>
              <a:ext uri="{C183D7F6-B498-43B3-948B-1728B52AA6E4}">
                <adec:decorative xmlns:adec="http://schemas.microsoft.com/office/drawing/2017/decorative" val="1"/>
              </a:ext>
            </a:extLst>
          </p:cNvPr>
          <p:cNvSpPr/>
          <p:nvPr/>
        </p:nvSpPr>
        <p:spPr>
          <a:xfrm>
            <a:off x="2811849" y="3623927"/>
            <a:ext cx="504849" cy="504849"/>
          </a:xfrm>
          <a:prstGeom prst="chevron">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8" name="Arrow: Chevron 7">
            <a:extLst>
              <a:ext uri="{FF2B5EF4-FFF2-40B4-BE49-F238E27FC236}">
                <a16:creationId xmlns:a16="http://schemas.microsoft.com/office/drawing/2014/main" id="{5B6AFDD4-3D6B-18D8-BD30-4F04B22D01B0}"/>
              </a:ext>
              <a:ext uri="{C183D7F6-B498-43B3-948B-1728B52AA6E4}">
                <adec:decorative xmlns:adec="http://schemas.microsoft.com/office/drawing/2017/decorative" val="1"/>
              </a:ext>
            </a:extLst>
          </p:cNvPr>
          <p:cNvSpPr/>
          <p:nvPr/>
        </p:nvSpPr>
        <p:spPr>
          <a:xfrm rot="5400000">
            <a:off x="10091787" y="3674415"/>
            <a:ext cx="504849" cy="504849"/>
          </a:xfrm>
          <a:prstGeom prst="chevron">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9" name="Slide Number Placeholder 8">
            <a:extLst>
              <a:ext uri="{FF2B5EF4-FFF2-40B4-BE49-F238E27FC236}">
                <a16:creationId xmlns:a16="http://schemas.microsoft.com/office/drawing/2014/main" id="{48DF0ED8-9793-B306-28C5-90F67453E65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111</a:t>
            </a:fld>
            <a:endParaRPr lang="en-AU"/>
          </a:p>
        </p:txBody>
      </p:sp>
    </p:spTree>
    <p:extLst>
      <p:ext uri="{BB962C8B-B14F-4D97-AF65-F5344CB8AC3E}">
        <p14:creationId xmlns:p14="http://schemas.microsoft.com/office/powerpoint/2010/main" val="3378744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10" grpId="0" animBg="1"/>
      <p:bldP spid="12" grpId="0" animBg="1"/>
      <p:bldP spid="11" grpId="0" animBg="1"/>
      <p:bldP spid="5" grpId="0" animBg="1"/>
      <p:bldP spid="8"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429F03-B6A1-52BF-E1D4-E898D2F869B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3C3DFB8-09D9-760F-E9B4-629B805A55CD}"/>
              </a:ext>
            </a:extLst>
          </p:cNvPr>
          <p:cNvSpPr>
            <a:spLocks noGrp="1"/>
          </p:cNvSpPr>
          <p:nvPr>
            <p:ph type="title"/>
          </p:nvPr>
        </p:nvSpPr>
        <p:spPr/>
        <p:txBody>
          <a:bodyPr/>
          <a:lstStyle/>
          <a:p>
            <a:r>
              <a:rPr lang="en-AU" dirty="0">
                <a:latin typeface="+mj-lt"/>
              </a:rPr>
              <a:t>Art critical and historical response </a:t>
            </a:r>
            <a:r>
              <a:rPr lang="en-AU" dirty="0">
                <a:solidFill>
                  <a:schemeClr val="accent1">
                    <a:alpha val="0"/>
                  </a:schemeClr>
                </a:solidFill>
                <a:latin typeface="+mj-lt"/>
              </a:rPr>
              <a:t>(6)</a:t>
            </a:r>
          </a:p>
        </p:txBody>
      </p:sp>
      <p:sp>
        <p:nvSpPr>
          <p:cNvPr id="4" name="Text Placeholder 3">
            <a:extLst>
              <a:ext uri="{FF2B5EF4-FFF2-40B4-BE49-F238E27FC236}">
                <a16:creationId xmlns:a16="http://schemas.microsoft.com/office/drawing/2014/main" id="{D269CD1F-A247-3ACB-D5BB-4166EC7A142A}"/>
              </a:ext>
            </a:extLst>
          </p:cNvPr>
          <p:cNvSpPr>
            <a:spLocks noGrp="1"/>
          </p:cNvSpPr>
          <p:nvPr>
            <p:ph type="body" sz="quarter" idx="18"/>
          </p:nvPr>
        </p:nvSpPr>
        <p:spPr/>
        <p:txBody>
          <a:bodyPr/>
          <a:lstStyle/>
          <a:p>
            <a:r>
              <a:rPr lang="en-AU">
                <a:latin typeface="+mj-lt"/>
              </a:rPr>
              <a:t>5.2(g) – Writing a conclusion</a:t>
            </a:r>
          </a:p>
        </p:txBody>
      </p:sp>
      <p:sp>
        <p:nvSpPr>
          <p:cNvPr id="2" name="Rectangle: Rounded Corners 1">
            <a:extLst>
              <a:ext uri="{FF2B5EF4-FFF2-40B4-BE49-F238E27FC236}">
                <a16:creationId xmlns:a16="http://schemas.microsoft.com/office/drawing/2014/main" id="{8F7CCFF5-0E25-E8BE-1843-D3EA706A72D6}"/>
              </a:ext>
              <a:ext uri="{C183D7F6-B498-43B3-948B-1728B52AA6E4}">
                <adec:decorative xmlns:adec="http://schemas.microsoft.com/office/drawing/2017/decorative" val="0"/>
              </a:ext>
            </a:extLst>
          </p:cNvPr>
          <p:cNvSpPr/>
          <p:nvPr/>
        </p:nvSpPr>
        <p:spPr>
          <a:xfrm>
            <a:off x="354585" y="1533400"/>
            <a:ext cx="2884635" cy="4644670"/>
          </a:xfrm>
          <a:prstGeom prst="roundRect">
            <a:avLst>
              <a:gd name="adj" fmla="val 2612"/>
            </a:avLst>
          </a:prstGeom>
          <a:solidFill>
            <a:schemeClr val="accent3">
              <a:lumMod val="20000"/>
              <a:lumOff val="80000"/>
            </a:schemeClr>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t" anchorCtr="1"/>
          <a:lstStyle/>
          <a:p>
            <a:pPr>
              <a:spcAft>
                <a:spcPts val="600"/>
              </a:spcAft>
            </a:pPr>
            <a:r>
              <a:rPr lang="en-AU" sz="1800" b="1">
                <a:solidFill>
                  <a:schemeClr val="tx1"/>
                </a:solidFill>
                <a:latin typeface="+mj-lt"/>
              </a:rPr>
              <a:t>Wrap it up – summarise your argument</a:t>
            </a:r>
          </a:p>
          <a:p>
            <a:pPr>
              <a:spcAft>
                <a:spcPts val="600"/>
              </a:spcAft>
            </a:pPr>
            <a:r>
              <a:rPr lang="en-AU" sz="1600">
                <a:solidFill>
                  <a:schemeClr val="tx1"/>
                </a:solidFill>
              </a:rPr>
              <a:t>Use the language of the question, and the language you used in your introduction.</a:t>
            </a:r>
          </a:p>
        </p:txBody>
      </p:sp>
      <p:sp>
        <p:nvSpPr>
          <p:cNvPr id="6" name="Rectangle: Rounded Corners 5">
            <a:extLst>
              <a:ext uri="{FF2B5EF4-FFF2-40B4-BE49-F238E27FC236}">
                <a16:creationId xmlns:a16="http://schemas.microsoft.com/office/drawing/2014/main" id="{2F09657B-1713-45B7-DF46-14761A095FF2}"/>
              </a:ext>
              <a:ext uri="{C183D7F6-B498-43B3-948B-1728B52AA6E4}">
                <adec:decorative xmlns:adec="http://schemas.microsoft.com/office/drawing/2017/decorative" val="0"/>
              </a:ext>
            </a:extLst>
          </p:cNvPr>
          <p:cNvSpPr/>
          <p:nvPr/>
        </p:nvSpPr>
        <p:spPr>
          <a:xfrm>
            <a:off x="3321409" y="1533400"/>
            <a:ext cx="5542156" cy="4644670"/>
          </a:xfrm>
          <a:prstGeom prst="roundRect">
            <a:avLst>
              <a:gd name="adj" fmla="val 1741"/>
            </a:avLst>
          </a:prstGeom>
          <a:solidFill>
            <a:schemeClr val="accent3">
              <a:lumMod val="20000"/>
              <a:lumOff val="80000"/>
            </a:schemeClr>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t" anchorCtr="1"/>
          <a:lstStyle/>
          <a:p>
            <a:pPr algn="ctr">
              <a:spcAft>
                <a:spcPts val="600"/>
              </a:spcAft>
            </a:pPr>
            <a:r>
              <a:rPr lang="en-AU" sz="1800" b="1">
                <a:solidFill>
                  <a:schemeClr val="tx1"/>
                </a:solidFill>
                <a:latin typeface="+mj-lt"/>
              </a:rPr>
              <a:t>Reference the 3 examples</a:t>
            </a:r>
          </a:p>
          <a:p>
            <a:pPr>
              <a:spcAft>
                <a:spcPts val="600"/>
              </a:spcAft>
            </a:pPr>
            <a:r>
              <a:rPr lang="en-AU" sz="1600">
                <a:solidFill>
                  <a:schemeClr val="tx1"/>
                </a:solidFill>
              </a:rPr>
              <a:t>Re-write the short summaries from your introduction to reinforce how the artwork examples support your argument.</a:t>
            </a:r>
          </a:p>
          <a:p>
            <a:pPr>
              <a:spcAft>
                <a:spcPts val="600"/>
              </a:spcAft>
            </a:pPr>
            <a:endParaRPr lang="en-AU" sz="1800" b="1">
              <a:solidFill>
                <a:schemeClr val="tx1"/>
              </a:solidFill>
              <a:latin typeface="+mj-lt"/>
            </a:endParaRPr>
          </a:p>
          <a:p>
            <a:pPr>
              <a:spcAft>
                <a:spcPts val="600"/>
              </a:spcAft>
            </a:pPr>
            <a:endParaRPr lang="en-AU" b="1">
              <a:solidFill>
                <a:schemeClr val="tx1"/>
              </a:solidFill>
              <a:latin typeface="+mj-lt"/>
            </a:endParaRPr>
          </a:p>
        </p:txBody>
      </p:sp>
      <p:sp>
        <p:nvSpPr>
          <p:cNvPr id="7" name="Rectangle: Rounded Corners 6">
            <a:extLst>
              <a:ext uri="{FF2B5EF4-FFF2-40B4-BE49-F238E27FC236}">
                <a16:creationId xmlns:a16="http://schemas.microsoft.com/office/drawing/2014/main" id="{128D214D-77A0-D818-F5A4-7C65A035CD58}"/>
              </a:ext>
              <a:ext uri="{C183D7F6-B498-43B3-948B-1728B52AA6E4}">
                <adec:decorative xmlns:adec="http://schemas.microsoft.com/office/drawing/2017/decorative" val="0"/>
              </a:ext>
            </a:extLst>
          </p:cNvPr>
          <p:cNvSpPr/>
          <p:nvPr/>
        </p:nvSpPr>
        <p:spPr>
          <a:xfrm>
            <a:off x="3485786" y="2991382"/>
            <a:ext cx="5212719" cy="875236"/>
          </a:xfrm>
          <a:prstGeom prst="roundRect">
            <a:avLst>
              <a:gd name="adj" fmla="val 8920"/>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t" anchorCtr="0"/>
          <a:lstStyle/>
          <a:p>
            <a:pPr algn="ctr"/>
            <a:r>
              <a:rPr lang="en-AU" sz="1600" b="1">
                <a:solidFill>
                  <a:schemeClr val="tx1"/>
                </a:solidFill>
              </a:rPr>
              <a:t>Dennis Golding</a:t>
            </a:r>
          </a:p>
        </p:txBody>
      </p:sp>
      <p:sp>
        <p:nvSpPr>
          <p:cNvPr id="8" name="Rectangle: Rounded Corners 7">
            <a:extLst>
              <a:ext uri="{FF2B5EF4-FFF2-40B4-BE49-F238E27FC236}">
                <a16:creationId xmlns:a16="http://schemas.microsoft.com/office/drawing/2014/main" id="{632F56D0-4266-FBE5-F233-F84EF67F1B46}"/>
              </a:ext>
              <a:ext uri="{C183D7F6-B498-43B3-948B-1728B52AA6E4}">
                <adec:decorative xmlns:adec="http://schemas.microsoft.com/office/drawing/2017/decorative" val="0"/>
              </a:ext>
            </a:extLst>
          </p:cNvPr>
          <p:cNvSpPr/>
          <p:nvPr/>
        </p:nvSpPr>
        <p:spPr>
          <a:xfrm>
            <a:off x="3485786" y="3995416"/>
            <a:ext cx="5212719" cy="875236"/>
          </a:xfrm>
          <a:prstGeom prst="roundRect">
            <a:avLst>
              <a:gd name="adj" fmla="val 8920"/>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t" anchorCtr="0"/>
          <a:lstStyle/>
          <a:p>
            <a:pPr algn="ctr"/>
            <a:r>
              <a:rPr lang="en-AU" sz="1600" b="1" err="1">
                <a:solidFill>
                  <a:schemeClr val="tx1"/>
                </a:solidFill>
              </a:rPr>
              <a:t>Mylyn</a:t>
            </a:r>
            <a:r>
              <a:rPr lang="en-AU" sz="1600" b="1">
                <a:solidFill>
                  <a:schemeClr val="tx1"/>
                </a:solidFill>
              </a:rPr>
              <a:t> Nguyen</a:t>
            </a:r>
          </a:p>
          <a:p>
            <a:pPr algn="ctr"/>
            <a:endParaRPr lang="en-AU" sz="1600">
              <a:solidFill>
                <a:schemeClr val="tx1"/>
              </a:solidFill>
            </a:endParaRPr>
          </a:p>
        </p:txBody>
      </p:sp>
      <p:sp>
        <p:nvSpPr>
          <p:cNvPr id="9" name="Rectangle: Rounded Corners 8">
            <a:extLst>
              <a:ext uri="{FF2B5EF4-FFF2-40B4-BE49-F238E27FC236}">
                <a16:creationId xmlns:a16="http://schemas.microsoft.com/office/drawing/2014/main" id="{D0B615EF-3596-763F-0EBE-B7A9B07D333A}"/>
              </a:ext>
              <a:ext uri="{C183D7F6-B498-43B3-948B-1728B52AA6E4}">
                <adec:decorative xmlns:adec="http://schemas.microsoft.com/office/drawing/2017/decorative" val="0"/>
              </a:ext>
            </a:extLst>
          </p:cNvPr>
          <p:cNvSpPr/>
          <p:nvPr/>
        </p:nvSpPr>
        <p:spPr>
          <a:xfrm>
            <a:off x="3485786" y="4999450"/>
            <a:ext cx="5212719" cy="875236"/>
          </a:xfrm>
          <a:prstGeom prst="roundRect">
            <a:avLst>
              <a:gd name="adj" fmla="val 8920"/>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t" anchorCtr="0"/>
          <a:lstStyle/>
          <a:p>
            <a:pPr algn="ctr"/>
            <a:r>
              <a:rPr lang="en-AU" sz="1600" b="1">
                <a:solidFill>
                  <a:schemeClr val="tx1"/>
                </a:solidFill>
              </a:rPr>
              <a:t>Yang Yongliang</a:t>
            </a:r>
          </a:p>
          <a:p>
            <a:pPr algn="ctr"/>
            <a:endParaRPr lang="en-AU" sz="1600">
              <a:solidFill>
                <a:schemeClr val="tx1"/>
              </a:solidFill>
            </a:endParaRPr>
          </a:p>
        </p:txBody>
      </p:sp>
      <p:sp>
        <p:nvSpPr>
          <p:cNvPr id="5" name="Rectangle: Rounded Corners 4">
            <a:extLst>
              <a:ext uri="{FF2B5EF4-FFF2-40B4-BE49-F238E27FC236}">
                <a16:creationId xmlns:a16="http://schemas.microsoft.com/office/drawing/2014/main" id="{1A8FDDEB-A740-0228-9F59-86CAC855646A}"/>
              </a:ext>
              <a:ext uri="{C183D7F6-B498-43B3-948B-1728B52AA6E4}">
                <adec:decorative xmlns:adec="http://schemas.microsoft.com/office/drawing/2017/decorative" val="0"/>
              </a:ext>
            </a:extLst>
          </p:cNvPr>
          <p:cNvSpPr/>
          <p:nvPr/>
        </p:nvSpPr>
        <p:spPr>
          <a:xfrm>
            <a:off x="8945754" y="1533400"/>
            <a:ext cx="2891661" cy="4644670"/>
          </a:xfrm>
          <a:prstGeom prst="roundRect">
            <a:avLst>
              <a:gd name="adj" fmla="val 2623"/>
            </a:avLst>
          </a:prstGeom>
          <a:solidFill>
            <a:schemeClr val="accent3">
              <a:lumMod val="20000"/>
              <a:lumOff val="80000"/>
            </a:schemeClr>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t" anchorCtr="1"/>
          <a:lstStyle/>
          <a:p>
            <a:pPr>
              <a:spcAft>
                <a:spcPts val="600"/>
              </a:spcAft>
            </a:pPr>
            <a:r>
              <a:rPr lang="en-AU" sz="1800" b="1">
                <a:solidFill>
                  <a:schemeClr val="tx1"/>
                </a:solidFill>
                <a:latin typeface="+mj-lt"/>
              </a:rPr>
              <a:t>Concluding statement</a:t>
            </a:r>
          </a:p>
          <a:p>
            <a:pPr>
              <a:spcAft>
                <a:spcPts val="600"/>
              </a:spcAft>
            </a:pPr>
            <a:r>
              <a:rPr lang="en-AU" sz="1600">
                <a:solidFill>
                  <a:schemeClr val="tx1"/>
                </a:solidFill>
              </a:rPr>
              <a:t>Write 1 strong statement that summarises your argument and answers the question.</a:t>
            </a:r>
          </a:p>
        </p:txBody>
      </p:sp>
      <p:sp>
        <p:nvSpPr>
          <p:cNvPr id="14" name="Slide Number Placeholder 13">
            <a:extLst>
              <a:ext uri="{FF2B5EF4-FFF2-40B4-BE49-F238E27FC236}">
                <a16:creationId xmlns:a16="http://schemas.microsoft.com/office/drawing/2014/main" id="{C933589B-2517-ED6B-B49D-5131E9DFD8B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112</a:t>
            </a:fld>
            <a:endParaRPr lang="en-AU"/>
          </a:p>
        </p:txBody>
      </p:sp>
    </p:spTree>
    <p:extLst>
      <p:ext uri="{BB962C8B-B14F-4D97-AF65-F5344CB8AC3E}">
        <p14:creationId xmlns:p14="http://schemas.microsoft.com/office/powerpoint/2010/main" val="955528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FD58CE7-7DDB-D022-B1A8-8078D6838F06}"/>
              </a:ext>
            </a:extLst>
          </p:cNvPr>
          <p:cNvSpPr>
            <a:spLocks noGrp="1"/>
          </p:cNvSpPr>
          <p:nvPr>
            <p:ph type="ctrTitle"/>
          </p:nvPr>
        </p:nvSpPr>
        <p:spPr/>
        <p:txBody>
          <a:bodyPr/>
          <a:lstStyle/>
          <a:p>
            <a:r>
              <a:rPr lang="en-US"/>
              <a:t>Appendix 1</a:t>
            </a:r>
            <a:br>
              <a:rPr lang="en-US"/>
            </a:br>
            <a:r>
              <a:rPr lang="en-US"/>
              <a:t>Self-evaluation and peer feedback protocols</a:t>
            </a:r>
          </a:p>
        </p:txBody>
      </p:sp>
    </p:spTree>
    <p:extLst>
      <p:ext uri="{BB962C8B-B14F-4D97-AF65-F5344CB8AC3E}">
        <p14:creationId xmlns:p14="http://schemas.microsoft.com/office/powerpoint/2010/main" val="3672020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1D1367C-FD4C-5770-80F3-171AC75B2BC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114</a:t>
            </a:fld>
            <a:endParaRPr lang="en-AU"/>
          </a:p>
        </p:txBody>
      </p:sp>
      <p:sp>
        <p:nvSpPr>
          <p:cNvPr id="3" name="Title 2">
            <a:extLst>
              <a:ext uri="{FF2B5EF4-FFF2-40B4-BE49-F238E27FC236}">
                <a16:creationId xmlns:a16="http://schemas.microsoft.com/office/drawing/2014/main" id="{2BE168A4-6C44-0C6F-267A-92C46123477C}"/>
              </a:ext>
            </a:extLst>
          </p:cNvPr>
          <p:cNvSpPr>
            <a:spLocks noGrp="1"/>
          </p:cNvSpPr>
          <p:nvPr>
            <p:ph type="title"/>
          </p:nvPr>
        </p:nvSpPr>
        <p:spPr/>
        <p:txBody>
          <a:bodyPr/>
          <a:lstStyle/>
          <a:p>
            <a:r>
              <a:rPr lang="en-AU">
                <a:latin typeface="+mj-lt"/>
              </a:rPr>
              <a:t>Reflect on your art making</a:t>
            </a:r>
          </a:p>
        </p:txBody>
      </p:sp>
      <p:sp>
        <p:nvSpPr>
          <p:cNvPr id="11" name="Text Placeholder 5">
            <a:extLst>
              <a:ext uri="{FF2B5EF4-FFF2-40B4-BE49-F238E27FC236}">
                <a16:creationId xmlns:a16="http://schemas.microsoft.com/office/drawing/2014/main" id="{858F3742-476F-3DAC-6F20-9323053DA7E3}"/>
              </a:ext>
            </a:extLst>
          </p:cNvPr>
          <p:cNvSpPr>
            <a:spLocks noGrp="1"/>
          </p:cNvSpPr>
          <p:nvPr>
            <p:ph type="body" sz="quarter" idx="18"/>
          </p:nvPr>
        </p:nvSpPr>
        <p:spPr/>
        <p:txBody>
          <a:bodyPr/>
          <a:lstStyle/>
          <a:p>
            <a:r>
              <a:rPr lang="en-AU" dirty="0">
                <a:latin typeface="+mj-lt"/>
              </a:rPr>
              <a:t>Self-evaluation and peer feedback protocol – Art making</a:t>
            </a:r>
          </a:p>
        </p:txBody>
      </p:sp>
      <p:grpSp>
        <p:nvGrpSpPr>
          <p:cNvPr id="6" name="Group 5">
            <a:extLst>
              <a:ext uri="{FF2B5EF4-FFF2-40B4-BE49-F238E27FC236}">
                <a16:creationId xmlns:a16="http://schemas.microsoft.com/office/drawing/2014/main" id="{34681F0F-D394-9C8C-98D4-00350FF8BD1E}"/>
              </a:ext>
              <a:ext uri="{C183D7F6-B498-43B3-948B-1728B52AA6E4}">
                <adec:decorative xmlns:adec="http://schemas.microsoft.com/office/drawing/2017/decorative" val="1"/>
              </a:ext>
            </a:extLst>
          </p:cNvPr>
          <p:cNvGrpSpPr/>
          <p:nvPr/>
        </p:nvGrpSpPr>
        <p:grpSpPr>
          <a:xfrm>
            <a:off x="10786560" y="160550"/>
            <a:ext cx="1045440" cy="1045440"/>
            <a:chOff x="9927750" y="160550"/>
            <a:chExt cx="1045440" cy="1045440"/>
          </a:xfrm>
        </p:grpSpPr>
        <p:sp>
          <p:nvSpPr>
            <p:cNvPr id="4" name="Oval 3">
              <a:hlinkClick r:id="rId3" action="ppaction://hlinksldjump"/>
              <a:extLst>
                <a:ext uri="{FF2B5EF4-FFF2-40B4-BE49-F238E27FC236}">
                  <a16:creationId xmlns:a16="http://schemas.microsoft.com/office/drawing/2014/main" id="{2AB74C66-3191-DC48-5712-0DCB0C7E728D}"/>
                </a:ext>
              </a:extLst>
            </p:cNvPr>
            <p:cNvSpPr/>
            <p:nvPr/>
          </p:nvSpPr>
          <p:spPr>
            <a:xfrm>
              <a:off x="9927750" y="160550"/>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sz="3000" b="1">
                <a:solidFill>
                  <a:schemeClr val="bg1"/>
                </a:solidFill>
                <a:latin typeface="+mj-lt"/>
                <a:cs typeface="Arial" panose="020B0604020202020204" pitchFamily="34" charset="0"/>
              </a:endParaRPr>
            </a:p>
          </p:txBody>
        </p:sp>
        <p:pic>
          <p:nvPicPr>
            <p:cNvPr id="5" name="Picture 4">
              <a:extLst>
                <a:ext uri="{FF2B5EF4-FFF2-40B4-BE49-F238E27FC236}">
                  <a16:creationId xmlns:a16="http://schemas.microsoft.com/office/drawing/2014/main" id="{16C0436D-65BA-551D-247A-7534C47A035A}"/>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10031498" y="260270"/>
              <a:ext cx="837944" cy="846000"/>
            </a:xfrm>
            <a:prstGeom prst="rect">
              <a:avLst/>
            </a:prstGeom>
          </p:spPr>
        </p:pic>
      </p:grpSp>
      <p:grpSp>
        <p:nvGrpSpPr>
          <p:cNvPr id="23" name="Group 22" descr="When evaluating your own work, and exchanging peer feedback, think about:&#10;Something positive – what are the strengths you see in this work?&#10;Something constructive – what are some alternatives, next steps, or things to improve?&#10;">
            <a:extLst>
              <a:ext uri="{FF2B5EF4-FFF2-40B4-BE49-F238E27FC236}">
                <a16:creationId xmlns:a16="http://schemas.microsoft.com/office/drawing/2014/main" id="{114471E4-1640-F743-CC29-0EFB9D3ED10A}"/>
              </a:ext>
            </a:extLst>
          </p:cNvPr>
          <p:cNvGrpSpPr/>
          <p:nvPr/>
        </p:nvGrpSpPr>
        <p:grpSpPr>
          <a:xfrm>
            <a:off x="240788" y="1369454"/>
            <a:ext cx="11597212" cy="1312234"/>
            <a:chOff x="4308000" y="160550"/>
            <a:chExt cx="9239350" cy="1045440"/>
          </a:xfrm>
        </p:grpSpPr>
        <p:grpSp>
          <p:nvGrpSpPr>
            <p:cNvPr id="24" name="Group 23" descr="2. Pre-production">
              <a:extLst>
                <a:ext uri="{FF2B5EF4-FFF2-40B4-BE49-F238E27FC236}">
                  <a16:creationId xmlns:a16="http://schemas.microsoft.com/office/drawing/2014/main" id="{7F645883-BFB5-7A22-3F13-E81DF15B8F7B}"/>
                </a:ext>
              </a:extLst>
            </p:cNvPr>
            <p:cNvGrpSpPr/>
            <p:nvPr/>
          </p:nvGrpSpPr>
          <p:grpSpPr>
            <a:xfrm>
              <a:off x="4308000" y="160550"/>
              <a:ext cx="9239350" cy="1045440"/>
              <a:chOff x="8516640" y="310738"/>
              <a:chExt cx="9239350" cy="1045440"/>
            </a:xfrm>
          </p:grpSpPr>
          <p:sp>
            <p:nvSpPr>
              <p:cNvPr id="26" name="Rectangle: Rounded Corners 25">
                <a:extLst>
                  <a:ext uri="{FF2B5EF4-FFF2-40B4-BE49-F238E27FC236}">
                    <a16:creationId xmlns:a16="http://schemas.microsoft.com/office/drawing/2014/main" id="{ACD7D45C-06BF-84DE-55C6-47EED04CD968}"/>
                  </a:ext>
                  <a:ext uri="{C183D7F6-B498-43B3-948B-1728B52AA6E4}">
                    <adec:decorative xmlns:adec="http://schemas.microsoft.com/office/drawing/2017/decorative" val="1"/>
                  </a:ext>
                </a:extLst>
              </p:cNvPr>
              <p:cNvSpPr/>
              <p:nvPr/>
            </p:nvSpPr>
            <p:spPr>
              <a:xfrm>
                <a:off x="9194421" y="374761"/>
                <a:ext cx="8561569" cy="917394"/>
              </a:xfrm>
              <a:prstGeom prst="roundRect">
                <a:avLst>
                  <a:gd name="adj" fmla="val 1725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715963" indent="-285750">
                  <a:lnSpc>
                    <a:spcPct val="114000"/>
                  </a:lnSpc>
                  <a:spcAft>
                    <a:spcPts val="600"/>
                  </a:spcAft>
                </a:pPr>
                <a:r>
                  <a:rPr lang="en-GB" sz="1600">
                    <a:solidFill>
                      <a:schemeClr val="bg1"/>
                    </a:solidFill>
                    <a:cs typeface="Arial" panose="020B0604020202020204" pitchFamily="34" charset="0"/>
                  </a:rPr>
                  <a:t>When evaluating your own work, and exchanging peer feedback, think about:</a:t>
                </a:r>
              </a:p>
              <a:p>
                <a:pPr marL="715963" indent="-285750">
                  <a:lnSpc>
                    <a:spcPct val="114000"/>
                  </a:lnSpc>
                  <a:spcAft>
                    <a:spcPts val="600"/>
                  </a:spcAft>
                  <a:buFont typeface="Arial" panose="020B0604020202020204" pitchFamily="34" charset="0"/>
                  <a:buChar char="•"/>
                </a:pPr>
                <a:r>
                  <a:rPr lang="en-GB" sz="1600">
                    <a:solidFill>
                      <a:schemeClr val="bg1"/>
                    </a:solidFill>
                    <a:cs typeface="Arial" panose="020B0604020202020204" pitchFamily="34" charset="0"/>
                  </a:rPr>
                  <a:t>Something positive – what are the strengths you see in this work?</a:t>
                </a:r>
              </a:p>
              <a:p>
                <a:pPr marL="715963" indent="-285750">
                  <a:lnSpc>
                    <a:spcPct val="114000"/>
                  </a:lnSpc>
                  <a:spcAft>
                    <a:spcPts val="600"/>
                  </a:spcAft>
                  <a:buFont typeface="Arial" panose="020B0604020202020204" pitchFamily="34" charset="0"/>
                  <a:buChar char="•"/>
                </a:pPr>
                <a:r>
                  <a:rPr lang="en-GB" sz="1600">
                    <a:solidFill>
                      <a:schemeClr val="bg1"/>
                    </a:solidFill>
                    <a:cs typeface="Arial" panose="020B0604020202020204" pitchFamily="34" charset="0"/>
                  </a:rPr>
                  <a:t>Something constructive – what are some alternatives, next steps, or things to improve?</a:t>
                </a:r>
              </a:p>
            </p:txBody>
          </p:sp>
          <p:sp>
            <p:nvSpPr>
              <p:cNvPr id="27" name="Oval 26">
                <a:hlinkClick r:id="rId3" action="ppaction://hlinksldjump"/>
                <a:extLst>
                  <a:ext uri="{FF2B5EF4-FFF2-40B4-BE49-F238E27FC236}">
                    <a16:creationId xmlns:a16="http://schemas.microsoft.com/office/drawing/2014/main" id="{59509588-A321-AB26-61C8-C0242489E793}"/>
                  </a:ext>
                </a:extLst>
              </p:cNvPr>
              <p:cNvSpPr/>
              <p:nvPr/>
            </p:nvSpPr>
            <p:spPr>
              <a:xfrm>
                <a:off x="8516640" y="310738"/>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14000"/>
                  </a:lnSpc>
                  <a:spcAft>
                    <a:spcPts val="600"/>
                  </a:spcAft>
                </a:pPr>
                <a:endParaRPr lang="en-AU" sz="1600" b="1">
                  <a:solidFill>
                    <a:schemeClr val="bg1"/>
                  </a:solidFill>
                  <a:cs typeface="Arial" panose="020B0604020202020204" pitchFamily="34" charset="0"/>
                </a:endParaRPr>
              </a:p>
            </p:txBody>
          </p:sp>
        </p:grpSp>
        <p:pic>
          <p:nvPicPr>
            <p:cNvPr id="25" name="Picture 24">
              <a:extLst>
                <a:ext uri="{FF2B5EF4-FFF2-40B4-BE49-F238E27FC236}">
                  <a16:creationId xmlns:a16="http://schemas.microsoft.com/office/drawing/2014/main" id="{39712B15-3736-B7A2-C37E-EE78932F1B08}"/>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4407873" y="261378"/>
              <a:ext cx="845694" cy="845694"/>
            </a:xfrm>
            <a:prstGeom prst="rect">
              <a:avLst/>
            </a:prstGeom>
          </p:spPr>
        </p:pic>
      </p:grpSp>
      <p:grpSp>
        <p:nvGrpSpPr>
          <p:cNvPr id="33" name="Group 32" descr="Peer feedback protocols&#10;Form pairs and review each other’s work using the steps below.&#10;Be kind and constructive – focus on your peer’s strengths, and give helpful suggestions">
            <a:extLst>
              <a:ext uri="{FF2B5EF4-FFF2-40B4-BE49-F238E27FC236}">
                <a16:creationId xmlns:a16="http://schemas.microsoft.com/office/drawing/2014/main" id="{791A86C0-73FB-F94A-B9E6-ECD9C8DE4D15}"/>
              </a:ext>
            </a:extLst>
          </p:cNvPr>
          <p:cNvGrpSpPr/>
          <p:nvPr/>
        </p:nvGrpSpPr>
        <p:grpSpPr>
          <a:xfrm>
            <a:off x="248864" y="2681688"/>
            <a:ext cx="11597212" cy="1312234"/>
            <a:chOff x="4308000" y="160550"/>
            <a:chExt cx="9239350" cy="1045440"/>
          </a:xfrm>
        </p:grpSpPr>
        <p:grpSp>
          <p:nvGrpSpPr>
            <p:cNvPr id="34" name="Group 33" descr="2. Pre-production">
              <a:extLst>
                <a:ext uri="{FF2B5EF4-FFF2-40B4-BE49-F238E27FC236}">
                  <a16:creationId xmlns:a16="http://schemas.microsoft.com/office/drawing/2014/main" id="{FF2B548F-4585-56A4-1AAE-036C32E82FD4}"/>
                </a:ext>
              </a:extLst>
            </p:cNvPr>
            <p:cNvGrpSpPr/>
            <p:nvPr/>
          </p:nvGrpSpPr>
          <p:grpSpPr>
            <a:xfrm>
              <a:off x="4308000" y="160550"/>
              <a:ext cx="9239350" cy="1045440"/>
              <a:chOff x="8516640" y="310738"/>
              <a:chExt cx="9239350" cy="1045440"/>
            </a:xfrm>
          </p:grpSpPr>
          <p:sp>
            <p:nvSpPr>
              <p:cNvPr id="36" name="Rectangle: Rounded Corners 35">
                <a:extLst>
                  <a:ext uri="{FF2B5EF4-FFF2-40B4-BE49-F238E27FC236}">
                    <a16:creationId xmlns:a16="http://schemas.microsoft.com/office/drawing/2014/main" id="{09C39772-2FCC-09A3-980F-1F4FDB12AD14}"/>
                  </a:ext>
                  <a:ext uri="{C183D7F6-B498-43B3-948B-1728B52AA6E4}">
                    <adec:decorative xmlns:adec="http://schemas.microsoft.com/office/drawing/2017/decorative" val="1"/>
                  </a:ext>
                </a:extLst>
              </p:cNvPr>
              <p:cNvSpPr/>
              <p:nvPr/>
            </p:nvSpPr>
            <p:spPr>
              <a:xfrm>
                <a:off x="9194421" y="374761"/>
                <a:ext cx="8561569" cy="917394"/>
              </a:xfrm>
              <a:prstGeom prst="roundRect">
                <a:avLst>
                  <a:gd name="adj" fmla="val 1725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715963" indent="-285750">
                  <a:lnSpc>
                    <a:spcPct val="114000"/>
                  </a:lnSpc>
                  <a:spcAft>
                    <a:spcPts val="600"/>
                  </a:spcAft>
                </a:pPr>
                <a:r>
                  <a:rPr lang="en-GB" sz="1600" b="1">
                    <a:solidFill>
                      <a:schemeClr val="bg1"/>
                    </a:solidFill>
                    <a:cs typeface="Arial" panose="020B0604020202020204" pitchFamily="34" charset="0"/>
                  </a:rPr>
                  <a:t>Peer feedback protocols</a:t>
                </a:r>
                <a:endParaRPr lang="en-GB" sz="1600">
                  <a:solidFill>
                    <a:schemeClr val="bg1"/>
                  </a:solidFill>
                  <a:cs typeface="Arial" panose="020B0604020202020204" pitchFamily="34" charset="0"/>
                </a:endParaRPr>
              </a:p>
              <a:p>
                <a:pPr marL="715963" indent="-285750">
                  <a:lnSpc>
                    <a:spcPct val="114000"/>
                  </a:lnSpc>
                  <a:spcAft>
                    <a:spcPts val="600"/>
                  </a:spcAft>
                  <a:buFont typeface="Arial" panose="020B0604020202020204" pitchFamily="34" charset="0"/>
                  <a:buChar char="•"/>
                </a:pPr>
                <a:r>
                  <a:rPr lang="en-GB" sz="1600">
                    <a:solidFill>
                      <a:schemeClr val="bg1"/>
                    </a:solidFill>
                    <a:cs typeface="Arial" panose="020B0604020202020204" pitchFamily="34" charset="0"/>
                  </a:rPr>
                  <a:t>Form pairs and review each other’s work using the steps below.</a:t>
                </a:r>
              </a:p>
              <a:p>
                <a:pPr marL="715963" indent="-285750">
                  <a:lnSpc>
                    <a:spcPct val="114000"/>
                  </a:lnSpc>
                  <a:spcAft>
                    <a:spcPts val="600"/>
                  </a:spcAft>
                  <a:buFont typeface="Arial" panose="020B0604020202020204" pitchFamily="34" charset="0"/>
                  <a:buChar char="•"/>
                </a:pPr>
                <a:r>
                  <a:rPr lang="en-GB" sz="1600">
                    <a:solidFill>
                      <a:schemeClr val="bg1"/>
                    </a:solidFill>
                    <a:cs typeface="Arial" panose="020B0604020202020204" pitchFamily="34" charset="0"/>
                  </a:rPr>
                  <a:t>Be kind and constructive – focus on your peer’s strengths, and give helpful suggestions</a:t>
                </a:r>
              </a:p>
            </p:txBody>
          </p:sp>
          <p:sp>
            <p:nvSpPr>
              <p:cNvPr id="37" name="Oval 36">
                <a:hlinkClick r:id="rId3" action="ppaction://hlinksldjump"/>
                <a:extLst>
                  <a:ext uri="{FF2B5EF4-FFF2-40B4-BE49-F238E27FC236}">
                    <a16:creationId xmlns:a16="http://schemas.microsoft.com/office/drawing/2014/main" id="{8A284024-FF43-A9EA-0C95-1E717B7C9CC2}"/>
                  </a:ext>
                </a:extLst>
              </p:cNvPr>
              <p:cNvSpPr/>
              <p:nvPr/>
            </p:nvSpPr>
            <p:spPr>
              <a:xfrm>
                <a:off x="8516640" y="310738"/>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14000"/>
                  </a:lnSpc>
                  <a:spcAft>
                    <a:spcPts val="600"/>
                  </a:spcAft>
                </a:pPr>
                <a:endParaRPr lang="en-AU" sz="1600" b="1">
                  <a:solidFill>
                    <a:schemeClr val="bg1"/>
                  </a:solidFill>
                  <a:cs typeface="Arial" panose="020B0604020202020204" pitchFamily="34" charset="0"/>
                </a:endParaRPr>
              </a:p>
            </p:txBody>
          </p:sp>
        </p:grpSp>
        <p:pic>
          <p:nvPicPr>
            <p:cNvPr id="35" name="Picture 34">
              <a:extLst>
                <a:ext uri="{FF2B5EF4-FFF2-40B4-BE49-F238E27FC236}">
                  <a16:creationId xmlns:a16="http://schemas.microsoft.com/office/drawing/2014/main" id="{27B8F353-343D-B1D7-066A-55DB38E23F43}"/>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a:off x="4411899" y="261378"/>
              <a:ext cx="837640" cy="845694"/>
            </a:xfrm>
            <a:prstGeom prst="rect">
              <a:avLst/>
            </a:prstGeom>
          </p:spPr>
        </p:pic>
      </p:grpSp>
      <p:grpSp>
        <p:nvGrpSpPr>
          <p:cNvPr id="7" name="Group 6" descr="Artist&#10;You have2 minutes to explain your artwork and ideas to your peer.&#10;">
            <a:extLst>
              <a:ext uri="{FF2B5EF4-FFF2-40B4-BE49-F238E27FC236}">
                <a16:creationId xmlns:a16="http://schemas.microsoft.com/office/drawing/2014/main" id="{AD8AAB3E-3529-B1F4-7C52-D03C4E788013}"/>
              </a:ext>
            </a:extLst>
          </p:cNvPr>
          <p:cNvGrpSpPr/>
          <p:nvPr/>
        </p:nvGrpSpPr>
        <p:grpSpPr>
          <a:xfrm>
            <a:off x="374224" y="4024800"/>
            <a:ext cx="2065647" cy="2451445"/>
            <a:chOff x="374224" y="4024800"/>
            <a:chExt cx="2065647" cy="2451445"/>
          </a:xfrm>
        </p:grpSpPr>
        <p:sp>
          <p:nvSpPr>
            <p:cNvPr id="38" name="TextBox 37" descr="Artist&#10;You have 2 minutes to explain your artwork and ideas to your peer.&#10;">
              <a:extLst>
                <a:ext uri="{FF2B5EF4-FFF2-40B4-BE49-F238E27FC236}">
                  <a16:creationId xmlns:a16="http://schemas.microsoft.com/office/drawing/2014/main" id="{35E57079-C70B-BB6B-0CED-A5568BBB384E}"/>
                </a:ext>
              </a:extLst>
            </p:cNvPr>
            <p:cNvSpPr txBox="1"/>
            <p:nvPr/>
          </p:nvSpPr>
          <p:spPr>
            <a:xfrm>
              <a:off x="374224" y="4188201"/>
              <a:ext cx="1413511" cy="2288044"/>
            </a:xfrm>
            <a:prstGeom prst="roundRect">
              <a:avLst>
                <a:gd name="adj" fmla="val 6508"/>
              </a:avLst>
            </a:prstGeom>
            <a:solidFill>
              <a:srgbClr val="D1EEEA">
                <a:alpha val="82353"/>
              </a:srgbClr>
            </a:solidFill>
            <a:ln w="15875">
              <a:solidFill>
                <a:srgbClr val="8CDBE5"/>
              </a:solidFill>
            </a:ln>
          </p:spPr>
          <p:txBody>
            <a:bodyPr wrap="square" lIns="108000" tIns="108000" rIns="108000" bIns="108000" rtlCol="0" anchor="t">
              <a:noAutofit/>
            </a:bodyPr>
            <a:lstStyle/>
            <a:p>
              <a:pPr marL="0" marR="0" lvl="0" indent="0" defTabSz="914400" rtl="0" eaLnBrk="0" fontAlgn="base" latinLnBrk="0" hangingPunct="0">
                <a:lnSpc>
                  <a:spcPct val="114000"/>
                </a:lnSpc>
                <a:spcBef>
                  <a:spcPct val="0"/>
                </a:spcBef>
                <a:spcAft>
                  <a:spcPts val="600"/>
                </a:spcAft>
                <a:buClrTx/>
                <a:buSzTx/>
                <a:tabLst/>
              </a:pPr>
              <a:r>
                <a:rPr kumimoji="0" lang="en-US" altLang="en-US" sz="1600" b="1" i="0" u="none" strike="noStrike" cap="none" normalizeH="0" baseline="0">
                  <a:ln>
                    <a:noFill/>
                  </a:ln>
                  <a:solidFill>
                    <a:schemeClr val="tx1"/>
                  </a:solidFill>
                  <a:effectLst/>
                </a:rPr>
                <a:t>Artist</a:t>
              </a:r>
            </a:p>
            <a:p>
              <a:pPr lvl="0" defTabSz="914400" eaLnBrk="0" fontAlgn="base" hangingPunct="0">
                <a:lnSpc>
                  <a:spcPct val="114000"/>
                </a:lnSpc>
                <a:spcBef>
                  <a:spcPct val="0"/>
                </a:spcBef>
                <a:spcAft>
                  <a:spcPts val="600"/>
                </a:spcAft>
              </a:pPr>
              <a:r>
                <a:rPr lang="en-AU" altLang="en-US" sz="1600"/>
                <a:t>You have</a:t>
              </a:r>
              <a:br>
                <a:rPr lang="en-AU" altLang="en-US" sz="1600"/>
              </a:br>
              <a:r>
                <a:rPr lang="en-AU" altLang="en-US" sz="1600"/>
                <a:t>2 minutes to explain your artwork and ideas to your peer.</a:t>
              </a:r>
            </a:p>
          </p:txBody>
        </p:sp>
        <p:pic>
          <p:nvPicPr>
            <p:cNvPr id="44" name="Picture 43" descr="A person painting on a canvas&#10;&#10;AI-generated content may be incorrect.">
              <a:extLst>
                <a:ext uri="{FF2B5EF4-FFF2-40B4-BE49-F238E27FC236}">
                  <a16:creationId xmlns:a16="http://schemas.microsoft.com/office/drawing/2014/main" id="{E6081570-7B0D-C3F9-2114-1A00E8FBFD8C}"/>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450800" y="4024800"/>
              <a:ext cx="989071" cy="989071"/>
            </a:xfrm>
            <a:prstGeom prst="rect">
              <a:avLst/>
            </a:prstGeom>
          </p:spPr>
        </p:pic>
      </p:grpSp>
      <p:grpSp>
        <p:nvGrpSpPr>
          <p:cNvPr id="8" name="Group 7" descr="Peer audience&#10;They have 2 minutes to ask you questions about your artwork. &#10;Then they have 3 minutes to give feedback – 2 minutes of silent time to write and then one minute for verbal feedback.&#10;">
            <a:extLst>
              <a:ext uri="{FF2B5EF4-FFF2-40B4-BE49-F238E27FC236}">
                <a16:creationId xmlns:a16="http://schemas.microsoft.com/office/drawing/2014/main" id="{AC65460D-F7AF-6143-8714-05E1CBC4A5FE}"/>
              </a:ext>
            </a:extLst>
          </p:cNvPr>
          <p:cNvGrpSpPr/>
          <p:nvPr/>
        </p:nvGrpSpPr>
        <p:grpSpPr>
          <a:xfrm>
            <a:off x="2439762" y="4024799"/>
            <a:ext cx="4748915" cy="2451446"/>
            <a:chOff x="2439762" y="4024799"/>
            <a:chExt cx="4748915" cy="2451446"/>
          </a:xfrm>
        </p:grpSpPr>
        <p:sp>
          <p:nvSpPr>
            <p:cNvPr id="39" name="TextBox 38" descr="Peer audience&#10;They have 2 minutes to ask you questions about your artwork. &#10;Then they have 3 minutes to give feedback: 2 minutes of silent time to write and then one minute for verbal feedback.&#10;">
              <a:extLst>
                <a:ext uri="{FF2B5EF4-FFF2-40B4-BE49-F238E27FC236}">
                  <a16:creationId xmlns:a16="http://schemas.microsoft.com/office/drawing/2014/main" id="{8E58669A-E204-5470-913D-F47CA3507C18}"/>
                </a:ext>
              </a:extLst>
            </p:cNvPr>
            <p:cNvSpPr txBox="1"/>
            <p:nvPr/>
          </p:nvSpPr>
          <p:spPr>
            <a:xfrm>
              <a:off x="2439762" y="4188201"/>
              <a:ext cx="4424298" cy="2288044"/>
            </a:xfrm>
            <a:prstGeom prst="roundRect">
              <a:avLst>
                <a:gd name="adj" fmla="val 6066"/>
              </a:avLst>
            </a:prstGeom>
            <a:solidFill>
              <a:srgbClr val="FDDEF2"/>
            </a:solidFill>
            <a:ln w="15875">
              <a:solidFill>
                <a:srgbClr val="F4B5E6"/>
              </a:solidFill>
            </a:ln>
          </p:spPr>
          <p:txBody>
            <a:bodyPr wrap="square" lIns="108000" tIns="108000" rIns="108000" bIns="108000" rtlCol="0" anchor="t">
              <a:noAutofit/>
            </a:bodyPr>
            <a:lstStyle/>
            <a:p>
              <a:pPr marL="0" marR="0" lvl="0" indent="0" defTabSz="914400" rtl="0" eaLnBrk="0" fontAlgn="base" latinLnBrk="0" hangingPunct="0">
                <a:lnSpc>
                  <a:spcPct val="114000"/>
                </a:lnSpc>
                <a:spcBef>
                  <a:spcPct val="0"/>
                </a:spcBef>
                <a:spcAft>
                  <a:spcPts val="600"/>
                </a:spcAft>
                <a:buClrTx/>
                <a:buSzTx/>
                <a:tabLst/>
              </a:pPr>
              <a:r>
                <a:rPr kumimoji="0" lang="en-US" altLang="en-US" sz="1600" b="1" i="0" u="none" strike="noStrike" cap="none" normalizeH="0" baseline="0">
                  <a:ln>
                    <a:noFill/>
                  </a:ln>
                  <a:solidFill>
                    <a:schemeClr val="tx1"/>
                  </a:solidFill>
                  <a:effectLst/>
                </a:rPr>
                <a:t>Peer audience</a:t>
              </a:r>
            </a:p>
            <a:p>
              <a:pPr marL="0" marR="0" lvl="0" indent="0" defTabSz="914400" rtl="0" eaLnBrk="0" fontAlgn="base" latinLnBrk="0" hangingPunct="0">
                <a:lnSpc>
                  <a:spcPct val="114000"/>
                </a:lnSpc>
                <a:spcBef>
                  <a:spcPct val="0"/>
                </a:spcBef>
                <a:spcAft>
                  <a:spcPts val="600"/>
                </a:spcAft>
                <a:buClrTx/>
                <a:buSzTx/>
                <a:tabLst/>
              </a:pPr>
              <a:r>
                <a:rPr kumimoji="0" lang="en-AU" altLang="en-US" sz="1600" b="0" i="0" u="none" strike="noStrike" cap="none" normalizeH="0" baseline="0">
                  <a:ln>
                    <a:noFill/>
                  </a:ln>
                  <a:solidFill>
                    <a:schemeClr val="tx1"/>
                  </a:solidFill>
                  <a:effectLst/>
                </a:rPr>
                <a:t>They have 2 minutes to ask you </a:t>
              </a:r>
              <a:br>
                <a:rPr kumimoji="0" lang="en-AU" altLang="en-US" sz="1600" b="0" i="0" u="none" strike="noStrike" cap="none" normalizeH="0" baseline="0">
                  <a:ln>
                    <a:noFill/>
                  </a:ln>
                  <a:solidFill>
                    <a:schemeClr val="tx1"/>
                  </a:solidFill>
                  <a:effectLst/>
                </a:rPr>
              </a:br>
              <a:r>
                <a:rPr kumimoji="0" lang="en-AU" altLang="en-US" sz="1600" b="0" i="0" u="none" strike="noStrike" cap="none" normalizeH="0" baseline="0">
                  <a:ln>
                    <a:noFill/>
                  </a:ln>
                  <a:solidFill>
                    <a:schemeClr val="tx1"/>
                  </a:solidFill>
                  <a:effectLst/>
                </a:rPr>
                <a:t>questions about your artwork. </a:t>
              </a:r>
            </a:p>
            <a:p>
              <a:pPr marL="0" marR="0" lvl="0" indent="0" defTabSz="914400" rtl="0" eaLnBrk="0" fontAlgn="base" latinLnBrk="0" hangingPunct="0">
                <a:lnSpc>
                  <a:spcPct val="114000"/>
                </a:lnSpc>
                <a:spcBef>
                  <a:spcPct val="0"/>
                </a:spcBef>
                <a:spcAft>
                  <a:spcPts val="600"/>
                </a:spcAft>
                <a:buClrTx/>
                <a:buSzTx/>
                <a:tabLst/>
              </a:pPr>
              <a:r>
                <a:rPr kumimoji="0" lang="en-AU" altLang="en-US" sz="1600" b="0" i="0" u="none" strike="noStrike" cap="none" normalizeH="0" baseline="0">
                  <a:ln>
                    <a:noFill/>
                  </a:ln>
                  <a:solidFill>
                    <a:schemeClr val="tx1"/>
                  </a:solidFill>
                  <a:effectLst/>
                </a:rPr>
                <a:t>Then they have 3 minutes to give feedback – 2 minutes of silent time to write and then one minute for verbal feedback.</a:t>
              </a:r>
            </a:p>
          </p:txBody>
        </p:sp>
        <p:pic>
          <p:nvPicPr>
            <p:cNvPr id="49" name="Picture 48">
              <a:extLst>
                <a:ext uri="{FF2B5EF4-FFF2-40B4-BE49-F238E27FC236}">
                  <a16:creationId xmlns:a16="http://schemas.microsoft.com/office/drawing/2014/main" id="{125B9DC9-A797-D7D7-1479-3DFF99C3B6D0}"/>
                </a:ext>
              </a:extLst>
            </p:cNvPr>
            <p:cNvPicPr>
              <a:picLocks noChangeAspect="1"/>
            </p:cNvPicPr>
            <p:nvPr/>
          </p:nvPicPr>
          <p:blipFill>
            <a:blip r:embed="rId8" cstate="hqprint">
              <a:extLst>
                <a:ext uri="{28A0092B-C50C-407E-A947-70E740481C1C}">
                  <a14:useLocalDpi xmlns:a14="http://schemas.microsoft.com/office/drawing/2010/main"/>
                </a:ext>
              </a:extLst>
            </a:blip>
            <a:srcRect/>
            <a:stretch/>
          </p:blipFill>
          <p:spPr>
            <a:xfrm>
              <a:off x="6199606" y="4024799"/>
              <a:ext cx="989071" cy="989071"/>
            </a:xfrm>
            <a:prstGeom prst="rect">
              <a:avLst/>
            </a:prstGeom>
          </p:spPr>
        </p:pic>
      </p:grpSp>
      <p:grpSp>
        <p:nvGrpSpPr>
          <p:cNvPr id="9" name="Group 8" descr="Artist&#10;You have 2 minutes to respond to the feedback and acknowledge your classmate for their suggestions.&#10;Record their feedback in your visual arts diary. How might you apply their feedback to improve your work?&#10;">
            <a:extLst>
              <a:ext uri="{FF2B5EF4-FFF2-40B4-BE49-F238E27FC236}">
                <a16:creationId xmlns:a16="http://schemas.microsoft.com/office/drawing/2014/main" id="{52F7DA46-38E8-F595-F5F8-F9E54E08BC41}"/>
              </a:ext>
            </a:extLst>
          </p:cNvPr>
          <p:cNvGrpSpPr/>
          <p:nvPr/>
        </p:nvGrpSpPr>
        <p:grpSpPr>
          <a:xfrm>
            <a:off x="7513295" y="4024798"/>
            <a:ext cx="4599776" cy="2459264"/>
            <a:chOff x="7513295" y="4024798"/>
            <a:chExt cx="4599776" cy="2459264"/>
          </a:xfrm>
        </p:grpSpPr>
        <p:sp>
          <p:nvSpPr>
            <p:cNvPr id="40" name="TextBox 39" descr="Artist&#10;You have 2 minutes to respond to the feedback and acknowledge your classmate for their suggestions.&#10;Record their feedback in your visual arts diary. How might you apply their feedback to improve your work?">
              <a:extLst>
                <a:ext uri="{FF2B5EF4-FFF2-40B4-BE49-F238E27FC236}">
                  <a16:creationId xmlns:a16="http://schemas.microsoft.com/office/drawing/2014/main" id="{D6424324-95D5-4685-D815-3759CEEF2A6E}"/>
                </a:ext>
              </a:extLst>
            </p:cNvPr>
            <p:cNvSpPr txBox="1"/>
            <p:nvPr/>
          </p:nvSpPr>
          <p:spPr>
            <a:xfrm>
              <a:off x="7513295" y="4196018"/>
              <a:ext cx="4332781" cy="2288044"/>
            </a:xfrm>
            <a:prstGeom prst="roundRect">
              <a:avLst>
                <a:gd name="adj" fmla="val 6508"/>
              </a:avLst>
            </a:prstGeom>
            <a:solidFill>
              <a:srgbClr val="FAAF05">
                <a:alpha val="36471"/>
              </a:srgbClr>
            </a:solidFill>
            <a:ln w="15875">
              <a:solidFill>
                <a:srgbClr val="FAAF05"/>
              </a:solidFill>
            </a:ln>
          </p:spPr>
          <p:txBody>
            <a:bodyPr wrap="square" lIns="108000" tIns="108000" rIns="108000" bIns="108000" rtlCol="0" anchor="t">
              <a:noAutofit/>
            </a:bodyPr>
            <a:lstStyle/>
            <a:p>
              <a:pPr marL="0" marR="0" lvl="0" indent="0" defTabSz="914400" rtl="0" eaLnBrk="0" fontAlgn="base" latinLnBrk="0" hangingPunct="0">
                <a:lnSpc>
                  <a:spcPct val="114000"/>
                </a:lnSpc>
                <a:spcBef>
                  <a:spcPct val="0"/>
                </a:spcBef>
                <a:spcAft>
                  <a:spcPts val="600"/>
                </a:spcAft>
                <a:buClrTx/>
                <a:buSzTx/>
                <a:tabLst/>
              </a:pPr>
              <a:r>
                <a:rPr kumimoji="0" lang="en-US" altLang="en-US" sz="1600" b="1" i="0" u="none" strike="noStrike" cap="none" normalizeH="0" baseline="0">
                  <a:ln>
                    <a:noFill/>
                  </a:ln>
                  <a:solidFill>
                    <a:schemeClr val="tx1"/>
                  </a:solidFill>
                  <a:effectLst/>
                </a:rPr>
                <a:t>Artist</a:t>
              </a:r>
              <a:endParaRPr kumimoji="0" lang="en-US" altLang="en-US" sz="1600" b="0" i="0" u="none" strike="noStrike" cap="none" normalizeH="0" baseline="0">
                <a:ln>
                  <a:noFill/>
                </a:ln>
                <a:solidFill>
                  <a:schemeClr val="tx1"/>
                </a:solidFill>
                <a:effectLst/>
              </a:endParaRPr>
            </a:p>
            <a:p>
              <a:pPr marL="0" marR="0" lvl="0" indent="0" defTabSz="914400" rtl="0" eaLnBrk="0" fontAlgn="base" latinLnBrk="0" hangingPunct="0">
                <a:lnSpc>
                  <a:spcPct val="114000"/>
                </a:lnSpc>
                <a:spcBef>
                  <a:spcPct val="0"/>
                </a:spcBef>
                <a:spcAft>
                  <a:spcPts val="600"/>
                </a:spcAft>
                <a:buClrTx/>
                <a:buSzTx/>
                <a:tabLst/>
              </a:pPr>
              <a:r>
                <a:rPr kumimoji="0" lang="en-AU" altLang="en-US" sz="1600" b="0" i="0" u="none" strike="noStrike" cap="none" normalizeH="0" baseline="0">
                  <a:ln>
                    <a:noFill/>
                  </a:ln>
                  <a:solidFill>
                    <a:schemeClr val="tx1"/>
                  </a:solidFill>
                  <a:effectLst/>
                </a:rPr>
                <a:t>You have 2 minutes to respond to the feedback and acknowledge your classmate for their suggestions.</a:t>
              </a:r>
            </a:p>
            <a:p>
              <a:pPr marL="0" marR="0" lvl="0" indent="0" defTabSz="914400" rtl="0" eaLnBrk="0" fontAlgn="base" latinLnBrk="0" hangingPunct="0">
                <a:lnSpc>
                  <a:spcPct val="114000"/>
                </a:lnSpc>
                <a:spcBef>
                  <a:spcPct val="0"/>
                </a:spcBef>
                <a:spcAft>
                  <a:spcPts val="600"/>
                </a:spcAft>
                <a:buClrTx/>
                <a:buSzTx/>
                <a:tabLst/>
              </a:pPr>
              <a:r>
                <a:rPr kumimoji="0" lang="en-AU" altLang="en-US" sz="1600" b="0" i="0" u="none" strike="noStrike" cap="none" normalizeH="0" baseline="0">
                  <a:ln>
                    <a:noFill/>
                  </a:ln>
                  <a:solidFill>
                    <a:schemeClr val="tx1"/>
                  </a:solidFill>
                  <a:effectLst/>
                </a:rPr>
                <a:t>Record their feedback in your visual arts diary. How might you apply their feedback to improve your work?</a:t>
              </a:r>
            </a:p>
          </p:txBody>
        </p:sp>
        <p:pic>
          <p:nvPicPr>
            <p:cNvPr id="46" name="Picture 45" descr="A person painting on a canvas&#10;&#10;AI-generated content may be incorrect.">
              <a:extLst>
                <a:ext uri="{FF2B5EF4-FFF2-40B4-BE49-F238E27FC236}">
                  <a16:creationId xmlns:a16="http://schemas.microsoft.com/office/drawing/2014/main" id="{D12A7E02-630E-3A33-E5D1-B21986D7289E}"/>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1124000" y="4024798"/>
              <a:ext cx="989071" cy="989071"/>
            </a:xfrm>
            <a:prstGeom prst="rect">
              <a:avLst/>
            </a:prstGeom>
          </p:spPr>
        </p:pic>
      </p:grpSp>
      <p:grpSp>
        <p:nvGrpSpPr>
          <p:cNvPr id="10" name="Group 9">
            <a:extLst>
              <a:ext uri="{FF2B5EF4-FFF2-40B4-BE49-F238E27FC236}">
                <a16:creationId xmlns:a16="http://schemas.microsoft.com/office/drawing/2014/main" id="{573BF5D9-4B80-3037-F64F-D176632C316D}"/>
              </a:ext>
              <a:ext uri="{C183D7F6-B498-43B3-948B-1728B52AA6E4}">
                <adec:decorative xmlns:adec="http://schemas.microsoft.com/office/drawing/2017/decorative" val="1"/>
              </a:ext>
            </a:extLst>
          </p:cNvPr>
          <p:cNvGrpSpPr/>
          <p:nvPr/>
        </p:nvGrpSpPr>
        <p:grpSpPr>
          <a:xfrm>
            <a:off x="1862720" y="5155759"/>
            <a:ext cx="5578382" cy="504849"/>
            <a:chOff x="1862720" y="5155759"/>
            <a:chExt cx="5578382" cy="504849"/>
          </a:xfrm>
        </p:grpSpPr>
        <p:sp>
          <p:nvSpPr>
            <p:cNvPr id="50" name="Arrow: Chevron 49">
              <a:extLst>
                <a:ext uri="{FF2B5EF4-FFF2-40B4-BE49-F238E27FC236}">
                  <a16:creationId xmlns:a16="http://schemas.microsoft.com/office/drawing/2014/main" id="{DED44A57-4184-FBA3-EA97-30A2BAB0DB87}"/>
                </a:ext>
              </a:extLst>
            </p:cNvPr>
            <p:cNvSpPr/>
            <p:nvPr/>
          </p:nvSpPr>
          <p:spPr>
            <a:xfrm>
              <a:off x="1862720" y="5155759"/>
              <a:ext cx="504849" cy="504849"/>
            </a:xfrm>
            <a:prstGeom prst="chevron">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51" name="Arrow: Chevron 50">
              <a:extLst>
                <a:ext uri="{FF2B5EF4-FFF2-40B4-BE49-F238E27FC236}">
                  <a16:creationId xmlns:a16="http://schemas.microsoft.com/office/drawing/2014/main" id="{D84D55D1-9423-AA2B-DB91-24DE0995037B}"/>
                </a:ext>
              </a:extLst>
            </p:cNvPr>
            <p:cNvSpPr/>
            <p:nvPr/>
          </p:nvSpPr>
          <p:spPr>
            <a:xfrm>
              <a:off x="6936253" y="5155759"/>
              <a:ext cx="504849" cy="504849"/>
            </a:xfrm>
            <a:prstGeom prst="chevron">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grpSp>
    </p:spTree>
    <p:extLst>
      <p:ext uri="{BB962C8B-B14F-4D97-AF65-F5344CB8AC3E}">
        <p14:creationId xmlns:p14="http://schemas.microsoft.com/office/powerpoint/2010/main" val="2952975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BF2AD9-894A-5116-5E4B-57B2EBDBEE0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1FAF74D-DF2B-BCA8-BB0F-9990AD02ADD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115</a:t>
            </a:fld>
            <a:endParaRPr lang="en-AU"/>
          </a:p>
        </p:txBody>
      </p:sp>
      <p:sp>
        <p:nvSpPr>
          <p:cNvPr id="3" name="Title 2">
            <a:extLst>
              <a:ext uri="{FF2B5EF4-FFF2-40B4-BE49-F238E27FC236}">
                <a16:creationId xmlns:a16="http://schemas.microsoft.com/office/drawing/2014/main" id="{01365C9B-9D7D-D982-85FE-BAA1E3DBB446}"/>
              </a:ext>
            </a:extLst>
          </p:cNvPr>
          <p:cNvSpPr>
            <a:spLocks noGrp="1"/>
          </p:cNvSpPr>
          <p:nvPr>
            <p:ph type="title"/>
          </p:nvPr>
        </p:nvSpPr>
        <p:spPr/>
        <p:txBody>
          <a:bodyPr/>
          <a:lstStyle/>
          <a:p>
            <a:r>
              <a:rPr lang="en-AU">
                <a:latin typeface="+mj-lt"/>
              </a:rPr>
              <a:t>Reflect on your writing</a:t>
            </a:r>
          </a:p>
        </p:txBody>
      </p:sp>
      <p:sp>
        <p:nvSpPr>
          <p:cNvPr id="11" name="Text Placeholder 5">
            <a:extLst>
              <a:ext uri="{FF2B5EF4-FFF2-40B4-BE49-F238E27FC236}">
                <a16:creationId xmlns:a16="http://schemas.microsoft.com/office/drawing/2014/main" id="{C9E7AF87-2434-93CD-125D-1E344AAFC9AE}"/>
              </a:ext>
            </a:extLst>
          </p:cNvPr>
          <p:cNvSpPr>
            <a:spLocks noGrp="1"/>
          </p:cNvSpPr>
          <p:nvPr>
            <p:ph type="body" sz="quarter" idx="18"/>
          </p:nvPr>
        </p:nvSpPr>
        <p:spPr/>
        <p:txBody>
          <a:bodyPr/>
          <a:lstStyle/>
          <a:p>
            <a:r>
              <a:rPr lang="en-AU" dirty="0">
                <a:latin typeface="+mj-lt"/>
              </a:rPr>
              <a:t>Self-evaluation and peer feedback protocol – Art critical and historical studies</a:t>
            </a:r>
          </a:p>
        </p:txBody>
      </p:sp>
      <p:grpSp>
        <p:nvGrpSpPr>
          <p:cNvPr id="13" name="Group 12">
            <a:extLst>
              <a:ext uri="{FF2B5EF4-FFF2-40B4-BE49-F238E27FC236}">
                <a16:creationId xmlns:a16="http://schemas.microsoft.com/office/drawing/2014/main" id="{4340A45E-D379-370E-778F-5E2D84F18326}"/>
              </a:ext>
              <a:ext uri="{C183D7F6-B498-43B3-948B-1728B52AA6E4}">
                <adec:decorative xmlns:adec="http://schemas.microsoft.com/office/drawing/2017/decorative" val="1"/>
              </a:ext>
            </a:extLst>
          </p:cNvPr>
          <p:cNvGrpSpPr/>
          <p:nvPr/>
        </p:nvGrpSpPr>
        <p:grpSpPr>
          <a:xfrm>
            <a:off x="10786560" y="160550"/>
            <a:ext cx="1045440" cy="1045440"/>
            <a:chOff x="9927750" y="160550"/>
            <a:chExt cx="1045440" cy="1045440"/>
          </a:xfrm>
        </p:grpSpPr>
        <p:sp>
          <p:nvSpPr>
            <p:cNvPr id="14" name="Oval 13">
              <a:hlinkClick r:id="rId3" action="ppaction://hlinksldjump"/>
              <a:extLst>
                <a:ext uri="{FF2B5EF4-FFF2-40B4-BE49-F238E27FC236}">
                  <a16:creationId xmlns:a16="http://schemas.microsoft.com/office/drawing/2014/main" id="{C8C7A182-0696-3D69-4FAF-F7E577327566}"/>
                </a:ext>
              </a:extLst>
            </p:cNvPr>
            <p:cNvSpPr/>
            <p:nvPr/>
          </p:nvSpPr>
          <p:spPr>
            <a:xfrm>
              <a:off x="9927750" y="160550"/>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sz="3000" b="1">
                <a:solidFill>
                  <a:schemeClr val="bg1"/>
                </a:solidFill>
                <a:latin typeface="+mj-lt"/>
                <a:cs typeface="Arial" panose="020B0604020202020204" pitchFamily="34" charset="0"/>
              </a:endParaRPr>
            </a:p>
          </p:txBody>
        </p:sp>
        <p:pic>
          <p:nvPicPr>
            <p:cNvPr id="15" name="Picture 14">
              <a:extLst>
                <a:ext uri="{FF2B5EF4-FFF2-40B4-BE49-F238E27FC236}">
                  <a16:creationId xmlns:a16="http://schemas.microsoft.com/office/drawing/2014/main" id="{A85A5977-EE8B-B1EF-3E19-741766794127}"/>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10031498" y="260270"/>
              <a:ext cx="837944" cy="846000"/>
            </a:xfrm>
            <a:prstGeom prst="rect">
              <a:avLst/>
            </a:prstGeom>
          </p:spPr>
        </p:pic>
      </p:grpSp>
      <p:grpSp>
        <p:nvGrpSpPr>
          <p:cNvPr id="23" name="Group 22" descr="When evaluating your own writing, and exchanging peer feedback, think about:&#10;Something positive – what are the strengths you see in this piece of writing?&#10;Something constructive – what are some alternatives, next steps, or things to improve?&#10;">
            <a:extLst>
              <a:ext uri="{FF2B5EF4-FFF2-40B4-BE49-F238E27FC236}">
                <a16:creationId xmlns:a16="http://schemas.microsoft.com/office/drawing/2014/main" id="{932CC169-8FDC-5784-DDC8-797D53927E27}"/>
              </a:ext>
            </a:extLst>
          </p:cNvPr>
          <p:cNvGrpSpPr/>
          <p:nvPr/>
        </p:nvGrpSpPr>
        <p:grpSpPr>
          <a:xfrm>
            <a:off x="240788" y="1369454"/>
            <a:ext cx="11597212" cy="1312234"/>
            <a:chOff x="4308000" y="160550"/>
            <a:chExt cx="9239350" cy="1045440"/>
          </a:xfrm>
        </p:grpSpPr>
        <p:grpSp>
          <p:nvGrpSpPr>
            <p:cNvPr id="24" name="Group 23" descr="2. Pre-production">
              <a:extLst>
                <a:ext uri="{FF2B5EF4-FFF2-40B4-BE49-F238E27FC236}">
                  <a16:creationId xmlns:a16="http://schemas.microsoft.com/office/drawing/2014/main" id="{1B5A3CB4-5250-9D5F-7059-F0B9B0053414}"/>
                </a:ext>
              </a:extLst>
            </p:cNvPr>
            <p:cNvGrpSpPr/>
            <p:nvPr/>
          </p:nvGrpSpPr>
          <p:grpSpPr>
            <a:xfrm>
              <a:off x="4308000" y="160550"/>
              <a:ext cx="9239350" cy="1045440"/>
              <a:chOff x="8516640" y="310738"/>
              <a:chExt cx="9239350" cy="1045440"/>
            </a:xfrm>
          </p:grpSpPr>
          <p:sp>
            <p:nvSpPr>
              <p:cNvPr id="26" name="Rectangle: Rounded Corners 25">
                <a:extLst>
                  <a:ext uri="{FF2B5EF4-FFF2-40B4-BE49-F238E27FC236}">
                    <a16:creationId xmlns:a16="http://schemas.microsoft.com/office/drawing/2014/main" id="{302E2DCB-A95D-8F9A-FB5E-7EB3885ACECC}"/>
                  </a:ext>
                  <a:ext uri="{C183D7F6-B498-43B3-948B-1728B52AA6E4}">
                    <adec:decorative xmlns:adec="http://schemas.microsoft.com/office/drawing/2017/decorative" val="1"/>
                  </a:ext>
                </a:extLst>
              </p:cNvPr>
              <p:cNvSpPr/>
              <p:nvPr/>
            </p:nvSpPr>
            <p:spPr>
              <a:xfrm>
                <a:off x="9194421" y="374761"/>
                <a:ext cx="8561569" cy="917394"/>
              </a:xfrm>
              <a:prstGeom prst="roundRect">
                <a:avLst>
                  <a:gd name="adj" fmla="val 1725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715963" indent="-285750">
                  <a:lnSpc>
                    <a:spcPct val="114000"/>
                  </a:lnSpc>
                  <a:spcAft>
                    <a:spcPts val="600"/>
                  </a:spcAft>
                </a:pPr>
                <a:r>
                  <a:rPr lang="en-GB" sz="1600">
                    <a:solidFill>
                      <a:schemeClr val="bg1"/>
                    </a:solidFill>
                    <a:cs typeface="Arial" panose="020B0604020202020204" pitchFamily="34" charset="0"/>
                  </a:rPr>
                  <a:t>When evaluating your own writing, and exchanging peer feedback, think about:</a:t>
                </a:r>
              </a:p>
              <a:p>
                <a:pPr marL="715963" indent="-285750">
                  <a:lnSpc>
                    <a:spcPct val="114000"/>
                  </a:lnSpc>
                  <a:spcAft>
                    <a:spcPts val="600"/>
                  </a:spcAft>
                  <a:buFont typeface="Arial" panose="020B0604020202020204" pitchFamily="34" charset="0"/>
                  <a:buChar char="•"/>
                </a:pPr>
                <a:r>
                  <a:rPr lang="en-GB" sz="1600">
                    <a:solidFill>
                      <a:schemeClr val="bg1"/>
                    </a:solidFill>
                    <a:cs typeface="Arial" panose="020B0604020202020204" pitchFamily="34" charset="0"/>
                  </a:rPr>
                  <a:t>Something positive – what are the strengths you see in this piece of writing?</a:t>
                </a:r>
              </a:p>
              <a:p>
                <a:pPr marL="715963" indent="-285750">
                  <a:lnSpc>
                    <a:spcPct val="114000"/>
                  </a:lnSpc>
                  <a:spcAft>
                    <a:spcPts val="600"/>
                  </a:spcAft>
                  <a:buFont typeface="Arial" panose="020B0604020202020204" pitchFamily="34" charset="0"/>
                  <a:buChar char="•"/>
                </a:pPr>
                <a:r>
                  <a:rPr lang="en-GB" sz="1600">
                    <a:solidFill>
                      <a:schemeClr val="bg1"/>
                    </a:solidFill>
                    <a:cs typeface="Arial" panose="020B0604020202020204" pitchFamily="34" charset="0"/>
                  </a:rPr>
                  <a:t>Something constructive – what are some alternatives, next steps, or things to improve?</a:t>
                </a:r>
              </a:p>
            </p:txBody>
          </p:sp>
          <p:sp>
            <p:nvSpPr>
              <p:cNvPr id="27" name="Oval 26">
                <a:hlinkClick r:id="rId3" action="ppaction://hlinksldjump"/>
                <a:extLst>
                  <a:ext uri="{FF2B5EF4-FFF2-40B4-BE49-F238E27FC236}">
                    <a16:creationId xmlns:a16="http://schemas.microsoft.com/office/drawing/2014/main" id="{F4C335E2-B606-C76D-909B-445DB8F766AC}"/>
                  </a:ext>
                </a:extLst>
              </p:cNvPr>
              <p:cNvSpPr/>
              <p:nvPr/>
            </p:nvSpPr>
            <p:spPr>
              <a:xfrm>
                <a:off x="8516640" y="310738"/>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14000"/>
                  </a:lnSpc>
                  <a:spcAft>
                    <a:spcPts val="600"/>
                  </a:spcAft>
                </a:pPr>
                <a:endParaRPr lang="en-AU" sz="1600" b="1">
                  <a:solidFill>
                    <a:schemeClr val="bg1"/>
                  </a:solidFill>
                  <a:cs typeface="Arial" panose="020B0604020202020204" pitchFamily="34" charset="0"/>
                </a:endParaRPr>
              </a:p>
            </p:txBody>
          </p:sp>
        </p:grpSp>
        <p:pic>
          <p:nvPicPr>
            <p:cNvPr id="25" name="Picture 24">
              <a:extLst>
                <a:ext uri="{FF2B5EF4-FFF2-40B4-BE49-F238E27FC236}">
                  <a16:creationId xmlns:a16="http://schemas.microsoft.com/office/drawing/2014/main" id="{801ECD8B-3026-8538-984A-851E7E86970A}"/>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4407873" y="261378"/>
              <a:ext cx="845694" cy="845694"/>
            </a:xfrm>
            <a:prstGeom prst="rect">
              <a:avLst/>
            </a:prstGeom>
          </p:spPr>
        </p:pic>
      </p:grpSp>
      <p:grpSp>
        <p:nvGrpSpPr>
          <p:cNvPr id="33" name="Group 32" descr="Peer feedback protocols:&#10;Form pairs and review each others’ writing using the steps below.&#10;Be kind and constructive – focus on your peer’s strengths, and give helpful suggestions&#10;">
            <a:extLst>
              <a:ext uri="{FF2B5EF4-FFF2-40B4-BE49-F238E27FC236}">
                <a16:creationId xmlns:a16="http://schemas.microsoft.com/office/drawing/2014/main" id="{442D5954-0F00-A0D9-7388-7E2EF00D4660}"/>
              </a:ext>
            </a:extLst>
          </p:cNvPr>
          <p:cNvGrpSpPr/>
          <p:nvPr/>
        </p:nvGrpSpPr>
        <p:grpSpPr>
          <a:xfrm>
            <a:off x="248864" y="2681688"/>
            <a:ext cx="11597212" cy="1312234"/>
            <a:chOff x="4308000" y="160550"/>
            <a:chExt cx="9239350" cy="1045440"/>
          </a:xfrm>
        </p:grpSpPr>
        <p:grpSp>
          <p:nvGrpSpPr>
            <p:cNvPr id="34" name="Group 33" descr="2. Pre-production">
              <a:extLst>
                <a:ext uri="{FF2B5EF4-FFF2-40B4-BE49-F238E27FC236}">
                  <a16:creationId xmlns:a16="http://schemas.microsoft.com/office/drawing/2014/main" id="{E6C913AC-D1A2-4D96-25AF-87C21B7FE916}"/>
                </a:ext>
              </a:extLst>
            </p:cNvPr>
            <p:cNvGrpSpPr/>
            <p:nvPr/>
          </p:nvGrpSpPr>
          <p:grpSpPr>
            <a:xfrm>
              <a:off x="4308000" y="160550"/>
              <a:ext cx="9239350" cy="1045440"/>
              <a:chOff x="8516640" y="310738"/>
              <a:chExt cx="9239350" cy="1045440"/>
            </a:xfrm>
          </p:grpSpPr>
          <p:sp>
            <p:nvSpPr>
              <p:cNvPr id="36" name="Rectangle: Rounded Corners 35">
                <a:extLst>
                  <a:ext uri="{FF2B5EF4-FFF2-40B4-BE49-F238E27FC236}">
                    <a16:creationId xmlns:a16="http://schemas.microsoft.com/office/drawing/2014/main" id="{18B16060-60FB-9F8A-93DC-28454AB4F56C}"/>
                  </a:ext>
                  <a:ext uri="{C183D7F6-B498-43B3-948B-1728B52AA6E4}">
                    <adec:decorative xmlns:adec="http://schemas.microsoft.com/office/drawing/2017/decorative" val="1"/>
                  </a:ext>
                </a:extLst>
              </p:cNvPr>
              <p:cNvSpPr/>
              <p:nvPr/>
            </p:nvSpPr>
            <p:spPr>
              <a:xfrm>
                <a:off x="9194421" y="374761"/>
                <a:ext cx="8561569" cy="917394"/>
              </a:xfrm>
              <a:prstGeom prst="roundRect">
                <a:avLst>
                  <a:gd name="adj" fmla="val 1725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715963" indent="-285750">
                  <a:lnSpc>
                    <a:spcPct val="114000"/>
                  </a:lnSpc>
                  <a:spcAft>
                    <a:spcPts val="600"/>
                  </a:spcAft>
                </a:pPr>
                <a:r>
                  <a:rPr lang="en-GB" sz="1600" b="1">
                    <a:solidFill>
                      <a:schemeClr val="bg1"/>
                    </a:solidFill>
                    <a:cs typeface="Arial" panose="020B0604020202020204" pitchFamily="34" charset="0"/>
                  </a:rPr>
                  <a:t>Peer feedback protocols:</a:t>
                </a:r>
                <a:endParaRPr lang="en-GB" sz="1600">
                  <a:solidFill>
                    <a:schemeClr val="bg1"/>
                  </a:solidFill>
                  <a:cs typeface="Arial" panose="020B0604020202020204" pitchFamily="34" charset="0"/>
                </a:endParaRPr>
              </a:p>
              <a:p>
                <a:pPr marL="715963" indent="-285750">
                  <a:lnSpc>
                    <a:spcPct val="114000"/>
                  </a:lnSpc>
                  <a:spcAft>
                    <a:spcPts val="600"/>
                  </a:spcAft>
                  <a:buFont typeface="Arial" panose="020B0604020202020204" pitchFamily="34" charset="0"/>
                  <a:buChar char="•"/>
                </a:pPr>
                <a:r>
                  <a:rPr lang="en-GB" sz="1600">
                    <a:solidFill>
                      <a:schemeClr val="bg1"/>
                    </a:solidFill>
                    <a:cs typeface="Arial" panose="020B0604020202020204" pitchFamily="34" charset="0"/>
                  </a:rPr>
                  <a:t>Form pairs and review each others’ writing using the steps below.</a:t>
                </a:r>
              </a:p>
              <a:p>
                <a:pPr marL="715963" indent="-285750">
                  <a:lnSpc>
                    <a:spcPct val="114000"/>
                  </a:lnSpc>
                  <a:spcAft>
                    <a:spcPts val="600"/>
                  </a:spcAft>
                  <a:buFont typeface="Arial" panose="020B0604020202020204" pitchFamily="34" charset="0"/>
                  <a:buChar char="•"/>
                </a:pPr>
                <a:r>
                  <a:rPr lang="en-GB" sz="1600">
                    <a:solidFill>
                      <a:schemeClr val="bg1"/>
                    </a:solidFill>
                    <a:cs typeface="Arial" panose="020B0604020202020204" pitchFamily="34" charset="0"/>
                  </a:rPr>
                  <a:t>Be kind and constructive – focus on your peer’s strengths, and give helpful suggestions</a:t>
                </a:r>
              </a:p>
            </p:txBody>
          </p:sp>
          <p:sp>
            <p:nvSpPr>
              <p:cNvPr id="37" name="Oval 36">
                <a:hlinkClick r:id="rId3" action="ppaction://hlinksldjump"/>
                <a:extLst>
                  <a:ext uri="{FF2B5EF4-FFF2-40B4-BE49-F238E27FC236}">
                    <a16:creationId xmlns:a16="http://schemas.microsoft.com/office/drawing/2014/main" id="{9682DA77-A715-84A6-D106-EA497F5944FB}"/>
                  </a:ext>
                </a:extLst>
              </p:cNvPr>
              <p:cNvSpPr/>
              <p:nvPr/>
            </p:nvSpPr>
            <p:spPr>
              <a:xfrm>
                <a:off x="8516640" y="310738"/>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14000"/>
                  </a:lnSpc>
                  <a:spcAft>
                    <a:spcPts val="600"/>
                  </a:spcAft>
                </a:pPr>
                <a:endParaRPr lang="en-AU" sz="1600" b="1">
                  <a:solidFill>
                    <a:schemeClr val="bg1"/>
                  </a:solidFill>
                  <a:cs typeface="Arial" panose="020B0604020202020204" pitchFamily="34" charset="0"/>
                </a:endParaRPr>
              </a:p>
            </p:txBody>
          </p:sp>
        </p:grpSp>
        <p:pic>
          <p:nvPicPr>
            <p:cNvPr id="35" name="Picture 34">
              <a:extLst>
                <a:ext uri="{FF2B5EF4-FFF2-40B4-BE49-F238E27FC236}">
                  <a16:creationId xmlns:a16="http://schemas.microsoft.com/office/drawing/2014/main" id="{A928CAD1-20E7-B230-5876-E5E7C6A158AE}"/>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a:off x="4411899" y="261378"/>
              <a:ext cx="837640" cy="845694"/>
            </a:xfrm>
            <a:prstGeom prst="rect">
              <a:avLst/>
            </a:prstGeom>
          </p:spPr>
        </p:pic>
      </p:grpSp>
      <p:grpSp>
        <p:nvGrpSpPr>
          <p:cNvPr id="18" name="Group 17" descr="Critic/ historian&#10;You have 2 minutes to explain your ideas to your peer.&#10;">
            <a:extLst>
              <a:ext uri="{FF2B5EF4-FFF2-40B4-BE49-F238E27FC236}">
                <a16:creationId xmlns:a16="http://schemas.microsoft.com/office/drawing/2014/main" id="{87769E2C-385F-BE99-F2F9-DC5BED95FDA1}"/>
              </a:ext>
            </a:extLst>
          </p:cNvPr>
          <p:cNvGrpSpPr/>
          <p:nvPr/>
        </p:nvGrpSpPr>
        <p:grpSpPr>
          <a:xfrm>
            <a:off x="374224" y="4025726"/>
            <a:ext cx="2062746" cy="2450519"/>
            <a:chOff x="374224" y="4025726"/>
            <a:chExt cx="2062746" cy="2450519"/>
          </a:xfrm>
        </p:grpSpPr>
        <p:sp>
          <p:nvSpPr>
            <p:cNvPr id="4" name="TextBox 3">
              <a:extLst>
                <a:ext uri="{FF2B5EF4-FFF2-40B4-BE49-F238E27FC236}">
                  <a16:creationId xmlns:a16="http://schemas.microsoft.com/office/drawing/2014/main" id="{41E396C7-FF74-461A-44A1-4513FC454C17}"/>
                </a:ext>
              </a:extLst>
            </p:cNvPr>
            <p:cNvSpPr txBox="1"/>
            <p:nvPr/>
          </p:nvSpPr>
          <p:spPr>
            <a:xfrm>
              <a:off x="374224" y="4188201"/>
              <a:ext cx="1413511" cy="2288044"/>
            </a:xfrm>
            <a:prstGeom prst="roundRect">
              <a:avLst>
                <a:gd name="adj" fmla="val 6508"/>
              </a:avLst>
            </a:prstGeom>
            <a:solidFill>
              <a:srgbClr val="D1EEEA">
                <a:alpha val="82353"/>
              </a:srgbClr>
            </a:solidFill>
            <a:ln w="15875">
              <a:solidFill>
                <a:srgbClr val="8CDBE5"/>
              </a:solidFill>
            </a:ln>
          </p:spPr>
          <p:txBody>
            <a:bodyPr wrap="square" lIns="108000" tIns="108000" rIns="108000" bIns="108000" rtlCol="0" anchor="t">
              <a:noAutofit/>
            </a:bodyPr>
            <a:lstStyle/>
            <a:p>
              <a:pPr marL="0" marR="0" lvl="0" indent="0" defTabSz="914400" rtl="0" eaLnBrk="0" fontAlgn="base" latinLnBrk="0" hangingPunct="0">
                <a:lnSpc>
                  <a:spcPct val="114000"/>
                </a:lnSpc>
                <a:spcAft>
                  <a:spcPts val="600"/>
                </a:spcAft>
                <a:buClrTx/>
                <a:buSzTx/>
                <a:tabLst/>
              </a:pPr>
              <a:r>
                <a:rPr lang="en-US" altLang="en-US" sz="1600" b="1"/>
                <a:t>Critic/ historian</a:t>
              </a:r>
              <a:endParaRPr kumimoji="0" lang="en-US" altLang="en-US" sz="1600" b="1" i="0" u="none" strike="noStrike" cap="none" normalizeH="0" baseline="0">
                <a:ln>
                  <a:noFill/>
                </a:ln>
                <a:solidFill>
                  <a:schemeClr val="tx1"/>
                </a:solidFill>
                <a:effectLst/>
              </a:endParaRPr>
            </a:p>
            <a:p>
              <a:pPr marL="0" marR="0" lvl="0" indent="0" defTabSz="914400" rtl="0" eaLnBrk="0" fontAlgn="base" latinLnBrk="0" hangingPunct="0">
                <a:lnSpc>
                  <a:spcPct val="114000"/>
                </a:lnSpc>
                <a:spcAft>
                  <a:spcPts val="600"/>
                </a:spcAft>
                <a:buClrTx/>
                <a:buSzTx/>
                <a:tabLst/>
              </a:pPr>
              <a:r>
                <a:rPr kumimoji="0" lang="en-AU" altLang="en-US" sz="1600" b="0" i="0" u="none" strike="noStrike" cap="none" normalizeH="0" baseline="0">
                  <a:ln>
                    <a:noFill/>
                  </a:ln>
                  <a:solidFill>
                    <a:schemeClr val="tx1"/>
                  </a:solidFill>
                  <a:effectLst/>
                </a:rPr>
                <a:t>You have 2 minutes to explain your ideas to your peer.</a:t>
              </a:r>
            </a:p>
          </p:txBody>
        </p:sp>
        <p:pic>
          <p:nvPicPr>
            <p:cNvPr id="7" name="Picture 6">
              <a:extLst>
                <a:ext uri="{FF2B5EF4-FFF2-40B4-BE49-F238E27FC236}">
                  <a16:creationId xmlns:a16="http://schemas.microsoft.com/office/drawing/2014/main" id="{532E559E-CE66-3DD9-3126-D277422EBD9D}"/>
                </a:ext>
              </a:extLst>
            </p:cNvPr>
            <p:cNvPicPr>
              <a:picLocks noChangeAspect="1"/>
            </p:cNvPicPr>
            <p:nvPr/>
          </p:nvPicPr>
          <p:blipFill>
            <a:blip r:embed="rId7" cstate="hqprint">
              <a:extLst>
                <a:ext uri="{28A0092B-C50C-407E-A947-70E740481C1C}">
                  <a14:useLocalDpi xmlns:a14="http://schemas.microsoft.com/office/drawing/2010/main"/>
                </a:ext>
              </a:extLst>
            </a:blip>
            <a:srcRect/>
            <a:stretch/>
          </p:blipFill>
          <p:spPr>
            <a:xfrm>
              <a:off x="1449419" y="4025726"/>
              <a:ext cx="987551" cy="989071"/>
            </a:xfrm>
            <a:prstGeom prst="rect">
              <a:avLst/>
            </a:prstGeom>
          </p:spPr>
        </p:pic>
      </p:grpSp>
      <p:grpSp>
        <p:nvGrpSpPr>
          <p:cNvPr id="19" name="Group 18" descr="Peer audience&#10;They have 2 minutes to ask you questions about your writing. &#10;Then they have 3 minutes to give feedback: 2 minutes of silent time to write and then one minute for verbal feedback.&#10;">
            <a:extLst>
              <a:ext uri="{FF2B5EF4-FFF2-40B4-BE49-F238E27FC236}">
                <a16:creationId xmlns:a16="http://schemas.microsoft.com/office/drawing/2014/main" id="{B54A8220-AD2E-80FD-610F-54A312064092}"/>
              </a:ext>
            </a:extLst>
          </p:cNvPr>
          <p:cNvGrpSpPr/>
          <p:nvPr/>
        </p:nvGrpSpPr>
        <p:grpSpPr>
          <a:xfrm>
            <a:off x="2439762" y="4025726"/>
            <a:ext cx="4748915" cy="2450519"/>
            <a:chOff x="2439762" y="4025726"/>
            <a:chExt cx="4748915" cy="2450519"/>
          </a:xfrm>
        </p:grpSpPr>
        <p:sp>
          <p:nvSpPr>
            <p:cNvPr id="5" name="TextBox 4">
              <a:extLst>
                <a:ext uri="{FF2B5EF4-FFF2-40B4-BE49-F238E27FC236}">
                  <a16:creationId xmlns:a16="http://schemas.microsoft.com/office/drawing/2014/main" id="{C8972DB3-8EC5-DCDE-A3F5-D9739120FFDB}"/>
                </a:ext>
              </a:extLst>
            </p:cNvPr>
            <p:cNvSpPr txBox="1"/>
            <p:nvPr/>
          </p:nvSpPr>
          <p:spPr>
            <a:xfrm>
              <a:off x="2439762" y="4188201"/>
              <a:ext cx="4424298" cy="2288044"/>
            </a:xfrm>
            <a:prstGeom prst="roundRect">
              <a:avLst>
                <a:gd name="adj" fmla="val 6066"/>
              </a:avLst>
            </a:prstGeom>
            <a:solidFill>
              <a:srgbClr val="FDDEF2"/>
            </a:solidFill>
            <a:ln w="15875">
              <a:solidFill>
                <a:srgbClr val="F4B5E6"/>
              </a:solidFill>
            </a:ln>
          </p:spPr>
          <p:txBody>
            <a:bodyPr wrap="square" lIns="108000" tIns="108000" rIns="108000" bIns="108000" rtlCol="0" anchor="t">
              <a:noAutofit/>
            </a:bodyPr>
            <a:lstStyle/>
            <a:p>
              <a:pPr marL="0" marR="0" lvl="0" indent="0" defTabSz="914400" rtl="0" eaLnBrk="0" fontAlgn="base" latinLnBrk="0" hangingPunct="0">
                <a:lnSpc>
                  <a:spcPct val="114000"/>
                </a:lnSpc>
                <a:spcAft>
                  <a:spcPts val="600"/>
                </a:spcAft>
                <a:buClrTx/>
                <a:buSzTx/>
                <a:tabLst/>
              </a:pPr>
              <a:r>
                <a:rPr kumimoji="0" lang="en-US" altLang="en-US" sz="1600" b="1" i="0" u="none" strike="noStrike" cap="none" normalizeH="0" baseline="0">
                  <a:ln>
                    <a:noFill/>
                  </a:ln>
                  <a:solidFill>
                    <a:schemeClr val="tx1"/>
                  </a:solidFill>
                  <a:effectLst/>
                </a:rPr>
                <a:t>Peer audience</a:t>
              </a:r>
            </a:p>
            <a:p>
              <a:pPr marL="0" marR="0" lvl="0" indent="0" defTabSz="914400" rtl="0" eaLnBrk="0" fontAlgn="base" latinLnBrk="0" hangingPunct="0">
                <a:lnSpc>
                  <a:spcPct val="114000"/>
                </a:lnSpc>
                <a:spcAft>
                  <a:spcPts val="600"/>
                </a:spcAft>
                <a:buClrTx/>
                <a:buSzTx/>
                <a:tabLst/>
              </a:pPr>
              <a:r>
                <a:rPr kumimoji="0" lang="en-AU" altLang="en-US" sz="1600" b="0" i="0" u="none" strike="noStrike" cap="none" normalizeH="0" baseline="0">
                  <a:ln>
                    <a:noFill/>
                  </a:ln>
                  <a:solidFill>
                    <a:schemeClr val="tx1"/>
                  </a:solidFill>
                  <a:effectLst/>
                </a:rPr>
                <a:t>They have 2 minutes to ask you </a:t>
              </a:r>
              <a:br>
                <a:rPr kumimoji="0" lang="en-AU" altLang="en-US" sz="1600" b="0" i="0" u="none" strike="noStrike" cap="none" normalizeH="0" baseline="0">
                  <a:ln>
                    <a:noFill/>
                  </a:ln>
                  <a:solidFill>
                    <a:schemeClr val="tx1"/>
                  </a:solidFill>
                  <a:effectLst/>
                </a:rPr>
              </a:br>
              <a:r>
                <a:rPr kumimoji="0" lang="en-AU" altLang="en-US" sz="1600" b="0" i="0" u="none" strike="noStrike" cap="none" normalizeH="0" baseline="0">
                  <a:ln>
                    <a:noFill/>
                  </a:ln>
                  <a:solidFill>
                    <a:schemeClr val="tx1"/>
                  </a:solidFill>
                  <a:effectLst/>
                </a:rPr>
                <a:t>questions about your writing. </a:t>
              </a:r>
            </a:p>
            <a:p>
              <a:pPr marL="0" marR="0" lvl="0" indent="0" defTabSz="914400" rtl="0" eaLnBrk="0" fontAlgn="base" latinLnBrk="0" hangingPunct="0">
                <a:lnSpc>
                  <a:spcPct val="114000"/>
                </a:lnSpc>
                <a:spcAft>
                  <a:spcPts val="600"/>
                </a:spcAft>
                <a:buClrTx/>
                <a:buSzTx/>
                <a:tabLst/>
              </a:pPr>
              <a:r>
                <a:rPr kumimoji="0" lang="en-AU" altLang="en-US" sz="1600" b="0" i="0" u="none" strike="noStrike" cap="none" normalizeH="0" baseline="0">
                  <a:ln>
                    <a:noFill/>
                  </a:ln>
                  <a:solidFill>
                    <a:schemeClr val="tx1"/>
                  </a:solidFill>
                  <a:effectLst/>
                </a:rPr>
                <a:t>Then they have 3 minutes to give feedback – 2 minutes of silent time to write and then one minute for verbal feedback.</a:t>
              </a:r>
            </a:p>
          </p:txBody>
        </p:sp>
        <p:pic>
          <p:nvPicPr>
            <p:cNvPr id="9" name="Picture 8">
              <a:extLst>
                <a:ext uri="{FF2B5EF4-FFF2-40B4-BE49-F238E27FC236}">
                  <a16:creationId xmlns:a16="http://schemas.microsoft.com/office/drawing/2014/main" id="{CB07E0FC-D136-6BC7-765F-6A5287949131}"/>
                </a:ext>
              </a:extLst>
            </p:cNvPr>
            <p:cNvPicPr>
              <a:picLocks noChangeAspect="1"/>
            </p:cNvPicPr>
            <p:nvPr/>
          </p:nvPicPr>
          <p:blipFill>
            <a:blip r:embed="rId8" cstate="hqprint">
              <a:extLst>
                <a:ext uri="{28A0092B-C50C-407E-A947-70E740481C1C}">
                  <a14:useLocalDpi xmlns:a14="http://schemas.microsoft.com/office/drawing/2010/main"/>
                </a:ext>
              </a:extLst>
            </a:blip>
            <a:srcRect/>
            <a:stretch/>
          </p:blipFill>
          <p:spPr>
            <a:xfrm>
              <a:off x="6199606" y="4025726"/>
              <a:ext cx="989071" cy="989071"/>
            </a:xfrm>
            <a:prstGeom prst="rect">
              <a:avLst/>
            </a:prstGeom>
          </p:spPr>
        </p:pic>
      </p:grpSp>
      <p:grpSp>
        <p:nvGrpSpPr>
          <p:cNvPr id="20" name="Group 19" descr="Critic/historian&#10;You have 2 minutes to respond to the feedback and acknowledge your classmate for their suggestions.&#10;Record their feedback in your visual arts diary. How might you apply their feedback to improve your writing?&#10;">
            <a:extLst>
              <a:ext uri="{FF2B5EF4-FFF2-40B4-BE49-F238E27FC236}">
                <a16:creationId xmlns:a16="http://schemas.microsoft.com/office/drawing/2014/main" id="{0D02B647-62D9-9FAC-6794-D8B87A285710}"/>
              </a:ext>
            </a:extLst>
          </p:cNvPr>
          <p:cNvGrpSpPr/>
          <p:nvPr/>
        </p:nvGrpSpPr>
        <p:grpSpPr>
          <a:xfrm>
            <a:off x="7513295" y="4025726"/>
            <a:ext cx="4598256" cy="2458336"/>
            <a:chOff x="7513295" y="4025726"/>
            <a:chExt cx="4598256" cy="2458336"/>
          </a:xfrm>
        </p:grpSpPr>
        <p:sp>
          <p:nvSpPr>
            <p:cNvPr id="6" name="TextBox 5">
              <a:extLst>
                <a:ext uri="{FF2B5EF4-FFF2-40B4-BE49-F238E27FC236}">
                  <a16:creationId xmlns:a16="http://schemas.microsoft.com/office/drawing/2014/main" id="{03CE23A4-6DAA-8914-7EC5-897E1D1126F3}"/>
                </a:ext>
              </a:extLst>
            </p:cNvPr>
            <p:cNvSpPr txBox="1"/>
            <p:nvPr/>
          </p:nvSpPr>
          <p:spPr>
            <a:xfrm>
              <a:off x="7513295" y="4196018"/>
              <a:ext cx="4332781" cy="2288044"/>
            </a:xfrm>
            <a:prstGeom prst="roundRect">
              <a:avLst>
                <a:gd name="adj" fmla="val 6508"/>
              </a:avLst>
            </a:prstGeom>
            <a:solidFill>
              <a:srgbClr val="FAAF05">
                <a:alpha val="36471"/>
              </a:srgbClr>
            </a:solidFill>
            <a:ln w="15875">
              <a:solidFill>
                <a:srgbClr val="FAAF05"/>
              </a:solidFill>
            </a:ln>
          </p:spPr>
          <p:txBody>
            <a:bodyPr wrap="square" lIns="108000" tIns="108000" rIns="108000" bIns="108000" rtlCol="0" anchor="t">
              <a:noAutofit/>
            </a:bodyPr>
            <a:lstStyle/>
            <a:p>
              <a:pPr lvl="0" defTabSz="914400" eaLnBrk="0" fontAlgn="base" hangingPunct="0">
                <a:lnSpc>
                  <a:spcPct val="114000"/>
                </a:lnSpc>
                <a:spcAft>
                  <a:spcPts val="600"/>
                </a:spcAft>
              </a:pPr>
              <a:r>
                <a:rPr lang="en-US" altLang="en-US" sz="1600" b="1"/>
                <a:t>Critic/historian</a:t>
              </a:r>
              <a:endParaRPr kumimoji="0" lang="en-US" altLang="en-US" sz="1600" b="0" i="0" u="none" strike="noStrike" cap="none" normalizeH="0" baseline="0">
                <a:ln>
                  <a:noFill/>
                </a:ln>
                <a:solidFill>
                  <a:schemeClr val="tx1"/>
                </a:solidFill>
                <a:effectLst/>
              </a:endParaRPr>
            </a:p>
            <a:p>
              <a:pPr marL="0" marR="0" lvl="0" indent="0" defTabSz="914400" rtl="0" eaLnBrk="0" fontAlgn="base" latinLnBrk="0" hangingPunct="0">
                <a:lnSpc>
                  <a:spcPct val="114000"/>
                </a:lnSpc>
                <a:spcAft>
                  <a:spcPts val="600"/>
                </a:spcAft>
                <a:buClrTx/>
                <a:buSzTx/>
                <a:tabLst/>
              </a:pPr>
              <a:r>
                <a:rPr kumimoji="0" lang="en-AU" altLang="en-US" sz="1600" b="0" i="0" u="none" strike="noStrike" cap="none" normalizeH="0" baseline="0">
                  <a:ln>
                    <a:noFill/>
                  </a:ln>
                  <a:solidFill>
                    <a:schemeClr val="tx1"/>
                  </a:solidFill>
                  <a:effectLst/>
                </a:rPr>
                <a:t>You have 2 minutes to respond to the feedback and acknowledge your classmate for their suggestions.</a:t>
              </a:r>
            </a:p>
            <a:p>
              <a:pPr marL="0" marR="0" lvl="0" indent="0" defTabSz="914400" rtl="0" eaLnBrk="0" fontAlgn="base" latinLnBrk="0" hangingPunct="0">
                <a:lnSpc>
                  <a:spcPct val="114000"/>
                </a:lnSpc>
                <a:spcAft>
                  <a:spcPts val="600"/>
                </a:spcAft>
                <a:buClrTx/>
                <a:buSzTx/>
                <a:tabLst/>
              </a:pPr>
              <a:r>
                <a:rPr kumimoji="0" lang="en-AU" altLang="en-US" sz="1600" b="0" i="0" u="none" strike="noStrike" cap="none" normalizeH="0" baseline="0">
                  <a:ln>
                    <a:noFill/>
                  </a:ln>
                  <a:solidFill>
                    <a:schemeClr val="tx1"/>
                  </a:solidFill>
                  <a:effectLst/>
                </a:rPr>
                <a:t>Record their feedback in your visual arts diary. How might you apply their feedback to improve your writing?</a:t>
              </a:r>
            </a:p>
          </p:txBody>
        </p:sp>
        <p:pic>
          <p:nvPicPr>
            <p:cNvPr id="8" name="Picture 7">
              <a:extLst>
                <a:ext uri="{FF2B5EF4-FFF2-40B4-BE49-F238E27FC236}">
                  <a16:creationId xmlns:a16="http://schemas.microsoft.com/office/drawing/2014/main" id="{BB47C756-DCB8-6BBD-B631-B9445D7D8C2E}"/>
                </a:ext>
              </a:extLst>
            </p:cNvPr>
            <p:cNvPicPr>
              <a:picLocks noChangeAspect="1"/>
            </p:cNvPicPr>
            <p:nvPr/>
          </p:nvPicPr>
          <p:blipFill>
            <a:blip r:embed="rId7" cstate="hqprint">
              <a:extLst>
                <a:ext uri="{28A0092B-C50C-407E-A947-70E740481C1C}">
                  <a14:useLocalDpi xmlns:a14="http://schemas.microsoft.com/office/drawing/2010/main"/>
                </a:ext>
              </a:extLst>
            </a:blip>
            <a:srcRect/>
            <a:stretch/>
          </p:blipFill>
          <p:spPr>
            <a:xfrm>
              <a:off x="11124000" y="4025726"/>
              <a:ext cx="987551" cy="989071"/>
            </a:xfrm>
            <a:prstGeom prst="rect">
              <a:avLst/>
            </a:prstGeom>
          </p:spPr>
        </p:pic>
      </p:grpSp>
      <p:grpSp>
        <p:nvGrpSpPr>
          <p:cNvPr id="21" name="Group 20">
            <a:extLst>
              <a:ext uri="{FF2B5EF4-FFF2-40B4-BE49-F238E27FC236}">
                <a16:creationId xmlns:a16="http://schemas.microsoft.com/office/drawing/2014/main" id="{02E3028E-5071-003E-C457-58E69E9380B7}"/>
              </a:ext>
              <a:ext uri="{C183D7F6-B498-43B3-948B-1728B52AA6E4}">
                <adec:decorative xmlns:adec="http://schemas.microsoft.com/office/drawing/2017/decorative" val="1"/>
              </a:ext>
            </a:extLst>
          </p:cNvPr>
          <p:cNvGrpSpPr/>
          <p:nvPr/>
        </p:nvGrpSpPr>
        <p:grpSpPr>
          <a:xfrm>
            <a:off x="1862720" y="5155759"/>
            <a:ext cx="5578382" cy="504849"/>
            <a:chOff x="1862720" y="5155759"/>
            <a:chExt cx="5578382" cy="504849"/>
          </a:xfrm>
        </p:grpSpPr>
        <p:sp>
          <p:nvSpPr>
            <p:cNvPr id="10" name="Arrow: Chevron 9">
              <a:extLst>
                <a:ext uri="{FF2B5EF4-FFF2-40B4-BE49-F238E27FC236}">
                  <a16:creationId xmlns:a16="http://schemas.microsoft.com/office/drawing/2014/main" id="{1AA774D8-51B3-E501-A379-09DC0374FDBF}"/>
                </a:ext>
              </a:extLst>
            </p:cNvPr>
            <p:cNvSpPr/>
            <p:nvPr/>
          </p:nvSpPr>
          <p:spPr>
            <a:xfrm>
              <a:off x="1862720" y="5155759"/>
              <a:ext cx="504849" cy="504849"/>
            </a:xfrm>
            <a:prstGeom prst="chevron">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12" name="Arrow: Chevron 11">
              <a:extLst>
                <a:ext uri="{FF2B5EF4-FFF2-40B4-BE49-F238E27FC236}">
                  <a16:creationId xmlns:a16="http://schemas.microsoft.com/office/drawing/2014/main" id="{1F236FB3-B370-8A64-52DB-5AFB63B10397}"/>
                </a:ext>
              </a:extLst>
            </p:cNvPr>
            <p:cNvSpPr/>
            <p:nvPr/>
          </p:nvSpPr>
          <p:spPr>
            <a:xfrm>
              <a:off x="6936253" y="5155759"/>
              <a:ext cx="504849" cy="504849"/>
            </a:xfrm>
            <a:prstGeom prst="chevron">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grpSp>
    </p:spTree>
    <p:extLst>
      <p:ext uri="{BB962C8B-B14F-4D97-AF65-F5344CB8AC3E}">
        <p14:creationId xmlns:p14="http://schemas.microsoft.com/office/powerpoint/2010/main" val="1196108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63BF1B-CB1E-61A8-DFCC-9F04513756E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13224F6-1E18-22DD-678F-93CAEF8D9470}"/>
              </a:ext>
            </a:extLst>
          </p:cNvPr>
          <p:cNvSpPr>
            <a:spLocks noGrp="1"/>
          </p:cNvSpPr>
          <p:nvPr>
            <p:ph type="ctrTitle"/>
          </p:nvPr>
        </p:nvSpPr>
        <p:spPr/>
        <p:txBody>
          <a:bodyPr/>
          <a:lstStyle/>
          <a:p>
            <a:r>
              <a:rPr lang="en-US">
                <a:latin typeface="+mj-lt"/>
              </a:rPr>
              <a:t>Appendix 2</a:t>
            </a:r>
            <a:br>
              <a:rPr lang="en-US">
                <a:latin typeface="+mj-lt"/>
              </a:rPr>
            </a:br>
            <a:r>
              <a:rPr lang="en-US" err="1">
                <a:latin typeface="+mj-lt"/>
              </a:rPr>
              <a:t>Mylyn</a:t>
            </a:r>
            <a:r>
              <a:rPr lang="en-US">
                <a:latin typeface="+mj-lt"/>
              </a:rPr>
              <a:t> Nguyen artworks</a:t>
            </a:r>
          </a:p>
        </p:txBody>
      </p:sp>
    </p:spTree>
    <p:extLst>
      <p:ext uri="{BB962C8B-B14F-4D97-AF65-F5344CB8AC3E}">
        <p14:creationId xmlns:p14="http://schemas.microsoft.com/office/powerpoint/2010/main" val="1696207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6AE7654-EBB1-A48E-CC34-31CD4BD377C2}"/>
              </a:ext>
            </a:extLst>
          </p:cNvPr>
          <p:cNvSpPr>
            <a:spLocks noGrp="1"/>
          </p:cNvSpPr>
          <p:nvPr>
            <p:ph type="title" idx="4294967295"/>
          </p:nvPr>
        </p:nvSpPr>
        <p:spPr>
          <a:xfrm>
            <a:off x="360000" y="-1008000"/>
            <a:ext cx="10080000" cy="1008000"/>
          </a:xfrm>
        </p:spPr>
        <p:txBody>
          <a:bodyPr vert="horz" lIns="0" tIns="0" rIns="0" bIns="0" rtlCol="0" anchor="b">
            <a:noAutofit/>
          </a:bodyPr>
          <a:lstStyle/>
          <a:p>
            <a:r>
              <a:rPr lang="en-US"/>
              <a:t>224 King Street</a:t>
            </a:r>
          </a:p>
        </p:txBody>
      </p:sp>
      <p:pic>
        <p:nvPicPr>
          <p:cNvPr id="9" name="Picture 8">
            <a:extLst>
              <a:ext uri="{FF2B5EF4-FFF2-40B4-BE49-F238E27FC236}">
                <a16:creationId xmlns:a16="http://schemas.microsoft.com/office/drawing/2014/main" id="{003C1C6D-09AC-80BC-28BE-FE0A5D967606}"/>
              </a:ext>
              <a:ext uri="{C183D7F6-B498-43B3-948B-1728B52AA6E4}">
                <adec:decorative xmlns:adec="http://schemas.microsoft.com/office/drawing/2017/decorative" val="1"/>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0" y="0"/>
            <a:ext cx="6733608" cy="6858000"/>
          </a:xfrm>
          <a:prstGeom prst="rect">
            <a:avLst/>
          </a:prstGeom>
        </p:spPr>
      </p:pic>
      <p:sp>
        <p:nvSpPr>
          <p:cNvPr id="5" name="TextBox 4">
            <a:extLst>
              <a:ext uri="{FF2B5EF4-FFF2-40B4-BE49-F238E27FC236}">
                <a16:creationId xmlns:a16="http://schemas.microsoft.com/office/drawing/2014/main" id="{0CEC1FB6-0350-D0DF-5020-609F94F19C36}"/>
              </a:ext>
            </a:extLst>
          </p:cNvPr>
          <p:cNvSpPr txBox="1"/>
          <p:nvPr/>
        </p:nvSpPr>
        <p:spPr>
          <a:xfrm>
            <a:off x="7131809" y="5684130"/>
            <a:ext cx="4352191" cy="646331"/>
          </a:xfrm>
          <a:prstGeom prst="rect">
            <a:avLst/>
          </a:prstGeom>
          <a:noFill/>
        </p:spPr>
        <p:txBody>
          <a:bodyPr wrap="square">
            <a:spAutoFit/>
          </a:bodyPr>
          <a:lstStyle/>
          <a:p>
            <a:r>
              <a:rPr lang="en-AU" sz="1200"/>
              <a:t>224 King Street, 2022, distribution permissions for Secondary Curriculum, Curriculum Directorate of NSW Department of Education, granted by © Mylyn Nguyen, 2025.</a:t>
            </a:r>
          </a:p>
        </p:txBody>
      </p:sp>
      <p:sp>
        <p:nvSpPr>
          <p:cNvPr id="2" name="Slide Number Placeholder 1">
            <a:extLst>
              <a:ext uri="{FF2B5EF4-FFF2-40B4-BE49-F238E27FC236}">
                <a16:creationId xmlns:a16="http://schemas.microsoft.com/office/drawing/2014/main" id="{6805E431-24D3-5A9D-FACA-117B32F4F7F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117</a:t>
            </a:fld>
            <a:endParaRPr lang="en-AU"/>
          </a:p>
        </p:txBody>
      </p:sp>
    </p:spTree>
    <p:extLst>
      <p:ext uri="{BB962C8B-B14F-4D97-AF65-F5344CB8AC3E}">
        <p14:creationId xmlns:p14="http://schemas.microsoft.com/office/powerpoint/2010/main" val="425824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3F6D01-74E2-B0FA-3E64-5019A794846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43E288B-7694-0CD6-52FD-0AA6E3F26FFC}"/>
              </a:ext>
            </a:extLst>
          </p:cNvPr>
          <p:cNvSpPr>
            <a:spLocks noGrp="1"/>
          </p:cNvSpPr>
          <p:nvPr>
            <p:ph type="title" idx="4294967295"/>
          </p:nvPr>
        </p:nvSpPr>
        <p:spPr>
          <a:xfrm>
            <a:off x="360000" y="-1008000"/>
            <a:ext cx="10080000" cy="1008000"/>
          </a:xfrm>
        </p:spPr>
        <p:txBody>
          <a:bodyPr vert="horz" lIns="0" tIns="0" rIns="0" bIns="0" rtlCol="0" anchor="b">
            <a:noAutofit/>
          </a:bodyPr>
          <a:lstStyle/>
          <a:p>
            <a:r>
              <a:rPr lang="en-AU"/>
              <a:t>411 King Street</a:t>
            </a:r>
            <a:endParaRPr lang="en-US"/>
          </a:p>
        </p:txBody>
      </p:sp>
      <p:pic>
        <p:nvPicPr>
          <p:cNvPr id="4" name="Picture 3">
            <a:extLst>
              <a:ext uri="{FF2B5EF4-FFF2-40B4-BE49-F238E27FC236}">
                <a16:creationId xmlns:a16="http://schemas.microsoft.com/office/drawing/2014/main" id="{917E5293-F10C-D3A6-B61B-904450F7B340}"/>
              </a:ext>
              <a:ext uri="{C183D7F6-B498-43B3-948B-1728B52AA6E4}">
                <adec:decorative xmlns:adec="http://schemas.microsoft.com/office/drawing/2017/decorative" val="1"/>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0" y="0"/>
            <a:ext cx="6733608" cy="6858000"/>
          </a:xfrm>
          <a:prstGeom prst="rect">
            <a:avLst/>
          </a:prstGeom>
        </p:spPr>
      </p:pic>
      <p:sp>
        <p:nvSpPr>
          <p:cNvPr id="5" name="TextBox 4">
            <a:extLst>
              <a:ext uri="{FF2B5EF4-FFF2-40B4-BE49-F238E27FC236}">
                <a16:creationId xmlns:a16="http://schemas.microsoft.com/office/drawing/2014/main" id="{01B80706-9231-2637-B81F-2731F5C2F737}"/>
              </a:ext>
            </a:extLst>
          </p:cNvPr>
          <p:cNvSpPr txBox="1"/>
          <p:nvPr/>
        </p:nvSpPr>
        <p:spPr>
          <a:xfrm>
            <a:off x="7131809" y="5684130"/>
            <a:ext cx="4352191" cy="646331"/>
          </a:xfrm>
          <a:prstGeom prst="rect">
            <a:avLst/>
          </a:prstGeom>
          <a:noFill/>
        </p:spPr>
        <p:txBody>
          <a:bodyPr wrap="square">
            <a:spAutoFit/>
          </a:bodyPr>
          <a:lstStyle/>
          <a:p>
            <a:r>
              <a:rPr lang="en-AU" sz="1200"/>
              <a:t>411 King Street, 2023, distribution permissions for Secondary Curriculum, Curriculum Directorate of NSW Department of Education, granted by © </a:t>
            </a:r>
            <a:r>
              <a:rPr lang="en-AU" sz="1200" err="1"/>
              <a:t>Mylyn</a:t>
            </a:r>
            <a:r>
              <a:rPr lang="en-AU" sz="1200"/>
              <a:t> Nguyen, 2025.</a:t>
            </a:r>
          </a:p>
        </p:txBody>
      </p:sp>
      <p:sp>
        <p:nvSpPr>
          <p:cNvPr id="2" name="Slide Number Placeholder 1">
            <a:extLst>
              <a:ext uri="{FF2B5EF4-FFF2-40B4-BE49-F238E27FC236}">
                <a16:creationId xmlns:a16="http://schemas.microsoft.com/office/drawing/2014/main" id="{29EE514B-54F6-C215-C569-60BBEE3E1C5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118</a:t>
            </a:fld>
            <a:endParaRPr lang="en-AU"/>
          </a:p>
        </p:txBody>
      </p:sp>
    </p:spTree>
    <p:extLst>
      <p:ext uri="{BB962C8B-B14F-4D97-AF65-F5344CB8AC3E}">
        <p14:creationId xmlns:p14="http://schemas.microsoft.com/office/powerpoint/2010/main" val="2599158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6E38FC-68A9-ACD3-DC8B-150DCF846E1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B389478-8C94-EAB1-B790-CBF3765F280D}"/>
              </a:ext>
            </a:extLst>
          </p:cNvPr>
          <p:cNvSpPr>
            <a:spLocks noGrp="1"/>
          </p:cNvSpPr>
          <p:nvPr>
            <p:ph type="title" idx="4294967295"/>
          </p:nvPr>
        </p:nvSpPr>
        <p:spPr>
          <a:xfrm>
            <a:off x="360000" y="-1008000"/>
            <a:ext cx="10080000" cy="1008000"/>
          </a:xfrm>
        </p:spPr>
        <p:txBody>
          <a:bodyPr vert="horz" lIns="0" tIns="0" rIns="0" bIns="0" rtlCol="0" anchor="b">
            <a:noAutofit/>
          </a:bodyPr>
          <a:lstStyle/>
          <a:p>
            <a:r>
              <a:rPr lang="en-AU"/>
              <a:t>475 King Street</a:t>
            </a:r>
            <a:endParaRPr lang="en-US"/>
          </a:p>
        </p:txBody>
      </p:sp>
      <p:pic>
        <p:nvPicPr>
          <p:cNvPr id="4" name="Picture 3">
            <a:extLst>
              <a:ext uri="{FF2B5EF4-FFF2-40B4-BE49-F238E27FC236}">
                <a16:creationId xmlns:a16="http://schemas.microsoft.com/office/drawing/2014/main" id="{30A4832D-31B2-A80B-6FEF-457B6AB5C129}"/>
              </a:ext>
              <a:ext uri="{C183D7F6-B498-43B3-948B-1728B52AA6E4}">
                <adec:decorative xmlns:adec="http://schemas.microsoft.com/office/drawing/2017/decorative" val="1"/>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0" y="0"/>
            <a:ext cx="6733608" cy="6858000"/>
          </a:xfrm>
          <a:prstGeom prst="rect">
            <a:avLst/>
          </a:prstGeom>
        </p:spPr>
      </p:pic>
      <p:sp>
        <p:nvSpPr>
          <p:cNvPr id="5" name="TextBox 4">
            <a:extLst>
              <a:ext uri="{FF2B5EF4-FFF2-40B4-BE49-F238E27FC236}">
                <a16:creationId xmlns:a16="http://schemas.microsoft.com/office/drawing/2014/main" id="{E8628056-C8E4-9A9B-C0E3-0683B2ED19B4}"/>
              </a:ext>
            </a:extLst>
          </p:cNvPr>
          <p:cNvSpPr txBox="1"/>
          <p:nvPr/>
        </p:nvSpPr>
        <p:spPr>
          <a:xfrm>
            <a:off x="7131809" y="5684130"/>
            <a:ext cx="4352191" cy="646331"/>
          </a:xfrm>
          <a:prstGeom prst="rect">
            <a:avLst/>
          </a:prstGeom>
          <a:noFill/>
        </p:spPr>
        <p:txBody>
          <a:bodyPr wrap="square">
            <a:spAutoFit/>
          </a:bodyPr>
          <a:lstStyle/>
          <a:p>
            <a:r>
              <a:rPr lang="en-AU" sz="1200"/>
              <a:t>475 King Street, 2022, distribution permissions for Secondary Curriculum, Curriculum Directorate of NSW Department of Education, granted by © </a:t>
            </a:r>
            <a:r>
              <a:rPr lang="en-AU" sz="1200" err="1"/>
              <a:t>Mylyn</a:t>
            </a:r>
            <a:r>
              <a:rPr lang="en-AU" sz="1200"/>
              <a:t> Nguyen, 2025.</a:t>
            </a:r>
          </a:p>
        </p:txBody>
      </p:sp>
      <p:sp>
        <p:nvSpPr>
          <p:cNvPr id="2" name="Slide Number Placeholder 1">
            <a:extLst>
              <a:ext uri="{FF2B5EF4-FFF2-40B4-BE49-F238E27FC236}">
                <a16:creationId xmlns:a16="http://schemas.microsoft.com/office/drawing/2014/main" id="{C44208B2-5008-D55D-8314-05B90A86238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119</a:t>
            </a:fld>
            <a:endParaRPr lang="en-AU"/>
          </a:p>
        </p:txBody>
      </p:sp>
    </p:spTree>
    <p:extLst>
      <p:ext uri="{BB962C8B-B14F-4D97-AF65-F5344CB8AC3E}">
        <p14:creationId xmlns:p14="http://schemas.microsoft.com/office/powerpoint/2010/main" val="130309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ED4844-2080-2EA9-4370-C5EA1F02410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083F012-0210-93DD-E252-A6480AE16D19}"/>
              </a:ext>
            </a:extLst>
          </p:cNvPr>
          <p:cNvSpPr>
            <a:spLocks noGrp="1"/>
          </p:cNvSpPr>
          <p:nvPr>
            <p:ph type="title"/>
          </p:nvPr>
        </p:nvSpPr>
        <p:spPr/>
        <p:txBody>
          <a:bodyPr/>
          <a:lstStyle/>
          <a:p>
            <a:r>
              <a:rPr lang="en-AU" dirty="0">
                <a:latin typeface="+mj-lt"/>
              </a:rPr>
              <a:t>Where you are… </a:t>
            </a:r>
            <a:r>
              <a:rPr lang="en-AU" dirty="0">
                <a:solidFill>
                  <a:schemeClr val="accent1">
                    <a:alpha val="0"/>
                  </a:schemeClr>
                </a:solidFill>
                <a:latin typeface="+mj-lt"/>
              </a:rPr>
              <a:t>(6)</a:t>
            </a:r>
          </a:p>
        </p:txBody>
      </p:sp>
      <p:sp>
        <p:nvSpPr>
          <p:cNvPr id="5" name="Content Placeholder 4">
            <a:extLst>
              <a:ext uri="{FF2B5EF4-FFF2-40B4-BE49-F238E27FC236}">
                <a16:creationId xmlns:a16="http://schemas.microsoft.com/office/drawing/2014/main" id="{001B397E-C6E7-5EBE-D63B-8DA7C049F51A}"/>
              </a:ext>
            </a:extLst>
          </p:cNvPr>
          <p:cNvSpPr>
            <a:spLocks noGrp="1"/>
          </p:cNvSpPr>
          <p:nvPr>
            <p:ph type="body" sz="quarter" idx="18"/>
          </p:nvPr>
        </p:nvSpPr>
        <p:spPr>
          <a:xfrm>
            <a:off x="5399998" y="982520"/>
            <a:ext cx="6407150" cy="904153"/>
          </a:xfrm>
        </p:spPr>
        <p:txBody>
          <a:bodyPr anchor="t"/>
          <a:lstStyle/>
          <a:p>
            <a:pPr>
              <a:spcAft>
                <a:spcPts val="0"/>
              </a:spcAft>
            </a:pPr>
            <a:r>
              <a:rPr lang="en-AU">
                <a:latin typeface="+mj-lt"/>
              </a:rPr>
              <a:t>1.1(f) – 3 focus artists</a:t>
            </a:r>
          </a:p>
          <a:p>
            <a:r>
              <a:rPr lang="en-AU">
                <a:latin typeface="+mj-lt"/>
                <a:hlinkClick r:id="rId3"/>
              </a:rPr>
              <a:t>Cast In Cast Out (2020) by Dennis Golding</a:t>
            </a:r>
            <a:endParaRPr lang="en-AU">
              <a:latin typeface="+mj-lt"/>
            </a:endParaRPr>
          </a:p>
        </p:txBody>
      </p:sp>
      <p:graphicFrame>
        <p:nvGraphicFramePr>
          <p:cNvPr id="20" name="Table 19">
            <a:extLst>
              <a:ext uri="{FF2B5EF4-FFF2-40B4-BE49-F238E27FC236}">
                <a16:creationId xmlns:a16="http://schemas.microsoft.com/office/drawing/2014/main" id="{E29C559C-46F8-6BE5-875A-0FC37FBD7C07}"/>
              </a:ext>
            </a:extLst>
          </p:cNvPr>
          <p:cNvGraphicFramePr>
            <a:graphicFrameLocks noGrp="1"/>
          </p:cNvGraphicFramePr>
          <p:nvPr>
            <p:extLst>
              <p:ext uri="{D42A27DB-BD31-4B8C-83A1-F6EECF244321}">
                <p14:modId xmlns:p14="http://schemas.microsoft.com/office/powerpoint/2010/main" val="3985865556"/>
              </p:ext>
            </p:extLst>
          </p:nvPr>
        </p:nvGraphicFramePr>
        <p:xfrm>
          <a:off x="5436851" y="2004965"/>
          <a:ext cx="6126258" cy="4691035"/>
        </p:xfrm>
        <a:graphic>
          <a:graphicData uri="http://schemas.openxmlformats.org/drawingml/2006/table">
            <a:tbl>
              <a:tblPr firstRow="1" bandRow="1">
                <a:tableStyleId>{69012ECD-51FC-41F1-AA8D-1B2483CD663E}</a:tableStyleId>
              </a:tblPr>
              <a:tblGrid>
                <a:gridCol w="2303648">
                  <a:extLst>
                    <a:ext uri="{9D8B030D-6E8A-4147-A177-3AD203B41FA5}">
                      <a16:colId xmlns:a16="http://schemas.microsoft.com/office/drawing/2014/main" val="2871141255"/>
                    </a:ext>
                  </a:extLst>
                </a:gridCol>
                <a:gridCol w="3822610">
                  <a:extLst>
                    <a:ext uri="{9D8B030D-6E8A-4147-A177-3AD203B41FA5}">
                      <a16:colId xmlns:a16="http://schemas.microsoft.com/office/drawing/2014/main" val="1697360955"/>
                    </a:ext>
                  </a:extLst>
                </a:gridCol>
              </a:tblGrid>
              <a:tr h="536109">
                <a:tc>
                  <a:txBody>
                    <a:bodyPr/>
                    <a:lstStyle/>
                    <a:p>
                      <a:pPr>
                        <a:lnSpc>
                          <a:spcPct val="150000"/>
                        </a:lnSpc>
                        <a:spcAft>
                          <a:spcPts val="1200"/>
                        </a:spcAft>
                      </a:pPr>
                      <a:r>
                        <a:rPr lang="en-AU" sz="1600">
                          <a:latin typeface="+mj-lt"/>
                        </a:rPr>
                        <a:t>First impressions…</a:t>
                      </a:r>
                    </a:p>
                  </a:txBody>
                  <a:tcPr/>
                </a:tc>
                <a:tc>
                  <a:txBody>
                    <a:bodyPr/>
                    <a:lstStyle/>
                    <a:p>
                      <a:pPr>
                        <a:lnSpc>
                          <a:spcPct val="150000"/>
                        </a:lnSpc>
                        <a:spcAft>
                          <a:spcPts val="1200"/>
                        </a:spcAft>
                      </a:pPr>
                      <a:endParaRPr lang="en-AU" sz="1600"/>
                    </a:p>
                  </a:txBody>
                  <a:tcPr/>
                </a:tc>
                <a:extLst>
                  <a:ext uri="{0D108BD9-81ED-4DB2-BD59-A6C34878D82A}">
                    <a16:rowId xmlns:a16="http://schemas.microsoft.com/office/drawing/2014/main" val="3236113520"/>
                  </a:ext>
                </a:extLst>
              </a:tr>
              <a:tr h="1322829">
                <a:tc>
                  <a:txBody>
                    <a:bodyPr/>
                    <a:lstStyle/>
                    <a:p>
                      <a:pPr>
                        <a:lnSpc>
                          <a:spcPct val="150000"/>
                        </a:lnSpc>
                        <a:spcAft>
                          <a:spcPts val="1200"/>
                        </a:spcAft>
                      </a:pPr>
                      <a:r>
                        <a:rPr lang="en-AU" sz="1600">
                          <a:latin typeface="+mj-lt"/>
                        </a:rPr>
                        <a:t>What type of built environment is represented?</a:t>
                      </a:r>
                    </a:p>
                  </a:txBody>
                  <a:tcPr/>
                </a:tc>
                <a:tc>
                  <a:txBody>
                    <a:bodyPr/>
                    <a:lstStyle/>
                    <a:p>
                      <a:pPr>
                        <a:lnSpc>
                          <a:spcPct val="150000"/>
                        </a:lnSpc>
                        <a:spcAft>
                          <a:spcPts val="1200"/>
                        </a:spcAft>
                      </a:pPr>
                      <a:endParaRPr lang="en-AU" sz="1600"/>
                    </a:p>
                  </a:txBody>
                  <a:tcPr/>
                </a:tc>
                <a:extLst>
                  <a:ext uri="{0D108BD9-81ED-4DB2-BD59-A6C34878D82A}">
                    <a16:rowId xmlns:a16="http://schemas.microsoft.com/office/drawing/2014/main" val="3560174863"/>
                  </a:ext>
                </a:extLst>
              </a:tr>
              <a:tr h="1463548">
                <a:tc>
                  <a:txBody>
                    <a:bodyPr/>
                    <a:lstStyle/>
                    <a:p>
                      <a:pPr>
                        <a:lnSpc>
                          <a:spcPct val="150000"/>
                        </a:lnSpc>
                        <a:spcAft>
                          <a:spcPts val="1200"/>
                        </a:spcAft>
                      </a:pPr>
                      <a:r>
                        <a:rPr lang="en-AU" sz="1600">
                          <a:latin typeface="+mj-lt"/>
                        </a:rPr>
                        <a:t>What art making choices and techniques do you notice?</a:t>
                      </a:r>
                    </a:p>
                  </a:txBody>
                  <a:tcPr/>
                </a:tc>
                <a:tc>
                  <a:txBody>
                    <a:bodyPr/>
                    <a:lstStyle/>
                    <a:p>
                      <a:pPr>
                        <a:lnSpc>
                          <a:spcPct val="150000"/>
                        </a:lnSpc>
                        <a:spcAft>
                          <a:spcPts val="1200"/>
                        </a:spcAft>
                      </a:pPr>
                      <a:endParaRPr lang="en-AU" sz="1600"/>
                    </a:p>
                  </a:txBody>
                  <a:tcPr/>
                </a:tc>
                <a:extLst>
                  <a:ext uri="{0D108BD9-81ED-4DB2-BD59-A6C34878D82A}">
                    <a16:rowId xmlns:a16="http://schemas.microsoft.com/office/drawing/2014/main" val="2741084818"/>
                  </a:ext>
                </a:extLst>
              </a:tr>
              <a:tr h="1322829">
                <a:tc>
                  <a:txBody>
                    <a:bodyPr/>
                    <a:lstStyle/>
                    <a:p>
                      <a:pPr>
                        <a:lnSpc>
                          <a:spcPct val="150000"/>
                        </a:lnSpc>
                        <a:spcAft>
                          <a:spcPts val="1200"/>
                        </a:spcAft>
                      </a:pPr>
                      <a:r>
                        <a:rPr lang="en-AU" sz="1600">
                          <a:latin typeface="+mj-lt"/>
                        </a:rPr>
                        <a:t>What can you tell about this place from looking at the artwork?</a:t>
                      </a:r>
                    </a:p>
                  </a:txBody>
                  <a:tcPr/>
                </a:tc>
                <a:tc>
                  <a:txBody>
                    <a:bodyPr/>
                    <a:lstStyle/>
                    <a:p>
                      <a:pPr>
                        <a:lnSpc>
                          <a:spcPct val="150000"/>
                        </a:lnSpc>
                        <a:spcAft>
                          <a:spcPts val="1200"/>
                        </a:spcAft>
                      </a:pPr>
                      <a:endParaRPr lang="en-AU" sz="1600" dirty="0"/>
                    </a:p>
                  </a:txBody>
                  <a:tcPr/>
                </a:tc>
                <a:extLst>
                  <a:ext uri="{0D108BD9-81ED-4DB2-BD59-A6C34878D82A}">
                    <a16:rowId xmlns:a16="http://schemas.microsoft.com/office/drawing/2014/main" val="2649777851"/>
                  </a:ext>
                </a:extLst>
              </a:tr>
            </a:tbl>
          </a:graphicData>
        </a:graphic>
      </p:graphicFrame>
      <p:sp>
        <p:nvSpPr>
          <p:cNvPr id="6" name="Picture Placeholder 5">
            <a:extLst>
              <a:ext uri="{FF2B5EF4-FFF2-40B4-BE49-F238E27FC236}">
                <a16:creationId xmlns:a16="http://schemas.microsoft.com/office/drawing/2014/main" id="{91A0AB0F-DFDB-AA65-651E-DB7DBAC67F75}"/>
              </a:ext>
              <a:ext uri="{C183D7F6-B498-43B3-948B-1728B52AA6E4}">
                <adec:decorative xmlns:adec="http://schemas.microsoft.com/office/drawing/2017/decorative" val="1"/>
              </a:ext>
            </a:extLst>
          </p:cNvPr>
          <p:cNvSpPr>
            <a:spLocks noGrp="1"/>
          </p:cNvSpPr>
          <p:nvPr>
            <p:ph type="pic" sz="quarter" idx="13"/>
          </p:nvPr>
        </p:nvSpPr>
        <p:spPr/>
        <p:txBody>
          <a:bodyPr/>
          <a:lstStyle/>
          <a:p>
            <a:endParaRPr lang="en-AU"/>
          </a:p>
        </p:txBody>
      </p:sp>
      <p:sp>
        <p:nvSpPr>
          <p:cNvPr id="2" name="Slide Number Placeholder 1">
            <a:extLst>
              <a:ext uri="{FF2B5EF4-FFF2-40B4-BE49-F238E27FC236}">
                <a16:creationId xmlns:a16="http://schemas.microsoft.com/office/drawing/2014/main" id="{0217DF00-8EDB-AED9-938B-4E5598AF1E8A}"/>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t>12</a:t>
            </a:fld>
            <a:endParaRPr lang="en-AU"/>
          </a:p>
        </p:txBody>
      </p:sp>
    </p:spTree>
    <p:extLst>
      <p:ext uri="{BB962C8B-B14F-4D97-AF65-F5344CB8AC3E}">
        <p14:creationId xmlns:p14="http://schemas.microsoft.com/office/powerpoint/2010/main" val="869728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EE820E-CEF4-6104-1169-D1879291EED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8B51B6F-F8FB-359F-FF7A-FD78A5C1A3D9}"/>
              </a:ext>
            </a:extLst>
          </p:cNvPr>
          <p:cNvSpPr>
            <a:spLocks noGrp="1"/>
          </p:cNvSpPr>
          <p:nvPr>
            <p:ph type="ctrTitle"/>
          </p:nvPr>
        </p:nvSpPr>
        <p:spPr/>
        <p:txBody>
          <a:bodyPr/>
          <a:lstStyle/>
          <a:p>
            <a:r>
              <a:rPr lang="en-US" dirty="0">
                <a:latin typeface="+mj-lt"/>
              </a:rPr>
              <a:t>Appendix 3</a:t>
            </a:r>
            <a:br>
              <a:rPr lang="en-US" dirty="0">
                <a:latin typeface="+mj-lt"/>
              </a:rPr>
            </a:br>
            <a:r>
              <a:rPr lang="en-US" dirty="0">
                <a:latin typeface="+mj-lt"/>
              </a:rPr>
              <a:t>Selected artworks from ARTEXPRESS</a:t>
            </a:r>
          </a:p>
        </p:txBody>
      </p:sp>
    </p:spTree>
    <p:extLst>
      <p:ext uri="{BB962C8B-B14F-4D97-AF65-F5344CB8AC3E}">
        <p14:creationId xmlns:p14="http://schemas.microsoft.com/office/powerpoint/2010/main" val="2017220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FE467C-EDD6-4491-50CB-40507F441D8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84AA2D2-8298-A8C9-AD5E-F9A1ED3DF93A}"/>
              </a:ext>
            </a:extLst>
          </p:cNvPr>
          <p:cNvSpPr>
            <a:spLocks noGrp="1"/>
          </p:cNvSpPr>
          <p:nvPr>
            <p:ph type="title" idx="4294967295"/>
          </p:nvPr>
        </p:nvSpPr>
        <p:spPr>
          <a:xfrm>
            <a:off x="360000" y="-1008000"/>
            <a:ext cx="10080000" cy="1008000"/>
          </a:xfrm>
        </p:spPr>
        <p:txBody>
          <a:bodyPr vert="horz" lIns="0" tIns="0" rIns="0" bIns="0" rtlCol="0" anchor="b">
            <a:noAutofit/>
          </a:bodyPr>
          <a:lstStyle/>
          <a:p>
            <a:r>
              <a:rPr lang="en-AU"/>
              <a:t>Concrete Bubble</a:t>
            </a:r>
            <a:endParaRPr lang="en-US"/>
          </a:p>
        </p:txBody>
      </p:sp>
      <p:grpSp>
        <p:nvGrpSpPr>
          <p:cNvPr id="5" name="Group 4">
            <a:extLst>
              <a:ext uri="{FF2B5EF4-FFF2-40B4-BE49-F238E27FC236}">
                <a16:creationId xmlns:a16="http://schemas.microsoft.com/office/drawing/2014/main" id="{EA53FBEC-ECB5-ED5A-DAF0-381359E53160}"/>
              </a:ext>
              <a:ext uri="{C183D7F6-B498-43B3-948B-1728B52AA6E4}">
                <adec:decorative xmlns:adec="http://schemas.microsoft.com/office/drawing/2017/decorative" val="1"/>
              </a:ext>
            </a:extLst>
          </p:cNvPr>
          <p:cNvGrpSpPr/>
          <p:nvPr/>
        </p:nvGrpSpPr>
        <p:grpSpPr>
          <a:xfrm>
            <a:off x="0" y="0"/>
            <a:ext cx="7839808" cy="6858000"/>
            <a:chOff x="0" y="0"/>
            <a:chExt cx="7839808" cy="6858000"/>
          </a:xfrm>
        </p:grpSpPr>
        <p:sp>
          <p:nvSpPr>
            <p:cNvPr id="3" name="Rectangle 2">
              <a:extLst>
                <a:ext uri="{FF2B5EF4-FFF2-40B4-BE49-F238E27FC236}">
                  <a16:creationId xmlns:a16="http://schemas.microsoft.com/office/drawing/2014/main" id="{7AD9070E-7918-5500-1E7D-9ED7553D52F2}"/>
                </a:ext>
                <a:ext uri="{C183D7F6-B498-43B3-948B-1728B52AA6E4}">
                  <adec:decorative xmlns:adec="http://schemas.microsoft.com/office/drawing/2017/decorative" val="1"/>
                </a:ext>
              </a:extLst>
            </p:cNvPr>
            <p:cNvSpPr/>
            <p:nvPr/>
          </p:nvSpPr>
          <p:spPr>
            <a:xfrm>
              <a:off x="0" y="0"/>
              <a:ext cx="7839808" cy="6858000"/>
            </a:xfrm>
            <a:prstGeom prst="rect">
              <a:avLst/>
            </a:prstGeom>
            <a:solidFill>
              <a:srgbClr val="0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026" name="Picture 2">
              <a:extLst>
                <a:ext uri="{FF2B5EF4-FFF2-40B4-BE49-F238E27FC236}">
                  <a16:creationId xmlns:a16="http://schemas.microsoft.com/office/drawing/2014/main" id="{80F58E21-C585-8DBE-6144-7C2C47FF3F8A}"/>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511" y="683384"/>
              <a:ext cx="7790786" cy="519706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2" name="Group 31" descr="Concrete Bubble by Eizar Aung (ARTEXPRESS 2025)&#10;">
            <a:extLst>
              <a:ext uri="{FF2B5EF4-FFF2-40B4-BE49-F238E27FC236}">
                <a16:creationId xmlns:a16="http://schemas.microsoft.com/office/drawing/2014/main" id="{5DA43FE2-7DE1-87B1-F393-56533AE12CC3}"/>
              </a:ext>
            </a:extLst>
          </p:cNvPr>
          <p:cNvGrpSpPr/>
          <p:nvPr/>
        </p:nvGrpSpPr>
        <p:grpSpPr>
          <a:xfrm>
            <a:off x="7991283" y="524551"/>
            <a:ext cx="3897549" cy="1377331"/>
            <a:chOff x="7991283" y="524551"/>
            <a:chExt cx="3897549" cy="1377331"/>
          </a:xfrm>
        </p:grpSpPr>
        <p:sp>
          <p:nvSpPr>
            <p:cNvPr id="22" name="Rectangle: Rounded Corners 21">
              <a:extLst>
                <a:ext uri="{FF2B5EF4-FFF2-40B4-BE49-F238E27FC236}">
                  <a16:creationId xmlns:a16="http://schemas.microsoft.com/office/drawing/2014/main" id="{FD99F4AA-3FF1-A64E-7EFF-D515116C53AB}"/>
                </a:ext>
                <a:ext uri="{C183D7F6-B498-43B3-948B-1728B52AA6E4}">
                  <adec:decorative xmlns:adec="http://schemas.microsoft.com/office/drawing/2017/decorative" val="1"/>
                </a:ext>
              </a:extLst>
            </p:cNvPr>
            <p:cNvSpPr/>
            <p:nvPr/>
          </p:nvSpPr>
          <p:spPr>
            <a:xfrm>
              <a:off x="8570878" y="524551"/>
              <a:ext cx="3317954" cy="1377331"/>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63538">
                <a:lnSpc>
                  <a:spcPct val="114000"/>
                </a:lnSpc>
                <a:spcAft>
                  <a:spcPts val="600"/>
                </a:spcAft>
              </a:pPr>
              <a:r>
                <a:rPr lang="en-AU" sz="1800">
                  <a:hlinkClick r:id="rId4"/>
                </a:rPr>
                <a:t>Concrete Bubble by Eizar Aung</a:t>
              </a:r>
              <a:r>
                <a:rPr lang="en-AU" sz="1800"/>
                <a:t> </a:t>
              </a:r>
              <a:r>
                <a:rPr lang="fr-FR" sz="1800">
                  <a:solidFill>
                    <a:schemeClr val="accent1"/>
                  </a:solidFill>
                </a:rPr>
                <a:t>(ARTEXPRESS 2025)</a:t>
              </a:r>
            </a:p>
          </p:txBody>
        </p:sp>
        <p:sp>
          <p:nvSpPr>
            <p:cNvPr id="23" name="Oval 22">
              <a:hlinkClick r:id="rId5" action="ppaction://hlinksldjump"/>
              <a:extLst>
                <a:ext uri="{FF2B5EF4-FFF2-40B4-BE49-F238E27FC236}">
                  <a16:creationId xmlns:a16="http://schemas.microsoft.com/office/drawing/2014/main" id="{535023C9-0677-E899-FE08-3C4D8005F499}"/>
                </a:ext>
              </a:extLst>
            </p:cNvPr>
            <p:cNvSpPr/>
            <p:nvPr/>
          </p:nvSpPr>
          <p:spPr>
            <a:xfrm>
              <a:off x="7991283" y="709217"/>
              <a:ext cx="893994" cy="893995"/>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14000"/>
                </a:lnSpc>
                <a:spcAft>
                  <a:spcPts val="600"/>
                </a:spcAft>
              </a:pPr>
              <a:endParaRPr lang="en-AU" sz="1800" b="1">
                <a:solidFill>
                  <a:schemeClr val="bg1"/>
                </a:solidFill>
                <a:cs typeface="Arial" panose="020B0604020202020204" pitchFamily="34" charset="0"/>
              </a:endParaRPr>
            </a:p>
          </p:txBody>
        </p:sp>
        <p:pic>
          <p:nvPicPr>
            <p:cNvPr id="31" name="Picture 30" descr="A computer screen and stationery&#10;&#10;AI-generated content may be incorrect.">
              <a:extLst>
                <a:ext uri="{FF2B5EF4-FFF2-40B4-BE49-F238E27FC236}">
                  <a16:creationId xmlns:a16="http://schemas.microsoft.com/office/drawing/2014/main" id="{A806CC2F-3489-78D9-9C2B-841325D47F42}"/>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8041919" y="759853"/>
              <a:ext cx="792722" cy="792722"/>
            </a:xfrm>
            <a:prstGeom prst="rect">
              <a:avLst/>
            </a:prstGeom>
          </p:spPr>
        </p:pic>
      </p:grpSp>
      <p:grpSp>
        <p:nvGrpSpPr>
          <p:cNvPr id="14" name="Group 13" descr="Tip: See this work in the ARTEXPRESS Virtual Galleryfor detailed images, VR viewing room, artist statement and interview, and marker’s commentary.&#10;">
            <a:extLst>
              <a:ext uri="{FF2B5EF4-FFF2-40B4-BE49-F238E27FC236}">
                <a16:creationId xmlns:a16="http://schemas.microsoft.com/office/drawing/2014/main" id="{94355DFA-6726-3EA2-D04C-3855E7AF79E1}"/>
              </a:ext>
            </a:extLst>
          </p:cNvPr>
          <p:cNvGrpSpPr/>
          <p:nvPr/>
        </p:nvGrpSpPr>
        <p:grpSpPr>
          <a:xfrm>
            <a:off x="8128000" y="2394864"/>
            <a:ext cx="3898900" cy="2658252"/>
            <a:chOff x="7248935" y="1287861"/>
            <a:chExt cx="4595063" cy="3132893"/>
          </a:xfrm>
        </p:grpSpPr>
        <p:sp>
          <p:nvSpPr>
            <p:cNvPr id="15" name="Rectangle: Rounded Corners 14">
              <a:extLst>
                <a:ext uri="{FF2B5EF4-FFF2-40B4-BE49-F238E27FC236}">
                  <a16:creationId xmlns:a16="http://schemas.microsoft.com/office/drawing/2014/main" id="{371B3441-2FE9-9E79-7CCD-A7BB4AF4A416}"/>
                </a:ext>
                <a:ext uri="{C183D7F6-B498-43B3-948B-1728B52AA6E4}">
                  <adec:decorative xmlns:adec="http://schemas.microsoft.com/office/drawing/2017/decorative" val="1"/>
                </a:ext>
              </a:extLst>
            </p:cNvPr>
            <p:cNvSpPr/>
            <p:nvPr/>
          </p:nvSpPr>
          <p:spPr>
            <a:xfrm>
              <a:off x="7248935" y="1694046"/>
              <a:ext cx="4432342" cy="2726708"/>
            </a:xfrm>
            <a:prstGeom prst="roundRect">
              <a:avLst>
                <a:gd name="adj" fmla="val 7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14000"/>
                </a:lnSpc>
                <a:spcBef>
                  <a:spcPts val="600"/>
                </a:spcBef>
                <a:spcAft>
                  <a:spcPts val="600"/>
                </a:spcAft>
              </a:pPr>
              <a:r>
                <a:rPr lang="en-AU" sz="1800" b="1" noProof="0">
                  <a:solidFill>
                    <a:schemeClr val="bg1"/>
                  </a:solidFill>
                  <a:cs typeface="Arial" panose="020B0604020202020204" pitchFamily="34" charset="0"/>
                </a:rPr>
                <a:t>Tip – </a:t>
              </a:r>
              <a:r>
                <a:rPr lang="en-AU" sz="1800" noProof="0"/>
                <a:t>See this work in the </a:t>
              </a:r>
              <a:r>
                <a:rPr lang="en-AU" sz="1800" noProof="0">
                  <a:solidFill>
                    <a:schemeClr val="accent4"/>
                  </a:solidFill>
                  <a:hlinkClick r:id="rId7">
                    <a:extLst>
                      <a:ext uri="{A12FA001-AC4F-418D-AE19-62706E023703}">
                        <ahyp:hlinkClr xmlns:ahyp="http://schemas.microsoft.com/office/drawing/2018/hyperlinkcolor" val="tx"/>
                      </a:ext>
                    </a:extLst>
                  </a:hlinkClick>
                </a:rPr>
                <a:t>ARTEXPRESS Virtual Gallery</a:t>
              </a:r>
              <a:br>
                <a:rPr lang="en-AU" sz="1800" noProof="0">
                  <a:solidFill>
                    <a:schemeClr val="accent4"/>
                  </a:solidFill>
                </a:rPr>
              </a:br>
              <a:r>
                <a:rPr lang="en-AU" sz="1800" noProof="0"/>
                <a:t>for detailed images, VR viewing room, artist statement and interview, and marker’s commentary.</a:t>
              </a:r>
            </a:p>
          </p:txBody>
        </p:sp>
        <p:grpSp>
          <p:nvGrpSpPr>
            <p:cNvPr id="16" name="Group 15">
              <a:extLst>
                <a:ext uri="{FF2B5EF4-FFF2-40B4-BE49-F238E27FC236}">
                  <a16:creationId xmlns:a16="http://schemas.microsoft.com/office/drawing/2014/main" id="{F946B916-8F75-EE0C-0A2E-2610B764E159}"/>
                </a:ext>
              </a:extLst>
            </p:cNvPr>
            <p:cNvGrpSpPr/>
            <p:nvPr/>
          </p:nvGrpSpPr>
          <p:grpSpPr>
            <a:xfrm>
              <a:off x="10798558" y="1287861"/>
              <a:ext cx="1045440" cy="1045440"/>
              <a:chOff x="5838416" y="1369454"/>
              <a:chExt cx="1045440" cy="1045440"/>
            </a:xfrm>
          </p:grpSpPr>
          <p:sp>
            <p:nvSpPr>
              <p:cNvPr id="17" name="Oval 16">
                <a:hlinkClick r:id="rId5" action="ppaction://hlinksldjump"/>
                <a:extLst>
                  <a:ext uri="{FF2B5EF4-FFF2-40B4-BE49-F238E27FC236}">
                    <a16:creationId xmlns:a16="http://schemas.microsoft.com/office/drawing/2014/main" id="{912B9D7F-205E-65D3-EC71-BD06B3CC8ED2}"/>
                  </a:ext>
                </a:extLst>
              </p:cNvPr>
              <p:cNvSpPr/>
              <p:nvPr/>
            </p:nvSpPr>
            <p:spPr>
              <a:xfrm>
                <a:off x="5838416" y="1369454"/>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14000"/>
                  </a:lnSpc>
                  <a:spcAft>
                    <a:spcPts val="600"/>
                  </a:spcAft>
                </a:pPr>
                <a:endParaRPr lang="en-AU" sz="1800" b="1">
                  <a:solidFill>
                    <a:schemeClr val="bg1"/>
                  </a:solidFill>
                  <a:cs typeface="Arial" panose="020B0604020202020204" pitchFamily="34" charset="0"/>
                </a:endParaRPr>
              </a:p>
            </p:txBody>
          </p:sp>
          <p:pic>
            <p:nvPicPr>
              <p:cNvPr id="18" name="Picture 17" descr="A blue circle with a red and blue circle with a red arrow in the center&#10;&#10;AI-generated content may be incorrect.">
                <a:extLst>
                  <a:ext uri="{FF2B5EF4-FFF2-40B4-BE49-F238E27FC236}">
                    <a16:creationId xmlns:a16="http://schemas.microsoft.com/office/drawing/2014/main" id="{39589D29-D781-19D0-6970-5D541CECBAA0}"/>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5938288" y="1470282"/>
                <a:ext cx="845696" cy="845694"/>
              </a:xfrm>
              <a:prstGeom prst="rect">
                <a:avLst/>
              </a:prstGeom>
            </p:spPr>
          </p:pic>
        </p:grpSp>
      </p:grpSp>
      <p:sp>
        <p:nvSpPr>
          <p:cNvPr id="2" name="Slide Number Placeholder 1">
            <a:extLst>
              <a:ext uri="{FF2B5EF4-FFF2-40B4-BE49-F238E27FC236}">
                <a16:creationId xmlns:a16="http://schemas.microsoft.com/office/drawing/2014/main" id="{C9620819-18AB-B0C8-8B2D-2343295D6B2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121</a:t>
            </a:fld>
            <a:endParaRPr lang="en-AU"/>
          </a:p>
        </p:txBody>
      </p:sp>
    </p:spTree>
    <p:extLst>
      <p:ext uri="{BB962C8B-B14F-4D97-AF65-F5344CB8AC3E}">
        <p14:creationId xmlns:p14="http://schemas.microsoft.com/office/powerpoint/2010/main" val="2229202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297F92-A93F-C698-CD86-2CA3CABE480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32718D1-070B-F5F4-EA18-28366593ABA4}"/>
              </a:ext>
            </a:extLst>
          </p:cNvPr>
          <p:cNvSpPr>
            <a:spLocks noGrp="1"/>
          </p:cNvSpPr>
          <p:nvPr>
            <p:ph type="title" idx="4294967295"/>
          </p:nvPr>
        </p:nvSpPr>
        <p:spPr>
          <a:xfrm>
            <a:off x="360000" y="-1008000"/>
            <a:ext cx="10080000" cy="1008000"/>
          </a:xfrm>
        </p:spPr>
        <p:txBody>
          <a:bodyPr vert="horz" lIns="0" tIns="0" rIns="0" bIns="0" rtlCol="0" anchor="b">
            <a:noAutofit/>
          </a:bodyPr>
          <a:lstStyle/>
          <a:p>
            <a:r>
              <a:rPr lang="en-AU"/>
              <a:t>Foreign Familiarity</a:t>
            </a:r>
            <a:endParaRPr lang="en-US"/>
          </a:p>
        </p:txBody>
      </p:sp>
      <p:grpSp>
        <p:nvGrpSpPr>
          <p:cNvPr id="4" name="Group 3">
            <a:extLst>
              <a:ext uri="{FF2B5EF4-FFF2-40B4-BE49-F238E27FC236}">
                <a16:creationId xmlns:a16="http://schemas.microsoft.com/office/drawing/2014/main" id="{99954FAF-B07C-5414-DBF9-42DE3E1457B7}"/>
              </a:ext>
              <a:ext uri="{C183D7F6-B498-43B3-948B-1728B52AA6E4}">
                <adec:decorative xmlns:adec="http://schemas.microsoft.com/office/drawing/2017/decorative" val="1"/>
              </a:ext>
            </a:extLst>
          </p:cNvPr>
          <p:cNvGrpSpPr/>
          <p:nvPr/>
        </p:nvGrpSpPr>
        <p:grpSpPr>
          <a:xfrm>
            <a:off x="0" y="0"/>
            <a:ext cx="7839808" cy="6858000"/>
            <a:chOff x="0" y="0"/>
            <a:chExt cx="7839808" cy="6858000"/>
          </a:xfrm>
        </p:grpSpPr>
        <p:sp>
          <p:nvSpPr>
            <p:cNvPr id="3" name="Rectangle 2">
              <a:extLst>
                <a:ext uri="{FF2B5EF4-FFF2-40B4-BE49-F238E27FC236}">
                  <a16:creationId xmlns:a16="http://schemas.microsoft.com/office/drawing/2014/main" id="{45D349F7-B1D9-E9E5-3411-5AC8EBB2AAE3}"/>
                </a:ext>
              </a:extLst>
            </p:cNvPr>
            <p:cNvSpPr/>
            <p:nvPr/>
          </p:nvSpPr>
          <p:spPr>
            <a:xfrm>
              <a:off x="0" y="0"/>
              <a:ext cx="7839808" cy="6858000"/>
            </a:xfrm>
            <a:prstGeom prst="rect">
              <a:avLst/>
            </a:prstGeom>
            <a:solidFill>
              <a:srgbClr val="0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3314" name="Picture 2">
              <a:hlinkClick r:id="rId3"/>
              <a:extLst>
                <a:ext uri="{FF2B5EF4-FFF2-40B4-BE49-F238E27FC236}">
                  <a16:creationId xmlns:a16="http://schemas.microsoft.com/office/drawing/2014/main" id="{3389503F-7D5B-B6D3-D7B2-25321BE7DC0F}"/>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l="-870" t="-29070" r="-870" b="-29070"/>
            <a:stretch>
              <a:fillRect/>
            </a:stretch>
          </p:blipFill>
          <p:spPr bwMode="auto">
            <a:xfrm>
              <a:off x="165100" y="391417"/>
              <a:ext cx="7621704" cy="57809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2" name="Group 31" descr="Foreign Familiarity by Anngie Chuah (ARTEXPRESS 2025)&#10;">
            <a:extLst>
              <a:ext uri="{FF2B5EF4-FFF2-40B4-BE49-F238E27FC236}">
                <a16:creationId xmlns:a16="http://schemas.microsoft.com/office/drawing/2014/main" id="{FEE96F10-0B67-1414-4A3C-328043F9DA6D}"/>
              </a:ext>
            </a:extLst>
          </p:cNvPr>
          <p:cNvGrpSpPr/>
          <p:nvPr/>
        </p:nvGrpSpPr>
        <p:grpSpPr>
          <a:xfrm>
            <a:off x="7991283" y="524551"/>
            <a:ext cx="3897549" cy="1377331"/>
            <a:chOff x="7991283" y="524551"/>
            <a:chExt cx="3897549" cy="1377331"/>
          </a:xfrm>
        </p:grpSpPr>
        <p:sp>
          <p:nvSpPr>
            <p:cNvPr id="22" name="Rectangle: Rounded Corners 21">
              <a:extLst>
                <a:ext uri="{FF2B5EF4-FFF2-40B4-BE49-F238E27FC236}">
                  <a16:creationId xmlns:a16="http://schemas.microsoft.com/office/drawing/2014/main" id="{A7E78D48-8B24-4571-B1DD-0EAA3BA03ADA}"/>
                </a:ext>
                <a:ext uri="{C183D7F6-B498-43B3-948B-1728B52AA6E4}">
                  <adec:decorative xmlns:adec="http://schemas.microsoft.com/office/drawing/2017/decorative" val="1"/>
                </a:ext>
              </a:extLst>
            </p:cNvPr>
            <p:cNvSpPr/>
            <p:nvPr/>
          </p:nvSpPr>
          <p:spPr>
            <a:xfrm>
              <a:off x="8570878" y="524551"/>
              <a:ext cx="3317954" cy="1377331"/>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63538">
                <a:lnSpc>
                  <a:spcPct val="114000"/>
                </a:lnSpc>
                <a:spcAft>
                  <a:spcPts val="600"/>
                </a:spcAft>
              </a:pPr>
              <a:r>
                <a:rPr lang="en-AU" sz="1800">
                  <a:hlinkClick r:id="rId5"/>
                </a:rPr>
                <a:t>Foreign Familiarity by Anngie Chuah</a:t>
              </a:r>
              <a:r>
                <a:rPr lang="en-AU" sz="1800"/>
                <a:t> </a:t>
              </a:r>
              <a:r>
                <a:rPr lang="fr-FR" sz="1800">
                  <a:solidFill>
                    <a:schemeClr val="accent1"/>
                  </a:solidFill>
                </a:rPr>
                <a:t>(ARTEXPRESS 2025)</a:t>
              </a:r>
            </a:p>
          </p:txBody>
        </p:sp>
        <p:sp>
          <p:nvSpPr>
            <p:cNvPr id="23" name="Oval 22">
              <a:hlinkClick r:id="rId6" action="ppaction://hlinksldjump"/>
              <a:extLst>
                <a:ext uri="{FF2B5EF4-FFF2-40B4-BE49-F238E27FC236}">
                  <a16:creationId xmlns:a16="http://schemas.microsoft.com/office/drawing/2014/main" id="{5DB671EF-EABC-54EB-C27C-525CB76E8893}"/>
                </a:ext>
              </a:extLst>
            </p:cNvPr>
            <p:cNvSpPr/>
            <p:nvPr/>
          </p:nvSpPr>
          <p:spPr>
            <a:xfrm>
              <a:off x="7991283" y="709217"/>
              <a:ext cx="893994" cy="893995"/>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14000"/>
                </a:lnSpc>
                <a:spcAft>
                  <a:spcPts val="600"/>
                </a:spcAft>
              </a:pPr>
              <a:endParaRPr lang="en-AU" sz="1800" b="1">
                <a:solidFill>
                  <a:schemeClr val="bg1"/>
                </a:solidFill>
                <a:cs typeface="Arial" panose="020B0604020202020204" pitchFamily="34" charset="0"/>
              </a:endParaRPr>
            </a:p>
          </p:txBody>
        </p:sp>
        <p:pic>
          <p:nvPicPr>
            <p:cNvPr id="31" name="Picture 30" descr="A computer screen and stationery&#10;&#10;AI-generated content may be incorrect.">
              <a:extLst>
                <a:ext uri="{FF2B5EF4-FFF2-40B4-BE49-F238E27FC236}">
                  <a16:creationId xmlns:a16="http://schemas.microsoft.com/office/drawing/2014/main" id="{075E57AC-D1FD-7B4E-B8DA-EFF9F802D302}"/>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8041919" y="759853"/>
              <a:ext cx="792722" cy="792722"/>
            </a:xfrm>
            <a:prstGeom prst="rect">
              <a:avLst/>
            </a:prstGeom>
          </p:spPr>
        </p:pic>
      </p:grpSp>
      <p:grpSp>
        <p:nvGrpSpPr>
          <p:cNvPr id="14" name="Group 13" descr="Tip: See this work in the ARTEXPRESS Virtual Gallery for detailed images, VR viewing room, artist statement, and marker’s commentary.&#10;">
            <a:extLst>
              <a:ext uri="{FF2B5EF4-FFF2-40B4-BE49-F238E27FC236}">
                <a16:creationId xmlns:a16="http://schemas.microsoft.com/office/drawing/2014/main" id="{9E9594F9-C9F2-0D29-3029-6B6DE01B6CAC}"/>
              </a:ext>
            </a:extLst>
          </p:cNvPr>
          <p:cNvGrpSpPr/>
          <p:nvPr/>
        </p:nvGrpSpPr>
        <p:grpSpPr>
          <a:xfrm>
            <a:off x="8128000" y="2394864"/>
            <a:ext cx="3898900" cy="2658252"/>
            <a:chOff x="7248935" y="1287861"/>
            <a:chExt cx="4595063" cy="3132893"/>
          </a:xfrm>
        </p:grpSpPr>
        <p:sp>
          <p:nvSpPr>
            <p:cNvPr id="15" name="Rectangle: Rounded Corners 14">
              <a:extLst>
                <a:ext uri="{FF2B5EF4-FFF2-40B4-BE49-F238E27FC236}">
                  <a16:creationId xmlns:a16="http://schemas.microsoft.com/office/drawing/2014/main" id="{DBE1C7D7-B1D4-0AEC-0097-2396637873A2}"/>
                </a:ext>
                <a:ext uri="{C183D7F6-B498-43B3-948B-1728B52AA6E4}">
                  <adec:decorative xmlns:adec="http://schemas.microsoft.com/office/drawing/2017/decorative" val="1"/>
                </a:ext>
              </a:extLst>
            </p:cNvPr>
            <p:cNvSpPr/>
            <p:nvPr/>
          </p:nvSpPr>
          <p:spPr>
            <a:xfrm>
              <a:off x="7248935" y="1694046"/>
              <a:ext cx="4432342" cy="2726708"/>
            </a:xfrm>
            <a:prstGeom prst="roundRect">
              <a:avLst>
                <a:gd name="adj" fmla="val 7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14000"/>
                </a:lnSpc>
                <a:spcAft>
                  <a:spcPts val="600"/>
                </a:spcAft>
              </a:pPr>
              <a:r>
                <a:rPr lang="en-AU" sz="1800" b="1" noProof="0">
                  <a:solidFill>
                    <a:schemeClr val="bg1"/>
                  </a:solidFill>
                  <a:cs typeface="Arial" panose="020B0604020202020204" pitchFamily="34" charset="0"/>
                </a:rPr>
                <a:t>Tip – </a:t>
              </a:r>
              <a:r>
                <a:rPr lang="en-AU" sz="1800" noProof="0"/>
                <a:t>See this work in the </a:t>
              </a:r>
              <a:r>
                <a:rPr lang="en-AU" sz="1800" noProof="0">
                  <a:solidFill>
                    <a:schemeClr val="accent4"/>
                  </a:solidFill>
                  <a:hlinkClick r:id="rId5">
                    <a:extLst>
                      <a:ext uri="{A12FA001-AC4F-418D-AE19-62706E023703}">
                        <ahyp:hlinkClr xmlns:ahyp="http://schemas.microsoft.com/office/drawing/2018/hyperlinkcolor" val="tx"/>
                      </a:ext>
                    </a:extLst>
                  </a:hlinkClick>
                </a:rPr>
                <a:t>ARTEXPRESS Virtual Gallery </a:t>
              </a:r>
              <a:r>
                <a:rPr lang="en-AU" sz="1800" noProof="0"/>
                <a:t>for detailed images, VR viewing room, artist statement, and marker’s commentary.</a:t>
              </a:r>
            </a:p>
          </p:txBody>
        </p:sp>
        <p:grpSp>
          <p:nvGrpSpPr>
            <p:cNvPr id="16" name="Group 15">
              <a:extLst>
                <a:ext uri="{FF2B5EF4-FFF2-40B4-BE49-F238E27FC236}">
                  <a16:creationId xmlns:a16="http://schemas.microsoft.com/office/drawing/2014/main" id="{6DF419FE-A150-4CDF-C764-D6F38A7CDE29}"/>
                </a:ext>
              </a:extLst>
            </p:cNvPr>
            <p:cNvGrpSpPr/>
            <p:nvPr/>
          </p:nvGrpSpPr>
          <p:grpSpPr>
            <a:xfrm>
              <a:off x="10798558" y="1287861"/>
              <a:ext cx="1045440" cy="1045440"/>
              <a:chOff x="5838416" y="1369454"/>
              <a:chExt cx="1045440" cy="1045440"/>
            </a:xfrm>
          </p:grpSpPr>
          <p:sp>
            <p:nvSpPr>
              <p:cNvPr id="17" name="Oval 16">
                <a:hlinkClick r:id="rId6" action="ppaction://hlinksldjump"/>
                <a:extLst>
                  <a:ext uri="{FF2B5EF4-FFF2-40B4-BE49-F238E27FC236}">
                    <a16:creationId xmlns:a16="http://schemas.microsoft.com/office/drawing/2014/main" id="{88128BDF-99CE-874E-C7A4-2D28EAE139B0}"/>
                  </a:ext>
                </a:extLst>
              </p:cNvPr>
              <p:cNvSpPr/>
              <p:nvPr/>
            </p:nvSpPr>
            <p:spPr>
              <a:xfrm>
                <a:off x="5838416" y="1369454"/>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14000"/>
                  </a:lnSpc>
                  <a:spcAft>
                    <a:spcPts val="600"/>
                  </a:spcAft>
                </a:pPr>
                <a:endParaRPr lang="en-AU" sz="1800" b="1">
                  <a:solidFill>
                    <a:schemeClr val="bg1"/>
                  </a:solidFill>
                  <a:cs typeface="Arial" panose="020B0604020202020204" pitchFamily="34" charset="0"/>
                </a:endParaRPr>
              </a:p>
            </p:txBody>
          </p:sp>
          <p:pic>
            <p:nvPicPr>
              <p:cNvPr id="18" name="Picture 17" descr="A blue circle with a red and blue circle with a red arrow in the center&#10;&#10;AI-generated content may be incorrect.">
                <a:extLst>
                  <a:ext uri="{FF2B5EF4-FFF2-40B4-BE49-F238E27FC236}">
                    <a16:creationId xmlns:a16="http://schemas.microsoft.com/office/drawing/2014/main" id="{9DC97F26-7E52-5BB4-5685-43E49E9F1CD6}"/>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5938288" y="1470282"/>
                <a:ext cx="845696" cy="845694"/>
              </a:xfrm>
              <a:prstGeom prst="rect">
                <a:avLst/>
              </a:prstGeom>
            </p:spPr>
          </p:pic>
        </p:grpSp>
      </p:grpSp>
      <p:sp>
        <p:nvSpPr>
          <p:cNvPr id="2" name="Slide Number Placeholder 1">
            <a:extLst>
              <a:ext uri="{FF2B5EF4-FFF2-40B4-BE49-F238E27FC236}">
                <a16:creationId xmlns:a16="http://schemas.microsoft.com/office/drawing/2014/main" id="{271FB7B7-5401-A51F-FE0D-FCA7C613F17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122</a:t>
            </a:fld>
            <a:endParaRPr lang="en-AU"/>
          </a:p>
        </p:txBody>
      </p:sp>
    </p:spTree>
    <p:extLst>
      <p:ext uri="{BB962C8B-B14F-4D97-AF65-F5344CB8AC3E}">
        <p14:creationId xmlns:p14="http://schemas.microsoft.com/office/powerpoint/2010/main" val="310053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0FF6FB-B6B4-F357-E1D5-F2640394084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1D0084B-0F52-EC76-ED23-E1A3335996D6}"/>
              </a:ext>
            </a:extLst>
          </p:cNvPr>
          <p:cNvSpPr>
            <a:spLocks noGrp="1"/>
          </p:cNvSpPr>
          <p:nvPr>
            <p:ph type="title" idx="4294967295"/>
          </p:nvPr>
        </p:nvSpPr>
        <p:spPr>
          <a:xfrm>
            <a:off x="360000" y="-1008000"/>
            <a:ext cx="10080000" cy="1008000"/>
          </a:xfrm>
        </p:spPr>
        <p:txBody>
          <a:bodyPr vert="horz" lIns="0" tIns="0" rIns="0" bIns="0" rtlCol="0" anchor="b">
            <a:noAutofit/>
          </a:bodyPr>
          <a:lstStyle/>
          <a:p>
            <a:r>
              <a:rPr lang="en-AU"/>
              <a:t>Alone Together</a:t>
            </a:r>
            <a:endParaRPr lang="en-US"/>
          </a:p>
        </p:txBody>
      </p:sp>
      <p:grpSp>
        <p:nvGrpSpPr>
          <p:cNvPr id="6" name="Group 5">
            <a:extLst>
              <a:ext uri="{FF2B5EF4-FFF2-40B4-BE49-F238E27FC236}">
                <a16:creationId xmlns:a16="http://schemas.microsoft.com/office/drawing/2014/main" id="{1DEE2C97-4132-B91C-9F87-CCD0E074B961}"/>
              </a:ext>
              <a:ext uri="{C183D7F6-B498-43B3-948B-1728B52AA6E4}">
                <adec:decorative xmlns:adec="http://schemas.microsoft.com/office/drawing/2017/decorative" val="1"/>
              </a:ext>
            </a:extLst>
          </p:cNvPr>
          <p:cNvGrpSpPr/>
          <p:nvPr/>
        </p:nvGrpSpPr>
        <p:grpSpPr>
          <a:xfrm>
            <a:off x="0" y="-191774"/>
            <a:ext cx="7839808" cy="7241547"/>
            <a:chOff x="0" y="-191774"/>
            <a:chExt cx="7839808" cy="7241547"/>
          </a:xfrm>
        </p:grpSpPr>
        <p:sp>
          <p:nvSpPr>
            <p:cNvPr id="3" name="Rectangle 2">
              <a:extLst>
                <a:ext uri="{FF2B5EF4-FFF2-40B4-BE49-F238E27FC236}">
                  <a16:creationId xmlns:a16="http://schemas.microsoft.com/office/drawing/2014/main" id="{8C74720D-F1F4-D071-A730-A10EA3469BF2}"/>
                </a:ext>
              </a:extLst>
            </p:cNvPr>
            <p:cNvSpPr/>
            <p:nvPr/>
          </p:nvSpPr>
          <p:spPr>
            <a:xfrm>
              <a:off x="0" y="0"/>
              <a:ext cx="7839808" cy="6858000"/>
            </a:xfrm>
            <a:prstGeom prst="rect">
              <a:avLst/>
            </a:prstGeom>
            <a:solidFill>
              <a:srgbClr val="0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 name="Picture 2">
              <a:hlinkClick r:id="rId3"/>
              <a:extLst>
                <a:ext uri="{FF2B5EF4-FFF2-40B4-BE49-F238E27FC236}">
                  <a16:creationId xmlns:a16="http://schemas.microsoft.com/office/drawing/2014/main" id="{4A162DCF-571B-8EAD-27F1-879616C96FA2}"/>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p:blipFill>
          <p:spPr bwMode="auto">
            <a:xfrm>
              <a:off x="824859" y="-191774"/>
              <a:ext cx="6096000" cy="72415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2" name="Group 31" descr="Alone Together (2023) by Ingrid Veronica Fran Mansfield (ARTEXPRESS 2024)&#10;">
            <a:extLst>
              <a:ext uri="{FF2B5EF4-FFF2-40B4-BE49-F238E27FC236}">
                <a16:creationId xmlns:a16="http://schemas.microsoft.com/office/drawing/2014/main" id="{BA9CEF0E-7CCC-59C7-B000-31C567E988C8}"/>
              </a:ext>
            </a:extLst>
          </p:cNvPr>
          <p:cNvGrpSpPr/>
          <p:nvPr/>
        </p:nvGrpSpPr>
        <p:grpSpPr>
          <a:xfrm>
            <a:off x="7991283" y="524551"/>
            <a:ext cx="3897549" cy="1377331"/>
            <a:chOff x="7991283" y="524551"/>
            <a:chExt cx="3897549" cy="1377331"/>
          </a:xfrm>
        </p:grpSpPr>
        <p:sp>
          <p:nvSpPr>
            <p:cNvPr id="22" name="Rectangle: Rounded Corners 21">
              <a:extLst>
                <a:ext uri="{FF2B5EF4-FFF2-40B4-BE49-F238E27FC236}">
                  <a16:creationId xmlns:a16="http://schemas.microsoft.com/office/drawing/2014/main" id="{E9694413-8F03-58CB-AE71-7C103B5250BD}"/>
                </a:ext>
                <a:ext uri="{C183D7F6-B498-43B3-948B-1728B52AA6E4}">
                  <adec:decorative xmlns:adec="http://schemas.microsoft.com/office/drawing/2017/decorative" val="1"/>
                </a:ext>
              </a:extLst>
            </p:cNvPr>
            <p:cNvSpPr/>
            <p:nvPr/>
          </p:nvSpPr>
          <p:spPr>
            <a:xfrm>
              <a:off x="8570878" y="524551"/>
              <a:ext cx="3317954" cy="1377331"/>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63538">
                <a:lnSpc>
                  <a:spcPct val="114000"/>
                </a:lnSpc>
                <a:spcAft>
                  <a:spcPts val="600"/>
                </a:spcAft>
              </a:pPr>
              <a:r>
                <a:rPr lang="en-AU" sz="1800">
                  <a:hlinkClick r:id="rId3"/>
                </a:rPr>
                <a:t>Alone Together (2023) by Ingrid Veronica Fran Mansfield</a:t>
              </a:r>
              <a:r>
                <a:rPr lang="fr-FR" sz="1800"/>
                <a:t> </a:t>
              </a:r>
              <a:r>
                <a:rPr lang="fr-FR" sz="1800">
                  <a:solidFill>
                    <a:schemeClr val="accent1"/>
                  </a:solidFill>
                </a:rPr>
                <a:t>(ARTEXPRESS 2024)</a:t>
              </a:r>
            </a:p>
          </p:txBody>
        </p:sp>
        <p:sp>
          <p:nvSpPr>
            <p:cNvPr id="23" name="Oval 22">
              <a:hlinkClick r:id="rId5" action="ppaction://hlinksldjump"/>
              <a:extLst>
                <a:ext uri="{FF2B5EF4-FFF2-40B4-BE49-F238E27FC236}">
                  <a16:creationId xmlns:a16="http://schemas.microsoft.com/office/drawing/2014/main" id="{1F1910AE-472E-1503-338E-C56F6EFDAD03}"/>
                </a:ext>
              </a:extLst>
            </p:cNvPr>
            <p:cNvSpPr/>
            <p:nvPr/>
          </p:nvSpPr>
          <p:spPr>
            <a:xfrm>
              <a:off x="7991283" y="709217"/>
              <a:ext cx="893994" cy="893995"/>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14000"/>
                </a:lnSpc>
                <a:spcAft>
                  <a:spcPts val="600"/>
                </a:spcAft>
              </a:pPr>
              <a:endParaRPr lang="en-AU" sz="1800" b="1">
                <a:solidFill>
                  <a:schemeClr val="bg1"/>
                </a:solidFill>
                <a:cs typeface="Arial" panose="020B0604020202020204" pitchFamily="34" charset="0"/>
              </a:endParaRPr>
            </a:p>
          </p:txBody>
        </p:sp>
        <p:pic>
          <p:nvPicPr>
            <p:cNvPr id="31" name="Picture 30" descr="A computer screen and stationery&#10;&#10;AI-generated content may be incorrect.">
              <a:extLst>
                <a:ext uri="{FF2B5EF4-FFF2-40B4-BE49-F238E27FC236}">
                  <a16:creationId xmlns:a16="http://schemas.microsoft.com/office/drawing/2014/main" id="{7614F8A3-F213-2ADA-6EA2-B40BE280FD44}"/>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8041919" y="759853"/>
              <a:ext cx="792722" cy="792722"/>
            </a:xfrm>
            <a:prstGeom prst="rect">
              <a:avLst/>
            </a:prstGeom>
          </p:spPr>
        </p:pic>
      </p:grpSp>
      <p:grpSp>
        <p:nvGrpSpPr>
          <p:cNvPr id="14" name="Group 13" descr="Tip: See this work in the ARTEXPRESS Virtual Gallery for detailed images, VR viewing room, artist statement, and marker’s commentary.">
            <a:extLst>
              <a:ext uri="{FF2B5EF4-FFF2-40B4-BE49-F238E27FC236}">
                <a16:creationId xmlns:a16="http://schemas.microsoft.com/office/drawing/2014/main" id="{808B6BE7-2BA8-CF27-2B9F-2440B3F5A6C9}"/>
              </a:ext>
            </a:extLst>
          </p:cNvPr>
          <p:cNvGrpSpPr/>
          <p:nvPr/>
        </p:nvGrpSpPr>
        <p:grpSpPr>
          <a:xfrm>
            <a:off x="8128000" y="2394864"/>
            <a:ext cx="3898900" cy="2658252"/>
            <a:chOff x="7248935" y="1287861"/>
            <a:chExt cx="4595063" cy="3132893"/>
          </a:xfrm>
        </p:grpSpPr>
        <p:sp>
          <p:nvSpPr>
            <p:cNvPr id="15" name="Rectangle: Rounded Corners 14">
              <a:extLst>
                <a:ext uri="{FF2B5EF4-FFF2-40B4-BE49-F238E27FC236}">
                  <a16:creationId xmlns:a16="http://schemas.microsoft.com/office/drawing/2014/main" id="{D09A3231-43A7-4580-6C5A-1013A2981D9A}"/>
                </a:ext>
                <a:ext uri="{C183D7F6-B498-43B3-948B-1728B52AA6E4}">
                  <adec:decorative xmlns:adec="http://schemas.microsoft.com/office/drawing/2017/decorative" val="1"/>
                </a:ext>
              </a:extLst>
            </p:cNvPr>
            <p:cNvSpPr/>
            <p:nvPr/>
          </p:nvSpPr>
          <p:spPr>
            <a:xfrm>
              <a:off x="7248935" y="1694046"/>
              <a:ext cx="4432342" cy="2726708"/>
            </a:xfrm>
            <a:prstGeom prst="roundRect">
              <a:avLst>
                <a:gd name="adj" fmla="val 7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14000"/>
                </a:lnSpc>
                <a:spcAft>
                  <a:spcPts val="600"/>
                </a:spcAft>
              </a:pPr>
              <a:r>
                <a:rPr lang="en-AU" sz="1800" b="1" noProof="0">
                  <a:solidFill>
                    <a:schemeClr val="bg1"/>
                  </a:solidFill>
                  <a:cs typeface="Arial" panose="020B0604020202020204" pitchFamily="34" charset="0"/>
                </a:rPr>
                <a:t>Tip – </a:t>
              </a:r>
              <a:r>
                <a:rPr lang="en-AU" sz="1800" noProof="0"/>
                <a:t>See this work in the </a:t>
              </a:r>
              <a:r>
                <a:rPr lang="en-AU" sz="1800" noProof="0">
                  <a:solidFill>
                    <a:schemeClr val="accent4"/>
                  </a:solidFill>
                  <a:hlinkClick r:id="rId3">
                    <a:extLst>
                      <a:ext uri="{A12FA001-AC4F-418D-AE19-62706E023703}">
                        <ahyp:hlinkClr xmlns:ahyp="http://schemas.microsoft.com/office/drawing/2018/hyperlinkcolor" val="tx"/>
                      </a:ext>
                    </a:extLst>
                  </a:hlinkClick>
                </a:rPr>
                <a:t>ARTEXPRESS Virtual Gallery</a:t>
              </a:r>
              <a:r>
                <a:rPr lang="en-AU" sz="1800" noProof="0">
                  <a:solidFill>
                    <a:schemeClr val="accent4"/>
                  </a:solidFill>
                </a:rPr>
                <a:t> </a:t>
              </a:r>
              <a:r>
                <a:rPr lang="en-AU" sz="1800" noProof="0"/>
                <a:t>for detailed images, VR viewing room, artist statement, and marker’s commentary.</a:t>
              </a:r>
            </a:p>
          </p:txBody>
        </p:sp>
        <p:grpSp>
          <p:nvGrpSpPr>
            <p:cNvPr id="16" name="Group 15">
              <a:extLst>
                <a:ext uri="{FF2B5EF4-FFF2-40B4-BE49-F238E27FC236}">
                  <a16:creationId xmlns:a16="http://schemas.microsoft.com/office/drawing/2014/main" id="{22B99B30-C460-8F2B-68D5-920CF452341C}"/>
                </a:ext>
              </a:extLst>
            </p:cNvPr>
            <p:cNvGrpSpPr/>
            <p:nvPr/>
          </p:nvGrpSpPr>
          <p:grpSpPr>
            <a:xfrm>
              <a:off x="10798558" y="1287861"/>
              <a:ext cx="1045440" cy="1045440"/>
              <a:chOff x="5838416" y="1369454"/>
              <a:chExt cx="1045440" cy="1045440"/>
            </a:xfrm>
          </p:grpSpPr>
          <p:sp>
            <p:nvSpPr>
              <p:cNvPr id="17" name="Oval 16">
                <a:hlinkClick r:id="rId5" action="ppaction://hlinksldjump"/>
                <a:extLst>
                  <a:ext uri="{FF2B5EF4-FFF2-40B4-BE49-F238E27FC236}">
                    <a16:creationId xmlns:a16="http://schemas.microsoft.com/office/drawing/2014/main" id="{99FB1B93-8AAF-EDE3-376A-16D7D3D0EB08}"/>
                  </a:ext>
                </a:extLst>
              </p:cNvPr>
              <p:cNvSpPr/>
              <p:nvPr/>
            </p:nvSpPr>
            <p:spPr>
              <a:xfrm>
                <a:off x="5838416" y="1369454"/>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14000"/>
                  </a:lnSpc>
                  <a:spcAft>
                    <a:spcPts val="600"/>
                  </a:spcAft>
                </a:pPr>
                <a:endParaRPr lang="en-AU" sz="1800" b="1">
                  <a:solidFill>
                    <a:schemeClr val="bg1"/>
                  </a:solidFill>
                  <a:cs typeface="Arial" panose="020B0604020202020204" pitchFamily="34" charset="0"/>
                </a:endParaRPr>
              </a:p>
            </p:txBody>
          </p:sp>
          <p:pic>
            <p:nvPicPr>
              <p:cNvPr id="18" name="Picture 17" descr="A blue circle with a red and blue circle with a red arrow in the center&#10;&#10;AI-generated content may be incorrect.">
                <a:extLst>
                  <a:ext uri="{FF2B5EF4-FFF2-40B4-BE49-F238E27FC236}">
                    <a16:creationId xmlns:a16="http://schemas.microsoft.com/office/drawing/2014/main" id="{6DE2B532-7F13-EF2B-A6E2-C50C500B069E}"/>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938288" y="1470282"/>
                <a:ext cx="845696" cy="845694"/>
              </a:xfrm>
              <a:prstGeom prst="rect">
                <a:avLst/>
              </a:prstGeom>
            </p:spPr>
          </p:pic>
        </p:grpSp>
      </p:grpSp>
      <p:sp>
        <p:nvSpPr>
          <p:cNvPr id="2" name="Slide Number Placeholder 1">
            <a:extLst>
              <a:ext uri="{FF2B5EF4-FFF2-40B4-BE49-F238E27FC236}">
                <a16:creationId xmlns:a16="http://schemas.microsoft.com/office/drawing/2014/main" id="{D2D9EF77-7656-7120-7FAB-3D6706BF92E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123</a:t>
            </a:fld>
            <a:endParaRPr lang="en-AU"/>
          </a:p>
        </p:txBody>
      </p:sp>
    </p:spTree>
    <p:extLst>
      <p:ext uri="{BB962C8B-B14F-4D97-AF65-F5344CB8AC3E}">
        <p14:creationId xmlns:p14="http://schemas.microsoft.com/office/powerpoint/2010/main" val="223543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AC598A-E565-FA1E-F3AD-A9BD0FEC423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CFB7DC0-1C01-01B8-443D-F3A8FB42ED90}"/>
              </a:ext>
            </a:extLst>
          </p:cNvPr>
          <p:cNvSpPr>
            <a:spLocks noGrp="1"/>
          </p:cNvSpPr>
          <p:nvPr>
            <p:ph type="title" idx="4294967295"/>
          </p:nvPr>
        </p:nvSpPr>
        <p:spPr>
          <a:xfrm>
            <a:off x="360000" y="-1008000"/>
            <a:ext cx="10080000" cy="1008000"/>
          </a:xfrm>
        </p:spPr>
        <p:txBody>
          <a:bodyPr vert="horz" lIns="0" tIns="0" rIns="0" bIns="0" rtlCol="0" anchor="b">
            <a:noAutofit/>
          </a:bodyPr>
          <a:lstStyle/>
          <a:p>
            <a:r>
              <a:rPr lang="en-AU"/>
              <a:t>Global Symphony</a:t>
            </a:r>
            <a:endParaRPr lang="en-US"/>
          </a:p>
        </p:txBody>
      </p:sp>
      <p:grpSp>
        <p:nvGrpSpPr>
          <p:cNvPr id="5" name="Group 4">
            <a:extLst>
              <a:ext uri="{FF2B5EF4-FFF2-40B4-BE49-F238E27FC236}">
                <a16:creationId xmlns:a16="http://schemas.microsoft.com/office/drawing/2014/main" id="{1B74D5BA-91D1-7F52-F28B-F590656BB13E}"/>
              </a:ext>
              <a:ext uri="{C183D7F6-B498-43B3-948B-1728B52AA6E4}">
                <adec:decorative xmlns:adec="http://schemas.microsoft.com/office/drawing/2017/decorative" val="1"/>
              </a:ext>
            </a:extLst>
          </p:cNvPr>
          <p:cNvGrpSpPr/>
          <p:nvPr/>
        </p:nvGrpSpPr>
        <p:grpSpPr>
          <a:xfrm>
            <a:off x="0" y="0"/>
            <a:ext cx="7839808" cy="6858000"/>
            <a:chOff x="0" y="0"/>
            <a:chExt cx="7839808" cy="6858000"/>
          </a:xfrm>
        </p:grpSpPr>
        <p:sp>
          <p:nvSpPr>
            <p:cNvPr id="3" name="Rectangle 2">
              <a:extLst>
                <a:ext uri="{FF2B5EF4-FFF2-40B4-BE49-F238E27FC236}">
                  <a16:creationId xmlns:a16="http://schemas.microsoft.com/office/drawing/2014/main" id="{2121632A-0B70-038C-3339-06BF4A3F922A}"/>
                </a:ext>
              </a:extLst>
            </p:cNvPr>
            <p:cNvSpPr/>
            <p:nvPr/>
          </p:nvSpPr>
          <p:spPr>
            <a:xfrm>
              <a:off x="0" y="0"/>
              <a:ext cx="7839808" cy="6858000"/>
            </a:xfrm>
            <a:prstGeom prst="rect">
              <a:avLst/>
            </a:prstGeom>
            <a:solidFill>
              <a:srgbClr val="0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5362" name="Picture 2">
              <a:hlinkClick r:id="rId2"/>
              <a:extLst>
                <a:ext uri="{FF2B5EF4-FFF2-40B4-BE49-F238E27FC236}">
                  <a16:creationId xmlns:a16="http://schemas.microsoft.com/office/drawing/2014/main" id="{2DF7BFCF-DB49-3939-39F1-427343ABC554}"/>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180004" y="164940"/>
              <a:ext cx="7479800" cy="60660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2" name="Group 31" descr="Global Symphony (2023) by Vladyslav Nechypurenko (ARTEXPRESS 2024)&#10;">
            <a:extLst>
              <a:ext uri="{FF2B5EF4-FFF2-40B4-BE49-F238E27FC236}">
                <a16:creationId xmlns:a16="http://schemas.microsoft.com/office/drawing/2014/main" id="{EA910E56-88C6-CEE3-9603-A2FA4B186DE4}"/>
              </a:ext>
            </a:extLst>
          </p:cNvPr>
          <p:cNvGrpSpPr/>
          <p:nvPr/>
        </p:nvGrpSpPr>
        <p:grpSpPr>
          <a:xfrm>
            <a:off x="7991283" y="524551"/>
            <a:ext cx="3897549" cy="1377331"/>
            <a:chOff x="7991283" y="524551"/>
            <a:chExt cx="3897549" cy="1377331"/>
          </a:xfrm>
        </p:grpSpPr>
        <p:sp>
          <p:nvSpPr>
            <p:cNvPr id="22" name="Rectangle: Rounded Corners 21">
              <a:extLst>
                <a:ext uri="{FF2B5EF4-FFF2-40B4-BE49-F238E27FC236}">
                  <a16:creationId xmlns:a16="http://schemas.microsoft.com/office/drawing/2014/main" id="{A3A8803F-FE4A-FF90-25BE-B97F0241D665}"/>
                </a:ext>
                <a:ext uri="{C183D7F6-B498-43B3-948B-1728B52AA6E4}">
                  <adec:decorative xmlns:adec="http://schemas.microsoft.com/office/drawing/2017/decorative" val="1"/>
                </a:ext>
              </a:extLst>
            </p:cNvPr>
            <p:cNvSpPr/>
            <p:nvPr/>
          </p:nvSpPr>
          <p:spPr>
            <a:xfrm>
              <a:off x="8570878" y="524551"/>
              <a:ext cx="3317954" cy="1377331"/>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63538">
                <a:lnSpc>
                  <a:spcPct val="114000"/>
                </a:lnSpc>
                <a:spcAft>
                  <a:spcPts val="600"/>
                </a:spcAft>
              </a:pPr>
              <a:r>
                <a:rPr lang="en-AU" sz="1600">
                  <a:hlinkClick r:id="rId2"/>
                </a:rPr>
                <a:t>Global Symphony (2023) by Vladyslav Nechypurenko</a:t>
              </a:r>
              <a:r>
                <a:rPr lang="fr-FR" sz="1600"/>
                <a:t> </a:t>
              </a:r>
              <a:r>
                <a:rPr lang="fr-FR" sz="1600">
                  <a:solidFill>
                    <a:schemeClr val="accent1"/>
                  </a:solidFill>
                </a:rPr>
                <a:t>(ARTEXPRESS 2024)</a:t>
              </a:r>
            </a:p>
          </p:txBody>
        </p:sp>
        <p:sp>
          <p:nvSpPr>
            <p:cNvPr id="23" name="Oval 22">
              <a:hlinkClick r:id="rId4" action="ppaction://hlinksldjump"/>
              <a:extLst>
                <a:ext uri="{FF2B5EF4-FFF2-40B4-BE49-F238E27FC236}">
                  <a16:creationId xmlns:a16="http://schemas.microsoft.com/office/drawing/2014/main" id="{896AA48C-1D53-C300-5DF6-C201D8BECBB9}"/>
                </a:ext>
              </a:extLst>
            </p:cNvPr>
            <p:cNvSpPr/>
            <p:nvPr/>
          </p:nvSpPr>
          <p:spPr>
            <a:xfrm>
              <a:off x="7991283" y="709217"/>
              <a:ext cx="893994" cy="893995"/>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14000"/>
                </a:lnSpc>
                <a:spcAft>
                  <a:spcPts val="600"/>
                </a:spcAft>
              </a:pPr>
              <a:endParaRPr lang="en-AU" sz="1600" b="1">
                <a:solidFill>
                  <a:schemeClr val="bg1"/>
                </a:solidFill>
                <a:cs typeface="Arial" panose="020B0604020202020204" pitchFamily="34" charset="0"/>
              </a:endParaRPr>
            </a:p>
          </p:txBody>
        </p:sp>
        <p:pic>
          <p:nvPicPr>
            <p:cNvPr id="31" name="Picture 30" descr="A computer screen and stationery&#10;&#10;AI-generated content may be incorrect.">
              <a:extLst>
                <a:ext uri="{FF2B5EF4-FFF2-40B4-BE49-F238E27FC236}">
                  <a16:creationId xmlns:a16="http://schemas.microsoft.com/office/drawing/2014/main" id="{59965547-37F6-C4C2-F6ED-A3C5AAC4CC10}"/>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8041919" y="759853"/>
              <a:ext cx="792722" cy="792722"/>
            </a:xfrm>
            <a:prstGeom prst="rect">
              <a:avLst/>
            </a:prstGeom>
          </p:spPr>
        </p:pic>
      </p:grpSp>
      <p:grpSp>
        <p:nvGrpSpPr>
          <p:cNvPr id="14" name="Group 13" descr="Tip: See this work in the ARTEXPRESS Virtual Gallery for detailed images, VR viewing room and 3D view, artist statement, and marker’s commentary.&#10;">
            <a:extLst>
              <a:ext uri="{FF2B5EF4-FFF2-40B4-BE49-F238E27FC236}">
                <a16:creationId xmlns:a16="http://schemas.microsoft.com/office/drawing/2014/main" id="{14ACE5CB-AD7D-4231-5130-AB4732134F6D}"/>
              </a:ext>
            </a:extLst>
          </p:cNvPr>
          <p:cNvGrpSpPr/>
          <p:nvPr/>
        </p:nvGrpSpPr>
        <p:grpSpPr>
          <a:xfrm>
            <a:off x="8128000" y="2394864"/>
            <a:ext cx="3898900" cy="2658252"/>
            <a:chOff x="7248935" y="1287861"/>
            <a:chExt cx="4595063" cy="3132893"/>
          </a:xfrm>
        </p:grpSpPr>
        <p:sp>
          <p:nvSpPr>
            <p:cNvPr id="15" name="Rectangle: Rounded Corners 14">
              <a:extLst>
                <a:ext uri="{FF2B5EF4-FFF2-40B4-BE49-F238E27FC236}">
                  <a16:creationId xmlns:a16="http://schemas.microsoft.com/office/drawing/2014/main" id="{FA9F7570-F8EA-4B0E-D722-6534DFB2714A}"/>
                </a:ext>
                <a:ext uri="{C183D7F6-B498-43B3-948B-1728B52AA6E4}">
                  <adec:decorative xmlns:adec="http://schemas.microsoft.com/office/drawing/2017/decorative" val="1"/>
                </a:ext>
              </a:extLst>
            </p:cNvPr>
            <p:cNvSpPr/>
            <p:nvPr/>
          </p:nvSpPr>
          <p:spPr>
            <a:xfrm>
              <a:off x="7248935" y="1694046"/>
              <a:ext cx="4432342" cy="2726708"/>
            </a:xfrm>
            <a:prstGeom prst="roundRect">
              <a:avLst>
                <a:gd name="adj" fmla="val 7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14000"/>
                </a:lnSpc>
                <a:spcAft>
                  <a:spcPts val="600"/>
                </a:spcAft>
              </a:pPr>
              <a:r>
                <a:rPr lang="en-AU" sz="1600" b="1" noProof="0">
                  <a:solidFill>
                    <a:schemeClr val="bg1"/>
                  </a:solidFill>
                  <a:cs typeface="Arial" panose="020B0604020202020204" pitchFamily="34" charset="0"/>
                </a:rPr>
                <a:t>Tip – </a:t>
              </a:r>
              <a:r>
                <a:rPr lang="en-AU" sz="1600" noProof="0"/>
                <a:t>See this work in the </a:t>
              </a:r>
              <a:r>
                <a:rPr lang="en-AU" sz="1600" noProof="0">
                  <a:solidFill>
                    <a:schemeClr val="accent4"/>
                  </a:solidFill>
                  <a:hlinkClick r:id="rId2">
                    <a:extLst>
                      <a:ext uri="{A12FA001-AC4F-418D-AE19-62706E023703}">
                        <ahyp:hlinkClr xmlns:ahyp="http://schemas.microsoft.com/office/drawing/2018/hyperlinkcolor" val="tx"/>
                      </a:ext>
                    </a:extLst>
                  </a:hlinkClick>
                </a:rPr>
                <a:t>ARTEXPRESS Virtual Gallery</a:t>
              </a:r>
              <a:r>
                <a:rPr lang="en-AU" sz="1600" noProof="0">
                  <a:solidFill>
                    <a:schemeClr val="accent4"/>
                  </a:solidFill>
                </a:rPr>
                <a:t> </a:t>
              </a:r>
              <a:r>
                <a:rPr lang="en-AU" sz="1600" noProof="0"/>
                <a:t>for detailed images, VR viewing room and 3D view, artist statement, and marker’s commentary.</a:t>
              </a:r>
            </a:p>
          </p:txBody>
        </p:sp>
        <p:grpSp>
          <p:nvGrpSpPr>
            <p:cNvPr id="16" name="Group 15">
              <a:extLst>
                <a:ext uri="{FF2B5EF4-FFF2-40B4-BE49-F238E27FC236}">
                  <a16:creationId xmlns:a16="http://schemas.microsoft.com/office/drawing/2014/main" id="{C762BBC2-CE55-3304-096F-348119503C11}"/>
                </a:ext>
              </a:extLst>
            </p:cNvPr>
            <p:cNvGrpSpPr/>
            <p:nvPr/>
          </p:nvGrpSpPr>
          <p:grpSpPr>
            <a:xfrm>
              <a:off x="10798558" y="1287861"/>
              <a:ext cx="1045440" cy="1045440"/>
              <a:chOff x="5838416" y="1369454"/>
              <a:chExt cx="1045440" cy="1045440"/>
            </a:xfrm>
          </p:grpSpPr>
          <p:sp>
            <p:nvSpPr>
              <p:cNvPr id="17" name="Oval 16">
                <a:hlinkClick r:id="rId4" action="ppaction://hlinksldjump"/>
                <a:extLst>
                  <a:ext uri="{FF2B5EF4-FFF2-40B4-BE49-F238E27FC236}">
                    <a16:creationId xmlns:a16="http://schemas.microsoft.com/office/drawing/2014/main" id="{41496FB9-FEDE-DAB2-F399-33DDD8EADF3A}"/>
                  </a:ext>
                </a:extLst>
              </p:cNvPr>
              <p:cNvSpPr/>
              <p:nvPr/>
            </p:nvSpPr>
            <p:spPr>
              <a:xfrm>
                <a:off x="5838416" y="1369454"/>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14000"/>
                  </a:lnSpc>
                  <a:spcAft>
                    <a:spcPts val="600"/>
                  </a:spcAft>
                </a:pPr>
                <a:endParaRPr lang="en-AU" sz="1800" b="1">
                  <a:solidFill>
                    <a:schemeClr val="bg1"/>
                  </a:solidFill>
                  <a:cs typeface="Arial" panose="020B0604020202020204" pitchFamily="34" charset="0"/>
                </a:endParaRPr>
              </a:p>
            </p:txBody>
          </p:sp>
          <p:pic>
            <p:nvPicPr>
              <p:cNvPr id="18" name="Picture 17" descr="A blue circle with a red and blue circle with a red arrow in the center&#10;&#10;AI-generated content may be incorrect.">
                <a:extLst>
                  <a:ext uri="{FF2B5EF4-FFF2-40B4-BE49-F238E27FC236}">
                    <a16:creationId xmlns:a16="http://schemas.microsoft.com/office/drawing/2014/main" id="{93332E65-172E-46C6-A8B9-7DB862809FCD}"/>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938288" y="1470282"/>
                <a:ext cx="845696" cy="845694"/>
              </a:xfrm>
              <a:prstGeom prst="rect">
                <a:avLst/>
              </a:prstGeom>
            </p:spPr>
          </p:pic>
        </p:grpSp>
      </p:grpSp>
      <p:sp>
        <p:nvSpPr>
          <p:cNvPr id="2" name="Slide Number Placeholder 1">
            <a:extLst>
              <a:ext uri="{FF2B5EF4-FFF2-40B4-BE49-F238E27FC236}">
                <a16:creationId xmlns:a16="http://schemas.microsoft.com/office/drawing/2014/main" id="{F8524052-C7D1-F289-2D64-8BE1E63A131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124</a:t>
            </a:fld>
            <a:endParaRPr lang="en-AU"/>
          </a:p>
        </p:txBody>
      </p:sp>
    </p:spTree>
    <p:extLst>
      <p:ext uri="{BB962C8B-B14F-4D97-AF65-F5344CB8AC3E}">
        <p14:creationId xmlns:p14="http://schemas.microsoft.com/office/powerpoint/2010/main" val="1236736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6F1D2D-BCA4-39B5-D137-2E0BFE0AD5DB}"/>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2FEAD8F-7D1A-B4D6-C729-30C8D0819B96}"/>
              </a:ext>
            </a:extLst>
          </p:cNvPr>
          <p:cNvSpPr>
            <a:spLocks noGrp="1"/>
          </p:cNvSpPr>
          <p:nvPr>
            <p:ph type="title" idx="4294967295"/>
          </p:nvPr>
        </p:nvSpPr>
        <p:spPr>
          <a:xfrm>
            <a:off x="360000" y="-1079782"/>
            <a:ext cx="10080000" cy="1008000"/>
          </a:xfrm>
        </p:spPr>
        <p:txBody>
          <a:bodyPr vert="horz" lIns="0" tIns="0" rIns="0" bIns="0" rtlCol="0" anchor="b">
            <a:noAutofit/>
          </a:bodyPr>
          <a:lstStyle/>
          <a:p>
            <a:r>
              <a:rPr lang="en-AU"/>
              <a:t>Portland- The town that built Sydney</a:t>
            </a:r>
            <a:endParaRPr lang="en-US"/>
          </a:p>
        </p:txBody>
      </p:sp>
      <p:grpSp>
        <p:nvGrpSpPr>
          <p:cNvPr id="4" name="Group 3">
            <a:extLst>
              <a:ext uri="{FF2B5EF4-FFF2-40B4-BE49-F238E27FC236}">
                <a16:creationId xmlns:a16="http://schemas.microsoft.com/office/drawing/2014/main" id="{EAEBAEF6-8A35-281B-11C7-AC2E524A0989}"/>
              </a:ext>
              <a:ext uri="{C183D7F6-B498-43B3-948B-1728B52AA6E4}">
                <adec:decorative xmlns:adec="http://schemas.microsoft.com/office/drawing/2017/decorative" val="1"/>
              </a:ext>
            </a:extLst>
          </p:cNvPr>
          <p:cNvGrpSpPr/>
          <p:nvPr/>
        </p:nvGrpSpPr>
        <p:grpSpPr>
          <a:xfrm>
            <a:off x="0" y="-37881"/>
            <a:ext cx="7839808" cy="6895881"/>
            <a:chOff x="0" y="-37881"/>
            <a:chExt cx="7839808" cy="6895881"/>
          </a:xfrm>
        </p:grpSpPr>
        <p:sp>
          <p:nvSpPr>
            <p:cNvPr id="3" name="Rectangle 2">
              <a:extLst>
                <a:ext uri="{FF2B5EF4-FFF2-40B4-BE49-F238E27FC236}">
                  <a16:creationId xmlns:a16="http://schemas.microsoft.com/office/drawing/2014/main" id="{8A1E67F9-7752-8EBF-D335-0778A44C778D}"/>
                </a:ext>
              </a:extLst>
            </p:cNvPr>
            <p:cNvSpPr/>
            <p:nvPr/>
          </p:nvSpPr>
          <p:spPr>
            <a:xfrm>
              <a:off x="0" y="0"/>
              <a:ext cx="7839808" cy="6858000"/>
            </a:xfrm>
            <a:prstGeom prst="rect">
              <a:avLst/>
            </a:prstGeom>
            <a:solidFill>
              <a:srgbClr val="0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4340" name="Picture 4">
              <a:hlinkClick r:id="rId2"/>
              <a:extLst>
                <a:ext uri="{FF2B5EF4-FFF2-40B4-BE49-F238E27FC236}">
                  <a16:creationId xmlns:a16="http://schemas.microsoft.com/office/drawing/2014/main" id="{A6EEDF1A-FA71-D686-E072-C7DBF7F62F49}"/>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303168" y="2646273"/>
              <a:ext cx="6709985" cy="3959887"/>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a:hlinkClick r:id="rId2"/>
              <a:extLst>
                <a:ext uri="{FF2B5EF4-FFF2-40B4-BE49-F238E27FC236}">
                  <a16:creationId xmlns:a16="http://schemas.microsoft.com/office/drawing/2014/main" id="{F7FF3239-52D8-433F-1C8A-86740BEB379D}"/>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4694154" y="-37881"/>
              <a:ext cx="3032650" cy="466409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2" name="Group 31" descr="Portland- The town that built Sydney (2023) by Derrick Shead (ARTEXPRESS 2024)&#10;">
            <a:extLst>
              <a:ext uri="{FF2B5EF4-FFF2-40B4-BE49-F238E27FC236}">
                <a16:creationId xmlns:a16="http://schemas.microsoft.com/office/drawing/2014/main" id="{A563D66A-023F-1B4D-37BA-F994A2105601}"/>
              </a:ext>
            </a:extLst>
          </p:cNvPr>
          <p:cNvGrpSpPr/>
          <p:nvPr/>
        </p:nvGrpSpPr>
        <p:grpSpPr>
          <a:xfrm>
            <a:off x="7991283" y="524551"/>
            <a:ext cx="3897549" cy="1377331"/>
            <a:chOff x="7991283" y="524551"/>
            <a:chExt cx="3897549" cy="1377331"/>
          </a:xfrm>
        </p:grpSpPr>
        <p:sp>
          <p:nvSpPr>
            <p:cNvPr id="22" name="Rectangle: Rounded Corners 21">
              <a:extLst>
                <a:ext uri="{FF2B5EF4-FFF2-40B4-BE49-F238E27FC236}">
                  <a16:creationId xmlns:a16="http://schemas.microsoft.com/office/drawing/2014/main" id="{231B4F61-EA54-EEEF-0D97-3A7EED22FE5B}"/>
                </a:ext>
                <a:ext uri="{C183D7F6-B498-43B3-948B-1728B52AA6E4}">
                  <adec:decorative xmlns:adec="http://schemas.microsoft.com/office/drawing/2017/decorative" val="1"/>
                </a:ext>
              </a:extLst>
            </p:cNvPr>
            <p:cNvSpPr/>
            <p:nvPr/>
          </p:nvSpPr>
          <p:spPr>
            <a:xfrm>
              <a:off x="8570878" y="524551"/>
              <a:ext cx="3317954" cy="1377331"/>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63538">
                <a:lnSpc>
                  <a:spcPct val="114000"/>
                </a:lnSpc>
                <a:spcAft>
                  <a:spcPts val="600"/>
                </a:spcAft>
              </a:pPr>
              <a:r>
                <a:rPr lang="en-AU" sz="1600">
                  <a:hlinkClick r:id="rId2"/>
                </a:rPr>
                <a:t>Portland- The town that built Sydney (2023) by Derrick Shead</a:t>
              </a:r>
              <a:r>
                <a:rPr lang="fr-FR" sz="1600"/>
                <a:t> </a:t>
              </a:r>
              <a:r>
                <a:rPr lang="fr-FR" sz="1600">
                  <a:solidFill>
                    <a:schemeClr val="accent1"/>
                  </a:solidFill>
                </a:rPr>
                <a:t>(ARTEXPRESS 2024)</a:t>
              </a:r>
            </a:p>
          </p:txBody>
        </p:sp>
        <p:sp>
          <p:nvSpPr>
            <p:cNvPr id="23" name="Oval 22">
              <a:hlinkClick r:id="rId5" action="ppaction://hlinksldjump"/>
              <a:extLst>
                <a:ext uri="{FF2B5EF4-FFF2-40B4-BE49-F238E27FC236}">
                  <a16:creationId xmlns:a16="http://schemas.microsoft.com/office/drawing/2014/main" id="{12699E5D-0311-A4D0-9910-489A8A92F798}"/>
                </a:ext>
              </a:extLst>
            </p:cNvPr>
            <p:cNvSpPr/>
            <p:nvPr/>
          </p:nvSpPr>
          <p:spPr>
            <a:xfrm>
              <a:off x="7991283" y="709217"/>
              <a:ext cx="893994" cy="893995"/>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14000"/>
                </a:lnSpc>
                <a:spcAft>
                  <a:spcPts val="600"/>
                </a:spcAft>
              </a:pPr>
              <a:endParaRPr lang="en-AU" sz="1600" b="1">
                <a:solidFill>
                  <a:schemeClr val="bg1"/>
                </a:solidFill>
                <a:cs typeface="Arial" panose="020B0604020202020204" pitchFamily="34" charset="0"/>
              </a:endParaRPr>
            </a:p>
          </p:txBody>
        </p:sp>
        <p:pic>
          <p:nvPicPr>
            <p:cNvPr id="31" name="Picture 30" descr="A computer screen and stationery&#10;&#10;AI-generated content may be incorrect.">
              <a:extLst>
                <a:ext uri="{FF2B5EF4-FFF2-40B4-BE49-F238E27FC236}">
                  <a16:creationId xmlns:a16="http://schemas.microsoft.com/office/drawing/2014/main" id="{010591C1-AEC2-2C1F-1757-CE92C83A8EA2}"/>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8041919" y="759853"/>
              <a:ext cx="792722" cy="792722"/>
            </a:xfrm>
            <a:prstGeom prst="rect">
              <a:avLst/>
            </a:prstGeom>
          </p:spPr>
        </p:pic>
      </p:grpSp>
      <p:grpSp>
        <p:nvGrpSpPr>
          <p:cNvPr id="14" name="Group 13" descr="Tip: See this work in the ARTEXPRESS Virtual Gallery for detailed images, VR viewing room and 3D view, artist statement, and marker’s commentary.&#10;">
            <a:extLst>
              <a:ext uri="{FF2B5EF4-FFF2-40B4-BE49-F238E27FC236}">
                <a16:creationId xmlns:a16="http://schemas.microsoft.com/office/drawing/2014/main" id="{B84838AD-D7A2-F5B6-BD74-FCD36B60DFD8}"/>
              </a:ext>
            </a:extLst>
          </p:cNvPr>
          <p:cNvGrpSpPr/>
          <p:nvPr/>
        </p:nvGrpSpPr>
        <p:grpSpPr>
          <a:xfrm>
            <a:off x="8128000" y="2394864"/>
            <a:ext cx="3898900" cy="2658252"/>
            <a:chOff x="7248935" y="1287861"/>
            <a:chExt cx="4595063" cy="3132893"/>
          </a:xfrm>
        </p:grpSpPr>
        <p:sp>
          <p:nvSpPr>
            <p:cNvPr id="15" name="Rectangle: Rounded Corners 14">
              <a:extLst>
                <a:ext uri="{FF2B5EF4-FFF2-40B4-BE49-F238E27FC236}">
                  <a16:creationId xmlns:a16="http://schemas.microsoft.com/office/drawing/2014/main" id="{A76EFE77-7E88-387D-388C-6090E8EEEA3A}"/>
                </a:ext>
                <a:ext uri="{C183D7F6-B498-43B3-948B-1728B52AA6E4}">
                  <adec:decorative xmlns:adec="http://schemas.microsoft.com/office/drawing/2017/decorative" val="1"/>
                </a:ext>
              </a:extLst>
            </p:cNvPr>
            <p:cNvSpPr/>
            <p:nvPr/>
          </p:nvSpPr>
          <p:spPr>
            <a:xfrm>
              <a:off x="7248935" y="1694046"/>
              <a:ext cx="4432342" cy="2726708"/>
            </a:xfrm>
            <a:prstGeom prst="roundRect">
              <a:avLst>
                <a:gd name="adj" fmla="val 7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14000"/>
                </a:lnSpc>
                <a:spcAft>
                  <a:spcPts val="600"/>
                </a:spcAft>
              </a:pPr>
              <a:r>
                <a:rPr lang="en-AU" sz="1600" b="1" noProof="0">
                  <a:solidFill>
                    <a:schemeClr val="bg1"/>
                  </a:solidFill>
                  <a:cs typeface="Arial" panose="020B0604020202020204" pitchFamily="34" charset="0"/>
                </a:rPr>
                <a:t>Tip – </a:t>
              </a:r>
              <a:r>
                <a:rPr lang="en-AU" sz="1600" noProof="0"/>
                <a:t>See this work in the </a:t>
              </a:r>
              <a:r>
                <a:rPr lang="en-AU" sz="1600" noProof="0">
                  <a:solidFill>
                    <a:schemeClr val="accent4"/>
                  </a:solidFill>
                  <a:hlinkClick r:id="rId2">
                    <a:extLst>
                      <a:ext uri="{A12FA001-AC4F-418D-AE19-62706E023703}">
                        <ahyp:hlinkClr xmlns:ahyp="http://schemas.microsoft.com/office/drawing/2018/hyperlinkcolor" val="tx"/>
                      </a:ext>
                    </a:extLst>
                  </a:hlinkClick>
                </a:rPr>
                <a:t>ARTEXPRESS Virtual Gallery</a:t>
              </a:r>
              <a:r>
                <a:rPr lang="en-AU" sz="1600" noProof="0">
                  <a:solidFill>
                    <a:schemeClr val="accent4"/>
                  </a:solidFill>
                </a:rPr>
                <a:t> </a:t>
              </a:r>
              <a:r>
                <a:rPr lang="en-AU" sz="1600" noProof="0"/>
                <a:t>for detailed images, VR viewing room and 3D view, artist statement, and marker’s commentary.</a:t>
              </a:r>
            </a:p>
          </p:txBody>
        </p:sp>
        <p:grpSp>
          <p:nvGrpSpPr>
            <p:cNvPr id="16" name="Group 15">
              <a:extLst>
                <a:ext uri="{FF2B5EF4-FFF2-40B4-BE49-F238E27FC236}">
                  <a16:creationId xmlns:a16="http://schemas.microsoft.com/office/drawing/2014/main" id="{BFF586D1-55EC-D8CC-A64F-05CBCC5B73FE}"/>
                </a:ext>
              </a:extLst>
            </p:cNvPr>
            <p:cNvGrpSpPr/>
            <p:nvPr/>
          </p:nvGrpSpPr>
          <p:grpSpPr>
            <a:xfrm>
              <a:off x="10798558" y="1287861"/>
              <a:ext cx="1045440" cy="1045440"/>
              <a:chOff x="5838416" y="1369454"/>
              <a:chExt cx="1045440" cy="1045440"/>
            </a:xfrm>
          </p:grpSpPr>
          <p:sp>
            <p:nvSpPr>
              <p:cNvPr id="17" name="Oval 16">
                <a:hlinkClick r:id="rId5" action="ppaction://hlinksldjump"/>
                <a:extLst>
                  <a:ext uri="{FF2B5EF4-FFF2-40B4-BE49-F238E27FC236}">
                    <a16:creationId xmlns:a16="http://schemas.microsoft.com/office/drawing/2014/main" id="{20728761-BD03-8132-783D-57E42B2A01D5}"/>
                  </a:ext>
                </a:extLst>
              </p:cNvPr>
              <p:cNvSpPr/>
              <p:nvPr/>
            </p:nvSpPr>
            <p:spPr>
              <a:xfrm>
                <a:off x="5838416" y="1369454"/>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14000"/>
                  </a:lnSpc>
                  <a:spcAft>
                    <a:spcPts val="600"/>
                  </a:spcAft>
                </a:pPr>
                <a:endParaRPr lang="en-AU" sz="1600" b="1">
                  <a:solidFill>
                    <a:schemeClr val="bg1"/>
                  </a:solidFill>
                  <a:cs typeface="Arial" panose="020B0604020202020204" pitchFamily="34" charset="0"/>
                </a:endParaRPr>
              </a:p>
            </p:txBody>
          </p:sp>
          <p:pic>
            <p:nvPicPr>
              <p:cNvPr id="18" name="Picture 17" descr="A blue circle with a red and blue circle with a red arrow in the center&#10;&#10;AI-generated content may be incorrect.">
                <a:extLst>
                  <a:ext uri="{FF2B5EF4-FFF2-40B4-BE49-F238E27FC236}">
                    <a16:creationId xmlns:a16="http://schemas.microsoft.com/office/drawing/2014/main" id="{7C567AAA-14EF-B0AD-E8D3-89006EA9FA48}"/>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938288" y="1470282"/>
                <a:ext cx="845696" cy="845694"/>
              </a:xfrm>
              <a:prstGeom prst="rect">
                <a:avLst/>
              </a:prstGeom>
            </p:spPr>
          </p:pic>
        </p:grpSp>
      </p:grpSp>
      <p:sp>
        <p:nvSpPr>
          <p:cNvPr id="2" name="Slide Number Placeholder 1">
            <a:extLst>
              <a:ext uri="{FF2B5EF4-FFF2-40B4-BE49-F238E27FC236}">
                <a16:creationId xmlns:a16="http://schemas.microsoft.com/office/drawing/2014/main" id="{E37CFD8B-EF0A-5C46-8E45-93BE25D9CFD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125</a:t>
            </a:fld>
            <a:endParaRPr lang="en-AU"/>
          </a:p>
        </p:txBody>
      </p:sp>
    </p:spTree>
    <p:extLst>
      <p:ext uri="{BB962C8B-B14F-4D97-AF65-F5344CB8AC3E}">
        <p14:creationId xmlns:p14="http://schemas.microsoft.com/office/powerpoint/2010/main" val="2663094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E3FC91-A085-4114-929D-6AE79BFEB42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FAAD1A1-9D97-43F7-8B1A-2FDF08190F96}"/>
              </a:ext>
            </a:extLst>
          </p:cNvPr>
          <p:cNvSpPr>
            <a:spLocks noGrp="1"/>
          </p:cNvSpPr>
          <p:nvPr>
            <p:ph type="title" idx="4294967295"/>
          </p:nvPr>
        </p:nvSpPr>
        <p:spPr>
          <a:xfrm>
            <a:off x="360000" y="-1100333"/>
            <a:ext cx="10080000" cy="1008000"/>
          </a:xfrm>
        </p:spPr>
        <p:txBody>
          <a:bodyPr vert="horz" lIns="0" tIns="0" rIns="0" bIns="0" rtlCol="0" anchor="b">
            <a:noAutofit/>
          </a:bodyPr>
          <a:lstStyle/>
          <a:p>
            <a:r>
              <a:rPr lang="fr-FR"/>
              <a:t>Ce n'est pas une maison de poupée</a:t>
            </a:r>
            <a:endParaRPr lang="en-US"/>
          </a:p>
        </p:txBody>
      </p:sp>
      <p:grpSp>
        <p:nvGrpSpPr>
          <p:cNvPr id="33" name="Group 32">
            <a:extLst>
              <a:ext uri="{FF2B5EF4-FFF2-40B4-BE49-F238E27FC236}">
                <a16:creationId xmlns:a16="http://schemas.microsoft.com/office/drawing/2014/main" id="{76BC8B99-F506-0833-3416-92EABD5DAC3A}"/>
              </a:ext>
              <a:ext uri="{C183D7F6-B498-43B3-948B-1728B52AA6E4}">
                <adec:decorative xmlns:adec="http://schemas.microsoft.com/office/drawing/2017/decorative" val="1"/>
              </a:ext>
            </a:extLst>
          </p:cNvPr>
          <p:cNvGrpSpPr/>
          <p:nvPr/>
        </p:nvGrpSpPr>
        <p:grpSpPr>
          <a:xfrm>
            <a:off x="0" y="0"/>
            <a:ext cx="7839810" cy="6858000"/>
            <a:chOff x="0" y="0"/>
            <a:chExt cx="7839810" cy="6858000"/>
          </a:xfrm>
        </p:grpSpPr>
        <p:sp>
          <p:nvSpPr>
            <p:cNvPr id="3" name="Rectangle 2">
              <a:extLst>
                <a:ext uri="{FF2B5EF4-FFF2-40B4-BE49-F238E27FC236}">
                  <a16:creationId xmlns:a16="http://schemas.microsoft.com/office/drawing/2014/main" id="{DDE94684-FEBE-457A-1ED8-DDA39D354898}"/>
                </a:ext>
              </a:extLst>
            </p:cNvPr>
            <p:cNvSpPr/>
            <p:nvPr/>
          </p:nvSpPr>
          <p:spPr>
            <a:xfrm>
              <a:off x="0" y="0"/>
              <a:ext cx="7839808" cy="6858000"/>
            </a:xfrm>
            <a:prstGeom prst="rect">
              <a:avLst/>
            </a:prstGeom>
            <a:solidFill>
              <a:srgbClr val="0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4098" name="Picture 2">
              <a:hlinkClick r:id="rId2"/>
              <a:extLst>
                <a:ext uri="{FF2B5EF4-FFF2-40B4-BE49-F238E27FC236}">
                  <a16:creationId xmlns:a16="http://schemas.microsoft.com/office/drawing/2014/main" id="{5ECB5D14-0F7F-CB01-9930-8705EA3192C3}"/>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0" y="288514"/>
              <a:ext cx="7839810" cy="62274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2" name="Group 31" descr="Ce n'est pas une maison de poupée (2022) by Audrey Napper (ARTEXPRESS 2023)&#10;">
            <a:extLst>
              <a:ext uri="{FF2B5EF4-FFF2-40B4-BE49-F238E27FC236}">
                <a16:creationId xmlns:a16="http://schemas.microsoft.com/office/drawing/2014/main" id="{FD2D678D-8BA7-3A03-CB8F-3872F8D29BF4}"/>
              </a:ext>
            </a:extLst>
          </p:cNvPr>
          <p:cNvGrpSpPr/>
          <p:nvPr/>
        </p:nvGrpSpPr>
        <p:grpSpPr>
          <a:xfrm>
            <a:off x="7991283" y="524551"/>
            <a:ext cx="3897549" cy="1377331"/>
            <a:chOff x="7991283" y="524551"/>
            <a:chExt cx="3897549" cy="1377331"/>
          </a:xfrm>
        </p:grpSpPr>
        <p:sp>
          <p:nvSpPr>
            <p:cNvPr id="22" name="Rectangle: Rounded Corners 21">
              <a:extLst>
                <a:ext uri="{FF2B5EF4-FFF2-40B4-BE49-F238E27FC236}">
                  <a16:creationId xmlns:a16="http://schemas.microsoft.com/office/drawing/2014/main" id="{59E56960-63CD-2573-E7DF-54B3B5BDB5F5}"/>
                </a:ext>
                <a:ext uri="{C183D7F6-B498-43B3-948B-1728B52AA6E4}">
                  <adec:decorative xmlns:adec="http://schemas.microsoft.com/office/drawing/2017/decorative" val="1"/>
                </a:ext>
              </a:extLst>
            </p:cNvPr>
            <p:cNvSpPr/>
            <p:nvPr/>
          </p:nvSpPr>
          <p:spPr>
            <a:xfrm>
              <a:off x="8570878" y="524551"/>
              <a:ext cx="3317954" cy="1377331"/>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63538">
                <a:lnSpc>
                  <a:spcPct val="114000"/>
                </a:lnSpc>
                <a:spcAft>
                  <a:spcPts val="600"/>
                </a:spcAft>
              </a:pPr>
              <a:r>
                <a:rPr lang="fr-FR" sz="1600">
                  <a:hlinkClick r:id="rId2"/>
                </a:rPr>
                <a:t>Ce n'est pas une maison de poupée (2022) by Audrey Napper</a:t>
              </a:r>
              <a:r>
                <a:rPr lang="fr-FR" sz="1600"/>
                <a:t> </a:t>
              </a:r>
              <a:r>
                <a:rPr lang="fr-FR" sz="1600">
                  <a:solidFill>
                    <a:schemeClr val="accent1"/>
                  </a:solidFill>
                </a:rPr>
                <a:t>(ARTEXPRESS 2023)</a:t>
              </a:r>
            </a:p>
          </p:txBody>
        </p:sp>
        <p:sp>
          <p:nvSpPr>
            <p:cNvPr id="23" name="Oval 22">
              <a:hlinkClick r:id="rId4" action="ppaction://hlinksldjump"/>
              <a:extLst>
                <a:ext uri="{FF2B5EF4-FFF2-40B4-BE49-F238E27FC236}">
                  <a16:creationId xmlns:a16="http://schemas.microsoft.com/office/drawing/2014/main" id="{90189E93-2996-6DBF-63D2-0376096773DD}"/>
                </a:ext>
              </a:extLst>
            </p:cNvPr>
            <p:cNvSpPr/>
            <p:nvPr/>
          </p:nvSpPr>
          <p:spPr>
            <a:xfrm>
              <a:off x="7991283" y="709217"/>
              <a:ext cx="893994" cy="893995"/>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14000"/>
                </a:lnSpc>
                <a:spcAft>
                  <a:spcPts val="600"/>
                </a:spcAft>
              </a:pPr>
              <a:endParaRPr lang="en-AU" sz="1600" b="1">
                <a:solidFill>
                  <a:schemeClr val="bg1"/>
                </a:solidFill>
                <a:cs typeface="Arial" panose="020B0604020202020204" pitchFamily="34" charset="0"/>
              </a:endParaRPr>
            </a:p>
          </p:txBody>
        </p:sp>
        <p:pic>
          <p:nvPicPr>
            <p:cNvPr id="31" name="Picture 30" descr="A computer screen and stationery&#10;&#10;AI-generated content may be incorrect.">
              <a:extLst>
                <a:ext uri="{FF2B5EF4-FFF2-40B4-BE49-F238E27FC236}">
                  <a16:creationId xmlns:a16="http://schemas.microsoft.com/office/drawing/2014/main" id="{05F2410B-A9B6-C78C-9E97-1B827A51DDDE}"/>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8041919" y="759853"/>
              <a:ext cx="792722" cy="792722"/>
            </a:xfrm>
            <a:prstGeom prst="rect">
              <a:avLst/>
            </a:prstGeom>
          </p:spPr>
        </p:pic>
      </p:grpSp>
      <p:grpSp>
        <p:nvGrpSpPr>
          <p:cNvPr id="14" name="Group 13" descr="Tip – See this work in the ARTEXPRESS Virtual Gallery for detailed images, VR viewing room, artist statement and interview, marker’s commentary and Visual Arts Diary documentation.&#10;">
            <a:extLst>
              <a:ext uri="{FF2B5EF4-FFF2-40B4-BE49-F238E27FC236}">
                <a16:creationId xmlns:a16="http://schemas.microsoft.com/office/drawing/2014/main" id="{0F22A844-E6E9-CA71-F54D-B0026D5DB074}"/>
              </a:ext>
            </a:extLst>
          </p:cNvPr>
          <p:cNvGrpSpPr/>
          <p:nvPr/>
        </p:nvGrpSpPr>
        <p:grpSpPr>
          <a:xfrm>
            <a:off x="8128000" y="2394864"/>
            <a:ext cx="3898900" cy="2658252"/>
            <a:chOff x="7248935" y="1287861"/>
            <a:chExt cx="4595063" cy="3132893"/>
          </a:xfrm>
        </p:grpSpPr>
        <p:sp>
          <p:nvSpPr>
            <p:cNvPr id="15" name="Rectangle: Rounded Corners 14">
              <a:extLst>
                <a:ext uri="{FF2B5EF4-FFF2-40B4-BE49-F238E27FC236}">
                  <a16:creationId xmlns:a16="http://schemas.microsoft.com/office/drawing/2014/main" id="{56D57AA6-42DD-5776-65F7-F0DB2D9DAFF0}"/>
                </a:ext>
                <a:ext uri="{C183D7F6-B498-43B3-948B-1728B52AA6E4}">
                  <adec:decorative xmlns:adec="http://schemas.microsoft.com/office/drawing/2017/decorative" val="1"/>
                </a:ext>
              </a:extLst>
            </p:cNvPr>
            <p:cNvSpPr/>
            <p:nvPr/>
          </p:nvSpPr>
          <p:spPr>
            <a:xfrm>
              <a:off x="7248935" y="1694046"/>
              <a:ext cx="4432342" cy="2726708"/>
            </a:xfrm>
            <a:prstGeom prst="roundRect">
              <a:avLst>
                <a:gd name="adj" fmla="val 7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14000"/>
                </a:lnSpc>
                <a:spcAft>
                  <a:spcPts val="600"/>
                </a:spcAft>
              </a:pPr>
              <a:r>
                <a:rPr lang="en-AU" sz="1600" b="1" noProof="0">
                  <a:solidFill>
                    <a:schemeClr val="bg1"/>
                  </a:solidFill>
                  <a:cs typeface="Arial" panose="020B0604020202020204" pitchFamily="34" charset="0"/>
                </a:rPr>
                <a:t>Tip – </a:t>
              </a:r>
              <a:r>
                <a:rPr lang="en-AU" sz="1600" noProof="0"/>
                <a:t>See this work in the </a:t>
              </a:r>
              <a:r>
                <a:rPr lang="en-AU" sz="1600" noProof="0">
                  <a:solidFill>
                    <a:schemeClr val="accent4"/>
                  </a:solidFill>
                  <a:hlinkClick r:id="rId2">
                    <a:extLst>
                      <a:ext uri="{A12FA001-AC4F-418D-AE19-62706E023703}">
                        <ahyp:hlinkClr xmlns:ahyp="http://schemas.microsoft.com/office/drawing/2018/hyperlinkcolor" val="tx"/>
                      </a:ext>
                    </a:extLst>
                  </a:hlinkClick>
                </a:rPr>
                <a:t>ARTEXPRESS Virtual Gallery</a:t>
              </a:r>
              <a:r>
                <a:rPr lang="en-AU" sz="1600" noProof="0">
                  <a:solidFill>
                    <a:schemeClr val="accent4"/>
                  </a:solidFill>
                </a:rPr>
                <a:t> </a:t>
              </a:r>
              <a:r>
                <a:rPr lang="en-AU" sz="1600" noProof="0"/>
                <a:t>for detailed images, VR viewing room, artist statement and interview, marker’s commentary and Visual Arts Diary documentation.</a:t>
              </a:r>
            </a:p>
          </p:txBody>
        </p:sp>
        <p:grpSp>
          <p:nvGrpSpPr>
            <p:cNvPr id="16" name="Group 15">
              <a:extLst>
                <a:ext uri="{FF2B5EF4-FFF2-40B4-BE49-F238E27FC236}">
                  <a16:creationId xmlns:a16="http://schemas.microsoft.com/office/drawing/2014/main" id="{49202DF7-BB2A-8C4F-2759-73C035A3A8CA}"/>
                </a:ext>
              </a:extLst>
            </p:cNvPr>
            <p:cNvGrpSpPr/>
            <p:nvPr/>
          </p:nvGrpSpPr>
          <p:grpSpPr>
            <a:xfrm>
              <a:off x="10798558" y="1287861"/>
              <a:ext cx="1045440" cy="1045440"/>
              <a:chOff x="5838416" y="1369454"/>
              <a:chExt cx="1045440" cy="1045440"/>
            </a:xfrm>
          </p:grpSpPr>
          <p:sp>
            <p:nvSpPr>
              <p:cNvPr id="17" name="Oval 16">
                <a:hlinkClick r:id="rId4" action="ppaction://hlinksldjump"/>
                <a:extLst>
                  <a:ext uri="{FF2B5EF4-FFF2-40B4-BE49-F238E27FC236}">
                    <a16:creationId xmlns:a16="http://schemas.microsoft.com/office/drawing/2014/main" id="{7AF5D824-D92C-8425-319B-1624D6F65A43}"/>
                  </a:ext>
                </a:extLst>
              </p:cNvPr>
              <p:cNvSpPr/>
              <p:nvPr/>
            </p:nvSpPr>
            <p:spPr>
              <a:xfrm>
                <a:off x="5838416" y="1369454"/>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14000"/>
                  </a:lnSpc>
                  <a:spcAft>
                    <a:spcPts val="600"/>
                  </a:spcAft>
                </a:pPr>
                <a:endParaRPr lang="en-AU" sz="1600" b="1">
                  <a:solidFill>
                    <a:schemeClr val="bg1"/>
                  </a:solidFill>
                  <a:cs typeface="Arial" panose="020B0604020202020204" pitchFamily="34" charset="0"/>
                </a:endParaRPr>
              </a:p>
            </p:txBody>
          </p:sp>
          <p:pic>
            <p:nvPicPr>
              <p:cNvPr id="18" name="Picture 17" descr="A blue circle with a red and blue circle with a red arrow in the center&#10;&#10;AI-generated content may be incorrect.">
                <a:extLst>
                  <a:ext uri="{FF2B5EF4-FFF2-40B4-BE49-F238E27FC236}">
                    <a16:creationId xmlns:a16="http://schemas.microsoft.com/office/drawing/2014/main" id="{04CD68AF-F0D6-B4AD-3DE6-5A47197A376B}"/>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938288" y="1470282"/>
                <a:ext cx="845696" cy="845694"/>
              </a:xfrm>
              <a:prstGeom prst="rect">
                <a:avLst/>
              </a:prstGeom>
            </p:spPr>
          </p:pic>
        </p:grpSp>
      </p:grpSp>
      <p:sp>
        <p:nvSpPr>
          <p:cNvPr id="2" name="Slide Number Placeholder 1">
            <a:extLst>
              <a:ext uri="{FF2B5EF4-FFF2-40B4-BE49-F238E27FC236}">
                <a16:creationId xmlns:a16="http://schemas.microsoft.com/office/drawing/2014/main" id="{D890FDDE-E941-0F35-66B4-339A5F51D61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126</a:t>
            </a:fld>
            <a:endParaRPr lang="en-AU"/>
          </a:p>
        </p:txBody>
      </p:sp>
    </p:spTree>
    <p:extLst>
      <p:ext uri="{BB962C8B-B14F-4D97-AF65-F5344CB8AC3E}">
        <p14:creationId xmlns:p14="http://schemas.microsoft.com/office/powerpoint/2010/main" val="570627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A162E8-F451-DFBA-6540-D305ADC45E93}"/>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DBC4A97A-C920-D7A4-9FF5-EECF7129D2EE}"/>
              </a:ext>
            </a:extLst>
          </p:cNvPr>
          <p:cNvSpPr>
            <a:spLocks noGrp="1"/>
          </p:cNvSpPr>
          <p:nvPr>
            <p:ph type="title" idx="4294967295"/>
          </p:nvPr>
        </p:nvSpPr>
        <p:spPr>
          <a:xfrm>
            <a:off x="396576" y="-1098181"/>
            <a:ext cx="10080000" cy="1008000"/>
          </a:xfrm>
        </p:spPr>
        <p:txBody>
          <a:bodyPr vert="horz" lIns="0" tIns="0" rIns="0" bIns="0" rtlCol="0" anchor="b">
            <a:noAutofit/>
          </a:bodyPr>
          <a:lstStyle/>
          <a:p>
            <a:r>
              <a:rPr lang="en-AU"/>
              <a:t>Sanctuary: A personal exploration through Japanese architecture</a:t>
            </a:r>
            <a:endParaRPr lang="en-US"/>
          </a:p>
        </p:txBody>
      </p:sp>
      <p:grpSp>
        <p:nvGrpSpPr>
          <p:cNvPr id="5" name="Group 4">
            <a:extLst>
              <a:ext uri="{FF2B5EF4-FFF2-40B4-BE49-F238E27FC236}">
                <a16:creationId xmlns:a16="http://schemas.microsoft.com/office/drawing/2014/main" id="{FEDAA668-7D1D-AE75-B3DD-CA1B6FD2ABCA}"/>
              </a:ext>
              <a:ext uri="{C183D7F6-B498-43B3-948B-1728B52AA6E4}">
                <adec:decorative xmlns:adec="http://schemas.microsoft.com/office/drawing/2017/decorative" val="1"/>
              </a:ext>
            </a:extLst>
          </p:cNvPr>
          <p:cNvGrpSpPr/>
          <p:nvPr/>
        </p:nvGrpSpPr>
        <p:grpSpPr>
          <a:xfrm>
            <a:off x="-2" y="0"/>
            <a:ext cx="7839810" cy="6858000"/>
            <a:chOff x="-2" y="0"/>
            <a:chExt cx="7839810" cy="6858000"/>
          </a:xfrm>
        </p:grpSpPr>
        <p:sp>
          <p:nvSpPr>
            <p:cNvPr id="3" name="Rectangle 2">
              <a:extLst>
                <a:ext uri="{FF2B5EF4-FFF2-40B4-BE49-F238E27FC236}">
                  <a16:creationId xmlns:a16="http://schemas.microsoft.com/office/drawing/2014/main" id="{DD6AA22E-B2A4-BBA5-B345-2BE97C53AEA0}"/>
                </a:ext>
              </a:extLst>
            </p:cNvPr>
            <p:cNvSpPr/>
            <p:nvPr/>
          </p:nvSpPr>
          <p:spPr>
            <a:xfrm>
              <a:off x="0" y="0"/>
              <a:ext cx="7839808" cy="6858000"/>
            </a:xfrm>
            <a:prstGeom prst="rect">
              <a:avLst/>
            </a:prstGeom>
            <a:solidFill>
              <a:srgbClr val="0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4" name="Picture 3">
              <a:hlinkClick r:id="rId2"/>
              <a:extLst>
                <a:ext uri="{FF2B5EF4-FFF2-40B4-BE49-F238E27FC236}">
                  <a16:creationId xmlns:a16="http://schemas.microsoft.com/office/drawing/2014/main" id="{74F0BCA7-D13C-6EBD-BAFD-847AFB1E2821}"/>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2" y="1258480"/>
              <a:ext cx="7839809" cy="3879010"/>
            </a:xfrm>
            <a:prstGeom prst="rect">
              <a:avLst/>
            </a:prstGeom>
          </p:spPr>
        </p:pic>
      </p:grpSp>
      <p:grpSp>
        <p:nvGrpSpPr>
          <p:cNvPr id="32" name="Group 31" descr="Sanctuary: A personal exploration through Japanese architecture (2022) by Astrid Pepper Davis (ARTEXPRESS 2023)&#10;">
            <a:extLst>
              <a:ext uri="{FF2B5EF4-FFF2-40B4-BE49-F238E27FC236}">
                <a16:creationId xmlns:a16="http://schemas.microsoft.com/office/drawing/2014/main" id="{36B35236-4DCF-CB55-48FF-462C3EA8CBF0}"/>
              </a:ext>
            </a:extLst>
          </p:cNvPr>
          <p:cNvGrpSpPr/>
          <p:nvPr/>
        </p:nvGrpSpPr>
        <p:grpSpPr>
          <a:xfrm>
            <a:off x="7991283" y="439137"/>
            <a:ext cx="3897549" cy="1548160"/>
            <a:chOff x="7991283" y="439137"/>
            <a:chExt cx="3897549" cy="1548160"/>
          </a:xfrm>
        </p:grpSpPr>
        <p:sp>
          <p:nvSpPr>
            <p:cNvPr id="22" name="Rectangle: Rounded Corners 21">
              <a:extLst>
                <a:ext uri="{FF2B5EF4-FFF2-40B4-BE49-F238E27FC236}">
                  <a16:creationId xmlns:a16="http://schemas.microsoft.com/office/drawing/2014/main" id="{3AC87E35-903B-4E76-2F49-395222F83744}"/>
                </a:ext>
                <a:ext uri="{C183D7F6-B498-43B3-948B-1728B52AA6E4}">
                  <adec:decorative xmlns:adec="http://schemas.microsoft.com/office/drawing/2017/decorative" val="1"/>
                </a:ext>
              </a:extLst>
            </p:cNvPr>
            <p:cNvSpPr/>
            <p:nvPr/>
          </p:nvSpPr>
          <p:spPr>
            <a:xfrm>
              <a:off x="8570878" y="439137"/>
              <a:ext cx="3317954" cy="1548160"/>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63538">
                <a:lnSpc>
                  <a:spcPct val="114000"/>
                </a:lnSpc>
                <a:spcAft>
                  <a:spcPts val="600"/>
                </a:spcAft>
              </a:pPr>
              <a:r>
                <a:rPr lang="en-AU" sz="1600">
                  <a:hlinkClick r:id="rId2"/>
                </a:rPr>
                <a:t>Sanctuary: A personal exploration through Japanese architecture (2022) by Astrid Pepper Davis</a:t>
              </a:r>
              <a:r>
                <a:rPr lang="fr-FR" sz="1600"/>
                <a:t> </a:t>
              </a:r>
              <a:r>
                <a:rPr lang="fr-FR" sz="1600">
                  <a:solidFill>
                    <a:schemeClr val="accent1"/>
                  </a:solidFill>
                </a:rPr>
                <a:t>(ARTEXPRESS 2023)</a:t>
              </a:r>
            </a:p>
          </p:txBody>
        </p:sp>
        <p:sp>
          <p:nvSpPr>
            <p:cNvPr id="23" name="Oval 22">
              <a:hlinkClick r:id="rId4" action="ppaction://hlinksldjump"/>
              <a:extLst>
                <a:ext uri="{FF2B5EF4-FFF2-40B4-BE49-F238E27FC236}">
                  <a16:creationId xmlns:a16="http://schemas.microsoft.com/office/drawing/2014/main" id="{6BBC2EBF-D4DB-3D44-0A62-673FE5340B7B}"/>
                </a:ext>
              </a:extLst>
            </p:cNvPr>
            <p:cNvSpPr/>
            <p:nvPr/>
          </p:nvSpPr>
          <p:spPr>
            <a:xfrm>
              <a:off x="7991283" y="709217"/>
              <a:ext cx="893994" cy="893995"/>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14000"/>
                </a:lnSpc>
                <a:spcAft>
                  <a:spcPts val="600"/>
                </a:spcAft>
              </a:pPr>
              <a:endParaRPr lang="en-AU" sz="1600" b="1">
                <a:solidFill>
                  <a:schemeClr val="bg1"/>
                </a:solidFill>
                <a:cs typeface="Arial" panose="020B0604020202020204" pitchFamily="34" charset="0"/>
              </a:endParaRPr>
            </a:p>
          </p:txBody>
        </p:sp>
        <p:pic>
          <p:nvPicPr>
            <p:cNvPr id="31" name="Picture 30" descr="A computer screen and stationery&#10;&#10;AI-generated content may be incorrect.">
              <a:extLst>
                <a:ext uri="{FF2B5EF4-FFF2-40B4-BE49-F238E27FC236}">
                  <a16:creationId xmlns:a16="http://schemas.microsoft.com/office/drawing/2014/main" id="{1BFF28F7-BF2D-48DC-465E-4F6C5B9411C0}"/>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8041919" y="759853"/>
              <a:ext cx="792722" cy="792722"/>
            </a:xfrm>
            <a:prstGeom prst="rect">
              <a:avLst/>
            </a:prstGeom>
          </p:spPr>
        </p:pic>
      </p:grpSp>
      <p:grpSp>
        <p:nvGrpSpPr>
          <p:cNvPr id="14" name="Group 13" descr="Tip: See this work in the ARTEXPRESS Virtual Gallery for detailed images, VR viewing room, artist statement, and marker’s commentary.&#10;">
            <a:extLst>
              <a:ext uri="{FF2B5EF4-FFF2-40B4-BE49-F238E27FC236}">
                <a16:creationId xmlns:a16="http://schemas.microsoft.com/office/drawing/2014/main" id="{5ECC218B-5B54-B41D-49D1-9CEE71929F34}"/>
              </a:ext>
            </a:extLst>
          </p:cNvPr>
          <p:cNvGrpSpPr/>
          <p:nvPr/>
        </p:nvGrpSpPr>
        <p:grpSpPr>
          <a:xfrm>
            <a:off x="8128000" y="2394864"/>
            <a:ext cx="3898900" cy="2658252"/>
            <a:chOff x="7248935" y="1287861"/>
            <a:chExt cx="4595063" cy="3132893"/>
          </a:xfrm>
        </p:grpSpPr>
        <p:sp>
          <p:nvSpPr>
            <p:cNvPr id="15" name="Rectangle: Rounded Corners 14">
              <a:extLst>
                <a:ext uri="{FF2B5EF4-FFF2-40B4-BE49-F238E27FC236}">
                  <a16:creationId xmlns:a16="http://schemas.microsoft.com/office/drawing/2014/main" id="{187383D2-375B-B63A-0B04-528AA067186D}"/>
                </a:ext>
                <a:ext uri="{C183D7F6-B498-43B3-948B-1728B52AA6E4}">
                  <adec:decorative xmlns:adec="http://schemas.microsoft.com/office/drawing/2017/decorative" val="1"/>
                </a:ext>
              </a:extLst>
            </p:cNvPr>
            <p:cNvSpPr/>
            <p:nvPr/>
          </p:nvSpPr>
          <p:spPr>
            <a:xfrm>
              <a:off x="7248935" y="1694046"/>
              <a:ext cx="4432342" cy="2726708"/>
            </a:xfrm>
            <a:prstGeom prst="roundRect">
              <a:avLst>
                <a:gd name="adj" fmla="val 7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14000"/>
                </a:lnSpc>
                <a:spcAft>
                  <a:spcPts val="600"/>
                </a:spcAft>
              </a:pPr>
              <a:r>
                <a:rPr lang="en-AU" sz="1600" b="1" noProof="0">
                  <a:solidFill>
                    <a:schemeClr val="bg1"/>
                  </a:solidFill>
                  <a:cs typeface="Arial" panose="020B0604020202020204" pitchFamily="34" charset="0"/>
                </a:rPr>
                <a:t>Tip – </a:t>
              </a:r>
              <a:r>
                <a:rPr lang="en-AU" sz="1600" noProof="0"/>
                <a:t>See this work in the </a:t>
              </a:r>
              <a:r>
                <a:rPr lang="en-AU" sz="1600" noProof="0">
                  <a:solidFill>
                    <a:schemeClr val="accent4"/>
                  </a:solidFill>
                  <a:hlinkClick r:id="rId2">
                    <a:extLst>
                      <a:ext uri="{A12FA001-AC4F-418D-AE19-62706E023703}">
                        <ahyp:hlinkClr xmlns:ahyp="http://schemas.microsoft.com/office/drawing/2018/hyperlinkcolor" val="tx"/>
                      </a:ext>
                    </a:extLst>
                  </a:hlinkClick>
                </a:rPr>
                <a:t>ARTEXPRESS Virtual Gallery</a:t>
              </a:r>
              <a:r>
                <a:rPr lang="en-AU" sz="1600" noProof="0">
                  <a:solidFill>
                    <a:schemeClr val="accent4"/>
                  </a:solidFill>
                </a:rPr>
                <a:t> </a:t>
              </a:r>
              <a:r>
                <a:rPr lang="en-AU" sz="1600" noProof="0"/>
                <a:t>for detailed images, VR viewing room, artist statement, and marker’s commentary.</a:t>
              </a:r>
            </a:p>
          </p:txBody>
        </p:sp>
        <p:grpSp>
          <p:nvGrpSpPr>
            <p:cNvPr id="16" name="Group 15">
              <a:extLst>
                <a:ext uri="{FF2B5EF4-FFF2-40B4-BE49-F238E27FC236}">
                  <a16:creationId xmlns:a16="http://schemas.microsoft.com/office/drawing/2014/main" id="{1E5F9B54-566D-B049-2E38-1D6FC5F98394}"/>
                </a:ext>
              </a:extLst>
            </p:cNvPr>
            <p:cNvGrpSpPr/>
            <p:nvPr/>
          </p:nvGrpSpPr>
          <p:grpSpPr>
            <a:xfrm>
              <a:off x="10798558" y="1287861"/>
              <a:ext cx="1045440" cy="1045440"/>
              <a:chOff x="5838416" y="1369454"/>
              <a:chExt cx="1045440" cy="1045440"/>
            </a:xfrm>
          </p:grpSpPr>
          <p:sp>
            <p:nvSpPr>
              <p:cNvPr id="17" name="Oval 16">
                <a:hlinkClick r:id="rId4" action="ppaction://hlinksldjump"/>
                <a:extLst>
                  <a:ext uri="{FF2B5EF4-FFF2-40B4-BE49-F238E27FC236}">
                    <a16:creationId xmlns:a16="http://schemas.microsoft.com/office/drawing/2014/main" id="{BCB5D49C-D1B3-4A1B-E34F-819DE09DEF57}"/>
                  </a:ext>
                </a:extLst>
              </p:cNvPr>
              <p:cNvSpPr/>
              <p:nvPr/>
            </p:nvSpPr>
            <p:spPr>
              <a:xfrm>
                <a:off x="5838416" y="1369454"/>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14000"/>
                  </a:lnSpc>
                  <a:spcAft>
                    <a:spcPts val="600"/>
                  </a:spcAft>
                </a:pPr>
                <a:endParaRPr lang="en-AU" sz="1600" b="1">
                  <a:solidFill>
                    <a:schemeClr val="bg1"/>
                  </a:solidFill>
                  <a:cs typeface="Arial" panose="020B0604020202020204" pitchFamily="34" charset="0"/>
                </a:endParaRPr>
              </a:p>
            </p:txBody>
          </p:sp>
          <p:pic>
            <p:nvPicPr>
              <p:cNvPr id="18" name="Picture 17" descr="A blue circle with a red and blue circle with a red arrow in the center&#10;&#10;AI-generated content may be incorrect.">
                <a:extLst>
                  <a:ext uri="{FF2B5EF4-FFF2-40B4-BE49-F238E27FC236}">
                    <a16:creationId xmlns:a16="http://schemas.microsoft.com/office/drawing/2014/main" id="{524065DC-8AD3-D8A9-B2C6-4999ED5F22DE}"/>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938288" y="1470282"/>
                <a:ext cx="845696" cy="845694"/>
              </a:xfrm>
              <a:prstGeom prst="rect">
                <a:avLst/>
              </a:prstGeom>
            </p:spPr>
          </p:pic>
        </p:grpSp>
      </p:grpSp>
      <p:sp>
        <p:nvSpPr>
          <p:cNvPr id="2" name="Slide Number Placeholder 1">
            <a:extLst>
              <a:ext uri="{FF2B5EF4-FFF2-40B4-BE49-F238E27FC236}">
                <a16:creationId xmlns:a16="http://schemas.microsoft.com/office/drawing/2014/main" id="{936E3E13-42A8-A04F-BD2D-E764EB8FE1E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127</a:t>
            </a:fld>
            <a:endParaRPr lang="en-AU"/>
          </a:p>
        </p:txBody>
      </p:sp>
    </p:spTree>
    <p:extLst>
      <p:ext uri="{BB962C8B-B14F-4D97-AF65-F5344CB8AC3E}">
        <p14:creationId xmlns:p14="http://schemas.microsoft.com/office/powerpoint/2010/main" val="3442153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4F1C3E-471A-4C4A-ECD7-8C76DD4A7ED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78BCBB6-3F19-6D3D-38A4-EF119DCC484A}"/>
              </a:ext>
            </a:extLst>
          </p:cNvPr>
          <p:cNvSpPr>
            <a:spLocks noGrp="1"/>
          </p:cNvSpPr>
          <p:nvPr>
            <p:ph type="title" idx="4294967295"/>
          </p:nvPr>
        </p:nvSpPr>
        <p:spPr>
          <a:xfrm>
            <a:off x="372192" y="-1180323"/>
            <a:ext cx="10080000" cy="1008000"/>
          </a:xfrm>
        </p:spPr>
        <p:txBody>
          <a:bodyPr vert="horz" lIns="0" tIns="0" rIns="0" bIns="0" rtlCol="0" anchor="b">
            <a:noAutofit/>
          </a:bodyPr>
          <a:lstStyle/>
          <a:p>
            <a:r>
              <a:rPr lang="pl-PL"/>
              <a:t>BOWRAL, 1861 - 2021</a:t>
            </a:r>
            <a:endParaRPr lang="en-US"/>
          </a:p>
        </p:txBody>
      </p:sp>
      <p:grpSp>
        <p:nvGrpSpPr>
          <p:cNvPr id="4" name="Group 3">
            <a:extLst>
              <a:ext uri="{FF2B5EF4-FFF2-40B4-BE49-F238E27FC236}">
                <a16:creationId xmlns:a16="http://schemas.microsoft.com/office/drawing/2014/main" id="{1F2DC5CB-67C6-C48F-6E16-785D3F4EC24A}"/>
              </a:ext>
              <a:ext uri="{C183D7F6-B498-43B3-948B-1728B52AA6E4}">
                <adec:decorative xmlns:adec="http://schemas.microsoft.com/office/drawing/2017/decorative" val="1"/>
              </a:ext>
            </a:extLst>
          </p:cNvPr>
          <p:cNvGrpSpPr/>
          <p:nvPr/>
        </p:nvGrpSpPr>
        <p:grpSpPr>
          <a:xfrm>
            <a:off x="0" y="0"/>
            <a:ext cx="7839808" cy="6858000"/>
            <a:chOff x="0" y="0"/>
            <a:chExt cx="7839808" cy="6858000"/>
          </a:xfrm>
        </p:grpSpPr>
        <p:sp>
          <p:nvSpPr>
            <p:cNvPr id="3" name="Rectangle 2">
              <a:extLst>
                <a:ext uri="{FF2B5EF4-FFF2-40B4-BE49-F238E27FC236}">
                  <a16:creationId xmlns:a16="http://schemas.microsoft.com/office/drawing/2014/main" id="{B2908FC4-1F2F-8D53-1CC6-83536CCBDE84}"/>
                </a:ext>
              </a:extLst>
            </p:cNvPr>
            <p:cNvSpPr/>
            <p:nvPr/>
          </p:nvSpPr>
          <p:spPr>
            <a:xfrm>
              <a:off x="0" y="0"/>
              <a:ext cx="7839808" cy="6858000"/>
            </a:xfrm>
            <a:prstGeom prst="rect">
              <a:avLst/>
            </a:prstGeom>
            <a:solidFill>
              <a:srgbClr val="0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3314" name="Picture 2">
              <a:hlinkClick r:id="rId2"/>
              <a:extLst>
                <a:ext uri="{FF2B5EF4-FFF2-40B4-BE49-F238E27FC236}">
                  <a16:creationId xmlns:a16="http://schemas.microsoft.com/office/drawing/2014/main" id="{D3C08CCE-5A24-3117-96FC-F09BA2F70A1B}"/>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165100" y="391417"/>
              <a:ext cx="7621704" cy="57809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2" name="Group 31" descr="BOWRAL, 1861 - 2021 (2021) by Yu Bi Hwang (ARTEXPRESS 2022)&#10;">
            <a:extLst>
              <a:ext uri="{FF2B5EF4-FFF2-40B4-BE49-F238E27FC236}">
                <a16:creationId xmlns:a16="http://schemas.microsoft.com/office/drawing/2014/main" id="{F13BC6F2-458F-C888-E6A0-B180451AD031}"/>
              </a:ext>
            </a:extLst>
          </p:cNvPr>
          <p:cNvGrpSpPr/>
          <p:nvPr/>
        </p:nvGrpSpPr>
        <p:grpSpPr>
          <a:xfrm>
            <a:off x="7991283" y="524551"/>
            <a:ext cx="3897549" cy="1377331"/>
            <a:chOff x="7991283" y="524551"/>
            <a:chExt cx="3897549" cy="1377331"/>
          </a:xfrm>
        </p:grpSpPr>
        <p:sp>
          <p:nvSpPr>
            <p:cNvPr id="22" name="Rectangle: Rounded Corners 21">
              <a:extLst>
                <a:ext uri="{FF2B5EF4-FFF2-40B4-BE49-F238E27FC236}">
                  <a16:creationId xmlns:a16="http://schemas.microsoft.com/office/drawing/2014/main" id="{53B00175-177A-178E-A58F-E57AC311C206}"/>
                </a:ext>
                <a:ext uri="{C183D7F6-B498-43B3-948B-1728B52AA6E4}">
                  <adec:decorative xmlns:adec="http://schemas.microsoft.com/office/drawing/2017/decorative" val="1"/>
                </a:ext>
              </a:extLst>
            </p:cNvPr>
            <p:cNvSpPr/>
            <p:nvPr/>
          </p:nvSpPr>
          <p:spPr>
            <a:xfrm>
              <a:off x="8570878" y="524551"/>
              <a:ext cx="3317954" cy="1377331"/>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63538">
                <a:lnSpc>
                  <a:spcPct val="114000"/>
                </a:lnSpc>
                <a:spcAft>
                  <a:spcPts val="600"/>
                </a:spcAft>
              </a:pPr>
              <a:r>
                <a:rPr lang="pl-PL" sz="1600">
                  <a:hlinkClick r:id="rId2"/>
                </a:rPr>
                <a:t>BOWRAL, 1861 - 2021 (2021) by Yu Bi Hwang</a:t>
              </a:r>
              <a:r>
                <a:rPr lang="fr-FR" sz="1600"/>
                <a:t> </a:t>
              </a:r>
              <a:r>
                <a:rPr lang="fr-FR" sz="1600">
                  <a:solidFill>
                    <a:schemeClr val="accent1"/>
                  </a:solidFill>
                </a:rPr>
                <a:t>(ARTEXPRESS 2022)</a:t>
              </a:r>
            </a:p>
          </p:txBody>
        </p:sp>
        <p:sp>
          <p:nvSpPr>
            <p:cNvPr id="23" name="Oval 22">
              <a:hlinkClick r:id="rId4" action="ppaction://hlinksldjump"/>
              <a:extLst>
                <a:ext uri="{FF2B5EF4-FFF2-40B4-BE49-F238E27FC236}">
                  <a16:creationId xmlns:a16="http://schemas.microsoft.com/office/drawing/2014/main" id="{67ABAED6-B06E-C117-C82A-11C25E248C00}"/>
                </a:ext>
              </a:extLst>
            </p:cNvPr>
            <p:cNvSpPr/>
            <p:nvPr/>
          </p:nvSpPr>
          <p:spPr>
            <a:xfrm>
              <a:off x="7991283" y="709217"/>
              <a:ext cx="893994" cy="893995"/>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14000"/>
                </a:lnSpc>
                <a:spcAft>
                  <a:spcPts val="600"/>
                </a:spcAft>
              </a:pPr>
              <a:endParaRPr lang="en-AU" sz="1600" b="1">
                <a:solidFill>
                  <a:schemeClr val="bg1"/>
                </a:solidFill>
                <a:cs typeface="Arial" panose="020B0604020202020204" pitchFamily="34" charset="0"/>
              </a:endParaRPr>
            </a:p>
          </p:txBody>
        </p:sp>
        <p:pic>
          <p:nvPicPr>
            <p:cNvPr id="31" name="Picture 30" descr="A computer screen and stationery&#10;&#10;AI-generated content may be incorrect.">
              <a:extLst>
                <a:ext uri="{FF2B5EF4-FFF2-40B4-BE49-F238E27FC236}">
                  <a16:creationId xmlns:a16="http://schemas.microsoft.com/office/drawing/2014/main" id="{358127EF-4100-8116-2926-89E16A6E4EE5}"/>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8041919" y="759853"/>
              <a:ext cx="792722" cy="792722"/>
            </a:xfrm>
            <a:prstGeom prst="rect">
              <a:avLst/>
            </a:prstGeom>
          </p:spPr>
        </p:pic>
      </p:grpSp>
      <p:grpSp>
        <p:nvGrpSpPr>
          <p:cNvPr id="14" name="Group 13" descr="Tip – See this work in the ARTEXPRESS Virtual Gallery for detailed images, VR viewing room, artist statement, and marker’s commentary.&#10;">
            <a:extLst>
              <a:ext uri="{FF2B5EF4-FFF2-40B4-BE49-F238E27FC236}">
                <a16:creationId xmlns:a16="http://schemas.microsoft.com/office/drawing/2014/main" id="{74E4F09A-05DA-3706-5B16-EF8762E0F531}"/>
              </a:ext>
            </a:extLst>
          </p:cNvPr>
          <p:cNvGrpSpPr/>
          <p:nvPr/>
        </p:nvGrpSpPr>
        <p:grpSpPr>
          <a:xfrm>
            <a:off x="8128000" y="2394864"/>
            <a:ext cx="3898900" cy="2658252"/>
            <a:chOff x="7248935" y="1287861"/>
            <a:chExt cx="4595063" cy="3132893"/>
          </a:xfrm>
        </p:grpSpPr>
        <p:sp>
          <p:nvSpPr>
            <p:cNvPr id="15" name="Rectangle: Rounded Corners 14">
              <a:extLst>
                <a:ext uri="{FF2B5EF4-FFF2-40B4-BE49-F238E27FC236}">
                  <a16:creationId xmlns:a16="http://schemas.microsoft.com/office/drawing/2014/main" id="{5405A668-6C63-F450-5430-7612782599B6}"/>
                </a:ext>
                <a:ext uri="{C183D7F6-B498-43B3-948B-1728B52AA6E4}">
                  <adec:decorative xmlns:adec="http://schemas.microsoft.com/office/drawing/2017/decorative" val="1"/>
                </a:ext>
              </a:extLst>
            </p:cNvPr>
            <p:cNvSpPr/>
            <p:nvPr/>
          </p:nvSpPr>
          <p:spPr>
            <a:xfrm>
              <a:off x="7248935" y="1694046"/>
              <a:ext cx="4432342" cy="2726708"/>
            </a:xfrm>
            <a:prstGeom prst="roundRect">
              <a:avLst>
                <a:gd name="adj" fmla="val 7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14000"/>
                </a:lnSpc>
                <a:spcAft>
                  <a:spcPts val="600"/>
                </a:spcAft>
              </a:pPr>
              <a:r>
                <a:rPr lang="en-AU" sz="1600" b="1" noProof="0">
                  <a:solidFill>
                    <a:schemeClr val="bg1"/>
                  </a:solidFill>
                  <a:cs typeface="Arial" panose="020B0604020202020204" pitchFamily="34" charset="0"/>
                </a:rPr>
                <a:t>Tip – </a:t>
              </a:r>
              <a:r>
                <a:rPr lang="en-AU" sz="1600" noProof="0"/>
                <a:t>See this work in the </a:t>
              </a:r>
              <a:r>
                <a:rPr lang="en-AU" sz="1600" noProof="0">
                  <a:solidFill>
                    <a:schemeClr val="accent4"/>
                  </a:solidFill>
                  <a:hlinkClick r:id="rId2">
                    <a:extLst>
                      <a:ext uri="{A12FA001-AC4F-418D-AE19-62706E023703}">
                        <ahyp:hlinkClr xmlns:ahyp="http://schemas.microsoft.com/office/drawing/2018/hyperlinkcolor" val="tx"/>
                      </a:ext>
                    </a:extLst>
                  </a:hlinkClick>
                </a:rPr>
                <a:t>ARTEXPRESS Virtual Gallery</a:t>
              </a:r>
              <a:r>
                <a:rPr lang="en-AU" sz="1600" noProof="0">
                  <a:solidFill>
                    <a:schemeClr val="accent4"/>
                  </a:solidFill>
                </a:rPr>
                <a:t> </a:t>
              </a:r>
              <a:r>
                <a:rPr lang="en-AU" sz="1600" noProof="0"/>
                <a:t>for detailed images, VR viewing room, artist statement, and marker’s commentary.</a:t>
              </a:r>
            </a:p>
          </p:txBody>
        </p:sp>
        <p:grpSp>
          <p:nvGrpSpPr>
            <p:cNvPr id="16" name="Group 15">
              <a:extLst>
                <a:ext uri="{FF2B5EF4-FFF2-40B4-BE49-F238E27FC236}">
                  <a16:creationId xmlns:a16="http://schemas.microsoft.com/office/drawing/2014/main" id="{C0E46414-18FC-B18B-533A-0606D9DAA944}"/>
                </a:ext>
              </a:extLst>
            </p:cNvPr>
            <p:cNvGrpSpPr/>
            <p:nvPr/>
          </p:nvGrpSpPr>
          <p:grpSpPr>
            <a:xfrm>
              <a:off x="10798558" y="1287861"/>
              <a:ext cx="1045440" cy="1045440"/>
              <a:chOff x="5838416" y="1369454"/>
              <a:chExt cx="1045440" cy="1045440"/>
            </a:xfrm>
          </p:grpSpPr>
          <p:sp>
            <p:nvSpPr>
              <p:cNvPr id="17" name="Oval 16">
                <a:hlinkClick r:id="rId4" action="ppaction://hlinksldjump"/>
                <a:extLst>
                  <a:ext uri="{FF2B5EF4-FFF2-40B4-BE49-F238E27FC236}">
                    <a16:creationId xmlns:a16="http://schemas.microsoft.com/office/drawing/2014/main" id="{EFE8E3AE-D923-1E5C-A02A-3A9C042C3982}"/>
                  </a:ext>
                </a:extLst>
              </p:cNvPr>
              <p:cNvSpPr/>
              <p:nvPr/>
            </p:nvSpPr>
            <p:spPr>
              <a:xfrm>
                <a:off x="5838416" y="1369454"/>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14000"/>
                  </a:lnSpc>
                  <a:spcAft>
                    <a:spcPts val="600"/>
                  </a:spcAft>
                </a:pPr>
                <a:endParaRPr lang="en-AU" sz="1600" b="1">
                  <a:solidFill>
                    <a:schemeClr val="bg1"/>
                  </a:solidFill>
                  <a:cs typeface="Arial" panose="020B0604020202020204" pitchFamily="34" charset="0"/>
                </a:endParaRPr>
              </a:p>
            </p:txBody>
          </p:sp>
          <p:pic>
            <p:nvPicPr>
              <p:cNvPr id="18" name="Picture 17" descr="A blue circle with a red and blue circle with a red arrow in the center&#10;&#10;AI-generated content may be incorrect.">
                <a:extLst>
                  <a:ext uri="{FF2B5EF4-FFF2-40B4-BE49-F238E27FC236}">
                    <a16:creationId xmlns:a16="http://schemas.microsoft.com/office/drawing/2014/main" id="{01FC1125-5FFA-8203-E744-750475E147F9}"/>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938288" y="1470282"/>
                <a:ext cx="845696" cy="845694"/>
              </a:xfrm>
              <a:prstGeom prst="rect">
                <a:avLst/>
              </a:prstGeom>
            </p:spPr>
          </p:pic>
        </p:grpSp>
      </p:grpSp>
      <p:sp>
        <p:nvSpPr>
          <p:cNvPr id="2" name="Slide Number Placeholder 1">
            <a:extLst>
              <a:ext uri="{FF2B5EF4-FFF2-40B4-BE49-F238E27FC236}">
                <a16:creationId xmlns:a16="http://schemas.microsoft.com/office/drawing/2014/main" id="{A016FF10-09E6-427D-A855-2F832D4D563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128</a:t>
            </a:fld>
            <a:endParaRPr lang="en-AU"/>
          </a:p>
        </p:txBody>
      </p:sp>
    </p:spTree>
    <p:extLst>
      <p:ext uri="{BB962C8B-B14F-4D97-AF65-F5344CB8AC3E}">
        <p14:creationId xmlns:p14="http://schemas.microsoft.com/office/powerpoint/2010/main" val="3999681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D5E351-F836-7015-A853-B4B334FC517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60F4BEDD-A418-A55B-1547-299F7216CC02}"/>
              </a:ext>
            </a:extLst>
          </p:cNvPr>
          <p:cNvSpPr>
            <a:spLocks noGrp="1"/>
          </p:cNvSpPr>
          <p:nvPr>
            <p:ph type="title" idx="4294967295"/>
          </p:nvPr>
        </p:nvSpPr>
        <p:spPr>
          <a:xfrm>
            <a:off x="360000" y="-1100333"/>
            <a:ext cx="10080000" cy="1008000"/>
          </a:xfrm>
        </p:spPr>
        <p:txBody>
          <a:bodyPr vert="horz" lIns="0" tIns="0" rIns="0" bIns="0" rtlCol="0" anchor="b">
            <a:noAutofit/>
          </a:bodyPr>
          <a:lstStyle/>
          <a:p>
            <a:r>
              <a:rPr lang="en-AU"/>
              <a:t>Which Box Fits You?</a:t>
            </a:r>
            <a:endParaRPr lang="en-US"/>
          </a:p>
        </p:txBody>
      </p:sp>
      <p:grpSp>
        <p:nvGrpSpPr>
          <p:cNvPr id="4" name="Group 3">
            <a:extLst>
              <a:ext uri="{FF2B5EF4-FFF2-40B4-BE49-F238E27FC236}">
                <a16:creationId xmlns:a16="http://schemas.microsoft.com/office/drawing/2014/main" id="{4ABFDAB0-73C0-3532-D23E-F3EEED3F7183}"/>
              </a:ext>
              <a:ext uri="{C183D7F6-B498-43B3-948B-1728B52AA6E4}">
                <adec:decorative xmlns:adec="http://schemas.microsoft.com/office/drawing/2017/decorative" val="1"/>
              </a:ext>
            </a:extLst>
          </p:cNvPr>
          <p:cNvGrpSpPr/>
          <p:nvPr/>
        </p:nvGrpSpPr>
        <p:grpSpPr>
          <a:xfrm>
            <a:off x="0" y="0"/>
            <a:ext cx="7839808" cy="6858000"/>
            <a:chOff x="0" y="0"/>
            <a:chExt cx="7839808" cy="6858000"/>
          </a:xfrm>
        </p:grpSpPr>
        <p:sp>
          <p:nvSpPr>
            <p:cNvPr id="3" name="Rectangle 2">
              <a:extLst>
                <a:ext uri="{FF2B5EF4-FFF2-40B4-BE49-F238E27FC236}">
                  <a16:creationId xmlns:a16="http://schemas.microsoft.com/office/drawing/2014/main" id="{B80D9E2E-8526-DB07-67D0-5A733C1F2AB2}"/>
                </a:ext>
              </a:extLst>
            </p:cNvPr>
            <p:cNvSpPr/>
            <p:nvPr/>
          </p:nvSpPr>
          <p:spPr>
            <a:xfrm>
              <a:off x="0" y="0"/>
              <a:ext cx="7839808" cy="6858000"/>
            </a:xfrm>
            <a:prstGeom prst="rect">
              <a:avLst/>
            </a:prstGeom>
            <a:solidFill>
              <a:srgbClr val="0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5362" name="Picture 2">
              <a:hlinkClick r:id="rId2"/>
              <a:extLst>
                <a:ext uri="{FF2B5EF4-FFF2-40B4-BE49-F238E27FC236}">
                  <a16:creationId xmlns:a16="http://schemas.microsoft.com/office/drawing/2014/main" id="{99B3E7BB-236B-FD30-51E0-ECDD8233DDD9}"/>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111832" y="759853"/>
              <a:ext cx="7611229" cy="545286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2" name="Group 31" descr="Which Box Fits You? (2021) by Shayla Sanna (ARTEXPRESS 2022)&#10;">
            <a:extLst>
              <a:ext uri="{FF2B5EF4-FFF2-40B4-BE49-F238E27FC236}">
                <a16:creationId xmlns:a16="http://schemas.microsoft.com/office/drawing/2014/main" id="{4F2D203C-A327-472D-CD5E-A6000E709242}"/>
              </a:ext>
            </a:extLst>
          </p:cNvPr>
          <p:cNvGrpSpPr/>
          <p:nvPr/>
        </p:nvGrpSpPr>
        <p:grpSpPr>
          <a:xfrm>
            <a:off x="7991283" y="524551"/>
            <a:ext cx="3897549" cy="1377331"/>
            <a:chOff x="7991283" y="524551"/>
            <a:chExt cx="3897549" cy="1377331"/>
          </a:xfrm>
        </p:grpSpPr>
        <p:sp>
          <p:nvSpPr>
            <p:cNvPr id="22" name="Rectangle: Rounded Corners 21">
              <a:extLst>
                <a:ext uri="{FF2B5EF4-FFF2-40B4-BE49-F238E27FC236}">
                  <a16:creationId xmlns:a16="http://schemas.microsoft.com/office/drawing/2014/main" id="{C72EBEE3-D326-8A47-FC25-AF29B30902C5}"/>
                </a:ext>
                <a:ext uri="{C183D7F6-B498-43B3-948B-1728B52AA6E4}">
                  <adec:decorative xmlns:adec="http://schemas.microsoft.com/office/drawing/2017/decorative" val="1"/>
                </a:ext>
              </a:extLst>
            </p:cNvPr>
            <p:cNvSpPr/>
            <p:nvPr/>
          </p:nvSpPr>
          <p:spPr>
            <a:xfrm>
              <a:off x="8570878" y="524551"/>
              <a:ext cx="3317954" cy="1377331"/>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63538">
                <a:lnSpc>
                  <a:spcPct val="114000"/>
                </a:lnSpc>
                <a:spcAft>
                  <a:spcPts val="600"/>
                </a:spcAft>
              </a:pPr>
              <a:r>
                <a:rPr lang="en-AU" sz="1600" dirty="0">
                  <a:hlinkClick r:id="rId2"/>
                </a:rPr>
                <a:t>Which Box Fits You? (2021) by Shayla Sanna</a:t>
              </a:r>
              <a:r>
                <a:rPr lang="fr-FR" sz="1600" dirty="0"/>
                <a:t> </a:t>
              </a:r>
              <a:r>
                <a:rPr lang="fr-FR" sz="1600" dirty="0">
                  <a:solidFill>
                    <a:schemeClr val="accent1"/>
                  </a:solidFill>
                </a:rPr>
                <a:t>(ARTEXPRESS 2022)</a:t>
              </a:r>
            </a:p>
          </p:txBody>
        </p:sp>
        <p:sp>
          <p:nvSpPr>
            <p:cNvPr id="23" name="Oval 22">
              <a:hlinkClick r:id="rId4" action="ppaction://hlinksldjump"/>
              <a:extLst>
                <a:ext uri="{FF2B5EF4-FFF2-40B4-BE49-F238E27FC236}">
                  <a16:creationId xmlns:a16="http://schemas.microsoft.com/office/drawing/2014/main" id="{8D93B68A-1736-D5BC-34BE-CC2BD008A138}"/>
                </a:ext>
              </a:extLst>
            </p:cNvPr>
            <p:cNvSpPr/>
            <p:nvPr/>
          </p:nvSpPr>
          <p:spPr>
            <a:xfrm>
              <a:off x="7991283" y="709217"/>
              <a:ext cx="893994" cy="893995"/>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14000"/>
                </a:lnSpc>
                <a:spcAft>
                  <a:spcPts val="600"/>
                </a:spcAft>
              </a:pPr>
              <a:endParaRPr lang="en-AU" sz="1600" b="1">
                <a:solidFill>
                  <a:schemeClr val="bg1"/>
                </a:solidFill>
                <a:cs typeface="Arial" panose="020B0604020202020204" pitchFamily="34" charset="0"/>
              </a:endParaRPr>
            </a:p>
          </p:txBody>
        </p:sp>
        <p:pic>
          <p:nvPicPr>
            <p:cNvPr id="31" name="Picture 30" descr="A computer screen and stationery&#10;&#10;AI-generated content may be incorrect.">
              <a:extLst>
                <a:ext uri="{FF2B5EF4-FFF2-40B4-BE49-F238E27FC236}">
                  <a16:creationId xmlns:a16="http://schemas.microsoft.com/office/drawing/2014/main" id="{9DE5B870-73B6-9028-14E7-DC28CF82FFA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8041919" y="759853"/>
              <a:ext cx="792722" cy="792722"/>
            </a:xfrm>
            <a:prstGeom prst="rect">
              <a:avLst/>
            </a:prstGeom>
          </p:spPr>
        </p:pic>
      </p:grpSp>
      <p:grpSp>
        <p:nvGrpSpPr>
          <p:cNvPr id="14" name="Group 13" descr="Tip – See this work in the ARTEXPRESS Virtual Gallery for detailed images, VR viewing room and 3D view, artist statement, and marker’s commentary.&#10;">
            <a:extLst>
              <a:ext uri="{FF2B5EF4-FFF2-40B4-BE49-F238E27FC236}">
                <a16:creationId xmlns:a16="http://schemas.microsoft.com/office/drawing/2014/main" id="{528314CE-93DF-2A69-7A0D-C5AC5549FD19}"/>
              </a:ext>
            </a:extLst>
          </p:cNvPr>
          <p:cNvGrpSpPr/>
          <p:nvPr/>
        </p:nvGrpSpPr>
        <p:grpSpPr>
          <a:xfrm>
            <a:off x="8128000" y="2394864"/>
            <a:ext cx="3898900" cy="2658252"/>
            <a:chOff x="7248935" y="1287861"/>
            <a:chExt cx="4595063" cy="3132893"/>
          </a:xfrm>
        </p:grpSpPr>
        <p:sp>
          <p:nvSpPr>
            <p:cNvPr id="15" name="Rectangle: Rounded Corners 14">
              <a:extLst>
                <a:ext uri="{FF2B5EF4-FFF2-40B4-BE49-F238E27FC236}">
                  <a16:creationId xmlns:a16="http://schemas.microsoft.com/office/drawing/2014/main" id="{EA639F16-58F8-D72C-2E10-CB6BD8498321}"/>
                </a:ext>
                <a:ext uri="{C183D7F6-B498-43B3-948B-1728B52AA6E4}">
                  <adec:decorative xmlns:adec="http://schemas.microsoft.com/office/drawing/2017/decorative" val="1"/>
                </a:ext>
              </a:extLst>
            </p:cNvPr>
            <p:cNvSpPr/>
            <p:nvPr/>
          </p:nvSpPr>
          <p:spPr>
            <a:xfrm>
              <a:off x="7248935" y="1694046"/>
              <a:ext cx="4432342" cy="2726708"/>
            </a:xfrm>
            <a:prstGeom prst="roundRect">
              <a:avLst>
                <a:gd name="adj" fmla="val 7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14000"/>
                </a:lnSpc>
                <a:spcAft>
                  <a:spcPts val="600"/>
                </a:spcAft>
              </a:pPr>
              <a:r>
                <a:rPr lang="en-AU" sz="1600" b="1" noProof="0">
                  <a:solidFill>
                    <a:schemeClr val="bg1"/>
                  </a:solidFill>
                  <a:cs typeface="Arial" panose="020B0604020202020204" pitchFamily="34" charset="0"/>
                </a:rPr>
                <a:t>Tip – </a:t>
              </a:r>
              <a:r>
                <a:rPr lang="en-AU" sz="1600" noProof="0"/>
                <a:t>See this work in the </a:t>
              </a:r>
              <a:r>
                <a:rPr lang="en-AU" sz="1600" noProof="0">
                  <a:solidFill>
                    <a:schemeClr val="accent4"/>
                  </a:solidFill>
                  <a:hlinkClick r:id="rId2">
                    <a:extLst>
                      <a:ext uri="{A12FA001-AC4F-418D-AE19-62706E023703}">
                        <ahyp:hlinkClr xmlns:ahyp="http://schemas.microsoft.com/office/drawing/2018/hyperlinkcolor" val="tx"/>
                      </a:ext>
                    </a:extLst>
                  </a:hlinkClick>
                </a:rPr>
                <a:t>ARTEXPRESS Virtual Gallery</a:t>
              </a:r>
              <a:r>
                <a:rPr lang="en-AU" sz="1600" noProof="0">
                  <a:solidFill>
                    <a:schemeClr val="accent4"/>
                  </a:solidFill>
                </a:rPr>
                <a:t> </a:t>
              </a:r>
              <a:r>
                <a:rPr lang="en-AU" sz="1600" noProof="0"/>
                <a:t>for detailed images, VR viewing room and 3D view, artist statement, and marker’s commentary.</a:t>
              </a:r>
            </a:p>
          </p:txBody>
        </p:sp>
        <p:grpSp>
          <p:nvGrpSpPr>
            <p:cNvPr id="16" name="Group 15">
              <a:extLst>
                <a:ext uri="{FF2B5EF4-FFF2-40B4-BE49-F238E27FC236}">
                  <a16:creationId xmlns:a16="http://schemas.microsoft.com/office/drawing/2014/main" id="{9D38E7EA-9D0D-A081-2A1A-C37070E93336}"/>
                </a:ext>
              </a:extLst>
            </p:cNvPr>
            <p:cNvGrpSpPr/>
            <p:nvPr/>
          </p:nvGrpSpPr>
          <p:grpSpPr>
            <a:xfrm>
              <a:off x="10798558" y="1287861"/>
              <a:ext cx="1045440" cy="1045440"/>
              <a:chOff x="5838416" y="1369454"/>
              <a:chExt cx="1045440" cy="1045440"/>
            </a:xfrm>
          </p:grpSpPr>
          <p:sp>
            <p:nvSpPr>
              <p:cNvPr id="17" name="Oval 16">
                <a:hlinkClick r:id="rId4" action="ppaction://hlinksldjump"/>
                <a:extLst>
                  <a:ext uri="{FF2B5EF4-FFF2-40B4-BE49-F238E27FC236}">
                    <a16:creationId xmlns:a16="http://schemas.microsoft.com/office/drawing/2014/main" id="{2B4C0EC8-2029-CE23-9511-81919B78C9C6}"/>
                  </a:ext>
                </a:extLst>
              </p:cNvPr>
              <p:cNvSpPr/>
              <p:nvPr/>
            </p:nvSpPr>
            <p:spPr>
              <a:xfrm>
                <a:off x="5838416" y="1369454"/>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14000"/>
                  </a:lnSpc>
                  <a:spcAft>
                    <a:spcPts val="600"/>
                  </a:spcAft>
                </a:pPr>
                <a:endParaRPr lang="en-AU" sz="1600" b="1">
                  <a:solidFill>
                    <a:schemeClr val="bg1"/>
                  </a:solidFill>
                  <a:cs typeface="Arial" panose="020B0604020202020204" pitchFamily="34" charset="0"/>
                </a:endParaRPr>
              </a:p>
            </p:txBody>
          </p:sp>
          <p:pic>
            <p:nvPicPr>
              <p:cNvPr id="18" name="Picture 17" descr="A blue circle with a red and blue circle with a red arrow in the center&#10;&#10;AI-generated content may be incorrect.">
                <a:extLst>
                  <a:ext uri="{FF2B5EF4-FFF2-40B4-BE49-F238E27FC236}">
                    <a16:creationId xmlns:a16="http://schemas.microsoft.com/office/drawing/2014/main" id="{FEF05C38-59C6-41DF-9EC8-57400AC44971}"/>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938288" y="1470282"/>
                <a:ext cx="845696" cy="845694"/>
              </a:xfrm>
              <a:prstGeom prst="rect">
                <a:avLst/>
              </a:prstGeom>
            </p:spPr>
          </p:pic>
        </p:grpSp>
      </p:grpSp>
      <p:sp>
        <p:nvSpPr>
          <p:cNvPr id="2" name="Slide Number Placeholder 1">
            <a:extLst>
              <a:ext uri="{FF2B5EF4-FFF2-40B4-BE49-F238E27FC236}">
                <a16:creationId xmlns:a16="http://schemas.microsoft.com/office/drawing/2014/main" id="{5165B9A6-D416-14B2-5FBD-C0B5AA051B8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129</a:t>
            </a:fld>
            <a:endParaRPr lang="en-AU"/>
          </a:p>
        </p:txBody>
      </p:sp>
    </p:spTree>
    <p:extLst>
      <p:ext uri="{BB962C8B-B14F-4D97-AF65-F5344CB8AC3E}">
        <p14:creationId xmlns:p14="http://schemas.microsoft.com/office/powerpoint/2010/main" val="2577286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22BC8E-7DC5-E204-3E61-090C991A3F7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693F7C1-9359-D6E7-53F6-62B51500BD71}"/>
              </a:ext>
            </a:extLst>
          </p:cNvPr>
          <p:cNvSpPr>
            <a:spLocks noGrp="1"/>
          </p:cNvSpPr>
          <p:nvPr>
            <p:ph type="title"/>
          </p:nvPr>
        </p:nvSpPr>
        <p:spPr/>
        <p:txBody>
          <a:bodyPr/>
          <a:lstStyle/>
          <a:p>
            <a:r>
              <a:rPr lang="en-AU" dirty="0"/>
              <a:t>Where you are… </a:t>
            </a:r>
            <a:r>
              <a:rPr lang="en-AU" dirty="0">
                <a:solidFill>
                  <a:schemeClr val="accent1">
                    <a:alpha val="0"/>
                  </a:schemeClr>
                </a:solidFill>
              </a:rPr>
              <a:t>(7)</a:t>
            </a:r>
          </a:p>
        </p:txBody>
      </p:sp>
      <p:sp>
        <p:nvSpPr>
          <p:cNvPr id="5" name="Content Placeholder 4">
            <a:extLst>
              <a:ext uri="{FF2B5EF4-FFF2-40B4-BE49-F238E27FC236}">
                <a16:creationId xmlns:a16="http://schemas.microsoft.com/office/drawing/2014/main" id="{350EAC6E-655B-3A21-515F-873A828A7001}"/>
              </a:ext>
            </a:extLst>
          </p:cNvPr>
          <p:cNvSpPr>
            <a:spLocks noGrp="1"/>
          </p:cNvSpPr>
          <p:nvPr>
            <p:ph type="body" sz="quarter" idx="18"/>
          </p:nvPr>
        </p:nvSpPr>
        <p:spPr>
          <a:xfrm>
            <a:off x="5399998" y="859675"/>
            <a:ext cx="6407150" cy="1347541"/>
          </a:xfrm>
        </p:spPr>
        <p:txBody>
          <a:bodyPr anchor="t"/>
          <a:lstStyle/>
          <a:p>
            <a:pPr>
              <a:spcAft>
                <a:spcPts val="0"/>
              </a:spcAft>
            </a:pPr>
            <a:r>
              <a:rPr lang="en-AU" dirty="0"/>
              <a:t>1.1(g) – 3 focus artists</a:t>
            </a:r>
          </a:p>
          <a:p>
            <a:pPr>
              <a:spcAft>
                <a:spcPts val="0"/>
              </a:spcAft>
            </a:pPr>
            <a:r>
              <a:rPr lang="en-AU" dirty="0">
                <a:hlinkClick r:id="rId3"/>
              </a:rPr>
              <a:t>The Falls (2022) by Yang Yongliang</a:t>
            </a:r>
            <a:r>
              <a:rPr lang="en-AU" dirty="0"/>
              <a:t> </a:t>
            </a:r>
          </a:p>
          <a:p>
            <a:pPr>
              <a:spcAft>
                <a:spcPts val="0"/>
              </a:spcAft>
            </a:pPr>
            <a:r>
              <a:rPr lang="en-AU" dirty="0"/>
              <a:t>(</a:t>
            </a:r>
            <a:r>
              <a:rPr lang="en-AU" dirty="0">
                <a:hlinkClick r:id="rId4"/>
              </a:rPr>
              <a:t>alternative link – video 7:00</a:t>
            </a:r>
            <a:r>
              <a:rPr lang="en-AU" dirty="0"/>
              <a:t>)</a:t>
            </a:r>
          </a:p>
        </p:txBody>
      </p:sp>
      <p:graphicFrame>
        <p:nvGraphicFramePr>
          <p:cNvPr id="20" name="Table 19">
            <a:extLst>
              <a:ext uri="{FF2B5EF4-FFF2-40B4-BE49-F238E27FC236}">
                <a16:creationId xmlns:a16="http://schemas.microsoft.com/office/drawing/2014/main" id="{F4BF10CC-A190-841C-9E3E-8149DA1AD7F1}"/>
              </a:ext>
            </a:extLst>
          </p:cNvPr>
          <p:cNvGraphicFramePr>
            <a:graphicFrameLocks noGrp="1"/>
          </p:cNvGraphicFramePr>
          <p:nvPr>
            <p:extLst>
              <p:ext uri="{D42A27DB-BD31-4B8C-83A1-F6EECF244321}">
                <p14:modId xmlns:p14="http://schemas.microsoft.com/office/powerpoint/2010/main" val="1059133737"/>
              </p:ext>
            </p:extLst>
          </p:nvPr>
        </p:nvGraphicFramePr>
        <p:xfrm>
          <a:off x="5436850" y="2261941"/>
          <a:ext cx="6407150" cy="4144610"/>
        </p:xfrm>
        <a:graphic>
          <a:graphicData uri="http://schemas.openxmlformats.org/drawingml/2006/table">
            <a:tbl>
              <a:tblPr firstRow="1" bandRow="1">
                <a:tableStyleId>{69012ECD-51FC-41F1-AA8D-1B2483CD663E}</a:tableStyleId>
              </a:tblPr>
              <a:tblGrid>
                <a:gridCol w="2260315">
                  <a:extLst>
                    <a:ext uri="{9D8B030D-6E8A-4147-A177-3AD203B41FA5}">
                      <a16:colId xmlns:a16="http://schemas.microsoft.com/office/drawing/2014/main" val="2871141255"/>
                    </a:ext>
                  </a:extLst>
                </a:gridCol>
                <a:gridCol w="4146835">
                  <a:extLst>
                    <a:ext uri="{9D8B030D-6E8A-4147-A177-3AD203B41FA5}">
                      <a16:colId xmlns:a16="http://schemas.microsoft.com/office/drawing/2014/main" val="1697360955"/>
                    </a:ext>
                  </a:extLst>
                </a:gridCol>
              </a:tblGrid>
              <a:tr h="576316">
                <a:tc>
                  <a:txBody>
                    <a:bodyPr/>
                    <a:lstStyle/>
                    <a:p>
                      <a:r>
                        <a:rPr lang="en-AU"/>
                        <a:t>First impressions…</a:t>
                      </a:r>
                    </a:p>
                  </a:txBody>
                  <a:tcPr/>
                </a:tc>
                <a:tc>
                  <a:txBody>
                    <a:bodyPr/>
                    <a:lstStyle/>
                    <a:p>
                      <a:endParaRPr lang="en-AU"/>
                    </a:p>
                  </a:txBody>
                  <a:tcPr/>
                </a:tc>
                <a:extLst>
                  <a:ext uri="{0D108BD9-81ED-4DB2-BD59-A6C34878D82A}">
                    <a16:rowId xmlns:a16="http://schemas.microsoft.com/office/drawing/2014/main" val="3236113520"/>
                  </a:ext>
                </a:extLst>
              </a:tr>
              <a:tr h="1127090">
                <a:tc>
                  <a:txBody>
                    <a:bodyPr/>
                    <a:lstStyle/>
                    <a:p>
                      <a:r>
                        <a:rPr lang="en-AU"/>
                        <a:t>What type of built environment is represented?</a:t>
                      </a:r>
                    </a:p>
                  </a:txBody>
                  <a:tcPr/>
                </a:tc>
                <a:tc>
                  <a:txBody>
                    <a:bodyPr/>
                    <a:lstStyle/>
                    <a:p>
                      <a:endParaRPr lang="en-AU"/>
                    </a:p>
                  </a:txBody>
                  <a:tcPr/>
                </a:tc>
                <a:extLst>
                  <a:ext uri="{0D108BD9-81ED-4DB2-BD59-A6C34878D82A}">
                    <a16:rowId xmlns:a16="http://schemas.microsoft.com/office/drawing/2014/main" val="3560174863"/>
                  </a:ext>
                </a:extLst>
              </a:tr>
              <a:tr h="1127090">
                <a:tc>
                  <a:txBody>
                    <a:bodyPr/>
                    <a:lstStyle/>
                    <a:p>
                      <a:r>
                        <a:rPr lang="en-AU"/>
                        <a:t>What art making choices and techniques do you notice?</a:t>
                      </a:r>
                    </a:p>
                  </a:txBody>
                  <a:tcPr/>
                </a:tc>
                <a:tc>
                  <a:txBody>
                    <a:bodyPr/>
                    <a:lstStyle/>
                    <a:p>
                      <a:endParaRPr lang="en-AU"/>
                    </a:p>
                  </a:txBody>
                  <a:tcPr/>
                </a:tc>
                <a:extLst>
                  <a:ext uri="{0D108BD9-81ED-4DB2-BD59-A6C34878D82A}">
                    <a16:rowId xmlns:a16="http://schemas.microsoft.com/office/drawing/2014/main" val="2741084818"/>
                  </a:ext>
                </a:extLst>
              </a:tr>
              <a:tr h="1127090">
                <a:tc>
                  <a:txBody>
                    <a:bodyPr/>
                    <a:lstStyle/>
                    <a:p>
                      <a:r>
                        <a:rPr lang="en-AU"/>
                        <a:t>What can you tell about this place from looking at the artwork?</a:t>
                      </a:r>
                    </a:p>
                  </a:txBody>
                  <a:tcPr/>
                </a:tc>
                <a:tc>
                  <a:txBody>
                    <a:bodyPr/>
                    <a:lstStyle/>
                    <a:p>
                      <a:endParaRPr lang="en-AU" dirty="0"/>
                    </a:p>
                  </a:txBody>
                  <a:tcPr/>
                </a:tc>
                <a:extLst>
                  <a:ext uri="{0D108BD9-81ED-4DB2-BD59-A6C34878D82A}">
                    <a16:rowId xmlns:a16="http://schemas.microsoft.com/office/drawing/2014/main" val="2649777851"/>
                  </a:ext>
                </a:extLst>
              </a:tr>
            </a:tbl>
          </a:graphicData>
        </a:graphic>
      </p:graphicFrame>
      <p:sp>
        <p:nvSpPr>
          <p:cNvPr id="6" name="Picture Placeholder 5">
            <a:extLst>
              <a:ext uri="{FF2B5EF4-FFF2-40B4-BE49-F238E27FC236}">
                <a16:creationId xmlns:a16="http://schemas.microsoft.com/office/drawing/2014/main" id="{49A15CE3-6F73-90AD-B7C8-594949C253AA}"/>
              </a:ext>
              <a:ext uri="{C183D7F6-B498-43B3-948B-1728B52AA6E4}">
                <adec:decorative xmlns:adec="http://schemas.microsoft.com/office/drawing/2017/decorative" val="1"/>
              </a:ext>
            </a:extLst>
          </p:cNvPr>
          <p:cNvSpPr>
            <a:spLocks noGrp="1"/>
          </p:cNvSpPr>
          <p:nvPr>
            <p:ph type="pic" sz="quarter" idx="13"/>
          </p:nvPr>
        </p:nvSpPr>
        <p:spPr/>
        <p:txBody>
          <a:bodyPr/>
          <a:lstStyle/>
          <a:p>
            <a:endParaRPr lang="en-AU"/>
          </a:p>
        </p:txBody>
      </p:sp>
      <p:sp>
        <p:nvSpPr>
          <p:cNvPr id="2" name="Slide Number Placeholder 1">
            <a:extLst>
              <a:ext uri="{FF2B5EF4-FFF2-40B4-BE49-F238E27FC236}">
                <a16:creationId xmlns:a16="http://schemas.microsoft.com/office/drawing/2014/main" id="{C2CEE2BC-BC2E-C232-AD45-71F18B874616}"/>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t>13</a:t>
            </a:fld>
            <a:endParaRPr lang="en-AU"/>
          </a:p>
        </p:txBody>
      </p:sp>
    </p:spTree>
    <p:extLst>
      <p:ext uri="{BB962C8B-B14F-4D97-AF65-F5344CB8AC3E}">
        <p14:creationId xmlns:p14="http://schemas.microsoft.com/office/powerpoint/2010/main" val="3447195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5CE4ED-1A71-64EB-3243-9CC5FBCDF11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B91DE0A-6DB9-8929-ECC9-A6EA3F120692}"/>
              </a:ext>
            </a:extLst>
          </p:cNvPr>
          <p:cNvSpPr>
            <a:spLocks noGrp="1"/>
          </p:cNvSpPr>
          <p:nvPr>
            <p:ph type="title" idx="4294967295"/>
          </p:nvPr>
        </p:nvSpPr>
        <p:spPr>
          <a:xfrm>
            <a:off x="360000" y="-1137547"/>
            <a:ext cx="10080000" cy="1008000"/>
          </a:xfrm>
        </p:spPr>
        <p:txBody>
          <a:bodyPr vert="horz" lIns="0" tIns="0" rIns="0" bIns="0" rtlCol="0" anchor="b">
            <a:noAutofit/>
          </a:bodyPr>
          <a:lstStyle/>
          <a:p>
            <a:r>
              <a:rPr lang="en-AU"/>
              <a:t>Concept 45 (A Round Corner)</a:t>
            </a:r>
            <a:endParaRPr lang="en-US"/>
          </a:p>
        </p:txBody>
      </p:sp>
      <p:grpSp>
        <p:nvGrpSpPr>
          <p:cNvPr id="5" name="Group 4">
            <a:extLst>
              <a:ext uri="{FF2B5EF4-FFF2-40B4-BE49-F238E27FC236}">
                <a16:creationId xmlns:a16="http://schemas.microsoft.com/office/drawing/2014/main" id="{9009C2D7-0A68-D2BC-FBC1-DCE51F7A9F36}"/>
              </a:ext>
              <a:ext uri="{C183D7F6-B498-43B3-948B-1728B52AA6E4}">
                <adec:decorative xmlns:adec="http://schemas.microsoft.com/office/drawing/2017/decorative" val="1"/>
              </a:ext>
            </a:extLst>
          </p:cNvPr>
          <p:cNvGrpSpPr/>
          <p:nvPr/>
        </p:nvGrpSpPr>
        <p:grpSpPr>
          <a:xfrm>
            <a:off x="0" y="0"/>
            <a:ext cx="7839808" cy="6858000"/>
            <a:chOff x="0" y="0"/>
            <a:chExt cx="7839808" cy="6858000"/>
          </a:xfrm>
        </p:grpSpPr>
        <p:sp>
          <p:nvSpPr>
            <p:cNvPr id="3" name="Rectangle 2">
              <a:extLst>
                <a:ext uri="{FF2B5EF4-FFF2-40B4-BE49-F238E27FC236}">
                  <a16:creationId xmlns:a16="http://schemas.microsoft.com/office/drawing/2014/main" id="{99D94615-F9E4-2E48-8957-BD20F43F312D}"/>
                </a:ext>
              </a:extLst>
            </p:cNvPr>
            <p:cNvSpPr/>
            <p:nvPr/>
          </p:nvSpPr>
          <p:spPr>
            <a:xfrm>
              <a:off x="0" y="0"/>
              <a:ext cx="7839808" cy="6858000"/>
            </a:xfrm>
            <a:prstGeom prst="rect">
              <a:avLst/>
            </a:prstGeom>
            <a:solidFill>
              <a:srgbClr val="0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5362" name="Picture 2">
              <a:hlinkClick r:id="rId2"/>
              <a:extLst>
                <a:ext uri="{FF2B5EF4-FFF2-40B4-BE49-F238E27FC236}">
                  <a16:creationId xmlns:a16="http://schemas.microsoft.com/office/drawing/2014/main" id="{D32EDBDB-E615-EC01-7D2A-4E9B0055DFB9}"/>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r="-224"/>
            <a:stretch/>
          </p:blipFill>
          <p:spPr bwMode="auto">
            <a:xfrm>
              <a:off x="102703" y="578382"/>
              <a:ext cx="7573681" cy="523920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2" name="Group 31" descr="Concept 45 (A Round Corner) (2020) by Finley Johnson (ARTEXPRESS 2021)&#10;">
            <a:extLst>
              <a:ext uri="{FF2B5EF4-FFF2-40B4-BE49-F238E27FC236}">
                <a16:creationId xmlns:a16="http://schemas.microsoft.com/office/drawing/2014/main" id="{706C98A0-2FEF-7A6C-B070-154F7B39A4E6}"/>
              </a:ext>
            </a:extLst>
          </p:cNvPr>
          <p:cNvGrpSpPr/>
          <p:nvPr/>
        </p:nvGrpSpPr>
        <p:grpSpPr>
          <a:xfrm>
            <a:off x="7991283" y="524551"/>
            <a:ext cx="3897549" cy="1377331"/>
            <a:chOff x="7991283" y="524551"/>
            <a:chExt cx="3897549" cy="1377331"/>
          </a:xfrm>
        </p:grpSpPr>
        <p:sp>
          <p:nvSpPr>
            <p:cNvPr id="22" name="Rectangle: Rounded Corners 21">
              <a:extLst>
                <a:ext uri="{FF2B5EF4-FFF2-40B4-BE49-F238E27FC236}">
                  <a16:creationId xmlns:a16="http://schemas.microsoft.com/office/drawing/2014/main" id="{5FEF8D00-32FC-8B79-2E89-B69C71FC5B2E}"/>
                </a:ext>
                <a:ext uri="{C183D7F6-B498-43B3-948B-1728B52AA6E4}">
                  <adec:decorative xmlns:adec="http://schemas.microsoft.com/office/drawing/2017/decorative" val="1"/>
                </a:ext>
              </a:extLst>
            </p:cNvPr>
            <p:cNvSpPr/>
            <p:nvPr/>
          </p:nvSpPr>
          <p:spPr>
            <a:xfrm>
              <a:off x="8570878" y="524551"/>
              <a:ext cx="3317954" cy="1377331"/>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63538">
                <a:lnSpc>
                  <a:spcPct val="114000"/>
                </a:lnSpc>
                <a:spcAft>
                  <a:spcPts val="600"/>
                </a:spcAft>
              </a:pPr>
              <a:r>
                <a:rPr lang="en-AU" sz="1600">
                  <a:hlinkClick r:id="rId2"/>
                </a:rPr>
                <a:t>Concept 45 (A Round Corner) (2020) by Finley Johnson</a:t>
              </a:r>
              <a:r>
                <a:rPr lang="fr-FR" sz="1600"/>
                <a:t> </a:t>
              </a:r>
              <a:r>
                <a:rPr lang="fr-FR" sz="1600">
                  <a:solidFill>
                    <a:schemeClr val="accent1"/>
                  </a:solidFill>
                </a:rPr>
                <a:t>(ARTEXPRESS 2021)</a:t>
              </a:r>
            </a:p>
          </p:txBody>
        </p:sp>
        <p:sp>
          <p:nvSpPr>
            <p:cNvPr id="23" name="Oval 22">
              <a:hlinkClick r:id="rId4" action="ppaction://hlinksldjump"/>
              <a:extLst>
                <a:ext uri="{FF2B5EF4-FFF2-40B4-BE49-F238E27FC236}">
                  <a16:creationId xmlns:a16="http://schemas.microsoft.com/office/drawing/2014/main" id="{8CF77F17-E18E-D5BC-267F-48A32CB119A8}"/>
                </a:ext>
              </a:extLst>
            </p:cNvPr>
            <p:cNvSpPr/>
            <p:nvPr/>
          </p:nvSpPr>
          <p:spPr>
            <a:xfrm>
              <a:off x="7991283" y="709217"/>
              <a:ext cx="893994" cy="893995"/>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14000"/>
                </a:lnSpc>
                <a:spcAft>
                  <a:spcPts val="600"/>
                </a:spcAft>
              </a:pPr>
              <a:endParaRPr lang="en-AU" sz="1600" b="1">
                <a:solidFill>
                  <a:schemeClr val="bg1"/>
                </a:solidFill>
                <a:cs typeface="Arial" panose="020B0604020202020204" pitchFamily="34" charset="0"/>
              </a:endParaRPr>
            </a:p>
          </p:txBody>
        </p:sp>
        <p:pic>
          <p:nvPicPr>
            <p:cNvPr id="31" name="Picture 30" descr="A computer screen and stationery&#10;&#10;AI-generated content may be incorrect.">
              <a:extLst>
                <a:ext uri="{FF2B5EF4-FFF2-40B4-BE49-F238E27FC236}">
                  <a16:creationId xmlns:a16="http://schemas.microsoft.com/office/drawing/2014/main" id="{849D1AB2-7291-2388-DCE4-164DBC3F3776}"/>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8041919" y="759853"/>
              <a:ext cx="792722" cy="792722"/>
            </a:xfrm>
            <a:prstGeom prst="rect">
              <a:avLst/>
            </a:prstGeom>
          </p:spPr>
        </p:pic>
      </p:grpSp>
      <p:grpSp>
        <p:nvGrpSpPr>
          <p:cNvPr id="14" name="Group 13" descr="Tip – See this work in the ARTEXPRESS Virtual Gallery for detailed images, VR viewing room and 3D view, artist statement, and marker’s commentary.&#10;">
            <a:extLst>
              <a:ext uri="{FF2B5EF4-FFF2-40B4-BE49-F238E27FC236}">
                <a16:creationId xmlns:a16="http://schemas.microsoft.com/office/drawing/2014/main" id="{4BA51069-AAC6-2669-D3FD-84BD334463AC}"/>
              </a:ext>
            </a:extLst>
          </p:cNvPr>
          <p:cNvGrpSpPr/>
          <p:nvPr/>
        </p:nvGrpSpPr>
        <p:grpSpPr>
          <a:xfrm>
            <a:off x="8128000" y="2394864"/>
            <a:ext cx="3898900" cy="2658252"/>
            <a:chOff x="7248935" y="1287861"/>
            <a:chExt cx="4595063" cy="3132893"/>
          </a:xfrm>
        </p:grpSpPr>
        <p:sp>
          <p:nvSpPr>
            <p:cNvPr id="15" name="Rectangle: Rounded Corners 14">
              <a:extLst>
                <a:ext uri="{FF2B5EF4-FFF2-40B4-BE49-F238E27FC236}">
                  <a16:creationId xmlns:a16="http://schemas.microsoft.com/office/drawing/2014/main" id="{B1C36B3C-F6FF-017B-CF91-51E12A7D4BCE}"/>
                </a:ext>
                <a:ext uri="{C183D7F6-B498-43B3-948B-1728B52AA6E4}">
                  <adec:decorative xmlns:adec="http://schemas.microsoft.com/office/drawing/2017/decorative" val="1"/>
                </a:ext>
              </a:extLst>
            </p:cNvPr>
            <p:cNvSpPr/>
            <p:nvPr/>
          </p:nvSpPr>
          <p:spPr>
            <a:xfrm>
              <a:off x="7248935" y="1694046"/>
              <a:ext cx="4432342" cy="2726708"/>
            </a:xfrm>
            <a:prstGeom prst="roundRect">
              <a:avLst>
                <a:gd name="adj" fmla="val 7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14000"/>
                </a:lnSpc>
                <a:spcAft>
                  <a:spcPts val="600"/>
                </a:spcAft>
              </a:pPr>
              <a:r>
                <a:rPr lang="en-AU" sz="1600" b="1" noProof="0">
                  <a:solidFill>
                    <a:schemeClr val="bg1"/>
                  </a:solidFill>
                  <a:cs typeface="Arial" panose="020B0604020202020204" pitchFamily="34" charset="0"/>
                </a:rPr>
                <a:t>Tip – </a:t>
              </a:r>
              <a:r>
                <a:rPr lang="en-AU" sz="1600" noProof="0"/>
                <a:t>See this work in the </a:t>
              </a:r>
              <a:r>
                <a:rPr lang="en-AU" sz="1600" noProof="0">
                  <a:solidFill>
                    <a:schemeClr val="accent4"/>
                  </a:solidFill>
                  <a:hlinkClick r:id="rId2">
                    <a:extLst>
                      <a:ext uri="{A12FA001-AC4F-418D-AE19-62706E023703}">
                        <ahyp:hlinkClr xmlns:ahyp="http://schemas.microsoft.com/office/drawing/2018/hyperlinkcolor" val="tx"/>
                      </a:ext>
                    </a:extLst>
                  </a:hlinkClick>
                </a:rPr>
                <a:t>ARTEXPRESS Virtual Gallery</a:t>
              </a:r>
              <a:r>
                <a:rPr lang="en-AU" sz="1600" noProof="0">
                  <a:solidFill>
                    <a:schemeClr val="accent4"/>
                  </a:solidFill>
                </a:rPr>
                <a:t> </a:t>
              </a:r>
              <a:r>
                <a:rPr lang="en-AU" sz="1600" noProof="0"/>
                <a:t>for detailed images, VR viewing room and 3D view, artist statement, and marker’s commentary.</a:t>
              </a:r>
            </a:p>
          </p:txBody>
        </p:sp>
        <p:grpSp>
          <p:nvGrpSpPr>
            <p:cNvPr id="16" name="Group 15">
              <a:extLst>
                <a:ext uri="{FF2B5EF4-FFF2-40B4-BE49-F238E27FC236}">
                  <a16:creationId xmlns:a16="http://schemas.microsoft.com/office/drawing/2014/main" id="{B1A52985-A45F-B52A-0FB4-7739FFBFFA4C}"/>
                </a:ext>
              </a:extLst>
            </p:cNvPr>
            <p:cNvGrpSpPr/>
            <p:nvPr/>
          </p:nvGrpSpPr>
          <p:grpSpPr>
            <a:xfrm>
              <a:off x="10798558" y="1287861"/>
              <a:ext cx="1045440" cy="1045440"/>
              <a:chOff x="5838416" y="1369454"/>
              <a:chExt cx="1045440" cy="1045440"/>
            </a:xfrm>
          </p:grpSpPr>
          <p:sp>
            <p:nvSpPr>
              <p:cNvPr id="17" name="Oval 16">
                <a:hlinkClick r:id="rId4" action="ppaction://hlinksldjump"/>
                <a:extLst>
                  <a:ext uri="{FF2B5EF4-FFF2-40B4-BE49-F238E27FC236}">
                    <a16:creationId xmlns:a16="http://schemas.microsoft.com/office/drawing/2014/main" id="{D15BFD71-C6C6-0960-CB82-611B952C94D7}"/>
                  </a:ext>
                </a:extLst>
              </p:cNvPr>
              <p:cNvSpPr/>
              <p:nvPr/>
            </p:nvSpPr>
            <p:spPr>
              <a:xfrm>
                <a:off x="5838416" y="1369454"/>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14000"/>
                  </a:lnSpc>
                  <a:spcAft>
                    <a:spcPts val="600"/>
                  </a:spcAft>
                </a:pPr>
                <a:endParaRPr lang="en-AU" sz="1600" b="1">
                  <a:solidFill>
                    <a:schemeClr val="bg1"/>
                  </a:solidFill>
                  <a:cs typeface="Arial" panose="020B0604020202020204" pitchFamily="34" charset="0"/>
                </a:endParaRPr>
              </a:p>
            </p:txBody>
          </p:sp>
          <p:pic>
            <p:nvPicPr>
              <p:cNvPr id="18" name="Picture 17" descr="A blue circle with a red and blue circle with a red arrow in the center&#10;&#10;AI-generated content may be incorrect.">
                <a:extLst>
                  <a:ext uri="{FF2B5EF4-FFF2-40B4-BE49-F238E27FC236}">
                    <a16:creationId xmlns:a16="http://schemas.microsoft.com/office/drawing/2014/main" id="{88549678-B97A-E078-8634-1701A2C3F265}"/>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938288" y="1470282"/>
                <a:ext cx="845696" cy="845694"/>
              </a:xfrm>
              <a:prstGeom prst="rect">
                <a:avLst/>
              </a:prstGeom>
            </p:spPr>
          </p:pic>
        </p:grpSp>
      </p:grpSp>
      <p:sp>
        <p:nvSpPr>
          <p:cNvPr id="2" name="Slide Number Placeholder 1">
            <a:extLst>
              <a:ext uri="{FF2B5EF4-FFF2-40B4-BE49-F238E27FC236}">
                <a16:creationId xmlns:a16="http://schemas.microsoft.com/office/drawing/2014/main" id="{4160838A-22C5-8C48-75B7-54B2DCD1697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130</a:t>
            </a:fld>
            <a:endParaRPr lang="en-AU"/>
          </a:p>
        </p:txBody>
      </p:sp>
    </p:spTree>
    <p:extLst>
      <p:ext uri="{BB962C8B-B14F-4D97-AF65-F5344CB8AC3E}">
        <p14:creationId xmlns:p14="http://schemas.microsoft.com/office/powerpoint/2010/main" val="2368137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35B530-F514-7671-9979-F4C4356ABA2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FA2C3C6-ECBB-537B-CC4A-7B179811DDC5}"/>
              </a:ext>
            </a:extLst>
          </p:cNvPr>
          <p:cNvSpPr>
            <a:spLocks noGrp="1"/>
          </p:cNvSpPr>
          <p:nvPr>
            <p:ph type="title" idx="4294967295"/>
          </p:nvPr>
        </p:nvSpPr>
        <p:spPr>
          <a:xfrm>
            <a:off x="360000" y="-1100333"/>
            <a:ext cx="10080000" cy="1008000"/>
          </a:xfrm>
        </p:spPr>
        <p:txBody>
          <a:bodyPr vert="horz" lIns="0" tIns="0" rIns="0" bIns="0" rtlCol="0" anchor="b">
            <a:noAutofit/>
          </a:bodyPr>
          <a:lstStyle/>
          <a:p>
            <a:r>
              <a:rPr lang="en-AU"/>
              <a:t>Archmodernist</a:t>
            </a:r>
            <a:endParaRPr lang="en-US"/>
          </a:p>
        </p:txBody>
      </p:sp>
      <p:grpSp>
        <p:nvGrpSpPr>
          <p:cNvPr id="7" name="Group 6">
            <a:extLst>
              <a:ext uri="{FF2B5EF4-FFF2-40B4-BE49-F238E27FC236}">
                <a16:creationId xmlns:a16="http://schemas.microsoft.com/office/drawing/2014/main" id="{5C1BB411-1869-4073-AD0E-9FE9BC203D7D}"/>
              </a:ext>
              <a:ext uri="{C183D7F6-B498-43B3-948B-1728B52AA6E4}">
                <adec:decorative xmlns:adec="http://schemas.microsoft.com/office/drawing/2017/decorative" val="1"/>
              </a:ext>
            </a:extLst>
          </p:cNvPr>
          <p:cNvGrpSpPr/>
          <p:nvPr/>
        </p:nvGrpSpPr>
        <p:grpSpPr>
          <a:xfrm>
            <a:off x="0" y="0"/>
            <a:ext cx="7839808" cy="6858000"/>
            <a:chOff x="0" y="0"/>
            <a:chExt cx="7839808" cy="6858000"/>
          </a:xfrm>
        </p:grpSpPr>
        <p:sp>
          <p:nvSpPr>
            <p:cNvPr id="3" name="Rectangle 2">
              <a:extLst>
                <a:ext uri="{FF2B5EF4-FFF2-40B4-BE49-F238E27FC236}">
                  <a16:creationId xmlns:a16="http://schemas.microsoft.com/office/drawing/2014/main" id="{E651052A-681A-A33F-A16F-3AD72AEFD980}"/>
                </a:ext>
              </a:extLst>
            </p:cNvPr>
            <p:cNvSpPr/>
            <p:nvPr/>
          </p:nvSpPr>
          <p:spPr>
            <a:xfrm>
              <a:off x="0" y="0"/>
              <a:ext cx="7839808" cy="6858000"/>
            </a:xfrm>
            <a:prstGeom prst="rect">
              <a:avLst/>
            </a:prstGeom>
            <a:solidFill>
              <a:srgbClr val="0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7410" name="Picture 2">
              <a:hlinkClick r:id="rId2"/>
              <a:extLst>
                <a:ext uri="{FF2B5EF4-FFF2-40B4-BE49-F238E27FC236}">
                  <a16:creationId xmlns:a16="http://schemas.microsoft.com/office/drawing/2014/main" id="{3EA7B2E6-B972-C5DF-733F-90A4F1E47B6B}"/>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165100" y="438150"/>
              <a:ext cx="7435850" cy="18002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hlinkClick r:id="rId2"/>
              <a:extLst>
                <a:ext uri="{FF2B5EF4-FFF2-40B4-BE49-F238E27FC236}">
                  <a16:creationId xmlns:a16="http://schemas.microsoft.com/office/drawing/2014/main" id="{C9611FFD-B430-14B6-FE07-F5DA596DAEB2}"/>
                </a:ext>
              </a:extLst>
            </p:cNvPr>
            <p:cNvPicPr>
              <a:picLocks noChangeAspect="1"/>
            </p:cNvPicPr>
            <p:nvPr/>
          </p:nvPicPr>
          <p:blipFill>
            <a:blip r:embed="rId4"/>
            <a:stretch>
              <a:fillRect/>
            </a:stretch>
          </p:blipFill>
          <p:spPr>
            <a:xfrm>
              <a:off x="249840" y="2597536"/>
              <a:ext cx="7275923" cy="3918464"/>
            </a:xfrm>
            <a:prstGeom prst="rect">
              <a:avLst/>
            </a:prstGeom>
          </p:spPr>
        </p:pic>
      </p:grpSp>
      <p:grpSp>
        <p:nvGrpSpPr>
          <p:cNvPr id="32" name="Group 31" descr="Archmodernist (2019) by Moe Iwasawa (ARTEXPRESS 2020)&#10;">
            <a:extLst>
              <a:ext uri="{FF2B5EF4-FFF2-40B4-BE49-F238E27FC236}">
                <a16:creationId xmlns:a16="http://schemas.microsoft.com/office/drawing/2014/main" id="{AE0635B0-C19F-1EA7-EA52-3DF351F2255E}"/>
              </a:ext>
            </a:extLst>
          </p:cNvPr>
          <p:cNvGrpSpPr/>
          <p:nvPr/>
        </p:nvGrpSpPr>
        <p:grpSpPr>
          <a:xfrm>
            <a:off x="7991283" y="524551"/>
            <a:ext cx="3897549" cy="1377331"/>
            <a:chOff x="7991283" y="524551"/>
            <a:chExt cx="3897549" cy="1377331"/>
          </a:xfrm>
        </p:grpSpPr>
        <p:sp>
          <p:nvSpPr>
            <p:cNvPr id="22" name="Rectangle: Rounded Corners 21">
              <a:extLst>
                <a:ext uri="{FF2B5EF4-FFF2-40B4-BE49-F238E27FC236}">
                  <a16:creationId xmlns:a16="http://schemas.microsoft.com/office/drawing/2014/main" id="{F389F39B-D3D7-CE53-6445-799E4B50F071}"/>
                </a:ext>
                <a:ext uri="{C183D7F6-B498-43B3-948B-1728B52AA6E4}">
                  <adec:decorative xmlns:adec="http://schemas.microsoft.com/office/drawing/2017/decorative" val="1"/>
                </a:ext>
              </a:extLst>
            </p:cNvPr>
            <p:cNvSpPr/>
            <p:nvPr/>
          </p:nvSpPr>
          <p:spPr>
            <a:xfrm>
              <a:off x="8570878" y="524551"/>
              <a:ext cx="3317954" cy="1377331"/>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63538">
                <a:lnSpc>
                  <a:spcPct val="114000"/>
                </a:lnSpc>
                <a:spcAft>
                  <a:spcPts val="600"/>
                </a:spcAft>
              </a:pPr>
              <a:r>
                <a:rPr lang="en-AU" sz="1600">
                  <a:hlinkClick r:id="rId2"/>
                </a:rPr>
                <a:t>Archmodernist (2019) by Moe Iwasawa</a:t>
              </a:r>
              <a:r>
                <a:rPr lang="fr-FR" sz="1600"/>
                <a:t> </a:t>
              </a:r>
              <a:r>
                <a:rPr lang="fr-FR" sz="1600">
                  <a:solidFill>
                    <a:schemeClr val="accent1"/>
                  </a:solidFill>
                </a:rPr>
                <a:t>(ARTEXPRESS 2020)</a:t>
              </a:r>
            </a:p>
          </p:txBody>
        </p:sp>
        <p:sp>
          <p:nvSpPr>
            <p:cNvPr id="23" name="Oval 22">
              <a:hlinkClick r:id="rId5" action="ppaction://hlinksldjump"/>
              <a:extLst>
                <a:ext uri="{FF2B5EF4-FFF2-40B4-BE49-F238E27FC236}">
                  <a16:creationId xmlns:a16="http://schemas.microsoft.com/office/drawing/2014/main" id="{D7CBA649-064B-4998-FD28-17ADD5CF9C91}"/>
                </a:ext>
              </a:extLst>
            </p:cNvPr>
            <p:cNvSpPr/>
            <p:nvPr/>
          </p:nvSpPr>
          <p:spPr>
            <a:xfrm>
              <a:off x="7991283" y="709217"/>
              <a:ext cx="893994" cy="893995"/>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14000"/>
                </a:lnSpc>
                <a:spcAft>
                  <a:spcPts val="600"/>
                </a:spcAft>
              </a:pPr>
              <a:endParaRPr lang="en-AU" sz="1600" b="1">
                <a:solidFill>
                  <a:schemeClr val="bg1"/>
                </a:solidFill>
                <a:cs typeface="Arial" panose="020B0604020202020204" pitchFamily="34" charset="0"/>
              </a:endParaRPr>
            </a:p>
          </p:txBody>
        </p:sp>
        <p:pic>
          <p:nvPicPr>
            <p:cNvPr id="31" name="Picture 30" descr="A computer screen and stationery&#10;&#10;AI-generated content may be incorrect.">
              <a:extLst>
                <a:ext uri="{FF2B5EF4-FFF2-40B4-BE49-F238E27FC236}">
                  <a16:creationId xmlns:a16="http://schemas.microsoft.com/office/drawing/2014/main" id="{9C188CD5-0718-464D-4F59-2E0A2CE29C36}"/>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8041919" y="759853"/>
              <a:ext cx="792722" cy="792722"/>
            </a:xfrm>
            <a:prstGeom prst="rect">
              <a:avLst/>
            </a:prstGeom>
          </p:spPr>
        </p:pic>
      </p:grpSp>
      <p:grpSp>
        <p:nvGrpSpPr>
          <p:cNvPr id="14" name="Group 13" descr="Tip – See this work in the ARTEXPRESS Virtual Gallery for detailed images, VR viewing room, artist statement, and marker’s commentary.&#10;">
            <a:extLst>
              <a:ext uri="{FF2B5EF4-FFF2-40B4-BE49-F238E27FC236}">
                <a16:creationId xmlns:a16="http://schemas.microsoft.com/office/drawing/2014/main" id="{AC3AC83D-E3D0-2A07-D707-B329C33CF126}"/>
              </a:ext>
            </a:extLst>
          </p:cNvPr>
          <p:cNvGrpSpPr/>
          <p:nvPr/>
        </p:nvGrpSpPr>
        <p:grpSpPr>
          <a:xfrm>
            <a:off x="8128000" y="2394864"/>
            <a:ext cx="3898900" cy="2658252"/>
            <a:chOff x="7248935" y="1287861"/>
            <a:chExt cx="4595063" cy="3132893"/>
          </a:xfrm>
        </p:grpSpPr>
        <p:sp>
          <p:nvSpPr>
            <p:cNvPr id="15" name="Rectangle: Rounded Corners 14">
              <a:extLst>
                <a:ext uri="{FF2B5EF4-FFF2-40B4-BE49-F238E27FC236}">
                  <a16:creationId xmlns:a16="http://schemas.microsoft.com/office/drawing/2014/main" id="{BAB284B1-4E62-9D4E-1E3A-6A3027EEB4C1}"/>
                </a:ext>
                <a:ext uri="{C183D7F6-B498-43B3-948B-1728B52AA6E4}">
                  <adec:decorative xmlns:adec="http://schemas.microsoft.com/office/drawing/2017/decorative" val="1"/>
                </a:ext>
              </a:extLst>
            </p:cNvPr>
            <p:cNvSpPr/>
            <p:nvPr/>
          </p:nvSpPr>
          <p:spPr>
            <a:xfrm>
              <a:off x="7248935" y="1694046"/>
              <a:ext cx="4432342" cy="2726708"/>
            </a:xfrm>
            <a:prstGeom prst="roundRect">
              <a:avLst>
                <a:gd name="adj" fmla="val 7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14000"/>
                </a:lnSpc>
                <a:spcAft>
                  <a:spcPts val="600"/>
                </a:spcAft>
              </a:pPr>
              <a:r>
                <a:rPr lang="en-AU" sz="1600" b="1" noProof="0">
                  <a:solidFill>
                    <a:schemeClr val="bg1"/>
                  </a:solidFill>
                  <a:cs typeface="Arial" panose="020B0604020202020204" pitchFamily="34" charset="0"/>
                </a:rPr>
                <a:t>Tip – </a:t>
              </a:r>
              <a:r>
                <a:rPr lang="en-AU" sz="1600" noProof="0"/>
                <a:t>See this work in the </a:t>
              </a:r>
              <a:r>
                <a:rPr lang="en-AU" sz="1600" noProof="0">
                  <a:solidFill>
                    <a:schemeClr val="accent4"/>
                  </a:solidFill>
                  <a:hlinkClick r:id="rId2">
                    <a:extLst>
                      <a:ext uri="{A12FA001-AC4F-418D-AE19-62706E023703}">
                        <ahyp:hlinkClr xmlns:ahyp="http://schemas.microsoft.com/office/drawing/2018/hyperlinkcolor" val="tx"/>
                      </a:ext>
                    </a:extLst>
                  </a:hlinkClick>
                </a:rPr>
                <a:t>ARTEXPRESS Virtual Gallery</a:t>
              </a:r>
              <a:r>
                <a:rPr lang="en-AU" sz="1600" noProof="0">
                  <a:solidFill>
                    <a:schemeClr val="accent4"/>
                  </a:solidFill>
                </a:rPr>
                <a:t> </a:t>
              </a:r>
              <a:r>
                <a:rPr lang="en-AU" sz="1600" noProof="0"/>
                <a:t>for detailed images, VR viewing room, artist statement, and marker’s commentary.</a:t>
              </a:r>
            </a:p>
          </p:txBody>
        </p:sp>
        <p:grpSp>
          <p:nvGrpSpPr>
            <p:cNvPr id="16" name="Group 15">
              <a:extLst>
                <a:ext uri="{FF2B5EF4-FFF2-40B4-BE49-F238E27FC236}">
                  <a16:creationId xmlns:a16="http://schemas.microsoft.com/office/drawing/2014/main" id="{19FAB212-9E0C-1E73-2114-1AD5D4A73842}"/>
                </a:ext>
              </a:extLst>
            </p:cNvPr>
            <p:cNvGrpSpPr/>
            <p:nvPr/>
          </p:nvGrpSpPr>
          <p:grpSpPr>
            <a:xfrm>
              <a:off x="10798558" y="1287861"/>
              <a:ext cx="1045440" cy="1045440"/>
              <a:chOff x="5838416" y="1369454"/>
              <a:chExt cx="1045440" cy="1045440"/>
            </a:xfrm>
          </p:grpSpPr>
          <p:sp>
            <p:nvSpPr>
              <p:cNvPr id="17" name="Oval 16">
                <a:hlinkClick r:id="rId5" action="ppaction://hlinksldjump"/>
                <a:extLst>
                  <a:ext uri="{FF2B5EF4-FFF2-40B4-BE49-F238E27FC236}">
                    <a16:creationId xmlns:a16="http://schemas.microsoft.com/office/drawing/2014/main" id="{AEE7938A-0683-9948-C325-71BE6146C9BC}"/>
                  </a:ext>
                </a:extLst>
              </p:cNvPr>
              <p:cNvSpPr/>
              <p:nvPr/>
            </p:nvSpPr>
            <p:spPr>
              <a:xfrm>
                <a:off x="5838416" y="1369454"/>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14000"/>
                  </a:lnSpc>
                  <a:spcAft>
                    <a:spcPts val="600"/>
                  </a:spcAft>
                </a:pPr>
                <a:endParaRPr lang="en-AU" sz="1600" b="1">
                  <a:solidFill>
                    <a:schemeClr val="bg1"/>
                  </a:solidFill>
                  <a:cs typeface="Arial" panose="020B0604020202020204" pitchFamily="34" charset="0"/>
                </a:endParaRPr>
              </a:p>
            </p:txBody>
          </p:sp>
          <p:pic>
            <p:nvPicPr>
              <p:cNvPr id="18" name="Picture 17" descr="A blue circle with a red and blue circle with a red arrow in the center&#10;&#10;AI-generated content may be incorrect.">
                <a:extLst>
                  <a:ext uri="{FF2B5EF4-FFF2-40B4-BE49-F238E27FC236}">
                    <a16:creationId xmlns:a16="http://schemas.microsoft.com/office/drawing/2014/main" id="{296A18DE-8607-AE2C-7118-254D98A0AE12}"/>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938288" y="1470282"/>
                <a:ext cx="845696" cy="845694"/>
              </a:xfrm>
              <a:prstGeom prst="rect">
                <a:avLst/>
              </a:prstGeom>
            </p:spPr>
          </p:pic>
        </p:grpSp>
      </p:grpSp>
      <p:sp>
        <p:nvSpPr>
          <p:cNvPr id="2" name="Slide Number Placeholder 1">
            <a:extLst>
              <a:ext uri="{FF2B5EF4-FFF2-40B4-BE49-F238E27FC236}">
                <a16:creationId xmlns:a16="http://schemas.microsoft.com/office/drawing/2014/main" id="{D135D810-41D7-6B35-FFB4-0B1FA18F60E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131</a:t>
            </a:fld>
            <a:endParaRPr lang="en-AU"/>
          </a:p>
        </p:txBody>
      </p:sp>
    </p:spTree>
    <p:extLst>
      <p:ext uri="{BB962C8B-B14F-4D97-AF65-F5344CB8AC3E}">
        <p14:creationId xmlns:p14="http://schemas.microsoft.com/office/powerpoint/2010/main" val="4024148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0D7617-8C6C-4EC9-6EFA-CE99234B338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DE16C32-BFAA-55B9-55B9-2F958BD3CA66}"/>
              </a:ext>
            </a:extLst>
          </p:cNvPr>
          <p:cNvSpPr>
            <a:spLocks noGrp="1"/>
          </p:cNvSpPr>
          <p:nvPr>
            <p:ph type="title" idx="4294967295"/>
          </p:nvPr>
        </p:nvSpPr>
        <p:spPr>
          <a:xfrm>
            <a:off x="0" y="-1257667"/>
            <a:ext cx="10080000" cy="1008000"/>
          </a:xfrm>
        </p:spPr>
        <p:txBody>
          <a:bodyPr vert="horz" lIns="0" tIns="0" rIns="0" bIns="0" rtlCol="0" anchor="b">
            <a:noAutofit/>
          </a:bodyPr>
          <a:lstStyle/>
          <a:p>
            <a:r>
              <a:rPr lang="en-AU"/>
              <a:t>Gargoyle For Sydney Harbour Bridge</a:t>
            </a:r>
            <a:endParaRPr lang="en-US"/>
          </a:p>
        </p:txBody>
      </p:sp>
      <p:grpSp>
        <p:nvGrpSpPr>
          <p:cNvPr id="5" name="Group 4">
            <a:extLst>
              <a:ext uri="{FF2B5EF4-FFF2-40B4-BE49-F238E27FC236}">
                <a16:creationId xmlns:a16="http://schemas.microsoft.com/office/drawing/2014/main" id="{E658DB6E-4ADB-5CD7-C327-B4137FBDE802}"/>
              </a:ext>
              <a:ext uri="{C183D7F6-B498-43B3-948B-1728B52AA6E4}">
                <adec:decorative xmlns:adec="http://schemas.microsoft.com/office/drawing/2017/decorative" val="1"/>
              </a:ext>
            </a:extLst>
          </p:cNvPr>
          <p:cNvGrpSpPr/>
          <p:nvPr/>
        </p:nvGrpSpPr>
        <p:grpSpPr>
          <a:xfrm>
            <a:off x="0" y="0"/>
            <a:ext cx="7839808" cy="6858000"/>
            <a:chOff x="0" y="0"/>
            <a:chExt cx="7839808" cy="6858000"/>
          </a:xfrm>
        </p:grpSpPr>
        <p:sp>
          <p:nvSpPr>
            <p:cNvPr id="3" name="Rectangle 2">
              <a:extLst>
                <a:ext uri="{FF2B5EF4-FFF2-40B4-BE49-F238E27FC236}">
                  <a16:creationId xmlns:a16="http://schemas.microsoft.com/office/drawing/2014/main" id="{776FA12B-3BE8-64DE-B334-F64A716BAE14}"/>
                </a:ext>
              </a:extLst>
            </p:cNvPr>
            <p:cNvSpPr/>
            <p:nvPr/>
          </p:nvSpPr>
          <p:spPr>
            <a:xfrm>
              <a:off x="0" y="0"/>
              <a:ext cx="7839808" cy="6858000"/>
            </a:xfrm>
            <a:prstGeom prst="rect">
              <a:avLst/>
            </a:prstGeom>
            <a:solidFill>
              <a:srgbClr val="0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5362" name="Picture 2">
              <a:hlinkClick r:id="rId2"/>
              <a:extLst>
                <a:ext uri="{FF2B5EF4-FFF2-40B4-BE49-F238E27FC236}">
                  <a16:creationId xmlns:a16="http://schemas.microsoft.com/office/drawing/2014/main" id="{80C0C448-7F30-AA20-C855-5A3EC46B8F57}"/>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426553" y="143955"/>
              <a:ext cx="6888647" cy="657009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2" name="Group 31" descr="Gargoyle For Sydney Harbour Bridge (2019) by Caleb Barnes (ARTEXPRESS 2020)&#10;">
            <a:extLst>
              <a:ext uri="{FF2B5EF4-FFF2-40B4-BE49-F238E27FC236}">
                <a16:creationId xmlns:a16="http://schemas.microsoft.com/office/drawing/2014/main" id="{47DEA47F-33FE-B0EB-B3D1-201A6678A242}"/>
              </a:ext>
            </a:extLst>
          </p:cNvPr>
          <p:cNvGrpSpPr/>
          <p:nvPr/>
        </p:nvGrpSpPr>
        <p:grpSpPr>
          <a:xfrm>
            <a:off x="7991283" y="524551"/>
            <a:ext cx="3897549" cy="1377331"/>
            <a:chOff x="7991283" y="524551"/>
            <a:chExt cx="3897549" cy="1377331"/>
          </a:xfrm>
        </p:grpSpPr>
        <p:sp>
          <p:nvSpPr>
            <p:cNvPr id="22" name="Rectangle: Rounded Corners 21">
              <a:extLst>
                <a:ext uri="{FF2B5EF4-FFF2-40B4-BE49-F238E27FC236}">
                  <a16:creationId xmlns:a16="http://schemas.microsoft.com/office/drawing/2014/main" id="{91903887-927F-49E4-0CC7-D8BB369D8017}"/>
                </a:ext>
                <a:ext uri="{C183D7F6-B498-43B3-948B-1728B52AA6E4}">
                  <adec:decorative xmlns:adec="http://schemas.microsoft.com/office/drawing/2017/decorative" val="1"/>
                </a:ext>
              </a:extLst>
            </p:cNvPr>
            <p:cNvSpPr/>
            <p:nvPr/>
          </p:nvSpPr>
          <p:spPr>
            <a:xfrm>
              <a:off x="8570878" y="524551"/>
              <a:ext cx="3317954" cy="1377331"/>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63538">
                <a:lnSpc>
                  <a:spcPct val="114000"/>
                </a:lnSpc>
                <a:spcAft>
                  <a:spcPts val="600"/>
                </a:spcAft>
              </a:pPr>
              <a:r>
                <a:rPr lang="en-AU" sz="1600">
                  <a:hlinkClick r:id="rId2"/>
                </a:rPr>
                <a:t>Gargoyle For Sydney Harbour Bridge (2019) by Caleb Barnes</a:t>
              </a:r>
              <a:r>
                <a:rPr lang="fr-FR" sz="1600"/>
                <a:t> </a:t>
              </a:r>
              <a:r>
                <a:rPr lang="fr-FR" sz="1600">
                  <a:solidFill>
                    <a:schemeClr val="accent1"/>
                  </a:solidFill>
                </a:rPr>
                <a:t>(ARTEXPRESS 2020)</a:t>
              </a:r>
            </a:p>
          </p:txBody>
        </p:sp>
        <p:sp>
          <p:nvSpPr>
            <p:cNvPr id="23" name="Oval 22">
              <a:hlinkClick r:id="rId4" action="ppaction://hlinksldjump"/>
              <a:extLst>
                <a:ext uri="{FF2B5EF4-FFF2-40B4-BE49-F238E27FC236}">
                  <a16:creationId xmlns:a16="http://schemas.microsoft.com/office/drawing/2014/main" id="{15572E02-0920-5293-1E94-FFFF6D9E4E5C}"/>
                </a:ext>
              </a:extLst>
            </p:cNvPr>
            <p:cNvSpPr/>
            <p:nvPr/>
          </p:nvSpPr>
          <p:spPr>
            <a:xfrm>
              <a:off x="7991283" y="709217"/>
              <a:ext cx="893994" cy="893995"/>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14000"/>
                </a:lnSpc>
                <a:spcAft>
                  <a:spcPts val="600"/>
                </a:spcAft>
              </a:pPr>
              <a:endParaRPr lang="en-AU" sz="1600" b="1">
                <a:solidFill>
                  <a:schemeClr val="bg1"/>
                </a:solidFill>
                <a:cs typeface="Arial" panose="020B0604020202020204" pitchFamily="34" charset="0"/>
              </a:endParaRPr>
            </a:p>
          </p:txBody>
        </p:sp>
        <p:pic>
          <p:nvPicPr>
            <p:cNvPr id="31" name="Picture 30" descr="A computer screen and stationery&#10;&#10;AI-generated content may be incorrect.">
              <a:extLst>
                <a:ext uri="{FF2B5EF4-FFF2-40B4-BE49-F238E27FC236}">
                  <a16:creationId xmlns:a16="http://schemas.microsoft.com/office/drawing/2014/main" id="{9C9911F3-AEBA-50EE-9291-1253B460CA33}"/>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8041919" y="759853"/>
              <a:ext cx="792722" cy="792722"/>
            </a:xfrm>
            <a:prstGeom prst="rect">
              <a:avLst/>
            </a:prstGeom>
          </p:spPr>
        </p:pic>
      </p:grpSp>
      <p:grpSp>
        <p:nvGrpSpPr>
          <p:cNvPr id="14" name="Group 13" descr="Tip – See this work in the ARTEXPRESS Virtual Gallery for detailed images, VR viewing room and 3D view, artist statement, and marker’s commentary.&#10;">
            <a:extLst>
              <a:ext uri="{FF2B5EF4-FFF2-40B4-BE49-F238E27FC236}">
                <a16:creationId xmlns:a16="http://schemas.microsoft.com/office/drawing/2014/main" id="{D1D0F9A8-80D4-8C35-2364-9E113ED017B6}"/>
              </a:ext>
            </a:extLst>
          </p:cNvPr>
          <p:cNvGrpSpPr/>
          <p:nvPr/>
        </p:nvGrpSpPr>
        <p:grpSpPr>
          <a:xfrm>
            <a:off x="8128000" y="2394864"/>
            <a:ext cx="3898900" cy="2658252"/>
            <a:chOff x="7248935" y="1287861"/>
            <a:chExt cx="4595063" cy="3132893"/>
          </a:xfrm>
        </p:grpSpPr>
        <p:sp>
          <p:nvSpPr>
            <p:cNvPr id="15" name="Rectangle: Rounded Corners 14">
              <a:extLst>
                <a:ext uri="{FF2B5EF4-FFF2-40B4-BE49-F238E27FC236}">
                  <a16:creationId xmlns:a16="http://schemas.microsoft.com/office/drawing/2014/main" id="{3C16EB5C-3599-4CAE-9513-D7BF18F96646}"/>
                </a:ext>
                <a:ext uri="{C183D7F6-B498-43B3-948B-1728B52AA6E4}">
                  <adec:decorative xmlns:adec="http://schemas.microsoft.com/office/drawing/2017/decorative" val="1"/>
                </a:ext>
              </a:extLst>
            </p:cNvPr>
            <p:cNvSpPr/>
            <p:nvPr/>
          </p:nvSpPr>
          <p:spPr>
            <a:xfrm>
              <a:off x="7248935" y="1694046"/>
              <a:ext cx="4432342" cy="2726708"/>
            </a:xfrm>
            <a:prstGeom prst="roundRect">
              <a:avLst>
                <a:gd name="adj" fmla="val 7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14000"/>
                </a:lnSpc>
                <a:spcAft>
                  <a:spcPts val="600"/>
                </a:spcAft>
              </a:pPr>
              <a:r>
                <a:rPr lang="en-AU" sz="1600" b="1" noProof="0">
                  <a:solidFill>
                    <a:schemeClr val="bg1"/>
                  </a:solidFill>
                  <a:cs typeface="Arial" panose="020B0604020202020204" pitchFamily="34" charset="0"/>
                </a:rPr>
                <a:t>Tip – </a:t>
              </a:r>
              <a:r>
                <a:rPr lang="en-AU" sz="1600" noProof="0"/>
                <a:t>See this work in the </a:t>
              </a:r>
              <a:r>
                <a:rPr lang="en-AU" sz="1600" noProof="0">
                  <a:solidFill>
                    <a:schemeClr val="accent4"/>
                  </a:solidFill>
                  <a:hlinkClick r:id="rId2">
                    <a:extLst>
                      <a:ext uri="{A12FA001-AC4F-418D-AE19-62706E023703}">
                        <ahyp:hlinkClr xmlns:ahyp="http://schemas.microsoft.com/office/drawing/2018/hyperlinkcolor" val="tx"/>
                      </a:ext>
                    </a:extLst>
                  </a:hlinkClick>
                </a:rPr>
                <a:t>ARTEXPRESS Virtual Gallery</a:t>
              </a:r>
              <a:r>
                <a:rPr lang="en-AU" sz="1600" noProof="0">
                  <a:solidFill>
                    <a:schemeClr val="accent4"/>
                  </a:solidFill>
                </a:rPr>
                <a:t> </a:t>
              </a:r>
              <a:r>
                <a:rPr lang="en-AU" sz="1600" noProof="0"/>
                <a:t>for detailed images, VR viewing room and 3D view, artist statement, and marker’s commentary.</a:t>
              </a:r>
            </a:p>
          </p:txBody>
        </p:sp>
        <p:grpSp>
          <p:nvGrpSpPr>
            <p:cNvPr id="16" name="Group 15">
              <a:extLst>
                <a:ext uri="{FF2B5EF4-FFF2-40B4-BE49-F238E27FC236}">
                  <a16:creationId xmlns:a16="http://schemas.microsoft.com/office/drawing/2014/main" id="{55CB539D-2025-BB73-7FF6-DB94307654C0}"/>
                </a:ext>
              </a:extLst>
            </p:cNvPr>
            <p:cNvGrpSpPr/>
            <p:nvPr/>
          </p:nvGrpSpPr>
          <p:grpSpPr>
            <a:xfrm>
              <a:off x="10798558" y="1287861"/>
              <a:ext cx="1045440" cy="1045440"/>
              <a:chOff x="5838416" y="1369454"/>
              <a:chExt cx="1045440" cy="1045440"/>
            </a:xfrm>
          </p:grpSpPr>
          <p:sp>
            <p:nvSpPr>
              <p:cNvPr id="17" name="Oval 16">
                <a:hlinkClick r:id="rId4" action="ppaction://hlinksldjump"/>
                <a:extLst>
                  <a:ext uri="{FF2B5EF4-FFF2-40B4-BE49-F238E27FC236}">
                    <a16:creationId xmlns:a16="http://schemas.microsoft.com/office/drawing/2014/main" id="{800093C0-2EB3-80FE-9B41-A277E5C36628}"/>
                  </a:ext>
                </a:extLst>
              </p:cNvPr>
              <p:cNvSpPr/>
              <p:nvPr/>
            </p:nvSpPr>
            <p:spPr>
              <a:xfrm>
                <a:off x="5838416" y="1369454"/>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14000"/>
                  </a:lnSpc>
                  <a:spcAft>
                    <a:spcPts val="600"/>
                  </a:spcAft>
                </a:pPr>
                <a:endParaRPr lang="en-AU" sz="1600" b="1">
                  <a:solidFill>
                    <a:schemeClr val="bg1"/>
                  </a:solidFill>
                  <a:cs typeface="Arial" panose="020B0604020202020204" pitchFamily="34" charset="0"/>
                </a:endParaRPr>
              </a:p>
            </p:txBody>
          </p:sp>
          <p:pic>
            <p:nvPicPr>
              <p:cNvPr id="18" name="Picture 17" descr="A blue circle with a red and blue circle with a red arrow in the center&#10;&#10;AI-generated content may be incorrect.">
                <a:extLst>
                  <a:ext uri="{FF2B5EF4-FFF2-40B4-BE49-F238E27FC236}">
                    <a16:creationId xmlns:a16="http://schemas.microsoft.com/office/drawing/2014/main" id="{E7692D21-6A96-BCC9-0D6E-785C0288927A}"/>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938288" y="1470282"/>
                <a:ext cx="845696" cy="845694"/>
              </a:xfrm>
              <a:prstGeom prst="rect">
                <a:avLst/>
              </a:prstGeom>
            </p:spPr>
          </p:pic>
        </p:grpSp>
      </p:grpSp>
      <p:sp>
        <p:nvSpPr>
          <p:cNvPr id="2" name="Slide Number Placeholder 1">
            <a:extLst>
              <a:ext uri="{FF2B5EF4-FFF2-40B4-BE49-F238E27FC236}">
                <a16:creationId xmlns:a16="http://schemas.microsoft.com/office/drawing/2014/main" id="{F4F8ED12-BD4C-23B3-237A-D040A43621D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132</a:t>
            </a:fld>
            <a:endParaRPr lang="en-AU"/>
          </a:p>
        </p:txBody>
      </p:sp>
    </p:spTree>
    <p:extLst>
      <p:ext uri="{BB962C8B-B14F-4D97-AF65-F5344CB8AC3E}">
        <p14:creationId xmlns:p14="http://schemas.microsoft.com/office/powerpoint/2010/main" val="3716808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9EFE445-41CF-9FAE-500D-53D3E15B6570}"/>
              </a:ext>
            </a:extLst>
          </p:cNvPr>
          <p:cNvSpPr>
            <a:spLocks noGrp="1"/>
          </p:cNvSpPr>
          <p:nvPr>
            <p:ph type="title"/>
          </p:nvPr>
        </p:nvSpPr>
        <p:spPr/>
        <p:txBody>
          <a:bodyPr/>
          <a:lstStyle/>
          <a:p>
            <a:r>
              <a:rPr lang="en-AU">
                <a:latin typeface="+mj-lt"/>
              </a:rPr>
              <a:t>Additional ARTEXPRESS artworks</a:t>
            </a:r>
          </a:p>
        </p:txBody>
      </p:sp>
      <p:sp>
        <p:nvSpPr>
          <p:cNvPr id="4" name="Text Placeholder 3">
            <a:extLst>
              <a:ext uri="{FF2B5EF4-FFF2-40B4-BE49-F238E27FC236}">
                <a16:creationId xmlns:a16="http://schemas.microsoft.com/office/drawing/2014/main" id="{C730AE0C-8152-E8D3-E6E6-2F5CA6D85F6A}"/>
              </a:ext>
            </a:extLst>
          </p:cNvPr>
          <p:cNvSpPr>
            <a:spLocks noGrp="1"/>
          </p:cNvSpPr>
          <p:nvPr>
            <p:ph type="body" sz="quarter" idx="17"/>
          </p:nvPr>
        </p:nvSpPr>
        <p:spPr/>
        <p:txBody>
          <a:bodyPr/>
          <a:lstStyle/>
          <a:p>
            <a:pPr marL="342900" indent="-342900">
              <a:buFont typeface="Arial" panose="020B0604020202020204" pitchFamily="34" charset="0"/>
              <a:buChar char="•"/>
            </a:pPr>
            <a:r>
              <a:rPr lang="en-AU" sz="1800">
                <a:latin typeface="+mn-lt"/>
                <a:hlinkClick r:id="rId2"/>
              </a:rPr>
              <a:t>Jianhuan Jade Ma (2020) A Walk Along Brick Street</a:t>
            </a:r>
            <a:r>
              <a:rPr lang="en-AU" sz="1800">
                <a:latin typeface="+mn-lt"/>
              </a:rPr>
              <a:t> (drawing)</a:t>
            </a:r>
          </a:p>
          <a:p>
            <a:pPr marL="342900" indent="-342900">
              <a:buFont typeface="Arial" panose="020B0604020202020204" pitchFamily="34" charset="0"/>
              <a:buChar char="•"/>
            </a:pPr>
            <a:r>
              <a:rPr lang="nl-NL" sz="1800">
                <a:latin typeface="+mn-lt"/>
                <a:hlinkClick r:id="rId3"/>
              </a:rPr>
              <a:t>Dominiek De Graaf (2024) Overstromen (Overflowing)</a:t>
            </a:r>
            <a:r>
              <a:rPr lang="nl-NL" sz="1800">
                <a:latin typeface="+mn-lt"/>
              </a:rPr>
              <a:t> (</a:t>
            </a:r>
            <a:r>
              <a:rPr lang="nl-NL" sz="1800" err="1">
                <a:latin typeface="+mn-lt"/>
              </a:rPr>
              <a:t>drawing</a:t>
            </a:r>
            <a:r>
              <a:rPr lang="nl-NL" sz="1800">
                <a:latin typeface="+mn-lt"/>
              </a:rPr>
              <a:t>, </a:t>
            </a:r>
            <a:r>
              <a:rPr lang="nl-NL" sz="1800" err="1">
                <a:latin typeface="+mn-lt"/>
              </a:rPr>
              <a:t>includes</a:t>
            </a:r>
            <a:r>
              <a:rPr lang="nl-NL" sz="1800">
                <a:latin typeface="+mn-lt"/>
              </a:rPr>
              <a:t> </a:t>
            </a:r>
            <a:r>
              <a:rPr lang="nl-NL" sz="1800" err="1">
                <a:latin typeface="+mn-lt"/>
              </a:rPr>
              <a:t>visual</a:t>
            </a:r>
            <a:r>
              <a:rPr lang="nl-NL" sz="1800">
                <a:latin typeface="+mn-lt"/>
              </a:rPr>
              <a:t> arts </a:t>
            </a:r>
            <a:r>
              <a:rPr lang="nl-NL" sz="1800" err="1">
                <a:latin typeface="+mn-lt"/>
              </a:rPr>
              <a:t>diary</a:t>
            </a:r>
            <a:r>
              <a:rPr lang="nl-NL" sz="1800">
                <a:latin typeface="+mn-lt"/>
              </a:rPr>
              <a:t>)</a:t>
            </a:r>
            <a:endParaRPr lang="en-AU" sz="1800">
              <a:latin typeface="+mn-lt"/>
            </a:endParaRPr>
          </a:p>
          <a:p>
            <a:pPr marL="342900" indent="-342900">
              <a:buFont typeface="Arial" panose="020B0604020202020204" pitchFamily="34" charset="0"/>
              <a:buChar char="•"/>
            </a:pPr>
            <a:r>
              <a:rPr lang="en-AU" sz="1800">
                <a:latin typeface="+mn-lt"/>
                <a:hlinkClick r:id="rId4"/>
              </a:rPr>
              <a:t>Jishnu Bhattacharyya (2024) Bhattacharyya</a:t>
            </a:r>
            <a:r>
              <a:rPr lang="en-AU" sz="1800">
                <a:latin typeface="+mn-lt"/>
              </a:rPr>
              <a:t> (designed objects, includes visual arts diary)</a:t>
            </a:r>
          </a:p>
          <a:p>
            <a:pPr marL="342900" indent="-342900">
              <a:buFont typeface="Arial" panose="020B0604020202020204" pitchFamily="34" charset="0"/>
              <a:buChar char="•"/>
            </a:pPr>
            <a:r>
              <a:rPr lang="en-AU" sz="1800">
                <a:latin typeface="+mn-lt"/>
                <a:hlinkClick r:id="rId5"/>
              </a:rPr>
              <a:t>Ellen Yangwei Luo (2022) A city I call home</a:t>
            </a:r>
            <a:r>
              <a:rPr lang="en-AU" sz="1800">
                <a:latin typeface="+mn-lt"/>
              </a:rPr>
              <a:t> (drawing, includes visual diary)</a:t>
            </a:r>
          </a:p>
          <a:p>
            <a:pPr marL="342900" indent="-342900">
              <a:buFont typeface="Arial" panose="020B0604020202020204" pitchFamily="34" charset="0"/>
              <a:buChar char="•"/>
            </a:pPr>
            <a:r>
              <a:rPr lang="en-AU" sz="1800">
                <a:latin typeface="+mn-lt"/>
                <a:hlinkClick r:id="rId6"/>
              </a:rPr>
              <a:t>Alison Giai Hue Huynh (2023) The profound cognitive effects of looking up</a:t>
            </a:r>
            <a:r>
              <a:rPr lang="en-AU" sz="1800">
                <a:latin typeface="+mn-lt"/>
              </a:rPr>
              <a:t> (</a:t>
            </a:r>
            <a:r>
              <a:rPr lang="en-AU" sz="1800" err="1">
                <a:latin typeface="+mn-lt"/>
              </a:rPr>
              <a:t>photomedia</a:t>
            </a:r>
            <a:r>
              <a:rPr lang="en-AU" sz="1800">
                <a:latin typeface="+mn-lt"/>
              </a:rPr>
              <a:t>, includes visual arts diary)</a:t>
            </a:r>
          </a:p>
          <a:p>
            <a:pPr marL="342900" indent="-342900">
              <a:buFont typeface="Arial" panose="020B0604020202020204" pitchFamily="34" charset="0"/>
              <a:buChar char="•"/>
            </a:pPr>
            <a:r>
              <a:rPr lang="en-AU" sz="1800">
                <a:latin typeface="+mn-lt"/>
                <a:hlinkClick r:id="rId7"/>
              </a:rPr>
              <a:t>Kendrick Cheung (2023) Urban metamorphosis</a:t>
            </a:r>
            <a:r>
              <a:rPr lang="en-AU" sz="1800">
                <a:latin typeface="+mn-lt"/>
              </a:rPr>
              <a:t> (drawing)</a:t>
            </a:r>
          </a:p>
          <a:p>
            <a:pPr marL="342900" indent="-342900">
              <a:buFont typeface="Arial" panose="020B0604020202020204" pitchFamily="34" charset="0"/>
              <a:buChar char="•"/>
            </a:pPr>
            <a:r>
              <a:rPr lang="en-AU" sz="1800">
                <a:latin typeface="+mn-lt"/>
                <a:hlinkClick r:id="rId8"/>
              </a:rPr>
              <a:t>Erin Olivia Beresford Poore (2024) Mashed memories/family holidays</a:t>
            </a:r>
            <a:r>
              <a:rPr lang="en-AU" sz="1800">
                <a:latin typeface="+mn-lt"/>
              </a:rPr>
              <a:t> (printmaking)</a:t>
            </a:r>
          </a:p>
          <a:p>
            <a:pPr marL="342900" indent="-342900">
              <a:buFont typeface="Arial" panose="020B0604020202020204" pitchFamily="34" charset="0"/>
              <a:buChar char="•"/>
            </a:pPr>
            <a:r>
              <a:rPr lang="en-AU" sz="1800">
                <a:latin typeface="+mn-lt"/>
                <a:hlinkClick r:id="rId9"/>
              </a:rPr>
              <a:t>Charlie Dexter Maher (2024) Only six streets in Cowan, small world paintings</a:t>
            </a:r>
            <a:r>
              <a:rPr lang="en-AU" sz="1800">
                <a:latin typeface="+mn-lt"/>
              </a:rPr>
              <a:t> (painting)</a:t>
            </a:r>
          </a:p>
        </p:txBody>
      </p:sp>
      <p:sp>
        <p:nvSpPr>
          <p:cNvPr id="2" name="Slide Number Placeholder 1">
            <a:extLst>
              <a:ext uri="{FF2B5EF4-FFF2-40B4-BE49-F238E27FC236}">
                <a16:creationId xmlns:a16="http://schemas.microsoft.com/office/drawing/2014/main" id="{CBD9DABB-57EE-60E1-DDFD-B859A91EDCE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133</a:t>
            </a:fld>
            <a:endParaRPr lang="en-AU"/>
          </a:p>
        </p:txBody>
      </p:sp>
    </p:spTree>
    <p:extLst>
      <p:ext uri="{BB962C8B-B14F-4D97-AF65-F5344CB8AC3E}">
        <p14:creationId xmlns:p14="http://schemas.microsoft.com/office/powerpoint/2010/main" val="1367637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A6C7BD-CA3C-BA0D-C0DB-ABCC983581E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F3AE6A0-BE62-B3EF-9DA8-B7F75661375F}"/>
              </a:ext>
            </a:extLst>
          </p:cNvPr>
          <p:cNvSpPr>
            <a:spLocks noGrp="1"/>
          </p:cNvSpPr>
          <p:nvPr>
            <p:ph type="ctrTitle"/>
          </p:nvPr>
        </p:nvSpPr>
        <p:spPr/>
        <p:txBody>
          <a:bodyPr/>
          <a:lstStyle/>
          <a:p>
            <a:r>
              <a:rPr lang="en-US" dirty="0">
                <a:latin typeface="+mj-lt"/>
              </a:rPr>
              <a:t>Appendix 4</a:t>
            </a:r>
            <a:br>
              <a:rPr lang="en-US" dirty="0">
                <a:latin typeface="+mj-lt"/>
              </a:rPr>
            </a:br>
            <a:r>
              <a:rPr lang="en-US" dirty="0">
                <a:latin typeface="+mj-lt"/>
              </a:rPr>
              <a:t>Additional artwork references</a:t>
            </a:r>
          </a:p>
        </p:txBody>
      </p:sp>
    </p:spTree>
    <p:extLst>
      <p:ext uri="{BB962C8B-B14F-4D97-AF65-F5344CB8AC3E}">
        <p14:creationId xmlns:p14="http://schemas.microsoft.com/office/powerpoint/2010/main" val="1260071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0857BC-A34C-6549-8C10-64E753BD538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C013AB6-6ED3-D36F-A819-C90D75157135}"/>
              </a:ext>
            </a:extLst>
          </p:cNvPr>
          <p:cNvSpPr>
            <a:spLocks noGrp="1"/>
          </p:cNvSpPr>
          <p:nvPr>
            <p:ph type="title"/>
          </p:nvPr>
        </p:nvSpPr>
        <p:spPr/>
        <p:txBody>
          <a:bodyPr/>
          <a:lstStyle/>
          <a:p>
            <a:r>
              <a:rPr lang="en-AU" dirty="0">
                <a:latin typeface="+mj-lt"/>
              </a:rPr>
              <a:t>Additional artworld references</a:t>
            </a:r>
          </a:p>
        </p:txBody>
      </p:sp>
      <p:sp>
        <p:nvSpPr>
          <p:cNvPr id="5" name="Text Placeholder 4">
            <a:extLst>
              <a:ext uri="{FF2B5EF4-FFF2-40B4-BE49-F238E27FC236}">
                <a16:creationId xmlns:a16="http://schemas.microsoft.com/office/drawing/2014/main" id="{D9995D5B-2363-08A2-42A2-38E52D4CDE98}"/>
              </a:ext>
            </a:extLst>
          </p:cNvPr>
          <p:cNvSpPr>
            <a:spLocks noGrp="1"/>
          </p:cNvSpPr>
          <p:nvPr>
            <p:ph type="body" sz="quarter" idx="18"/>
          </p:nvPr>
        </p:nvSpPr>
        <p:spPr/>
        <p:txBody>
          <a:bodyPr/>
          <a:lstStyle/>
          <a:p>
            <a:r>
              <a:rPr lang="en-AU">
                <a:latin typeface="+mj-lt"/>
              </a:rPr>
              <a:t>Selected examples to inform intentions, choices and actions in art making</a:t>
            </a:r>
          </a:p>
        </p:txBody>
      </p:sp>
      <p:sp>
        <p:nvSpPr>
          <p:cNvPr id="4" name="Text Placeholder 3">
            <a:extLst>
              <a:ext uri="{FF2B5EF4-FFF2-40B4-BE49-F238E27FC236}">
                <a16:creationId xmlns:a16="http://schemas.microsoft.com/office/drawing/2014/main" id="{10DABFB3-AAF7-9AB0-DDE8-219768DEA580}"/>
              </a:ext>
            </a:extLst>
          </p:cNvPr>
          <p:cNvSpPr>
            <a:spLocks noGrp="1"/>
          </p:cNvSpPr>
          <p:nvPr>
            <p:ph type="body" sz="quarter" idx="17"/>
          </p:nvPr>
        </p:nvSpPr>
        <p:spPr>
          <a:xfrm>
            <a:off x="372032" y="1567086"/>
            <a:ext cx="5482358" cy="4807835"/>
          </a:xfrm>
        </p:spPr>
        <p:txBody>
          <a:bodyPr/>
          <a:lstStyle/>
          <a:p>
            <a:pPr marL="342900" indent="-342900">
              <a:lnSpc>
                <a:spcPct val="114000"/>
              </a:lnSpc>
              <a:spcAft>
                <a:spcPts val="600"/>
              </a:spcAft>
              <a:buFont typeface="Arial" panose="020B0604020202020204" pitchFamily="34" charset="0"/>
              <a:buChar char="•"/>
            </a:pPr>
            <a:r>
              <a:rPr lang="en-AU" sz="1600">
                <a:latin typeface="+mn-lt"/>
                <a:hlinkClick r:id="rId3"/>
              </a:rPr>
              <a:t>Anastasia </a:t>
            </a:r>
            <a:r>
              <a:rPr lang="en-AU" sz="1600" err="1">
                <a:latin typeface="+mn-lt"/>
                <a:hlinkClick r:id="rId3"/>
              </a:rPr>
              <a:t>Savinova</a:t>
            </a:r>
            <a:r>
              <a:rPr lang="en-AU" sz="1600">
                <a:latin typeface="+mn-lt"/>
                <a:hlinkClick r:id="rId3"/>
              </a:rPr>
              <a:t> – Genius Loci</a:t>
            </a:r>
            <a:r>
              <a:rPr lang="en-AU" sz="1600">
                <a:latin typeface="+mn-lt"/>
              </a:rPr>
              <a:t> (</a:t>
            </a:r>
            <a:r>
              <a:rPr lang="en-AU" sz="1600" err="1">
                <a:latin typeface="+mn-lt"/>
              </a:rPr>
              <a:t>photomedia</a:t>
            </a:r>
            <a:r>
              <a:rPr lang="en-AU" sz="1600">
                <a:latin typeface="+mn-lt"/>
              </a:rPr>
              <a:t>)</a:t>
            </a:r>
          </a:p>
          <a:p>
            <a:pPr marL="342900" indent="-342900">
              <a:lnSpc>
                <a:spcPct val="114000"/>
              </a:lnSpc>
              <a:spcAft>
                <a:spcPts val="600"/>
              </a:spcAft>
              <a:buFont typeface="Arial" panose="020B0604020202020204" pitchFamily="34" charset="0"/>
              <a:buChar char="•"/>
            </a:pPr>
            <a:r>
              <a:rPr lang="fr-FR" sz="1600">
                <a:latin typeface="+mn-lt"/>
                <a:hlinkClick r:id="rId4"/>
              </a:rPr>
              <a:t>Anna Carey and Isabella </a:t>
            </a:r>
            <a:r>
              <a:rPr lang="fr-FR" sz="1600" err="1">
                <a:latin typeface="+mn-lt"/>
                <a:hlinkClick r:id="rId4"/>
              </a:rPr>
              <a:t>Seraphima</a:t>
            </a:r>
            <a:r>
              <a:rPr lang="fr-FR" sz="1600">
                <a:latin typeface="+mn-lt"/>
                <a:hlinkClick r:id="rId4"/>
              </a:rPr>
              <a:t> Rose – mise en scène</a:t>
            </a:r>
            <a:r>
              <a:rPr lang="fr-FR" sz="1600">
                <a:latin typeface="+mn-lt"/>
              </a:rPr>
              <a:t> (exhibition – sculpture, </a:t>
            </a:r>
            <a:r>
              <a:rPr lang="fr-FR" sz="1600" err="1">
                <a:latin typeface="+mn-lt"/>
              </a:rPr>
              <a:t>photomedia</a:t>
            </a:r>
            <a:r>
              <a:rPr lang="fr-FR" sz="1600">
                <a:latin typeface="+mn-lt"/>
              </a:rPr>
              <a:t>)</a:t>
            </a:r>
          </a:p>
          <a:p>
            <a:pPr marL="342900" indent="-342900">
              <a:lnSpc>
                <a:spcPct val="114000"/>
              </a:lnSpc>
              <a:spcAft>
                <a:spcPts val="600"/>
              </a:spcAft>
              <a:buFont typeface="Arial" panose="020B0604020202020204" pitchFamily="34" charset="0"/>
              <a:buChar char="•"/>
            </a:pPr>
            <a:r>
              <a:rPr lang="en-AU" sz="1600" err="1">
                <a:latin typeface="+mn-lt"/>
                <a:hlinkClick r:id="rId5"/>
              </a:rPr>
              <a:t>Beomsik</a:t>
            </a:r>
            <a:r>
              <a:rPr lang="en-AU" sz="1600">
                <a:latin typeface="+mn-lt"/>
                <a:hlinkClick r:id="rId5"/>
              </a:rPr>
              <a:t> Won – </a:t>
            </a:r>
            <a:r>
              <a:rPr lang="en-AU" sz="1600" err="1">
                <a:latin typeface="+mn-lt"/>
                <a:hlinkClick r:id="rId5"/>
              </a:rPr>
              <a:t>Archisculpture</a:t>
            </a:r>
            <a:r>
              <a:rPr lang="en-AU" sz="1600">
                <a:latin typeface="+mn-lt"/>
              </a:rPr>
              <a:t> (</a:t>
            </a:r>
            <a:r>
              <a:rPr lang="en-AU" sz="1600" err="1">
                <a:latin typeface="+mn-lt"/>
              </a:rPr>
              <a:t>photomedia</a:t>
            </a:r>
            <a:r>
              <a:rPr lang="en-AU" sz="1600">
                <a:latin typeface="+mn-lt"/>
              </a:rPr>
              <a:t>)</a:t>
            </a:r>
          </a:p>
          <a:p>
            <a:pPr marL="342900" indent="-342900">
              <a:lnSpc>
                <a:spcPct val="114000"/>
              </a:lnSpc>
              <a:spcAft>
                <a:spcPts val="600"/>
              </a:spcAft>
              <a:buFont typeface="Arial" panose="020B0604020202020204" pitchFamily="34" charset="0"/>
              <a:buChar char="•"/>
            </a:pPr>
            <a:r>
              <a:rPr lang="en-AU" sz="1600">
                <a:latin typeface="+mn-lt"/>
                <a:hlinkClick r:id="rId6"/>
              </a:rPr>
              <a:t>Brett Whiteley – New York 1 (1968)</a:t>
            </a:r>
            <a:r>
              <a:rPr lang="en-AU" sz="1600">
                <a:latin typeface="+mn-lt"/>
              </a:rPr>
              <a:t> (painting, mixed media)</a:t>
            </a:r>
          </a:p>
          <a:p>
            <a:pPr marL="342900" indent="-342900">
              <a:lnSpc>
                <a:spcPct val="114000"/>
              </a:lnSpc>
              <a:spcAft>
                <a:spcPts val="600"/>
              </a:spcAft>
              <a:buFont typeface="Arial" panose="020B0604020202020204" pitchFamily="34" charset="0"/>
              <a:buChar char="•"/>
            </a:pPr>
            <a:r>
              <a:rPr lang="en-AU" sz="1600">
                <a:latin typeface="+mn-lt"/>
                <a:hlinkClick r:id="rId7"/>
              </a:rPr>
              <a:t>Edward Ruscha</a:t>
            </a:r>
            <a:r>
              <a:rPr lang="en-AU" sz="1600">
                <a:latin typeface="+mn-lt"/>
              </a:rPr>
              <a:t> (photography)</a:t>
            </a:r>
          </a:p>
          <a:p>
            <a:pPr marL="342900" indent="-342900">
              <a:lnSpc>
                <a:spcPct val="114000"/>
              </a:lnSpc>
              <a:spcAft>
                <a:spcPts val="600"/>
              </a:spcAft>
              <a:buFont typeface="Arial" panose="020B0604020202020204" pitchFamily="34" charset="0"/>
              <a:buChar char="•"/>
            </a:pPr>
            <a:r>
              <a:rPr lang="en-AU" sz="1600">
                <a:latin typeface="+mn-lt"/>
                <a:hlinkClick r:id="rId8"/>
              </a:rPr>
              <a:t>David Hockney – Photographic Collages</a:t>
            </a:r>
            <a:r>
              <a:rPr lang="en-AU" sz="1600">
                <a:latin typeface="+mn-lt"/>
              </a:rPr>
              <a:t> (</a:t>
            </a:r>
            <a:r>
              <a:rPr lang="en-AU" sz="1600" err="1">
                <a:latin typeface="+mn-lt"/>
              </a:rPr>
              <a:t>photomedia</a:t>
            </a:r>
            <a:r>
              <a:rPr lang="en-AU" sz="1600">
                <a:latin typeface="+mn-lt"/>
              </a:rPr>
              <a:t>)</a:t>
            </a:r>
          </a:p>
          <a:p>
            <a:pPr marL="342900" indent="-342900">
              <a:lnSpc>
                <a:spcPct val="114000"/>
              </a:lnSpc>
              <a:spcAft>
                <a:spcPts val="600"/>
              </a:spcAft>
              <a:buFont typeface="Arial" panose="020B0604020202020204" pitchFamily="34" charset="0"/>
              <a:buChar char="•"/>
            </a:pPr>
            <a:r>
              <a:rPr lang="en-AU" sz="1600">
                <a:latin typeface="+mn-lt"/>
                <a:hlinkClick r:id="rId9"/>
              </a:rPr>
              <a:t>Denise Scott Brown</a:t>
            </a:r>
            <a:r>
              <a:rPr lang="en-AU" sz="1600">
                <a:latin typeface="+mn-lt"/>
              </a:rPr>
              <a:t> (photography)</a:t>
            </a:r>
          </a:p>
          <a:p>
            <a:pPr marL="342900" indent="-342900">
              <a:lnSpc>
                <a:spcPct val="114000"/>
              </a:lnSpc>
              <a:spcAft>
                <a:spcPts val="600"/>
              </a:spcAft>
              <a:buFont typeface="Arial" panose="020B0604020202020204" pitchFamily="34" charset="0"/>
              <a:buChar char="•"/>
            </a:pPr>
            <a:r>
              <a:rPr lang="en-AU" sz="1600">
                <a:latin typeface="+mn-lt"/>
                <a:hlinkClick r:id="rId10"/>
              </a:rPr>
              <a:t>Isabel &amp; Alfredo </a:t>
            </a:r>
            <a:r>
              <a:rPr lang="en-AU" sz="1600" err="1">
                <a:latin typeface="+mn-lt"/>
                <a:hlinkClick r:id="rId10"/>
              </a:rPr>
              <a:t>Aquilizan</a:t>
            </a:r>
            <a:r>
              <a:rPr lang="en-AU" sz="1600">
                <a:latin typeface="+mn-lt"/>
              </a:rPr>
              <a:t> (sculpture)</a:t>
            </a:r>
          </a:p>
          <a:p>
            <a:pPr marL="342900" indent="-342900">
              <a:lnSpc>
                <a:spcPct val="114000"/>
              </a:lnSpc>
              <a:spcAft>
                <a:spcPts val="600"/>
              </a:spcAft>
              <a:buFont typeface="Arial" panose="020B0604020202020204" pitchFamily="34" charset="0"/>
              <a:buChar char="•"/>
            </a:pPr>
            <a:r>
              <a:rPr lang="en-AU" sz="1600">
                <a:latin typeface="+mn-lt"/>
                <a:hlinkClick r:id="rId11"/>
              </a:rPr>
              <a:t>Isabella Seraphima Rose – Outback Dreamscapes:</a:t>
            </a:r>
            <a:r>
              <a:rPr lang="en-AU" sz="1600">
                <a:latin typeface="+mn-lt"/>
              </a:rPr>
              <a:t> (exhibition – </a:t>
            </a:r>
            <a:r>
              <a:rPr lang="en-AU" sz="1600" err="1">
                <a:latin typeface="+mn-lt"/>
              </a:rPr>
              <a:t>photomedia</a:t>
            </a:r>
            <a:r>
              <a:rPr lang="en-AU" sz="1600">
                <a:latin typeface="+mn-lt"/>
              </a:rPr>
              <a:t>)</a:t>
            </a:r>
          </a:p>
          <a:p>
            <a:pPr marL="342900" indent="-342900">
              <a:lnSpc>
                <a:spcPct val="114000"/>
              </a:lnSpc>
              <a:spcAft>
                <a:spcPts val="600"/>
              </a:spcAft>
              <a:buFont typeface="Arial" panose="020B0604020202020204" pitchFamily="34" charset="0"/>
              <a:buChar char="•"/>
            </a:pPr>
            <a:r>
              <a:rPr lang="fr-FR" sz="1600">
                <a:latin typeface="+mn-lt"/>
                <a:hlinkClick r:id="rId12"/>
              </a:rPr>
              <a:t>Kevin </a:t>
            </a:r>
            <a:r>
              <a:rPr lang="fr-FR" sz="1600" err="1">
                <a:latin typeface="+mn-lt"/>
                <a:hlinkClick r:id="rId12"/>
              </a:rPr>
              <a:t>Mckay</a:t>
            </a:r>
            <a:r>
              <a:rPr lang="fr-FR" sz="1600">
                <a:latin typeface="+mn-lt"/>
              </a:rPr>
              <a:t> (painting)</a:t>
            </a:r>
          </a:p>
          <a:p>
            <a:pPr marL="342900" indent="-342900">
              <a:lnSpc>
                <a:spcPct val="114000"/>
              </a:lnSpc>
              <a:spcAft>
                <a:spcPts val="600"/>
              </a:spcAft>
              <a:buFont typeface="Arial" panose="020B0604020202020204" pitchFamily="34" charset="0"/>
              <a:buChar char="•"/>
            </a:pPr>
            <a:r>
              <a:rPr lang="en-AU" sz="1600">
                <a:latin typeface="+mn-lt"/>
                <a:hlinkClick r:id="rId13"/>
              </a:rPr>
              <a:t>Laura Romero – Intervals</a:t>
            </a:r>
            <a:r>
              <a:rPr lang="en-AU" sz="1600">
                <a:latin typeface="+mn-lt"/>
              </a:rPr>
              <a:t> (</a:t>
            </a:r>
            <a:r>
              <a:rPr lang="en-AU" sz="1600" err="1">
                <a:latin typeface="+mn-lt"/>
              </a:rPr>
              <a:t>photomedia</a:t>
            </a:r>
            <a:r>
              <a:rPr lang="en-AU" sz="1600">
                <a:latin typeface="+mn-lt"/>
              </a:rPr>
              <a:t>)</a:t>
            </a:r>
            <a:endParaRPr lang="en-AU" sz="1600">
              <a:latin typeface="+mn-lt"/>
              <a:hlinkClick r:id="rId6"/>
            </a:endParaRPr>
          </a:p>
        </p:txBody>
      </p:sp>
      <p:sp>
        <p:nvSpPr>
          <p:cNvPr id="2" name="Text Placeholder 3">
            <a:extLst>
              <a:ext uri="{FF2B5EF4-FFF2-40B4-BE49-F238E27FC236}">
                <a16:creationId xmlns:a16="http://schemas.microsoft.com/office/drawing/2014/main" id="{51F1F979-A747-5496-259F-5EEEA22BD06E}"/>
              </a:ext>
            </a:extLst>
          </p:cNvPr>
          <p:cNvSpPr txBox="1">
            <a:spLocks/>
          </p:cNvSpPr>
          <p:nvPr/>
        </p:nvSpPr>
        <p:spPr>
          <a:xfrm>
            <a:off x="6361640" y="1567086"/>
            <a:ext cx="5482358" cy="4807835"/>
          </a:xfrm>
          <a:prstGeom prst="rect">
            <a:avLst/>
          </a:prstGeom>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14000"/>
              </a:lnSpc>
              <a:spcAft>
                <a:spcPts val="600"/>
              </a:spcAft>
              <a:buFont typeface="Arial" panose="020B0604020202020204" pitchFamily="34" charset="0"/>
              <a:buChar char="•"/>
            </a:pPr>
            <a:r>
              <a:rPr lang="en-AU" sz="1600" dirty="0">
                <a:latin typeface="+mn-lt"/>
                <a:hlinkClick r:id="rId14"/>
              </a:rPr>
              <a:t>Liz Steel</a:t>
            </a:r>
            <a:r>
              <a:rPr lang="en-AU" sz="1600" dirty="0">
                <a:latin typeface="+mn-lt"/>
              </a:rPr>
              <a:t> (drawing)</a:t>
            </a:r>
            <a:endParaRPr lang="en-AU" sz="1600" dirty="0">
              <a:latin typeface="+mn-lt"/>
              <a:hlinkClick r:id="rId15"/>
            </a:endParaRPr>
          </a:p>
          <a:p>
            <a:pPr marL="342900" indent="-342900">
              <a:lnSpc>
                <a:spcPct val="114000"/>
              </a:lnSpc>
              <a:spcAft>
                <a:spcPts val="600"/>
              </a:spcAft>
              <a:buFont typeface="Arial" panose="020B0604020202020204" pitchFamily="34" charset="0"/>
              <a:buChar char="•"/>
            </a:pPr>
            <a:r>
              <a:rPr lang="en-AU" sz="1600" dirty="0">
                <a:latin typeface="+mn-lt"/>
                <a:hlinkClick r:id="rId15"/>
              </a:rPr>
              <a:t>Louise Nevelson, ‘An American Tribute to the British People‘, 1960–4</a:t>
            </a:r>
            <a:r>
              <a:rPr lang="en-AU" sz="1600" dirty="0">
                <a:latin typeface="+mn-lt"/>
              </a:rPr>
              <a:t> (sculpture)</a:t>
            </a:r>
            <a:endParaRPr lang="fr-FR" sz="1600" dirty="0">
              <a:latin typeface="+mn-lt"/>
              <a:hlinkClick r:id="rId12"/>
            </a:endParaRPr>
          </a:p>
          <a:p>
            <a:pPr marL="342900" indent="-342900">
              <a:lnSpc>
                <a:spcPct val="114000"/>
              </a:lnSpc>
              <a:spcAft>
                <a:spcPts val="600"/>
              </a:spcAft>
              <a:buFont typeface="Arial" panose="020B0604020202020204" pitchFamily="34" charset="0"/>
              <a:buChar char="•"/>
            </a:pPr>
            <a:r>
              <a:rPr lang="en-AU" sz="1600" dirty="0">
                <a:latin typeface="+mn-lt"/>
                <a:hlinkClick r:id="rId16"/>
              </a:rPr>
              <a:t>Nicholas Alpin</a:t>
            </a:r>
            <a:r>
              <a:rPr lang="en-AU" sz="1600" dirty="0">
                <a:latin typeface="+mn-lt"/>
              </a:rPr>
              <a:t> (drawing, mixed media)</a:t>
            </a:r>
          </a:p>
          <a:p>
            <a:pPr marL="342900" indent="-342900">
              <a:lnSpc>
                <a:spcPct val="114000"/>
              </a:lnSpc>
              <a:spcAft>
                <a:spcPts val="600"/>
              </a:spcAft>
              <a:buFont typeface="Arial" panose="020B0604020202020204" pitchFamily="34" charset="0"/>
              <a:buChar char="•"/>
            </a:pPr>
            <a:r>
              <a:rPr lang="en-AU" sz="1600" dirty="0">
                <a:latin typeface="+mn-lt"/>
                <a:hlinkClick r:id="rId17"/>
              </a:rPr>
              <a:t>Olivier </a:t>
            </a:r>
            <a:r>
              <a:rPr lang="en-AU" sz="1600" dirty="0" err="1">
                <a:latin typeface="+mn-lt"/>
                <a:hlinkClick r:id="rId17"/>
              </a:rPr>
              <a:t>Grossetête</a:t>
            </a:r>
            <a:r>
              <a:rPr lang="en-AU" sz="1600" dirty="0">
                <a:latin typeface="+mn-lt"/>
              </a:rPr>
              <a:t> (sculpture, installation)</a:t>
            </a:r>
          </a:p>
          <a:p>
            <a:pPr marL="342900" indent="-342900">
              <a:lnSpc>
                <a:spcPct val="114000"/>
              </a:lnSpc>
              <a:spcAft>
                <a:spcPts val="600"/>
              </a:spcAft>
              <a:buFont typeface="Arial" panose="020B0604020202020204" pitchFamily="34" charset="0"/>
              <a:buChar char="•"/>
            </a:pPr>
            <a:r>
              <a:rPr lang="en-AU" sz="1600" dirty="0">
                <a:latin typeface="+mn-lt"/>
                <a:hlinkClick r:id="rId18"/>
              </a:rPr>
              <a:t>Osang Gwon – The Flat</a:t>
            </a:r>
            <a:r>
              <a:rPr lang="en-AU" sz="1600" dirty="0">
                <a:latin typeface="+mn-lt"/>
              </a:rPr>
              <a:t> (collage)</a:t>
            </a:r>
          </a:p>
          <a:p>
            <a:pPr marL="342900" indent="-342900">
              <a:lnSpc>
                <a:spcPct val="114000"/>
              </a:lnSpc>
              <a:spcAft>
                <a:spcPts val="600"/>
              </a:spcAft>
              <a:buFont typeface="Arial" panose="020B0604020202020204" pitchFamily="34" charset="0"/>
              <a:buChar char="•"/>
            </a:pPr>
            <a:r>
              <a:rPr lang="en-AU" sz="1600" dirty="0">
                <a:latin typeface="+mn-lt"/>
                <a:hlinkClick r:id="rId19"/>
              </a:rPr>
              <a:t>Patrizia Biondi</a:t>
            </a:r>
            <a:r>
              <a:rPr lang="en-AU" sz="1600" dirty="0">
                <a:latin typeface="+mn-lt"/>
              </a:rPr>
              <a:t> (sculpture)</a:t>
            </a:r>
          </a:p>
          <a:p>
            <a:pPr marL="342900" indent="-342900">
              <a:lnSpc>
                <a:spcPct val="114000"/>
              </a:lnSpc>
              <a:spcAft>
                <a:spcPts val="600"/>
              </a:spcAft>
              <a:buFont typeface="Arial" panose="020B0604020202020204" pitchFamily="34" charset="0"/>
              <a:buChar char="•"/>
            </a:pPr>
            <a:r>
              <a:rPr lang="en-AU" sz="1600" dirty="0">
                <a:latin typeface="+mn-lt"/>
                <a:hlinkClick r:id="rId20"/>
              </a:rPr>
              <a:t>Ralf Brueck – Deconstruction</a:t>
            </a:r>
            <a:r>
              <a:rPr lang="en-AU" sz="1600" dirty="0">
                <a:latin typeface="+mn-lt"/>
              </a:rPr>
              <a:t>  (</a:t>
            </a:r>
            <a:r>
              <a:rPr lang="en-AU" sz="1600" dirty="0" err="1">
                <a:latin typeface="+mn-lt"/>
              </a:rPr>
              <a:t>photomedia</a:t>
            </a:r>
            <a:r>
              <a:rPr lang="en-AU" sz="1600" dirty="0">
                <a:latin typeface="+mn-lt"/>
              </a:rPr>
              <a:t>)</a:t>
            </a:r>
          </a:p>
          <a:p>
            <a:pPr marL="342900" indent="-342900">
              <a:lnSpc>
                <a:spcPct val="114000"/>
              </a:lnSpc>
              <a:spcAft>
                <a:spcPts val="600"/>
              </a:spcAft>
              <a:buFont typeface="Arial" panose="020B0604020202020204" pitchFamily="34" charset="0"/>
              <a:buChar char="•"/>
            </a:pPr>
            <a:r>
              <a:rPr lang="en-AU" sz="1600" dirty="0">
                <a:latin typeface="+mn-lt"/>
              </a:rPr>
              <a:t>Robert Venturi (</a:t>
            </a:r>
            <a:r>
              <a:rPr lang="en-AU" sz="1600" dirty="0">
                <a:latin typeface="+mn-lt"/>
                <a:hlinkClick r:id="rId21"/>
              </a:rPr>
              <a:t>sculpture</a:t>
            </a:r>
            <a:r>
              <a:rPr lang="en-AU" sz="1600" dirty="0">
                <a:latin typeface="+mn-lt"/>
              </a:rPr>
              <a:t>, </a:t>
            </a:r>
            <a:r>
              <a:rPr lang="en-AU" sz="1600" dirty="0">
                <a:latin typeface="+mn-lt"/>
                <a:hlinkClick r:id="rId22"/>
              </a:rPr>
              <a:t>drawing/printmaking</a:t>
            </a:r>
            <a:r>
              <a:rPr lang="en-AU" sz="1600" dirty="0">
                <a:latin typeface="+mn-lt"/>
              </a:rPr>
              <a:t>)</a:t>
            </a:r>
          </a:p>
          <a:p>
            <a:pPr marL="342900" indent="-342900">
              <a:lnSpc>
                <a:spcPct val="114000"/>
              </a:lnSpc>
              <a:spcAft>
                <a:spcPts val="600"/>
              </a:spcAft>
              <a:buFont typeface="Arial" panose="020B0604020202020204" pitchFamily="34" charset="0"/>
              <a:buChar char="•"/>
            </a:pPr>
            <a:r>
              <a:rPr lang="en-AU" sz="1600" dirty="0">
                <a:latin typeface="+mn-lt"/>
                <a:hlinkClick r:id="rId23"/>
              </a:rPr>
              <a:t>Trevor Dickinson</a:t>
            </a:r>
            <a:r>
              <a:rPr lang="en-AU" sz="1600" dirty="0">
                <a:latin typeface="+mn-lt"/>
              </a:rPr>
              <a:t> (drawing)</a:t>
            </a:r>
          </a:p>
          <a:p>
            <a:pPr marL="342900" indent="-342900">
              <a:lnSpc>
                <a:spcPct val="114000"/>
              </a:lnSpc>
              <a:spcAft>
                <a:spcPts val="600"/>
              </a:spcAft>
              <a:buFont typeface="Arial" panose="020B0604020202020204" pitchFamily="34" charset="0"/>
              <a:buChar char="•"/>
            </a:pPr>
            <a:r>
              <a:rPr lang="en-AU" sz="1600" dirty="0">
                <a:latin typeface="+mn-lt"/>
                <a:hlinkClick r:id="rId24"/>
              </a:rPr>
              <a:t>Valery </a:t>
            </a:r>
            <a:r>
              <a:rPr lang="en-AU" sz="1600" dirty="0" err="1">
                <a:latin typeface="+mn-lt"/>
                <a:hlinkClick r:id="rId24"/>
              </a:rPr>
              <a:t>Koshlyakov</a:t>
            </a:r>
            <a:r>
              <a:rPr lang="en-AU" sz="1600" dirty="0">
                <a:latin typeface="+mn-lt"/>
              </a:rPr>
              <a:t> (painting, collage)</a:t>
            </a:r>
            <a:endParaRPr lang="en-AU" sz="1800" dirty="0">
              <a:latin typeface="+mn-lt"/>
            </a:endParaRPr>
          </a:p>
        </p:txBody>
      </p:sp>
      <p:sp>
        <p:nvSpPr>
          <p:cNvPr id="6" name="Slide Number Placeholder 5">
            <a:extLst>
              <a:ext uri="{FF2B5EF4-FFF2-40B4-BE49-F238E27FC236}">
                <a16:creationId xmlns:a16="http://schemas.microsoft.com/office/drawing/2014/main" id="{846ABEFF-8D13-2E25-4979-9BEB9A180D9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135</a:t>
            </a:fld>
            <a:endParaRPr lang="en-AU"/>
          </a:p>
        </p:txBody>
      </p:sp>
    </p:spTree>
    <p:extLst>
      <p:ext uri="{BB962C8B-B14F-4D97-AF65-F5344CB8AC3E}">
        <p14:creationId xmlns:p14="http://schemas.microsoft.com/office/powerpoint/2010/main" val="144594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91C30A-8A13-BBB9-D359-00B6173C805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BF2E4CF-B076-B4D9-EC4F-18034A545A41}"/>
              </a:ext>
            </a:extLst>
          </p:cNvPr>
          <p:cNvSpPr>
            <a:spLocks noGrp="1"/>
          </p:cNvSpPr>
          <p:nvPr>
            <p:ph type="ctrTitle"/>
          </p:nvPr>
        </p:nvSpPr>
        <p:spPr/>
        <p:txBody>
          <a:bodyPr/>
          <a:lstStyle/>
          <a:p>
            <a:r>
              <a:rPr lang="en-US" dirty="0">
                <a:latin typeface="+mj-lt"/>
              </a:rPr>
              <a:t>Appendix 5</a:t>
            </a:r>
            <a:br>
              <a:rPr lang="en-US" dirty="0">
                <a:latin typeface="+mj-lt"/>
              </a:rPr>
            </a:br>
            <a:r>
              <a:rPr lang="en-AU" dirty="0">
                <a:latin typeface="+mj-lt"/>
              </a:rPr>
              <a:t>Art making technique spotlight – trace monotype</a:t>
            </a:r>
            <a:endParaRPr lang="en-US" dirty="0">
              <a:latin typeface="+mj-lt"/>
            </a:endParaRPr>
          </a:p>
        </p:txBody>
      </p:sp>
    </p:spTree>
    <p:extLst>
      <p:ext uri="{BB962C8B-B14F-4D97-AF65-F5344CB8AC3E}">
        <p14:creationId xmlns:p14="http://schemas.microsoft.com/office/powerpoint/2010/main" val="3730989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A8A8F5-1E7B-1230-6608-14B97DF212C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9EADF0B-ECC2-2C38-FCFE-0736C18CBDA5}"/>
              </a:ext>
            </a:extLst>
          </p:cNvPr>
          <p:cNvSpPr>
            <a:spLocks noGrp="1"/>
          </p:cNvSpPr>
          <p:nvPr>
            <p:ph type="title"/>
          </p:nvPr>
        </p:nvSpPr>
        <p:spPr/>
        <p:txBody>
          <a:bodyPr/>
          <a:lstStyle/>
          <a:p>
            <a:r>
              <a:rPr lang="en-AU" dirty="0">
                <a:latin typeface="+mj-lt"/>
              </a:rPr>
              <a:t>Art making technique spotlight – trace monotype </a:t>
            </a:r>
            <a:r>
              <a:rPr lang="en-AU" dirty="0">
                <a:solidFill>
                  <a:schemeClr val="accent1">
                    <a:alpha val="0"/>
                  </a:schemeClr>
                </a:solidFill>
                <a:latin typeface="+mj-lt"/>
              </a:rPr>
              <a:t>(1)</a:t>
            </a:r>
          </a:p>
        </p:txBody>
      </p:sp>
      <p:sp>
        <p:nvSpPr>
          <p:cNvPr id="4" name="Text Placeholder 3">
            <a:extLst>
              <a:ext uri="{FF2B5EF4-FFF2-40B4-BE49-F238E27FC236}">
                <a16:creationId xmlns:a16="http://schemas.microsoft.com/office/drawing/2014/main" id="{F0EAE4D6-0318-97E0-CF28-66B314FBF83C}"/>
              </a:ext>
            </a:extLst>
          </p:cNvPr>
          <p:cNvSpPr>
            <a:spLocks noGrp="1"/>
          </p:cNvSpPr>
          <p:nvPr>
            <p:ph type="body" sz="quarter" idx="18"/>
          </p:nvPr>
        </p:nvSpPr>
        <p:spPr/>
        <p:txBody>
          <a:bodyPr/>
          <a:lstStyle/>
          <a:p>
            <a:r>
              <a:rPr lang="en-AU">
                <a:latin typeface="+mj-lt"/>
              </a:rPr>
              <a:t>Trace monotype – materials and equipment</a:t>
            </a:r>
          </a:p>
        </p:txBody>
      </p:sp>
      <p:sp>
        <p:nvSpPr>
          <p:cNvPr id="5" name="Content Placeholder 4">
            <a:extLst>
              <a:ext uri="{FF2B5EF4-FFF2-40B4-BE49-F238E27FC236}">
                <a16:creationId xmlns:a16="http://schemas.microsoft.com/office/drawing/2014/main" id="{F3009ACF-9756-7786-241B-3630E3E2B9EF}"/>
              </a:ext>
            </a:extLst>
          </p:cNvPr>
          <p:cNvSpPr>
            <a:spLocks noGrp="1"/>
          </p:cNvSpPr>
          <p:nvPr>
            <p:ph sz="quarter" idx="19"/>
          </p:nvPr>
        </p:nvSpPr>
        <p:spPr>
          <a:xfrm>
            <a:off x="360363" y="1562471"/>
            <a:ext cx="7191849" cy="4814518"/>
          </a:xfrm>
        </p:spPr>
        <p:txBody>
          <a:bodyPr/>
          <a:lstStyle/>
          <a:p>
            <a:pPr>
              <a:lnSpc>
                <a:spcPct val="114000"/>
              </a:lnSpc>
              <a:spcAft>
                <a:spcPts val="600"/>
              </a:spcAft>
            </a:pPr>
            <a:r>
              <a:rPr lang="en-AU" sz="1800">
                <a:latin typeface="+mn-lt"/>
              </a:rPr>
              <a:t>A trace monotype (also knows as transfer monotype) is a fast way to produce a unique print based on a source photograph.</a:t>
            </a:r>
          </a:p>
          <a:p>
            <a:pPr>
              <a:lnSpc>
                <a:spcPct val="114000"/>
              </a:lnSpc>
              <a:spcAft>
                <a:spcPts val="600"/>
              </a:spcAft>
            </a:pPr>
            <a:r>
              <a:rPr lang="en-AU" sz="1800">
                <a:latin typeface="+mn-lt"/>
              </a:rPr>
              <a:t>Materials and equipment:</a:t>
            </a:r>
          </a:p>
          <a:p>
            <a:pPr marL="285750" indent="-285750">
              <a:lnSpc>
                <a:spcPct val="114000"/>
              </a:lnSpc>
              <a:spcAft>
                <a:spcPts val="600"/>
              </a:spcAft>
              <a:buFont typeface="Arial" panose="020B0604020202020204" pitchFamily="34" charset="0"/>
              <a:buChar char="•"/>
            </a:pPr>
            <a:r>
              <a:rPr lang="en-AU" sz="1800">
                <a:latin typeface="+mn-lt"/>
              </a:rPr>
              <a:t>Block printing ink, printmaking roller, palette knife, baren (optional)</a:t>
            </a:r>
          </a:p>
          <a:p>
            <a:pPr marL="285750" indent="-285750">
              <a:lnSpc>
                <a:spcPct val="114000"/>
              </a:lnSpc>
              <a:spcAft>
                <a:spcPts val="600"/>
              </a:spcAft>
              <a:buFont typeface="Arial" panose="020B0604020202020204" pitchFamily="34" charset="0"/>
              <a:buChar char="•"/>
            </a:pPr>
            <a:r>
              <a:rPr lang="en-AU" sz="1800">
                <a:latin typeface="+mn-lt"/>
              </a:rPr>
              <a:t>Source photograph, printed in reverse</a:t>
            </a:r>
          </a:p>
          <a:p>
            <a:pPr marL="285750" indent="-285750">
              <a:lnSpc>
                <a:spcPct val="114000"/>
              </a:lnSpc>
              <a:spcAft>
                <a:spcPts val="600"/>
              </a:spcAft>
              <a:buFont typeface="Arial" panose="020B0604020202020204" pitchFamily="34" charset="0"/>
              <a:buChar char="•"/>
            </a:pPr>
            <a:r>
              <a:rPr lang="en-AU" sz="1800">
                <a:latin typeface="+mn-lt"/>
              </a:rPr>
              <a:t>Paper sheets for printing (suggested at110gsm cartridge paper, or a visual diary page).</a:t>
            </a:r>
          </a:p>
          <a:p>
            <a:pPr marL="285750" indent="-285750">
              <a:lnSpc>
                <a:spcPct val="114000"/>
              </a:lnSpc>
              <a:spcAft>
                <a:spcPts val="600"/>
              </a:spcAft>
              <a:buFont typeface="Arial" panose="020B0604020202020204" pitchFamily="34" charset="0"/>
              <a:buChar char="•"/>
            </a:pPr>
            <a:r>
              <a:rPr lang="en-AU" sz="1800">
                <a:latin typeface="+mn-lt"/>
              </a:rPr>
              <a:t>Paper ‘frame’ cut to size</a:t>
            </a:r>
          </a:p>
          <a:p>
            <a:pPr marL="285750" indent="-285750">
              <a:lnSpc>
                <a:spcPct val="114000"/>
              </a:lnSpc>
              <a:spcAft>
                <a:spcPts val="600"/>
              </a:spcAft>
              <a:buFont typeface="Arial" panose="020B0604020202020204" pitchFamily="34" charset="0"/>
              <a:buChar char="•"/>
            </a:pPr>
            <a:r>
              <a:rPr lang="en-AU" sz="1800">
                <a:latin typeface="+mn-lt"/>
              </a:rPr>
              <a:t>Masking tape, newspaper and cleanup equipment</a:t>
            </a:r>
          </a:p>
        </p:txBody>
      </p:sp>
      <p:grpSp>
        <p:nvGrpSpPr>
          <p:cNvPr id="6" name="Group 5" descr="Tip – Select paper based on standard sizes. &#10;Plan to print an image 1 size smaller than the paper sheets – an A4 image on an A3 sheet, or an A5 image on an A4 sheet, etc.&#10;Cut a paper ‘frame’ to mask off the working area – this should match your paper sizes: an A3 sheet with an A4 window cut out, or an A4 sheet with an A5 window cut out, etc.&#10;">
            <a:extLst>
              <a:ext uri="{FF2B5EF4-FFF2-40B4-BE49-F238E27FC236}">
                <a16:creationId xmlns:a16="http://schemas.microsoft.com/office/drawing/2014/main" id="{2CB0C24C-60AD-7A58-EDEB-EF8EBEC91F45}"/>
              </a:ext>
            </a:extLst>
          </p:cNvPr>
          <p:cNvGrpSpPr/>
          <p:nvPr/>
        </p:nvGrpSpPr>
        <p:grpSpPr>
          <a:xfrm>
            <a:off x="7648465" y="1369454"/>
            <a:ext cx="4447867" cy="4853739"/>
            <a:chOff x="7409172" y="1092202"/>
            <a:chExt cx="4447867" cy="4853739"/>
          </a:xfrm>
        </p:grpSpPr>
        <p:sp>
          <p:nvSpPr>
            <p:cNvPr id="7" name="Rectangle: Rounded Corners 6">
              <a:extLst>
                <a:ext uri="{FF2B5EF4-FFF2-40B4-BE49-F238E27FC236}">
                  <a16:creationId xmlns:a16="http://schemas.microsoft.com/office/drawing/2014/main" id="{94CDE559-036E-6531-21F0-9EFC2E9B3360}"/>
                </a:ext>
                <a:ext uri="{C183D7F6-B498-43B3-948B-1728B52AA6E4}">
                  <adec:decorative xmlns:adec="http://schemas.microsoft.com/office/drawing/2017/decorative" val="1"/>
                </a:ext>
              </a:extLst>
            </p:cNvPr>
            <p:cNvSpPr/>
            <p:nvPr/>
          </p:nvSpPr>
          <p:spPr>
            <a:xfrm>
              <a:off x="7409172" y="1131423"/>
              <a:ext cx="3639828" cy="4814518"/>
            </a:xfrm>
            <a:prstGeom prst="roundRect">
              <a:avLst>
                <a:gd name="adj" fmla="val 1070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defTabSz="520700">
                <a:lnSpc>
                  <a:spcPct val="114000"/>
                </a:lnSpc>
                <a:spcBef>
                  <a:spcPts val="600"/>
                </a:spcBef>
                <a:spcAft>
                  <a:spcPts val="600"/>
                </a:spcAft>
              </a:pPr>
              <a:r>
                <a:rPr lang="en-GB" sz="1800">
                  <a:solidFill>
                    <a:schemeClr val="bg1"/>
                  </a:solidFill>
                  <a:cs typeface="Arial" panose="020B0604020202020204" pitchFamily="34" charset="0"/>
                </a:rPr>
                <a:t>Tip – Select paper based on standard sizes. </a:t>
              </a:r>
            </a:p>
            <a:p>
              <a:pPr defTabSz="520700">
                <a:lnSpc>
                  <a:spcPct val="114000"/>
                </a:lnSpc>
                <a:spcBef>
                  <a:spcPts val="600"/>
                </a:spcBef>
                <a:spcAft>
                  <a:spcPts val="600"/>
                </a:spcAft>
              </a:pPr>
              <a:r>
                <a:rPr lang="en-GB" sz="1800">
                  <a:solidFill>
                    <a:schemeClr val="bg1"/>
                  </a:solidFill>
                  <a:cs typeface="Arial" panose="020B0604020202020204" pitchFamily="34" charset="0"/>
                </a:rPr>
                <a:t>Plan to print an image 1 size smaller than the paper sheets – an A4 image on an A3 sheet, or an A5 image on an A4 sheet, etc.</a:t>
              </a:r>
            </a:p>
            <a:p>
              <a:pPr defTabSz="520700">
                <a:lnSpc>
                  <a:spcPct val="114000"/>
                </a:lnSpc>
                <a:spcBef>
                  <a:spcPts val="600"/>
                </a:spcBef>
                <a:spcAft>
                  <a:spcPts val="600"/>
                </a:spcAft>
              </a:pPr>
              <a:r>
                <a:rPr lang="en-GB" sz="1800">
                  <a:solidFill>
                    <a:schemeClr val="bg1"/>
                  </a:solidFill>
                  <a:cs typeface="Arial" panose="020B0604020202020204" pitchFamily="34" charset="0"/>
                </a:rPr>
                <a:t>Cut a paper ‘frame’ to mask off the working area – this should match your paper sizes: an A3 sheet with an A4 window cut out, or an A4 sheet with an A5 window cut out, etc.</a:t>
              </a:r>
            </a:p>
          </p:txBody>
        </p:sp>
        <p:grpSp>
          <p:nvGrpSpPr>
            <p:cNvPr id="8" name="Group 7">
              <a:extLst>
                <a:ext uri="{FF2B5EF4-FFF2-40B4-BE49-F238E27FC236}">
                  <a16:creationId xmlns:a16="http://schemas.microsoft.com/office/drawing/2014/main" id="{200FE741-96B5-059C-56EB-AB9BB0DBBF32}"/>
                </a:ext>
              </a:extLst>
            </p:cNvPr>
            <p:cNvGrpSpPr/>
            <p:nvPr/>
          </p:nvGrpSpPr>
          <p:grpSpPr>
            <a:xfrm>
              <a:off x="10811599" y="1092202"/>
              <a:ext cx="1045440" cy="1045440"/>
              <a:chOff x="5838416" y="1255666"/>
              <a:chExt cx="1045440" cy="1045440"/>
            </a:xfrm>
          </p:grpSpPr>
          <p:sp>
            <p:nvSpPr>
              <p:cNvPr id="9" name="Oval 8">
                <a:hlinkClick r:id="rId3" action="ppaction://hlinksldjump"/>
                <a:extLst>
                  <a:ext uri="{FF2B5EF4-FFF2-40B4-BE49-F238E27FC236}">
                    <a16:creationId xmlns:a16="http://schemas.microsoft.com/office/drawing/2014/main" id="{C56248DC-5D3F-30AB-3FBF-D47F2A52609E}"/>
                  </a:ext>
                </a:extLst>
              </p:cNvPr>
              <p:cNvSpPr/>
              <p:nvPr/>
            </p:nvSpPr>
            <p:spPr>
              <a:xfrm>
                <a:off x="5838416" y="1255666"/>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14000"/>
                  </a:lnSpc>
                  <a:spcAft>
                    <a:spcPts val="600"/>
                  </a:spcAft>
                </a:pPr>
                <a:endParaRPr lang="en-AU" sz="3000">
                  <a:solidFill>
                    <a:schemeClr val="bg1"/>
                  </a:solidFill>
                  <a:cs typeface="Arial" panose="020B0604020202020204" pitchFamily="34" charset="0"/>
                </a:endParaRPr>
              </a:p>
            </p:txBody>
          </p:sp>
          <p:pic>
            <p:nvPicPr>
              <p:cNvPr id="10" name="Picture 9" descr="A blue circle with a red and blue circle with a red arrow in the center&#10;&#10;AI-generated content may be incorrect.">
                <a:extLst>
                  <a:ext uri="{FF2B5EF4-FFF2-40B4-BE49-F238E27FC236}">
                    <a16:creationId xmlns:a16="http://schemas.microsoft.com/office/drawing/2014/main" id="{C672A44E-C075-270A-47E5-54375B2E45F0}"/>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938288" y="1356494"/>
                <a:ext cx="845696" cy="845694"/>
              </a:xfrm>
              <a:prstGeom prst="rect">
                <a:avLst/>
              </a:prstGeom>
            </p:spPr>
          </p:pic>
        </p:grpSp>
      </p:grpSp>
      <p:sp>
        <p:nvSpPr>
          <p:cNvPr id="2" name="Slide Number Placeholder 1">
            <a:extLst>
              <a:ext uri="{FF2B5EF4-FFF2-40B4-BE49-F238E27FC236}">
                <a16:creationId xmlns:a16="http://schemas.microsoft.com/office/drawing/2014/main" id="{52AF6559-F094-B0D5-71BF-CCB304DAC14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137</a:t>
            </a:fld>
            <a:endParaRPr lang="en-AU"/>
          </a:p>
        </p:txBody>
      </p:sp>
    </p:spTree>
    <p:extLst>
      <p:ext uri="{BB962C8B-B14F-4D97-AF65-F5344CB8AC3E}">
        <p14:creationId xmlns:p14="http://schemas.microsoft.com/office/powerpoint/2010/main" val="114982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7744A4-9EE1-E390-F5E3-77930DF99C0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C1433CE-8723-8B48-CB57-61BFDC95F3AA}"/>
              </a:ext>
            </a:extLst>
          </p:cNvPr>
          <p:cNvSpPr>
            <a:spLocks noGrp="1"/>
          </p:cNvSpPr>
          <p:nvPr>
            <p:ph type="title"/>
          </p:nvPr>
        </p:nvSpPr>
        <p:spPr/>
        <p:txBody>
          <a:bodyPr/>
          <a:lstStyle/>
          <a:p>
            <a:r>
              <a:rPr lang="en-AU" dirty="0">
                <a:latin typeface="+mj-lt"/>
              </a:rPr>
              <a:t>Art making technique spotlight – trace monotype </a:t>
            </a:r>
            <a:r>
              <a:rPr lang="en-AU" dirty="0">
                <a:solidFill>
                  <a:schemeClr val="accent1">
                    <a:alpha val="0"/>
                  </a:schemeClr>
                </a:solidFill>
                <a:latin typeface="+mj-lt"/>
              </a:rPr>
              <a:t>(2)</a:t>
            </a:r>
          </a:p>
        </p:txBody>
      </p:sp>
      <p:sp>
        <p:nvSpPr>
          <p:cNvPr id="4" name="Text Placeholder 3">
            <a:extLst>
              <a:ext uri="{FF2B5EF4-FFF2-40B4-BE49-F238E27FC236}">
                <a16:creationId xmlns:a16="http://schemas.microsoft.com/office/drawing/2014/main" id="{533FB5E6-2DA8-A991-42B9-5BDD5BC8978B}"/>
              </a:ext>
            </a:extLst>
          </p:cNvPr>
          <p:cNvSpPr>
            <a:spLocks noGrp="1"/>
          </p:cNvSpPr>
          <p:nvPr>
            <p:ph type="body" sz="quarter" idx="18"/>
          </p:nvPr>
        </p:nvSpPr>
        <p:spPr/>
        <p:txBody>
          <a:bodyPr/>
          <a:lstStyle/>
          <a:p>
            <a:r>
              <a:rPr lang="en-AU">
                <a:latin typeface="+mj-lt"/>
              </a:rPr>
              <a:t>Trace monotype procedure – setting up</a:t>
            </a:r>
          </a:p>
        </p:txBody>
      </p:sp>
      <p:pic>
        <p:nvPicPr>
          <p:cNvPr id="14" name="Picture 13">
            <a:extLst>
              <a:ext uri="{FF2B5EF4-FFF2-40B4-BE49-F238E27FC236}">
                <a16:creationId xmlns:a16="http://schemas.microsoft.com/office/drawing/2014/main" id="{0C3582B4-5407-53AC-F9B6-FC02916443D5}"/>
              </a:ext>
              <a:ext uri="{C183D7F6-B498-43B3-948B-1728B52AA6E4}">
                <adec:decorative xmlns:adec="http://schemas.microsoft.com/office/drawing/2017/decorative" val="1"/>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2216150" y="1607600"/>
            <a:ext cx="7759700" cy="4890400"/>
          </a:xfrm>
          <a:prstGeom prst="rect">
            <a:avLst/>
          </a:prstGeom>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A213EBA-38E1-7FFA-C8F2-1374D00CDA8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138</a:t>
            </a:fld>
            <a:endParaRPr lang="en-AU"/>
          </a:p>
        </p:txBody>
      </p:sp>
    </p:spTree>
    <p:extLst>
      <p:ext uri="{BB962C8B-B14F-4D97-AF65-F5344CB8AC3E}">
        <p14:creationId xmlns:p14="http://schemas.microsoft.com/office/powerpoint/2010/main" val="176062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262656-BD3A-560E-37F8-B04D4445B3A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08573EF-8E34-9B71-7350-00B9F4DB688E}"/>
              </a:ext>
            </a:extLst>
          </p:cNvPr>
          <p:cNvSpPr>
            <a:spLocks noGrp="1"/>
          </p:cNvSpPr>
          <p:nvPr>
            <p:ph type="title"/>
          </p:nvPr>
        </p:nvSpPr>
        <p:spPr/>
        <p:txBody>
          <a:bodyPr/>
          <a:lstStyle/>
          <a:p>
            <a:r>
              <a:rPr lang="en-AU" dirty="0">
                <a:latin typeface="+mj-lt"/>
              </a:rPr>
              <a:t>Art making technique spotlight – trace monotype </a:t>
            </a:r>
            <a:r>
              <a:rPr lang="en-AU" dirty="0">
                <a:solidFill>
                  <a:schemeClr val="accent1">
                    <a:alpha val="0"/>
                  </a:schemeClr>
                </a:solidFill>
                <a:latin typeface="+mj-lt"/>
              </a:rPr>
              <a:t>(3)</a:t>
            </a:r>
          </a:p>
        </p:txBody>
      </p:sp>
      <p:sp>
        <p:nvSpPr>
          <p:cNvPr id="4" name="Text Placeholder 3">
            <a:extLst>
              <a:ext uri="{FF2B5EF4-FFF2-40B4-BE49-F238E27FC236}">
                <a16:creationId xmlns:a16="http://schemas.microsoft.com/office/drawing/2014/main" id="{29C1E45C-E3DD-BDB9-878B-82E293CB6E71}"/>
              </a:ext>
            </a:extLst>
          </p:cNvPr>
          <p:cNvSpPr>
            <a:spLocks noGrp="1"/>
          </p:cNvSpPr>
          <p:nvPr>
            <p:ph type="body" sz="quarter" idx="18"/>
          </p:nvPr>
        </p:nvSpPr>
        <p:spPr/>
        <p:txBody>
          <a:bodyPr/>
          <a:lstStyle/>
          <a:p>
            <a:r>
              <a:rPr lang="en-AU">
                <a:latin typeface="+mj-lt"/>
              </a:rPr>
              <a:t>Trace monotype procedure – inking up</a:t>
            </a:r>
          </a:p>
        </p:txBody>
      </p:sp>
      <p:sp>
        <p:nvSpPr>
          <p:cNvPr id="8" name="Rectangle: Rounded Corners 7">
            <a:extLst>
              <a:ext uri="{FF2B5EF4-FFF2-40B4-BE49-F238E27FC236}">
                <a16:creationId xmlns:a16="http://schemas.microsoft.com/office/drawing/2014/main" id="{F75E892A-2F5A-9878-7421-9BDAAA798197}"/>
              </a:ext>
              <a:ext uri="{C183D7F6-B498-43B3-948B-1728B52AA6E4}">
                <adec:decorative xmlns:adec="http://schemas.microsoft.com/office/drawing/2017/decorative" val="1"/>
              </a:ext>
            </a:extLst>
          </p:cNvPr>
          <p:cNvSpPr/>
          <p:nvPr/>
        </p:nvSpPr>
        <p:spPr>
          <a:xfrm>
            <a:off x="348002" y="1450067"/>
            <a:ext cx="3429973" cy="4908400"/>
          </a:xfrm>
          <a:prstGeom prst="roundRect">
            <a:avLst>
              <a:gd name="adj" fmla="val 811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defTabSz="520700">
              <a:lnSpc>
                <a:spcPct val="114000"/>
              </a:lnSpc>
              <a:spcAft>
                <a:spcPts val="1200"/>
              </a:spcAft>
            </a:pPr>
            <a:r>
              <a:rPr lang="en-GB" sz="1800">
                <a:solidFill>
                  <a:schemeClr val="bg1"/>
                </a:solidFill>
                <a:cs typeface="Arial" panose="020B0604020202020204" pitchFamily="34" charset="0"/>
              </a:rPr>
              <a:t>Use the roller to ink up on a clean, flat surface.</a:t>
            </a:r>
          </a:p>
          <a:p>
            <a:pPr defTabSz="520700">
              <a:lnSpc>
                <a:spcPct val="114000"/>
              </a:lnSpc>
              <a:spcAft>
                <a:spcPts val="1200"/>
              </a:spcAft>
            </a:pPr>
            <a:r>
              <a:rPr lang="en-GB" sz="1800">
                <a:solidFill>
                  <a:schemeClr val="bg1"/>
                </a:solidFill>
                <a:cs typeface="Arial" panose="020B0604020202020204" pitchFamily="34" charset="0"/>
              </a:rPr>
              <a:t>Spread the ink out so the inked area is slightly larger than the source image.</a:t>
            </a:r>
          </a:p>
          <a:p>
            <a:pPr defTabSz="520700">
              <a:lnSpc>
                <a:spcPct val="114000"/>
              </a:lnSpc>
              <a:spcAft>
                <a:spcPts val="1200"/>
              </a:spcAft>
            </a:pPr>
            <a:r>
              <a:rPr lang="en-GB" sz="1800">
                <a:solidFill>
                  <a:schemeClr val="bg1"/>
                </a:solidFill>
                <a:cs typeface="Arial" panose="020B0604020202020204" pitchFamily="34" charset="0"/>
              </a:rPr>
              <a:t>This method does not need much ink – just enough to get even distribution across the inked area.</a:t>
            </a:r>
          </a:p>
          <a:p>
            <a:pPr defTabSz="520700">
              <a:lnSpc>
                <a:spcPct val="114000"/>
              </a:lnSpc>
              <a:spcAft>
                <a:spcPts val="1200"/>
              </a:spcAft>
            </a:pPr>
            <a:r>
              <a:rPr lang="en-GB" sz="1800">
                <a:solidFill>
                  <a:schemeClr val="bg1"/>
                </a:solidFill>
                <a:cs typeface="Arial" panose="020B0604020202020204" pitchFamily="34" charset="0"/>
              </a:rPr>
              <a:t>See the Materials in Practice video </a:t>
            </a:r>
            <a:r>
              <a:rPr lang="en-GB" sz="1800">
                <a:solidFill>
                  <a:schemeClr val="accent4"/>
                </a:solidFill>
                <a:cs typeface="Arial" panose="020B0604020202020204" pitchFamily="34" charset="0"/>
                <a:hlinkClick r:id="rId2">
                  <a:extLst>
                    <a:ext uri="{A12FA001-AC4F-418D-AE19-62706E023703}">
                      <ahyp:hlinkClr xmlns:ahyp="http://schemas.microsoft.com/office/drawing/2018/hyperlinkcolor" val="tx"/>
                    </a:ext>
                  </a:extLst>
                </a:hlinkClick>
              </a:rPr>
              <a:t>Monotypes</a:t>
            </a:r>
            <a:r>
              <a:rPr lang="en-GB" sz="1800">
                <a:solidFill>
                  <a:schemeClr val="bg1"/>
                </a:solidFill>
                <a:cs typeface="Arial" panose="020B0604020202020204" pitchFamily="34" charset="0"/>
              </a:rPr>
              <a:t> for tips on inking up. </a:t>
            </a:r>
          </a:p>
        </p:txBody>
      </p:sp>
      <p:pic>
        <p:nvPicPr>
          <p:cNvPr id="14" name="Picture 13">
            <a:extLst>
              <a:ext uri="{FF2B5EF4-FFF2-40B4-BE49-F238E27FC236}">
                <a16:creationId xmlns:a16="http://schemas.microsoft.com/office/drawing/2014/main" id="{0C256566-6561-72C9-EE4F-91E157E550FC}"/>
              </a:ext>
              <a:ext uri="{C183D7F6-B498-43B3-948B-1728B52AA6E4}">
                <adec:decorative xmlns:adec="http://schemas.microsoft.com/office/drawing/2017/decorative" val="1"/>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4084298" y="1450067"/>
            <a:ext cx="7759700" cy="4890400"/>
          </a:xfrm>
          <a:prstGeom prst="rect">
            <a:avLst/>
          </a:prstGeom>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733AD48F-49F7-AF07-D933-4BD0FEF9D3B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139</a:t>
            </a:fld>
            <a:endParaRPr lang="en-AU"/>
          </a:p>
        </p:txBody>
      </p:sp>
    </p:spTree>
    <p:extLst>
      <p:ext uri="{BB962C8B-B14F-4D97-AF65-F5344CB8AC3E}">
        <p14:creationId xmlns:p14="http://schemas.microsoft.com/office/powerpoint/2010/main" val="3443413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07BFAAB-0DD7-ABE5-FF79-B85FFA3C6345}"/>
              </a:ext>
            </a:extLst>
          </p:cNvPr>
          <p:cNvSpPr>
            <a:spLocks noGrp="1"/>
          </p:cNvSpPr>
          <p:nvPr>
            <p:ph type="title"/>
          </p:nvPr>
        </p:nvSpPr>
        <p:spPr/>
        <p:txBody>
          <a:bodyPr/>
          <a:lstStyle/>
          <a:p>
            <a:r>
              <a:rPr lang="en-AU" dirty="0">
                <a:latin typeface="+mj-lt"/>
              </a:rPr>
              <a:t>Where you are… </a:t>
            </a:r>
            <a:r>
              <a:rPr lang="en-AU" dirty="0">
                <a:solidFill>
                  <a:schemeClr val="accent1">
                    <a:alpha val="0"/>
                  </a:schemeClr>
                </a:solidFill>
                <a:latin typeface="+mj-lt"/>
              </a:rPr>
              <a:t>(8)</a:t>
            </a:r>
          </a:p>
        </p:txBody>
      </p:sp>
      <p:sp>
        <p:nvSpPr>
          <p:cNvPr id="4" name="Text Placeholder 3">
            <a:extLst>
              <a:ext uri="{FF2B5EF4-FFF2-40B4-BE49-F238E27FC236}">
                <a16:creationId xmlns:a16="http://schemas.microsoft.com/office/drawing/2014/main" id="{1908852B-CA41-379D-8C27-9E7D32CDF979}"/>
              </a:ext>
            </a:extLst>
          </p:cNvPr>
          <p:cNvSpPr>
            <a:spLocks noGrp="1"/>
          </p:cNvSpPr>
          <p:nvPr>
            <p:ph type="body" sz="quarter" idx="18"/>
          </p:nvPr>
        </p:nvSpPr>
        <p:spPr/>
        <p:txBody>
          <a:bodyPr/>
          <a:lstStyle/>
          <a:p>
            <a:r>
              <a:rPr lang="en-AU">
                <a:latin typeface="+mj-lt"/>
              </a:rPr>
              <a:t>1.1(h) – First impressions Visual Arts diary sample pages</a:t>
            </a:r>
          </a:p>
        </p:txBody>
      </p:sp>
      <p:pic>
        <p:nvPicPr>
          <p:cNvPr id="7" name="Picture 6">
            <a:extLst>
              <a:ext uri="{FF2B5EF4-FFF2-40B4-BE49-F238E27FC236}">
                <a16:creationId xmlns:a16="http://schemas.microsoft.com/office/drawing/2014/main" id="{CCF1D2B5-AB98-488C-6CD1-A55CD53E372A}"/>
              </a:ext>
              <a:ext uri="{C183D7F6-B498-43B3-948B-1728B52AA6E4}">
                <adec:decorative xmlns:adec="http://schemas.microsoft.com/office/drawing/2017/decorative" val="1"/>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359999" y="1483112"/>
            <a:ext cx="5605153" cy="2810108"/>
          </a:xfrm>
          <a:prstGeom prst="rect">
            <a:avLst/>
          </a:prstGeo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ED009AD2-5291-774C-0CCD-790F8CD3391A}"/>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a:xfrm>
            <a:off x="6452922" y="1483112"/>
            <a:ext cx="5379079" cy="3780264"/>
          </a:xfrm>
          <a:prstGeom prst="rect">
            <a:avLst/>
          </a:prstGeom>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40476F9B-73CB-681F-6595-8A3AF3A7725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14</a:t>
            </a:fld>
            <a:endParaRPr lang="en-AU"/>
          </a:p>
        </p:txBody>
      </p:sp>
    </p:spTree>
    <p:extLst>
      <p:ext uri="{BB962C8B-B14F-4D97-AF65-F5344CB8AC3E}">
        <p14:creationId xmlns:p14="http://schemas.microsoft.com/office/powerpoint/2010/main" val="3206592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26B16C-621F-52BF-D267-78AD91FCDCD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A1704A5-C09E-C917-0D1D-3BCBF064E86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140</a:t>
            </a:fld>
            <a:endParaRPr lang="en-AU"/>
          </a:p>
        </p:txBody>
      </p:sp>
      <p:sp>
        <p:nvSpPr>
          <p:cNvPr id="3" name="Title 2">
            <a:extLst>
              <a:ext uri="{FF2B5EF4-FFF2-40B4-BE49-F238E27FC236}">
                <a16:creationId xmlns:a16="http://schemas.microsoft.com/office/drawing/2014/main" id="{FC2ABF95-74D2-4476-AB99-B10AF54776A2}"/>
              </a:ext>
            </a:extLst>
          </p:cNvPr>
          <p:cNvSpPr>
            <a:spLocks noGrp="1"/>
          </p:cNvSpPr>
          <p:nvPr>
            <p:ph type="title"/>
          </p:nvPr>
        </p:nvSpPr>
        <p:spPr/>
        <p:txBody>
          <a:bodyPr/>
          <a:lstStyle/>
          <a:p>
            <a:r>
              <a:rPr lang="en-AU" dirty="0">
                <a:latin typeface="+mj-lt"/>
              </a:rPr>
              <a:t>Art making technique spotlight – trace monotype </a:t>
            </a:r>
            <a:r>
              <a:rPr lang="en-AU" dirty="0">
                <a:solidFill>
                  <a:schemeClr val="accent1">
                    <a:alpha val="0"/>
                  </a:schemeClr>
                </a:solidFill>
                <a:latin typeface="+mj-lt"/>
              </a:rPr>
              <a:t>(4)</a:t>
            </a:r>
          </a:p>
        </p:txBody>
      </p:sp>
      <p:sp>
        <p:nvSpPr>
          <p:cNvPr id="4" name="Text Placeholder 3">
            <a:extLst>
              <a:ext uri="{FF2B5EF4-FFF2-40B4-BE49-F238E27FC236}">
                <a16:creationId xmlns:a16="http://schemas.microsoft.com/office/drawing/2014/main" id="{EEDCB8BF-EF6D-FA6E-4488-1C7F57500BC0}"/>
              </a:ext>
            </a:extLst>
          </p:cNvPr>
          <p:cNvSpPr>
            <a:spLocks noGrp="1"/>
          </p:cNvSpPr>
          <p:nvPr>
            <p:ph type="body" sz="quarter" idx="18"/>
          </p:nvPr>
        </p:nvSpPr>
        <p:spPr/>
        <p:txBody>
          <a:bodyPr/>
          <a:lstStyle/>
          <a:p>
            <a:r>
              <a:rPr lang="en-AU">
                <a:latin typeface="+mj-lt"/>
              </a:rPr>
              <a:t>Trace monotype procedure – setting up the paper frame</a:t>
            </a:r>
          </a:p>
        </p:txBody>
      </p:sp>
      <p:pic>
        <p:nvPicPr>
          <p:cNvPr id="14" name="Picture 13">
            <a:extLst>
              <a:ext uri="{FF2B5EF4-FFF2-40B4-BE49-F238E27FC236}">
                <a16:creationId xmlns:a16="http://schemas.microsoft.com/office/drawing/2014/main" id="{A3A31B1F-0D96-D5F7-CE4B-4E7169C06182}"/>
              </a:ext>
              <a:ext uri="{C183D7F6-B498-43B3-948B-1728B52AA6E4}">
                <adec:decorative xmlns:adec="http://schemas.microsoft.com/office/drawing/2017/decorative" val="1"/>
              </a:ext>
            </a:extLst>
          </p:cNvPr>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3992409" y="1607600"/>
            <a:ext cx="4135592" cy="2606376"/>
          </a:xfrm>
          <a:prstGeom prst="rect">
            <a:avLst/>
          </a:prstGeo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A0358FD8-A76E-3A4F-0636-1FA498A4B478}"/>
              </a:ext>
              <a:ext uri="{C183D7F6-B498-43B3-948B-1728B52AA6E4}">
                <adec:decorative xmlns:adec="http://schemas.microsoft.com/office/drawing/2017/decorative" val="1"/>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7708406" y="3804872"/>
            <a:ext cx="4135592" cy="2606377"/>
          </a:xfrm>
          <a:prstGeom prst="rect">
            <a:avLst/>
          </a:prstGeom>
          <a:effectLst>
            <a:outerShdw blurRad="50800" dist="38100" dir="2700000" algn="tl" rotWithShape="0">
              <a:prstClr val="black">
                <a:alpha val="40000"/>
              </a:prstClr>
            </a:outerShdw>
          </a:effectLst>
        </p:spPr>
      </p:pic>
      <p:sp>
        <p:nvSpPr>
          <p:cNvPr id="6" name="Rectangle: Rounded Corners 5">
            <a:extLst>
              <a:ext uri="{FF2B5EF4-FFF2-40B4-BE49-F238E27FC236}">
                <a16:creationId xmlns:a16="http://schemas.microsoft.com/office/drawing/2014/main" id="{A4241AB1-F667-6BE4-3AE6-9CA89E67E7F2}"/>
              </a:ext>
              <a:ext uri="{C183D7F6-B498-43B3-948B-1728B52AA6E4}">
                <adec:decorative xmlns:adec="http://schemas.microsoft.com/office/drawing/2017/decorative" val="1"/>
              </a:ext>
            </a:extLst>
          </p:cNvPr>
          <p:cNvSpPr/>
          <p:nvPr/>
        </p:nvSpPr>
        <p:spPr>
          <a:xfrm>
            <a:off x="348002" y="1607600"/>
            <a:ext cx="3429973" cy="4908400"/>
          </a:xfrm>
          <a:prstGeom prst="roundRect">
            <a:avLst>
              <a:gd name="adj" fmla="val 491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14000"/>
              </a:lnSpc>
              <a:spcAft>
                <a:spcPts val="1200"/>
              </a:spcAft>
            </a:pPr>
            <a:r>
              <a:rPr lang="en-GB" sz="1800"/>
              <a:t>Place the paper frame over the printing paper and tape in place. </a:t>
            </a:r>
            <a:endParaRPr lang="en-AU" sz="1800"/>
          </a:p>
          <a:p>
            <a:pPr>
              <a:lnSpc>
                <a:spcPct val="114000"/>
              </a:lnSpc>
              <a:spcAft>
                <a:spcPts val="1200"/>
              </a:spcAft>
            </a:pPr>
            <a:r>
              <a:rPr lang="en-GB" sz="1800"/>
              <a:t>Flip the paper frame over so the ‘window’ is facing down – this is the part of the paper that will be printed.</a:t>
            </a:r>
            <a:endParaRPr lang="en-AU" sz="1800"/>
          </a:p>
          <a:p>
            <a:pPr>
              <a:lnSpc>
                <a:spcPct val="114000"/>
              </a:lnSpc>
              <a:spcAft>
                <a:spcPts val="1200"/>
              </a:spcAft>
            </a:pPr>
            <a:r>
              <a:rPr lang="en-GB" sz="1800"/>
              <a:t>Place the source image on the back of the printing paper – make sure it lines up with the ‘window’ of the paper frame. </a:t>
            </a:r>
            <a:endParaRPr lang="en-AU" sz="1800"/>
          </a:p>
          <a:p>
            <a:pPr>
              <a:lnSpc>
                <a:spcPct val="114000"/>
              </a:lnSpc>
              <a:spcAft>
                <a:spcPts val="1200"/>
              </a:spcAft>
            </a:pPr>
            <a:r>
              <a:rPr lang="en-GB" sz="1800"/>
              <a:t>Tape the source image in place.</a:t>
            </a:r>
            <a:endParaRPr lang="en-AU" sz="1800">
              <a:effectLst/>
            </a:endParaRPr>
          </a:p>
        </p:txBody>
      </p:sp>
    </p:spTree>
    <p:extLst>
      <p:ext uri="{BB962C8B-B14F-4D97-AF65-F5344CB8AC3E}">
        <p14:creationId xmlns:p14="http://schemas.microsoft.com/office/powerpoint/2010/main" val="1666082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FDB396-66F5-9160-A9DF-468B3692660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1E8DFC2-75B9-4193-B49F-8312B8F4ECC7}"/>
              </a:ext>
            </a:extLst>
          </p:cNvPr>
          <p:cNvSpPr>
            <a:spLocks noGrp="1"/>
          </p:cNvSpPr>
          <p:nvPr>
            <p:ph type="title"/>
          </p:nvPr>
        </p:nvSpPr>
        <p:spPr/>
        <p:txBody>
          <a:bodyPr/>
          <a:lstStyle/>
          <a:p>
            <a:r>
              <a:rPr lang="en-AU" dirty="0">
                <a:latin typeface="+mj-lt"/>
              </a:rPr>
              <a:t>Art making technique spotlight – trace monotype </a:t>
            </a:r>
            <a:r>
              <a:rPr lang="en-AU" dirty="0">
                <a:solidFill>
                  <a:schemeClr val="accent1">
                    <a:alpha val="0"/>
                  </a:schemeClr>
                </a:solidFill>
                <a:latin typeface="+mj-lt"/>
              </a:rPr>
              <a:t>(5)</a:t>
            </a:r>
          </a:p>
        </p:txBody>
      </p:sp>
      <p:sp>
        <p:nvSpPr>
          <p:cNvPr id="4" name="Text Placeholder 3">
            <a:extLst>
              <a:ext uri="{FF2B5EF4-FFF2-40B4-BE49-F238E27FC236}">
                <a16:creationId xmlns:a16="http://schemas.microsoft.com/office/drawing/2014/main" id="{2742E73B-6F8C-1ABC-1E22-69456BDF97C0}"/>
              </a:ext>
            </a:extLst>
          </p:cNvPr>
          <p:cNvSpPr>
            <a:spLocks noGrp="1"/>
          </p:cNvSpPr>
          <p:nvPr>
            <p:ph type="body" sz="quarter" idx="18"/>
          </p:nvPr>
        </p:nvSpPr>
        <p:spPr/>
        <p:txBody>
          <a:bodyPr/>
          <a:lstStyle/>
          <a:p>
            <a:r>
              <a:rPr lang="en-AU">
                <a:latin typeface="+mj-lt"/>
              </a:rPr>
              <a:t>Trace monotype procedure – removing excess ink</a:t>
            </a:r>
          </a:p>
        </p:txBody>
      </p:sp>
      <p:sp>
        <p:nvSpPr>
          <p:cNvPr id="7" name="Rectangle: Rounded Corners 6">
            <a:extLst>
              <a:ext uri="{FF2B5EF4-FFF2-40B4-BE49-F238E27FC236}">
                <a16:creationId xmlns:a16="http://schemas.microsoft.com/office/drawing/2014/main" id="{171C51B9-71EB-26F3-7291-470905E21630}"/>
              </a:ext>
              <a:ext uri="{C183D7F6-B498-43B3-948B-1728B52AA6E4}">
                <adec:decorative xmlns:adec="http://schemas.microsoft.com/office/drawing/2017/decorative" val="1"/>
              </a:ext>
            </a:extLst>
          </p:cNvPr>
          <p:cNvSpPr/>
          <p:nvPr/>
        </p:nvSpPr>
        <p:spPr>
          <a:xfrm>
            <a:off x="348002" y="1607600"/>
            <a:ext cx="3429973" cy="4908400"/>
          </a:xfrm>
          <a:prstGeom prst="roundRect">
            <a:avLst>
              <a:gd name="adj" fmla="val 811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tIns="180000" rtlCol="0" anchor="t" anchorCtr="1"/>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defTabSz="520700">
              <a:lnSpc>
                <a:spcPct val="150000"/>
              </a:lnSpc>
              <a:spcAft>
                <a:spcPts val="1200"/>
              </a:spcAft>
            </a:pPr>
            <a:r>
              <a:rPr lang="en-GB" sz="1800">
                <a:solidFill>
                  <a:schemeClr val="bg1"/>
                </a:solidFill>
                <a:latin typeface="+mj-lt"/>
                <a:cs typeface="Arial" panose="020B0604020202020204" pitchFamily="34" charset="0"/>
              </a:rPr>
              <a:t>Place a sheet of newspaper on over the ink and apply light, even pressure with your hand. </a:t>
            </a:r>
          </a:p>
          <a:p>
            <a:pPr defTabSz="520700">
              <a:lnSpc>
                <a:spcPct val="150000"/>
              </a:lnSpc>
              <a:spcAft>
                <a:spcPts val="1200"/>
              </a:spcAft>
            </a:pPr>
            <a:r>
              <a:rPr lang="en-GB" sz="1800">
                <a:solidFill>
                  <a:schemeClr val="bg1"/>
                </a:solidFill>
                <a:latin typeface="+mj-lt"/>
                <a:cs typeface="Arial" panose="020B0604020202020204" pitchFamily="34" charset="0"/>
              </a:rPr>
              <a:t>This will remove excess ink and ensure a cleaner print.</a:t>
            </a:r>
          </a:p>
        </p:txBody>
      </p:sp>
      <p:pic>
        <p:nvPicPr>
          <p:cNvPr id="9" name="Picture 8">
            <a:extLst>
              <a:ext uri="{FF2B5EF4-FFF2-40B4-BE49-F238E27FC236}">
                <a16:creationId xmlns:a16="http://schemas.microsoft.com/office/drawing/2014/main" id="{117AD94B-F3C1-43BC-501A-0039EC5B6B57}"/>
              </a:ext>
              <a:ext uri="{C183D7F6-B498-43B3-948B-1728B52AA6E4}">
                <adec:decorative xmlns:adec="http://schemas.microsoft.com/office/drawing/2017/decorative" val="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022130" y="2505067"/>
            <a:ext cx="4147740" cy="3123004"/>
          </a:xfrm>
          <a:prstGeom prst="rect">
            <a:avLst/>
          </a:prstGeom>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89CBB6EE-2AA8-E43B-78A8-2FDC1D5D5BBE}"/>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8341230" y="1607600"/>
            <a:ext cx="3502767" cy="4652112"/>
          </a:xfrm>
          <a:prstGeom prst="rect">
            <a:avLst/>
          </a:prstGeom>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8B1871D5-1BBD-BA88-DCCE-1F906DCEDB7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141</a:t>
            </a:fld>
            <a:endParaRPr lang="en-AU"/>
          </a:p>
        </p:txBody>
      </p:sp>
    </p:spTree>
    <p:extLst>
      <p:ext uri="{BB962C8B-B14F-4D97-AF65-F5344CB8AC3E}">
        <p14:creationId xmlns:p14="http://schemas.microsoft.com/office/powerpoint/2010/main" val="2811318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ACA2F7-940E-1B0D-56AA-15A657E02D9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5A141BB-0F77-6AFF-E5C1-2F47DFD67D9E}"/>
              </a:ext>
            </a:extLst>
          </p:cNvPr>
          <p:cNvSpPr>
            <a:spLocks noGrp="1"/>
          </p:cNvSpPr>
          <p:nvPr>
            <p:ph type="title"/>
          </p:nvPr>
        </p:nvSpPr>
        <p:spPr/>
        <p:txBody>
          <a:bodyPr/>
          <a:lstStyle/>
          <a:p>
            <a:r>
              <a:rPr lang="en-AU" dirty="0">
                <a:latin typeface="+mj-lt"/>
              </a:rPr>
              <a:t>Art making technique spotlight – trace monotype </a:t>
            </a:r>
            <a:r>
              <a:rPr lang="en-AU" dirty="0">
                <a:solidFill>
                  <a:schemeClr val="accent1">
                    <a:alpha val="0"/>
                  </a:schemeClr>
                </a:solidFill>
                <a:latin typeface="+mj-lt"/>
              </a:rPr>
              <a:t>(6)</a:t>
            </a:r>
          </a:p>
        </p:txBody>
      </p:sp>
      <p:sp>
        <p:nvSpPr>
          <p:cNvPr id="4" name="Text Placeholder 3">
            <a:extLst>
              <a:ext uri="{FF2B5EF4-FFF2-40B4-BE49-F238E27FC236}">
                <a16:creationId xmlns:a16="http://schemas.microsoft.com/office/drawing/2014/main" id="{410FE0A7-37EF-2AC1-08BF-793F760AA716}"/>
              </a:ext>
            </a:extLst>
          </p:cNvPr>
          <p:cNvSpPr>
            <a:spLocks noGrp="1"/>
          </p:cNvSpPr>
          <p:nvPr>
            <p:ph type="body" sz="quarter" idx="18"/>
          </p:nvPr>
        </p:nvSpPr>
        <p:spPr/>
        <p:txBody>
          <a:bodyPr/>
          <a:lstStyle/>
          <a:p>
            <a:r>
              <a:rPr lang="en-AU">
                <a:latin typeface="+mj-lt"/>
              </a:rPr>
              <a:t>Trace monotype procedure – drawing the print</a:t>
            </a:r>
          </a:p>
        </p:txBody>
      </p:sp>
      <p:sp>
        <p:nvSpPr>
          <p:cNvPr id="7" name="Rectangle: Rounded Corners 6">
            <a:extLst>
              <a:ext uri="{FF2B5EF4-FFF2-40B4-BE49-F238E27FC236}">
                <a16:creationId xmlns:a16="http://schemas.microsoft.com/office/drawing/2014/main" id="{5F2F7DF8-54CE-1579-ECF3-41FC80B78DEE}"/>
              </a:ext>
              <a:ext uri="{C183D7F6-B498-43B3-948B-1728B52AA6E4}">
                <adec:decorative xmlns:adec="http://schemas.microsoft.com/office/drawing/2017/decorative" val="1"/>
              </a:ext>
            </a:extLst>
          </p:cNvPr>
          <p:cNvSpPr/>
          <p:nvPr/>
        </p:nvSpPr>
        <p:spPr>
          <a:xfrm>
            <a:off x="348002" y="1607600"/>
            <a:ext cx="3429973" cy="4908400"/>
          </a:xfrm>
          <a:prstGeom prst="roundRect">
            <a:avLst>
              <a:gd name="adj" fmla="val 811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defTabSz="520700">
              <a:lnSpc>
                <a:spcPct val="114000"/>
              </a:lnSpc>
              <a:spcAft>
                <a:spcPts val="1200"/>
              </a:spcAft>
            </a:pPr>
            <a:r>
              <a:rPr lang="en-GB" sz="1600">
                <a:solidFill>
                  <a:schemeClr val="bg1"/>
                </a:solidFill>
                <a:latin typeface="+mj-lt"/>
                <a:cs typeface="Arial" panose="020B0604020202020204" pitchFamily="34" charset="0"/>
              </a:rPr>
              <a:t>Place the printing paper and frame onto the ink, with the ‘window’ section touching the ink.</a:t>
            </a:r>
          </a:p>
          <a:p>
            <a:pPr defTabSz="520700">
              <a:lnSpc>
                <a:spcPct val="114000"/>
              </a:lnSpc>
              <a:spcAft>
                <a:spcPts val="1200"/>
              </a:spcAft>
            </a:pPr>
            <a:r>
              <a:rPr lang="en-GB" sz="1600">
                <a:solidFill>
                  <a:schemeClr val="accent1"/>
                </a:solidFill>
                <a:highlight>
                  <a:srgbClr val="FFFFFF"/>
                </a:highlight>
                <a:latin typeface="+mj-lt"/>
                <a:cs typeface="Arial" panose="020B0604020202020204" pitchFamily="34" charset="0"/>
              </a:rPr>
              <a:t>Be careful not to accidentally touch the printing paper, as any pressure will cause the ink to transfer.</a:t>
            </a:r>
          </a:p>
          <a:p>
            <a:pPr defTabSz="520700">
              <a:lnSpc>
                <a:spcPct val="114000"/>
              </a:lnSpc>
              <a:spcAft>
                <a:spcPts val="1200"/>
              </a:spcAft>
            </a:pPr>
            <a:r>
              <a:rPr lang="en-GB" sz="1600">
                <a:solidFill>
                  <a:schemeClr val="bg1"/>
                </a:solidFill>
                <a:latin typeface="+mj-lt"/>
                <a:cs typeface="Arial" panose="020B0604020202020204" pitchFamily="34" charset="0"/>
              </a:rPr>
              <a:t>Use a pencil or pen to start to carefully trace the image. Other tools can be used, but a pen or pencil will draw on the source image and allow you to see what you’ve already printed.</a:t>
            </a:r>
          </a:p>
        </p:txBody>
      </p:sp>
      <p:pic>
        <p:nvPicPr>
          <p:cNvPr id="11" name="Picture 10">
            <a:extLst>
              <a:ext uri="{FF2B5EF4-FFF2-40B4-BE49-F238E27FC236}">
                <a16:creationId xmlns:a16="http://schemas.microsoft.com/office/drawing/2014/main" id="{2CBCAC9F-ACCB-C13A-EAE5-972284ADE07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4022130" y="2507489"/>
            <a:ext cx="4147740" cy="3118159"/>
          </a:xfrm>
          <a:prstGeom prst="rect">
            <a:avLst/>
          </a:prstGeom>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0C9310A5-2BFE-8A47-516A-2FCD8C89031C}"/>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8341453" y="1607600"/>
            <a:ext cx="3502321" cy="4652112"/>
          </a:xfrm>
          <a:prstGeom prst="rect">
            <a:avLst/>
          </a:prstGeom>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C4AF4315-A872-47A3-FB29-A42C3F1ABD6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142</a:t>
            </a:fld>
            <a:endParaRPr lang="en-AU"/>
          </a:p>
        </p:txBody>
      </p:sp>
    </p:spTree>
    <p:extLst>
      <p:ext uri="{BB962C8B-B14F-4D97-AF65-F5344CB8AC3E}">
        <p14:creationId xmlns:p14="http://schemas.microsoft.com/office/powerpoint/2010/main" val="4121104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FED6A8-BA11-2436-A4A8-7DBCFBE2BAB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9AE9D22-97FC-2D98-F4FA-0E562F6125E7}"/>
              </a:ext>
            </a:extLst>
          </p:cNvPr>
          <p:cNvSpPr>
            <a:spLocks noGrp="1"/>
          </p:cNvSpPr>
          <p:nvPr>
            <p:ph type="title"/>
          </p:nvPr>
        </p:nvSpPr>
        <p:spPr/>
        <p:txBody>
          <a:bodyPr/>
          <a:lstStyle/>
          <a:p>
            <a:r>
              <a:rPr lang="en-AU" dirty="0">
                <a:latin typeface="+mj-lt"/>
              </a:rPr>
              <a:t>Art making technique spotlight – trace monotype </a:t>
            </a:r>
            <a:r>
              <a:rPr lang="en-AU" dirty="0">
                <a:solidFill>
                  <a:schemeClr val="accent1">
                    <a:alpha val="0"/>
                  </a:schemeClr>
                </a:solidFill>
                <a:latin typeface="+mj-lt"/>
              </a:rPr>
              <a:t>(7)</a:t>
            </a:r>
          </a:p>
        </p:txBody>
      </p:sp>
      <p:sp>
        <p:nvSpPr>
          <p:cNvPr id="4" name="Text Placeholder 3">
            <a:extLst>
              <a:ext uri="{FF2B5EF4-FFF2-40B4-BE49-F238E27FC236}">
                <a16:creationId xmlns:a16="http://schemas.microsoft.com/office/drawing/2014/main" id="{0225D583-4018-75FD-048A-F2763D97E679}"/>
              </a:ext>
            </a:extLst>
          </p:cNvPr>
          <p:cNvSpPr>
            <a:spLocks noGrp="1"/>
          </p:cNvSpPr>
          <p:nvPr>
            <p:ph type="body" sz="quarter" idx="18"/>
          </p:nvPr>
        </p:nvSpPr>
        <p:spPr/>
        <p:txBody>
          <a:bodyPr/>
          <a:lstStyle/>
          <a:p>
            <a:r>
              <a:rPr lang="en-AU">
                <a:latin typeface="+mj-lt"/>
              </a:rPr>
              <a:t>Trace monotype procedure – reveal and ghost print</a:t>
            </a:r>
          </a:p>
        </p:txBody>
      </p:sp>
      <p:sp>
        <p:nvSpPr>
          <p:cNvPr id="7" name="Rectangle: Rounded Corners 6">
            <a:extLst>
              <a:ext uri="{FF2B5EF4-FFF2-40B4-BE49-F238E27FC236}">
                <a16:creationId xmlns:a16="http://schemas.microsoft.com/office/drawing/2014/main" id="{814E448D-6EAE-28EB-88E8-3058A2478459}"/>
              </a:ext>
              <a:ext uri="{C183D7F6-B498-43B3-948B-1728B52AA6E4}">
                <adec:decorative xmlns:adec="http://schemas.microsoft.com/office/drawing/2017/decorative" val="1"/>
              </a:ext>
            </a:extLst>
          </p:cNvPr>
          <p:cNvSpPr/>
          <p:nvPr/>
        </p:nvSpPr>
        <p:spPr>
          <a:xfrm>
            <a:off x="348002" y="1607600"/>
            <a:ext cx="3429973" cy="4908400"/>
          </a:xfrm>
          <a:prstGeom prst="roundRect">
            <a:avLst>
              <a:gd name="adj" fmla="val 811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defTabSz="520700">
              <a:lnSpc>
                <a:spcPct val="114000"/>
              </a:lnSpc>
              <a:spcAft>
                <a:spcPts val="1200"/>
              </a:spcAft>
            </a:pPr>
            <a:r>
              <a:rPr lang="en-GB" sz="1800">
                <a:solidFill>
                  <a:schemeClr val="bg1"/>
                </a:solidFill>
                <a:cs typeface="Arial" panose="020B0604020202020204" pitchFamily="34" charset="0"/>
              </a:rPr>
              <a:t>Carefully lift the printing paper to reveal the print, and gently remove it from the paper frame.</a:t>
            </a:r>
          </a:p>
          <a:p>
            <a:pPr defTabSz="520700">
              <a:lnSpc>
                <a:spcPct val="114000"/>
              </a:lnSpc>
              <a:spcAft>
                <a:spcPts val="1200"/>
              </a:spcAft>
            </a:pPr>
            <a:r>
              <a:rPr lang="en-GB" sz="1800">
                <a:solidFill>
                  <a:schemeClr val="bg1"/>
                </a:solidFill>
                <a:cs typeface="Arial" panose="020B0604020202020204" pitchFamily="34" charset="0"/>
              </a:rPr>
              <a:t>Use a new sheet of printing paper to make a negative ‘ghost print’. This can be done with or without the paper frame.</a:t>
            </a:r>
          </a:p>
          <a:p>
            <a:pPr defTabSz="520700">
              <a:lnSpc>
                <a:spcPct val="114000"/>
              </a:lnSpc>
              <a:spcAft>
                <a:spcPts val="1200"/>
              </a:spcAft>
            </a:pPr>
            <a:r>
              <a:rPr lang="en-GB" sz="1800">
                <a:solidFill>
                  <a:schemeClr val="bg1"/>
                </a:solidFill>
                <a:cs typeface="Arial" panose="020B0604020202020204" pitchFamily="34" charset="0"/>
              </a:rPr>
              <a:t>Place the printing paper over the ink. Apply even pressure with a clean roller, baren, or hand to transfer ink onto the page to reveal the ghost print.</a:t>
            </a:r>
          </a:p>
        </p:txBody>
      </p:sp>
      <p:pic>
        <p:nvPicPr>
          <p:cNvPr id="9" name="Picture 8">
            <a:extLst>
              <a:ext uri="{FF2B5EF4-FFF2-40B4-BE49-F238E27FC236}">
                <a16:creationId xmlns:a16="http://schemas.microsoft.com/office/drawing/2014/main" id="{A900C04E-9D57-8446-4A11-D37830BEF729}"/>
              </a:ext>
              <a:ext uri="{C183D7F6-B498-43B3-948B-1728B52AA6E4}">
                <adec:decorative xmlns:adec="http://schemas.microsoft.com/office/drawing/2017/decorative" val="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976356" y="1603452"/>
            <a:ext cx="3652111" cy="2749824"/>
          </a:xfrm>
          <a:prstGeom prst="rect">
            <a:avLst/>
          </a:prstGeom>
          <a:effectLst>
            <a:outerShdw blurRad="50800" dist="38100" dir="2700000" algn="tl" rotWithShape="0">
              <a:prstClr val="black">
                <a:alpha val="40000"/>
              </a:prstClr>
            </a:outerShdw>
          </a:effectLst>
        </p:spPr>
      </p:pic>
      <p:sp>
        <p:nvSpPr>
          <p:cNvPr id="12" name="Rectangle: Rounded Corners 11">
            <a:extLst>
              <a:ext uri="{FF2B5EF4-FFF2-40B4-BE49-F238E27FC236}">
                <a16:creationId xmlns:a16="http://schemas.microsoft.com/office/drawing/2014/main" id="{6EE5B85C-4575-E554-998D-D6F4FD3D1957}"/>
              </a:ext>
              <a:ext uri="{C183D7F6-B498-43B3-948B-1728B52AA6E4}">
                <adec:decorative xmlns:adec="http://schemas.microsoft.com/office/drawing/2017/decorative" val="1"/>
              </a:ext>
            </a:extLst>
          </p:cNvPr>
          <p:cNvSpPr/>
          <p:nvPr/>
        </p:nvSpPr>
        <p:spPr>
          <a:xfrm>
            <a:off x="7865896" y="1641727"/>
            <a:ext cx="3978102" cy="882018"/>
          </a:xfrm>
          <a:prstGeom prst="roundRect">
            <a:avLst>
              <a:gd name="adj" fmla="val 1216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defTabSz="520700">
              <a:lnSpc>
                <a:spcPct val="114000"/>
              </a:lnSpc>
              <a:spcAft>
                <a:spcPts val="1200"/>
              </a:spcAft>
            </a:pPr>
            <a:r>
              <a:rPr lang="en-GB" sz="1800">
                <a:solidFill>
                  <a:schemeClr val="bg1"/>
                </a:solidFill>
                <a:cs typeface="Arial" panose="020B0604020202020204" pitchFamily="34" charset="0"/>
              </a:rPr>
              <a:t>See the Materials in Practice video </a:t>
            </a:r>
            <a:r>
              <a:rPr lang="en-GB" sz="1800">
                <a:solidFill>
                  <a:schemeClr val="accent4"/>
                </a:solidFill>
                <a:cs typeface="Arial" panose="020B0604020202020204" pitchFamily="34" charset="0"/>
                <a:hlinkClick r:id="rId4">
                  <a:extLst>
                    <a:ext uri="{A12FA001-AC4F-418D-AE19-62706E023703}">
                      <ahyp:hlinkClr xmlns:ahyp="http://schemas.microsoft.com/office/drawing/2018/hyperlinkcolor" val="tx"/>
                    </a:ext>
                  </a:extLst>
                </a:hlinkClick>
              </a:rPr>
              <a:t>Monotypes</a:t>
            </a:r>
            <a:r>
              <a:rPr lang="en-GB" sz="1800">
                <a:solidFill>
                  <a:schemeClr val="bg1"/>
                </a:solidFill>
                <a:cs typeface="Arial" panose="020B0604020202020204" pitchFamily="34" charset="0"/>
              </a:rPr>
              <a:t> for tips on ghost prints. </a:t>
            </a:r>
          </a:p>
        </p:txBody>
      </p:sp>
      <p:pic>
        <p:nvPicPr>
          <p:cNvPr id="6" name="Picture 5">
            <a:extLst>
              <a:ext uri="{FF2B5EF4-FFF2-40B4-BE49-F238E27FC236}">
                <a16:creationId xmlns:a16="http://schemas.microsoft.com/office/drawing/2014/main" id="{AFFBB5EF-E6F0-5BF9-D22A-ADF6A343958A}"/>
              </a:ext>
              <a:ext uri="{C183D7F6-B498-43B3-948B-1728B52AA6E4}">
                <adec:decorative xmlns:adec="http://schemas.microsoft.com/office/drawing/2017/decorative" val="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865896" y="2685860"/>
            <a:ext cx="3939054" cy="2965876"/>
          </a:xfrm>
          <a:prstGeom prst="rect">
            <a:avLst/>
          </a:prstGeom>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E6BA47BC-688E-FEEA-57C9-4A60EFEAEF6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143</a:t>
            </a:fld>
            <a:endParaRPr lang="en-AU"/>
          </a:p>
        </p:txBody>
      </p:sp>
    </p:spTree>
    <p:extLst>
      <p:ext uri="{BB962C8B-B14F-4D97-AF65-F5344CB8AC3E}">
        <p14:creationId xmlns:p14="http://schemas.microsoft.com/office/powerpoint/2010/main" val="3290443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AFADCE-5296-8C63-3AAC-173053CA193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F438726-4914-ADD5-362C-757AB00526AB}"/>
              </a:ext>
            </a:extLst>
          </p:cNvPr>
          <p:cNvSpPr>
            <a:spLocks noGrp="1"/>
          </p:cNvSpPr>
          <p:nvPr>
            <p:ph type="title"/>
          </p:nvPr>
        </p:nvSpPr>
        <p:spPr/>
        <p:txBody>
          <a:bodyPr/>
          <a:lstStyle/>
          <a:p>
            <a:r>
              <a:rPr lang="en-AU" dirty="0">
                <a:latin typeface="+mj-lt"/>
              </a:rPr>
              <a:t>Art making technique spotlight – trace monotype </a:t>
            </a:r>
            <a:r>
              <a:rPr lang="en-AU" dirty="0">
                <a:solidFill>
                  <a:schemeClr val="accent1">
                    <a:alpha val="0"/>
                  </a:schemeClr>
                </a:solidFill>
                <a:latin typeface="+mj-lt"/>
              </a:rPr>
              <a:t>(8)</a:t>
            </a:r>
          </a:p>
        </p:txBody>
      </p:sp>
      <p:sp>
        <p:nvSpPr>
          <p:cNvPr id="4" name="Text Placeholder 3">
            <a:extLst>
              <a:ext uri="{FF2B5EF4-FFF2-40B4-BE49-F238E27FC236}">
                <a16:creationId xmlns:a16="http://schemas.microsoft.com/office/drawing/2014/main" id="{F5F6F270-4933-94AD-136C-EE98D6789630}"/>
              </a:ext>
            </a:extLst>
          </p:cNvPr>
          <p:cNvSpPr>
            <a:spLocks noGrp="1"/>
          </p:cNvSpPr>
          <p:nvPr>
            <p:ph type="body" sz="quarter" idx="18"/>
          </p:nvPr>
        </p:nvSpPr>
        <p:spPr/>
        <p:txBody>
          <a:bodyPr/>
          <a:lstStyle/>
          <a:p>
            <a:r>
              <a:rPr lang="en-AU">
                <a:latin typeface="+mj-lt"/>
              </a:rPr>
              <a:t>Trace monotype procedure – extension ideas</a:t>
            </a:r>
          </a:p>
        </p:txBody>
      </p:sp>
      <p:sp>
        <p:nvSpPr>
          <p:cNvPr id="7" name="Rectangle: Rounded Corners 6">
            <a:extLst>
              <a:ext uri="{FF2B5EF4-FFF2-40B4-BE49-F238E27FC236}">
                <a16:creationId xmlns:a16="http://schemas.microsoft.com/office/drawing/2014/main" id="{54021F6E-463D-CC7E-D8DE-59761FA29B63}"/>
              </a:ext>
              <a:ext uri="{C183D7F6-B498-43B3-948B-1728B52AA6E4}">
                <adec:decorative xmlns:adec="http://schemas.microsoft.com/office/drawing/2017/decorative" val="1"/>
              </a:ext>
            </a:extLst>
          </p:cNvPr>
          <p:cNvSpPr/>
          <p:nvPr/>
        </p:nvSpPr>
        <p:spPr>
          <a:xfrm>
            <a:off x="348002" y="1607600"/>
            <a:ext cx="3429973" cy="4908400"/>
          </a:xfrm>
          <a:prstGeom prst="roundRect">
            <a:avLst>
              <a:gd name="adj" fmla="val 811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285750" indent="-285750" defTabSz="520700">
              <a:lnSpc>
                <a:spcPct val="114000"/>
              </a:lnSpc>
              <a:spcAft>
                <a:spcPts val="1200"/>
              </a:spcAft>
              <a:buFont typeface="Arial" panose="020B0604020202020204" pitchFamily="34" charset="0"/>
              <a:buChar char="•"/>
            </a:pPr>
            <a:r>
              <a:rPr lang="en-GB" sz="1600">
                <a:solidFill>
                  <a:schemeClr val="bg1"/>
                </a:solidFill>
                <a:cs typeface="Arial" panose="020B0604020202020204" pitchFamily="34" charset="0"/>
              </a:rPr>
              <a:t>Hand colour the print with chalk pastel or water colour paints</a:t>
            </a:r>
          </a:p>
          <a:p>
            <a:pPr marL="285750" indent="-285750" defTabSz="520700">
              <a:lnSpc>
                <a:spcPct val="114000"/>
              </a:lnSpc>
              <a:spcAft>
                <a:spcPts val="1200"/>
              </a:spcAft>
              <a:buFont typeface="Arial" panose="020B0604020202020204" pitchFamily="34" charset="0"/>
              <a:buChar char="•"/>
            </a:pPr>
            <a:r>
              <a:rPr lang="en-GB" sz="1600">
                <a:solidFill>
                  <a:schemeClr val="bg1"/>
                </a:solidFill>
                <a:cs typeface="Arial" panose="020B0604020202020204" pitchFamily="34" charset="0"/>
              </a:rPr>
              <a:t>Pre-colour the paper with water colour paints before printing</a:t>
            </a:r>
          </a:p>
          <a:p>
            <a:pPr marL="285750" indent="-285750" defTabSz="520700">
              <a:lnSpc>
                <a:spcPct val="114000"/>
              </a:lnSpc>
              <a:spcAft>
                <a:spcPts val="1200"/>
              </a:spcAft>
              <a:buFont typeface="Arial" panose="020B0604020202020204" pitchFamily="34" charset="0"/>
              <a:buChar char="•"/>
            </a:pPr>
            <a:r>
              <a:rPr lang="en-GB" sz="1600">
                <a:solidFill>
                  <a:schemeClr val="bg1"/>
                </a:solidFill>
                <a:cs typeface="Arial" panose="020B0604020202020204" pitchFamily="34" charset="0"/>
              </a:rPr>
              <a:t>Plan for a 2-colour print – remember the second colour will layer over the first, so for a landscape composition print background elements in the first print and foreground elements in the second print</a:t>
            </a:r>
          </a:p>
        </p:txBody>
      </p:sp>
      <p:pic>
        <p:nvPicPr>
          <p:cNvPr id="17" name="Picture 16">
            <a:extLst>
              <a:ext uri="{FF2B5EF4-FFF2-40B4-BE49-F238E27FC236}">
                <a16:creationId xmlns:a16="http://schemas.microsoft.com/office/drawing/2014/main" id="{BEF61634-A8A7-50D4-E981-42BE96C79CB6}"/>
              </a:ext>
              <a:ext uri="{C183D7F6-B498-43B3-948B-1728B52AA6E4}">
                <adec:decorative xmlns:adec="http://schemas.microsoft.com/office/drawing/2017/decorative" val="1"/>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3931401" y="1754780"/>
            <a:ext cx="3138483" cy="2232000"/>
          </a:xfrm>
          <a:prstGeom prst="rect">
            <a:avLst/>
          </a:prstGeom>
          <a:effectLst>
            <a:outerShdw blurRad="50800" dist="38100" dir="2700000" algn="tl" rotWithShape="0">
              <a:prstClr val="black">
                <a:alpha val="40000"/>
              </a:prstClr>
            </a:outerShdw>
          </a:effectLst>
        </p:spPr>
      </p:pic>
      <p:pic>
        <p:nvPicPr>
          <p:cNvPr id="20" name="Picture 19">
            <a:extLst>
              <a:ext uri="{FF2B5EF4-FFF2-40B4-BE49-F238E27FC236}">
                <a16:creationId xmlns:a16="http://schemas.microsoft.com/office/drawing/2014/main" id="{5DFA8D9A-74E5-CB5C-2C66-A1ACB20D701E}"/>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3931401" y="4189048"/>
            <a:ext cx="3138483" cy="2232000"/>
          </a:xfrm>
          <a:prstGeom prst="rect">
            <a:avLst/>
          </a:prstGeom>
          <a:effectLst>
            <a:outerShdw blurRad="50800" dist="38100" dir="2700000" algn="tl" rotWithShape="0">
              <a:prstClr val="black">
                <a:alpha val="40000"/>
              </a:prstClr>
            </a:outerShdw>
          </a:effectLst>
        </p:spPr>
      </p:pic>
      <p:pic>
        <p:nvPicPr>
          <p:cNvPr id="26" name="Picture 25">
            <a:extLst>
              <a:ext uri="{FF2B5EF4-FFF2-40B4-BE49-F238E27FC236}">
                <a16:creationId xmlns:a16="http://schemas.microsoft.com/office/drawing/2014/main" id="{7EA4A58F-852D-338A-AACE-2F77C8045088}"/>
              </a:ext>
              <a:ext uri="{C183D7F6-B498-43B3-948B-1728B52AA6E4}">
                <adec:decorative xmlns:adec="http://schemas.microsoft.com/office/drawing/2017/decorative" val="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264899" y="2397278"/>
            <a:ext cx="2323626" cy="3175810"/>
          </a:xfrm>
          <a:prstGeom prst="rect">
            <a:avLst/>
          </a:prstGeom>
          <a:effectLst>
            <a:outerShdw blurRad="50800" dist="38100" dir="2700000" algn="tl" rotWithShape="0">
              <a:prstClr val="black">
                <a:alpha val="40000"/>
              </a:prstClr>
            </a:outerShdw>
          </a:effectLst>
        </p:spPr>
      </p:pic>
      <p:pic>
        <p:nvPicPr>
          <p:cNvPr id="23" name="Picture 22">
            <a:extLst>
              <a:ext uri="{FF2B5EF4-FFF2-40B4-BE49-F238E27FC236}">
                <a16:creationId xmlns:a16="http://schemas.microsoft.com/office/drawing/2014/main" id="{3FD4BEC3-A526-1773-0084-9978C87EDBBC}"/>
              </a:ext>
              <a:ext uri="{C183D7F6-B498-43B3-948B-1728B52AA6E4}">
                <adec:decorative xmlns:adec="http://schemas.microsoft.com/office/drawing/2017/decorative" val="1"/>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9749420" y="2397278"/>
            <a:ext cx="2323626" cy="3175810"/>
          </a:xfrm>
          <a:prstGeom prst="rect">
            <a:avLst/>
          </a:prstGeom>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CEC44B41-6B20-FD95-D1C5-39DB3031F0F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144</a:t>
            </a:fld>
            <a:endParaRPr lang="en-AU"/>
          </a:p>
        </p:txBody>
      </p:sp>
    </p:spTree>
    <p:extLst>
      <p:ext uri="{BB962C8B-B14F-4D97-AF65-F5344CB8AC3E}">
        <p14:creationId xmlns:p14="http://schemas.microsoft.com/office/powerpoint/2010/main" val="2965591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51871E-27B0-0D46-651F-F3C8B4B812E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8D1B42E-DB78-6458-B068-EA084285631D}"/>
              </a:ext>
            </a:extLst>
          </p:cNvPr>
          <p:cNvSpPr>
            <a:spLocks noGrp="1"/>
          </p:cNvSpPr>
          <p:nvPr>
            <p:ph type="title"/>
          </p:nvPr>
        </p:nvSpPr>
        <p:spPr/>
        <p:txBody>
          <a:bodyPr/>
          <a:lstStyle/>
          <a:p>
            <a:r>
              <a:rPr lang="en-AU" dirty="0">
                <a:latin typeface="+mj-lt"/>
              </a:rPr>
              <a:t>Art making technique spotlight – trace monotype </a:t>
            </a:r>
            <a:r>
              <a:rPr lang="en-AU" dirty="0">
                <a:solidFill>
                  <a:schemeClr val="accent1">
                    <a:alpha val="0"/>
                  </a:schemeClr>
                </a:solidFill>
                <a:latin typeface="+mj-lt"/>
              </a:rPr>
              <a:t>(9)</a:t>
            </a:r>
          </a:p>
        </p:txBody>
      </p:sp>
      <p:sp>
        <p:nvSpPr>
          <p:cNvPr id="4" name="Text Placeholder 3">
            <a:extLst>
              <a:ext uri="{FF2B5EF4-FFF2-40B4-BE49-F238E27FC236}">
                <a16:creationId xmlns:a16="http://schemas.microsoft.com/office/drawing/2014/main" id="{0FF4F9F2-A781-7695-2A4D-F9DA751434A0}"/>
              </a:ext>
            </a:extLst>
          </p:cNvPr>
          <p:cNvSpPr>
            <a:spLocks noGrp="1"/>
          </p:cNvSpPr>
          <p:nvPr>
            <p:ph type="body" sz="quarter" idx="18"/>
          </p:nvPr>
        </p:nvSpPr>
        <p:spPr/>
        <p:txBody>
          <a:bodyPr/>
          <a:lstStyle/>
          <a:p>
            <a:r>
              <a:rPr lang="en-AU">
                <a:latin typeface="+mj-lt"/>
              </a:rPr>
              <a:t>Trace monotype – additional examples</a:t>
            </a:r>
          </a:p>
        </p:txBody>
      </p:sp>
      <p:grpSp>
        <p:nvGrpSpPr>
          <p:cNvPr id="2" name="Group 1" descr="Additional examples of trace monotype.">
            <a:extLst>
              <a:ext uri="{FF2B5EF4-FFF2-40B4-BE49-F238E27FC236}">
                <a16:creationId xmlns:a16="http://schemas.microsoft.com/office/drawing/2014/main" id="{813E6590-D489-800B-0F7E-771E4F75FF50}"/>
              </a:ext>
            </a:extLst>
          </p:cNvPr>
          <p:cNvGrpSpPr/>
          <p:nvPr/>
        </p:nvGrpSpPr>
        <p:grpSpPr>
          <a:xfrm>
            <a:off x="359998" y="1369454"/>
            <a:ext cx="11420991" cy="5146546"/>
            <a:chOff x="359998" y="1369454"/>
            <a:chExt cx="11420991" cy="5146546"/>
          </a:xfrm>
        </p:grpSpPr>
        <p:pic>
          <p:nvPicPr>
            <p:cNvPr id="6" name="Picture 5">
              <a:extLst>
                <a:ext uri="{FF2B5EF4-FFF2-40B4-BE49-F238E27FC236}">
                  <a16:creationId xmlns:a16="http://schemas.microsoft.com/office/drawing/2014/main" id="{A04C280A-803B-D3B8-E27A-726C880078EF}"/>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055834" y="4032000"/>
              <a:ext cx="1725155" cy="2484000"/>
            </a:xfrm>
            <a:prstGeom prst="rect">
              <a:avLst/>
            </a:prstGeom>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F034A3A4-57C5-EA2E-E871-BDAAD5E47EC4}"/>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8116481" y="4032000"/>
              <a:ext cx="1725605" cy="2484000"/>
            </a:xfrm>
            <a:prstGeom prst="rect">
              <a:avLst/>
            </a:prstGeom>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4435BB3D-8FFA-E162-5C76-AEEF112C5AD9}"/>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177305" y="4032000"/>
              <a:ext cx="1725427" cy="2484000"/>
            </a:xfrm>
            <a:prstGeom prst="rect">
              <a:avLst/>
            </a:prstGeom>
            <a:effectLst>
              <a:outerShdw blurRad="50800" dist="38100" dir="2700000" algn="tl" rotWithShape="0">
                <a:prstClr val="black">
                  <a:alpha val="40000"/>
                </a:prstClr>
              </a:outerShdw>
            </a:effectLst>
          </p:spPr>
        </p:pic>
        <p:pic>
          <p:nvPicPr>
            <p:cNvPr id="15" name="Picture 14">
              <a:extLst>
                <a:ext uri="{FF2B5EF4-FFF2-40B4-BE49-F238E27FC236}">
                  <a16:creationId xmlns:a16="http://schemas.microsoft.com/office/drawing/2014/main" id="{12245C4A-C215-6201-3820-E29BB221F7C4}"/>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4238349" y="4032000"/>
              <a:ext cx="1725207" cy="2484000"/>
            </a:xfrm>
            <a:prstGeom prst="rect">
              <a:avLst/>
            </a:prstGeom>
            <a:effectLst>
              <a:outerShdw blurRad="50800" dist="38100" dir="2700000" algn="tl" rotWithShape="0">
                <a:prstClr val="black">
                  <a:alpha val="40000"/>
                </a:prstClr>
              </a:outerShdw>
            </a:effectLst>
          </p:spPr>
        </p:pic>
        <p:pic>
          <p:nvPicPr>
            <p:cNvPr id="18" name="Picture 17">
              <a:extLst>
                <a:ext uri="{FF2B5EF4-FFF2-40B4-BE49-F238E27FC236}">
                  <a16:creationId xmlns:a16="http://schemas.microsoft.com/office/drawing/2014/main" id="{9883F879-65D7-42E0-1B79-F17851FD5F7D}"/>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2299185" y="4032000"/>
              <a:ext cx="1725415" cy="2484000"/>
            </a:xfrm>
            <a:prstGeom prst="rect">
              <a:avLst/>
            </a:prstGeom>
            <a:effectLst>
              <a:outerShdw blurRad="50800" dist="38100" dir="2700000" algn="tl" rotWithShape="0">
                <a:prstClr val="black">
                  <a:alpha val="40000"/>
                </a:prstClr>
              </a:outerShdw>
            </a:effectLst>
          </p:spPr>
        </p:pic>
        <p:pic>
          <p:nvPicPr>
            <p:cNvPr id="21" name="Picture 20">
              <a:extLst>
                <a:ext uri="{FF2B5EF4-FFF2-40B4-BE49-F238E27FC236}">
                  <a16:creationId xmlns:a16="http://schemas.microsoft.com/office/drawing/2014/main" id="{475EB263-91C0-B573-C6CB-8294F3F57227}"/>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360020" y="4032000"/>
              <a:ext cx="1725416" cy="2484000"/>
            </a:xfrm>
            <a:prstGeom prst="rect">
              <a:avLst/>
            </a:prstGeom>
            <a:effectLst>
              <a:outerShdw blurRad="50800" dist="38100" dir="2700000" algn="tl" rotWithShape="0">
                <a:prstClr val="black">
                  <a:alpha val="40000"/>
                </a:prstClr>
              </a:outerShdw>
            </a:effectLst>
          </p:spPr>
        </p:pic>
        <p:pic>
          <p:nvPicPr>
            <p:cNvPr id="23" name="Picture 22">
              <a:extLst>
                <a:ext uri="{FF2B5EF4-FFF2-40B4-BE49-F238E27FC236}">
                  <a16:creationId xmlns:a16="http://schemas.microsoft.com/office/drawing/2014/main" id="{22C51A62-0797-2930-2D51-CBCD299F2D00}"/>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10055573" y="1387071"/>
              <a:ext cx="1725416" cy="2484000"/>
            </a:xfrm>
            <a:prstGeom prst="rect">
              <a:avLst/>
            </a:prstGeom>
            <a:effectLst>
              <a:outerShdw blurRad="50800" dist="38100" dir="2700000" algn="tl" rotWithShape="0">
                <a:prstClr val="black">
                  <a:alpha val="40000"/>
                </a:prstClr>
              </a:outerShdw>
            </a:effectLst>
          </p:spPr>
        </p:pic>
        <p:pic>
          <p:nvPicPr>
            <p:cNvPr id="25" name="Picture 24">
              <a:extLst>
                <a:ext uri="{FF2B5EF4-FFF2-40B4-BE49-F238E27FC236}">
                  <a16:creationId xmlns:a16="http://schemas.microsoft.com/office/drawing/2014/main" id="{0CF4D862-B283-AFDC-6449-75331B13BA36}"/>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8116596" y="1387071"/>
              <a:ext cx="1725207" cy="2484000"/>
            </a:xfrm>
            <a:prstGeom prst="rect">
              <a:avLst/>
            </a:prstGeom>
            <a:effectLst>
              <a:outerShdw blurRad="50800" dist="38100" dir="2700000" algn="tl" rotWithShape="0">
                <a:prstClr val="black">
                  <a:alpha val="40000"/>
                </a:prstClr>
              </a:outerShdw>
            </a:effectLst>
          </p:spPr>
        </p:pic>
        <p:pic>
          <p:nvPicPr>
            <p:cNvPr id="27" name="Picture 26" descr="A drawing of a building&#10;&#10;AI-generated content may be incorrect.">
              <a:extLst>
                <a:ext uri="{FF2B5EF4-FFF2-40B4-BE49-F238E27FC236}">
                  <a16:creationId xmlns:a16="http://schemas.microsoft.com/office/drawing/2014/main" id="{703ED23E-B34F-985F-A5F3-37A77B3FB465}"/>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6177631" y="1387071"/>
              <a:ext cx="1725195" cy="2484000"/>
            </a:xfrm>
            <a:prstGeom prst="rect">
              <a:avLst/>
            </a:prstGeom>
            <a:effectLst>
              <a:outerShdw blurRad="50800" dist="38100" dir="2700000" algn="tl" rotWithShape="0">
                <a:prstClr val="black">
                  <a:alpha val="40000"/>
                </a:prstClr>
              </a:outerShdw>
            </a:effectLst>
          </p:spPr>
        </p:pic>
        <p:pic>
          <p:nvPicPr>
            <p:cNvPr id="29" name="Picture 28">
              <a:extLst>
                <a:ext uri="{FF2B5EF4-FFF2-40B4-BE49-F238E27FC236}">
                  <a16:creationId xmlns:a16="http://schemas.microsoft.com/office/drawing/2014/main" id="{849AB46E-54E6-1684-E23E-C255EFE773A7}"/>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4238434" y="1369454"/>
              <a:ext cx="1725427" cy="2484000"/>
            </a:xfrm>
            <a:prstGeom prst="rect">
              <a:avLst/>
            </a:prstGeom>
            <a:effectLst>
              <a:outerShdw blurRad="50800" dist="38100" dir="2700000" algn="tl" rotWithShape="0">
                <a:prstClr val="black">
                  <a:alpha val="40000"/>
                </a:prstClr>
              </a:outerShdw>
            </a:effectLst>
          </p:spPr>
        </p:pic>
        <p:pic>
          <p:nvPicPr>
            <p:cNvPr id="31" name="Picture 30">
              <a:extLst>
                <a:ext uri="{FF2B5EF4-FFF2-40B4-BE49-F238E27FC236}">
                  <a16:creationId xmlns:a16="http://schemas.microsoft.com/office/drawing/2014/main" id="{3E4F7CA5-C838-D985-AE21-CFB2894DA549}"/>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2299206" y="1369454"/>
              <a:ext cx="1725458" cy="2484000"/>
            </a:xfrm>
            <a:prstGeom prst="rect">
              <a:avLst/>
            </a:prstGeom>
            <a:effectLst>
              <a:outerShdw blurRad="50800" dist="38100" dir="2700000" algn="tl" rotWithShape="0">
                <a:prstClr val="black">
                  <a:alpha val="40000"/>
                </a:prstClr>
              </a:outerShdw>
            </a:effectLst>
          </p:spPr>
        </p:pic>
        <p:pic>
          <p:nvPicPr>
            <p:cNvPr id="33" name="Picture 32">
              <a:extLst>
                <a:ext uri="{FF2B5EF4-FFF2-40B4-BE49-F238E27FC236}">
                  <a16:creationId xmlns:a16="http://schemas.microsoft.com/office/drawing/2014/main" id="{3998E40A-85AD-66AE-48CE-D3B440D830BA}"/>
                </a:ext>
              </a:extLst>
            </p:cNvPr>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a:off x="359998" y="1369454"/>
              <a:ext cx="1725438" cy="2484000"/>
            </a:xfrm>
            <a:prstGeom prst="rect">
              <a:avLst/>
            </a:prstGeom>
            <a:effectLst>
              <a:outerShdw blurRad="50800" dist="38100" dir="2700000" algn="tl" rotWithShape="0">
                <a:prstClr val="black">
                  <a:alpha val="40000"/>
                </a:prstClr>
              </a:outerShdw>
            </a:effectLst>
          </p:spPr>
        </p:pic>
      </p:grpSp>
      <p:sp>
        <p:nvSpPr>
          <p:cNvPr id="36" name="Slide Number Placeholder 1">
            <a:extLst>
              <a:ext uri="{FF2B5EF4-FFF2-40B4-BE49-F238E27FC236}">
                <a16:creationId xmlns:a16="http://schemas.microsoft.com/office/drawing/2014/main" id="{6C222018-0C65-0DDC-328C-ADF5B0F101B1}"/>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t>145</a:t>
            </a:fld>
            <a:endParaRPr lang="en-AU"/>
          </a:p>
        </p:txBody>
      </p:sp>
    </p:spTree>
    <p:extLst>
      <p:ext uri="{BB962C8B-B14F-4D97-AF65-F5344CB8AC3E}">
        <p14:creationId xmlns:p14="http://schemas.microsoft.com/office/powerpoint/2010/main" val="509059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3FA14D-4EAF-6A0B-0E72-0053C4E1513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A77EB93-6CA8-CB49-1D5F-DB8CAD1C83D4}"/>
              </a:ext>
            </a:extLst>
          </p:cNvPr>
          <p:cNvSpPr>
            <a:spLocks noGrp="1"/>
          </p:cNvSpPr>
          <p:nvPr>
            <p:ph type="title"/>
          </p:nvPr>
        </p:nvSpPr>
        <p:spPr/>
        <p:txBody>
          <a:bodyPr/>
          <a:lstStyle/>
          <a:p>
            <a:r>
              <a:rPr lang="en-AU" dirty="0">
                <a:latin typeface="+mj-lt"/>
              </a:rPr>
              <a:t>Art making technique spotlight – trace monotype </a:t>
            </a:r>
            <a:r>
              <a:rPr lang="en-AU" dirty="0">
                <a:solidFill>
                  <a:schemeClr val="accent1">
                    <a:alpha val="0"/>
                  </a:schemeClr>
                </a:solidFill>
                <a:latin typeface="+mj-lt"/>
              </a:rPr>
              <a:t>(10)</a:t>
            </a:r>
          </a:p>
        </p:txBody>
      </p:sp>
      <p:sp>
        <p:nvSpPr>
          <p:cNvPr id="4" name="Text Placeholder 3">
            <a:extLst>
              <a:ext uri="{FF2B5EF4-FFF2-40B4-BE49-F238E27FC236}">
                <a16:creationId xmlns:a16="http://schemas.microsoft.com/office/drawing/2014/main" id="{5D730470-6F00-64FF-32B8-7BA2BEF77465}"/>
              </a:ext>
            </a:extLst>
          </p:cNvPr>
          <p:cNvSpPr>
            <a:spLocks noGrp="1"/>
          </p:cNvSpPr>
          <p:nvPr>
            <p:ph type="body" sz="quarter" idx="18"/>
          </p:nvPr>
        </p:nvSpPr>
        <p:spPr/>
        <p:txBody>
          <a:bodyPr/>
          <a:lstStyle/>
          <a:p>
            <a:r>
              <a:rPr lang="en-AU">
                <a:latin typeface="+mj-lt"/>
              </a:rPr>
              <a:t>Trace monotype –  additional artworld examples</a:t>
            </a:r>
          </a:p>
        </p:txBody>
      </p:sp>
      <p:sp>
        <p:nvSpPr>
          <p:cNvPr id="2" name="Content Placeholder 4">
            <a:extLst>
              <a:ext uri="{FF2B5EF4-FFF2-40B4-BE49-F238E27FC236}">
                <a16:creationId xmlns:a16="http://schemas.microsoft.com/office/drawing/2014/main" id="{EC3B80D1-D2CF-E205-F547-4C7201123D10}"/>
              </a:ext>
            </a:extLst>
          </p:cNvPr>
          <p:cNvSpPr>
            <a:spLocks noGrp="1"/>
          </p:cNvSpPr>
          <p:nvPr>
            <p:ph sz="quarter" idx="19"/>
          </p:nvPr>
        </p:nvSpPr>
        <p:spPr>
          <a:xfrm>
            <a:off x="360363" y="1562471"/>
            <a:ext cx="11483635" cy="4814518"/>
          </a:xfrm>
        </p:spPr>
        <p:txBody>
          <a:bodyPr/>
          <a:lstStyle/>
          <a:p>
            <a:pPr marL="285750" indent="-285750">
              <a:buFont typeface="Arial" panose="020B0604020202020204" pitchFamily="34" charset="0"/>
              <a:buChar char="•"/>
            </a:pPr>
            <a:r>
              <a:rPr lang="en-AU" sz="1800">
                <a:latin typeface="+mn-lt"/>
                <a:hlinkClick r:id="rId3"/>
              </a:rPr>
              <a:t>Wynyard Station, Sydney (1944) by Klaus Friedeberger – Art Gallery of NSW</a:t>
            </a:r>
            <a:endParaRPr lang="en-AU" sz="1800">
              <a:latin typeface="+mn-lt"/>
            </a:endParaRPr>
          </a:p>
          <a:p>
            <a:pPr marL="285750" indent="-285750">
              <a:buFont typeface="Arial" panose="020B0604020202020204" pitchFamily="34" charset="0"/>
              <a:buChar char="•"/>
            </a:pPr>
            <a:r>
              <a:rPr lang="en-AU" sz="1800">
                <a:latin typeface="+mn-lt"/>
                <a:hlinkClick r:id="rId4"/>
              </a:rPr>
              <a:t>Untitled (1958) by Ludwig Hirschfeld-Mack – Art Gallery of NSW</a:t>
            </a:r>
            <a:endParaRPr lang="en-AU" sz="1800">
              <a:latin typeface="+mn-lt"/>
            </a:endParaRPr>
          </a:p>
          <a:p>
            <a:pPr marL="285750" indent="-285750">
              <a:buFont typeface="Arial" panose="020B0604020202020204" pitchFamily="34" charset="0"/>
              <a:buChar char="•"/>
            </a:pPr>
            <a:r>
              <a:rPr lang="en-AU" sz="1800">
                <a:latin typeface="+mn-lt"/>
                <a:hlinkClick r:id="rId5"/>
              </a:rPr>
              <a:t>Preparing (1959) by Ludwig Hirschfeld-Mack – University of Melbourne</a:t>
            </a:r>
            <a:endParaRPr lang="en-AU" sz="1800">
              <a:latin typeface="+mn-lt"/>
            </a:endParaRPr>
          </a:p>
          <a:p>
            <a:pPr marL="285750" indent="-285750">
              <a:buFont typeface="Arial" panose="020B0604020202020204" pitchFamily="34" charset="0"/>
              <a:buChar char="•"/>
            </a:pPr>
            <a:r>
              <a:rPr lang="en-AU" sz="1800">
                <a:latin typeface="+mn-lt"/>
                <a:hlinkClick r:id="rId6"/>
              </a:rPr>
              <a:t>Untitled (2003) by Maisie King – Art Gallery of South Australia</a:t>
            </a:r>
            <a:endParaRPr lang="en-AU" sz="1800">
              <a:latin typeface="+mn-lt"/>
            </a:endParaRPr>
          </a:p>
          <a:p>
            <a:pPr marL="285750" indent="-285750">
              <a:buFont typeface="Arial" panose="020B0604020202020204" pitchFamily="34" charset="0"/>
              <a:buChar char="•"/>
            </a:pPr>
            <a:r>
              <a:rPr lang="nn-NO" sz="1800">
                <a:latin typeface="+mn-lt"/>
                <a:hlinkClick r:id="rId7"/>
              </a:rPr>
              <a:t>Market scene (1945-6) by Erwin Fabian – National Gallery of Victoria</a:t>
            </a:r>
            <a:endParaRPr lang="en-AU" sz="1800">
              <a:latin typeface="+mn-lt"/>
            </a:endParaRPr>
          </a:p>
          <a:p>
            <a:pPr marL="285750" indent="-285750">
              <a:buFont typeface="Arial" panose="020B0604020202020204" pitchFamily="34" charset="0"/>
              <a:buChar char="•"/>
            </a:pPr>
            <a:r>
              <a:rPr lang="en-AU" sz="1800">
                <a:latin typeface="+mn-lt"/>
                <a:hlinkClick r:id="rId8"/>
              </a:rPr>
              <a:t>Garden on Debris (1923-4) by Paul Klee – Art Institute Chicago</a:t>
            </a:r>
            <a:endParaRPr lang="en-AU" sz="1800">
              <a:latin typeface="+mn-lt"/>
            </a:endParaRPr>
          </a:p>
        </p:txBody>
      </p:sp>
      <p:sp>
        <p:nvSpPr>
          <p:cNvPr id="36" name="Slide Number Placeholder 1">
            <a:extLst>
              <a:ext uri="{FF2B5EF4-FFF2-40B4-BE49-F238E27FC236}">
                <a16:creationId xmlns:a16="http://schemas.microsoft.com/office/drawing/2014/main" id="{5085EE0F-D12C-5AFA-2DEA-B207EFF08745}"/>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t>146</a:t>
            </a:fld>
            <a:endParaRPr lang="en-AU"/>
          </a:p>
        </p:txBody>
      </p:sp>
    </p:spTree>
    <p:extLst>
      <p:ext uri="{BB962C8B-B14F-4D97-AF65-F5344CB8AC3E}">
        <p14:creationId xmlns:p14="http://schemas.microsoft.com/office/powerpoint/2010/main" val="2858746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8966FD-9600-3EC7-EF10-06492353388E}"/>
              </a:ext>
              <a:ext uri="{C183D7F6-B498-43B3-948B-1728B52AA6E4}">
                <adec:decorative xmlns:adec="http://schemas.microsoft.com/office/drawing/2017/decorative" val="0"/>
              </a:ext>
            </a:extLst>
          </p:cNvPr>
          <p:cNvSpPr>
            <a:spLocks noGrp="1"/>
          </p:cNvSpPr>
          <p:nvPr>
            <p:ph type="title"/>
          </p:nvPr>
        </p:nvSpPr>
        <p:spPr/>
        <p:txBody>
          <a:bodyPr/>
          <a:lstStyle/>
          <a:p>
            <a:r>
              <a:rPr lang="en-AU" dirty="0">
                <a:latin typeface="+mj-lt"/>
              </a:rPr>
              <a:t>References </a:t>
            </a:r>
            <a:r>
              <a:rPr lang="en-AU" dirty="0">
                <a:solidFill>
                  <a:schemeClr val="accent1">
                    <a:alpha val="0"/>
                  </a:schemeClr>
                </a:solidFill>
                <a:latin typeface="+mj-lt"/>
              </a:rPr>
              <a:t>(1)</a:t>
            </a:r>
          </a:p>
        </p:txBody>
      </p:sp>
      <p:sp>
        <p:nvSpPr>
          <p:cNvPr id="6" name="TextBox 5">
            <a:extLst>
              <a:ext uri="{FF2B5EF4-FFF2-40B4-BE49-F238E27FC236}">
                <a16:creationId xmlns:a16="http://schemas.microsoft.com/office/drawing/2014/main" id="{EABCE76F-41B1-7EE2-14F1-DC744150DE0C}"/>
              </a:ext>
              <a:ext uri="{C183D7F6-B498-43B3-948B-1728B52AA6E4}">
                <adec:decorative xmlns:adec="http://schemas.microsoft.com/office/drawing/2017/decorative" val="0"/>
              </a:ext>
            </a:extLst>
          </p:cNvPr>
          <p:cNvSpPr txBox="1"/>
          <p:nvPr/>
        </p:nvSpPr>
        <p:spPr>
          <a:xfrm>
            <a:off x="335826" y="1397263"/>
            <a:ext cx="11471999" cy="1597297"/>
          </a:xfrm>
          <a:prstGeom prst="rect">
            <a:avLst/>
          </a:prstGeom>
          <a:noFill/>
        </p:spPr>
        <p:txBody>
          <a:bodyPr wrap="square">
            <a:spAutoFit/>
          </a:bodyPr>
          <a:lstStyle/>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a:ln>
                  <a:noFill/>
                </a:ln>
                <a:solidFill>
                  <a:srgbClr val="FFFFFF"/>
                </a:solidFill>
                <a:effectLst/>
                <a:uLnTx/>
                <a:uFillTx/>
                <a:ea typeface="+mn-ea"/>
                <a:cs typeface="+mn-cs"/>
              </a:rPr>
              <a:t>This presentation contains NSW Curriculum and syllabus content. The NSW Curriculum is developed by the NSW Education Standards Authority. This content is prepared by NESA for and on behalf of the Crown in the right of the State of New South Wales. The material is protected by Crown copyright.</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a:ln>
                  <a:noFill/>
                </a:ln>
                <a:solidFill>
                  <a:srgbClr val="FFFFFF"/>
                </a:solidFill>
                <a:effectLst/>
                <a:uLnTx/>
                <a:uFillTx/>
                <a:ea typeface="+mn-ea"/>
                <a:cs typeface="+mn-cs"/>
              </a:rPr>
              <a:t>Please refer to the NESA Copyright Disclaimer for more information </a:t>
            </a:r>
            <a:r>
              <a:rPr kumimoji="0" lang="en-AU" sz="1200" b="0" i="0" u="none" strike="noStrike" kern="1200" cap="none" spc="0" normalizeH="0" baseline="0" noProof="0">
                <a:ln>
                  <a:noFill/>
                </a:ln>
                <a:solidFill>
                  <a:srgbClr val="CBEDFD"/>
                </a:solidFill>
                <a:effectLst/>
                <a:uLnTx/>
                <a:uFillTx/>
                <a:ea typeface="+mn-ea"/>
                <a:cs typeface="+mn-cs"/>
                <a:hlinkClick r:id="rId3">
                  <a:extLst>
                    <a:ext uri="{A12FA001-AC4F-418D-AE19-62706E023703}">
                      <ahyp:hlinkClr xmlns:ahyp="http://schemas.microsoft.com/office/drawing/2018/hyperlinkcolor" val="tx"/>
                    </a:ext>
                  </a:extLst>
                </a:hlinkClick>
              </a:rPr>
              <a:t>https://educationstandards.nsw.edu.au/wps/portal/nesa/mini-footer/copyright</a:t>
            </a:r>
            <a:r>
              <a:rPr kumimoji="0" lang="en-AU" sz="1200" b="0" i="0" u="none" strike="noStrike" kern="1200" cap="none" spc="0" normalizeH="0" baseline="0" noProof="0">
                <a:ln>
                  <a:noFill/>
                </a:ln>
                <a:solidFill>
                  <a:srgbClr val="FFFFFF"/>
                </a:solidFill>
                <a:effectLst/>
                <a:uLnTx/>
                <a:uFillTx/>
                <a:ea typeface="+mn-ea"/>
                <a:cs typeface="+mn-cs"/>
              </a:rPr>
              <a:t>. </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a:ln>
                  <a:noFill/>
                </a:ln>
                <a:solidFill>
                  <a:srgbClr val="FFFFFF"/>
                </a:solidFill>
                <a:effectLst/>
                <a:uLnTx/>
                <a:uFillTx/>
                <a:ea typeface="+mn-ea"/>
                <a:cs typeface="+mn-cs"/>
              </a:rPr>
              <a:t>NESA holds the only official and up-to-date versions of the NSW Curriculum and syllabus documents. Please visit the NSW Education Standards Authority (NESA) website </a:t>
            </a:r>
            <a:r>
              <a:rPr kumimoji="0" lang="en-AU" sz="1200" b="0" i="0" u="none" strike="noStrike" kern="1200" cap="none" spc="0" normalizeH="0" baseline="0" noProof="0">
                <a:ln>
                  <a:noFill/>
                </a:ln>
                <a:solidFill>
                  <a:srgbClr val="CBEDFD"/>
                </a:solidFill>
                <a:effectLst/>
                <a:uLnTx/>
                <a:uFillTx/>
                <a:ea typeface="+mn-ea"/>
                <a:cs typeface="+mn-cs"/>
                <a:hlinkClick r:id="rId4">
                  <a:extLst>
                    <a:ext uri="{A12FA001-AC4F-418D-AE19-62706E023703}">
                      <ahyp:hlinkClr xmlns:ahyp="http://schemas.microsoft.com/office/drawing/2018/hyperlinkcolor" val="tx"/>
                    </a:ext>
                  </a:extLst>
                </a:hlinkClick>
              </a:rPr>
              <a:t>https://educationstandards.nsw.edu.au/wps/portal/nesa/home</a:t>
            </a:r>
            <a:r>
              <a:rPr kumimoji="0" lang="en-AU" sz="1200" b="0" i="0" u="none" strike="noStrike" kern="1200" cap="none" spc="0" normalizeH="0" baseline="0" noProof="0">
                <a:ln>
                  <a:noFill/>
                </a:ln>
                <a:solidFill>
                  <a:srgbClr val="CBEDFD"/>
                </a:solidFill>
                <a:effectLst/>
                <a:uLnTx/>
                <a:uFillTx/>
                <a:ea typeface="+mn-ea"/>
                <a:cs typeface="+mn-cs"/>
              </a:rPr>
              <a:t> </a:t>
            </a:r>
            <a:r>
              <a:rPr kumimoji="0" lang="en-AU" sz="1200" b="0" i="0" u="none" strike="noStrike" kern="1200" cap="none" spc="0" normalizeH="0" baseline="0" noProof="0">
                <a:ln>
                  <a:noFill/>
                </a:ln>
                <a:solidFill>
                  <a:srgbClr val="FFFFFF"/>
                </a:solidFill>
                <a:effectLst/>
                <a:uLnTx/>
                <a:uFillTx/>
                <a:ea typeface="+mn-ea"/>
                <a:cs typeface="+mn-cs"/>
              </a:rPr>
              <a:t>and the NSW Curriculum website </a:t>
            </a:r>
            <a:r>
              <a:rPr kumimoji="0" lang="en-AU" sz="1200" b="0" i="0" u="none" strike="noStrike" kern="1200" cap="none" spc="0" normalizeH="0" baseline="0" noProof="0">
                <a:ln>
                  <a:noFill/>
                </a:ln>
                <a:solidFill>
                  <a:srgbClr val="CBEDFD"/>
                </a:solidFill>
                <a:effectLst/>
                <a:uLnTx/>
                <a:uFillTx/>
                <a:ea typeface="+mn-ea"/>
                <a:cs typeface="+mn-cs"/>
                <a:hlinkClick r:id="rId5">
                  <a:extLst>
                    <a:ext uri="{A12FA001-AC4F-418D-AE19-62706E023703}">
                      <ahyp:hlinkClr xmlns:ahyp="http://schemas.microsoft.com/office/drawing/2018/hyperlinkcolor" val="tx"/>
                    </a:ext>
                  </a:extLst>
                </a:hlinkClick>
              </a:rPr>
              <a:t>https://curriculum.nsw.edu.au</a:t>
            </a:r>
            <a:r>
              <a:rPr kumimoji="0" lang="en-AU" sz="1200" b="0" i="0" u="none" strike="noStrike" kern="1200" cap="none" spc="0" normalizeH="0" baseline="0" noProof="0">
                <a:ln>
                  <a:noFill/>
                </a:ln>
                <a:solidFill>
                  <a:srgbClr val="FFFFFF"/>
                </a:solidFill>
                <a:effectLst/>
                <a:uLnTx/>
                <a:uFillTx/>
                <a:ea typeface="+mn-ea"/>
                <a:cs typeface="+mn-cs"/>
              </a:rPr>
              <a:t>.</a:t>
            </a:r>
          </a:p>
        </p:txBody>
      </p:sp>
      <p:sp>
        <p:nvSpPr>
          <p:cNvPr id="4" name="Content Placeholder 3">
            <a:extLst>
              <a:ext uri="{FF2B5EF4-FFF2-40B4-BE49-F238E27FC236}">
                <a16:creationId xmlns:a16="http://schemas.microsoft.com/office/drawing/2014/main" id="{B7C07B50-96D9-2E35-E2CE-3139F6377F08}"/>
              </a:ext>
              <a:ext uri="{C183D7F6-B498-43B3-948B-1728B52AA6E4}">
                <adec:decorative xmlns:adec="http://schemas.microsoft.com/office/drawing/2017/decorative" val="0"/>
              </a:ext>
            </a:extLst>
          </p:cNvPr>
          <p:cNvSpPr>
            <a:spLocks noGrp="1"/>
          </p:cNvSpPr>
          <p:nvPr>
            <p:ph idx="1"/>
          </p:nvPr>
        </p:nvSpPr>
        <p:spPr/>
        <p:txBody>
          <a:bodyPr/>
          <a:lstStyle/>
          <a:p>
            <a:pPr>
              <a:lnSpc>
                <a:spcPct val="107000"/>
              </a:lnSpc>
              <a:spcAft>
                <a:spcPts val="800"/>
              </a:spcAft>
            </a:pPr>
            <a:r>
              <a:rPr lang="en-AU" u="sng" dirty="0">
                <a:solidFill>
                  <a:srgbClr val="2F5496"/>
                </a:solidFill>
                <a:effectLst/>
                <a:latin typeface="+mn-lt"/>
                <a:ea typeface="Calibri" panose="020F0502020204030204" pitchFamily="34" charset="0"/>
                <a:hlinkClick r:id="rId6"/>
              </a:rPr>
              <a:t>Visual arts 7–10 Syllabus</a:t>
            </a:r>
            <a:r>
              <a:rPr lang="en-AU" dirty="0">
                <a:effectLst/>
                <a:latin typeface="+mn-lt"/>
                <a:ea typeface="Calibri" panose="020F0502020204030204" pitchFamily="34" charset="0"/>
              </a:rPr>
              <a:t> © NSW Education Standards Authority (NESA) for and on behalf of the Crown in right of the State of New South Wales, 2024.</a:t>
            </a:r>
          </a:p>
          <a:p>
            <a:pPr>
              <a:lnSpc>
                <a:spcPct val="107000"/>
              </a:lnSpc>
              <a:spcAft>
                <a:spcPts val="800"/>
              </a:spcAft>
            </a:pPr>
            <a:r>
              <a:rPr lang="en-AU" dirty="0">
                <a:latin typeface="+mn-lt"/>
              </a:rPr>
              <a:t>Ames Yavuz (2025) </a:t>
            </a:r>
            <a:r>
              <a:rPr lang="en-AU" u="sng" dirty="0">
                <a:latin typeface="+mn-lt"/>
                <a:hlinkClick r:id="rId7"/>
              </a:rPr>
              <a:t>Isabel &amp; Alfredo </a:t>
            </a:r>
            <a:r>
              <a:rPr lang="en-AU" u="sng" dirty="0" err="1">
                <a:latin typeface="+mn-lt"/>
                <a:hlinkClick r:id="rId7"/>
              </a:rPr>
              <a:t>Aquilizan</a:t>
            </a:r>
            <a:r>
              <a:rPr lang="en-AU" u="sng" dirty="0">
                <a:latin typeface="+mn-lt"/>
                <a:hlinkClick r:id="rId7"/>
              </a:rPr>
              <a:t> - AMES YAVUZ</a:t>
            </a:r>
            <a:r>
              <a:rPr lang="en-AU" dirty="0">
                <a:latin typeface="+mn-lt"/>
              </a:rPr>
              <a:t>, Ames Yavus Gallery website, accessed 16 December 2025.</a:t>
            </a:r>
          </a:p>
          <a:p>
            <a:pPr>
              <a:lnSpc>
                <a:spcPct val="107000"/>
              </a:lnSpc>
              <a:spcAft>
                <a:spcPts val="800"/>
              </a:spcAft>
            </a:pPr>
            <a:r>
              <a:rPr lang="en-AU" dirty="0" err="1">
                <a:latin typeface="+mn-lt"/>
              </a:rPr>
              <a:t>Artereal</a:t>
            </a:r>
            <a:r>
              <a:rPr lang="en-AU" dirty="0">
                <a:latin typeface="+mn-lt"/>
              </a:rPr>
              <a:t> Gallery (2024) </a:t>
            </a:r>
            <a:r>
              <a:rPr lang="en-AU" u="sng" dirty="0" err="1">
                <a:latin typeface="+mn-lt"/>
                <a:hlinkClick r:id="rId8"/>
              </a:rPr>
              <a:t>Artereal</a:t>
            </a:r>
            <a:r>
              <a:rPr lang="en-AU" u="sng" dirty="0">
                <a:latin typeface="+mn-lt"/>
                <a:hlinkClick r:id="rId8"/>
              </a:rPr>
              <a:t> Gallery - .Art Gallery Sydney Australia</a:t>
            </a:r>
            <a:r>
              <a:rPr lang="en-AU" dirty="0">
                <a:latin typeface="+mn-lt"/>
              </a:rPr>
              <a:t>, </a:t>
            </a:r>
            <a:r>
              <a:rPr lang="en-AU" dirty="0" err="1">
                <a:latin typeface="+mn-lt"/>
              </a:rPr>
              <a:t>Artereal</a:t>
            </a:r>
            <a:r>
              <a:rPr lang="en-AU" dirty="0">
                <a:latin typeface="+mn-lt"/>
              </a:rPr>
              <a:t> Gallery website, accessed 16 December 2025.</a:t>
            </a:r>
          </a:p>
          <a:p>
            <a:pPr>
              <a:lnSpc>
                <a:spcPct val="107000"/>
              </a:lnSpc>
              <a:spcAft>
                <a:spcPts val="800"/>
              </a:spcAft>
            </a:pPr>
            <a:r>
              <a:rPr lang="en-AU" dirty="0">
                <a:latin typeface="+mn-lt"/>
              </a:rPr>
              <a:t>Art Gallery of New South Wales (2025) </a:t>
            </a:r>
            <a:r>
              <a:rPr lang="en-AU" u="sng" dirty="0">
                <a:latin typeface="+mn-lt"/>
                <a:hlinkClick r:id="rId9"/>
              </a:rPr>
              <a:t>Places | Art Gallery of NSW</a:t>
            </a:r>
            <a:r>
              <a:rPr lang="en-AU" dirty="0">
                <a:latin typeface="+mn-lt"/>
              </a:rPr>
              <a:t>, Art Gallery of NSW website, accessed 16 December 2025.</a:t>
            </a:r>
          </a:p>
          <a:p>
            <a:pPr>
              <a:lnSpc>
                <a:spcPct val="107000"/>
              </a:lnSpc>
              <a:spcAft>
                <a:spcPts val="800"/>
              </a:spcAft>
            </a:pPr>
            <a:r>
              <a:rPr lang="en-AU" dirty="0" err="1">
                <a:latin typeface="+mn-lt"/>
              </a:rPr>
              <a:t>artstry</a:t>
            </a:r>
            <a:r>
              <a:rPr lang="en-AU" dirty="0">
                <a:latin typeface="+mn-lt"/>
              </a:rPr>
              <a:t> (2023) </a:t>
            </a:r>
            <a:r>
              <a:rPr lang="en-AU" u="sng" dirty="0">
                <a:latin typeface="+mn-lt"/>
                <a:hlinkClick r:id="rId10"/>
              </a:rPr>
              <a:t>Why This Artist Is Building a Miniature World | EP01 | ARTSTRY - YouTube</a:t>
            </a:r>
            <a:r>
              <a:rPr lang="en-AU" dirty="0">
                <a:latin typeface="+mn-lt"/>
              </a:rPr>
              <a:t>, </a:t>
            </a:r>
            <a:r>
              <a:rPr lang="en-AU" i="1" dirty="0">
                <a:latin typeface="+mn-lt"/>
              </a:rPr>
              <a:t>YouTube</a:t>
            </a:r>
            <a:r>
              <a:rPr lang="en-AU" dirty="0">
                <a:latin typeface="+mn-lt"/>
              </a:rPr>
              <a:t>, accessed 16 December 2025.</a:t>
            </a:r>
          </a:p>
          <a:p>
            <a:pPr>
              <a:lnSpc>
                <a:spcPct val="107000"/>
              </a:lnSpc>
              <a:spcAft>
                <a:spcPts val="800"/>
              </a:spcAft>
            </a:pPr>
            <a:r>
              <a:rPr lang="en-AU" dirty="0">
                <a:latin typeface="+mn-lt"/>
              </a:rPr>
              <a:t>Artsy (2025) </a:t>
            </a:r>
            <a:r>
              <a:rPr lang="en-AU" u="sng" dirty="0">
                <a:latin typeface="+mn-lt"/>
                <a:hlinkClick r:id="rId11"/>
              </a:rPr>
              <a:t>Yang Yongliang </a:t>
            </a:r>
            <a:r>
              <a:rPr lang="zh-CN" altLang="en-US" u="sng" dirty="0">
                <a:latin typeface="+mn-lt"/>
                <a:hlinkClick r:id="rId11"/>
              </a:rPr>
              <a:t>杨泳梁</a:t>
            </a:r>
            <a:r>
              <a:rPr lang="en-AU" u="sng" dirty="0">
                <a:latin typeface="+mn-lt"/>
                <a:hlinkClick r:id="rId11"/>
              </a:rPr>
              <a:t> | The Falls (2022)</a:t>
            </a:r>
            <a:r>
              <a:rPr lang="en-AU" dirty="0">
                <a:latin typeface="+mn-lt"/>
              </a:rPr>
              <a:t>, Artsy website, accessed 16 December 2025.</a:t>
            </a:r>
          </a:p>
          <a:p>
            <a:pPr>
              <a:lnSpc>
                <a:spcPct val="107000"/>
              </a:lnSpc>
              <a:spcAft>
                <a:spcPts val="800"/>
              </a:spcAft>
            </a:pPr>
            <a:r>
              <a:rPr lang="en-AU" dirty="0">
                <a:latin typeface="+mn-lt"/>
              </a:rPr>
              <a:t>Aung E (2024) </a:t>
            </a:r>
            <a:r>
              <a:rPr lang="en-AU" u="sng" dirty="0">
                <a:latin typeface="+mn-lt"/>
                <a:hlinkClick r:id="rId12"/>
              </a:rPr>
              <a:t>ARTEXPRESS Virtual Gallery | </a:t>
            </a:r>
            <a:r>
              <a:rPr lang="en-AU" u="sng" dirty="0" err="1">
                <a:latin typeface="+mn-lt"/>
                <a:hlinkClick r:id="rId12"/>
              </a:rPr>
              <a:t>Eizar</a:t>
            </a:r>
            <a:r>
              <a:rPr lang="en-AU" u="sng" dirty="0">
                <a:latin typeface="+mn-lt"/>
                <a:hlinkClick r:id="rId12"/>
              </a:rPr>
              <a:t> Aung | Concrete Bubble</a:t>
            </a:r>
            <a:r>
              <a:rPr lang="en-AU" dirty="0">
                <a:latin typeface="+mn-lt"/>
              </a:rPr>
              <a:t>, ARTEXPRESS Virtual website, accessed 16 December 2025.</a:t>
            </a:r>
          </a:p>
          <a:p>
            <a:pPr>
              <a:lnSpc>
                <a:spcPct val="107000"/>
              </a:lnSpc>
              <a:spcAft>
                <a:spcPts val="800"/>
              </a:spcAft>
            </a:pPr>
            <a:r>
              <a:rPr lang="en-AU" dirty="0">
                <a:latin typeface="+mn-lt"/>
              </a:rPr>
              <a:t>Australian Bureau of Statistics (2015) </a:t>
            </a:r>
            <a:r>
              <a:rPr lang="en-AU" u="sng" dirty="0">
                <a:latin typeface="+mn-lt"/>
                <a:hlinkClick r:id="rId13"/>
              </a:rPr>
              <a:t>4160.0.55.001 - Frameworks for Australian Social Statistics, Jun 2015</a:t>
            </a:r>
            <a:r>
              <a:rPr lang="en-AU" dirty="0">
                <a:latin typeface="+mn-lt"/>
              </a:rPr>
              <a:t>, ABS website, accessed 16 December 2025.</a:t>
            </a:r>
          </a:p>
          <a:p>
            <a:pPr>
              <a:lnSpc>
                <a:spcPct val="107000"/>
              </a:lnSpc>
              <a:spcAft>
                <a:spcPts val="800"/>
              </a:spcAft>
              <a:buNone/>
            </a:pPr>
            <a:r>
              <a:rPr lang="en-AU" sz="1200" kern="100" dirty="0">
                <a:effectLst/>
                <a:latin typeface="+mn-lt"/>
                <a:ea typeface="DengXian" panose="02010600030101010101" pitchFamily="2" charset="-122"/>
                <a:cs typeface="Cordia New" panose="020B0304020202020204" pitchFamily="34" charset="-34"/>
              </a:rPr>
              <a:t>Barnes C (2019) </a:t>
            </a:r>
            <a:r>
              <a:rPr lang="en-AU" sz="1200" u="sng" kern="100" dirty="0">
                <a:solidFill>
                  <a:srgbClr val="467886"/>
                </a:solidFill>
                <a:effectLst/>
                <a:latin typeface="+mn-lt"/>
                <a:ea typeface="DengXian" panose="02010600030101010101" pitchFamily="2" charset="-122"/>
                <a:cs typeface="Cordia New" panose="020B0304020202020204" pitchFamily="34" charset="-34"/>
                <a:hlinkClick r:id="rId14"/>
              </a:rPr>
              <a:t>ARTEXPRESS Virtual Gallery | Caleb Barnes | Gargoyle for Sydney Harbour Bridge</a:t>
            </a:r>
            <a:r>
              <a:rPr lang="en-AU" sz="1200" kern="100" dirty="0">
                <a:effectLst/>
                <a:latin typeface="+mn-lt"/>
                <a:ea typeface="DengXian" panose="02010600030101010101" pitchFamily="2" charset="-122"/>
                <a:cs typeface="Cordia New" panose="020B0304020202020204" pitchFamily="34" charset="-34"/>
              </a:rPr>
              <a:t>, ARTEXPRESS Virtual website, accessed 16 December 2025.</a:t>
            </a:r>
          </a:p>
          <a:p>
            <a:pPr>
              <a:lnSpc>
                <a:spcPct val="107000"/>
              </a:lnSpc>
              <a:spcAft>
                <a:spcPts val="800"/>
              </a:spcAft>
              <a:buNone/>
            </a:pPr>
            <a:r>
              <a:rPr lang="en-AU" sz="1200" kern="100" dirty="0">
                <a:effectLst/>
                <a:latin typeface="+mn-lt"/>
                <a:ea typeface="DengXian" panose="02010600030101010101" pitchFamily="2" charset="-122"/>
                <a:cs typeface="Cordia New" panose="020B0304020202020204" pitchFamily="34" charset="-34"/>
              </a:rPr>
              <a:t>Bhattacharyya J (2024) </a:t>
            </a:r>
            <a:r>
              <a:rPr lang="en-AU" sz="1200" u="sng" kern="100" dirty="0">
                <a:solidFill>
                  <a:srgbClr val="467886"/>
                </a:solidFill>
                <a:effectLst/>
                <a:latin typeface="+mn-lt"/>
                <a:ea typeface="DengXian" panose="02010600030101010101" pitchFamily="2" charset="-122"/>
                <a:cs typeface="Cordia New" panose="020B0304020202020204" pitchFamily="34" charset="-34"/>
                <a:hlinkClick r:id="rId15"/>
              </a:rPr>
              <a:t>Jishnu Bhattacharyya | Art Gallery of NSW</a:t>
            </a:r>
            <a:r>
              <a:rPr lang="en-AU" sz="1200" kern="100" dirty="0">
                <a:effectLst/>
                <a:latin typeface="+mn-lt"/>
                <a:ea typeface="DengXian" panose="02010600030101010101" pitchFamily="2" charset="-122"/>
                <a:cs typeface="Cordia New" panose="020B0304020202020204" pitchFamily="34" charset="-34"/>
              </a:rPr>
              <a:t>, Art Gallery of NSW website, accessed 16 December 2025.</a:t>
            </a:r>
          </a:p>
        </p:txBody>
      </p:sp>
      <p:sp>
        <p:nvSpPr>
          <p:cNvPr id="2" name="Slide Number Placeholder 1">
            <a:extLst>
              <a:ext uri="{FF2B5EF4-FFF2-40B4-BE49-F238E27FC236}">
                <a16:creationId xmlns:a16="http://schemas.microsoft.com/office/drawing/2014/main" id="{48223418-AC99-D403-B6BA-7F5E5111A87A}"/>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147</a:t>
            </a:fld>
            <a:endParaRPr lang="en-AU"/>
          </a:p>
        </p:txBody>
      </p:sp>
    </p:spTree>
    <p:extLst>
      <p:ext uri="{BB962C8B-B14F-4D97-AF65-F5344CB8AC3E}">
        <p14:creationId xmlns:p14="http://schemas.microsoft.com/office/powerpoint/2010/main" val="1181014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1E1D720-42F0-EF0D-DFDD-61ED949EF1D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148</a:t>
            </a:fld>
            <a:endParaRPr lang="en-AU"/>
          </a:p>
        </p:txBody>
      </p:sp>
      <p:sp>
        <p:nvSpPr>
          <p:cNvPr id="5" name="Title 4">
            <a:extLst>
              <a:ext uri="{FF2B5EF4-FFF2-40B4-BE49-F238E27FC236}">
                <a16:creationId xmlns:a16="http://schemas.microsoft.com/office/drawing/2014/main" id="{2FDCE777-A915-C4AB-4756-A249B132FD60}"/>
              </a:ext>
            </a:extLst>
          </p:cNvPr>
          <p:cNvSpPr>
            <a:spLocks noGrp="1"/>
          </p:cNvSpPr>
          <p:nvPr>
            <p:ph type="title"/>
          </p:nvPr>
        </p:nvSpPr>
        <p:spPr/>
        <p:txBody>
          <a:bodyPr/>
          <a:lstStyle/>
          <a:p>
            <a:r>
              <a:rPr lang="en-US" dirty="0"/>
              <a:t>References </a:t>
            </a:r>
            <a:r>
              <a:rPr lang="en-US" dirty="0">
                <a:solidFill>
                  <a:schemeClr val="accent1">
                    <a:alpha val="0"/>
                  </a:schemeClr>
                </a:solidFill>
              </a:rPr>
              <a:t>(2)</a:t>
            </a:r>
          </a:p>
        </p:txBody>
      </p:sp>
      <p:sp>
        <p:nvSpPr>
          <p:cNvPr id="9" name="TextBox 8">
            <a:extLst>
              <a:ext uri="{FF2B5EF4-FFF2-40B4-BE49-F238E27FC236}">
                <a16:creationId xmlns:a16="http://schemas.microsoft.com/office/drawing/2014/main" id="{A67D9BDC-7061-C30C-E129-559690CF329E}"/>
              </a:ext>
            </a:extLst>
          </p:cNvPr>
          <p:cNvSpPr txBox="1"/>
          <p:nvPr/>
        </p:nvSpPr>
        <p:spPr>
          <a:xfrm>
            <a:off x="360000" y="1029217"/>
            <a:ext cx="11484000" cy="5576848"/>
          </a:xfrm>
          <a:prstGeom prst="rect">
            <a:avLst/>
          </a:prstGeom>
          <a:noFill/>
        </p:spPr>
        <p:txBody>
          <a:bodyPr wrap="square">
            <a:spAutoFit/>
          </a:bodyPr>
          <a:lstStyle/>
          <a:p>
            <a:pPr marL="0" marR="0" lvl="0" indent="0" algn="l" defTabSz="914377" rtl="0" eaLnBrk="1" fontAlgn="auto" latinLnBrk="0" hangingPunct="1">
              <a:lnSpc>
                <a:spcPct val="107000"/>
              </a:lnSpc>
              <a:spcBef>
                <a:spcPts val="0"/>
              </a:spcBef>
              <a:spcAft>
                <a:spcPts val="80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22272B"/>
                </a:solidFill>
                <a:effectLst/>
                <a:uLnTx/>
                <a:uFillTx/>
                <a:latin typeface="Arial" panose="020B0604020202020204" pitchFamily="34" charset="0"/>
                <a:ea typeface="+mn-ea"/>
                <a:cs typeface="Arial" panose="020B0604020202020204" pitchFamily="34" charset="0"/>
              </a:rPr>
              <a:t>Broken Hill City Art Gallery (2025) </a:t>
            </a:r>
            <a:r>
              <a:rPr kumimoji="0" lang="en-AU" sz="1200" b="0" i="0" u="sng" strike="noStrike" kern="1200" cap="none" spc="0" normalizeH="0" baseline="0" noProof="0" dirty="0">
                <a:ln>
                  <a:noFill/>
                </a:ln>
                <a:solidFill>
                  <a:srgbClr val="22272B"/>
                </a:solidFill>
                <a:effectLst/>
                <a:uLnTx/>
                <a:uFillTx/>
                <a:latin typeface="Arial" panose="020B0604020202020204" pitchFamily="34" charset="0"/>
                <a:ea typeface="+mn-ea"/>
                <a:cs typeface="Arial" panose="020B0604020202020204" pitchFamily="34" charset="0"/>
                <a:hlinkClick r:id="rId2"/>
              </a:rPr>
              <a:t>Outback Dreamscapes: Isabella Seraphima Rose | BHCAG</a:t>
            </a:r>
            <a:r>
              <a:rPr kumimoji="0" lang="en-AU" sz="1200" b="0" i="0" u="none" strike="noStrike" kern="1200" cap="none" spc="0" normalizeH="0" baseline="0" noProof="0" dirty="0">
                <a:ln>
                  <a:noFill/>
                </a:ln>
                <a:solidFill>
                  <a:srgbClr val="22272B"/>
                </a:solidFill>
                <a:effectLst/>
                <a:uLnTx/>
                <a:uFillTx/>
                <a:latin typeface="Arial" panose="020B0604020202020204" pitchFamily="34" charset="0"/>
                <a:ea typeface="+mn-ea"/>
                <a:cs typeface="Arial" panose="020B0604020202020204" pitchFamily="34" charset="0"/>
              </a:rPr>
              <a:t>, Broken Hill City Art Gallery website, accessed 16 December.</a:t>
            </a:r>
          </a:p>
          <a:p>
            <a:pPr marL="0" marR="0" lvl="0" indent="0" algn="l" defTabSz="914377" rtl="0" eaLnBrk="1" fontAlgn="auto" latinLnBrk="0" hangingPunct="1">
              <a:lnSpc>
                <a:spcPct val="107000"/>
              </a:lnSpc>
              <a:spcBef>
                <a:spcPts val="0"/>
              </a:spcBef>
              <a:spcAft>
                <a:spcPts val="80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22272B"/>
                </a:solidFill>
                <a:effectLst/>
                <a:uLnTx/>
                <a:uFillTx/>
                <a:latin typeface="Arial" panose="020B0604020202020204" pitchFamily="34" charset="0"/>
                <a:ea typeface="+mn-ea"/>
                <a:cs typeface="Arial" panose="020B0604020202020204" pitchFamily="34" charset="0"/>
              </a:rPr>
              <a:t>Brueck R (2025) </a:t>
            </a:r>
            <a:r>
              <a:rPr kumimoji="0" lang="en-AU" sz="1200" b="0" i="0" u="sng" strike="noStrike" kern="1200" cap="none" spc="0" normalizeH="0" baseline="0" noProof="0" dirty="0">
                <a:ln>
                  <a:noFill/>
                </a:ln>
                <a:solidFill>
                  <a:srgbClr val="22272B"/>
                </a:solidFill>
                <a:effectLst/>
                <a:uLnTx/>
                <a:uFillTx/>
                <a:latin typeface="Arial" panose="020B0604020202020204" pitchFamily="34" charset="0"/>
                <a:ea typeface="+mn-ea"/>
                <a:cs typeface="Arial" panose="020B0604020202020204" pitchFamily="34" charset="0"/>
                <a:hlinkClick r:id="rId3"/>
              </a:rPr>
              <a:t>Deconstruction | Ralf Brueck</a:t>
            </a:r>
            <a:r>
              <a:rPr kumimoji="0" lang="en-AU" sz="1200" b="0" i="0" u="none" strike="noStrike" kern="1200" cap="none" spc="0" normalizeH="0" baseline="0" noProof="0" dirty="0">
                <a:ln>
                  <a:noFill/>
                </a:ln>
                <a:solidFill>
                  <a:srgbClr val="22272B"/>
                </a:solidFill>
                <a:effectLst/>
                <a:uLnTx/>
                <a:uFillTx/>
                <a:latin typeface="Arial" panose="020B0604020202020204" pitchFamily="34" charset="0"/>
                <a:ea typeface="+mn-ea"/>
                <a:cs typeface="Arial" panose="020B0604020202020204" pitchFamily="34" charset="0"/>
              </a:rPr>
              <a:t>, Ralph Brueck website, accessed 16 December 2025.</a:t>
            </a:r>
          </a:p>
          <a:p>
            <a:pPr marL="0" marR="0" lvl="0" indent="0" algn="l" defTabSz="914377" rtl="0" eaLnBrk="1" fontAlgn="auto" latinLnBrk="0" hangingPunct="1">
              <a:lnSpc>
                <a:spcPct val="107000"/>
              </a:lnSpc>
              <a:spcBef>
                <a:spcPts val="0"/>
              </a:spcBef>
              <a:spcAft>
                <a:spcPts val="80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22272B"/>
                </a:solidFill>
                <a:effectLst/>
                <a:uLnTx/>
                <a:uFillTx/>
                <a:latin typeface="Arial" panose="020B0604020202020204" pitchFamily="34" charset="0"/>
                <a:ea typeface="+mn-ea"/>
                <a:cs typeface="Arial" panose="020B0604020202020204" pitchFamily="34" charset="0"/>
              </a:rPr>
              <a:t>Carriage trade (2019) </a:t>
            </a:r>
            <a:r>
              <a:rPr kumimoji="0" lang="en-AU" sz="1200" b="0" i="0" u="sng" strike="noStrike" kern="1200" cap="none" spc="0" normalizeH="0" baseline="0" noProof="0" dirty="0">
                <a:ln>
                  <a:noFill/>
                </a:ln>
                <a:solidFill>
                  <a:srgbClr val="22272B"/>
                </a:solidFill>
                <a:effectLst/>
                <a:uLnTx/>
                <a:uFillTx/>
                <a:latin typeface="Arial" panose="020B0604020202020204" pitchFamily="34" charset="0"/>
                <a:ea typeface="+mn-ea"/>
                <a:cs typeface="Arial" panose="020B0604020202020204" pitchFamily="34" charset="0"/>
                <a:hlinkClick r:id="rId4"/>
              </a:rPr>
              <a:t>Denise Scott Brown Photographs, 1956 - 1966 — carriage trade</a:t>
            </a:r>
            <a:r>
              <a:rPr kumimoji="0" lang="en-AU" sz="1200" b="0" i="0" u="none" strike="noStrike" kern="1200" cap="none" spc="0" normalizeH="0" baseline="0" noProof="0" dirty="0">
                <a:ln>
                  <a:noFill/>
                </a:ln>
                <a:solidFill>
                  <a:srgbClr val="22272B"/>
                </a:solidFill>
                <a:effectLst/>
                <a:uLnTx/>
                <a:uFillTx/>
                <a:latin typeface="Arial" panose="020B0604020202020204" pitchFamily="34" charset="0"/>
                <a:ea typeface="+mn-ea"/>
                <a:cs typeface="Arial" panose="020B0604020202020204" pitchFamily="34" charset="0"/>
              </a:rPr>
              <a:t>, carriage trade website, accessed 16 December 2025.</a:t>
            </a:r>
          </a:p>
          <a:p>
            <a:pPr marL="0" marR="0" lvl="0" indent="0" algn="l" defTabSz="914377" rtl="0" eaLnBrk="1" fontAlgn="auto" latinLnBrk="0" hangingPunct="1">
              <a:lnSpc>
                <a:spcPct val="107000"/>
              </a:lnSpc>
              <a:spcBef>
                <a:spcPts val="0"/>
              </a:spcBef>
              <a:spcAft>
                <a:spcPts val="80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22272B"/>
                </a:solidFill>
                <a:effectLst/>
                <a:uLnTx/>
                <a:uFillTx/>
                <a:latin typeface="Arial" panose="020B0604020202020204" pitchFamily="34" charset="0"/>
                <a:ea typeface="+mn-ea"/>
                <a:cs typeface="Arial" panose="020B0604020202020204" pitchFamily="34" charset="0"/>
              </a:rPr>
              <a:t>Cheng L (960) </a:t>
            </a:r>
            <a:r>
              <a:rPr kumimoji="0" lang="en-AU" sz="1200" b="0" i="0" u="sng" strike="noStrike" kern="1200" cap="none" spc="0" normalizeH="0" baseline="0" noProof="0" dirty="0">
                <a:ln>
                  <a:noFill/>
                </a:ln>
                <a:solidFill>
                  <a:srgbClr val="22272B"/>
                </a:solidFill>
                <a:effectLst/>
                <a:uLnTx/>
                <a:uFillTx/>
                <a:latin typeface="Arial" panose="020B0604020202020204" pitchFamily="34" charset="0"/>
                <a:ea typeface="+mn-ea"/>
                <a:cs typeface="Arial" panose="020B0604020202020204" pitchFamily="34" charset="0"/>
                <a:hlinkClick r:id="rId5"/>
              </a:rPr>
              <a:t>A Solitary Temple Amid Clearing Peaks - Li Cheng — Google Arts &amp; Culture</a:t>
            </a:r>
            <a:r>
              <a:rPr kumimoji="0" lang="en-AU" sz="1200" b="0" i="0" u="none" strike="noStrike" kern="1200" cap="none" spc="0" normalizeH="0" baseline="0" noProof="0" dirty="0">
                <a:ln>
                  <a:noFill/>
                </a:ln>
                <a:solidFill>
                  <a:srgbClr val="22272B"/>
                </a:solidFill>
                <a:effectLst/>
                <a:uLnTx/>
                <a:uFillTx/>
                <a:latin typeface="Arial" panose="020B0604020202020204" pitchFamily="34" charset="0"/>
                <a:ea typeface="+mn-ea"/>
                <a:cs typeface="Arial" panose="020B0604020202020204" pitchFamily="34" charset="0"/>
              </a:rPr>
              <a:t>, accessed 6 March 2026.</a:t>
            </a:r>
          </a:p>
          <a:p>
            <a:pPr marL="0" marR="0" lvl="0" indent="0" algn="l" defTabSz="914377" rtl="0" eaLnBrk="1" fontAlgn="auto" latinLnBrk="0" hangingPunct="1">
              <a:lnSpc>
                <a:spcPct val="107000"/>
              </a:lnSpc>
              <a:spcBef>
                <a:spcPts val="0"/>
              </a:spcBef>
              <a:spcAft>
                <a:spcPts val="80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22272B"/>
                </a:solidFill>
                <a:effectLst/>
                <a:uLnTx/>
                <a:uFillTx/>
                <a:latin typeface="Arial" panose="020B0604020202020204" pitchFamily="34" charset="0"/>
                <a:ea typeface="+mn-ea"/>
                <a:cs typeface="Arial" panose="020B0604020202020204" pitchFamily="34" charset="0"/>
              </a:rPr>
              <a:t>Cheung K (2023) </a:t>
            </a:r>
            <a:r>
              <a:rPr kumimoji="0" lang="en-AU" sz="1200" b="0" i="0" u="sng" strike="noStrike" kern="1200" cap="none" spc="0" normalizeH="0" baseline="0" noProof="0" dirty="0">
                <a:ln>
                  <a:noFill/>
                </a:ln>
                <a:solidFill>
                  <a:srgbClr val="22272B"/>
                </a:solidFill>
                <a:effectLst/>
                <a:uLnTx/>
                <a:uFillTx/>
                <a:latin typeface="Arial" panose="020B0604020202020204" pitchFamily="34" charset="0"/>
                <a:ea typeface="+mn-ea"/>
                <a:cs typeface="Arial" panose="020B0604020202020204" pitchFamily="34" charset="0"/>
                <a:hlinkClick r:id="rId6"/>
              </a:rPr>
              <a:t>Kendrick Cheung | Art Gallery of NSW</a:t>
            </a:r>
            <a:r>
              <a:rPr kumimoji="0" lang="en-AU" sz="1200" b="0" i="0" u="none" strike="noStrike" kern="1200" cap="none" spc="0" normalizeH="0" baseline="0" noProof="0" dirty="0">
                <a:ln>
                  <a:noFill/>
                </a:ln>
                <a:solidFill>
                  <a:srgbClr val="22272B"/>
                </a:solidFill>
                <a:effectLst/>
                <a:uLnTx/>
                <a:uFillTx/>
                <a:latin typeface="Arial" panose="020B0604020202020204" pitchFamily="34" charset="0"/>
                <a:ea typeface="+mn-ea"/>
                <a:cs typeface="Arial" panose="020B0604020202020204" pitchFamily="34" charset="0"/>
              </a:rPr>
              <a:t>, Art Gallery of NSW website, accessed 16 December 2025.</a:t>
            </a:r>
          </a:p>
          <a:p>
            <a:pPr marL="0" marR="0" lvl="0" indent="0" algn="l" defTabSz="914377" rtl="0" eaLnBrk="1" fontAlgn="auto" latinLnBrk="0" hangingPunct="1">
              <a:lnSpc>
                <a:spcPct val="107000"/>
              </a:lnSpc>
              <a:spcBef>
                <a:spcPts val="0"/>
              </a:spcBef>
              <a:spcAft>
                <a:spcPts val="80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22272B"/>
                </a:solidFill>
                <a:effectLst/>
                <a:uLnTx/>
                <a:uFillTx/>
                <a:latin typeface="Arial" panose="020B0604020202020204" pitchFamily="34" charset="0"/>
                <a:ea typeface="+mn-ea"/>
                <a:cs typeface="Arial" panose="020B0604020202020204" pitchFamily="34" charset="0"/>
              </a:rPr>
              <a:t>Chuah A (2024) </a:t>
            </a:r>
            <a:r>
              <a:rPr kumimoji="0" lang="en-AU" sz="1200" b="0" i="0" u="sng" strike="noStrike" kern="1200" cap="none" spc="0" normalizeH="0" baseline="0" noProof="0" dirty="0">
                <a:ln>
                  <a:noFill/>
                </a:ln>
                <a:solidFill>
                  <a:srgbClr val="22272B"/>
                </a:solidFill>
                <a:effectLst/>
                <a:uLnTx/>
                <a:uFillTx/>
                <a:latin typeface="Arial" panose="020B0604020202020204" pitchFamily="34" charset="0"/>
                <a:ea typeface="+mn-ea"/>
                <a:cs typeface="Arial" panose="020B0604020202020204" pitchFamily="34" charset="0"/>
                <a:hlinkClick r:id="rId7"/>
              </a:rPr>
              <a:t>ARTEXPRESS Virtual Gallery | Anngie Chuah | Foreign Familiarity</a:t>
            </a:r>
            <a:r>
              <a:rPr kumimoji="0" lang="en-AU" sz="1200" b="0" i="0" u="none" strike="noStrike" kern="1200" cap="none" spc="0" normalizeH="0" baseline="0" noProof="0" dirty="0">
                <a:ln>
                  <a:noFill/>
                </a:ln>
                <a:solidFill>
                  <a:srgbClr val="22272B"/>
                </a:solidFill>
                <a:effectLst/>
                <a:uLnTx/>
                <a:uFillTx/>
                <a:latin typeface="Arial" panose="020B0604020202020204" pitchFamily="34" charset="0"/>
                <a:ea typeface="+mn-ea"/>
                <a:cs typeface="Arial" panose="020B0604020202020204" pitchFamily="34" charset="0"/>
              </a:rPr>
              <a:t>, ARTEXPRESS Virtual website, accessed 16 December 2025.</a:t>
            </a:r>
          </a:p>
          <a:p>
            <a:pPr marL="0" marR="0" lvl="0" indent="0" algn="l" defTabSz="914377" rtl="0" eaLnBrk="1" fontAlgn="auto" latinLnBrk="0" hangingPunct="1">
              <a:lnSpc>
                <a:spcPct val="107000"/>
              </a:lnSpc>
              <a:spcBef>
                <a:spcPts val="0"/>
              </a:spcBef>
              <a:spcAft>
                <a:spcPts val="80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22272B"/>
                </a:solidFill>
                <a:effectLst/>
                <a:uLnTx/>
                <a:uFillTx/>
                <a:latin typeface="Arial" panose="020B0604020202020204" pitchFamily="34" charset="0"/>
                <a:ea typeface="+mn-ea"/>
                <a:cs typeface="Arial" panose="020B0604020202020204" pitchFamily="34" charset="0"/>
              </a:rPr>
              <a:t>Davis A P (2022) </a:t>
            </a:r>
            <a:r>
              <a:rPr kumimoji="0" lang="en-AU" sz="1200" b="0" i="0" u="sng" strike="noStrike" kern="1200" cap="none" spc="0" normalizeH="0" baseline="0" noProof="0" dirty="0">
                <a:ln>
                  <a:noFill/>
                </a:ln>
                <a:solidFill>
                  <a:srgbClr val="22272B"/>
                </a:solidFill>
                <a:effectLst/>
                <a:uLnTx/>
                <a:uFillTx/>
                <a:latin typeface="Arial" panose="020B0604020202020204" pitchFamily="34" charset="0"/>
                <a:ea typeface="+mn-ea"/>
                <a:cs typeface="Arial" panose="020B0604020202020204" pitchFamily="34" charset="0"/>
                <a:hlinkClick r:id="rId8"/>
              </a:rPr>
              <a:t>ARTEXPRESS Virtual Gallery | Astrid Pepper Davis | Sanctuary: A Personal Exploration Through Japanese Architecture</a:t>
            </a:r>
            <a:r>
              <a:rPr kumimoji="0" lang="en-AU" sz="1200" b="0" i="0" u="none" strike="noStrike" kern="1200" cap="none" spc="0" normalizeH="0" baseline="0" noProof="0" dirty="0">
                <a:ln>
                  <a:noFill/>
                </a:ln>
                <a:solidFill>
                  <a:srgbClr val="22272B"/>
                </a:solidFill>
                <a:effectLst/>
                <a:uLnTx/>
                <a:uFillTx/>
                <a:latin typeface="Arial" panose="020B0604020202020204" pitchFamily="34" charset="0"/>
                <a:ea typeface="+mn-ea"/>
                <a:cs typeface="Arial" panose="020B0604020202020204" pitchFamily="34" charset="0"/>
              </a:rPr>
              <a:t>, ARTEXPRESS Virtual website, accessed 16 December 2025.</a:t>
            </a:r>
          </a:p>
          <a:p>
            <a:pPr marL="0" marR="0" lvl="0" indent="0" algn="l" defTabSz="914377" rtl="0" eaLnBrk="1" fontAlgn="auto" latinLnBrk="0" hangingPunct="1">
              <a:lnSpc>
                <a:spcPct val="107000"/>
              </a:lnSpc>
              <a:spcBef>
                <a:spcPts val="0"/>
              </a:spcBef>
              <a:spcAft>
                <a:spcPts val="80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22272B"/>
                </a:solidFill>
                <a:effectLst/>
                <a:uLnTx/>
                <a:uFillTx/>
                <a:latin typeface="Arial" panose="020B0604020202020204" pitchFamily="34" charset="0"/>
                <a:ea typeface="+mn-ea"/>
                <a:cs typeface="Arial" panose="020B0604020202020204" pitchFamily="34" charset="0"/>
              </a:rPr>
              <a:t>De Graaf D (2024) </a:t>
            </a:r>
            <a:r>
              <a:rPr kumimoji="0" lang="en-AU" sz="1200" b="0" i="0" u="sng" strike="noStrike" kern="1200" cap="none" spc="0" normalizeH="0" baseline="0" noProof="0" dirty="0">
                <a:ln>
                  <a:noFill/>
                </a:ln>
                <a:solidFill>
                  <a:srgbClr val="22272B"/>
                </a:solidFill>
                <a:effectLst/>
                <a:uLnTx/>
                <a:uFillTx/>
                <a:latin typeface="Arial" panose="020B0604020202020204" pitchFamily="34" charset="0"/>
                <a:ea typeface="+mn-ea"/>
                <a:cs typeface="Arial" panose="020B0604020202020204" pitchFamily="34" charset="0"/>
                <a:hlinkClick r:id="rId9"/>
              </a:rPr>
              <a:t>Dominiek De Graaf | Art Gallery of NSW</a:t>
            </a:r>
            <a:r>
              <a:rPr kumimoji="0" lang="en-AU" sz="1200" b="0" i="0" u="none" strike="noStrike" kern="1200" cap="none" spc="0" normalizeH="0" baseline="0" noProof="0" dirty="0">
                <a:ln>
                  <a:noFill/>
                </a:ln>
                <a:solidFill>
                  <a:srgbClr val="22272B"/>
                </a:solidFill>
                <a:effectLst/>
                <a:uLnTx/>
                <a:uFillTx/>
                <a:latin typeface="Arial" panose="020B0604020202020204" pitchFamily="34" charset="0"/>
                <a:ea typeface="+mn-ea"/>
                <a:cs typeface="Arial" panose="020B0604020202020204" pitchFamily="34" charset="0"/>
              </a:rPr>
              <a:t>, Art Gallery of NSW website, accessed 16 December 2025.</a:t>
            </a:r>
          </a:p>
          <a:p>
            <a:pPr marL="0" marR="0" lvl="0" indent="0" algn="l" defTabSz="914377" rtl="0" eaLnBrk="1" fontAlgn="auto" latinLnBrk="0" hangingPunct="1">
              <a:lnSpc>
                <a:spcPct val="107000"/>
              </a:lnSpc>
              <a:spcBef>
                <a:spcPts val="0"/>
              </a:spcBef>
              <a:spcAft>
                <a:spcPts val="80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22272B"/>
                </a:solidFill>
                <a:effectLst/>
                <a:uLnTx/>
                <a:uFillTx/>
                <a:latin typeface="Arial" panose="020B0604020202020204" pitchFamily="34" charset="0"/>
                <a:ea typeface="+mn-ea"/>
                <a:cs typeface="Arial" panose="020B0604020202020204" pitchFamily="34" charset="0"/>
              </a:rPr>
              <a:t>Dickinson T (n.d.) </a:t>
            </a:r>
            <a:r>
              <a:rPr kumimoji="0" lang="en-AU" sz="1200" b="0" i="0" u="sng" strike="noStrike" kern="1200" cap="none" spc="0" normalizeH="0" baseline="0" noProof="0" dirty="0">
                <a:ln>
                  <a:noFill/>
                </a:ln>
                <a:solidFill>
                  <a:srgbClr val="22272B"/>
                </a:solidFill>
                <a:effectLst/>
                <a:uLnTx/>
                <a:uFillTx/>
                <a:latin typeface="Arial" panose="020B0604020202020204" pitchFamily="34" charset="0"/>
                <a:ea typeface="+mn-ea"/>
                <a:cs typeface="Arial" panose="020B0604020202020204" pitchFamily="34" charset="0"/>
                <a:hlinkClick r:id="rId10"/>
              </a:rPr>
              <a:t>Trevor Dickinson Artist</a:t>
            </a:r>
            <a:r>
              <a:rPr kumimoji="0" lang="en-AU" sz="1200" b="0" i="0" u="none" strike="noStrike" kern="1200" cap="none" spc="0" normalizeH="0" baseline="0" noProof="0" dirty="0">
                <a:ln>
                  <a:noFill/>
                </a:ln>
                <a:solidFill>
                  <a:srgbClr val="22272B"/>
                </a:solidFill>
                <a:effectLst/>
                <a:uLnTx/>
                <a:uFillTx/>
                <a:latin typeface="Arial" panose="020B0604020202020204" pitchFamily="34" charset="0"/>
                <a:ea typeface="+mn-ea"/>
                <a:cs typeface="Arial" panose="020B0604020202020204" pitchFamily="34" charset="0"/>
              </a:rPr>
              <a:t>, Trevor Dickinson’s worldwide website, accessed 16 December 2025.</a:t>
            </a:r>
          </a:p>
          <a:p>
            <a:pPr marL="0" marR="0" lvl="0" indent="0" algn="l" defTabSz="914377" rtl="0" eaLnBrk="1" fontAlgn="auto" latinLnBrk="0" hangingPunct="1">
              <a:lnSpc>
                <a:spcPct val="107000"/>
              </a:lnSpc>
              <a:spcBef>
                <a:spcPts val="0"/>
              </a:spcBef>
              <a:spcAft>
                <a:spcPts val="80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22272B"/>
                </a:solidFill>
                <a:effectLst/>
                <a:uLnTx/>
                <a:uFillTx/>
                <a:latin typeface="Arial" panose="020B0604020202020204" pitchFamily="34" charset="0"/>
                <a:ea typeface="+mn-ea"/>
                <a:cs typeface="Arial" panose="020B0604020202020204" pitchFamily="34" charset="0"/>
              </a:rPr>
              <a:t>Downes B (2021) </a:t>
            </a:r>
            <a:r>
              <a:rPr kumimoji="0" lang="en-AU" sz="1200" b="0" i="0" u="sng" strike="noStrike" kern="1200" cap="none" spc="0" normalizeH="0" baseline="0" noProof="0" dirty="0">
                <a:ln>
                  <a:noFill/>
                </a:ln>
                <a:solidFill>
                  <a:srgbClr val="22272B"/>
                </a:solidFill>
                <a:effectLst/>
                <a:uLnTx/>
                <a:uFillTx/>
                <a:latin typeface="Arial" panose="020B0604020202020204" pitchFamily="34" charset="0"/>
                <a:ea typeface="+mn-ea"/>
                <a:cs typeface="Arial" panose="020B0604020202020204" pitchFamily="34" charset="0"/>
                <a:hlinkClick r:id="rId11"/>
              </a:rPr>
              <a:t>Patrizia Biondi: It’s A Circus Out There — Art Guide Australia</a:t>
            </a:r>
            <a:r>
              <a:rPr kumimoji="0" lang="en-AU" sz="1200" b="0" i="0" u="none" strike="noStrike" kern="1200" cap="none" spc="0" normalizeH="0" baseline="0" noProof="0" dirty="0">
                <a:ln>
                  <a:noFill/>
                </a:ln>
                <a:solidFill>
                  <a:srgbClr val="22272B"/>
                </a:solidFill>
                <a:effectLst/>
                <a:uLnTx/>
                <a:uFillTx/>
                <a:latin typeface="Arial" panose="020B0604020202020204" pitchFamily="34" charset="0"/>
                <a:ea typeface="+mn-ea"/>
                <a:cs typeface="Arial" panose="020B0604020202020204" pitchFamily="34" charset="0"/>
              </a:rPr>
              <a:t>, </a:t>
            </a:r>
            <a:r>
              <a:rPr kumimoji="0" lang="en-AU" sz="1200" b="0" i="1" u="none" strike="noStrike" kern="1200" cap="none" spc="0" normalizeH="0" baseline="0" noProof="0" dirty="0">
                <a:ln>
                  <a:noFill/>
                </a:ln>
                <a:solidFill>
                  <a:srgbClr val="22272B"/>
                </a:solidFill>
                <a:effectLst/>
                <a:uLnTx/>
                <a:uFillTx/>
                <a:latin typeface="Arial" panose="020B0604020202020204" pitchFamily="34" charset="0"/>
                <a:ea typeface="+mn-ea"/>
                <a:cs typeface="Arial" panose="020B0604020202020204" pitchFamily="34" charset="0"/>
              </a:rPr>
              <a:t>Art Guide Australia</a:t>
            </a:r>
            <a:r>
              <a:rPr kumimoji="0" lang="en-AU" sz="1200" b="0" i="0" u="none" strike="noStrike" kern="1200" cap="none" spc="0" normalizeH="0" baseline="0" noProof="0" dirty="0">
                <a:ln>
                  <a:noFill/>
                </a:ln>
                <a:solidFill>
                  <a:srgbClr val="22272B"/>
                </a:solidFill>
                <a:effectLst/>
                <a:uLnTx/>
                <a:uFillTx/>
                <a:latin typeface="Arial" panose="020B0604020202020204" pitchFamily="34" charset="0"/>
                <a:ea typeface="+mn-ea"/>
                <a:cs typeface="Arial" panose="020B0604020202020204" pitchFamily="34" charset="0"/>
              </a:rPr>
              <a:t>, accessed 16 December 2025.</a:t>
            </a:r>
          </a:p>
          <a:p>
            <a:pPr marL="0" marR="0" lvl="0" indent="0" algn="l" defTabSz="914377" rtl="0" eaLnBrk="1" fontAlgn="auto" latinLnBrk="0" hangingPunct="1">
              <a:lnSpc>
                <a:spcPct val="107000"/>
              </a:lnSpc>
              <a:spcBef>
                <a:spcPts val="0"/>
              </a:spcBef>
              <a:spcAft>
                <a:spcPts val="800"/>
              </a:spcAft>
              <a:buClrTx/>
              <a:buSzTx/>
              <a:buFont typeface="Arial" panose="020B0604020202020204" pitchFamily="34" charset="0"/>
              <a:buNone/>
              <a:tabLst/>
              <a:defRPr/>
            </a:pPr>
            <a:r>
              <a:rPr kumimoji="0" lang="en-AU" sz="1200" b="0" i="0" u="none" strike="noStrike" kern="100" cap="none" spc="0" normalizeH="0" baseline="0" noProof="0" dirty="0">
                <a:ln>
                  <a:noFill/>
                </a:ln>
                <a:solidFill>
                  <a:srgbClr val="22272B"/>
                </a:solidFill>
                <a:effectLst/>
                <a:uLnTx/>
                <a:uFillTx/>
                <a:latin typeface="Arial" panose="020B0604020202020204"/>
                <a:ea typeface="DengXian" panose="02010600030101010101" pitchFamily="2" charset="-122"/>
                <a:cs typeface="Cordia New" panose="020B0304020202020204" pitchFamily="34" charset="-34"/>
              </a:rPr>
              <a:t>Fabian F (1945-6) </a:t>
            </a:r>
            <a:r>
              <a:rPr kumimoji="0" lang="en-AU" sz="1200" b="0" i="0" u="sng" strike="noStrike" kern="100" cap="none" spc="0" normalizeH="0" baseline="0" noProof="0" dirty="0">
                <a:ln>
                  <a:noFill/>
                </a:ln>
                <a:solidFill>
                  <a:srgbClr val="467886"/>
                </a:solidFill>
                <a:effectLst/>
                <a:uLnTx/>
                <a:uFillTx/>
                <a:latin typeface="Arial" panose="020B0604020202020204"/>
                <a:ea typeface="DengXian" panose="02010600030101010101" pitchFamily="2" charset="-122"/>
                <a:cs typeface="Cordia New" panose="020B0304020202020204" pitchFamily="34" charset="-34"/>
                <a:hlinkClick r:id="rId12"/>
              </a:rPr>
              <a:t>(Market scene), Erwin FABIAN | NGV</a:t>
            </a:r>
            <a:r>
              <a:rPr kumimoji="0" lang="en-AU" sz="1200" b="0" i="0" u="none" strike="noStrike" kern="100" cap="none" spc="0" normalizeH="0" baseline="0" noProof="0" dirty="0">
                <a:ln>
                  <a:noFill/>
                </a:ln>
                <a:solidFill>
                  <a:srgbClr val="22272B"/>
                </a:solidFill>
                <a:effectLst/>
                <a:uLnTx/>
                <a:uFillTx/>
                <a:latin typeface="Arial" panose="020B0604020202020204"/>
                <a:ea typeface="DengXian" panose="02010600030101010101" pitchFamily="2" charset="-122"/>
                <a:cs typeface="Cordia New" panose="020B0304020202020204" pitchFamily="34" charset="-34"/>
              </a:rPr>
              <a:t>, National Gallery of Victoria website, accessed 16 December 2025.</a:t>
            </a:r>
          </a:p>
          <a:p>
            <a:pPr marL="0" marR="0" lvl="0" indent="0" algn="l" defTabSz="914377" rtl="0" eaLnBrk="1" fontAlgn="auto" latinLnBrk="0" hangingPunct="1">
              <a:lnSpc>
                <a:spcPct val="107000"/>
              </a:lnSpc>
              <a:spcBef>
                <a:spcPts val="0"/>
              </a:spcBef>
              <a:spcAft>
                <a:spcPts val="800"/>
              </a:spcAft>
              <a:buClrTx/>
              <a:buSzTx/>
              <a:buFont typeface="Arial" panose="020B0604020202020204" pitchFamily="34" charset="0"/>
              <a:buNone/>
              <a:tabLst/>
              <a:defRPr/>
            </a:pPr>
            <a:r>
              <a:rPr kumimoji="0" lang="en-AU" sz="1200" b="0" i="0" u="none" strike="noStrike" kern="100" cap="none" spc="0" normalizeH="0" baseline="0" noProof="0" dirty="0" err="1">
                <a:ln>
                  <a:noFill/>
                </a:ln>
                <a:solidFill>
                  <a:srgbClr val="22272B"/>
                </a:solidFill>
                <a:effectLst/>
                <a:uLnTx/>
                <a:uFillTx/>
                <a:latin typeface="Arial" panose="020B0604020202020204"/>
                <a:ea typeface="DengXian" panose="02010600030101010101" pitchFamily="2" charset="-122"/>
                <a:cs typeface="Cordia New" panose="020B0304020202020204" pitchFamily="34" charset="-34"/>
              </a:rPr>
              <a:t>Friedeberger</a:t>
            </a:r>
            <a:r>
              <a:rPr kumimoji="0" lang="en-AU" sz="1200" b="0" i="0" u="none" strike="noStrike" kern="100" cap="none" spc="0" normalizeH="0" baseline="0" noProof="0" dirty="0">
                <a:ln>
                  <a:noFill/>
                </a:ln>
                <a:solidFill>
                  <a:srgbClr val="22272B"/>
                </a:solidFill>
                <a:effectLst/>
                <a:uLnTx/>
                <a:uFillTx/>
                <a:latin typeface="Arial" panose="020B0604020202020204"/>
                <a:ea typeface="DengXian" panose="02010600030101010101" pitchFamily="2" charset="-122"/>
                <a:cs typeface="Cordia New" panose="020B0304020202020204" pitchFamily="34" charset="-34"/>
              </a:rPr>
              <a:t> K (1944), </a:t>
            </a:r>
            <a:r>
              <a:rPr kumimoji="0" lang="en-AU" sz="1200" b="0" i="0" u="sng" strike="noStrike" kern="100" cap="none" spc="0" normalizeH="0" baseline="0" noProof="0" dirty="0">
                <a:ln>
                  <a:noFill/>
                </a:ln>
                <a:solidFill>
                  <a:srgbClr val="467886"/>
                </a:solidFill>
                <a:effectLst/>
                <a:uLnTx/>
                <a:uFillTx/>
                <a:latin typeface="Arial" panose="020B0604020202020204"/>
                <a:ea typeface="DengXian" panose="02010600030101010101" pitchFamily="2" charset="-122"/>
                <a:cs typeface="Cordia New" panose="020B0304020202020204" pitchFamily="34" charset="-34"/>
                <a:hlinkClick r:id="rId13"/>
              </a:rPr>
              <a:t>(Wynyard Station, Sydney), 1944 by Klaus </a:t>
            </a:r>
            <a:r>
              <a:rPr kumimoji="0" lang="en-AU" sz="1200" b="0" i="0" u="sng" strike="noStrike" kern="100" cap="none" spc="0" normalizeH="0" baseline="0" noProof="0" dirty="0" err="1">
                <a:ln>
                  <a:noFill/>
                </a:ln>
                <a:solidFill>
                  <a:srgbClr val="467886"/>
                </a:solidFill>
                <a:effectLst/>
                <a:uLnTx/>
                <a:uFillTx/>
                <a:latin typeface="Arial" panose="020B0604020202020204"/>
                <a:ea typeface="DengXian" panose="02010600030101010101" pitchFamily="2" charset="-122"/>
                <a:cs typeface="Cordia New" panose="020B0304020202020204" pitchFamily="34" charset="-34"/>
                <a:hlinkClick r:id="rId13"/>
              </a:rPr>
              <a:t>Friedeberger</a:t>
            </a:r>
            <a:r>
              <a:rPr kumimoji="0" lang="en-AU" sz="1200" b="0" i="0" u="sng" strike="noStrike" kern="100" cap="none" spc="0" normalizeH="0" baseline="0" noProof="0" dirty="0">
                <a:ln>
                  <a:noFill/>
                </a:ln>
                <a:solidFill>
                  <a:srgbClr val="467886"/>
                </a:solidFill>
                <a:effectLst/>
                <a:uLnTx/>
                <a:uFillTx/>
                <a:latin typeface="Arial" panose="020B0604020202020204"/>
                <a:ea typeface="DengXian" panose="02010600030101010101" pitchFamily="2" charset="-122"/>
                <a:cs typeface="Cordia New" panose="020B0304020202020204" pitchFamily="34" charset="-34"/>
                <a:hlinkClick r:id="rId13"/>
              </a:rPr>
              <a:t> :: | Art Gallery of NSW</a:t>
            </a:r>
            <a:r>
              <a:rPr kumimoji="0" lang="en-AU" sz="1200" b="0" i="0" u="none" strike="noStrike" kern="100" cap="none" spc="0" normalizeH="0" baseline="0" noProof="0" dirty="0">
                <a:ln>
                  <a:noFill/>
                </a:ln>
                <a:solidFill>
                  <a:srgbClr val="22272B"/>
                </a:solidFill>
                <a:effectLst/>
                <a:uLnTx/>
                <a:uFillTx/>
                <a:latin typeface="Arial" panose="020B0604020202020204"/>
                <a:ea typeface="DengXian" panose="02010600030101010101" pitchFamily="2" charset="-122"/>
                <a:cs typeface="Cordia New" panose="020B0304020202020204" pitchFamily="34" charset="-34"/>
              </a:rPr>
              <a:t>, Art Gallery of NSW website, accessed 16 December 2025.</a:t>
            </a:r>
          </a:p>
          <a:p>
            <a:pPr marL="0" marR="0" lvl="0" indent="0" algn="l" defTabSz="914377" rtl="0" eaLnBrk="1" fontAlgn="auto" latinLnBrk="0" hangingPunct="1">
              <a:lnSpc>
                <a:spcPct val="107000"/>
              </a:lnSpc>
              <a:spcBef>
                <a:spcPts val="0"/>
              </a:spcBef>
              <a:spcAft>
                <a:spcPts val="800"/>
              </a:spcAft>
              <a:buClrTx/>
              <a:buSzTx/>
              <a:buFont typeface="Arial" panose="020B0604020202020204" pitchFamily="34" charset="0"/>
              <a:buNone/>
              <a:tabLst/>
              <a:defRPr/>
            </a:pPr>
            <a:r>
              <a:rPr kumimoji="0" lang="en-AU" sz="1200" b="0" i="0" u="none" strike="noStrike" kern="100" cap="none" spc="0" normalizeH="0" baseline="0" noProof="0" dirty="0">
                <a:ln>
                  <a:noFill/>
                </a:ln>
                <a:solidFill>
                  <a:srgbClr val="22272B"/>
                </a:solidFill>
                <a:effectLst/>
                <a:uLnTx/>
                <a:uFillTx/>
                <a:latin typeface="Arial" panose="020B0604020202020204"/>
                <a:ea typeface="DengXian" panose="02010600030101010101" pitchFamily="2" charset="-122"/>
                <a:cs typeface="Cordia New" panose="020B0304020202020204" pitchFamily="34" charset="-34"/>
              </a:rPr>
              <a:t>Google Arts and Culture website, accessed 16 December 2025.</a:t>
            </a:r>
          </a:p>
          <a:p>
            <a:pPr marL="0" marR="0" lvl="0" indent="0" algn="l" defTabSz="914377" rtl="0" eaLnBrk="1" fontAlgn="auto" latinLnBrk="0" hangingPunct="1">
              <a:lnSpc>
                <a:spcPct val="107000"/>
              </a:lnSpc>
              <a:spcBef>
                <a:spcPts val="0"/>
              </a:spcBef>
              <a:spcAft>
                <a:spcPts val="800"/>
              </a:spcAft>
              <a:buClrTx/>
              <a:buSzTx/>
              <a:buFont typeface="Arial" panose="020B0604020202020204" pitchFamily="34" charset="0"/>
              <a:buNone/>
              <a:tabLst/>
              <a:defRPr/>
            </a:pPr>
            <a:r>
              <a:rPr kumimoji="0" lang="en-AU" sz="1200" b="0" i="0" u="none" strike="noStrike" kern="100" cap="none" spc="0" normalizeH="0" baseline="0" noProof="0" dirty="0">
                <a:ln>
                  <a:noFill/>
                </a:ln>
                <a:solidFill>
                  <a:srgbClr val="22272B"/>
                </a:solidFill>
                <a:effectLst/>
                <a:uLnTx/>
                <a:uFillTx/>
                <a:latin typeface="Arial" panose="020B0604020202020204"/>
                <a:ea typeface="DengXian" panose="02010600030101010101" pitchFamily="2" charset="-122"/>
                <a:cs typeface="Cordia New" panose="020B0304020202020204" pitchFamily="34" charset="-34"/>
              </a:rPr>
              <a:t>Google (2025) </a:t>
            </a:r>
            <a:r>
              <a:rPr kumimoji="0" lang="en-GB" sz="1200" b="0" i="0" u="sng" strike="noStrike" kern="100" cap="none" spc="0" normalizeH="0" baseline="0" noProof="0" dirty="0">
                <a:ln>
                  <a:noFill/>
                </a:ln>
                <a:solidFill>
                  <a:srgbClr val="467886"/>
                </a:solidFill>
                <a:effectLst/>
                <a:uLnTx/>
                <a:uFillTx/>
                <a:latin typeface="Arial" panose="020B0604020202020204"/>
                <a:ea typeface="DengXian" panose="02010600030101010101" pitchFamily="2" charset="-122"/>
                <a:cs typeface="Cordia New" panose="020B0304020202020204" pitchFamily="34" charset="-34"/>
                <a:hlinkClick r:id="rId14"/>
              </a:rPr>
              <a:t>Google Earth</a:t>
            </a:r>
            <a:r>
              <a:rPr kumimoji="0" lang="en-AU" sz="1200" b="0" i="0" u="none" strike="noStrike" kern="100" cap="none" spc="0" normalizeH="0" baseline="0" noProof="0" dirty="0">
                <a:ln>
                  <a:noFill/>
                </a:ln>
                <a:solidFill>
                  <a:srgbClr val="22272B"/>
                </a:solidFill>
                <a:effectLst/>
                <a:uLnTx/>
                <a:uFillTx/>
                <a:latin typeface="Arial" panose="020B0604020202020204"/>
                <a:ea typeface="DengXian" panose="02010600030101010101" pitchFamily="2" charset="-122"/>
                <a:cs typeface="Cordia New" panose="020B0304020202020204" pitchFamily="34" charset="-34"/>
              </a:rPr>
              <a:t>, Google Earth website, accessed 16 December 2025.</a:t>
            </a:r>
          </a:p>
          <a:p>
            <a:pPr marL="0" marR="0" lvl="0" indent="0" algn="l" defTabSz="914377" rtl="0" eaLnBrk="1" fontAlgn="auto" latinLnBrk="0" hangingPunct="1">
              <a:lnSpc>
                <a:spcPct val="107000"/>
              </a:lnSpc>
              <a:spcBef>
                <a:spcPts val="0"/>
              </a:spcBef>
              <a:spcAft>
                <a:spcPts val="800"/>
              </a:spcAft>
              <a:buClrTx/>
              <a:buSzTx/>
              <a:buFont typeface="Arial" panose="020B0604020202020204" pitchFamily="34" charset="0"/>
              <a:buNone/>
              <a:tabLst/>
              <a:defRPr/>
            </a:pPr>
            <a:r>
              <a:rPr kumimoji="0" lang="en-AU" sz="1200" b="0" i="0" u="none" strike="noStrike" kern="100" cap="none" spc="0" normalizeH="0" baseline="0" noProof="0" dirty="0">
                <a:ln>
                  <a:noFill/>
                </a:ln>
                <a:solidFill>
                  <a:srgbClr val="22272B"/>
                </a:solidFill>
                <a:effectLst/>
                <a:uLnTx/>
                <a:uFillTx/>
                <a:latin typeface="Aptos" panose="020B0004020202020204" pitchFamily="34" charset="0"/>
                <a:ea typeface="DengXian" panose="02010600030101010101" pitchFamily="2" charset="-122"/>
                <a:cs typeface="Cordia New" panose="020B0304020202020204" pitchFamily="34" charset="-34"/>
              </a:rPr>
              <a:t>——</a:t>
            </a:r>
            <a:r>
              <a:rPr kumimoji="0" lang="en-AU" sz="1200" b="0" i="0" u="none" strike="noStrike" kern="0" cap="none" spc="0" normalizeH="0" baseline="0" noProof="0" dirty="0">
                <a:ln>
                  <a:noFill/>
                </a:ln>
                <a:solidFill>
                  <a:srgbClr val="22272B"/>
                </a:solidFill>
                <a:effectLst/>
                <a:uLnTx/>
                <a:uFillTx/>
                <a:latin typeface="Arial" panose="020B0604020202020204"/>
                <a:ea typeface="Calibri" panose="020F0502020204030204" pitchFamily="34" charset="0"/>
                <a:cs typeface="Cordia New" panose="020B0304020202020204" pitchFamily="34" charset="-34"/>
              </a:rPr>
              <a:t>(2025) </a:t>
            </a:r>
            <a:r>
              <a:rPr kumimoji="0" lang="en-AU" sz="1200" b="0" i="0" u="sng" strike="noStrike" kern="0" cap="none" spc="0" normalizeH="0" baseline="0" noProof="0" dirty="0">
                <a:ln>
                  <a:noFill/>
                </a:ln>
                <a:solidFill>
                  <a:srgbClr val="467886"/>
                </a:solidFill>
                <a:effectLst/>
                <a:uLnTx/>
                <a:uFillTx/>
                <a:latin typeface="Arial" panose="020B0604020202020204"/>
                <a:ea typeface="Calibri" panose="020F0502020204030204" pitchFamily="34" charset="0"/>
                <a:cs typeface="Cordia New" panose="020B0304020202020204" pitchFamily="34" charset="-34"/>
                <a:hlinkClick r:id="rId15"/>
              </a:rPr>
              <a:t>Google Images</a:t>
            </a:r>
            <a:r>
              <a:rPr kumimoji="0" lang="en-AU" sz="1200" b="0" i="0" u="none" strike="noStrike" kern="0" cap="none" spc="0" normalizeH="0" baseline="0" noProof="0" dirty="0">
                <a:ln>
                  <a:noFill/>
                </a:ln>
                <a:solidFill>
                  <a:srgbClr val="22272B"/>
                </a:solidFill>
                <a:effectLst/>
                <a:uLnTx/>
                <a:uFillTx/>
                <a:latin typeface="Arial" panose="020B0604020202020204"/>
                <a:ea typeface="Calibri" panose="020F0502020204030204" pitchFamily="34" charset="0"/>
                <a:cs typeface="Cordia New" panose="020B0304020202020204" pitchFamily="34" charset="-34"/>
              </a:rPr>
              <a:t>, Google website, accessed 16 December 2025.</a:t>
            </a:r>
            <a:endParaRPr kumimoji="0" lang="en-AU" sz="1200" b="0" i="0" u="none" strike="noStrike" kern="100" cap="none" spc="0" normalizeH="0" baseline="0" noProof="0" dirty="0">
              <a:ln>
                <a:noFill/>
              </a:ln>
              <a:solidFill>
                <a:srgbClr val="22272B"/>
              </a:solidFill>
              <a:effectLst/>
              <a:uLnTx/>
              <a:uFillTx/>
              <a:latin typeface="Arial" panose="020B0604020202020204"/>
              <a:ea typeface="DengXian" panose="02010600030101010101" pitchFamily="2" charset="-122"/>
              <a:cs typeface="Cordia New" panose="020B0304020202020204" pitchFamily="34" charset="-34"/>
            </a:endParaRPr>
          </a:p>
          <a:p>
            <a:pPr marL="0" marR="0" lvl="0" indent="0" algn="l" defTabSz="914377" rtl="0" eaLnBrk="1" fontAlgn="auto" latinLnBrk="0" hangingPunct="1">
              <a:lnSpc>
                <a:spcPct val="107000"/>
              </a:lnSpc>
              <a:spcBef>
                <a:spcPts val="0"/>
              </a:spcBef>
              <a:spcAft>
                <a:spcPts val="800"/>
              </a:spcAft>
              <a:buClrTx/>
              <a:buSzTx/>
              <a:buFont typeface="Arial" panose="020B0604020202020204" pitchFamily="34" charset="0"/>
              <a:buNone/>
              <a:tabLst/>
              <a:defRPr/>
            </a:pPr>
            <a:r>
              <a:rPr kumimoji="0" lang="en-AU" sz="1200" b="0" i="0" u="none" strike="noStrike" kern="100" cap="none" spc="0" normalizeH="0" baseline="0" noProof="0" dirty="0">
                <a:ln>
                  <a:noFill/>
                </a:ln>
                <a:solidFill>
                  <a:srgbClr val="22272B"/>
                </a:solidFill>
                <a:effectLst/>
                <a:uLnTx/>
                <a:uFillTx/>
                <a:latin typeface="Aptos" panose="020B0004020202020204" pitchFamily="34" charset="0"/>
                <a:ea typeface="DengXian" panose="02010600030101010101" pitchFamily="2" charset="-122"/>
                <a:cs typeface="Cordia New" panose="020B0304020202020204" pitchFamily="34" charset="-34"/>
              </a:rPr>
              <a:t>——</a:t>
            </a:r>
            <a:r>
              <a:rPr kumimoji="0" lang="en-AU" sz="1200" b="0" i="0" u="none" strike="noStrike" kern="0" cap="none" spc="0" normalizeH="0" baseline="0" noProof="0" dirty="0">
                <a:ln>
                  <a:noFill/>
                </a:ln>
                <a:solidFill>
                  <a:srgbClr val="22272B"/>
                </a:solidFill>
                <a:effectLst/>
                <a:uLnTx/>
                <a:uFillTx/>
                <a:latin typeface="Arial" panose="020B0604020202020204"/>
                <a:ea typeface="Calibri" panose="020F0502020204030204" pitchFamily="34" charset="0"/>
                <a:cs typeface="Cordia New" panose="020B0304020202020204" pitchFamily="34" charset="-34"/>
              </a:rPr>
              <a:t>(2025) </a:t>
            </a:r>
            <a:r>
              <a:rPr kumimoji="0" lang="en-AU" sz="1200" b="0" i="0" u="sng" strike="noStrike" kern="0" cap="none" spc="0" normalizeH="0" baseline="0" noProof="0" dirty="0">
                <a:ln>
                  <a:noFill/>
                </a:ln>
                <a:solidFill>
                  <a:srgbClr val="467886"/>
                </a:solidFill>
                <a:effectLst/>
                <a:uLnTx/>
                <a:uFillTx/>
                <a:latin typeface="Arial" panose="020B0604020202020204"/>
                <a:ea typeface="Calibri" panose="020F0502020204030204" pitchFamily="34" charset="0"/>
                <a:cs typeface="Cordia New" panose="020B0304020202020204" pitchFamily="34" charset="-34"/>
                <a:hlinkClick r:id="rId16"/>
              </a:rPr>
              <a:t>Explore Street View and add your own 360 images to Google Maps.</a:t>
            </a:r>
            <a:r>
              <a:rPr kumimoji="0" lang="en-AU" sz="1200" b="0" i="0" u="none" strike="noStrike" kern="0" cap="none" spc="0" normalizeH="0" baseline="0" noProof="0" dirty="0">
                <a:ln>
                  <a:noFill/>
                </a:ln>
                <a:solidFill>
                  <a:srgbClr val="22272B"/>
                </a:solidFill>
                <a:effectLst/>
                <a:uLnTx/>
                <a:uFillTx/>
                <a:latin typeface="Arial" panose="020B0604020202020204"/>
                <a:ea typeface="Calibri" panose="020F0502020204030204" pitchFamily="34" charset="0"/>
                <a:cs typeface="Cordia New" panose="020B0304020202020204" pitchFamily="34" charset="-34"/>
              </a:rPr>
              <a:t>, Google website, accessed 16 December 2025.</a:t>
            </a:r>
            <a:endParaRPr kumimoji="0" lang="en-AU" sz="1200" b="0" i="0" u="none" strike="noStrike" kern="100" cap="none" spc="0" normalizeH="0" baseline="0" noProof="0" dirty="0">
              <a:ln>
                <a:noFill/>
              </a:ln>
              <a:solidFill>
                <a:srgbClr val="22272B"/>
              </a:solidFill>
              <a:effectLst/>
              <a:uLnTx/>
              <a:uFillTx/>
              <a:latin typeface="Arial" panose="020B0604020202020204"/>
              <a:ea typeface="DengXian" panose="02010600030101010101" pitchFamily="2" charset="-122"/>
              <a:cs typeface="Cordia New" panose="020B0304020202020204" pitchFamily="34" charset="-34"/>
            </a:endParaRPr>
          </a:p>
          <a:p>
            <a:pPr marL="0" marR="0" lvl="0" indent="0" algn="l" defTabSz="914377" rtl="0" eaLnBrk="1" fontAlgn="auto" latinLnBrk="0" hangingPunct="1">
              <a:lnSpc>
                <a:spcPct val="107000"/>
              </a:lnSpc>
              <a:spcBef>
                <a:spcPts val="0"/>
              </a:spcBef>
              <a:spcAft>
                <a:spcPts val="800"/>
              </a:spcAft>
              <a:buClrTx/>
              <a:buSzTx/>
              <a:buFont typeface="Arial" panose="020B0604020202020204" pitchFamily="34" charset="0"/>
              <a:buNone/>
              <a:tabLst/>
              <a:defRPr/>
            </a:pPr>
            <a:r>
              <a:rPr kumimoji="0" lang="en-AU" sz="1200" b="0" i="0" u="none" strike="noStrike" kern="100" cap="none" spc="0" normalizeH="0" baseline="0" noProof="0" dirty="0">
                <a:ln>
                  <a:noFill/>
                </a:ln>
                <a:solidFill>
                  <a:srgbClr val="22272B"/>
                </a:solidFill>
                <a:effectLst/>
                <a:uLnTx/>
                <a:uFillTx/>
                <a:latin typeface="Arial" panose="020B0604020202020204"/>
                <a:ea typeface="DengXian" panose="02010600030101010101" pitchFamily="2" charset="-122"/>
                <a:cs typeface="Cordia New" panose="020B0304020202020204" pitchFamily="34" charset="-34"/>
              </a:rPr>
              <a:t>Google Arts &amp; Culture (n.d.) </a:t>
            </a:r>
            <a:r>
              <a:rPr kumimoji="0" lang="en-AU" sz="1200" b="0" i="0" u="sng" strike="noStrike" kern="100" cap="none" spc="0" normalizeH="0" baseline="0" noProof="0" dirty="0">
                <a:ln>
                  <a:noFill/>
                </a:ln>
                <a:solidFill>
                  <a:srgbClr val="467886"/>
                </a:solidFill>
                <a:effectLst/>
                <a:uLnTx/>
                <a:uFillTx/>
                <a:latin typeface="Arial" panose="020B0604020202020204"/>
                <a:ea typeface="DengXian" panose="02010600030101010101" pitchFamily="2" charset="-122"/>
                <a:cs typeface="Cordia New" panose="020B0304020202020204" pitchFamily="34" charset="-34"/>
                <a:hlinkClick r:id="rId17"/>
              </a:rPr>
              <a:t>Lan Ying — Google Arts &amp; Culture</a:t>
            </a:r>
            <a:r>
              <a:rPr kumimoji="0" lang="en-AU" sz="1200" b="0" i="0" u="none" strike="noStrike" kern="100" cap="none" spc="0" normalizeH="0" baseline="0" noProof="0" dirty="0">
                <a:ln>
                  <a:noFill/>
                </a:ln>
                <a:solidFill>
                  <a:srgbClr val="22272B"/>
                </a:solidFill>
                <a:effectLst/>
                <a:uLnTx/>
                <a:uFillTx/>
                <a:latin typeface="Arial" panose="020B0604020202020204"/>
                <a:ea typeface="DengXian" panose="02010600030101010101" pitchFamily="2" charset="-122"/>
                <a:cs typeface="Cordia New" panose="020B0304020202020204" pitchFamily="34" charset="-34"/>
              </a:rPr>
              <a:t>, Google Arts and Culture website, accessed 16 December 2025.</a:t>
            </a:r>
          </a:p>
          <a:p>
            <a:pPr defTabSz="914377">
              <a:lnSpc>
                <a:spcPct val="107000"/>
              </a:lnSpc>
              <a:spcAft>
                <a:spcPts val="800"/>
              </a:spcAft>
              <a:defRPr/>
            </a:pPr>
            <a:r>
              <a:rPr lang="en-AU" sz="1200" kern="0" dirty="0">
                <a:solidFill>
                  <a:srgbClr val="22272B"/>
                </a:solidFill>
                <a:ea typeface="Calibri" panose="020F0502020204030204" pitchFamily="34" charset="0"/>
                <a:cs typeface="Cordia New" panose="020B0304020202020204" pitchFamily="34" charset="-34"/>
              </a:rPr>
              <a:t>Golding D (2024) </a:t>
            </a:r>
            <a:r>
              <a:rPr lang="en-AU" sz="1200" u="sng" kern="0" dirty="0">
                <a:solidFill>
                  <a:srgbClr val="2F5496"/>
                </a:solidFill>
                <a:ea typeface="Calibri" panose="020F0502020204030204" pitchFamily="34" charset="0"/>
                <a:cs typeface="Cordia New" panose="020B0304020202020204" pitchFamily="34" charset="-34"/>
                <a:hlinkClick r:id="rId18"/>
              </a:rPr>
              <a:t>Cast In Cast Out | Dennis Golding</a:t>
            </a:r>
            <a:r>
              <a:rPr lang="en-AU" sz="1200" kern="0" dirty="0">
                <a:solidFill>
                  <a:srgbClr val="22272B"/>
                </a:solidFill>
                <a:ea typeface="Calibri" panose="020F0502020204030204" pitchFamily="34" charset="0"/>
                <a:cs typeface="Cordia New" panose="020B0304020202020204" pitchFamily="34" charset="-34"/>
              </a:rPr>
              <a:t>, Dennis Golding website, accessed 16 December 2025.</a:t>
            </a:r>
            <a:endParaRPr lang="en-AU" sz="1200" kern="100" dirty="0">
              <a:solidFill>
                <a:srgbClr val="22272B"/>
              </a:solidFill>
              <a:ea typeface="DengXian" panose="02010600030101010101" pitchFamily="2" charset="-122"/>
              <a:cs typeface="Cordia New" panose="020B0304020202020204" pitchFamily="34" charset="-34"/>
            </a:endParaRPr>
          </a:p>
        </p:txBody>
      </p:sp>
    </p:spTree>
    <p:extLst>
      <p:ext uri="{BB962C8B-B14F-4D97-AF65-F5344CB8AC3E}">
        <p14:creationId xmlns:p14="http://schemas.microsoft.com/office/powerpoint/2010/main" val="1108623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a:extLst>
            <a:ext uri="{FF2B5EF4-FFF2-40B4-BE49-F238E27FC236}">
              <a16:creationId xmlns:a16="http://schemas.microsoft.com/office/drawing/2014/main" id="{EB032E1F-4D99-1125-FC08-34BBFDFA760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558499-907A-F06D-ED26-B2FA6AFCBE3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149</a:t>
            </a:fld>
            <a:endParaRPr lang="en-AU"/>
          </a:p>
        </p:txBody>
      </p:sp>
      <p:sp>
        <p:nvSpPr>
          <p:cNvPr id="5" name="Title 4">
            <a:extLst>
              <a:ext uri="{FF2B5EF4-FFF2-40B4-BE49-F238E27FC236}">
                <a16:creationId xmlns:a16="http://schemas.microsoft.com/office/drawing/2014/main" id="{29720746-4D65-632E-9F17-D1F1FC1DC69D}"/>
              </a:ext>
            </a:extLst>
          </p:cNvPr>
          <p:cNvSpPr>
            <a:spLocks noGrp="1"/>
          </p:cNvSpPr>
          <p:nvPr>
            <p:ph type="title"/>
          </p:nvPr>
        </p:nvSpPr>
        <p:spPr/>
        <p:txBody>
          <a:bodyPr/>
          <a:lstStyle/>
          <a:p>
            <a:r>
              <a:rPr lang="en-US" dirty="0"/>
              <a:t>References </a:t>
            </a:r>
            <a:r>
              <a:rPr lang="en-US" dirty="0">
                <a:solidFill>
                  <a:schemeClr val="accent1">
                    <a:alpha val="0"/>
                  </a:schemeClr>
                </a:solidFill>
              </a:rPr>
              <a:t>(3)</a:t>
            </a:r>
          </a:p>
        </p:txBody>
      </p:sp>
      <p:sp>
        <p:nvSpPr>
          <p:cNvPr id="9" name="TextBox 8">
            <a:extLst>
              <a:ext uri="{FF2B5EF4-FFF2-40B4-BE49-F238E27FC236}">
                <a16:creationId xmlns:a16="http://schemas.microsoft.com/office/drawing/2014/main" id="{2D74FB32-54DA-A080-6718-5E086748546F}"/>
              </a:ext>
            </a:extLst>
          </p:cNvPr>
          <p:cNvSpPr txBox="1"/>
          <p:nvPr/>
        </p:nvSpPr>
        <p:spPr>
          <a:xfrm>
            <a:off x="360000" y="1029217"/>
            <a:ext cx="11484000" cy="5379229"/>
          </a:xfrm>
          <a:prstGeom prst="rect">
            <a:avLst/>
          </a:prstGeom>
          <a:noFill/>
        </p:spPr>
        <p:txBody>
          <a:bodyPr wrap="square">
            <a:spAutoFit/>
          </a:bodyPr>
          <a:lstStyle/>
          <a:p>
            <a:pPr marL="0" marR="0" lvl="0" indent="0" algn="l" defTabSz="914377" rtl="0" eaLnBrk="1" fontAlgn="auto" latinLnBrk="0" hangingPunct="1">
              <a:lnSpc>
                <a:spcPct val="107000"/>
              </a:lnSpc>
              <a:spcBef>
                <a:spcPts val="0"/>
              </a:spcBef>
              <a:spcAft>
                <a:spcPts val="800"/>
              </a:spcAft>
              <a:buClrTx/>
              <a:buSzTx/>
              <a:buFont typeface="Arial" panose="020B0604020202020204" pitchFamily="34" charset="0"/>
              <a:buNone/>
              <a:tabLst/>
              <a:defRPr/>
            </a:pPr>
            <a:r>
              <a:rPr kumimoji="0" lang="en-AU" sz="1200" b="0" i="0" u="none" strike="noStrike" kern="100" cap="none" spc="0" normalizeH="0" baseline="0" noProof="0" dirty="0" err="1">
                <a:ln>
                  <a:noFill/>
                </a:ln>
                <a:solidFill>
                  <a:srgbClr val="22272B"/>
                </a:solidFill>
                <a:effectLst/>
                <a:uLnTx/>
                <a:uFillTx/>
                <a:latin typeface="Arial" panose="020B0604020202020204"/>
                <a:ea typeface="DengXian" panose="02010600030101010101" pitchFamily="2" charset="-122"/>
                <a:cs typeface="Cordia New" panose="020B0304020202020204" pitchFamily="34" charset="-34"/>
              </a:rPr>
              <a:t>Grossetête</a:t>
            </a:r>
            <a:r>
              <a:rPr kumimoji="0" lang="en-AU" sz="1200" b="0" i="0" u="none" strike="noStrike" kern="100" cap="none" spc="0" normalizeH="0" baseline="0" noProof="0" dirty="0">
                <a:ln>
                  <a:noFill/>
                </a:ln>
                <a:solidFill>
                  <a:srgbClr val="22272B"/>
                </a:solidFill>
                <a:effectLst/>
                <a:uLnTx/>
                <a:uFillTx/>
                <a:latin typeface="Arial" panose="020B0604020202020204"/>
                <a:ea typeface="DengXian" panose="02010600030101010101" pitchFamily="2" charset="-122"/>
                <a:cs typeface="Cordia New" panose="020B0304020202020204" pitchFamily="34" charset="-34"/>
              </a:rPr>
              <a:t> O (2024) </a:t>
            </a:r>
            <a:r>
              <a:rPr kumimoji="0" lang="en-AU" sz="1200" b="0" i="0" u="sng" strike="noStrike" kern="100" cap="none" spc="0" normalizeH="0" baseline="0" noProof="0" dirty="0">
                <a:ln>
                  <a:noFill/>
                </a:ln>
                <a:solidFill>
                  <a:srgbClr val="467886"/>
                </a:solidFill>
                <a:effectLst/>
                <a:uLnTx/>
                <a:uFillTx/>
                <a:latin typeface="Arial" panose="020B0604020202020204"/>
                <a:ea typeface="DengXian" panose="02010600030101010101" pitchFamily="2" charset="-122"/>
                <a:cs typeface="Cordia New" panose="020B0304020202020204" pitchFamily="34" charset="-34"/>
                <a:hlinkClick r:id="rId2"/>
              </a:rPr>
              <a:t>Monumental constructions - Olivier </a:t>
            </a:r>
            <a:r>
              <a:rPr kumimoji="0" lang="en-AU" sz="1200" b="0" i="0" u="sng" strike="noStrike" kern="100" cap="none" spc="0" normalizeH="0" baseline="0" noProof="0" dirty="0" err="1">
                <a:ln>
                  <a:noFill/>
                </a:ln>
                <a:solidFill>
                  <a:srgbClr val="467886"/>
                </a:solidFill>
                <a:effectLst/>
                <a:uLnTx/>
                <a:uFillTx/>
                <a:latin typeface="Arial" panose="020B0604020202020204"/>
                <a:ea typeface="DengXian" panose="02010600030101010101" pitchFamily="2" charset="-122"/>
                <a:cs typeface="Cordia New" panose="020B0304020202020204" pitchFamily="34" charset="-34"/>
                <a:hlinkClick r:id="rId2"/>
              </a:rPr>
              <a:t>Grossetête</a:t>
            </a:r>
            <a:r>
              <a:rPr kumimoji="0" lang="en-AU" sz="1200" b="0" i="0" u="none" strike="noStrike" kern="100" cap="none" spc="0" normalizeH="0" baseline="0" noProof="0" dirty="0">
                <a:ln>
                  <a:noFill/>
                </a:ln>
                <a:solidFill>
                  <a:srgbClr val="22272B"/>
                </a:solidFill>
                <a:effectLst/>
                <a:uLnTx/>
                <a:uFillTx/>
                <a:latin typeface="Arial" panose="020B0604020202020204"/>
                <a:ea typeface="DengXian" panose="02010600030101010101" pitchFamily="2" charset="-122"/>
                <a:cs typeface="Cordia New" panose="020B0304020202020204" pitchFamily="34" charset="-34"/>
              </a:rPr>
              <a:t>, Olivier </a:t>
            </a:r>
            <a:r>
              <a:rPr kumimoji="0" lang="en-AU" sz="1200" b="0" i="0" u="none" strike="noStrike" kern="100" cap="none" spc="0" normalizeH="0" baseline="0" noProof="0" dirty="0" err="1">
                <a:ln>
                  <a:noFill/>
                </a:ln>
                <a:solidFill>
                  <a:srgbClr val="22272B"/>
                </a:solidFill>
                <a:effectLst/>
                <a:uLnTx/>
                <a:uFillTx/>
                <a:latin typeface="Arial" panose="020B0604020202020204"/>
                <a:ea typeface="DengXian" panose="02010600030101010101" pitchFamily="2" charset="-122"/>
                <a:cs typeface="Cordia New" panose="020B0304020202020204" pitchFamily="34" charset="-34"/>
              </a:rPr>
              <a:t>Grossetête</a:t>
            </a:r>
            <a:r>
              <a:rPr kumimoji="0" lang="en-AU" sz="1200" b="0" i="0" u="none" strike="noStrike" kern="100" cap="none" spc="0" normalizeH="0" baseline="0" noProof="0" dirty="0">
                <a:ln>
                  <a:noFill/>
                </a:ln>
                <a:solidFill>
                  <a:srgbClr val="22272B"/>
                </a:solidFill>
                <a:effectLst/>
                <a:uLnTx/>
                <a:uFillTx/>
                <a:latin typeface="Arial" panose="020B0604020202020204"/>
                <a:ea typeface="DengXian" panose="02010600030101010101" pitchFamily="2" charset="-122"/>
                <a:cs typeface="Cordia New" panose="020B0304020202020204" pitchFamily="34" charset="-34"/>
              </a:rPr>
              <a:t> website, accessed 16 December 2025.</a:t>
            </a:r>
          </a:p>
          <a:p>
            <a:pPr marL="0" marR="0" lvl="0" indent="0" algn="l" defTabSz="914377" rtl="0" eaLnBrk="1" fontAlgn="auto" latinLnBrk="0" hangingPunct="1">
              <a:lnSpc>
                <a:spcPct val="107000"/>
              </a:lnSpc>
              <a:spcBef>
                <a:spcPts val="0"/>
              </a:spcBef>
              <a:spcAft>
                <a:spcPts val="800"/>
              </a:spcAft>
              <a:buClrTx/>
              <a:buSzTx/>
              <a:buFont typeface="Arial" panose="020B0604020202020204" pitchFamily="34" charset="0"/>
              <a:buNone/>
              <a:tabLst/>
              <a:defRPr/>
            </a:pPr>
            <a:r>
              <a:rPr kumimoji="0" lang="en-AU" sz="1200" b="0" i="0" u="none" strike="noStrike" kern="100" cap="none" spc="0" normalizeH="0" baseline="0" noProof="0" dirty="0">
                <a:ln>
                  <a:noFill/>
                </a:ln>
                <a:solidFill>
                  <a:srgbClr val="22272B"/>
                </a:solidFill>
                <a:effectLst/>
                <a:uLnTx/>
                <a:uFillTx/>
                <a:latin typeface="Arial" panose="020B0604020202020204"/>
                <a:ea typeface="DengXian" panose="02010600030101010101" pitchFamily="2" charset="-122"/>
                <a:cs typeface="Cordia New" panose="020B0304020202020204" pitchFamily="34" charset="-34"/>
              </a:rPr>
              <a:t>Guest L (2021) </a:t>
            </a:r>
            <a:r>
              <a:rPr kumimoji="0" lang="en-AU" sz="1200" b="0" i="0" u="sng" strike="noStrike" kern="100" cap="none" spc="0" normalizeH="0" baseline="0" noProof="0" dirty="0">
                <a:ln>
                  <a:noFill/>
                </a:ln>
                <a:solidFill>
                  <a:srgbClr val="467886"/>
                </a:solidFill>
                <a:effectLst/>
                <a:uLnTx/>
                <a:uFillTx/>
                <a:latin typeface="Arial" panose="020B0604020202020204"/>
                <a:ea typeface="DengXian" panose="02010600030101010101" pitchFamily="2" charset="-122"/>
                <a:cs typeface="Cordia New" panose="020B0304020202020204" pitchFamily="34" charset="-34"/>
                <a:hlinkClick r:id="rId3"/>
              </a:rPr>
              <a:t>Imagined Landscapes – </a:t>
            </a:r>
            <a:r>
              <a:rPr kumimoji="0" lang="en-AU" sz="1200" b="0" i="0" u="sng" strike="noStrike" kern="100" cap="none" spc="0" normalizeH="0" baseline="0" noProof="0" dirty="0" err="1">
                <a:ln>
                  <a:noFill/>
                </a:ln>
                <a:solidFill>
                  <a:srgbClr val="467886"/>
                </a:solidFill>
                <a:effectLst/>
                <a:uLnTx/>
                <a:uFillTx/>
                <a:latin typeface="Arial" panose="020B0604020202020204"/>
                <a:ea typeface="DengXian" panose="02010600030101010101" pitchFamily="2" charset="-122"/>
                <a:cs typeface="Cordia New" panose="020B0304020202020204" pitchFamily="34" charset="-34"/>
                <a:hlinkClick r:id="rId3"/>
              </a:rPr>
              <a:t>Sullivan+Strumpf</a:t>
            </a:r>
            <a:r>
              <a:rPr kumimoji="0" lang="en-AU" sz="1200" b="0" i="0" u="none" strike="noStrike" kern="100" cap="none" spc="0" normalizeH="0" baseline="0" noProof="0" dirty="0">
                <a:ln>
                  <a:noFill/>
                </a:ln>
                <a:solidFill>
                  <a:srgbClr val="22272B"/>
                </a:solidFill>
                <a:effectLst/>
                <a:uLnTx/>
                <a:uFillTx/>
                <a:latin typeface="Arial" panose="020B0604020202020204"/>
                <a:ea typeface="DengXian" panose="02010600030101010101" pitchFamily="2" charset="-122"/>
                <a:cs typeface="Cordia New" panose="020B0304020202020204" pitchFamily="34" charset="-34"/>
              </a:rPr>
              <a:t>, </a:t>
            </a:r>
            <a:r>
              <a:rPr kumimoji="0" lang="en-AU" sz="1200" b="0" i="0" u="none" strike="noStrike" kern="100" cap="none" spc="0" normalizeH="0" baseline="0" noProof="0" dirty="0" err="1">
                <a:ln>
                  <a:noFill/>
                </a:ln>
                <a:solidFill>
                  <a:srgbClr val="22272B"/>
                </a:solidFill>
                <a:effectLst/>
                <a:uLnTx/>
                <a:uFillTx/>
                <a:latin typeface="Arial" panose="020B0604020202020204"/>
                <a:ea typeface="DengXian" panose="02010600030101010101" pitchFamily="2" charset="-122"/>
                <a:cs typeface="Cordia New" panose="020B0304020202020204" pitchFamily="34" charset="-34"/>
              </a:rPr>
              <a:t>Sullivan+Strumpf</a:t>
            </a:r>
            <a:r>
              <a:rPr kumimoji="0" lang="en-AU" sz="1200" b="0" i="0" u="none" strike="noStrike" kern="100" cap="none" spc="0" normalizeH="0" baseline="0" noProof="0" dirty="0">
                <a:ln>
                  <a:noFill/>
                </a:ln>
                <a:solidFill>
                  <a:srgbClr val="22272B"/>
                </a:solidFill>
                <a:effectLst/>
                <a:uLnTx/>
                <a:uFillTx/>
                <a:latin typeface="Arial" panose="020B0604020202020204"/>
                <a:ea typeface="DengXian" panose="02010600030101010101" pitchFamily="2" charset="-122"/>
                <a:cs typeface="Cordia New" panose="020B0304020202020204" pitchFamily="34" charset="-34"/>
              </a:rPr>
              <a:t> website, accessed 16 December 2025.</a:t>
            </a:r>
          </a:p>
          <a:p>
            <a:pPr marL="0" marR="0" lvl="0" indent="0" algn="l" defTabSz="914377" rtl="0" eaLnBrk="1" fontAlgn="auto" latinLnBrk="0" hangingPunct="1">
              <a:lnSpc>
                <a:spcPct val="107000"/>
              </a:lnSpc>
              <a:spcBef>
                <a:spcPts val="0"/>
              </a:spcBef>
              <a:spcAft>
                <a:spcPts val="800"/>
              </a:spcAft>
              <a:buClrTx/>
              <a:buSzTx/>
              <a:buFont typeface="Arial" panose="020B0604020202020204" pitchFamily="34" charset="0"/>
              <a:buNone/>
              <a:tabLst/>
              <a:defRPr/>
            </a:pPr>
            <a:r>
              <a:rPr kumimoji="0" lang="en-AU" sz="1200" b="0" i="0" u="none" strike="noStrike" kern="100" cap="none" spc="0" normalizeH="0" baseline="0" noProof="0" dirty="0">
                <a:ln>
                  <a:noFill/>
                </a:ln>
                <a:solidFill>
                  <a:srgbClr val="22272B"/>
                </a:solidFill>
                <a:effectLst/>
                <a:uLnTx/>
                <a:uFillTx/>
                <a:latin typeface="Arial" panose="020B0604020202020204"/>
                <a:ea typeface="DengXian" panose="02010600030101010101" pitchFamily="2" charset="-122"/>
                <a:cs typeface="Cordia New" panose="020B0304020202020204" pitchFamily="34" charset="-34"/>
              </a:rPr>
              <a:t>Gwon O (2024) </a:t>
            </a:r>
            <a:r>
              <a:rPr kumimoji="0" lang="en-AU" sz="1200" b="0" i="0" u="sng" strike="noStrike" kern="100" cap="none" spc="0" normalizeH="0" baseline="0" noProof="0" dirty="0">
                <a:ln>
                  <a:noFill/>
                </a:ln>
                <a:solidFill>
                  <a:srgbClr val="467886"/>
                </a:solidFill>
                <a:effectLst/>
                <a:uLnTx/>
                <a:uFillTx/>
                <a:latin typeface="Arial" panose="020B0604020202020204"/>
                <a:ea typeface="DengXian" panose="02010600030101010101" pitchFamily="2" charset="-122"/>
                <a:cs typeface="Cordia New" panose="020B0304020202020204" pitchFamily="34" charset="-34"/>
                <a:hlinkClick r:id="rId4"/>
              </a:rPr>
              <a:t>04 The Flat – Osang Gwon</a:t>
            </a:r>
            <a:r>
              <a:rPr kumimoji="0" lang="en-AU" sz="1200" b="0" i="0" u="none" strike="noStrike" kern="100" cap="none" spc="0" normalizeH="0" baseline="0" noProof="0" dirty="0">
                <a:ln>
                  <a:noFill/>
                </a:ln>
                <a:solidFill>
                  <a:srgbClr val="22272B"/>
                </a:solidFill>
                <a:effectLst/>
                <a:uLnTx/>
                <a:uFillTx/>
                <a:latin typeface="Arial" panose="020B0604020202020204"/>
                <a:ea typeface="DengXian" panose="02010600030101010101" pitchFamily="2" charset="-122"/>
                <a:cs typeface="Cordia New" panose="020B0304020202020204" pitchFamily="34" charset="-34"/>
              </a:rPr>
              <a:t>, Osang</a:t>
            </a:r>
          </a:p>
          <a:p>
            <a:pPr marL="0" marR="0" lvl="0" indent="0" algn="l" defTabSz="914377" rtl="0" eaLnBrk="1" fontAlgn="auto" latinLnBrk="0" hangingPunct="1">
              <a:lnSpc>
                <a:spcPct val="107000"/>
              </a:lnSpc>
              <a:spcBef>
                <a:spcPts val="0"/>
              </a:spcBef>
              <a:spcAft>
                <a:spcPts val="800"/>
              </a:spcAft>
              <a:buClrTx/>
              <a:buSzTx/>
              <a:buFont typeface="Arial" panose="020B0604020202020204" pitchFamily="34" charset="0"/>
              <a:buNone/>
              <a:tabLst/>
              <a:defRPr/>
            </a:pPr>
            <a:r>
              <a:rPr kumimoji="0" lang="en-AU" sz="1200" b="0" i="0" u="none" strike="noStrike" kern="100" cap="none" spc="0" normalizeH="0" baseline="0" noProof="0" dirty="0">
                <a:ln>
                  <a:noFill/>
                </a:ln>
                <a:solidFill>
                  <a:srgbClr val="22272B"/>
                </a:solidFill>
                <a:effectLst/>
                <a:uLnTx/>
                <a:uFillTx/>
                <a:latin typeface="Arial" panose="020B0604020202020204"/>
                <a:ea typeface="DengXian" panose="02010600030101010101" pitchFamily="2" charset="-122"/>
                <a:cs typeface="Cordia New" panose="020B0304020202020204" pitchFamily="34" charset="-34"/>
              </a:rPr>
              <a:t>Hazelhurst Arts Centre (2025), </a:t>
            </a:r>
            <a:r>
              <a:rPr kumimoji="0" lang="en-AU" sz="1200" b="0" i="0" u="sng" strike="noStrike" kern="100" cap="none" spc="0" normalizeH="0" baseline="0" noProof="0" dirty="0">
                <a:ln>
                  <a:noFill/>
                </a:ln>
                <a:solidFill>
                  <a:srgbClr val="467886"/>
                </a:solidFill>
                <a:effectLst/>
                <a:uLnTx/>
                <a:uFillTx/>
                <a:latin typeface="Arial" panose="020B0604020202020204"/>
                <a:ea typeface="DengXian" panose="02010600030101010101" pitchFamily="2" charset="-122"/>
                <a:cs typeface="Cordia New" panose="020B0304020202020204" pitchFamily="34" charset="-34"/>
                <a:hlinkClick r:id="rId5"/>
              </a:rPr>
              <a:t>Hazelhurst Art on Paper Award 2025 by Hazelhurst Arts Centre - </a:t>
            </a:r>
            <a:r>
              <a:rPr kumimoji="0" lang="en-AU" sz="1200" b="0" i="0" u="sng" strike="noStrike" kern="100" cap="none" spc="0" normalizeH="0" baseline="0" noProof="0" dirty="0" err="1">
                <a:ln>
                  <a:noFill/>
                </a:ln>
                <a:solidFill>
                  <a:srgbClr val="467886"/>
                </a:solidFill>
                <a:effectLst/>
                <a:uLnTx/>
                <a:uFillTx/>
                <a:latin typeface="Arial" panose="020B0604020202020204"/>
                <a:ea typeface="DengXian" panose="02010600030101010101" pitchFamily="2" charset="-122"/>
                <a:cs typeface="Cordia New" panose="020B0304020202020204" pitchFamily="34" charset="-34"/>
                <a:hlinkClick r:id="rId5"/>
              </a:rPr>
              <a:t>Issuu</a:t>
            </a:r>
            <a:r>
              <a:rPr kumimoji="0" lang="en-AU" sz="1200" b="0" i="0" u="none" strike="noStrike" kern="100" cap="none" spc="0" normalizeH="0" baseline="0" noProof="0" dirty="0">
                <a:ln>
                  <a:noFill/>
                </a:ln>
                <a:solidFill>
                  <a:srgbClr val="22272B"/>
                </a:solidFill>
                <a:effectLst/>
                <a:uLnTx/>
                <a:uFillTx/>
                <a:latin typeface="Arial" panose="020B0604020202020204"/>
                <a:ea typeface="DengXian" panose="02010600030101010101" pitchFamily="2" charset="-122"/>
                <a:cs typeface="Cordia New" panose="020B0304020202020204" pitchFamily="34" charset="-34"/>
              </a:rPr>
              <a:t>, </a:t>
            </a:r>
            <a:r>
              <a:rPr kumimoji="0" lang="en-AU" sz="1200" b="0" i="1" u="none" strike="noStrike" kern="100" cap="none" spc="0" normalizeH="0" baseline="0" noProof="0" dirty="0" err="1">
                <a:ln>
                  <a:noFill/>
                </a:ln>
                <a:solidFill>
                  <a:srgbClr val="22272B"/>
                </a:solidFill>
                <a:effectLst/>
                <a:uLnTx/>
                <a:uFillTx/>
                <a:latin typeface="Arial" panose="020B0604020202020204"/>
                <a:ea typeface="DengXian" panose="02010600030101010101" pitchFamily="2" charset="-122"/>
                <a:cs typeface="Cordia New" panose="020B0304020202020204" pitchFamily="34" charset="-34"/>
              </a:rPr>
              <a:t>Issuu</a:t>
            </a:r>
            <a:r>
              <a:rPr kumimoji="0" lang="en-AU" sz="1200" b="0" i="0" u="none" strike="noStrike" kern="100" cap="none" spc="0" normalizeH="0" baseline="0" noProof="0" dirty="0">
                <a:ln>
                  <a:noFill/>
                </a:ln>
                <a:solidFill>
                  <a:srgbClr val="22272B"/>
                </a:solidFill>
                <a:effectLst/>
                <a:uLnTx/>
                <a:uFillTx/>
                <a:latin typeface="Arial" panose="020B0604020202020204"/>
                <a:ea typeface="DengXian" panose="02010600030101010101" pitchFamily="2" charset="-122"/>
                <a:cs typeface="Cordia New" panose="020B0304020202020204" pitchFamily="34" charset="-34"/>
              </a:rPr>
              <a:t>, accessed 16 December 2025.</a:t>
            </a:r>
          </a:p>
          <a:p>
            <a:pPr marL="0" marR="0" lvl="0" indent="0" algn="l" defTabSz="914377" rtl="0" eaLnBrk="1" fontAlgn="auto" latinLnBrk="0" hangingPunct="1">
              <a:lnSpc>
                <a:spcPct val="107000"/>
              </a:lnSpc>
              <a:spcBef>
                <a:spcPts val="0"/>
              </a:spcBef>
              <a:spcAft>
                <a:spcPts val="800"/>
              </a:spcAft>
              <a:buClrTx/>
              <a:buSzTx/>
              <a:buFont typeface="Arial" panose="020B0604020202020204" pitchFamily="34" charset="0"/>
              <a:buNone/>
              <a:tabLst/>
              <a:defRPr/>
            </a:pPr>
            <a:r>
              <a:rPr kumimoji="0" lang="en-AU" sz="1200" b="0" i="0" u="none" strike="noStrike" kern="100" cap="none" spc="0" normalizeH="0" baseline="0" noProof="0" dirty="0">
                <a:ln>
                  <a:noFill/>
                </a:ln>
                <a:solidFill>
                  <a:srgbClr val="22272B"/>
                </a:solidFill>
                <a:effectLst/>
                <a:uLnTx/>
                <a:uFillTx/>
                <a:latin typeface="Arial" panose="020B0604020202020204"/>
                <a:ea typeface="DengXian" panose="02010600030101010101" pitchFamily="2" charset="-122"/>
                <a:cs typeface="Cordia New" panose="020B0304020202020204" pitchFamily="34" charset="-34"/>
              </a:rPr>
              <a:t>Hirschfeld-Mack L (1958) </a:t>
            </a:r>
            <a:r>
              <a:rPr kumimoji="0" lang="en-AU" sz="1200" b="0" i="0" u="sng" strike="noStrike" kern="100" cap="none" spc="0" normalizeH="0" baseline="0" noProof="0" dirty="0">
                <a:ln>
                  <a:noFill/>
                </a:ln>
                <a:solidFill>
                  <a:srgbClr val="467886"/>
                </a:solidFill>
                <a:effectLst/>
                <a:uLnTx/>
                <a:uFillTx/>
                <a:latin typeface="Arial" panose="020B0604020202020204"/>
                <a:ea typeface="DengXian" panose="02010600030101010101" pitchFamily="2" charset="-122"/>
                <a:cs typeface="Cordia New" panose="020B0304020202020204" pitchFamily="34" charset="-34"/>
                <a:hlinkClick r:id="rId6"/>
              </a:rPr>
              <a:t>Untitled, 1958 by Ludwig Hirschfeld-Mack :: | Art Gallery of NSW</a:t>
            </a:r>
            <a:r>
              <a:rPr kumimoji="0" lang="en-AU" sz="1200" b="0" i="0" u="none" strike="noStrike" kern="100" cap="none" spc="0" normalizeH="0" baseline="0" noProof="0" dirty="0">
                <a:ln>
                  <a:noFill/>
                </a:ln>
                <a:solidFill>
                  <a:srgbClr val="22272B"/>
                </a:solidFill>
                <a:effectLst/>
                <a:uLnTx/>
                <a:uFillTx/>
                <a:latin typeface="Arial" panose="020B0604020202020204"/>
                <a:ea typeface="DengXian" panose="02010600030101010101" pitchFamily="2" charset="-122"/>
                <a:cs typeface="Cordia New" panose="020B0304020202020204" pitchFamily="34" charset="-34"/>
              </a:rPr>
              <a:t>, Art Gallery of NSW website, accessed 16 December 2025.</a:t>
            </a:r>
          </a:p>
          <a:p>
            <a:pPr marL="0" marR="0" lvl="0" indent="0" algn="l" defTabSz="914377" rtl="0" eaLnBrk="1" fontAlgn="auto" latinLnBrk="0" hangingPunct="1">
              <a:lnSpc>
                <a:spcPct val="107000"/>
              </a:lnSpc>
              <a:spcBef>
                <a:spcPts val="0"/>
              </a:spcBef>
              <a:spcAft>
                <a:spcPts val="800"/>
              </a:spcAft>
              <a:buClrTx/>
              <a:buSzTx/>
              <a:buFont typeface="Arial" panose="020B0604020202020204" pitchFamily="34" charset="0"/>
              <a:buNone/>
              <a:tabLst/>
              <a:defRPr/>
            </a:pPr>
            <a:r>
              <a:rPr kumimoji="0" lang="en-AU" sz="1200" b="0" i="0" u="none" strike="noStrike" kern="100" cap="none" spc="0" normalizeH="0" baseline="0" noProof="0" dirty="0">
                <a:ln>
                  <a:noFill/>
                </a:ln>
                <a:solidFill>
                  <a:srgbClr val="22272B"/>
                </a:solidFill>
                <a:effectLst/>
                <a:uLnTx/>
                <a:uFillTx/>
                <a:latin typeface="Aptos" panose="020B0004020202020204" pitchFamily="34" charset="0"/>
                <a:ea typeface="DengXian" panose="02010600030101010101" pitchFamily="2" charset="-122"/>
                <a:cs typeface="Cordia New" panose="020B0304020202020204" pitchFamily="34" charset="-34"/>
              </a:rPr>
              <a:t>——</a:t>
            </a:r>
            <a:r>
              <a:rPr kumimoji="0" lang="en-AU" sz="1200" b="0" i="0" u="none" strike="noStrike" kern="100" cap="none" spc="0" normalizeH="0" baseline="0" noProof="0" dirty="0">
                <a:ln>
                  <a:noFill/>
                </a:ln>
                <a:solidFill>
                  <a:srgbClr val="22272B"/>
                </a:solidFill>
                <a:effectLst/>
                <a:uLnTx/>
                <a:uFillTx/>
                <a:latin typeface="Arial" panose="020B0604020202020204"/>
                <a:ea typeface="DengXian" panose="02010600030101010101" pitchFamily="2" charset="-122"/>
                <a:cs typeface="Cordia New" panose="020B0304020202020204" pitchFamily="34" charset="-34"/>
              </a:rPr>
              <a:t>(1959) </a:t>
            </a:r>
            <a:r>
              <a:rPr kumimoji="0" lang="en-AU" sz="1200" b="0" i="0" u="sng" strike="noStrike" kern="100" cap="none" spc="0" normalizeH="0" baseline="0" noProof="0" dirty="0">
                <a:ln>
                  <a:noFill/>
                </a:ln>
                <a:solidFill>
                  <a:srgbClr val="467886"/>
                </a:solidFill>
                <a:effectLst/>
                <a:uLnTx/>
                <a:uFillTx/>
                <a:latin typeface="Arial" panose="020B0604020202020204"/>
                <a:ea typeface="DengXian" panose="02010600030101010101" pitchFamily="2" charset="-122"/>
                <a:cs typeface="Cordia New" panose="020B0304020202020204" pitchFamily="34" charset="-34"/>
                <a:hlinkClick r:id="rId7"/>
              </a:rPr>
              <a:t>Preparing – University Art Collection</a:t>
            </a:r>
            <a:r>
              <a:rPr kumimoji="0" lang="en-AU" sz="1200" b="0" i="0" u="none" strike="noStrike" kern="100" cap="none" spc="0" normalizeH="0" baseline="0" noProof="0" dirty="0">
                <a:ln>
                  <a:noFill/>
                </a:ln>
                <a:solidFill>
                  <a:srgbClr val="22272B"/>
                </a:solidFill>
                <a:effectLst/>
                <a:uLnTx/>
                <a:uFillTx/>
                <a:latin typeface="Arial" panose="020B0604020202020204"/>
                <a:ea typeface="DengXian" panose="02010600030101010101" pitchFamily="2" charset="-122"/>
                <a:cs typeface="Cordia New" panose="020B0304020202020204" pitchFamily="34" charset="-34"/>
              </a:rPr>
              <a:t>, The University of Melbourne Art Collection website, accessed 16 December 2025.</a:t>
            </a:r>
          </a:p>
          <a:p>
            <a:pPr marL="0" marR="0" lvl="0" indent="0" algn="l" defTabSz="914377" rtl="0" eaLnBrk="1" fontAlgn="auto" latinLnBrk="0" hangingPunct="1">
              <a:lnSpc>
                <a:spcPct val="107000"/>
              </a:lnSpc>
              <a:spcBef>
                <a:spcPts val="0"/>
              </a:spcBef>
              <a:spcAft>
                <a:spcPts val="800"/>
              </a:spcAft>
              <a:buClrTx/>
              <a:buSzTx/>
              <a:buFont typeface="Arial" panose="020B0604020202020204" pitchFamily="34" charset="0"/>
              <a:buNone/>
              <a:tabLst/>
              <a:defRPr/>
            </a:pPr>
            <a:r>
              <a:rPr kumimoji="0" lang="en-AU" sz="1200" b="0" i="0" u="none" strike="noStrike" kern="100" cap="none" spc="0" normalizeH="0" baseline="0" noProof="0" dirty="0">
                <a:ln>
                  <a:noFill/>
                </a:ln>
                <a:solidFill>
                  <a:srgbClr val="22272B"/>
                </a:solidFill>
                <a:effectLst/>
                <a:uLnTx/>
                <a:uFillTx/>
                <a:latin typeface="Arial" panose="020B0604020202020204"/>
                <a:ea typeface="DengXian" panose="02010600030101010101" pitchFamily="2" charset="-122"/>
                <a:cs typeface="Cordia New" panose="020B0304020202020204" pitchFamily="34" charset="-34"/>
              </a:rPr>
              <a:t>Hockney D (2025), </a:t>
            </a:r>
            <a:r>
              <a:rPr kumimoji="0" lang="en-AU" sz="1200" b="0" i="0" u="sng" strike="noStrike" kern="100" cap="none" spc="0" normalizeH="0" baseline="0" noProof="0" dirty="0">
                <a:ln>
                  <a:noFill/>
                </a:ln>
                <a:solidFill>
                  <a:srgbClr val="467886"/>
                </a:solidFill>
                <a:effectLst/>
                <a:uLnTx/>
                <a:uFillTx/>
                <a:latin typeface="Arial" panose="020B0604020202020204"/>
                <a:ea typeface="DengXian" panose="02010600030101010101" pitchFamily="2" charset="-122"/>
                <a:cs typeface="Cordia New" panose="020B0304020202020204" pitchFamily="34" charset="-34"/>
                <a:hlinkClick r:id="rId8"/>
              </a:rPr>
              <a:t>Photographic Collages : Photos : Works | David Hockney</a:t>
            </a:r>
            <a:r>
              <a:rPr kumimoji="0" lang="en-AU" sz="1200" b="0" i="0" u="none" strike="noStrike" kern="100" cap="none" spc="0" normalizeH="0" baseline="0" noProof="0" dirty="0">
                <a:ln>
                  <a:noFill/>
                </a:ln>
                <a:solidFill>
                  <a:srgbClr val="22272B"/>
                </a:solidFill>
                <a:effectLst/>
                <a:uLnTx/>
                <a:uFillTx/>
                <a:latin typeface="Arial" panose="020B0604020202020204"/>
                <a:ea typeface="DengXian" panose="02010600030101010101" pitchFamily="2" charset="-122"/>
                <a:cs typeface="Cordia New" panose="020B0304020202020204" pitchFamily="34" charset="-34"/>
              </a:rPr>
              <a:t>, David Hockney website, accessed 16 December 2025.</a:t>
            </a:r>
          </a:p>
          <a:p>
            <a:pPr marL="0" marR="0" lvl="0" indent="0" algn="l" defTabSz="914377" rtl="0" eaLnBrk="1" fontAlgn="auto" latinLnBrk="0" hangingPunct="1">
              <a:lnSpc>
                <a:spcPct val="107000"/>
              </a:lnSpc>
              <a:spcBef>
                <a:spcPts val="0"/>
              </a:spcBef>
              <a:spcAft>
                <a:spcPts val="800"/>
              </a:spcAft>
              <a:buClrTx/>
              <a:buSzTx/>
              <a:buFont typeface="Arial" panose="020B0604020202020204" pitchFamily="34" charset="0"/>
              <a:buNone/>
              <a:tabLst/>
              <a:defRPr/>
            </a:pPr>
            <a:r>
              <a:rPr kumimoji="0" lang="en-AU" sz="1200" b="0" i="0" u="none" strike="noStrike" kern="100" cap="none" spc="0" normalizeH="0" baseline="0" noProof="0" dirty="0">
                <a:ln>
                  <a:noFill/>
                </a:ln>
                <a:solidFill>
                  <a:srgbClr val="22272B"/>
                </a:solidFill>
                <a:effectLst/>
                <a:uLnTx/>
                <a:uFillTx/>
                <a:latin typeface="Arial" panose="020B0604020202020204"/>
                <a:ea typeface="DengXian" panose="02010600030101010101" pitchFamily="2" charset="-122"/>
                <a:cs typeface="Cordia New" panose="020B0304020202020204" pitchFamily="34" charset="-34"/>
              </a:rPr>
              <a:t>Horsburgh S (2023) </a:t>
            </a:r>
            <a:r>
              <a:rPr kumimoji="0" lang="en-AU" sz="1200" b="0" i="0" u="sng" strike="noStrike" kern="100" cap="none" spc="0" normalizeH="0" baseline="0" noProof="0" dirty="0">
                <a:ln>
                  <a:noFill/>
                </a:ln>
                <a:solidFill>
                  <a:srgbClr val="467886"/>
                </a:solidFill>
                <a:effectLst/>
                <a:uLnTx/>
                <a:uFillTx/>
                <a:latin typeface="Arial" panose="020B0604020202020204"/>
                <a:ea typeface="DengXian" panose="02010600030101010101" pitchFamily="2" charset="-122"/>
                <a:cs typeface="Cordia New" panose="020B0304020202020204" pitchFamily="34" charset="-34"/>
                <a:hlinkClick r:id="rId9"/>
              </a:rPr>
              <a:t>Building Miniature Replicas with Artist </a:t>
            </a:r>
            <a:r>
              <a:rPr kumimoji="0" lang="en-AU" sz="1200" b="0" i="0" u="sng" strike="noStrike" kern="100" cap="none" spc="0" normalizeH="0" baseline="0" noProof="0" dirty="0" err="1">
                <a:ln>
                  <a:noFill/>
                </a:ln>
                <a:solidFill>
                  <a:srgbClr val="467886"/>
                </a:solidFill>
                <a:effectLst/>
                <a:uLnTx/>
                <a:uFillTx/>
                <a:latin typeface="Arial" panose="020B0604020202020204"/>
                <a:ea typeface="DengXian" panose="02010600030101010101" pitchFamily="2" charset="-122"/>
                <a:cs typeface="Cordia New" panose="020B0304020202020204" pitchFamily="34" charset="-34"/>
                <a:hlinkClick r:id="rId9"/>
              </a:rPr>
              <a:t>Mylyn</a:t>
            </a:r>
            <a:r>
              <a:rPr kumimoji="0" lang="en-AU" sz="1200" b="0" i="0" u="sng" strike="noStrike" kern="100" cap="none" spc="0" normalizeH="0" baseline="0" noProof="0" dirty="0">
                <a:ln>
                  <a:noFill/>
                </a:ln>
                <a:solidFill>
                  <a:srgbClr val="467886"/>
                </a:solidFill>
                <a:effectLst/>
                <a:uLnTx/>
                <a:uFillTx/>
                <a:latin typeface="Arial" panose="020B0604020202020204"/>
                <a:ea typeface="DengXian" panose="02010600030101010101" pitchFamily="2" charset="-122"/>
                <a:cs typeface="Cordia New" panose="020B0304020202020204" pitchFamily="34" charset="-34"/>
                <a:hlinkClick r:id="rId9"/>
              </a:rPr>
              <a:t> Nguyen | Travel Insider</a:t>
            </a:r>
            <a:r>
              <a:rPr kumimoji="0" lang="en-AU" sz="1200" b="0" i="0" u="none" strike="noStrike" kern="100" cap="none" spc="0" normalizeH="0" baseline="0" noProof="0" dirty="0">
                <a:ln>
                  <a:noFill/>
                </a:ln>
                <a:solidFill>
                  <a:srgbClr val="22272B"/>
                </a:solidFill>
                <a:effectLst/>
                <a:uLnTx/>
                <a:uFillTx/>
                <a:latin typeface="Arial" panose="020B0604020202020204"/>
                <a:ea typeface="DengXian" panose="02010600030101010101" pitchFamily="2" charset="-122"/>
                <a:cs typeface="Cordia New" panose="020B0304020202020204" pitchFamily="34" charset="-34"/>
              </a:rPr>
              <a:t>, </a:t>
            </a:r>
            <a:r>
              <a:rPr kumimoji="0" lang="en-AU" sz="1200" b="0" i="1" u="none" strike="noStrike" kern="100" cap="none" spc="0" normalizeH="0" baseline="0" noProof="0" dirty="0">
                <a:ln>
                  <a:noFill/>
                </a:ln>
                <a:solidFill>
                  <a:srgbClr val="22272B"/>
                </a:solidFill>
                <a:effectLst/>
                <a:uLnTx/>
                <a:uFillTx/>
                <a:latin typeface="Arial" panose="020B0604020202020204"/>
                <a:ea typeface="DengXian" panose="02010600030101010101" pitchFamily="2" charset="-122"/>
                <a:cs typeface="Cordia New" panose="020B0304020202020204" pitchFamily="34" charset="-34"/>
              </a:rPr>
              <a:t>Travel Insider</a:t>
            </a:r>
            <a:r>
              <a:rPr kumimoji="0" lang="en-AU" sz="1200" b="0" i="0" u="none" strike="noStrike" kern="100" cap="none" spc="0" normalizeH="0" baseline="0" noProof="0" dirty="0">
                <a:ln>
                  <a:noFill/>
                </a:ln>
                <a:solidFill>
                  <a:srgbClr val="22272B"/>
                </a:solidFill>
                <a:effectLst/>
                <a:uLnTx/>
                <a:uFillTx/>
                <a:latin typeface="Arial" panose="020B0604020202020204"/>
                <a:ea typeface="DengXian" panose="02010600030101010101" pitchFamily="2" charset="-122"/>
                <a:cs typeface="Cordia New" panose="020B0304020202020204" pitchFamily="34" charset="-34"/>
              </a:rPr>
              <a:t>, accessed 16 December 2025.</a:t>
            </a:r>
          </a:p>
          <a:p>
            <a:pPr marL="0" marR="0" lvl="0" indent="0" algn="l" defTabSz="914377" rtl="0" eaLnBrk="1" fontAlgn="auto" latinLnBrk="0" hangingPunct="1">
              <a:lnSpc>
                <a:spcPct val="107000"/>
              </a:lnSpc>
              <a:spcBef>
                <a:spcPts val="0"/>
              </a:spcBef>
              <a:spcAft>
                <a:spcPts val="800"/>
              </a:spcAft>
              <a:buClrTx/>
              <a:buSzTx/>
              <a:buFont typeface="Arial" panose="020B0604020202020204" pitchFamily="34" charset="0"/>
              <a:buNone/>
              <a:tabLst/>
              <a:defRPr/>
            </a:pPr>
            <a:r>
              <a:rPr kumimoji="0" lang="en-AU" sz="1200" b="0" i="0" u="none" strike="noStrike" kern="100" cap="none" spc="0" normalizeH="0" baseline="0" noProof="0" dirty="0">
                <a:ln>
                  <a:noFill/>
                </a:ln>
                <a:solidFill>
                  <a:srgbClr val="22272B"/>
                </a:solidFill>
                <a:effectLst/>
                <a:uLnTx/>
                <a:uFillTx/>
                <a:latin typeface="Arial" panose="020B0604020202020204"/>
                <a:ea typeface="DengXian" panose="02010600030101010101" pitchFamily="2" charset="-122"/>
                <a:cs typeface="Cordia New" panose="020B0304020202020204" pitchFamily="34" charset="-34"/>
              </a:rPr>
              <a:t>Huynh A G H (2023) </a:t>
            </a:r>
            <a:r>
              <a:rPr kumimoji="0" lang="en-AU" sz="1200" b="0" i="0" u="sng" strike="noStrike" kern="100" cap="none" spc="0" normalizeH="0" baseline="0" noProof="0" dirty="0">
                <a:ln>
                  <a:noFill/>
                </a:ln>
                <a:solidFill>
                  <a:srgbClr val="467886"/>
                </a:solidFill>
                <a:effectLst/>
                <a:uLnTx/>
                <a:uFillTx/>
                <a:latin typeface="Arial" panose="020B0604020202020204"/>
                <a:ea typeface="DengXian" panose="02010600030101010101" pitchFamily="2" charset="-122"/>
                <a:cs typeface="Cordia New" panose="020B0304020202020204" pitchFamily="34" charset="-34"/>
                <a:hlinkClick r:id="rId10"/>
              </a:rPr>
              <a:t>Alison Giai Hue Huynh | Art Gallery of NSW</a:t>
            </a:r>
            <a:r>
              <a:rPr kumimoji="0" lang="en-AU" sz="1200" b="0" i="0" u="none" strike="noStrike" kern="100" cap="none" spc="0" normalizeH="0" baseline="0" noProof="0" dirty="0">
                <a:ln>
                  <a:noFill/>
                </a:ln>
                <a:solidFill>
                  <a:srgbClr val="22272B"/>
                </a:solidFill>
                <a:effectLst/>
                <a:uLnTx/>
                <a:uFillTx/>
                <a:latin typeface="Arial" panose="020B0604020202020204"/>
                <a:ea typeface="DengXian" panose="02010600030101010101" pitchFamily="2" charset="-122"/>
                <a:cs typeface="Cordia New" panose="020B0304020202020204" pitchFamily="34" charset="-34"/>
              </a:rPr>
              <a:t>, Art Gallery of NSW website, accessed 16 December 2025.</a:t>
            </a:r>
          </a:p>
          <a:p>
            <a:pPr marL="0" marR="0" lvl="0" indent="0" algn="l" defTabSz="914377" rtl="0" eaLnBrk="1" fontAlgn="auto" latinLnBrk="0" hangingPunct="1">
              <a:lnSpc>
                <a:spcPct val="107000"/>
              </a:lnSpc>
              <a:spcBef>
                <a:spcPts val="0"/>
              </a:spcBef>
              <a:spcAft>
                <a:spcPts val="800"/>
              </a:spcAft>
              <a:buClrTx/>
              <a:buSzTx/>
              <a:buFont typeface="Arial" panose="020B0604020202020204" pitchFamily="34" charset="0"/>
              <a:buNone/>
              <a:tabLst/>
              <a:defRPr/>
            </a:pPr>
            <a:r>
              <a:rPr kumimoji="0" lang="en-AU" sz="1200" b="0" i="0" u="none" strike="noStrike" kern="100" cap="none" spc="0" normalizeH="0" baseline="0" noProof="0" dirty="0">
                <a:ln>
                  <a:noFill/>
                </a:ln>
                <a:solidFill>
                  <a:srgbClr val="22272B"/>
                </a:solidFill>
                <a:effectLst/>
                <a:uLnTx/>
                <a:uFillTx/>
                <a:latin typeface="Arial" panose="020B0604020202020204"/>
                <a:ea typeface="DengXian" panose="02010600030101010101" pitchFamily="2" charset="-122"/>
                <a:cs typeface="Cordia New" panose="020B0304020202020204" pitchFamily="34" charset="-34"/>
              </a:rPr>
              <a:t>Hwang Y B (2021) </a:t>
            </a:r>
            <a:r>
              <a:rPr kumimoji="0" lang="en-AU" sz="1200" b="0" i="0" u="sng" strike="noStrike" kern="100" cap="none" spc="0" normalizeH="0" baseline="0" noProof="0" dirty="0">
                <a:ln>
                  <a:noFill/>
                </a:ln>
                <a:solidFill>
                  <a:srgbClr val="467886"/>
                </a:solidFill>
                <a:effectLst/>
                <a:uLnTx/>
                <a:uFillTx/>
                <a:latin typeface="Arial" panose="020B0604020202020204"/>
                <a:ea typeface="DengXian" panose="02010600030101010101" pitchFamily="2" charset="-122"/>
                <a:cs typeface="Cordia New" panose="020B0304020202020204" pitchFamily="34" charset="-34"/>
                <a:hlinkClick r:id="rId11"/>
              </a:rPr>
              <a:t>ARTEXPRESS Virtual Gallery | Yu Bi Hwang | Bowral, 1861 - 2021</a:t>
            </a:r>
            <a:r>
              <a:rPr kumimoji="0" lang="en-AU" sz="1200" b="0" i="0" u="none" strike="noStrike" kern="100" cap="none" spc="0" normalizeH="0" baseline="0" noProof="0" dirty="0">
                <a:ln>
                  <a:noFill/>
                </a:ln>
                <a:solidFill>
                  <a:srgbClr val="22272B"/>
                </a:solidFill>
                <a:effectLst/>
                <a:uLnTx/>
                <a:uFillTx/>
                <a:latin typeface="Arial" panose="020B0604020202020204"/>
                <a:ea typeface="DengXian" panose="02010600030101010101" pitchFamily="2" charset="-122"/>
                <a:cs typeface="Cordia New" panose="020B0304020202020204" pitchFamily="34" charset="-34"/>
              </a:rPr>
              <a:t>, ARTEXPRESS Virtual website, accessed 16 December 2025.</a:t>
            </a:r>
          </a:p>
          <a:p>
            <a:pPr marL="0" marR="0" lvl="0" indent="0" algn="l" defTabSz="914377" rtl="0" eaLnBrk="1" fontAlgn="auto" latinLnBrk="0" hangingPunct="1">
              <a:lnSpc>
                <a:spcPct val="107000"/>
              </a:lnSpc>
              <a:spcBef>
                <a:spcPts val="0"/>
              </a:spcBef>
              <a:spcAft>
                <a:spcPts val="800"/>
              </a:spcAft>
              <a:buClrTx/>
              <a:buSzTx/>
              <a:buFont typeface="Arial" panose="020B0604020202020204" pitchFamily="34" charset="0"/>
              <a:buNone/>
              <a:tabLst/>
              <a:defRPr/>
            </a:pPr>
            <a:r>
              <a:rPr kumimoji="0" lang="en-AU" sz="1200" b="0" i="0" u="none" strike="noStrike" kern="100" cap="none" spc="0" normalizeH="0" baseline="0" noProof="0" dirty="0">
                <a:ln>
                  <a:noFill/>
                </a:ln>
                <a:solidFill>
                  <a:srgbClr val="22272B"/>
                </a:solidFill>
                <a:effectLst/>
                <a:uLnTx/>
                <a:uFillTx/>
                <a:latin typeface="Arial" panose="020B0604020202020204"/>
                <a:ea typeface="DengXian" panose="02010600030101010101" pitchFamily="2" charset="-122"/>
                <a:cs typeface="Cordia New" panose="020B0304020202020204" pitchFamily="34" charset="-34"/>
              </a:rPr>
              <a:t>Iwasawa M (2019) </a:t>
            </a:r>
            <a:r>
              <a:rPr kumimoji="0" lang="en-AU" sz="1200" b="0" i="0" u="sng" strike="noStrike" kern="100" cap="none" spc="0" normalizeH="0" baseline="0" noProof="0" dirty="0">
                <a:ln>
                  <a:noFill/>
                </a:ln>
                <a:solidFill>
                  <a:srgbClr val="467886"/>
                </a:solidFill>
                <a:effectLst/>
                <a:uLnTx/>
                <a:uFillTx/>
                <a:latin typeface="Arial" panose="020B0604020202020204"/>
                <a:ea typeface="DengXian" panose="02010600030101010101" pitchFamily="2" charset="-122"/>
                <a:cs typeface="Cordia New" panose="020B0304020202020204" pitchFamily="34" charset="-34"/>
                <a:hlinkClick r:id="rId12"/>
              </a:rPr>
              <a:t>ARTEXPRESS Virtual Gallery | Moe Iwasawa | </a:t>
            </a:r>
            <a:r>
              <a:rPr kumimoji="0" lang="en-AU" sz="1200" b="0" i="0" u="sng" strike="noStrike" kern="100" cap="none" spc="0" normalizeH="0" baseline="0" noProof="0" dirty="0" err="1">
                <a:ln>
                  <a:noFill/>
                </a:ln>
                <a:solidFill>
                  <a:srgbClr val="467886"/>
                </a:solidFill>
                <a:effectLst/>
                <a:uLnTx/>
                <a:uFillTx/>
                <a:latin typeface="Arial" panose="020B0604020202020204"/>
                <a:ea typeface="DengXian" panose="02010600030101010101" pitchFamily="2" charset="-122"/>
                <a:cs typeface="Cordia New" panose="020B0304020202020204" pitchFamily="34" charset="-34"/>
                <a:hlinkClick r:id="rId12"/>
              </a:rPr>
              <a:t>ArchModernist</a:t>
            </a:r>
            <a:r>
              <a:rPr kumimoji="0" lang="en-AU" sz="1200" b="0" i="0" u="none" strike="noStrike" kern="100" cap="none" spc="0" normalizeH="0" baseline="0" noProof="0" dirty="0">
                <a:ln>
                  <a:noFill/>
                </a:ln>
                <a:solidFill>
                  <a:srgbClr val="22272B"/>
                </a:solidFill>
                <a:effectLst/>
                <a:uLnTx/>
                <a:uFillTx/>
                <a:latin typeface="Arial" panose="020B0604020202020204"/>
                <a:ea typeface="DengXian" panose="02010600030101010101" pitchFamily="2" charset="-122"/>
                <a:cs typeface="Cordia New" panose="020B0304020202020204" pitchFamily="34" charset="-34"/>
              </a:rPr>
              <a:t>, ARTEXPRESS Virtual website, accessed 16 December 2025.</a:t>
            </a:r>
          </a:p>
          <a:p>
            <a:pPr marL="0" marR="0" lvl="0" indent="0" algn="l" defTabSz="914377" rtl="0" eaLnBrk="1" fontAlgn="auto" latinLnBrk="0" hangingPunct="1">
              <a:lnSpc>
                <a:spcPct val="107000"/>
              </a:lnSpc>
              <a:spcBef>
                <a:spcPts val="0"/>
              </a:spcBef>
              <a:spcAft>
                <a:spcPts val="800"/>
              </a:spcAft>
              <a:buClrTx/>
              <a:buSzTx/>
              <a:buFont typeface="Arial" panose="020B0604020202020204" pitchFamily="34" charset="0"/>
              <a:buNone/>
              <a:tabLst/>
              <a:defRPr/>
            </a:pPr>
            <a:r>
              <a:rPr kumimoji="0" lang="en-AU" sz="1200" b="0" i="0" u="none" strike="noStrike" kern="100" cap="none" spc="0" normalizeH="0" baseline="0" noProof="0" dirty="0">
                <a:ln>
                  <a:noFill/>
                </a:ln>
                <a:solidFill>
                  <a:srgbClr val="22272B"/>
                </a:solidFill>
                <a:effectLst/>
                <a:uLnTx/>
                <a:uFillTx/>
                <a:latin typeface="Arial" panose="020B0604020202020204"/>
                <a:ea typeface="DengXian" panose="02010600030101010101" pitchFamily="2" charset="-122"/>
                <a:cs typeface="Cordia New" panose="020B0304020202020204" pitchFamily="34" charset="-34"/>
              </a:rPr>
              <a:t>Johnston F (2020) </a:t>
            </a:r>
            <a:r>
              <a:rPr kumimoji="0" lang="en-AU" sz="1200" b="0" i="0" u="sng" strike="noStrike" kern="100" cap="none" spc="0" normalizeH="0" baseline="0" noProof="0" dirty="0">
                <a:ln>
                  <a:noFill/>
                </a:ln>
                <a:solidFill>
                  <a:srgbClr val="467886"/>
                </a:solidFill>
                <a:effectLst/>
                <a:uLnTx/>
                <a:uFillTx/>
                <a:latin typeface="Arial" panose="020B0604020202020204"/>
                <a:ea typeface="DengXian" panose="02010600030101010101" pitchFamily="2" charset="-122"/>
                <a:cs typeface="Cordia New" panose="020B0304020202020204" pitchFamily="34" charset="-34"/>
                <a:hlinkClick r:id="rId13"/>
              </a:rPr>
              <a:t>ARTEXPRESS Virtual Gallery | Finley Johnston | Concept 45 (A Round Corner)</a:t>
            </a:r>
            <a:r>
              <a:rPr kumimoji="0" lang="en-AU" sz="1200" b="0" i="0" u="none" strike="noStrike" kern="100" cap="none" spc="0" normalizeH="0" baseline="0" noProof="0" dirty="0">
                <a:ln>
                  <a:noFill/>
                </a:ln>
                <a:solidFill>
                  <a:srgbClr val="22272B"/>
                </a:solidFill>
                <a:effectLst/>
                <a:uLnTx/>
                <a:uFillTx/>
                <a:latin typeface="Arial" panose="020B0604020202020204"/>
                <a:ea typeface="DengXian" panose="02010600030101010101" pitchFamily="2" charset="-122"/>
                <a:cs typeface="Cordia New" panose="020B0304020202020204" pitchFamily="34" charset="-34"/>
              </a:rPr>
              <a:t>, ARTEXPRESS Virtual website, accessed 16 December 2025.</a:t>
            </a:r>
          </a:p>
          <a:p>
            <a:pPr marL="0" marR="0" lvl="0" indent="0" algn="l" defTabSz="914377" rtl="0" eaLnBrk="1" fontAlgn="auto" latinLnBrk="0" hangingPunct="1">
              <a:lnSpc>
                <a:spcPct val="107000"/>
              </a:lnSpc>
              <a:spcBef>
                <a:spcPts val="0"/>
              </a:spcBef>
              <a:spcAft>
                <a:spcPts val="800"/>
              </a:spcAft>
              <a:buClrTx/>
              <a:buSzTx/>
              <a:buFont typeface="Arial" panose="020B0604020202020204" pitchFamily="34" charset="0"/>
              <a:buNone/>
              <a:tabLst/>
              <a:defRPr/>
            </a:pPr>
            <a:r>
              <a:rPr kumimoji="0" lang="en-AU" sz="1200" b="0" i="0" u="none" strike="noStrike" kern="100" cap="none" spc="0" normalizeH="0" baseline="0" noProof="0" dirty="0">
                <a:ln>
                  <a:noFill/>
                </a:ln>
                <a:solidFill>
                  <a:srgbClr val="22272B"/>
                </a:solidFill>
                <a:effectLst/>
                <a:uLnTx/>
                <a:uFillTx/>
                <a:latin typeface="Arial" panose="020B0604020202020204"/>
                <a:ea typeface="DengXian" panose="02010600030101010101" pitchFamily="2" charset="-122"/>
                <a:cs typeface="Cordia New" panose="020B0304020202020204" pitchFamily="34" charset="-34"/>
              </a:rPr>
              <a:t>King M (2003) </a:t>
            </a:r>
            <a:r>
              <a:rPr kumimoji="0" lang="en-AU" sz="1200" b="0" i="0" u="sng" strike="noStrike" kern="100" cap="none" spc="0" normalizeH="0" baseline="0" noProof="0" dirty="0">
                <a:ln>
                  <a:noFill/>
                </a:ln>
                <a:solidFill>
                  <a:srgbClr val="467886"/>
                </a:solidFill>
                <a:effectLst/>
                <a:uLnTx/>
                <a:uFillTx/>
                <a:latin typeface="Arial" panose="020B0604020202020204"/>
                <a:ea typeface="DengXian" panose="02010600030101010101" pitchFamily="2" charset="-122"/>
                <a:cs typeface="Cordia New" panose="020B0304020202020204" pitchFamily="34" charset="-34"/>
                <a:hlinkClick r:id="rId14"/>
              </a:rPr>
              <a:t>Untitled - AGSA Collection</a:t>
            </a:r>
            <a:r>
              <a:rPr kumimoji="0" lang="en-AU" sz="1200" b="0" i="0" u="none" strike="noStrike" kern="100" cap="none" spc="0" normalizeH="0" baseline="0" noProof="0" dirty="0">
                <a:ln>
                  <a:noFill/>
                </a:ln>
                <a:solidFill>
                  <a:srgbClr val="22272B"/>
                </a:solidFill>
                <a:effectLst/>
                <a:uLnTx/>
                <a:uFillTx/>
                <a:latin typeface="Arial" panose="020B0604020202020204"/>
                <a:ea typeface="DengXian" panose="02010600030101010101" pitchFamily="2" charset="-122"/>
                <a:cs typeface="Cordia New" panose="020B0304020202020204" pitchFamily="34" charset="-34"/>
              </a:rPr>
              <a:t>, Art Gallery of South Australia website, accessed 16 December 2025.</a:t>
            </a:r>
          </a:p>
          <a:p>
            <a:pPr marL="0" marR="0" lvl="0" indent="0" algn="l" defTabSz="914377" rtl="0" eaLnBrk="1" fontAlgn="auto" latinLnBrk="0" hangingPunct="1">
              <a:lnSpc>
                <a:spcPct val="107000"/>
              </a:lnSpc>
              <a:spcBef>
                <a:spcPts val="0"/>
              </a:spcBef>
              <a:spcAft>
                <a:spcPts val="800"/>
              </a:spcAft>
              <a:buClrTx/>
              <a:buSzTx/>
              <a:buFont typeface="Arial" panose="020B0604020202020204" pitchFamily="34" charset="0"/>
              <a:buNone/>
              <a:tabLst/>
              <a:defRPr/>
            </a:pPr>
            <a:r>
              <a:rPr kumimoji="0" lang="en-AU" sz="1200" b="0" i="0" u="none" strike="noStrike" kern="100" cap="none" spc="0" normalizeH="0" baseline="0" noProof="0" dirty="0">
                <a:ln>
                  <a:noFill/>
                </a:ln>
                <a:solidFill>
                  <a:srgbClr val="22272B"/>
                </a:solidFill>
                <a:effectLst/>
                <a:uLnTx/>
                <a:uFillTx/>
                <a:latin typeface="Arial" panose="020B0604020202020204"/>
                <a:ea typeface="DengXian" panose="02010600030101010101" pitchFamily="2" charset="-122"/>
                <a:cs typeface="Cordia New" panose="020B0304020202020204" pitchFamily="34" charset="-34"/>
              </a:rPr>
              <a:t>Klee P (1923-4) </a:t>
            </a:r>
            <a:r>
              <a:rPr kumimoji="0" lang="en-AU" sz="1200" b="0" i="0" u="sng" strike="noStrike" kern="100" cap="none" spc="0" normalizeH="0" baseline="0" noProof="0" dirty="0">
                <a:ln>
                  <a:noFill/>
                </a:ln>
                <a:solidFill>
                  <a:srgbClr val="467886"/>
                </a:solidFill>
                <a:effectLst/>
                <a:uLnTx/>
                <a:uFillTx/>
                <a:latin typeface="Arial" panose="020B0604020202020204"/>
                <a:ea typeface="DengXian" panose="02010600030101010101" pitchFamily="2" charset="-122"/>
                <a:cs typeface="Cordia New" panose="020B0304020202020204" pitchFamily="34" charset="-34"/>
                <a:hlinkClick r:id="rId15"/>
              </a:rPr>
              <a:t>Garden on Debris | The Art Institute of Chicago</a:t>
            </a:r>
            <a:r>
              <a:rPr kumimoji="0" lang="en-AU" sz="1200" b="0" i="0" u="none" strike="noStrike" kern="100" cap="none" spc="0" normalizeH="0" baseline="0" noProof="0" dirty="0">
                <a:ln>
                  <a:noFill/>
                </a:ln>
                <a:solidFill>
                  <a:srgbClr val="22272B"/>
                </a:solidFill>
                <a:effectLst/>
                <a:uLnTx/>
                <a:uFillTx/>
                <a:latin typeface="Arial" panose="020B0604020202020204"/>
                <a:ea typeface="DengXian" panose="02010600030101010101" pitchFamily="2" charset="-122"/>
                <a:cs typeface="Cordia New" panose="020B0304020202020204" pitchFamily="34" charset="-34"/>
              </a:rPr>
              <a:t>, The Art Institute of Chicago website, accessed 16 December 2025.</a:t>
            </a:r>
          </a:p>
          <a:p>
            <a:pPr>
              <a:lnSpc>
                <a:spcPct val="107000"/>
              </a:lnSpc>
              <a:spcAft>
                <a:spcPts val="800"/>
              </a:spcAft>
              <a:buNone/>
            </a:pPr>
            <a:r>
              <a:rPr lang="en-AU" sz="1200" kern="100" dirty="0">
                <a:ea typeface="DengXian" panose="02010600030101010101" pitchFamily="2" charset="-122"/>
                <a:cs typeface="Cordia New" panose="020B0304020202020204" pitchFamily="34" charset="-34"/>
              </a:rPr>
              <a:t>Luo E Y (2022) </a:t>
            </a:r>
            <a:r>
              <a:rPr lang="en-AU" sz="1200" u="sng" kern="100" dirty="0">
                <a:solidFill>
                  <a:srgbClr val="467886"/>
                </a:solidFill>
                <a:ea typeface="DengXian" panose="02010600030101010101" pitchFamily="2" charset="-122"/>
                <a:cs typeface="Cordia New" panose="020B0304020202020204" pitchFamily="34" charset="-34"/>
                <a:hlinkClick r:id="rId16"/>
              </a:rPr>
              <a:t>Ellen </a:t>
            </a:r>
            <a:r>
              <a:rPr lang="en-AU" sz="1200" u="sng" kern="100" dirty="0" err="1">
                <a:solidFill>
                  <a:srgbClr val="467886"/>
                </a:solidFill>
                <a:ea typeface="DengXian" panose="02010600030101010101" pitchFamily="2" charset="-122"/>
                <a:cs typeface="Cordia New" panose="020B0304020202020204" pitchFamily="34" charset="-34"/>
                <a:hlinkClick r:id="rId16"/>
              </a:rPr>
              <a:t>Yangwei</a:t>
            </a:r>
            <a:r>
              <a:rPr lang="en-AU" sz="1200" u="sng" kern="100" dirty="0">
                <a:solidFill>
                  <a:srgbClr val="467886"/>
                </a:solidFill>
                <a:ea typeface="DengXian" panose="02010600030101010101" pitchFamily="2" charset="-122"/>
                <a:cs typeface="Cordia New" panose="020B0304020202020204" pitchFamily="34" charset="-34"/>
                <a:hlinkClick r:id="rId16"/>
              </a:rPr>
              <a:t> Luo | Art Gallery of NSW</a:t>
            </a:r>
            <a:r>
              <a:rPr lang="en-AU" sz="1200" kern="100" dirty="0">
                <a:ea typeface="DengXian" panose="02010600030101010101" pitchFamily="2" charset="-122"/>
                <a:cs typeface="Cordia New" panose="020B0304020202020204" pitchFamily="34" charset="-34"/>
              </a:rPr>
              <a:t>, Art Gallery of NSW website, accessed 16 December 2025.</a:t>
            </a:r>
          </a:p>
          <a:p>
            <a:pPr>
              <a:lnSpc>
                <a:spcPct val="107000"/>
              </a:lnSpc>
              <a:spcAft>
                <a:spcPts val="800"/>
              </a:spcAft>
              <a:buNone/>
            </a:pPr>
            <a:r>
              <a:rPr lang="en-AU" sz="1200" kern="100" dirty="0">
                <a:ea typeface="DengXian" panose="02010600030101010101" pitchFamily="2" charset="-122"/>
                <a:cs typeface="Cordia New" panose="020B0304020202020204" pitchFamily="34" charset="-34"/>
              </a:rPr>
              <a:t>M Contemporary (2024) </a:t>
            </a:r>
            <a:r>
              <a:rPr lang="en-AU" sz="1200" u="sng" kern="100" dirty="0" err="1">
                <a:solidFill>
                  <a:srgbClr val="467886"/>
                </a:solidFill>
                <a:ea typeface="DengXian" panose="02010600030101010101" pitchFamily="2" charset="-122"/>
                <a:cs typeface="Cordia New" panose="020B0304020202020204" pitchFamily="34" charset="-34"/>
                <a:hlinkClick r:id="rId17"/>
              </a:rPr>
              <a:t>Mylyn</a:t>
            </a:r>
            <a:r>
              <a:rPr lang="en-AU" sz="1200" u="sng" kern="100" dirty="0">
                <a:solidFill>
                  <a:srgbClr val="467886"/>
                </a:solidFill>
                <a:ea typeface="DengXian" panose="02010600030101010101" pitchFamily="2" charset="-122"/>
                <a:cs typeface="Cordia New" panose="020B0304020202020204" pitchFamily="34" charset="-34"/>
                <a:hlinkClick r:id="rId17"/>
              </a:rPr>
              <a:t> Nguyen | .M Contemporary</a:t>
            </a:r>
            <a:r>
              <a:rPr lang="en-AU" sz="1200" kern="100" dirty="0">
                <a:ea typeface="DengXian" panose="02010600030101010101" pitchFamily="2" charset="-122"/>
                <a:cs typeface="Cordia New" panose="020B0304020202020204" pitchFamily="34" charset="-34"/>
              </a:rPr>
              <a:t>, M Contemporary website, accessed 16 December 2025.</a:t>
            </a:r>
          </a:p>
          <a:p>
            <a:pPr>
              <a:lnSpc>
                <a:spcPct val="107000"/>
              </a:lnSpc>
              <a:spcAft>
                <a:spcPts val="800"/>
              </a:spcAft>
            </a:pPr>
            <a:r>
              <a:rPr lang="en-AU" sz="1200" kern="100" dirty="0">
                <a:ea typeface="DengXian" panose="02010600030101010101" pitchFamily="2" charset="-122"/>
                <a:cs typeface="Cordia New" panose="020B0304020202020204" pitchFamily="34" charset="-34"/>
              </a:rPr>
              <a:t>——(2024) </a:t>
            </a:r>
            <a:r>
              <a:rPr lang="en-AU" sz="1200" u="sng" kern="100" dirty="0" err="1">
                <a:solidFill>
                  <a:srgbClr val="467886"/>
                </a:solidFill>
                <a:ea typeface="DengXian" panose="02010600030101010101" pitchFamily="2" charset="-122"/>
                <a:cs typeface="Cordia New" panose="020B0304020202020204" pitchFamily="34" charset="-34"/>
                <a:hlinkClick r:id="rId18"/>
              </a:rPr>
              <a:t>Mylyn</a:t>
            </a:r>
            <a:r>
              <a:rPr lang="en-AU" sz="1200" u="sng" kern="100" dirty="0">
                <a:solidFill>
                  <a:srgbClr val="467886"/>
                </a:solidFill>
                <a:ea typeface="DengXian" panose="02010600030101010101" pitchFamily="2" charset="-122"/>
                <a:cs typeface="Cordia New" panose="020B0304020202020204" pitchFamily="34" charset="-34"/>
                <a:hlinkClick r:id="rId18"/>
              </a:rPr>
              <a:t> Nguyen Art For Sale | .M Contemporary</a:t>
            </a:r>
            <a:r>
              <a:rPr lang="en-AU" sz="1200" kern="100" dirty="0">
                <a:ea typeface="DengXian" panose="02010600030101010101" pitchFamily="2" charset="-122"/>
                <a:cs typeface="Cordia New" panose="020B0304020202020204" pitchFamily="34" charset="-34"/>
              </a:rPr>
              <a:t>, M Contemporary website, accessed 16 December 2025.</a:t>
            </a:r>
          </a:p>
          <a:p>
            <a:pPr>
              <a:lnSpc>
                <a:spcPct val="107000"/>
              </a:lnSpc>
              <a:spcAft>
                <a:spcPts val="800"/>
              </a:spcAft>
            </a:pPr>
            <a:r>
              <a:rPr lang="en-AU" sz="1200" kern="100" dirty="0">
                <a:solidFill>
                  <a:srgbClr val="22272B"/>
                </a:solidFill>
                <a:ea typeface="DengXian" panose="02010600030101010101" pitchFamily="2" charset="-122"/>
                <a:cs typeface="Cordia New" panose="020B0304020202020204" pitchFamily="34" charset="-34"/>
              </a:rPr>
              <a:t>Ma, J </a:t>
            </a:r>
            <a:r>
              <a:rPr lang="en-AU" sz="1200" kern="100" dirty="0" err="1">
                <a:solidFill>
                  <a:srgbClr val="22272B"/>
                </a:solidFill>
                <a:ea typeface="DengXian" panose="02010600030101010101" pitchFamily="2" charset="-122"/>
                <a:cs typeface="Cordia New" panose="020B0304020202020204" pitchFamily="34" charset="-34"/>
              </a:rPr>
              <a:t>J</a:t>
            </a:r>
            <a:r>
              <a:rPr lang="en-AU" sz="1200" kern="100" dirty="0">
                <a:solidFill>
                  <a:srgbClr val="22272B"/>
                </a:solidFill>
                <a:ea typeface="DengXian" panose="02010600030101010101" pitchFamily="2" charset="-122"/>
                <a:cs typeface="Cordia New" panose="020B0304020202020204" pitchFamily="34" charset="-34"/>
              </a:rPr>
              <a:t> (2020) </a:t>
            </a:r>
            <a:r>
              <a:rPr lang="en-AU" sz="1200" u="sng" kern="100" dirty="0">
                <a:solidFill>
                  <a:srgbClr val="467886"/>
                </a:solidFill>
                <a:ea typeface="DengXian" panose="02010600030101010101" pitchFamily="2" charset="-122"/>
                <a:cs typeface="Cordia New" panose="020B0304020202020204" pitchFamily="34" charset="-34"/>
                <a:hlinkClick r:id="rId19"/>
              </a:rPr>
              <a:t>A Walk Along Brick Street</a:t>
            </a:r>
            <a:r>
              <a:rPr lang="en-AU" sz="1200" kern="100" dirty="0">
                <a:solidFill>
                  <a:srgbClr val="22272B"/>
                </a:solidFill>
                <a:ea typeface="DengXian" panose="02010600030101010101" pitchFamily="2" charset="-122"/>
                <a:cs typeface="Cordia New" panose="020B0304020202020204" pitchFamily="34" charset="-34"/>
              </a:rPr>
              <a:t>, The Arts Unit website, accessed 17 February 2026.</a:t>
            </a:r>
          </a:p>
        </p:txBody>
      </p:sp>
    </p:spTree>
    <p:extLst>
      <p:ext uri="{BB962C8B-B14F-4D97-AF65-F5344CB8AC3E}">
        <p14:creationId xmlns:p14="http://schemas.microsoft.com/office/powerpoint/2010/main" val="713972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C0C6FD-63DC-ED9D-078C-8C1A23973F4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73E5340-693B-F33F-FE26-B5891207B9F8}"/>
              </a:ext>
            </a:extLst>
          </p:cNvPr>
          <p:cNvSpPr>
            <a:spLocks noGrp="1"/>
          </p:cNvSpPr>
          <p:nvPr>
            <p:ph type="title"/>
          </p:nvPr>
        </p:nvSpPr>
        <p:spPr/>
        <p:txBody>
          <a:bodyPr/>
          <a:lstStyle/>
          <a:p>
            <a:r>
              <a:rPr lang="en-AU" dirty="0">
                <a:latin typeface="+mj-lt"/>
              </a:rPr>
              <a:t>Postcode bingo </a:t>
            </a:r>
            <a:r>
              <a:rPr lang="en-AU" dirty="0">
                <a:solidFill>
                  <a:schemeClr val="accent1">
                    <a:alpha val="0"/>
                  </a:schemeClr>
                </a:solidFill>
                <a:latin typeface="+mj-lt"/>
              </a:rPr>
              <a:t>(1)</a:t>
            </a:r>
          </a:p>
        </p:txBody>
      </p:sp>
      <p:sp>
        <p:nvSpPr>
          <p:cNvPr id="15" name="Text Placeholder 14">
            <a:extLst>
              <a:ext uri="{FF2B5EF4-FFF2-40B4-BE49-F238E27FC236}">
                <a16:creationId xmlns:a16="http://schemas.microsoft.com/office/drawing/2014/main" id="{D0166644-FEDB-52D2-90B9-540332B47A7F}"/>
              </a:ext>
            </a:extLst>
          </p:cNvPr>
          <p:cNvSpPr>
            <a:spLocks noGrp="1"/>
          </p:cNvSpPr>
          <p:nvPr>
            <p:ph type="body" sz="quarter" idx="18"/>
          </p:nvPr>
        </p:nvSpPr>
        <p:spPr>
          <a:xfrm>
            <a:off x="359999" y="982520"/>
            <a:ext cx="2510201" cy="310015"/>
          </a:xfrm>
        </p:spPr>
        <p:txBody>
          <a:bodyPr/>
          <a:lstStyle/>
          <a:p>
            <a:r>
              <a:rPr lang="en-AU">
                <a:latin typeface="+mj-lt"/>
              </a:rPr>
              <a:t>1.2(a) – Instructions</a:t>
            </a:r>
          </a:p>
        </p:txBody>
      </p:sp>
      <p:sp>
        <p:nvSpPr>
          <p:cNvPr id="6" name="Rectangle: Rounded Corners 5">
            <a:extLst>
              <a:ext uri="{FF2B5EF4-FFF2-40B4-BE49-F238E27FC236}">
                <a16:creationId xmlns:a16="http://schemas.microsoft.com/office/drawing/2014/main" id="{5F7FAA18-9754-60FF-E39A-454D37A0BCF9}"/>
              </a:ext>
            </a:extLst>
          </p:cNvPr>
          <p:cNvSpPr/>
          <p:nvPr/>
        </p:nvSpPr>
        <p:spPr>
          <a:xfrm>
            <a:off x="360000" y="1694046"/>
            <a:ext cx="7062895" cy="4803953"/>
          </a:xfrm>
          <a:prstGeom prst="roundRect">
            <a:avLst>
              <a:gd name="adj" fmla="val 5439"/>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0" tIns="180000" rIns="360000" bIns="180000" rtlCol="0" anchor="ctr"/>
          <a:lstStyle/>
          <a:p>
            <a:pPr>
              <a:lnSpc>
                <a:spcPct val="150000"/>
              </a:lnSpc>
              <a:spcAft>
                <a:spcPts val="1200"/>
              </a:spcAft>
            </a:pPr>
            <a:r>
              <a:rPr lang="en-AU" sz="1600">
                <a:solidFill>
                  <a:schemeClr val="tx1"/>
                </a:solidFill>
              </a:rPr>
              <a:t>Investigating the world around us as a source of ideas for artmaking.</a:t>
            </a:r>
          </a:p>
          <a:p>
            <a:pPr>
              <a:lnSpc>
                <a:spcPct val="150000"/>
              </a:lnSpc>
              <a:spcAft>
                <a:spcPts val="1200"/>
              </a:spcAft>
            </a:pPr>
            <a:r>
              <a:rPr lang="en-AU" sz="1600">
                <a:solidFill>
                  <a:schemeClr val="tx1"/>
                </a:solidFill>
              </a:rPr>
              <a:t>What does your postcode look like? What features and characteristics do local buildings and built environments have?</a:t>
            </a:r>
          </a:p>
          <a:p>
            <a:pPr>
              <a:lnSpc>
                <a:spcPct val="150000"/>
              </a:lnSpc>
              <a:spcAft>
                <a:spcPts val="1200"/>
              </a:spcAft>
            </a:pPr>
            <a:r>
              <a:rPr lang="en-AU" sz="1600">
                <a:solidFill>
                  <a:schemeClr val="tx1"/>
                </a:solidFill>
              </a:rPr>
              <a:t>On the next slide, use Google maps street view, Google Earth, web search, or your own photographs to collect examples from your local area. For each image, include:</a:t>
            </a:r>
          </a:p>
          <a:p>
            <a:pPr marL="342900" indent="-342900">
              <a:lnSpc>
                <a:spcPct val="150000"/>
              </a:lnSpc>
              <a:spcAft>
                <a:spcPts val="1200"/>
              </a:spcAft>
              <a:buFont typeface="Arial" panose="020B0604020202020204" pitchFamily="34" charset="0"/>
              <a:buChar char="•"/>
            </a:pPr>
            <a:r>
              <a:rPr lang="en-AU" sz="1600">
                <a:solidFill>
                  <a:schemeClr val="tx1"/>
                </a:solidFill>
              </a:rPr>
              <a:t>The category</a:t>
            </a:r>
          </a:p>
          <a:p>
            <a:pPr marL="342900" indent="-342900">
              <a:lnSpc>
                <a:spcPct val="150000"/>
              </a:lnSpc>
              <a:spcAft>
                <a:spcPts val="1200"/>
              </a:spcAft>
              <a:buFont typeface="Arial" panose="020B0604020202020204" pitchFamily="34" charset="0"/>
              <a:buChar char="•"/>
            </a:pPr>
            <a:r>
              <a:rPr lang="en-AU" sz="1600">
                <a:solidFill>
                  <a:schemeClr val="tx1"/>
                </a:solidFill>
              </a:rPr>
              <a:t>The location (address, street, or map co-ordinates)</a:t>
            </a:r>
          </a:p>
          <a:p>
            <a:pPr marL="342900" indent="-342900">
              <a:lnSpc>
                <a:spcPct val="150000"/>
              </a:lnSpc>
              <a:spcAft>
                <a:spcPts val="1200"/>
              </a:spcAft>
              <a:buFont typeface="Arial" panose="020B0604020202020204" pitchFamily="34" charset="0"/>
              <a:buChar char="•"/>
            </a:pPr>
            <a:r>
              <a:rPr lang="en-AU" sz="1600">
                <a:solidFill>
                  <a:schemeClr val="tx1"/>
                </a:solidFill>
              </a:rPr>
              <a:t>What is interesting about this place?</a:t>
            </a:r>
          </a:p>
          <a:p>
            <a:pPr marL="342900" indent="-342900">
              <a:lnSpc>
                <a:spcPct val="150000"/>
              </a:lnSpc>
              <a:spcAft>
                <a:spcPts val="1200"/>
              </a:spcAft>
              <a:buFont typeface="Arial" panose="020B0604020202020204" pitchFamily="34" charset="0"/>
              <a:buChar char="•"/>
            </a:pPr>
            <a:r>
              <a:rPr lang="en-AU" sz="1600">
                <a:solidFill>
                  <a:schemeClr val="tx1"/>
                </a:solidFill>
              </a:rPr>
              <a:t>A source reference for the image (URL/hyperlink)</a:t>
            </a:r>
          </a:p>
        </p:txBody>
      </p:sp>
      <p:grpSp>
        <p:nvGrpSpPr>
          <p:cNvPr id="4" name="Group 3" descr="Tips&#10;If you use a search engine like Google Images, right-click on the image you want and select ‘Copy Image’, then paste it into this presentation&#10;If you use Google Street View or Google Earth, navigate to the building you want a picture of, then use Windows Snipping Tool to capture a screenshot. Select ‘Copy’, then paste the image into this presentation.">
            <a:extLst>
              <a:ext uri="{FF2B5EF4-FFF2-40B4-BE49-F238E27FC236}">
                <a16:creationId xmlns:a16="http://schemas.microsoft.com/office/drawing/2014/main" id="{F49887ED-98A2-23D9-A7A9-21D589D0F22F}"/>
              </a:ext>
            </a:extLst>
          </p:cNvPr>
          <p:cNvGrpSpPr/>
          <p:nvPr/>
        </p:nvGrpSpPr>
        <p:grpSpPr>
          <a:xfrm>
            <a:off x="7585617" y="1287861"/>
            <a:ext cx="4258381" cy="5210138"/>
            <a:chOff x="7585617" y="1287861"/>
            <a:chExt cx="4258381" cy="5210138"/>
          </a:xfrm>
        </p:grpSpPr>
        <p:sp>
          <p:nvSpPr>
            <p:cNvPr id="9" name="Rectangle: Rounded Corners 8">
              <a:extLst>
                <a:ext uri="{FF2B5EF4-FFF2-40B4-BE49-F238E27FC236}">
                  <a16:creationId xmlns:a16="http://schemas.microsoft.com/office/drawing/2014/main" id="{E07E7B28-2F3C-436F-F246-7DF55119E839}"/>
                </a:ext>
                <a:ext uri="{C183D7F6-B498-43B3-948B-1728B52AA6E4}">
                  <adec:decorative xmlns:adec="http://schemas.microsoft.com/office/drawing/2017/decorative" val="1"/>
                </a:ext>
              </a:extLst>
            </p:cNvPr>
            <p:cNvSpPr/>
            <p:nvPr/>
          </p:nvSpPr>
          <p:spPr>
            <a:xfrm>
              <a:off x="7585617" y="1694046"/>
              <a:ext cx="4095661" cy="4803953"/>
            </a:xfrm>
            <a:prstGeom prst="roundRect">
              <a:avLst>
                <a:gd name="adj" fmla="val 44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285750" indent="-285750">
                <a:lnSpc>
                  <a:spcPct val="150000"/>
                </a:lnSpc>
                <a:spcBef>
                  <a:spcPts val="600"/>
                </a:spcBef>
                <a:spcAft>
                  <a:spcPts val="600"/>
                </a:spcAft>
              </a:pPr>
              <a:r>
                <a:rPr lang="en-GB" sz="1600" b="1">
                  <a:solidFill>
                    <a:schemeClr val="bg1"/>
                  </a:solidFill>
                  <a:latin typeface="+mj-lt"/>
                  <a:cs typeface="Arial" panose="020B0604020202020204" pitchFamily="34" charset="0"/>
                </a:rPr>
                <a:t>Tips</a:t>
              </a:r>
            </a:p>
            <a:p>
              <a:pPr marL="285750" indent="-285750">
                <a:lnSpc>
                  <a:spcPct val="150000"/>
                </a:lnSpc>
                <a:spcBef>
                  <a:spcPts val="600"/>
                </a:spcBef>
                <a:spcAft>
                  <a:spcPts val="600"/>
                </a:spcAft>
                <a:buFont typeface="Arial" panose="020B0604020202020204" pitchFamily="34" charset="0"/>
                <a:buChar char="•"/>
              </a:pPr>
              <a:r>
                <a:rPr lang="en-GB" sz="1600">
                  <a:solidFill>
                    <a:schemeClr val="bg1"/>
                  </a:solidFill>
                  <a:latin typeface="+mj-lt"/>
                  <a:cs typeface="Arial" panose="020B0604020202020204" pitchFamily="34" charset="0"/>
                </a:rPr>
                <a:t>If you use a search engine like </a:t>
              </a:r>
              <a:r>
                <a:rPr lang="en-GB" sz="1600">
                  <a:solidFill>
                    <a:schemeClr val="accent4"/>
                  </a:solidFill>
                  <a:latin typeface="+mj-lt"/>
                  <a:cs typeface="Arial" panose="020B0604020202020204" pitchFamily="34" charset="0"/>
                  <a:hlinkClick r:id="rId3">
                    <a:extLst>
                      <a:ext uri="{A12FA001-AC4F-418D-AE19-62706E023703}">
                        <ahyp:hlinkClr xmlns:ahyp="http://schemas.microsoft.com/office/drawing/2018/hyperlinkcolor" val="tx"/>
                      </a:ext>
                    </a:extLst>
                  </a:hlinkClick>
                </a:rPr>
                <a:t>Google Images</a:t>
              </a:r>
              <a:r>
                <a:rPr lang="en-GB" sz="1600">
                  <a:solidFill>
                    <a:schemeClr val="bg1"/>
                  </a:solidFill>
                  <a:latin typeface="+mj-lt"/>
                  <a:cs typeface="Arial" panose="020B0604020202020204" pitchFamily="34" charset="0"/>
                </a:rPr>
                <a:t>, right-click on the image you want and select ‘Copy Image’, then paste it into this presentation</a:t>
              </a:r>
            </a:p>
            <a:p>
              <a:pPr marL="285750" indent="-285750">
                <a:lnSpc>
                  <a:spcPct val="150000"/>
                </a:lnSpc>
                <a:spcBef>
                  <a:spcPts val="600"/>
                </a:spcBef>
                <a:spcAft>
                  <a:spcPts val="600"/>
                </a:spcAft>
                <a:buFont typeface="Arial" panose="020B0604020202020204" pitchFamily="34" charset="0"/>
                <a:buChar char="•"/>
              </a:pPr>
              <a:r>
                <a:rPr lang="en-GB" sz="1600">
                  <a:solidFill>
                    <a:schemeClr val="bg1"/>
                  </a:solidFill>
                  <a:latin typeface="+mj-lt"/>
                  <a:cs typeface="Arial" panose="020B0604020202020204" pitchFamily="34" charset="0"/>
                </a:rPr>
                <a:t>If you use </a:t>
              </a:r>
              <a:r>
                <a:rPr lang="en-GB" sz="1600">
                  <a:solidFill>
                    <a:schemeClr val="accent4"/>
                  </a:solidFill>
                  <a:latin typeface="+mj-lt"/>
                  <a:cs typeface="Arial" panose="020B0604020202020204" pitchFamily="34" charset="0"/>
                  <a:hlinkClick r:id="rId4">
                    <a:extLst>
                      <a:ext uri="{A12FA001-AC4F-418D-AE19-62706E023703}">
                        <ahyp:hlinkClr xmlns:ahyp="http://schemas.microsoft.com/office/drawing/2018/hyperlinkcolor" val="tx"/>
                      </a:ext>
                    </a:extLst>
                  </a:hlinkClick>
                </a:rPr>
                <a:t>Google Street View</a:t>
              </a:r>
              <a:r>
                <a:rPr lang="en-GB" sz="1600">
                  <a:solidFill>
                    <a:schemeClr val="bg1"/>
                  </a:solidFill>
                  <a:latin typeface="+mj-lt"/>
                  <a:cs typeface="Arial" panose="020B0604020202020204" pitchFamily="34" charset="0"/>
                </a:rPr>
                <a:t> or </a:t>
              </a:r>
              <a:r>
                <a:rPr lang="en-GB" sz="1600">
                  <a:solidFill>
                    <a:schemeClr val="accent4"/>
                  </a:solidFill>
                  <a:latin typeface="+mj-lt"/>
                  <a:cs typeface="Arial" panose="020B0604020202020204" pitchFamily="34" charset="0"/>
                  <a:hlinkClick r:id="rId5">
                    <a:extLst>
                      <a:ext uri="{A12FA001-AC4F-418D-AE19-62706E023703}">
                        <ahyp:hlinkClr xmlns:ahyp="http://schemas.microsoft.com/office/drawing/2018/hyperlinkcolor" val="tx"/>
                      </a:ext>
                    </a:extLst>
                  </a:hlinkClick>
                </a:rPr>
                <a:t>Google Earth</a:t>
              </a:r>
              <a:r>
                <a:rPr lang="en-GB" sz="1600">
                  <a:solidFill>
                    <a:schemeClr val="bg1"/>
                  </a:solidFill>
                  <a:latin typeface="+mj-lt"/>
                  <a:cs typeface="Arial" panose="020B0604020202020204" pitchFamily="34" charset="0"/>
                  <a:hlinkClick r:id="rId5">
                    <a:extLst>
                      <a:ext uri="{A12FA001-AC4F-418D-AE19-62706E023703}">
                        <ahyp:hlinkClr xmlns:ahyp="http://schemas.microsoft.com/office/drawing/2018/hyperlinkcolor" val="tx"/>
                      </a:ext>
                    </a:extLst>
                  </a:hlinkClick>
                </a:rPr>
                <a:t>,</a:t>
              </a:r>
              <a:r>
                <a:rPr lang="en-GB" sz="1600">
                  <a:solidFill>
                    <a:srgbClr val="146CFD"/>
                  </a:solidFill>
                  <a:latin typeface="+mj-lt"/>
                  <a:cs typeface="Arial" panose="020B0604020202020204" pitchFamily="34" charset="0"/>
                  <a:hlinkClick r:id="rId5">
                    <a:extLst>
                      <a:ext uri="{A12FA001-AC4F-418D-AE19-62706E023703}">
                        <ahyp:hlinkClr xmlns:ahyp="http://schemas.microsoft.com/office/drawing/2018/hyperlinkcolor" val="tx"/>
                      </a:ext>
                    </a:extLst>
                  </a:hlinkClick>
                </a:rPr>
                <a:t> </a:t>
              </a:r>
              <a:r>
                <a:rPr lang="en-GB" sz="1600">
                  <a:solidFill>
                    <a:schemeClr val="bg1"/>
                  </a:solidFill>
                  <a:latin typeface="+mj-lt"/>
                  <a:cs typeface="Arial" panose="020B0604020202020204" pitchFamily="34" charset="0"/>
                </a:rPr>
                <a:t>navigate to the building you want a picture of, then use </a:t>
              </a:r>
              <a:r>
                <a:rPr lang="en-GB" sz="1600">
                  <a:solidFill>
                    <a:schemeClr val="accent4"/>
                  </a:solidFill>
                  <a:latin typeface="+mj-lt"/>
                  <a:cs typeface="Arial" panose="020B0604020202020204" pitchFamily="34" charset="0"/>
                  <a:hlinkClick r:id="rId6">
                    <a:extLst>
                      <a:ext uri="{A12FA001-AC4F-418D-AE19-62706E023703}">
                        <ahyp:hlinkClr xmlns:ahyp="http://schemas.microsoft.com/office/drawing/2018/hyperlinkcolor" val="tx"/>
                      </a:ext>
                    </a:extLst>
                  </a:hlinkClick>
                </a:rPr>
                <a:t>Windows Snipping Tool</a:t>
              </a:r>
              <a:r>
                <a:rPr lang="en-GB" sz="1600">
                  <a:solidFill>
                    <a:schemeClr val="accent4"/>
                  </a:solidFill>
                  <a:latin typeface="+mj-lt"/>
                  <a:cs typeface="Arial" panose="020B0604020202020204" pitchFamily="34" charset="0"/>
                </a:rPr>
                <a:t> </a:t>
              </a:r>
              <a:r>
                <a:rPr lang="en-GB" sz="1600">
                  <a:solidFill>
                    <a:schemeClr val="bg1"/>
                  </a:solidFill>
                  <a:latin typeface="+mj-lt"/>
                  <a:cs typeface="Arial" panose="020B0604020202020204" pitchFamily="34" charset="0"/>
                </a:rPr>
                <a:t>to capture a screenshot. Select ‘Copy’, then paste the image into this presentation.</a:t>
              </a:r>
            </a:p>
          </p:txBody>
        </p:sp>
        <p:grpSp>
          <p:nvGrpSpPr>
            <p:cNvPr id="14" name="Group 13">
              <a:extLst>
                <a:ext uri="{FF2B5EF4-FFF2-40B4-BE49-F238E27FC236}">
                  <a16:creationId xmlns:a16="http://schemas.microsoft.com/office/drawing/2014/main" id="{1CF7D4EB-B44E-B444-91E5-0818189D834A}"/>
                </a:ext>
              </a:extLst>
            </p:cNvPr>
            <p:cNvGrpSpPr/>
            <p:nvPr/>
          </p:nvGrpSpPr>
          <p:grpSpPr>
            <a:xfrm>
              <a:off x="10798558" y="1287861"/>
              <a:ext cx="1045440" cy="1045440"/>
              <a:chOff x="5838416" y="1369454"/>
              <a:chExt cx="1045440" cy="1045440"/>
            </a:xfrm>
          </p:grpSpPr>
          <p:sp>
            <p:nvSpPr>
              <p:cNvPr id="10" name="Oval 9">
                <a:hlinkClick r:id="rId7" action="ppaction://hlinksldjump"/>
                <a:extLst>
                  <a:ext uri="{FF2B5EF4-FFF2-40B4-BE49-F238E27FC236}">
                    <a16:creationId xmlns:a16="http://schemas.microsoft.com/office/drawing/2014/main" id="{D8B437B0-28C6-3AFD-9114-5FE20F07FC1B}"/>
                  </a:ext>
                </a:extLst>
              </p:cNvPr>
              <p:cNvSpPr/>
              <p:nvPr/>
            </p:nvSpPr>
            <p:spPr>
              <a:xfrm>
                <a:off x="5838416" y="1369454"/>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sz="3000" b="1">
                  <a:solidFill>
                    <a:schemeClr val="bg1"/>
                  </a:solidFill>
                  <a:latin typeface="+mj-lt"/>
                  <a:cs typeface="Arial" panose="020B0604020202020204" pitchFamily="34" charset="0"/>
                </a:endParaRPr>
              </a:p>
            </p:txBody>
          </p:sp>
          <p:pic>
            <p:nvPicPr>
              <p:cNvPr id="8" name="Picture 7" descr="A blue circle with a red and blue circle with a red arrow in the center&#10;&#10;AI-generated content may be incorrect.">
                <a:extLst>
                  <a:ext uri="{FF2B5EF4-FFF2-40B4-BE49-F238E27FC236}">
                    <a16:creationId xmlns:a16="http://schemas.microsoft.com/office/drawing/2014/main" id="{73112069-5D85-3FAB-E7DC-26BEE479ED2E}"/>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5938288" y="1470282"/>
                <a:ext cx="845696" cy="845694"/>
              </a:xfrm>
              <a:prstGeom prst="rect">
                <a:avLst/>
              </a:prstGeom>
            </p:spPr>
          </p:pic>
        </p:grpSp>
      </p:grpSp>
      <p:sp>
        <p:nvSpPr>
          <p:cNvPr id="2" name="Slide Number Placeholder 1">
            <a:extLst>
              <a:ext uri="{FF2B5EF4-FFF2-40B4-BE49-F238E27FC236}">
                <a16:creationId xmlns:a16="http://schemas.microsoft.com/office/drawing/2014/main" id="{95905BAE-1288-18FC-CB91-896E0159F82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15</a:t>
            </a:fld>
            <a:endParaRPr lang="en-AU"/>
          </a:p>
        </p:txBody>
      </p:sp>
    </p:spTree>
    <p:extLst>
      <p:ext uri="{BB962C8B-B14F-4D97-AF65-F5344CB8AC3E}">
        <p14:creationId xmlns:p14="http://schemas.microsoft.com/office/powerpoint/2010/main" val="3158345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a:extLst>
            <a:ext uri="{FF2B5EF4-FFF2-40B4-BE49-F238E27FC236}">
              <a16:creationId xmlns:a16="http://schemas.microsoft.com/office/drawing/2014/main" id="{545C73B8-ECAF-6A03-22DF-D63B229D0F8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F0C10F7-DCBF-70B7-211B-E22836E2DFF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150</a:t>
            </a:fld>
            <a:endParaRPr lang="en-AU"/>
          </a:p>
        </p:txBody>
      </p:sp>
      <p:sp>
        <p:nvSpPr>
          <p:cNvPr id="5" name="Title 4">
            <a:extLst>
              <a:ext uri="{FF2B5EF4-FFF2-40B4-BE49-F238E27FC236}">
                <a16:creationId xmlns:a16="http://schemas.microsoft.com/office/drawing/2014/main" id="{9A02A265-A40F-CAB6-3D6D-B65209F2075B}"/>
              </a:ext>
            </a:extLst>
          </p:cNvPr>
          <p:cNvSpPr>
            <a:spLocks noGrp="1"/>
          </p:cNvSpPr>
          <p:nvPr>
            <p:ph type="title"/>
          </p:nvPr>
        </p:nvSpPr>
        <p:spPr/>
        <p:txBody>
          <a:bodyPr/>
          <a:lstStyle/>
          <a:p>
            <a:r>
              <a:rPr lang="en-US" dirty="0"/>
              <a:t>References </a:t>
            </a:r>
            <a:r>
              <a:rPr lang="en-US" dirty="0">
                <a:solidFill>
                  <a:schemeClr val="accent1">
                    <a:alpha val="0"/>
                  </a:schemeClr>
                </a:solidFill>
              </a:rPr>
              <a:t>(4)</a:t>
            </a:r>
          </a:p>
        </p:txBody>
      </p:sp>
      <p:sp>
        <p:nvSpPr>
          <p:cNvPr id="9" name="TextBox 8">
            <a:extLst>
              <a:ext uri="{FF2B5EF4-FFF2-40B4-BE49-F238E27FC236}">
                <a16:creationId xmlns:a16="http://schemas.microsoft.com/office/drawing/2014/main" id="{8184E5DE-CF81-7285-BA11-EC6CF0C6175B}"/>
              </a:ext>
            </a:extLst>
          </p:cNvPr>
          <p:cNvSpPr txBox="1"/>
          <p:nvPr/>
        </p:nvSpPr>
        <p:spPr>
          <a:xfrm>
            <a:off x="360000" y="1029217"/>
            <a:ext cx="11484000" cy="5576848"/>
          </a:xfrm>
          <a:prstGeom prst="rect">
            <a:avLst/>
          </a:prstGeom>
          <a:noFill/>
        </p:spPr>
        <p:txBody>
          <a:bodyPr wrap="square">
            <a:spAutoFit/>
          </a:bodyPr>
          <a:lstStyle/>
          <a:p>
            <a:pPr marL="0" marR="0" lvl="0" indent="0" algn="l" defTabSz="914377" rtl="0" eaLnBrk="1" fontAlgn="auto" latinLnBrk="0" hangingPunct="1">
              <a:lnSpc>
                <a:spcPct val="107000"/>
              </a:lnSpc>
              <a:spcBef>
                <a:spcPts val="0"/>
              </a:spcBef>
              <a:spcAft>
                <a:spcPts val="800"/>
              </a:spcAft>
              <a:buClrTx/>
              <a:buSzTx/>
              <a:buFont typeface="Arial" panose="020B0604020202020204" pitchFamily="34" charset="0"/>
              <a:buNone/>
              <a:tabLst/>
              <a:defRPr/>
            </a:pPr>
            <a:r>
              <a:rPr kumimoji="0" lang="en-AU" sz="1200" b="0" i="0" u="none" strike="noStrike" kern="100" cap="none" spc="0" normalizeH="0" baseline="0" noProof="0" dirty="0">
                <a:ln>
                  <a:noFill/>
                </a:ln>
                <a:solidFill>
                  <a:srgbClr val="22272B"/>
                </a:solidFill>
                <a:effectLst/>
                <a:uLnTx/>
                <a:uFillTx/>
                <a:latin typeface="Arial" panose="020B0604020202020204"/>
                <a:ea typeface="DengXian" panose="02010600030101010101" pitchFamily="2" charset="-122"/>
                <a:cs typeface="Cordia New" panose="020B0304020202020204" pitchFamily="34" charset="-34"/>
              </a:rPr>
              <a:t>Maher C S (2024) </a:t>
            </a:r>
            <a:r>
              <a:rPr kumimoji="0" lang="en-AU" sz="1200" b="0" i="0" u="sng" strike="noStrike" kern="100" cap="none" spc="0" normalizeH="0" baseline="0" noProof="0" dirty="0">
                <a:ln>
                  <a:noFill/>
                </a:ln>
                <a:solidFill>
                  <a:srgbClr val="467886"/>
                </a:solidFill>
                <a:effectLst/>
                <a:uLnTx/>
                <a:uFillTx/>
                <a:latin typeface="Arial" panose="020B0604020202020204"/>
                <a:ea typeface="DengXian" panose="02010600030101010101" pitchFamily="2" charset="-122"/>
                <a:cs typeface="Cordia New" panose="020B0304020202020204" pitchFamily="34" charset="-34"/>
                <a:hlinkClick r:id="rId2"/>
              </a:rPr>
              <a:t>Charlie Dexter Maher | Art Gallery of NSW</a:t>
            </a:r>
            <a:r>
              <a:rPr kumimoji="0" lang="en-AU" sz="1200" b="0" i="0" u="none" strike="noStrike" kern="100" cap="none" spc="0" normalizeH="0" baseline="0" noProof="0" dirty="0">
                <a:ln>
                  <a:noFill/>
                </a:ln>
                <a:solidFill>
                  <a:srgbClr val="22272B"/>
                </a:solidFill>
                <a:effectLst/>
                <a:uLnTx/>
                <a:uFillTx/>
                <a:latin typeface="Arial" panose="020B0604020202020204"/>
                <a:ea typeface="DengXian" panose="02010600030101010101" pitchFamily="2" charset="-122"/>
                <a:cs typeface="Cordia New" panose="020B0304020202020204" pitchFamily="34" charset="-34"/>
              </a:rPr>
              <a:t>, Art Gallery of NSW website, accessed 16 December 2025.</a:t>
            </a:r>
          </a:p>
          <a:p>
            <a:pPr marL="0" marR="0" lvl="0" indent="0" algn="l" defTabSz="914377" rtl="0" eaLnBrk="1" fontAlgn="auto" latinLnBrk="0" hangingPunct="1">
              <a:lnSpc>
                <a:spcPct val="107000"/>
              </a:lnSpc>
              <a:spcBef>
                <a:spcPts val="0"/>
              </a:spcBef>
              <a:spcAft>
                <a:spcPts val="800"/>
              </a:spcAft>
              <a:buClrTx/>
              <a:buSzTx/>
              <a:buFont typeface="Arial" panose="020B0604020202020204" pitchFamily="34" charset="0"/>
              <a:buNone/>
              <a:tabLst/>
              <a:defRPr/>
            </a:pPr>
            <a:r>
              <a:rPr kumimoji="0" lang="en-AU" sz="1200" b="0" i="0" u="none" strike="noStrike" kern="100" cap="none" spc="0" normalizeH="0" baseline="0" noProof="0" dirty="0">
                <a:ln>
                  <a:noFill/>
                </a:ln>
                <a:solidFill>
                  <a:srgbClr val="22272B"/>
                </a:solidFill>
                <a:effectLst/>
                <a:uLnTx/>
                <a:uFillTx/>
                <a:latin typeface="Arial" panose="020B0604020202020204"/>
                <a:ea typeface="DengXian" panose="02010600030101010101" pitchFamily="2" charset="-122"/>
                <a:cs typeface="Cordia New" panose="020B0304020202020204" pitchFamily="34" charset="-34"/>
              </a:rPr>
              <a:t>Mansfield I V F (2023) </a:t>
            </a:r>
            <a:r>
              <a:rPr kumimoji="0" lang="en-AU" sz="1200" b="0" i="0" u="sng" strike="noStrike" kern="100" cap="none" spc="0" normalizeH="0" baseline="0" noProof="0" dirty="0">
                <a:ln>
                  <a:noFill/>
                </a:ln>
                <a:solidFill>
                  <a:srgbClr val="467886"/>
                </a:solidFill>
                <a:effectLst/>
                <a:uLnTx/>
                <a:uFillTx/>
                <a:latin typeface="Arial" panose="020B0604020202020204"/>
                <a:ea typeface="DengXian" panose="02010600030101010101" pitchFamily="2" charset="-122"/>
                <a:cs typeface="Cordia New" panose="020B0304020202020204" pitchFamily="34" charset="-34"/>
                <a:hlinkClick r:id="rId3"/>
              </a:rPr>
              <a:t>ARTEXPRESS Virtual Gallery | Ingrid Veronica Fran Mansfield | Alone Together</a:t>
            </a:r>
            <a:r>
              <a:rPr kumimoji="0" lang="en-AU" sz="1200" b="0" i="0" u="none" strike="noStrike" kern="100" cap="none" spc="0" normalizeH="0" baseline="0" noProof="0" dirty="0">
                <a:ln>
                  <a:noFill/>
                </a:ln>
                <a:solidFill>
                  <a:srgbClr val="22272B"/>
                </a:solidFill>
                <a:effectLst/>
                <a:uLnTx/>
                <a:uFillTx/>
                <a:latin typeface="Arial" panose="020B0604020202020204"/>
                <a:ea typeface="DengXian" panose="02010600030101010101" pitchFamily="2" charset="-122"/>
                <a:cs typeface="Cordia New" panose="020B0304020202020204" pitchFamily="34" charset="-34"/>
              </a:rPr>
              <a:t>, ARTEXPRESS Virtual website, accessed 16 December 2025.</a:t>
            </a:r>
          </a:p>
          <a:p>
            <a:pPr marL="0" marR="0" lvl="0" indent="0" algn="l" defTabSz="914377" rtl="0" eaLnBrk="1" fontAlgn="auto" latinLnBrk="0" hangingPunct="1">
              <a:lnSpc>
                <a:spcPct val="107000"/>
              </a:lnSpc>
              <a:spcBef>
                <a:spcPts val="0"/>
              </a:spcBef>
              <a:spcAft>
                <a:spcPts val="800"/>
              </a:spcAft>
              <a:buClrTx/>
              <a:buSzTx/>
              <a:buFont typeface="Arial" panose="020B0604020202020204" pitchFamily="34" charset="0"/>
              <a:buNone/>
              <a:tabLst/>
              <a:defRPr/>
            </a:pPr>
            <a:r>
              <a:rPr kumimoji="0" lang="en-AU" sz="1200" b="0" i="0" u="none" strike="noStrike" kern="100" cap="none" spc="0" normalizeH="0" baseline="0" noProof="0" dirty="0">
                <a:ln>
                  <a:noFill/>
                </a:ln>
                <a:solidFill>
                  <a:srgbClr val="22272B"/>
                </a:solidFill>
                <a:effectLst/>
                <a:uLnTx/>
                <a:uFillTx/>
                <a:latin typeface="Arial" panose="020B0604020202020204"/>
                <a:ea typeface="DengXian" panose="02010600030101010101" pitchFamily="2" charset="-122"/>
                <a:cs typeface="Cordia New" panose="020B0304020202020204" pitchFamily="34" charset="-34"/>
              </a:rPr>
              <a:t>McKay K (2025) </a:t>
            </a:r>
            <a:r>
              <a:rPr kumimoji="0" lang="en-AU" sz="1200" b="0" i="0" u="sng" strike="noStrike" kern="100" cap="none" spc="0" normalizeH="0" baseline="0" noProof="0" dirty="0">
                <a:ln>
                  <a:noFill/>
                </a:ln>
                <a:solidFill>
                  <a:srgbClr val="467886"/>
                </a:solidFill>
                <a:effectLst/>
                <a:uLnTx/>
                <a:uFillTx/>
                <a:latin typeface="Arial" panose="020B0604020202020204"/>
                <a:ea typeface="DengXian" panose="02010600030101010101" pitchFamily="2" charset="-122"/>
                <a:cs typeface="Cordia New" panose="020B0304020202020204" pitchFamily="34" charset="-34"/>
                <a:hlinkClick r:id="rId4"/>
              </a:rPr>
              <a:t>Exhibitions</a:t>
            </a:r>
            <a:r>
              <a:rPr kumimoji="0" lang="en-AU" sz="1200" b="0" i="0" u="none" strike="noStrike" kern="100" cap="none" spc="0" normalizeH="0" baseline="0" noProof="0" dirty="0">
                <a:ln>
                  <a:noFill/>
                </a:ln>
                <a:solidFill>
                  <a:srgbClr val="22272B"/>
                </a:solidFill>
                <a:effectLst/>
                <a:uLnTx/>
                <a:uFillTx/>
                <a:latin typeface="Arial" panose="020B0604020202020204"/>
                <a:ea typeface="DengXian" panose="02010600030101010101" pitchFamily="2" charset="-122"/>
                <a:cs typeface="Cordia New" panose="020B0304020202020204" pitchFamily="34" charset="-34"/>
              </a:rPr>
              <a:t>, Kevin McKay website, accessed 16 December 2025.</a:t>
            </a:r>
          </a:p>
          <a:p>
            <a:pPr marL="0" marR="0" lvl="0" indent="0" algn="l" defTabSz="914377" rtl="0" eaLnBrk="1" fontAlgn="auto" latinLnBrk="0" hangingPunct="1">
              <a:lnSpc>
                <a:spcPct val="107000"/>
              </a:lnSpc>
              <a:spcBef>
                <a:spcPts val="0"/>
              </a:spcBef>
              <a:spcAft>
                <a:spcPts val="800"/>
              </a:spcAft>
              <a:buClrTx/>
              <a:buSzTx/>
              <a:buFont typeface="Arial" panose="020B0604020202020204" pitchFamily="34" charset="0"/>
              <a:buNone/>
              <a:tabLst/>
              <a:defRPr/>
            </a:pPr>
            <a:r>
              <a:rPr kumimoji="0" lang="en-AU" sz="1200" b="0" i="0" u="none" strike="noStrike" kern="100" cap="none" spc="0" normalizeH="0" baseline="0" noProof="0" dirty="0">
                <a:ln>
                  <a:noFill/>
                </a:ln>
                <a:solidFill>
                  <a:srgbClr val="22272B"/>
                </a:solidFill>
                <a:effectLst/>
                <a:uLnTx/>
                <a:uFillTx/>
                <a:latin typeface="Arial" panose="020B0604020202020204"/>
                <a:ea typeface="DengXian" panose="02010600030101010101" pitchFamily="2" charset="-122"/>
                <a:cs typeface="Cordia New" panose="020B0304020202020204" pitchFamily="34" charset="-34"/>
              </a:rPr>
              <a:t>Microsoft (2025) </a:t>
            </a:r>
            <a:r>
              <a:rPr kumimoji="0" lang="en-AU" sz="1200" b="0" i="0" u="sng" strike="noStrike" kern="100" cap="none" spc="0" normalizeH="0" baseline="0" noProof="0" dirty="0">
                <a:ln>
                  <a:noFill/>
                </a:ln>
                <a:solidFill>
                  <a:srgbClr val="467886"/>
                </a:solidFill>
                <a:effectLst/>
                <a:uLnTx/>
                <a:uFillTx/>
                <a:latin typeface="Arial" panose="020B0604020202020204"/>
                <a:ea typeface="DengXian" panose="02010600030101010101" pitchFamily="2" charset="-122"/>
                <a:cs typeface="Cordia New" panose="020B0304020202020204" pitchFamily="34" charset="-34"/>
                <a:hlinkClick r:id="rId5"/>
              </a:rPr>
              <a:t>Draw, Create, and Edit with Paint | Microsoft Windows</a:t>
            </a:r>
            <a:r>
              <a:rPr kumimoji="0" lang="en-AU" sz="1200" b="0" i="0" u="none" strike="noStrike" kern="100" cap="none" spc="0" normalizeH="0" baseline="0" noProof="0" dirty="0">
                <a:ln>
                  <a:noFill/>
                </a:ln>
                <a:solidFill>
                  <a:srgbClr val="22272B"/>
                </a:solidFill>
                <a:effectLst/>
                <a:uLnTx/>
                <a:uFillTx/>
                <a:latin typeface="Arial" panose="020B0604020202020204"/>
                <a:ea typeface="DengXian" panose="02010600030101010101" pitchFamily="2" charset="-122"/>
                <a:cs typeface="Cordia New" panose="020B0304020202020204" pitchFamily="34" charset="-34"/>
              </a:rPr>
              <a:t>, Microsoft website, date accessed 16 December 2025.</a:t>
            </a:r>
          </a:p>
          <a:p>
            <a:pPr marL="0" marR="0" lvl="0" indent="0" algn="l" defTabSz="914377" rtl="0" eaLnBrk="1" fontAlgn="auto" latinLnBrk="0" hangingPunct="1">
              <a:lnSpc>
                <a:spcPct val="107000"/>
              </a:lnSpc>
              <a:spcBef>
                <a:spcPts val="0"/>
              </a:spcBef>
              <a:spcAft>
                <a:spcPts val="800"/>
              </a:spcAft>
              <a:buClrTx/>
              <a:buSzTx/>
              <a:buFont typeface="Arial" panose="020B0604020202020204" pitchFamily="34" charset="0"/>
              <a:buNone/>
              <a:tabLst/>
              <a:defRPr/>
            </a:pPr>
            <a:r>
              <a:rPr kumimoji="0" lang="en-AU" sz="1200" b="0" i="0" u="none" strike="noStrike" kern="100" cap="none" spc="0" normalizeH="0" baseline="0" noProof="0" dirty="0">
                <a:ln>
                  <a:noFill/>
                </a:ln>
                <a:solidFill>
                  <a:srgbClr val="22272B"/>
                </a:solidFill>
                <a:effectLst/>
                <a:uLnTx/>
                <a:uFillTx/>
                <a:latin typeface="Arial" panose="020B0604020202020204"/>
                <a:ea typeface="DengXian" panose="02010600030101010101" pitchFamily="2" charset="-122"/>
                <a:cs typeface="Cordia New" panose="020B0304020202020204" pitchFamily="34" charset="-34"/>
              </a:rPr>
              <a:t>——</a:t>
            </a:r>
            <a:r>
              <a:rPr kumimoji="0" lang="en-AU" sz="1200" b="0" i="0" u="none" strike="noStrike" kern="0" cap="none" spc="0" normalizeH="0" baseline="0" noProof="0" dirty="0">
                <a:ln>
                  <a:noFill/>
                </a:ln>
                <a:solidFill>
                  <a:srgbClr val="22272B"/>
                </a:solidFill>
                <a:effectLst/>
                <a:uLnTx/>
                <a:uFillTx/>
                <a:latin typeface="Arial" panose="020B0604020202020204"/>
                <a:ea typeface="Calibri" panose="020F0502020204030204" pitchFamily="34" charset="0"/>
                <a:cs typeface="Cordia New" panose="020B0304020202020204" pitchFamily="34" charset="-34"/>
              </a:rPr>
              <a:t>(2025) </a:t>
            </a:r>
            <a:r>
              <a:rPr kumimoji="0" lang="en-AU" sz="1200" b="0" i="0" u="sng" strike="noStrike" kern="0" cap="none" spc="0" normalizeH="0" baseline="0" noProof="0" dirty="0">
                <a:ln>
                  <a:noFill/>
                </a:ln>
                <a:solidFill>
                  <a:srgbClr val="467886"/>
                </a:solidFill>
                <a:effectLst/>
                <a:uLnTx/>
                <a:uFillTx/>
                <a:latin typeface="Arial" panose="020B0604020202020204"/>
                <a:ea typeface="Calibri" panose="020F0502020204030204" pitchFamily="34" charset="0"/>
                <a:cs typeface="Cordia New" panose="020B0304020202020204" pitchFamily="34" charset="-34"/>
                <a:hlinkClick r:id="rId6"/>
              </a:rPr>
              <a:t>Use Snipping Tool to capture screenshots - Microsoft Support</a:t>
            </a:r>
            <a:r>
              <a:rPr kumimoji="0" lang="en-AU" sz="1200" b="0" i="0" u="none" strike="noStrike" kern="0" cap="none" spc="0" normalizeH="0" baseline="0" noProof="0" dirty="0">
                <a:ln>
                  <a:noFill/>
                </a:ln>
                <a:solidFill>
                  <a:srgbClr val="22272B"/>
                </a:solidFill>
                <a:effectLst/>
                <a:uLnTx/>
                <a:uFillTx/>
                <a:latin typeface="Arial" panose="020B0604020202020204"/>
                <a:ea typeface="Calibri" panose="020F0502020204030204" pitchFamily="34" charset="0"/>
                <a:cs typeface="Cordia New" panose="020B0304020202020204" pitchFamily="34" charset="-34"/>
              </a:rPr>
              <a:t>, Microsoft website, accessed 16 December 2025.</a:t>
            </a:r>
            <a:endParaRPr kumimoji="0" lang="en-AU" sz="1200" b="0" i="0" u="none" strike="noStrike" kern="100" cap="none" spc="0" normalizeH="0" baseline="0" noProof="0" dirty="0">
              <a:ln>
                <a:noFill/>
              </a:ln>
              <a:solidFill>
                <a:srgbClr val="22272B"/>
              </a:solidFill>
              <a:effectLst/>
              <a:uLnTx/>
              <a:uFillTx/>
              <a:latin typeface="Arial" panose="020B0604020202020204"/>
              <a:ea typeface="DengXian" panose="02010600030101010101" pitchFamily="2" charset="-122"/>
              <a:cs typeface="Cordia New" panose="020B0304020202020204" pitchFamily="34" charset="-34"/>
            </a:endParaRPr>
          </a:p>
          <a:p>
            <a:pPr marL="0" marR="0" lvl="0" indent="0" algn="l" defTabSz="914377" rtl="0" eaLnBrk="1" fontAlgn="auto" latinLnBrk="0" hangingPunct="1">
              <a:lnSpc>
                <a:spcPct val="107000"/>
              </a:lnSpc>
              <a:spcBef>
                <a:spcPts val="0"/>
              </a:spcBef>
              <a:spcAft>
                <a:spcPts val="800"/>
              </a:spcAft>
              <a:buClrTx/>
              <a:buSzTx/>
              <a:buFont typeface="Arial" panose="020B0604020202020204" pitchFamily="34" charset="0"/>
              <a:buNone/>
              <a:tabLst/>
              <a:defRPr/>
            </a:pPr>
            <a:r>
              <a:rPr kumimoji="0" lang="en-AU" sz="1200" b="0" i="0" u="none" strike="noStrike" kern="100" cap="none" spc="0" normalizeH="0" baseline="0" noProof="0" dirty="0" err="1">
                <a:ln>
                  <a:noFill/>
                </a:ln>
                <a:solidFill>
                  <a:srgbClr val="22272B"/>
                </a:solidFill>
                <a:effectLst/>
                <a:uLnTx/>
                <a:uFillTx/>
                <a:latin typeface="Arial" panose="020B0604020202020204"/>
                <a:ea typeface="DengXian" panose="02010600030101010101" pitchFamily="2" charset="-122"/>
                <a:cs typeface="Cordia New" panose="020B0304020202020204" pitchFamily="34" charset="-34"/>
              </a:rPr>
              <a:t>Nechypurenko</a:t>
            </a:r>
            <a:r>
              <a:rPr kumimoji="0" lang="en-AU" sz="1200" b="0" i="0" u="none" strike="noStrike" kern="100" cap="none" spc="0" normalizeH="0" baseline="0" noProof="0" dirty="0">
                <a:ln>
                  <a:noFill/>
                </a:ln>
                <a:solidFill>
                  <a:srgbClr val="22272B"/>
                </a:solidFill>
                <a:effectLst/>
                <a:uLnTx/>
                <a:uFillTx/>
                <a:latin typeface="Arial" panose="020B0604020202020204"/>
                <a:ea typeface="DengXian" panose="02010600030101010101" pitchFamily="2" charset="-122"/>
                <a:cs typeface="Cordia New" panose="020B0304020202020204" pitchFamily="34" charset="-34"/>
              </a:rPr>
              <a:t> V </a:t>
            </a:r>
            <a:r>
              <a:rPr kumimoji="0" lang="en-AU" sz="1200" b="0" i="0" u="sng" strike="noStrike" kern="100" cap="none" spc="0" normalizeH="0" baseline="0" noProof="0" dirty="0">
                <a:ln>
                  <a:noFill/>
                </a:ln>
                <a:solidFill>
                  <a:srgbClr val="467886"/>
                </a:solidFill>
                <a:effectLst/>
                <a:uLnTx/>
                <a:uFillTx/>
                <a:latin typeface="Arial" panose="020B0604020202020204"/>
                <a:ea typeface="DengXian" panose="02010600030101010101" pitchFamily="2" charset="-122"/>
                <a:cs typeface="Cordia New" panose="020B0304020202020204" pitchFamily="34" charset="-34"/>
                <a:hlinkClick r:id="rId7"/>
              </a:rPr>
              <a:t>ARTEXPRESS Virtual Gallery | Vladyslav </a:t>
            </a:r>
            <a:r>
              <a:rPr kumimoji="0" lang="en-AU" sz="1200" b="0" i="0" u="sng" strike="noStrike" kern="100" cap="none" spc="0" normalizeH="0" baseline="0" noProof="0" dirty="0" err="1">
                <a:ln>
                  <a:noFill/>
                </a:ln>
                <a:solidFill>
                  <a:srgbClr val="467886"/>
                </a:solidFill>
                <a:effectLst/>
                <a:uLnTx/>
                <a:uFillTx/>
                <a:latin typeface="Arial" panose="020B0604020202020204"/>
                <a:ea typeface="DengXian" panose="02010600030101010101" pitchFamily="2" charset="-122"/>
                <a:cs typeface="Cordia New" panose="020B0304020202020204" pitchFamily="34" charset="-34"/>
                <a:hlinkClick r:id="rId7"/>
              </a:rPr>
              <a:t>Nechypurenko</a:t>
            </a:r>
            <a:r>
              <a:rPr kumimoji="0" lang="en-AU" sz="1200" b="0" i="0" u="sng" strike="noStrike" kern="100" cap="none" spc="0" normalizeH="0" baseline="0" noProof="0" dirty="0">
                <a:ln>
                  <a:noFill/>
                </a:ln>
                <a:solidFill>
                  <a:srgbClr val="467886"/>
                </a:solidFill>
                <a:effectLst/>
                <a:uLnTx/>
                <a:uFillTx/>
                <a:latin typeface="Arial" panose="020B0604020202020204"/>
                <a:ea typeface="DengXian" panose="02010600030101010101" pitchFamily="2" charset="-122"/>
                <a:cs typeface="Cordia New" panose="020B0304020202020204" pitchFamily="34" charset="-34"/>
                <a:hlinkClick r:id="rId7"/>
              </a:rPr>
              <a:t> | Global Symphony</a:t>
            </a:r>
            <a:r>
              <a:rPr kumimoji="0" lang="en-AU" sz="1200" b="0" i="0" u="none" strike="noStrike" kern="100" cap="none" spc="0" normalizeH="0" baseline="0" noProof="0" dirty="0">
                <a:ln>
                  <a:noFill/>
                </a:ln>
                <a:solidFill>
                  <a:srgbClr val="22272B"/>
                </a:solidFill>
                <a:effectLst/>
                <a:uLnTx/>
                <a:uFillTx/>
                <a:latin typeface="Arial" panose="020B0604020202020204"/>
                <a:ea typeface="DengXian" panose="02010600030101010101" pitchFamily="2" charset="-122"/>
                <a:cs typeface="Cordia New" panose="020B0304020202020204" pitchFamily="34" charset="-34"/>
              </a:rPr>
              <a:t>, ARTEXPRESS Virtual website, accessed 16 December 2025.</a:t>
            </a:r>
          </a:p>
          <a:p>
            <a:pPr marL="0" marR="0" lvl="0" indent="0" algn="l" defTabSz="914377" rtl="0" eaLnBrk="1" fontAlgn="auto" latinLnBrk="0" hangingPunct="1">
              <a:lnSpc>
                <a:spcPct val="107000"/>
              </a:lnSpc>
              <a:spcBef>
                <a:spcPts val="0"/>
              </a:spcBef>
              <a:spcAft>
                <a:spcPts val="800"/>
              </a:spcAft>
              <a:buClrTx/>
              <a:buSzTx/>
              <a:buFont typeface="Arial" panose="020B0604020202020204" pitchFamily="34" charset="0"/>
              <a:buNone/>
              <a:tabLst/>
              <a:defRPr/>
            </a:pPr>
            <a:r>
              <a:rPr kumimoji="0" lang="en-AU" sz="1200" b="0" i="0" u="none" strike="noStrike" kern="100" cap="none" spc="0" normalizeH="0" baseline="0" noProof="0" dirty="0">
                <a:ln>
                  <a:noFill/>
                </a:ln>
                <a:solidFill>
                  <a:srgbClr val="22272B"/>
                </a:solidFill>
                <a:effectLst/>
                <a:uLnTx/>
                <a:uFillTx/>
                <a:latin typeface="Arial" panose="020B0604020202020204"/>
                <a:ea typeface="DengXian" panose="02010600030101010101" pitchFamily="2" charset="-122"/>
                <a:cs typeface="Cordia New" panose="020B0304020202020204" pitchFamily="34" charset="-34"/>
              </a:rPr>
              <a:t>Napper A (2022) </a:t>
            </a:r>
            <a:r>
              <a:rPr kumimoji="0" lang="en-AU" sz="1200" b="0" i="0" u="sng" strike="noStrike" kern="100" cap="none" spc="0" normalizeH="0" baseline="0" noProof="0" dirty="0">
                <a:ln>
                  <a:noFill/>
                </a:ln>
                <a:solidFill>
                  <a:srgbClr val="467886"/>
                </a:solidFill>
                <a:effectLst/>
                <a:uLnTx/>
                <a:uFillTx/>
                <a:latin typeface="Arial" panose="020B0604020202020204"/>
                <a:ea typeface="DengXian" panose="02010600030101010101" pitchFamily="2" charset="-122"/>
                <a:cs typeface="Cordia New" panose="020B0304020202020204" pitchFamily="34" charset="-34"/>
                <a:hlinkClick r:id="rId8"/>
              </a:rPr>
              <a:t>ARTEXPRESS Virtual Gallery | Audrey Napper | Ce </a:t>
            </a:r>
            <a:r>
              <a:rPr kumimoji="0" lang="en-AU" sz="1200" b="0" i="0" u="sng" strike="noStrike" kern="100" cap="none" spc="0" normalizeH="0" baseline="0" noProof="0" dirty="0" err="1">
                <a:ln>
                  <a:noFill/>
                </a:ln>
                <a:solidFill>
                  <a:srgbClr val="467886"/>
                </a:solidFill>
                <a:effectLst/>
                <a:uLnTx/>
                <a:uFillTx/>
                <a:latin typeface="Arial" panose="020B0604020202020204"/>
                <a:ea typeface="DengXian" panose="02010600030101010101" pitchFamily="2" charset="-122"/>
                <a:cs typeface="Cordia New" panose="020B0304020202020204" pitchFamily="34" charset="-34"/>
                <a:hlinkClick r:id="rId8"/>
              </a:rPr>
              <a:t>n'est</a:t>
            </a:r>
            <a:r>
              <a:rPr kumimoji="0" lang="en-AU" sz="1200" b="0" i="0" u="sng" strike="noStrike" kern="100" cap="none" spc="0" normalizeH="0" baseline="0" noProof="0" dirty="0">
                <a:ln>
                  <a:noFill/>
                </a:ln>
                <a:solidFill>
                  <a:srgbClr val="467886"/>
                </a:solidFill>
                <a:effectLst/>
                <a:uLnTx/>
                <a:uFillTx/>
                <a:latin typeface="Arial" panose="020B0604020202020204"/>
                <a:ea typeface="DengXian" panose="02010600030101010101" pitchFamily="2" charset="-122"/>
                <a:cs typeface="Cordia New" panose="020B0304020202020204" pitchFamily="34" charset="-34"/>
                <a:hlinkClick r:id="rId8"/>
              </a:rPr>
              <a:t> pas </a:t>
            </a:r>
            <a:r>
              <a:rPr kumimoji="0" lang="en-AU" sz="1200" b="0" i="0" u="sng" strike="noStrike" kern="100" cap="none" spc="0" normalizeH="0" baseline="0" noProof="0" dirty="0" err="1">
                <a:ln>
                  <a:noFill/>
                </a:ln>
                <a:solidFill>
                  <a:srgbClr val="467886"/>
                </a:solidFill>
                <a:effectLst/>
                <a:uLnTx/>
                <a:uFillTx/>
                <a:latin typeface="Arial" panose="020B0604020202020204"/>
                <a:ea typeface="DengXian" panose="02010600030101010101" pitchFamily="2" charset="-122"/>
                <a:cs typeface="Cordia New" panose="020B0304020202020204" pitchFamily="34" charset="-34"/>
                <a:hlinkClick r:id="rId8"/>
              </a:rPr>
              <a:t>une</a:t>
            </a:r>
            <a:r>
              <a:rPr kumimoji="0" lang="en-AU" sz="1200" b="0" i="0" u="sng" strike="noStrike" kern="100" cap="none" spc="0" normalizeH="0" baseline="0" noProof="0" dirty="0">
                <a:ln>
                  <a:noFill/>
                </a:ln>
                <a:solidFill>
                  <a:srgbClr val="467886"/>
                </a:solidFill>
                <a:effectLst/>
                <a:uLnTx/>
                <a:uFillTx/>
                <a:latin typeface="Arial" panose="020B0604020202020204"/>
                <a:ea typeface="DengXian" panose="02010600030101010101" pitchFamily="2" charset="-122"/>
                <a:cs typeface="Cordia New" panose="020B0304020202020204" pitchFamily="34" charset="-34"/>
                <a:hlinkClick r:id="rId8"/>
              </a:rPr>
              <a:t> maison de </a:t>
            </a:r>
            <a:r>
              <a:rPr kumimoji="0" lang="en-AU" sz="1200" b="0" i="0" u="sng" strike="noStrike" kern="100" cap="none" spc="0" normalizeH="0" baseline="0" noProof="0" dirty="0" err="1">
                <a:ln>
                  <a:noFill/>
                </a:ln>
                <a:solidFill>
                  <a:srgbClr val="467886"/>
                </a:solidFill>
                <a:effectLst/>
                <a:uLnTx/>
                <a:uFillTx/>
                <a:latin typeface="Arial" panose="020B0604020202020204"/>
                <a:ea typeface="DengXian" panose="02010600030101010101" pitchFamily="2" charset="-122"/>
                <a:cs typeface="Cordia New" panose="020B0304020202020204" pitchFamily="34" charset="-34"/>
                <a:hlinkClick r:id="rId8"/>
              </a:rPr>
              <a:t>poupée</a:t>
            </a:r>
            <a:r>
              <a:rPr kumimoji="0" lang="en-AU" sz="1200" b="0" i="0" u="none" strike="noStrike" kern="100" cap="none" spc="0" normalizeH="0" baseline="0" noProof="0" dirty="0">
                <a:ln>
                  <a:noFill/>
                </a:ln>
                <a:solidFill>
                  <a:srgbClr val="22272B"/>
                </a:solidFill>
                <a:effectLst/>
                <a:uLnTx/>
                <a:uFillTx/>
                <a:latin typeface="Arial" panose="020B0604020202020204"/>
                <a:ea typeface="DengXian" panose="02010600030101010101" pitchFamily="2" charset="-122"/>
                <a:cs typeface="Cordia New" panose="020B0304020202020204" pitchFamily="34" charset="-34"/>
              </a:rPr>
              <a:t>, ARTEXPRESS Virtual website, accessed 16 December 2025.</a:t>
            </a:r>
          </a:p>
          <a:p>
            <a:pPr>
              <a:lnSpc>
                <a:spcPct val="107000"/>
              </a:lnSpc>
              <a:spcAft>
                <a:spcPts val="800"/>
              </a:spcAft>
              <a:buNone/>
            </a:pPr>
            <a:r>
              <a:rPr lang="en-AU" sz="1200" kern="100" dirty="0">
                <a:ea typeface="DengXian" panose="02010600030101010101" pitchFamily="2" charset="-122"/>
                <a:cs typeface="Cordia New" panose="020B0304020202020204" pitchFamily="34" charset="-34"/>
              </a:rPr>
              <a:t>National Palace Museum (2016) </a:t>
            </a:r>
            <a:r>
              <a:rPr lang="en-AU" sz="1200" u="sng" kern="100" dirty="0">
                <a:solidFill>
                  <a:srgbClr val="467886"/>
                </a:solidFill>
                <a:ea typeface="DengXian" panose="02010600030101010101" pitchFamily="2" charset="-122"/>
                <a:cs typeface="Cordia New" panose="020B0304020202020204" pitchFamily="34" charset="-34"/>
                <a:hlinkClick r:id="rId9"/>
              </a:rPr>
              <a:t>The Art and Aesthetics of Form: Select Landscape Paintings of the Ming and Qing Dynasties</a:t>
            </a:r>
            <a:r>
              <a:rPr lang="en-AU" sz="1200" kern="100" dirty="0">
                <a:ea typeface="DengXian" panose="02010600030101010101" pitchFamily="2" charset="-122"/>
                <a:cs typeface="Cordia New" panose="020B0304020202020204" pitchFamily="34" charset="-34"/>
              </a:rPr>
              <a:t>, National Palace Museum website, accessed 16 December 2025.</a:t>
            </a:r>
          </a:p>
          <a:p>
            <a:pPr>
              <a:lnSpc>
                <a:spcPct val="107000"/>
              </a:lnSpc>
              <a:spcAft>
                <a:spcPts val="800"/>
              </a:spcAft>
              <a:buNone/>
            </a:pPr>
            <a:r>
              <a:rPr lang="en-AU" sz="1200" kern="0" dirty="0">
                <a:ea typeface="Calibri" panose="020F0502020204030204" pitchFamily="34" charset="0"/>
                <a:cs typeface="Cordia New" panose="020B0304020202020204" pitchFamily="34" charset="-34"/>
              </a:rPr>
              <a:t>Newling J (2024) </a:t>
            </a:r>
            <a:r>
              <a:rPr lang="en-AU" sz="1200" u="sng" kern="0" dirty="0">
                <a:solidFill>
                  <a:srgbClr val="2F5496"/>
                </a:solidFill>
                <a:ea typeface="Calibri" panose="020F0502020204030204" pitchFamily="34" charset="0"/>
                <a:cs typeface="Cordia New" panose="020B0304020202020204" pitchFamily="34" charset="-34"/>
                <a:hlinkClick r:id="rId10"/>
              </a:rPr>
              <a:t>Cast in cast out: recasting fragments of memory</a:t>
            </a:r>
            <a:r>
              <a:rPr lang="en-AU" sz="1200" kern="0" dirty="0">
                <a:ea typeface="Calibri" panose="020F0502020204030204" pitchFamily="34" charset="0"/>
                <a:cs typeface="Cordia New" panose="020B0304020202020204" pitchFamily="34" charset="-34"/>
              </a:rPr>
              <a:t>, Museums of History NSW website, accessed 16 December 2025.</a:t>
            </a:r>
            <a:endParaRPr lang="en-AU" sz="1200" kern="100" dirty="0">
              <a:ea typeface="DengXian" panose="02010600030101010101" pitchFamily="2" charset="-122"/>
              <a:cs typeface="Cordia New" panose="020B0304020202020204" pitchFamily="34" charset="-34"/>
            </a:endParaRPr>
          </a:p>
          <a:p>
            <a:pPr>
              <a:lnSpc>
                <a:spcPct val="107000"/>
              </a:lnSpc>
              <a:spcAft>
                <a:spcPts val="800"/>
              </a:spcAft>
              <a:buNone/>
            </a:pPr>
            <a:r>
              <a:rPr lang="en-AU" sz="1200" kern="100" dirty="0">
                <a:ea typeface="DengXian" panose="02010600030101010101" pitchFamily="2" charset="-122"/>
                <a:cs typeface="Cordia New" panose="020B0304020202020204" pitchFamily="34" charset="-34"/>
              </a:rPr>
              <a:t>Nevelson N (1960-4), </a:t>
            </a:r>
            <a:r>
              <a:rPr lang="en-AU" sz="1200" u="sng" kern="100" dirty="0">
                <a:solidFill>
                  <a:srgbClr val="467886"/>
                </a:solidFill>
                <a:ea typeface="DengXian" panose="02010600030101010101" pitchFamily="2" charset="-122"/>
                <a:cs typeface="Cordia New" panose="020B0304020202020204" pitchFamily="34" charset="-34"/>
                <a:hlinkClick r:id="rId11"/>
              </a:rPr>
              <a:t>Louise Nevelson, ‘An American Tribute to the British People‘, 1960–4</a:t>
            </a:r>
            <a:r>
              <a:rPr lang="en-AU" sz="1200" kern="100" dirty="0">
                <a:ea typeface="DengXian" panose="02010600030101010101" pitchFamily="2" charset="-122"/>
                <a:cs typeface="Cordia New" panose="020B0304020202020204" pitchFamily="34" charset="-34"/>
              </a:rPr>
              <a:t>, Tate website, accessed 16 December 2025.</a:t>
            </a:r>
          </a:p>
          <a:p>
            <a:pPr>
              <a:lnSpc>
                <a:spcPct val="107000"/>
              </a:lnSpc>
              <a:spcAft>
                <a:spcPts val="800"/>
              </a:spcAft>
              <a:buNone/>
            </a:pPr>
            <a:r>
              <a:rPr lang="en-AU" sz="1200" kern="100" dirty="0">
                <a:ea typeface="DengXian" panose="02010600030101010101" pitchFamily="2" charset="-122"/>
                <a:cs typeface="Cordia New" panose="020B0304020202020204" pitchFamily="34" charset="-34"/>
              </a:rPr>
              <a:t>Nguyen M (2022), </a:t>
            </a:r>
            <a:r>
              <a:rPr lang="en-AU" sz="1200" u="sng" kern="100" dirty="0">
                <a:solidFill>
                  <a:srgbClr val="467886"/>
                </a:solidFill>
                <a:ea typeface="DengXian" panose="02010600030101010101" pitchFamily="2" charset="-122"/>
                <a:cs typeface="Cordia New" panose="020B0304020202020204" pitchFamily="34" charset="-34"/>
                <a:hlinkClick r:id="rId12"/>
              </a:rPr>
              <a:t>Orange Corner Store — </a:t>
            </a:r>
            <a:r>
              <a:rPr lang="en-AU" sz="1200" u="sng" kern="100" dirty="0" err="1">
                <a:solidFill>
                  <a:srgbClr val="467886"/>
                </a:solidFill>
                <a:ea typeface="DengXian" panose="02010600030101010101" pitchFamily="2" charset="-122"/>
                <a:cs typeface="Cordia New" panose="020B0304020202020204" pitchFamily="34" charset="-34"/>
                <a:hlinkClick r:id="rId12"/>
              </a:rPr>
              <a:t>mylyn</a:t>
            </a:r>
            <a:r>
              <a:rPr lang="en-AU" sz="1200" u="sng" kern="100" dirty="0">
                <a:solidFill>
                  <a:srgbClr val="467886"/>
                </a:solidFill>
                <a:ea typeface="DengXian" panose="02010600030101010101" pitchFamily="2" charset="-122"/>
                <a:cs typeface="Cordia New" panose="020B0304020202020204" pitchFamily="34" charset="-34"/>
                <a:hlinkClick r:id="rId12"/>
              </a:rPr>
              <a:t> </a:t>
            </a:r>
            <a:r>
              <a:rPr lang="en-AU" sz="1200" u="sng" kern="100" dirty="0" err="1">
                <a:solidFill>
                  <a:srgbClr val="467886"/>
                </a:solidFill>
                <a:ea typeface="DengXian" panose="02010600030101010101" pitchFamily="2" charset="-122"/>
                <a:cs typeface="Cordia New" panose="020B0304020202020204" pitchFamily="34" charset="-34"/>
                <a:hlinkClick r:id="rId12"/>
              </a:rPr>
              <a:t>nguyen</a:t>
            </a:r>
            <a:r>
              <a:rPr lang="en-AU" sz="1200" kern="100" dirty="0">
                <a:ea typeface="DengXian" panose="02010600030101010101" pitchFamily="2" charset="-122"/>
                <a:cs typeface="Cordia New" panose="020B0304020202020204" pitchFamily="34" charset="-34"/>
              </a:rPr>
              <a:t>, </a:t>
            </a:r>
            <a:r>
              <a:rPr lang="en-AU" sz="1200" kern="100" dirty="0" err="1">
                <a:ea typeface="DengXian" panose="02010600030101010101" pitchFamily="2" charset="-122"/>
                <a:cs typeface="Cordia New" panose="020B0304020202020204" pitchFamily="34" charset="-34"/>
              </a:rPr>
              <a:t>Mylyn</a:t>
            </a:r>
            <a:r>
              <a:rPr lang="en-AU" sz="1200" kern="100" dirty="0">
                <a:ea typeface="DengXian" panose="02010600030101010101" pitchFamily="2" charset="-122"/>
                <a:cs typeface="Cordia New" panose="020B0304020202020204" pitchFamily="34" charset="-34"/>
              </a:rPr>
              <a:t> Nguyen website, accessed 16 December 2025. </a:t>
            </a:r>
          </a:p>
          <a:p>
            <a:pPr>
              <a:lnSpc>
                <a:spcPct val="107000"/>
              </a:lnSpc>
              <a:spcAft>
                <a:spcPts val="800"/>
              </a:spcAft>
            </a:pPr>
            <a:r>
              <a:rPr lang="en-AU" sz="1200" kern="100" dirty="0">
                <a:ea typeface="DengXian" panose="02010600030101010101" pitchFamily="2" charset="-122"/>
                <a:cs typeface="Cordia New" panose="020B0304020202020204" pitchFamily="34" charset="-34"/>
              </a:rPr>
              <a:t>——(2022), </a:t>
            </a:r>
            <a:r>
              <a:rPr lang="en-AU" sz="1200" u="sng" kern="100" dirty="0">
                <a:solidFill>
                  <a:srgbClr val="467886"/>
                </a:solidFill>
                <a:ea typeface="DengXian" panose="02010600030101010101" pitchFamily="2" charset="-122"/>
                <a:cs typeface="Cordia New" panose="020B0304020202020204" pitchFamily="34" charset="-34"/>
                <a:hlinkClick r:id="rId13"/>
              </a:rPr>
              <a:t>Pink King Street — </a:t>
            </a:r>
            <a:r>
              <a:rPr lang="en-AU" sz="1200" u="sng" kern="100" dirty="0" err="1">
                <a:solidFill>
                  <a:srgbClr val="467886"/>
                </a:solidFill>
                <a:ea typeface="DengXian" panose="02010600030101010101" pitchFamily="2" charset="-122"/>
                <a:cs typeface="Cordia New" panose="020B0304020202020204" pitchFamily="34" charset="-34"/>
                <a:hlinkClick r:id="rId13"/>
              </a:rPr>
              <a:t>mylyn</a:t>
            </a:r>
            <a:r>
              <a:rPr lang="en-AU" sz="1200" u="sng" kern="100" dirty="0">
                <a:solidFill>
                  <a:srgbClr val="467886"/>
                </a:solidFill>
                <a:ea typeface="DengXian" panose="02010600030101010101" pitchFamily="2" charset="-122"/>
                <a:cs typeface="Cordia New" panose="020B0304020202020204" pitchFamily="34" charset="-34"/>
                <a:hlinkClick r:id="rId13"/>
              </a:rPr>
              <a:t> </a:t>
            </a:r>
            <a:r>
              <a:rPr lang="en-AU" sz="1200" u="sng" kern="100" dirty="0" err="1">
                <a:solidFill>
                  <a:srgbClr val="467886"/>
                </a:solidFill>
                <a:ea typeface="DengXian" panose="02010600030101010101" pitchFamily="2" charset="-122"/>
                <a:cs typeface="Cordia New" panose="020B0304020202020204" pitchFamily="34" charset="-34"/>
                <a:hlinkClick r:id="rId13"/>
              </a:rPr>
              <a:t>nguyen</a:t>
            </a:r>
            <a:r>
              <a:rPr lang="en-AU" sz="1200" kern="100" dirty="0">
                <a:ea typeface="DengXian" panose="02010600030101010101" pitchFamily="2" charset="-122"/>
                <a:cs typeface="Cordia New" panose="020B0304020202020204" pitchFamily="34" charset="-34"/>
              </a:rPr>
              <a:t>, </a:t>
            </a:r>
            <a:r>
              <a:rPr lang="en-AU" sz="1200" kern="100" dirty="0" err="1">
                <a:ea typeface="DengXian" panose="02010600030101010101" pitchFamily="2" charset="-122"/>
                <a:cs typeface="Cordia New" panose="020B0304020202020204" pitchFamily="34" charset="-34"/>
              </a:rPr>
              <a:t>Mylyn</a:t>
            </a:r>
            <a:r>
              <a:rPr lang="en-AU" sz="1200" kern="100" dirty="0">
                <a:ea typeface="DengXian" panose="02010600030101010101" pitchFamily="2" charset="-122"/>
                <a:cs typeface="Cordia New" panose="020B0304020202020204" pitchFamily="34" charset="-34"/>
              </a:rPr>
              <a:t> Nguyen website, accessed 16 December 2025. </a:t>
            </a:r>
          </a:p>
          <a:p>
            <a:pPr>
              <a:lnSpc>
                <a:spcPct val="107000"/>
              </a:lnSpc>
              <a:spcAft>
                <a:spcPts val="800"/>
              </a:spcAft>
            </a:pPr>
            <a:r>
              <a:rPr lang="en-AU" sz="1200" kern="100" dirty="0">
                <a:ea typeface="DengXian" panose="02010600030101010101" pitchFamily="2" charset="-122"/>
                <a:cs typeface="Cordia New" panose="020B0304020202020204" pitchFamily="34" charset="-34"/>
              </a:rPr>
              <a:t>——2023), </a:t>
            </a:r>
            <a:r>
              <a:rPr lang="en-AU" sz="1200" u="sng" kern="100" dirty="0">
                <a:solidFill>
                  <a:srgbClr val="467886"/>
                </a:solidFill>
                <a:ea typeface="DengXian" panose="02010600030101010101" pitchFamily="2" charset="-122"/>
                <a:cs typeface="Cordia New" panose="020B0304020202020204" pitchFamily="34" charset="-34"/>
                <a:hlinkClick r:id="rId14"/>
              </a:rPr>
              <a:t>411 King Street — </a:t>
            </a:r>
            <a:r>
              <a:rPr lang="en-AU" sz="1200" u="sng" kern="100" dirty="0" err="1">
                <a:solidFill>
                  <a:srgbClr val="467886"/>
                </a:solidFill>
                <a:ea typeface="DengXian" panose="02010600030101010101" pitchFamily="2" charset="-122"/>
                <a:cs typeface="Cordia New" panose="020B0304020202020204" pitchFamily="34" charset="-34"/>
                <a:hlinkClick r:id="rId14"/>
              </a:rPr>
              <a:t>mylyn</a:t>
            </a:r>
            <a:r>
              <a:rPr lang="en-AU" sz="1200" u="sng" kern="100" dirty="0">
                <a:solidFill>
                  <a:srgbClr val="467886"/>
                </a:solidFill>
                <a:ea typeface="DengXian" panose="02010600030101010101" pitchFamily="2" charset="-122"/>
                <a:cs typeface="Cordia New" panose="020B0304020202020204" pitchFamily="34" charset="-34"/>
                <a:hlinkClick r:id="rId14"/>
              </a:rPr>
              <a:t> </a:t>
            </a:r>
            <a:r>
              <a:rPr lang="en-AU" sz="1200" u="sng" kern="100" dirty="0" err="1">
                <a:solidFill>
                  <a:srgbClr val="467886"/>
                </a:solidFill>
                <a:ea typeface="DengXian" panose="02010600030101010101" pitchFamily="2" charset="-122"/>
                <a:cs typeface="Cordia New" panose="020B0304020202020204" pitchFamily="34" charset="-34"/>
                <a:hlinkClick r:id="rId14"/>
              </a:rPr>
              <a:t>nguyen</a:t>
            </a:r>
            <a:r>
              <a:rPr lang="en-AU" sz="1200" kern="100" dirty="0">
                <a:ea typeface="DengXian" panose="02010600030101010101" pitchFamily="2" charset="-122"/>
                <a:cs typeface="Cordia New" panose="020B0304020202020204" pitchFamily="34" charset="-34"/>
              </a:rPr>
              <a:t>, </a:t>
            </a:r>
            <a:r>
              <a:rPr lang="en-AU" sz="1200" kern="100" dirty="0" err="1">
                <a:ea typeface="DengXian" panose="02010600030101010101" pitchFamily="2" charset="-122"/>
                <a:cs typeface="Cordia New" panose="020B0304020202020204" pitchFamily="34" charset="-34"/>
              </a:rPr>
              <a:t>Mylyn</a:t>
            </a:r>
            <a:r>
              <a:rPr lang="en-AU" sz="1200" kern="100" dirty="0">
                <a:ea typeface="DengXian" panose="02010600030101010101" pitchFamily="2" charset="-122"/>
                <a:cs typeface="Cordia New" panose="020B0304020202020204" pitchFamily="34" charset="-34"/>
              </a:rPr>
              <a:t> Nguyen website, accessed 16 December 2025. </a:t>
            </a:r>
          </a:p>
          <a:p>
            <a:pPr>
              <a:lnSpc>
                <a:spcPct val="107000"/>
              </a:lnSpc>
              <a:spcAft>
                <a:spcPts val="800"/>
              </a:spcAft>
            </a:pPr>
            <a:r>
              <a:rPr lang="en-AU" sz="1200" kern="100" dirty="0">
                <a:ea typeface="DengXian" panose="02010600030101010101" pitchFamily="2" charset="-122"/>
                <a:cs typeface="Cordia New" panose="020B0304020202020204" pitchFamily="34" charset="-34"/>
              </a:rPr>
              <a:t>——(2025) </a:t>
            </a:r>
            <a:r>
              <a:rPr lang="en-AU" sz="1200" u="sng" kern="100" dirty="0">
                <a:solidFill>
                  <a:srgbClr val="467886"/>
                </a:solidFill>
                <a:ea typeface="DengXian" panose="02010600030101010101" pitchFamily="2" charset="-122"/>
                <a:cs typeface="Cordia New" panose="020B0304020202020204" pitchFamily="34" charset="-34"/>
                <a:hlinkClick r:id="rId15"/>
              </a:rPr>
              <a:t>About — </a:t>
            </a:r>
            <a:r>
              <a:rPr lang="en-AU" sz="1200" u="sng" kern="100" dirty="0" err="1">
                <a:solidFill>
                  <a:srgbClr val="467886"/>
                </a:solidFill>
                <a:ea typeface="DengXian" panose="02010600030101010101" pitchFamily="2" charset="-122"/>
                <a:cs typeface="Cordia New" panose="020B0304020202020204" pitchFamily="34" charset="-34"/>
                <a:hlinkClick r:id="rId15"/>
              </a:rPr>
              <a:t>mylyn</a:t>
            </a:r>
            <a:r>
              <a:rPr lang="en-AU" sz="1200" u="sng" kern="100" dirty="0">
                <a:solidFill>
                  <a:srgbClr val="467886"/>
                </a:solidFill>
                <a:ea typeface="DengXian" panose="02010600030101010101" pitchFamily="2" charset="-122"/>
                <a:cs typeface="Cordia New" panose="020B0304020202020204" pitchFamily="34" charset="-34"/>
                <a:hlinkClick r:id="rId15"/>
              </a:rPr>
              <a:t> </a:t>
            </a:r>
            <a:r>
              <a:rPr lang="en-AU" sz="1200" u="sng" kern="100" dirty="0" err="1">
                <a:solidFill>
                  <a:srgbClr val="467886"/>
                </a:solidFill>
                <a:ea typeface="DengXian" panose="02010600030101010101" pitchFamily="2" charset="-122"/>
                <a:cs typeface="Cordia New" panose="020B0304020202020204" pitchFamily="34" charset="-34"/>
                <a:hlinkClick r:id="rId15"/>
              </a:rPr>
              <a:t>nguyen</a:t>
            </a:r>
            <a:r>
              <a:rPr lang="en-AU" sz="1200" kern="100" dirty="0">
                <a:ea typeface="DengXian" panose="02010600030101010101" pitchFamily="2" charset="-122"/>
                <a:cs typeface="Cordia New" panose="020B0304020202020204" pitchFamily="34" charset="-34"/>
              </a:rPr>
              <a:t>, </a:t>
            </a:r>
            <a:r>
              <a:rPr lang="en-AU" sz="1200" kern="100" dirty="0" err="1">
                <a:ea typeface="DengXian" panose="02010600030101010101" pitchFamily="2" charset="-122"/>
                <a:cs typeface="Cordia New" panose="020B0304020202020204" pitchFamily="34" charset="-34"/>
              </a:rPr>
              <a:t>Mylyn</a:t>
            </a:r>
            <a:r>
              <a:rPr lang="en-AU" sz="1200" kern="100" dirty="0">
                <a:ea typeface="DengXian" panose="02010600030101010101" pitchFamily="2" charset="-122"/>
                <a:cs typeface="Cordia New" panose="020B0304020202020204" pitchFamily="34" charset="-34"/>
              </a:rPr>
              <a:t> Nguyen website, accessed 16 December 2025.</a:t>
            </a:r>
          </a:p>
          <a:p>
            <a:pPr>
              <a:lnSpc>
                <a:spcPct val="107000"/>
              </a:lnSpc>
              <a:spcAft>
                <a:spcPts val="800"/>
              </a:spcAft>
            </a:pPr>
            <a:r>
              <a:rPr lang="en-AU" sz="1200" kern="100" dirty="0">
                <a:ea typeface="DengXian" panose="02010600030101010101" pitchFamily="2" charset="-122"/>
                <a:cs typeface="Cordia New" panose="020B0304020202020204" pitchFamily="34" charset="-34"/>
              </a:rPr>
              <a:t>——(2025) </a:t>
            </a:r>
            <a:r>
              <a:rPr lang="en-AU" sz="1200" u="sng" kern="100" dirty="0">
                <a:solidFill>
                  <a:srgbClr val="467886"/>
                </a:solidFill>
                <a:ea typeface="DengXian" panose="02010600030101010101" pitchFamily="2" charset="-122"/>
                <a:cs typeface="Cordia New" panose="020B0304020202020204" pitchFamily="34" charset="-34"/>
                <a:hlinkClick r:id="rId16"/>
              </a:rPr>
              <a:t>Gallery 1 — </a:t>
            </a:r>
            <a:r>
              <a:rPr lang="en-AU" sz="1200" u="sng" kern="100" dirty="0" err="1">
                <a:solidFill>
                  <a:srgbClr val="467886"/>
                </a:solidFill>
                <a:ea typeface="DengXian" panose="02010600030101010101" pitchFamily="2" charset="-122"/>
                <a:cs typeface="Cordia New" panose="020B0304020202020204" pitchFamily="34" charset="-34"/>
                <a:hlinkClick r:id="rId16"/>
              </a:rPr>
              <a:t>mylyn</a:t>
            </a:r>
            <a:r>
              <a:rPr lang="en-AU" sz="1200" u="sng" kern="100" dirty="0">
                <a:solidFill>
                  <a:srgbClr val="467886"/>
                </a:solidFill>
                <a:ea typeface="DengXian" panose="02010600030101010101" pitchFamily="2" charset="-122"/>
                <a:cs typeface="Cordia New" panose="020B0304020202020204" pitchFamily="34" charset="-34"/>
                <a:hlinkClick r:id="rId16"/>
              </a:rPr>
              <a:t> </a:t>
            </a:r>
            <a:r>
              <a:rPr lang="en-AU" sz="1200" u="sng" kern="100" dirty="0" err="1">
                <a:solidFill>
                  <a:srgbClr val="467886"/>
                </a:solidFill>
                <a:ea typeface="DengXian" panose="02010600030101010101" pitchFamily="2" charset="-122"/>
                <a:cs typeface="Cordia New" panose="020B0304020202020204" pitchFamily="34" charset="-34"/>
                <a:hlinkClick r:id="rId16"/>
              </a:rPr>
              <a:t>nguyen</a:t>
            </a:r>
            <a:r>
              <a:rPr lang="en-AU" sz="1200" kern="100" dirty="0">
                <a:ea typeface="DengXian" panose="02010600030101010101" pitchFamily="2" charset="-122"/>
                <a:cs typeface="Cordia New" panose="020B0304020202020204" pitchFamily="34" charset="-34"/>
              </a:rPr>
              <a:t>, </a:t>
            </a:r>
            <a:r>
              <a:rPr lang="en-AU" sz="1200" kern="100" dirty="0" err="1">
                <a:ea typeface="DengXian" panose="02010600030101010101" pitchFamily="2" charset="-122"/>
                <a:cs typeface="Cordia New" panose="020B0304020202020204" pitchFamily="34" charset="-34"/>
              </a:rPr>
              <a:t>Mylyn</a:t>
            </a:r>
            <a:r>
              <a:rPr lang="en-AU" sz="1200" kern="100" dirty="0">
                <a:ea typeface="DengXian" panose="02010600030101010101" pitchFamily="2" charset="-122"/>
                <a:cs typeface="Cordia New" panose="020B0304020202020204" pitchFamily="34" charset="-34"/>
              </a:rPr>
              <a:t> Nguyen website, accessed 16 December 2025.</a:t>
            </a:r>
          </a:p>
          <a:p>
            <a:pPr>
              <a:lnSpc>
                <a:spcPct val="107000"/>
              </a:lnSpc>
              <a:spcAft>
                <a:spcPts val="800"/>
              </a:spcAft>
              <a:buNone/>
            </a:pPr>
            <a:r>
              <a:rPr lang="en-AU" sz="1200" kern="100" dirty="0">
                <a:ea typeface="DengXian" panose="02010600030101010101" pitchFamily="2" charset="-122"/>
                <a:cs typeface="Cordia New" panose="020B0304020202020204" pitchFamily="34" charset="-34"/>
              </a:rPr>
              <a:t>Poore E O B (2024) </a:t>
            </a:r>
            <a:r>
              <a:rPr lang="en-AU" sz="1200" u="sng" kern="100" dirty="0">
                <a:solidFill>
                  <a:srgbClr val="467886"/>
                </a:solidFill>
                <a:ea typeface="DengXian" panose="02010600030101010101" pitchFamily="2" charset="-122"/>
                <a:cs typeface="Cordia New" panose="020B0304020202020204" pitchFamily="34" charset="-34"/>
                <a:hlinkClick r:id="rId17"/>
              </a:rPr>
              <a:t>Erin Olivia Beresford Poore | Art Gallery of NSW</a:t>
            </a:r>
            <a:r>
              <a:rPr lang="en-AU" sz="1200" kern="100" dirty="0">
                <a:ea typeface="DengXian" panose="02010600030101010101" pitchFamily="2" charset="-122"/>
                <a:cs typeface="Cordia New" panose="020B0304020202020204" pitchFamily="34" charset="-34"/>
              </a:rPr>
              <a:t>, Art Gallery of NSW website, accessed 16 December 2025.</a:t>
            </a:r>
          </a:p>
          <a:p>
            <a:pPr>
              <a:lnSpc>
                <a:spcPct val="107000"/>
              </a:lnSpc>
              <a:spcAft>
                <a:spcPts val="800"/>
              </a:spcAft>
              <a:buNone/>
            </a:pPr>
            <a:r>
              <a:rPr lang="en-AU" sz="1200" kern="100" dirty="0">
                <a:ea typeface="DengXian" panose="02010600030101010101" pitchFamily="2" charset="-122"/>
                <a:cs typeface="Cordia New" panose="020B0304020202020204" pitchFamily="34" charset="-34"/>
              </a:rPr>
              <a:t>Pennsylvania Academy of the Fine Arts (2025) </a:t>
            </a:r>
            <a:r>
              <a:rPr lang="en-AU" sz="1200" u="sng" kern="100" dirty="0">
                <a:solidFill>
                  <a:srgbClr val="467886"/>
                </a:solidFill>
                <a:ea typeface="DengXian" panose="02010600030101010101" pitchFamily="2" charset="-122"/>
                <a:cs typeface="Cordia New" panose="020B0304020202020204" pitchFamily="34" charset="-34"/>
                <a:hlinkClick r:id="rId18"/>
              </a:rPr>
              <a:t>Robert Venturi | PAFA - Pennsylvania Academy of the Fine Arts</a:t>
            </a:r>
            <a:r>
              <a:rPr lang="en-AU" sz="1200" kern="100" dirty="0">
                <a:ea typeface="DengXian" panose="02010600030101010101" pitchFamily="2" charset="-122"/>
                <a:cs typeface="Cordia New" panose="020B0304020202020204" pitchFamily="34" charset="-34"/>
              </a:rPr>
              <a:t>, PAFA website, accessed 16 December 2025.</a:t>
            </a:r>
          </a:p>
          <a:p>
            <a:pPr>
              <a:lnSpc>
                <a:spcPct val="107000"/>
              </a:lnSpc>
              <a:spcAft>
                <a:spcPts val="800"/>
              </a:spcAft>
            </a:pPr>
            <a:r>
              <a:rPr lang="en-AU" sz="1200" kern="100" dirty="0">
                <a:solidFill>
                  <a:srgbClr val="22272B"/>
                </a:solidFill>
                <a:ea typeface="DengXian" panose="02010600030101010101" pitchFamily="2" charset="-122"/>
                <a:cs typeface="Cordia New" panose="020B0304020202020204" pitchFamily="34" charset="-34"/>
              </a:rPr>
              <a:t>Romeo L (2025) </a:t>
            </a:r>
            <a:r>
              <a:rPr lang="en-AU" sz="1200" u="sng" kern="100" dirty="0" err="1">
                <a:solidFill>
                  <a:srgbClr val="467886"/>
                </a:solidFill>
                <a:ea typeface="DengXian" panose="02010600030101010101" pitchFamily="2" charset="-122"/>
                <a:cs typeface="Cordia New" panose="020B0304020202020204" pitchFamily="34" charset="-34"/>
                <a:hlinkClick r:id="rId19"/>
              </a:rPr>
              <a:t>Intervalos</a:t>
            </a:r>
            <a:r>
              <a:rPr lang="en-AU" sz="1200" u="sng" kern="100" dirty="0">
                <a:solidFill>
                  <a:srgbClr val="467886"/>
                </a:solidFill>
                <a:ea typeface="DengXian" panose="02010600030101010101" pitchFamily="2" charset="-122"/>
                <a:cs typeface="Cordia New" panose="020B0304020202020204" pitchFamily="34" charset="-34"/>
                <a:hlinkClick r:id="rId19"/>
              </a:rPr>
              <a:t> | Laura Romero</a:t>
            </a:r>
            <a:r>
              <a:rPr lang="en-AU" sz="1200" kern="100" dirty="0">
                <a:solidFill>
                  <a:srgbClr val="22272B"/>
                </a:solidFill>
                <a:ea typeface="DengXian" panose="02010600030101010101" pitchFamily="2" charset="-122"/>
                <a:cs typeface="Cordia New" panose="020B0304020202020204" pitchFamily="34" charset="-34"/>
              </a:rPr>
              <a:t>, Laura Romeo website, accessed 16 December 2025.</a:t>
            </a:r>
          </a:p>
        </p:txBody>
      </p:sp>
    </p:spTree>
    <p:extLst>
      <p:ext uri="{BB962C8B-B14F-4D97-AF65-F5344CB8AC3E}">
        <p14:creationId xmlns:p14="http://schemas.microsoft.com/office/powerpoint/2010/main" val="3430321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a:extLst>
            <a:ext uri="{FF2B5EF4-FFF2-40B4-BE49-F238E27FC236}">
              <a16:creationId xmlns:a16="http://schemas.microsoft.com/office/drawing/2014/main" id="{D2479441-78E1-B8A6-7541-2A0A1AD4DF6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DD9F6B0-2603-78F6-F204-938893171F5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151</a:t>
            </a:fld>
            <a:endParaRPr lang="en-AU"/>
          </a:p>
        </p:txBody>
      </p:sp>
      <p:sp>
        <p:nvSpPr>
          <p:cNvPr id="5" name="Title 4">
            <a:extLst>
              <a:ext uri="{FF2B5EF4-FFF2-40B4-BE49-F238E27FC236}">
                <a16:creationId xmlns:a16="http://schemas.microsoft.com/office/drawing/2014/main" id="{A08BD126-F650-E8A9-A55F-833A55F0DA4F}"/>
              </a:ext>
            </a:extLst>
          </p:cNvPr>
          <p:cNvSpPr>
            <a:spLocks noGrp="1"/>
          </p:cNvSpPr>
          <p:nvPr>
            <p:ph type="title"/>
          </p:nvPr>
        </p:nvSpPr>
        <p:spPr/>
        <p:txBody>
          <a:bodyPr/>
          <a:lstStyle/>
          <a:p>
            <a:r>
              <a:rPr lang="en-US" dirty="0"/>
              <a:t>References </a:t>
            </a:r>
            <a:r>
              <a:rPr lang="en-US" dirty="0">
                <a:solidFill>
                  <a:schemeClr val="accent1">
                    <a:alpha val="0"/>
                  </a:schemeClr>
                </a:solidFill>
              </a:rPr>
              <a:t>(5)</a:t>
            </a:r>
          </a:p>
        </p:txBody>
      </p:sp>
      <p:sp>
        <p:nvSpPr>
          <p:cNvPr id="9" name="TextBox 8">
            <a:extLst>
              <a:ext uri="{FF2B5EF4-FFF2-40B4-BE49-F238E27FC236}">
                <a16:creationId xmlns:a16="http://schemas.microsoft.com/office/drawing/2014/main" id="{A8BB35D7-1CDB-A82C-0034-C760AF4E37F6}"/>
              </a:ext>
            </a:extLst>
          </p:cNvPr>
          <p:cNvSpPr txBox="1"/>
          <p:nvPr/>
        </p:nvSpPr>
        <p:spPr>
          <a:xfrm>
            <a:off x="360000" y="1029217"/>
            <a:ext cx="11484000" cy="5671874"/>
          </a:xfrm>
          <a:prstGeom prst="rect">
            <a:avLst/>
          </a:prstGeom>
          <a:noFill/>
        </p:spPr>
        <p:txBody>
          <a:bodyPr wrap="square">
            <a:spAutoFit/>
          </a:bodyPr>
          <a:lstStyle/>
          <a:p>
            <a:pPr marL="0" marR="0" lvl="0" indent="0" algn="l" defTabSz="914377" rtl="0" eaLnBrk="1" fontAlgn="auto" latinLnBrk="0" hangingPunct="1">
              <a:lnSpc>
                <a:spcPct val="107000"/>
              </a:lnSpc>
              <a:spcBef>
                <a:spcPts val="0"/>
              </a:spcBef>
              <a:spcAft>
                <a:spcPts val="800"/>
              </a:spcAft>
              <a:buClrTx/>
              <a:buSzTx/>
              <a:buFont typeface="Arial" panose="020B0604020202020204" pitchFamily="34" charset="0"/>
              <a:buNone/>
              <a:tabLst/>
              <a:defRPr/>
            </a:pPr>
            <a:r>
              <a:rPr kumimoji="0" lang="en-AU" sz="1200" b="0" i="0" u="none" strike="noStrike" kern="100" cap="none" spc="0" normalizeH="0" baseline="0" noProof="0" dirty="0">
                <a:ln>
                  <a:noFill/>
                </a:ln>
                <a:solidFill>
                  <a:srgbClr val="22272B"/>
                </a:solidFill>
                <a:effectLst/>
                <a:uLnTx/>
                <a:uFillTx/>
                <a:latin typeface="Arial" panose="020B0604020202020204"/>
                <a:ea typeface="DengXian" panose="02010600030101010101" pitchFamily="2" charset="-122"/>
                <a:cs typeface="Cordia New" panose="020B0304020202020204" pitchFamily="34" charset="-34"/>
              </a:rPr>
              <a:t>Ruscha E (1966) </a:t>
            </a:r>
            <a:r>
              <a:rPr kumimoji="0" lang="en-AU" sz="1200" b="0" i="0" u="sng" strike="noStrike" kern="100" cap="none" spc="0" normalizeH="0" baseline="0" noProof="0" dirty="0">
                <a:ln>
                  <a:noFill/>
                </a:ln>
                <a:solidFill>
                  <a:srgbClr val="467886"/>
                </a:solidFill>
                <a:effectLst/>
                <a:uLnTx/>
                <a:uFillTx/>
                <a:latin typeface="Arial" panose="020B0604020202020204"/>
                <a:ea typeface="DengXian" panose="02010600030101010101" pitchFamily="2" charset="-122"/>
                <a:cs typeface="Cordia New" panose="020B0304020202020204" pitchFamily="34" charset="-34"/>
                <a:hlinkClick r:id="rId2"/>
              </a:rPr>
              <a:t>Every building on the Sunset Strip, 1966 by Edward Ruscha :: | Art Gallery of NSW</a:t>
            </a:r>
            <a:r>
              <a:rPr kumimoji="0" lang="en-AU" sz="1200" b="0" i="0" u="none" strike="noStrike" kern="100" cap="none" spc="0" normalizeH="0" baseline="0" noProof="0" dirty="0">
                <a:ln>
                  <a:noFill/>
                </a:ln>
                <a:solidFill>
                  <a:srgbClr val="22272B"/>
                </a:solidFill>
                <a:effectLst/>
                <a:uLnTx/>
                <a:uFillTx/>
                <a:latin typeface="Arial" panose="020B0604020202020204"/>
                <a:ea typeface="DengXian" panose="02010600030101010101" pitchFamily="2" charset="-122"/>
                <a:cs typeface="Cordia New" panose="020B0304020202020204" pitchFamily="34" charset="-34"/>
              </a:rPr>
              <a:t>, Art Gallery of NSW website, accessed 16 December 2025.</a:t>
            </a:r>
          </a:p>
          <a:p>
            <a:pPr marL="0" marR="0" lvl="0" indent="0" algn="l" defTabSz="914377" rtl="0" eaLnBrk="1" fontAlgn="auto" latinLnBrk="0" hangingPunct="1">
              <a:lnSpc>
                <a:spcPct val="107000"/>
              </a:lnSpc>
              <a:spcBef>
                <a:spcPts val="0"/>
              </a:spcBef>
              <a:spcAft>
                <a:spcPts val="800"/>
              </a:spcAft>
              <a:buClrTx/>
              <a:buSzTx/>
              <a:buFont typeface="Arial" panose="020B0604020202020204" pitchFamily="34" charset="0"/>
              <a:buNone/>
              <a:tabLst/>
              <a:defRPr/>
            </a:pPr>
            <a:r>
              <a:rPr kumimoji="0" lang="en-AU" sz="1200" b="0" i="0" u="none" strike="noStrike" kern="100" cap="none" spc="0" normalizeH="0" baseline="0" noProof="0" dirty="0">
                <a:ln>
                  <a:noFill/>
                </a:ln>
                <a:solidFill>
                  <a:srgbClr val="22272B"/>
                </a:solidFill>
                <a:effectLst/>
                <a:uLnTx/>
                <a:uFillTx/>
                <a:latin typeface="Arial" panose="020B0604020202020204"/>
                <a:ea typeface="DengXian" panose="02010600030101010101" pitchFamily="2" charset="-122"/>
                <a:cs typeface="Cordia New" panose="020B0304020202020204" pitchFamily="34" charset="-34"/>
              </a:rPr>
              <a:t>Saatchi Gallery (n.d.) </a:t>
            </a:r>
            <a:r>
              <a:rPr kumimoji="0" lang="en-AU" sz="1200" b="0" i="0" u="sng" strike="noStrike" kern="100" cap="none" spc="0" normalizeH="0" baseline="0" noProof="0" dirty="0">
                <a:ln>
                  <a:noFill/>
                </a:ln>
                <a:solidFill>
                  <a:srgbClr val="467886"/>
                </a:solidFill>
                <a:effectLst/>
                <a:uLnTx/>
                <a:uFillTx/>
                <a:latin typeface="Arial" panose="020B0604020202020204"/>
                <a:ea typeface="DengXian" panose="02010600030101010101" pitchFamily="2" charset="-122"/>
                <a:cs typeface="Cordia New" panose="020B0304020202020204" pitchFamily="34" charset="-34"/>
                <a:hlinkClick r:id="rId3"/>
              </a:rPr>
              <a:t>Valery </a:t>
            </a:r>
            <a:r>
              <a:rPr kumimoji="0" lang="en-AU" sz="1200" b="0" i="0" u="sng" strike="noStrike" kern="100" cap="none" spc="0" normalizeH="0" baseline="0" noProof="0" dirty="0" err="1">
                <a:ln>
                  <a:noFill/>
                </a:ln>
                <a:solidFill>
                  <a:srgbClr val="467886"/>
                </a:solidFill>
                <a:effectLst/>
                <a:uLnTx/>
                <a:uFillTx/>
                <a:latin typeface="Arial" panose="020B0604020202020204"/>
                <a:ea typeface="DengXian" panose="02010600030101010101" pitchFamily="2" charset="-122"/>
                <a:cs typeface="Cordia New" panose="020B0304020202020204" pitchFamily="34" charset="-34"/>
                <a:hlinkClick r:id="rId3"/>
              </a:rPr>
              <a:t>Koshlyakov</a:t>
            </a:r>
            <a:r>
              <a:rPr kumimoji="0" lang="en-AU" sz="1200" b="0" i="0" u="sng" strike="noStrike" kern="100" cap="none" spc="0" normalizeH="0" baseline="0" noProof="0" dirty="0">
                <a:ln>
                  <a:noFill/>
                </a:ln>
                <a:solidFill>
                  <a:srgbClr val="467886"/>
                </a:solidFill>
                <a:effectLst/>
                <a:uLnTx/>
                <a:uFillTx/>
                <a:latin typeface="Arial" panose="020B0604020202020204"/>
                <a:ea typeface="DengXian" panose="02010600030101010101" pitchFamily="2" charset="-122"/>
                <a:cs typeface="Cordia New" panose="020B0304020202020204" pitchFamily="34" charset="-34"/>
                <a:hlinkClick r:id="rId3"/>
              </a:rPr>
              <a:t> » Saatchi Gallery</a:t>
            </a:r>
            <a:r>
              <a:rPr kumimoji="0" lang="en-AU" sz="1200" b="0" i="0" u="none" strike="noStrike" kern="100" cap="none" spc="0" normalizeH="0" baseline="0" noProof="0" dirty="0">
                <a:ln>
                  <a:noFill/>
                </a:ln>
                <a:solidFill>
                  <a:srgbClr val="22272B"/>
                </a:solidFill>
                <a:effectLst/>
                <a:uLnTx/>
                <a:uFillTx/>
                <a:latin typeface="Arial" panose="020B0604020202020204"/>
                <a:ea typeface="DengXian" panose="02010600030101010101" pitchFamily="2" charset="-122"/>
                <a:cs typeface="Cordia New" panose="020B0304020202020204" pitchFamily="34" charset="-34"/>
              </a:rPr>
              <a:t>, Saatchi Gallery website, accessed 16 December 2025.</a:t>
            </a:r>
          </a:p>
          <a:p>
            <a:pPr marL="0" marR="0" lvl="0" indent="0" algn="l" defTabSz="914377" rtl="0" eaLnBrk="1" fontAlgn="auto" latinLnBrk="0" hangingPunct="1">
              <a:lnSpc>
                <a:spcPct val="107000"/>
              </a:lnSpc>
              <a:spcBef>
                <a:spcPts val="0"/>
              </a:spcBef>
              <a:spcAft>
                <a:spcPts val="800"/>
              </a:spcAft>
              <a:buClrTx/>
              <a:buSzTx/>
              <a:buFont typeface="Arial" panose="020B0604020202020204" pitchFamily="34" charset="0"/>
              <a:buNone/>
              <a:tabLst/>
              <a:defRPr/>
            </a:pPr>
            <a:r>
              <a:rPr kumimoji="0" lang="en-AU" sz="1200" b="0" i="0" u="none" strike="noStrike" kern="100" cap="none" spc="0" normalizeH="0" baseline="0" noProof="0" dirty="0">
                <a:ln>
                  <a:noFill/>
                </a:ln>
                <a:solidFill>
                  <a:srgbClr val="22272B"/>
                </a:solidFill>
                <a:effectLst/>
                <a:uLnTx/>
                <a:uFillTx/>
                <a:latin typeface="Arial" panose="020B0604020202020204"/>
                <a:ea typeface="DengXian" panose="02010600030101010101" pitchFamily="2" charset="-122"/>
                <a:cs typeface="Cordia New" panose="020B0304020202020204" pitchFamily="34" charset="-34"/>
              </a:rPr>
              <a:t>Sanna S (2021) </a:t>
            </a:r>
            <a:r>
              <a:rPr kumimoji="0" lang="en-AU" sz="1200" b="0" i="0" u="sng" strike="noStrike" kern="100" cap="none" spc="0" normalizeH="0" baseline="0" noProof="0" dirty="0">
                <a:ln>
                  <a:noFill/>
                </a:ln>
                <a:solidFill>
                  <a:srgbClr val="467886"/>
                </a:solidFill>
                <a:effectLst/>
                <a:uLnTx/>
                <a:uFillTx/>
                <a:latin typeface="Arial" panose="020B0604020202020204"/>
                <a:ea typeface="DengXian" panose="02010600030101010101" pitchFamily="2" charset="-122"/>
                <a:cs typeface="Cordia New" panose="020B0304020202020204" pitchFamily="34" charset="-34"/>
                <a:hlinkClick r:id="rId4"/>
              </a:rPr>
              <a:t>ARTEXPRESS Virtual Gallery | Shayla Sanna | Which box fits you?</a:t>
            </a:r>
            <a:r>
              <a:rPr kumimoji="0" lang="en-AU" sz="1200" b="0" i="0" u="none" strike="noStrike" kern="100" cap="none" spc="0" normalizeH="0" baseline="0" noProof="0" dirty="0">
                <a:ln>
                  <a:noFill/>
                </a:ln>
                <a:solidFill>
                  <a:srgbClr val="22272B"/>
                </a:solidFill>
                <a:effectLst/>
                <a:uLnTx/>
                <a:uFillTx/>
                <a:latin typeface="Arial" panose="020B0604020202020204"/>
                <a:ea typeface="DengXian" panose="02010600030101010101" pitchFamily="2" charset="-122"/>
                <a:cs typeface="Cordia New" panose="020B0304020202020204" pitchFamily="34" charset="-34"/>
              </a:rPr>
              <a:t>, ARTEXPRESS Virtual website, accessed 16 December 2025.</a:t>
            </a:r>
          </a:p>
          <a:p>
            <a:pPr marL="0" marR="0" lvl="0" indent="0" algn="l" defTabSz="914377" rtl="0" eaLnBrk="1" fontAlgn="auto" latinLnBrk="0" hangingPunct="1">
              <a:lnSpc>
                <a:spcPct val="107000"/>
              </a:lnSpc>
              <a:spcBef>
                <a:spcPts val="0"/>
              </a:spcBef>
              <a:spcAft>
                <a:spcPts val="800"/>
              </a:spcAft>
              <a:buClrTx/>
              <a:buSzTx/>
              <a:buFont typeface="Arial" panose="020B0604020202020204" pitchFamily="34" charset="0"/>
              <a:buNone/>
              <a:tabLst/>
              <a:defRPr/>
            </a:pPr>
            <a:r>
              <a:rPr kumimoji="0" lang="en-AU" sz="1200" b="0" i="0" u="none" strike="noStrike" kern="100" cap="none" spc="0" normalizeH="0" baseline="0" noProof="0" dirty="0" err="1">
                <a:ln>
                  <a:noFill/>
                </a:ln>
                <a:solidFill>
                  <a:srgbClr val="22272B"/>
                </a:solidFill>
                <a:effectLst/>
                <a:uLnTx/>
                <a:uFillTx/>
                <a:latin typeface="Arial" panose="020B0604020202020204"/>
                <a:ea typeface="DengXian" panose="02010600030101010101" pitchFamily="2" charset="-122"/>
                <a:cs typeface="Cordia New" panose="020B0304020202020204" pitchFamily="34" charset="-34"/>
              </a:rPr>
              <a:t>Savinova</a:t>
            </a:r>
            <a:r>
              <a:rPr kumimoji="0" lang="en-AU" sz="1200" b="0" i="0" u="none" strike="noStrike" kern="100" cap="none" spc="0" normalizeH="0" baseline="0" noProof="0" dirty="0">
                <a:ln>
                  <a:noFill/>
                </a:ln>
                <a:solidFill>
                  <a:srgbClr val="22272B"/>
                </a:solidFill>
                <a:effectLst/>
                <a:uLnTx/>
                <a:uFillTx/>
                <a:latin typeface="Arial" panose="020B0604020202020204"/>
                <a:ea typeface="DengXian" panose="02010600030101010101" pitchFamily="2" charset="-122"/>
                <a:cs typeface="Cordia New" panose="020B0304020202020204" pitchFamily="34" charset="-34"/>
              </a:rPr>
              <a:t> A (2025) </a:t>
            </a:r>
            <a:r>
              <a:rPr kumimoji="0" lang="en-AU" sz="1200" b="0" i="0" u="sng" strike="noStrike" kern="100" cap="none" spc="0" normalizeH="0" baseline="0" noProof="0" dirty="0">
                <a:ln>
                  <a:noFill/>
                </a:ln>
                <a:solidFill>
                  <a:srgbClr val="467886"/>
                </a:solidFill>
                <a:effectLst/>
                <a:uLnTx/>
                <a:uFillTx/>
                <a:latin typeface="Arial" panose="020B0604020202020204"/>
                <a:ea typeface="DengXian" panose="02010600030101010101" pitchFamily="2" charset="-122"/>
                <a:cs typeface="Cordia New" panose="020B0304020202020204" pitchFamily="34" charset="-34"/>
                <a:hlinkClick r:id="rId5"/>
              </a:rPr>
              <a:t>Genius Loci - ANASTASIA SAVINOVA</a:t>
            </a:r>
            <a:r>
              <a:rPr kumimoji="0" lang="en-AU" sz="1200" b="0" i="0" u="none" strike="noStrike" kern="100" cap="none" spc="0" normalizeH="0" baseline="0" noProof="0" dirty="0">
                <a:ln>
                  <a:noFill/>
                </a:ln>
                <a:solidFill>
                  <a:srgbClr val="22272B"/>
                </a:solidFill>
                <a:effectLst/>
                <a:uLnTx/>
                <a:uFillTx/>
                <a:latin typeface="Arial" panose="020B0604020202020204"/>
                <a:ea typeface="DengXian" panose="02010600030101010101" pitchFamily="2" charset="-122"/>
                <a:cs typeface="Cordia New" panose="020B0304020202020204" pitchFamily="34" charset="-34"/>
              </a:rPr>
              <a:t>, Anastasia </a:t>
            </a:r>
            <a:r>
              <a:rPr kumimoji="0" lang="en-AU" sz="1200" b="0" i="0" u="none" strike="noStrike" kern="100" cap="none" spc="0" normalizeH="0" baseline="0" noProof="0" dirty="0" err="1">
                <a:ln>
                  <a:noFill/>
                </a:ln>
                <a:solidFill>
                  <a:srgbClr val="22272B"/>
                </a:solidFill>
                <a:effectLst/>
                <a:uLnTx/>
                <a:uFillTx/>
                <a:latin typeface="Arial" panose="020B0604020202020204"/>
                <a:ea typeface="DengXian" panose="02010600030101010101" pitchFamily="2" charset="-122"/>
                <a:cs typeface="Cordia New" panose="020B0304020202020204" pitchFamily="34" charset="-34"/>
              </a:rPr>
              <a:t>Savinova</a:t>
            </a:r>
            <a:r>
              <a:rPr kumimoji="0" lang="en-AU" sz="1200" b="0" i="0" u="none" strike="noStrike" kern="100" cap="none" spc="0" normalizeH="0" baseline="0" noProof="0" dirty="0">
                <a:ln>
                  <a:noFill/>
                </a:ln>
                <a:solidFill>
                  <a:srgbClr val="22272B"/>
                </a:solidFill>
                <a:effectLst/>
                <a:uLnTx/>
                <a:uFillTx/>
                <a:latin typeface="Arial" panose="020B0604020202020204"/>
                <a:ea typeface="DengXian" panose="02010600030101010101" pitchFamily="2" charset="-122"/>
                <a:cs typeface="Cordia New" panose="020B0304020202020204" pitchFamily="34" charset="-34"/>
              </a:rPr>
              <a:t> website, accessed 16 December 2025.</a:t>
            </a:r>
          </a:p>
          <a:p>
            <a:pPr marL="0" marR="0" lvl="0" indent="0" algn="l" defTabSz="914377" rtl="0" eaLnBrk="1" fontAlgn="auto" latinLnBrk="0" hangingPunct="1">
              <a:lnSpc>
                <a:spcPct val="107000"/>
              </a:lnSpc>
              <a:spcBef>
                <a:spcPts val="0"/>
              </a:spcBef>
              <a:spcAft>
                <a:spcPts val="800"/>
              </a:spcAft>
              <a:buClrTx/>
              <a:buSzTx/>
              <a:buFont typeface="Arial" panose="020B0604020202020204" pitchFamily="34" charset="0"/>
              <a:buNone/>
              <a:tabLst/>
              <a:defRPr/>
            </a:pPr>
            <a:r>
              <a:rPr kumimoji="0" lang="en-AU" sz="1200" b="0" i="0" u="none" strike="noStrike" kern="100" cap="none" spc="0" normalizeH="0" baseline="0" noProof="0" dirty="0">
                <a:ln>
                  <a:noFill/>
                </a:ln>
                <a:solidFill>
                  <a:srgbClr val="22272B"/>
                </a:solidFill>
                <a:effectLst/>
                <a:uLnTx/>
                <a:uFillTx/>
                <a:latin typeface="Arial" panose="020B0604020202020204"/>
                <a:ea typeface="DengXian" panose="02010600030101010101" pitchFamily="2" charset="-122"/>
                <a:cs typeface="Cordia New" panose="020B0304020202020204" pitchFamily="34" charset="-34"/>
              </a:rPr>
              <a:t>Shead D (2023) </a:t>
            </a:r>
            <a:r>
              <a:rPr kumimoji="0" lang="en-AU" sz="1200" b="0" i="0" u="sng" strike="noStrike" kern="100" cap="none" spc="0" normalizeH="0" baseline="0" noProof="0" dirty="0">
                <a:ln>
                  <a:noFill/>
                </a:ln>
                <a:solidFill>
                  <a:srgbClr val="467886"/>
                </a:solidFill>
                <a:effectLst/>
                <a:uLnTx/>
                <a:uFillTx/>
                <a:latin typeface="Arial" panose="020B0604020202020204"/>
                <a:ea typeface="DengXian" panose="02010600030101010101" pitchFamily="2" charset="-122"/>
                <a:cs typeface="Cordia New" panose="020B0304020202020204" pitchFamily="34" charset="-34"/>
                <a:hlinkClick r:id="rId6"/>
              </a:rPr>
              <a:t>ARTEXPRESS Virtual Gallery | Derrick Shead | Portland- The town that built Sydney</a:t>
            </a:r>
            <a:r>
              <a:rPr kumimoji="0" lang="en-AU" sz="1200" b="0" i="0" u="none" strike="noStrike" kern="100" cap="none" spc="0" normalizeH="0" baseline="0" noProof="0" dirty="0">
                <a:ln>
                  <a:noFill/>
                </a:ln>
                <a:solidFill>
                  <a:srgbClr val="22272B"/>
                </a:solidFill>
                <a:effectLst/>
                <a:uLnTx/>
                <a:uFillTx/>
                <a:latin typeface="Arial" panose="020B0604020202020204"/>
                <a:ea typeface="DengXian" panose="02010600030101010101" pitchFamily="2" charset="-122"/>
                <a:cs typeface="Cordia New" panose="020B0304020202020204" pitchFamily="34" charset="-34"/>
              </a:rPr>
              <a:t>, ARTEXPRESS Virtual website, accessed 16 December 2025.</a:t>
            </a:r>
          </a:p>
          <a:p>
            <a:pPr lvl="0" defTabSz="914377">
              <a:lnSpc>
                <a:spcPct val="107000"/>
              </a:lnSpc>
              <a:spcAft>
                <a:spcPts val="800"/>
              </a:spcAft>
              <a:defRPr/>
            </a:pPr>
            <a:r>
              <a:rPr lang="en-AU" sz="1200" dirty="0"/>
              <a:t>South China Morning Post (5 March 2019) </a:t>
            </a:r>
            <a:r>
              <a:rPr lang="en-AU" sz="1200" dirty="0">
                <a:hlinkClick r:id="rId7" tooltip="https://www.youtube.com/watch?v=zwees7zrpkk"/>
              </a:rPr>
              <a:t>'Classic Shanghai neighbourhood existing on borrowed time' [video]</a:t>
            </a:r>
            <a:r>
              <a:rPr lang="en-AU" sz="1200" dirty="0"/>
              <a:t>, </a:t>
            </a:r>
            <a:r>
              <a:rPr lang="en-AU" sz="1200" i="1" dirty="0"/>
              <a:t>South China Morning Post</a:t>
            </a:r>
            <a:r>
              <a:rPr lang="en-AU" sz="1200" dirty="0"/>
              <a:t>, YouTube, accessed 6 March 2026.</a:t>
            </a:r>
            <a:endParaRPr kumimoji="0" lang="en-AU" sz="1200" b="0" i="0" u="none" strike="noStrike" kern="100" cap="none" spc="0" normalizeH="0" baseline="0" noProof="0" dirty="0">
              <a:ln>
                <a:noFill/>
              </a:ln>
              <a:solidFill>
                <a:srgbClr val="22272B"/>
              </a:solidFill>
              <a:effectLst/>
              <a:uLnTx/>
              <a:uFillTx/>
              <a:latin typeface="Arial" panose="020B0604020202020204"/>
              <a:ea typeface="DengXian" panose="02010600030101010101" pitchFamily="2" charset="-122"/>
              <a:cs typeface="Cordia New" panose="020B0304020202020204" pitchFamily="34" charset="-34"/>
            </a:endParaRPr>
          </a:p>
          <a:p>
            <a:pPr marL="0" marR="0" lvl="0" indent="0" algn="l" defTabSz="914377" rtl="0" eaLnBrk="1" fontAlgn="auto" latinLnBrk="0" hangingPunct="1">
              <a:lnSpc>
                <a:spcPct val="107000"/>
              </a:lnSpc>
              <a:spcBef>
                <a:spcPts val="0"/>
              </a:spcBef>
              <a:spcAft>
                <a:spcPts val="800"/>
              </a:spcAft>
              <a:buClrTx/>
              <a:buSzTx/>
              <a:buFont typeface="Arial" panose="020B0604020202020204" pitchFamily="34" charset="0"/>
              <a:buNone/>
              <a:tabLst/>
              <a:defRPr/>
            </a:pPr>
            <a:r>
              <a:rPr kumimoji="0" lang="en-AU" sz="1200" b="0" i="0" u="none" strike="noStrike" kern="100" cap="none" spc="0" normalizeH="0" baseline="0" noProof="0" dirty="0">
                <a:ln>
                  <a:noFill/>
                </a:ln>
                <a:solidFill>
                  <a:srgbClr val="22272B"/>
                </a:solidFill>
                <a:effectLst/>
                <a:uLnTx/>
                <a:uFillTx/>
                <a:latin typeface="Arial" panose="020B0604020202020204"/>
                <a:ea typeface="DengXian" panose="02010600030101010101" pitchFamily="2" charset="-122"/>
                <a:cs typeface="Cordia New" panose="020B0304020202020204" pitchFamily="34" charset="-34"/>
              </a:rPr>
              <a:t>Steel L (2022) </a:t>
            </a:r>
            <a:r>
              <a:rPr kumimoji="0" lang="en-AU" sz="1200" b="0" i="0" u="sng" strike="noStrike" kern="100" cap="none" spc="0" normalizeH="0" baseline="0" noProof="0" dirty="0">
                <a:ln>
                  <a:noFill/>
                </a:ln>
                <a:solidFill>
                  <a:srgbClr val="467886"/>
                </a:solidFill>
                <a:effectLst/>
                <a:uLnTx/>
                <a:uFillTx/>
                <a:latin typeface="Arial" panose="020B0604020202020204"/>
                <a:ea typeface="DengXian" panose="02010600030101010101" pitchFamily="2" charset="-122"/>
                <a:cs typeface="Cordia New" panose="020B0304020202020204" pitchFamily="34" charset="-34"/>
                <a:hlinkClick r:id="rId8"/>
              </a:rPr>
              <a:t>Maitland and East Maitland - Liz Steel : Liz Steel</a:t>
            </a:r>
            <a:r>
              <a:rPr kumimoji="0" lang="en-AU" sz="1200" b="0" i="0" u="none" strike="noStrike" kern="100" cap="none" spc="0" normalizeH="0" baseline="0" noProof="0" dirty="0">
                <a:ln>
                  <a:noFill/>
                </a:ln>
                <a:solidFill>
                  <a:srgbClr val="22272B"/>
                </a:solidFill>
                <a:effectLst/>
                <a:uLnTx/>
                <a:uFillTx/>
                <a:latin typeface="Arial" panose="020B0604020202020204"/>
                <a:ea typeface="DengXian" panose="02010600030101010101" pitchFamily="2" charset="-122"/>
                <a:cs typeface="Cordia New" panose="020B0304020202020204" pitchFamily="34" charset="-34"/>
              </a:rPr>
              <a:t>, Liz Steel website, accessed 16 December 2025.</a:t>
            </a:r>
          </a:p>
          <a:p>
            <a:pPr marL="0" marR="0" lvl="0" indent="0" algn="l" defTabSz="914377" rtl="0" eaLnBrk="1" fontAlgn="auto" latinLnBrk="0" hangingPunct="1">
              <a:lnSpc>
                <a:spcPct val="107000"/>
              </a:lnSpc>
              <a:spcBef>
                <a:spcPts val="0"/>
              </a:spcBef>
              <a:spcAft>
                <a:spcPts val="800"/>
              </a:spcAft>
              <a:buClrTx/>
              <a:buSzTx/>
              <a:buFont typeface="Arial" panose="020B0604020202020204" pitchFamily="34" charset="0"/>
              <a:buNone/>
              <a:tabLst/>
              <a:defRPr/>
            </a:pPr>
            <a:r>
              <a:rPr kumimoji="0" lang="en-AU" sz="1200" b="0" i="0" u="none" strike="noStrike" kern="100" cap="none" spc="0" normalizeH="0" baseline="0" noProof="0" dirty="0">
                <a:ln>
                  <a:noFill/>
                </a:ln>
                <a:solidFill>
                  <a:srgbClr val="22272B"/>
                </a:solidFill>
                <a:effectLst/>
                <a:uLnTx/>
                <a:uFillTx/>
                <a:latin typeface="Arial" panose="020B0604020202020204"/>
                <a:ea typeface="DengXian" panose="02010600030101010101" pitchFamily="2" charset="-122"/>
                <a:cs typeface="Cordia New" panose="020B0304020202020204" pitchFamily="34" charset="-34"/>
              </a:rPr>
              <a:t>Sullivan + Strumpf (2019) </a:t>
            </a:r>
            <a:r>
              <a:rPr kumimoji="0" lang="en-AU" sz="1200" b="0" i="0" u="sng" strike="noStrike" kern="100" cap="none" spc="0" normalizeH="0" baseline="0" noProof="0" dirty="0">
                <a:ln>
                  <a:noFill/>
                </a:ln>
                <a:solidFill>
                  <a:srgbClr val="467886"/>
                </a:solidFill>
                <a:effectLst/>
                <a:uLnTx/>
                <a:uFillTx/>
                <a:latin typeface="Arial" panose="020B0604020202020204"/>
                <a:ea typeface="DengXian" panose="02010600030101010101" pitchFamily="2" charset="-122"/>
                <a:cs typeface="Cordia New" panose="020B0304020202020204" pitchFamily="34" charset="-34"/>
                <a:hlinkClick r:id="rId9"/>
              </a:rPr>
              <a:t>Yang Yongliang - The Falls (2022) on Vimeo</a:t>
            </a:r>
            <a:r>
              <a:rPr kumimoji="0" lang="en-AU" sz="1200" b="0" i="0" u="none" strike="noStrike" kern="100" cap="none" spc="0" normalizeH="0" baseline="0" noProof="0" dirty="0">
                <a:ln>
                  <a:noFill/>
                </a:ln>
                <a:solidFill>
                  <a:srgbClr val="22272B"/>
                </a:solidFill>
                <a:effectLst/>
                <a:uLnTx/>
                <a:uFillTx/>
                <a:latin typeface="Arial" panose="020B0604020202020204"/>
                <a:ea typeface="DengXian" panose="02010600030101010101" pitchFamily="2" charset="-122"/>
                <a:cs typeface="Cordia New" panose="020B0304020202020204" pitchFamily="34" charset="-34"/>
              </a:rPr>
              <a:t>, </a:t>
            </a:r>
            <a:r>
              <a:rPr kumimoji="0" lang="en-AU" sz="1200" b="0" i="1" u="none" strike="noStrike" kern="100" cap="none" spc="0" normalizeH="0" baseline="0" noProof="0" dirty="0">
                <a:ln>
                  <a:noFill/>
                </a:ln>
                <a:solidFill>
                  <a:srgbClr val="22272B"/>
                </a:solidFill>
                <a:effectLst/>
                <a:uLnTx/>
                <a:uFillTx/>
                <a:latin typeface="Arial" panose="020B0604020202020204"/>
                <a:ea typeface="DengXian" panose="02010600030101010101" pitchFamily="2" charset="-122"/>
                <a:cs typeface="Cordia New" panose="020B0304020202020204" pitchFamily="34" charset="-34"/>
              </a:rPr>
              <a:t>Vimeo</a:t>
            </a:r>
            <a:r>
              <a:rPr kumimoji="0" lang="en-AU" sz="1200" b="0" i="0" u="none" strike="noStrike" kern="100" cap="none" spc="0" normalizeH="0" baseline="0" noProof="0" dirty="0">
                <a:ln>
                  <a:noFill/>
                </a:ln>
                <a:solidFill>
                  <a:srgbClr val="22272B"/>
                </a:solidFill>
                <a:effectLst/>
                <a:uLnTx/>
                <a:uFillTx/>
                <a:latin typeface="Arial" panose="020B0604020202020204"/>
                <a:ea typeface="DengXian" panose="02010600030101010101" pitchFamily="2" charset="-122"/>
                <a:cs typeface="Cordia New" panose="020B0304020202020204" pitchFamily="34" charset="-34"/>
              </a:rPr>
              <a:t>, accessed 16 December 2025.</a:t>
            </a:r>
          </a:p>
          <a:p>
            <a:pPr marL="0" marR="0" lvl="0" indent="0" algn="l" defTabSz="914377" rtl="0" eaLnBrk="1" fontAlgn="auto" latinLnBrk="0" hangingPunct="1">
              <a:lnSpc>
                <a:spcPct val="107000"/>
              </a:lnSpc>
              <a:spcBef>
                <a:spcPts val="0"/>
              </a:spcBef>
              <a:spcAft>
                <a:spcPts val="800"/>
              </a:spcAft>
              <a:buClrTx/>
              <a:buSzTx/>
              <a:buFont typeface="Arial" panose="020B0604020202020204" pitchFamily="34" charset="0"/>
              <a:buNone/>
              <a:tabLst/>
              <a:defRPr/>
            </a:pPr>
            <a:r>
              <a:rPr kumimoji="0" lang="en-AU" sz="1200" b="0" i="0" u="none" strike="noStrike" kern="100" cap="none" spc="0" normalizeH="0" baseline="0" noProof="0" dirty="0" err="1">
                <a:ln>
                  <a:noFill/>
                </a:ln>
                <a:solidFill>
                  <a:srgbClr val="22272B"/>
                </a:solidFill>
                <a:effectLst/>
                <a:uLnTx/>
                <a:uFillTx/>
                <a:latin typeface="Arial" panose="020B0604020202020204"/>
                <a:ea typeface="DengXian" panose="02010600030101010101" pitchFamily="2" charset="-122"/>
                <a:cs typeface="Cordia New" panose="020B0304020202020204" pitchFamily="34" charset="-34"/>
              </a:rPr>
              <a:t>Sullivan+Strumpf</a:t>
            </a:r>
            <a:r>
              <a:rPr kumimoji="0" lang="en-AU" sz="1200" b="0" i="0" u="none" strike="noStrike" kern="100" cap="none" spc="0" normalizeH="0" baseline="0" noProof="0" dirty="0">
                <a:ln>
                  <a:noFill/>
                </a:ln>
                <a:solidFill>
                  <a:srgbClr val="22272B"/>
                </a:solidFill>
                <a:effectLst/>
                <a:uLnTx/>
                <a:uFillTx/>
                <a:latin typeface="Arial" panose="020B0604020202020204"/>
                <a:ea typeface="DengXian" panose="02010600030101010101" pitchFamily="2" charset="-122"/>
                <a:cs typeface="Cordia New" panose="020B0304020202020204" pitchFamily="34" charset="-34"/>
              </a:rPr>
              <a:t> (2023) </a:t>
            </a:r>
            <a:r>
              <a:rPr kumimoji="0" lang="en-AU" sz="1200" b="0" i="0" u="sng" strike="noStrike" kern="100" cap="none" spc="0" normalizeH="0" baseline="0" noProof="0" dirty="0">
                <a:ln>
                  <a:noFill/>
                </a:ln>
                <a:solidFill>
                  <a:srgbClr val="467886"/>
                </a:solidFill>
                <a:effectLst/>
                <a:uLnTx/>
                <a:uFillTx/>
                <a:latin typeface="Arial" panose="020B0604020202020204"/>
                <a:ea typeface="DengXian" panose="02010600030101010101" pitchFamily="2" charset="-122"/>
                <a:cs typeface="Cordia New" panose="020B0304020202020204" pitchFamily="34" charset="-34"/>
                <a:hlinkClick r:id="rId10"/>
              </a:rPr>
              <a:t>Yang Yongliang – </a:t>
            </a:r>
            <a:r>
              <a:rPr kumimoji="0" lang="en-AU" sz="1200" b="0" i="0" u="sng" strike="noStrike" kern="100" cap="none" spc="0" normalizeH="0" baseline="0" noProof="0" dirty="0" err="1">
                <a:ln>
                  <a:noFill/>
                </a:ln>
                <a:solidFill>
                  <a:srgbClr val="467886"/>
                </a:solidFill>
                <a:effectLst/>
                <a:uLnTx/>
                <a:uFillTx/>
                <a:latin typeface="Arial" panose="020B0604020202020204"/>
                <a:ea typeface="DengXian" panose="02010600030101010101" pitchFamily="2" charset="-122"/>
                <a:cs typeface="Cordia New" panose="020B0304020202020204" pitchFamily="34" charset="-34"/>
                <a:hlinkClick r:id="rId10"/>
              </a:rPr>
              <a:t>Sullivan+Strumpf</a:t>
            </a:r>
            <a:r>
              <a:rPr kumimoji="0" lang="en-AU" sz="1200" b="0" i="0" u="none" strike="noStrike" kern="100" cap="none" spc="0" normalizeH="0" baseline="0" noProof="0" dirty="0">
                <a:ln>
                  <a:noFill/>
                </a:ln>
                <a:solidFill>
                  <a:srgbClr val="22272B"/>
                </a:solidFill>
                <a:effectLst/>
                <a:uLnTx/>
                <a:uFillTx/>
                <a:latin typeface="Arial" panose="020B0604020202020204"/>
                <a:ea typeface="DengXian" panose="02010600030101010101" pitchFamily="2" charset="-122"/>
                <a:cs typeface="Cordia New" panose="020B0304020202020204" pitchFamily="34" charset="-34"/>
              </a:rPr>
              <a:t>, </a:t>
            </a:r>
            <a:r>
              <a:rPr kumimoji="0" lang="en-AU" sz="1200" b="0" i="0" u="none" strike="noStrike" kern="100" cap="none" spc="0" normalizeH="0" baseline="0" noProof="0" dirty="0" err="1">
                <a:ln>
                  <a:noFill/>
                </a:ln>
                <a:solidFill>
                  <a:srgbClr val="22272B"/>
                </a:solidFill>
                <a:effectLst/>
                <a:uLnTx/>
                <a:uFillTx/>
                <a:latin typeface="Arial" panose="020B0604020202020204"/>
                <a:ea typeface="DengXian" panose="02010600030101010101" pitchFamily="2" charset="-122"/>
                <a:cs typeface="Cordia New" panose="020B0304020202020204" pitchFamily="34" charset="-34"/>
              </a:rPr>
              <a:t>Sullivan+Strumpf</a:t>
            </a:r>
            <a:r>
              <a:rPr kumimoji="0" lang="en-AU" sz="1200" b="0" i="0" u="none" strike="noStrike" kern="100" cap="none" spc="0" normalizeH="0" baseline="0" noProof="0" dirty="0">
                <a:ln>
                  <a:noFill/>
                </a:ln>
                <a:solidFill>
                  <a:srgbClr val="22272B"/>
                </a:solidFill>
                <a:effectLst/>
                <a:uLnTx/>
                <a:uFillTx/>
                <a:latin typeface="Arial" panose="020B0604020202020204"/>
                <a:ea typeface="DengXian" panose="02010600030101010101" pitchFamily="2" charset="-122"/>
                <a:cs typeface="Cordia New" panose="020B0304020202020204" pitchFamily="34" charset="-34"/>
              </a:rPr>
              <a:t> website, accessed 16 December 2025.</a:t>
            </a:r>
          </a:p>
          <a:p>
            <a:pPr marL="0" marR="0" lvl="0" indent="0" algn="l" defTabSz="914377" rtl="0" eaLnBrk="1" fontAlgn="auto" latinLnBrk="0" hangingPunct="1">
              <a:lnSpc>
                <a:spcPct val="107000"/>
              </a:lnSpc>
              <a:spcBef>
                <a:spcPts val="0"/>
              </a:spcBef>
              <a:spcAft>
                <a:spcPts val="800"/>
              </a:spcAft>
              <a:buClrTx/>
              <a:buSzTx/>
              <a:buFont typeface="Arial" panose="020B0604020202020204" pitchFamily="34" charset="0"/>
              <a:buNone/>
              <a:tabLst/>
              <a:defRPr/>
            </a:pPr>
            <a:r>
              <a:rPr kumimoji="0" lang="en-AU" sz="1200" b="0" i="0" u="none" strike="noStrike" kern="100" cap="none" spc="0" normalizeH="0" baseline="0" noProof="0" dirty="0">
                <a:ln>
                  <a:noFill/>
                </a:ln>
                <a:solidFill>
                  <a:srgbClr val="22272B"/>
                </a:solidFill>
                <a:effectLst/>
                <a:uLnTx/>
                <a:uFillTx/>
                <a:latin typeface="Arial" panose="020B0604020202020204"/>
                <a:ea typeface="DengXian" panose="02010600030101010101" pitchFamily="2" charset="-122"/>
                <a:cs typeface="Cordia New" panose="020B0304020202020204" pitchFamily="34" charset="-34"/>
              </a:rPr>
              <a:t>——(2024) </a:t>
            </a:r>
            <a:r>
              <a:rPr kumimoji="0" lang="en-AU" sz="1200" b="0" i="0" u="sng" strike="noStrike" kern="100" cap="none" spc="0" normalizeH="0" baseline="0" noProof="0" dirty="0">
                <a:ln>
                  <a:noFill/>
                </a:ln>
                <a:solidFill>
                  <a:srgbClr val="467886"/>
                </a:solidFill>
                <a:effectLst/>
                <a:uLnTx/>
                <a:uFillTx/>
                <a:latin typeface="Arial" panose="020B0604020202020204"/>
                <a:ea typeface="DengXian" panose="02010600030101010101" pitchFamily="2" charset="-122"/>
                <a:cs typeface="Cordia New" panose="020B0304020202020204" pitchFamily="34" charset="-34"/>
                <a:hlinkClick r:id="rId11"/>
              </a:rPr>
              <a:t>Parallel Metropolis – </a:t>
            </a:r>
            <a:r>
              <a:rPr kumimoji="0" lang="en-AU" sz="1200" b="0" i="0" u="sng" strike="noStrike" kern="100" cap="none" spc="0" normalizeH="0" baseline="0" noProof="0" dirty="0" err="1">
                <a:ln>
                  <a:noFill/>
                </a:ln>
                <a:solidFill>
                  <a:srgbClr val="467886"/>
                </a:solidFill>
                <a:effectLst/>
                <a:uLnTx/>
                <a:uFillTx/>
                <a:latin typeface="Arial" panose="020B0604020202020204"/>
                <a:ea typeface="DengXian" panose="02010600030101010101" pitchFamily="2" charset="-122"/>
                <a:cs typeface="Cordia New" panose="020B0304020202020204" pitchFamily="34" charset="-34"/>
                <a:hlinkClick r:id="rId11"/>
              </a:rPr>
              <a:t>Sullivan+Strumpf</a:t>
            </a:r>
            <a:r>
              <a:rPr kumimoji="0" lang="en-AU" sz="1200" b="0" i="0" u="none" strike="noStrike" kern="100" cap="none" spc="0" normalizeH="0" baseline="0" noProof="0" dirty="0">
                <a:ln>
                  <a:noFill/>
                </a:ln>
                <a:solidFill>
                  <a:srgbClr val="22272B"/>
                </a:solidFill>
                <a:effectLst/>
                <a:uLnTx/>
                <a:uFillTx/>
                <a:latin typeface="Arial" panose="020B0604020202020204"/>
                <a:ea typeface="DengXian" panose="02010600030101010101" pitchFamily="2" charset="-122"/>
                <a:cs typeface="Cordia New" panose="020B0304020202020204" pitchFamily="34" charset="-34"/>
              </a:rPr>
              <a:t>, </a:t>
            </a:r>
            <a:r>
              <a:rPr kumimoji="0" lang="en-AU" sz="1200" b="0" i="0" u="none" strike="noStrike" kern="100" cap="none" spc="0" normalizeH="0" baseline="0" noProof="0" dirty="0" err="1">
                <a:ln>
                  <a:noFill/>
                </a:ln>
                <a:solidFill>
                  <a:srgbClr val="22272B"/>
                </a:solidFill>
                <a:effectLst/>
                <a:uLnTx/>
                <a:uFillTx/>
                <a:latin typeface="Arial" panose="020B0604020202020204"/>
                <a:ea typeface="DengXian" panose="02010600030101010101" pitchFamily="2" charset="-122"/>
                <a:cs typeface="Cordia New" panose="020B0304020202020204" pitchFamily="34" charset="-34"/>
              </a:rPr>
              <a:t>Sullivan+Strumpf</a:t>
            </a:r>
            <a:r>
              <a:rPr kumimoji="0" lang="en-AU" sz="1200" b="0" i="0" u="none" strike="noStrike" kern="100" cap="none" spc="0" normalizeH="0" baseline="0" noProof="0" dirty="0">
                <a:ln>
                  <a:noFill/>
                </a:ln>
                <a:solidFill>
                  <a:srgbClr val="22272B"/>
                </a:solidFill>
                <a:effectLst/>
                <a:uLnTx/>
                <a:uFillTx/>
                <a:latin typeface="Arial" panose="020B0604020202020204"/>
                <a:ea typeface="DengXian" panose="02010600030101010101" pitchFamily="2" charset="-122"/>
                <a:cs typeface="Cordia New" panose="020B0304020202020204" pitchFamily="34" charset="-34"/>
              </a:rPr>
              <a:t> website, accessed 16 December 2025.</a:t>
            </a:r>
          </a:p>
          <a:p>
            <a:pPr>
              <a:lnSpc>
                <a:spcPct val="107000"/>
              </a:lnSpc>
              <a:spcAft>
                <a:spcPts val="800"/>
              </a:spcAft>
              <a:buNone/>
            </a:pPr>
            <a:r>
              <a:rPr lang="en-AU" sz="1200" kern="100" dirty="0">
                <a:ea typeface="DengXian" panose="02010600030101010101" pitchFamily="2" charset="-122"/>
                <a:cs typeface="Cordia New" panose="020B0304020202020204" pitchFamily="34" charset="-34"/>
              </a:rPr>
              <a:t>The Metropolitan Museum of Art (2025) </a:t>
            </a:r>
            <a:r>
              <a:rPr lang="en-AU" sz="1200" u="sng" kern="100" dirty="0">
                <a:solidFill>
                  <a:srgbClr val="467886"/>
                </a:solidFill>
                <a:ea typeface="DengXian" panose="02010600030101010101" pitchFamily="2" charset="-122"/>
                <a:cs typeface="Cordia New" panose="020B0304020202020204" pitchFamily="34" charset="-34"/>
                <a:hlinkClick r:id="rId12"/>
              </a:rPr>
              <a:t>Lan Ying - Hermit-Fisherman on a Spring River - China - Ming dynasty (1368–1644) - The Metropolitan Museum of Art</a:t>
            </a:r>
            <a:r>
              <a:rPr lang="en-AU" sz="1200" kern="100" dirty="0">
                <a:ea typeface="DengXian" panose="02010600030101010101" pitchFamily="2" charset="-122"/>
                <a:cs typeface="Cordia New" panose="020B0304020202020204" pitchFamily="34" charset="-34"/>
              </a:rPr>
              <a:t>, Metropolitan Museum of Art website, date accessed 16 December 2025.</a:t>
            </a:r>
          </a:p>
          <a:p>
            <a:pPr>
              <a:lnSpc>
                <a:spcPct val="107000"/>
              </a:lnSpc>
              <a:spcAft>
                <a:spcPts val="800"/>
              </a:spcAft>
              <a:buNone/>
            </a:pPr>
            <a:r>
              <a:rPr lang="en-AU" sz="1200" kern="100" dirty="0">
                <a:ea typeface="DengXian" panose="02010600030101010101" pitchFamily="2" charset="-122"/>
                <a:cs typeface="Cordia New" panose="020B0304020202020204" pitchFamily="34" charset="-34"/>
              </a:rPr>
              <a:t>The Museum of Modern Art (2025) </a:t>
            </a:r>
            <a:r>
              <a:rPr lang="en-AU" sz="1200" u="sng" kern="100" dirty="0">
                <a:solidFill>
                  <a:srgbClr val="467886"/>
                </a:solidFill>
                <a:ea typeface="DengXian" panose="02010600030101010101" pitchFamily="2" charset="-122"/>
                <a:cs typeface="Cordia New" panose="020B0304020202020204" pitchFamily="34" charset="-34"/>
                <a:hlinkClick r:id="rId13"/>
              </a:rPr>
              <a:t>Robert Venturi | MoMA</a:t>
            </a:r>
            <a:r>
              <a:rPr lang="en-AU" sz="1200" kern="100" dirty="0">
                <a:ea typeface="DengXian" panose="02010600030101010101" pitchFamily="2" charset="-122"/>
                <a:cs typeface="Cordia New" panose="020B0304020202020204" pitchFamily="34" charset="-34"/>
              </a:rPr>
              <a:t>, MoMA website, accessed 16 December 2025.</a:t>
            </a:r>
          </a:p>
          <a:p>
            <a:pPr>
              <a:lnSpc>
                <a:spcPct val="107000"/>
              </a:lnSpc>
              <a:spcAft>
                <a:spcPts val="800"/>
              </a:spcAft>
              <a:buNone/>
            </a:pPr>
            <a:r>
              <a:rPr lang="en-AU" sz="1200" kern="100" dirty="0">
                <a:ea typeface="DengXian" panose="02010600030101010101" pitchFamily="2" charset="-122"/>
                <a:cs typeface="Cordia New" panose="020B0304020202020204" pitchFamily="34" charset="-34"/>
              </a:rPr>
              <a:t>Whitestone Gallery (2025) </a:t>
            </a:r>
            <a:r>
              <a:rPr lang="en-AU" sz="1200" u="sng" kern="100" dirty="0">
                <a:solidFill>
                  <a:srgbClr val="467886"/>
                </a:solidFill>
                <a:ea typeface="DengXian" panose="02010600030101010101" pitchFamily="2" charset="-122"/>
                <a:cs typeface="Cordia New" panose="020B0304020202020204" pitchFamily="34" charset="-34"/>
                <a:hlinkClick r:id="rId14"/>
              </a:rPr>
              <a:t>Yang Yongliang: Constructing Urban Landscapes with Images, Retrieving | Whitestone Gallery</a:t>
            </a:r>
            <a:r>
              <a:rPr lang="en-AU" sz="1200" kern="100" dirty="0">
                <a:ea typeface="DengXian" panose="02010600030101010101" pitchFamily="2" charset="-122"/>
                <a:cs typeface="Cordia New" panose="020B0304020202020204" pitchFamily="34" charset="-34"/>
              </a:rPr>
              <a:t>, Whitestone Gallery website, accessed 16 December 2025.</a:t>
            </a:r>
          </a:p>
          <a:p>
            <a:pPr>
              <a:lnSpc>
                <a:spcPct val="107000"/>
              </a:lnSpc>
              <a:spcAft>
                <a:spcPts val="800"/>
              </a:spcAft>
              <a:buNone/>
            </a:pPr>
            <a:r>
              <a:rPr lang="en-AU" sz="1200" kern="100" dirty="0">
                <a:ea typeface="DengXian" panose="02010600030101010101" pitchFamily="2" charset="-122"/>
                <a:cs typeface="Cordia New" panose="020B0304020202020204" pitchFamily="34" charset="-34"/>
              </a:rPr>
              <a:t>Won B (2025) </a:t>
            </a:r>
            <a:r>
              <a:rPr lang="en-AU" sz="1200" u="sng" kern="100" dirty="0">
                <a:solidFill>
                  <a:srgbClr val="467886"/>
                </a:solidFill>
                <a:ea typeface="DengXian" panose="02010600030101010101" pitchFamily="2" charset="-122"/>
                <a:cs typeface="Cordia New" panose="020B0304020202020204" pitchFamily="34" charset="-34"/>
                <a:hlinkClick r:id="rId15"/>
              </a:rPr>
              <a:t>ARCHISCULPTURE | BEOMSIKWON ARTWORKS</a:t>
            </a:r>
            <a:r>
              <a:rPr lang="en-AU" sz="1200" kern="100" dirty="0">
                <a:ea typeface="DengXian" panose="02010600030101010101" pitchFamily="2" charset="-122"/>
                <a:cs typeface="Cordia New" panose="020B0304020202020204" pitchFamily="34" charset="-34"/>
              </a:rPr>
              <a:t>, </a:t>
            </a:r>
            <a:r>
              <a:rPr lang="en-AU" sz="1200" kern="100" dirty="0" err="1">
                <a:ea typeface="DengXian" panose="02010600030101010101" pitchFamily="2" charset="-122"/>
                <a:cs typeface="Cordia New" panose="020B0304020202020204" pitchFamily="34" charset="-34"/>
              </a:rPr>
              <a:t>Beomsik</a:t>
            </a:r>
            <a:r>
              <a:rPr lang="en-AU" sz="1200" kern="100" dirty="0">
                <a:ea typeface="DengXian" panose="02010600030101010101" pitchFamily="2" charset="-122"/>
                <a:cs typeface="Cordia New" panose="020B0304020202020204" pitchFamily="34" charset="-34"/>
              </a:rPr>
              <a:t> Won website, accessed 16 December 2025.</a:t>
            </a:r>
          </a:p>
          <a:p>
            <a:pPr>
              <a:lnSpc>
                <a:spcPct val="107000"/>
              </a:lnSpc>
              <a:spcAft>
                <a:spcPts val="800"/>
              </a:spcAft>
              <a:buNone/>
            </a:pPr>
            <a:r>
              <a:rPr lang="en-AU" sz="1200" kern="100" dirty="0">
                <a:ea typeface="DengXian" panose="02010600030101010101" pitchFamily="2" charset="-122"/>
                <a:cs typeface="Cordia New" panose="020B0304020202020204" pitchFamily="34" charset="-34"/>
              </a:rPr>
              <a:t>Xi G (1072) </a:t>
            </a:r>
            <a:r>
              <a:rPr lang="en-AU" sz="1200" u="sng" kern="100" dirty="0">
                <a:solidFill>
                  <a:srgbClr val="467886"/>
                </a:solidFill>
                <a:ea typeface="DengXian" panose="02010600030101010101" pitchFamily="2" charset="-122"/>
                <a:cs typeface="Cordia New" panose="020B0304020202020204" pitchFamily="34" charset="-34"/>
                <a:hlinkClick r:id="rId16"/>
              </a:rPr>
              <a:t>Early Spring – China Online Museum</a:t>
            </a:r>
            <a:r>
              <a:rPr lang="en-AU" sz="1200" kern="100" dirty="0">
                <a:ea typeface="DengXian" panose="02010600030101010101" pitchFamily="2" charset="-122"/>
                <a:cs typeface="Cordia New" panose="020B0304020202020204" pitchFamily="34" charset="-34"/>
              </a:rPr>
              <a:t>, China Online Museum website, accessed 16 December 2025.</a:t>
            </a:r>
          </a:p>
          <a:p>
            <a:pPr>
              <a:lnSpc>
                <a:spcPct val="107000"/>
              </a:lnSpc>
              <a:spcAft>
                <a:spcPts val="800"/>
              </a:spcAft>
            </a:pPr>
            <a:r>
              <a:rPr lang="en-AU" sz="1200" kern="100" dirty="0">
                <a:ea typeface="DengXian" panose="02010600030101010101" pitchFamily="2" charset="-122"/>
                <a:cs typeface="Cordia New" panose="020B0304020202020204" pitchFamily="34" charset="-34"/>
              </a:rPr>
              <a:t>——(1072) </a:t>
            </a:r>
            <a:r>
              <a:rPr lang="en-AU" sz="1200" u="sng" kern="100" dirty="0">
                <a:solidFill>
                  <a:srgbClr val="467886"/>
                </a:solidFill>
                <a:ea typeface="DengXian" panose="02010600030101010101" pitchFamily="2" charset="-122"/>
                <a:cs typeface="Cordia New" panose="020B0304020202020204" pitchFamily="34" charset="-34"/>
                <a:hlinkClick r:id="rId17"/>
              </a:rPr>
              <a:t>Early Spring - Guo Xi — Google Arts &amp; Culture</a:t>
            </a:r>
            <a:r>
              <a:rPr lang="en-AU" sz="1200" kern="100" dirty="0">
                <a:ea typeface="DengXian" panose="02010600030101010101" pitchFamily="2" charset="-122"/>
                <a:cs typeface="Cordia New" panose="020B0304020202020204" pitchFamily="34" charset="-34"/>
              </a:rPr>
              <a:t>, Google Arts and Culture website, accessed 16 December 2025.</a:t>
            </a:r>
          </a:p>
          <a:p>
            <a:pPr>
              <a:lnSpc>
                <a:spcPct val="107000"/>
              </a:lnSpc>
              <a:spcAft>
                <a:spcPts val="800"/>
              </a:spcAft>
              <a:buNone/>
            </a:pPr>
            <a:r>
              <a:rPr lang="en-AU" sz="1200" kern="100" dirty="0">
                <a:ea typeface="DengXian" panose="02010600030101010101" pitchFamily="2" charset="-122"/>
                <a:cs typeface="Cordia New" panose="020B0304020202020204" pitchFamily="34" charset="-34"/>
              </a:rPr>
              <a:t>Yan H (1999) </a:t>
            </a:r>
            <a:r>
              <a:rPr lang="en-AU" sz="1200" u="sng" kern="100" dirty="0">
                <a:solidFill>
                  <a:srgbClr val="467886"/>
                </a:solidFill>
                <a:ea typeface="DengXian" panose="02010600030101010101" pitchFamily="2" charset="-122"/>
                <a:cs typeface="Cordia New" panose="020B0304020202020204" pitchFamily="34" charset="-34"/>
                <a:hlinkClick r:id="rId18"/>
              </a:rPr>
              <a:t>Chinese </a:t>
            </a:r>
            <a:r>
              <a:rPr lang="en-AU" sz="1200" u="sng" kern="100" dirty="0" err="1">
                <a:solidFill>
                  <a:srgbClr val="467886"/>
                </a:solidFill>
                <a:ea typeface="DengXian" panose="02010600030101010101" pitchFamily="2" charset="-122"/>
                <a:cs typeface="Cordia New" panose="020B0304020202020204" pitchFamily="34" charset="-34"/>
                <a:hlinkClick r:id="rId18"/>
              </a:rPr>
              <a:t>Shanshui</a:t>
            </a:r>
            <a:r>
              <a:rPr lang="en-AU" sz="1200" u="sng" kern="100" dirty="0">
                <a:solidFill>
                  <a:srgbClr val="467886"/>
                </a:solidFill>
                <a:ea typeface="DengXian" panose="02010600030101010101" pitchFamily="2" charset="-122"/>
                <a:cs typeface="Cordia New" panose="020B0304020202020204" pitchFamily="34" charset="-34"/>
                <a:hlinkClick r:id="rId18"/>
              </a:rPr>
              <a:t> Tattoo 7 - White Rabbit Gallery</a:t>
            </a:r>
            <a:r>
              <a:rPr lang="en-AU" sz="1200" kern="100" dirty="0">
                <a:ea typeface="DengXian" panose="02010600030101010101" pitchFamily="2" charset="-122"/>
                <a:cs typeface="Cordia New" panose="020B0304020202020204" pitchFamily="34" charset="-34"/>
              </a:rPr>
              <a:t>, White Rabbit Gallery website, accessed 16 December 2025.</a:t>
            </a:r>
            <a:endParaRPr kumimoji="0" lang="en-AU" sz="1200" b="0" i="0" u="none" strike="noStrike" kern="100" cap="none" spc="0" normalizeH="0" baseline="0" noProof="0" dirty="0">
              <a:ln>
                <a:noFill/>
              </a:ln>
              <a:solidFill>
                <a:srgbClr val="22272B"/>
              </a:solidFill>
              <a:effectLst/>
              <a:uLnTx/>
              <a:uFillTx/>
              <a:latin typeface="Arial" panose="020B0604020202020204"/>
              <a:ea typeface="DengXian" panose="02010600030101010101" pitchFamily="2" charset="-122"/>
              <a:cs typeface="Cordia New" panose="020B0304020202020204" pitchFamily="34" charset="-34"/>
            </a:endParaRPr>
          </a:p>
        </p:txBody>
      </p:sp>
    </p:spTree>
    <p:extLst>
      <p:ext uri="{BB962C8B-B14F-4D97-AF65-F5344CB8AC3E}">
        <p14:creationId xmlns:p14="http://schemas.microsoft.com/office/powerpoint/2010/main" val="4140873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146F84-0A22-2DEF-978C-013AB2B0CDA6}"/>
              </a:ext>
            </a:extLst>
          </p:cNvPr>
          <p:cNvSpPr>
            <a:spLocks noGrp="1"/>
          </p:cNvSpPr>
          <p:nvPr>
            <p:ph type="title"/>
          </p:nvPr>
        </p:nvSpPr>
        <p:spPr>
          <a:xfrm>
            <a:off x="360000" y="360000"/>
            <a:ext cx="10080000" cy="537467"/>
          </a:xfrm>
        </p:spPr>
        <p:txBody>
          <a:bodyPr/>
          <a:lstStyle/>
          <a:p>
            <a:r>
              <a:rPr lang="en-AU" dirty="0">
                <a:latin typeface="+mj-lt"/>
              </a:rPr>
              <a:t>Copyright</a:t>
            </a:r>
          </a:p>
        </p:txBody>
      </p:sp>
      <p:sp>
        <p:nvSpPr>
          <p:cNvPr id="7" name="Text Placeholder 6">
            <a:extLst>
              <a:ext uri="{FF2B5EF4-FFF2-40B4-BE49-F238E27FC236}">
                <a16:creationId xmlns:a16="http://schemas.microsoft.com/office/drawing/2014/main" id="{E762E711-B51D-9854-C2DD-A164FE59F882}"/>
              </a:ext>
            </a:extLst>
          </p:cNvPr>
          <p:cNvSpPr>
            <a:spLocks noGrp="1"/>
          </p:cNvSpPr>
          <p:nvPr>
            <p:ph type="body" sz="quarter" idx="18"/>
          </p:nvPr>
        </p:nvSpPr>
        <p:spPr/>
        <p:txBody>
          <a:bodyPr/>
          <a:lstStyle/>
          <a:p>
            <a:r>
              <a:rPr lang="en-AU">
                <a:latin typeface="+mj-lt"/>
              </a:rPr>
              <a:t>© State of New South Wales (Department of Education), 2025</a:t>
            </a:r>
          </a:p>
        </p:txBody>
      </p:sp>
      <p:sp>
        <p:nvSpPr>
          <p:cNvPr id="8" name="TextBox 7">
            <a:extLst>
              <a:ext uri="{FF2B5EF4-FFF2-40B4-BE49-F238E27FC236}">
                <a16:creationId xmlns:a16="http://schemas.microsoft.com/office/drawing/2014/main" id="{F70BB973-8437-BE43-4C71-6089E7F934FA}"/>
              </a:ext>
            </a:extLst>
          </p:cNvPr>
          <p:cNvSpPr txBox="1"/>
          <p:nvPr/>
        </p:nvSpPr>
        <p:spPr>
          <a:xfrm>
            <a:off x="360000" y="1453575"/>
            <a:ext cx="11484338" cy="5067724"/>
          </a:xfrm>
          <a:prstGeom prst="rect">
            <a:avLst/>
          </a:prstGeom>
          <a:noFill/>
        </p:spPr>
        <p:txBody>
          <a:bodyPr wrap="square" lIns="0" tIns="0" rIns="0" bIns="0" rtlCol="0">
            <a:noAutofit/>
          </a:bodyPr>
          <a:lstStyle/>
          <a:p>
            <a:pPr algn="l">
              <a:lnSpc>
                <a:spcPct val="150000"/>
              </a:lnSpc>
              <a:spcAft>
                <a:spcPts val="600"/>
              </a:spcAft>
            </a:pPr>
            <a:r>
              <a:rPr lang="en-AU" sz="1200">
                <a:solidFill>
                  <a:schemeClr val="bg1"/>
                </a:solidFill>
              </a:rPr>
              <a:t>The copyright material published in this resource is subject to the </a:t>
            </a:r>
            <a:r>
              <a:rPr lang="en-AU" sz="1200" i="1">
                <a:solidFill>
                  <a:schemeClr val="bg1"/>
                </a:solidFill>
              </a:rPr>
              <a:t>Copyright Act 1968</a:t>
            </a:r>
            <a:r>
              <a:rPr lang="en-AU" sz="1200">
                <a:solidFill>
                  <a:schemeClr val="bg1"/>
                </a:solidFill>
              </a:rPr>
              <a:t> (</a:t>
            </a:r>
            <a:r>
              <a:rPr lang="en-AU" sz="1200" err="1">
                <a:solidFill>
                  <a:schemeClr val="bg1"/>
                </a:solidFill>
              </a:rPr>
              <a:t>Cth</a:t>
            </a:r>
            <a:r>
              <a:rPr lang="en-AU" sz="1200">
                <a:solidFill>
                  <a:schemeClr val="bg1"/>
                </a:solidFill>
              </a:rPr>
              <a:t>) and is owned by the NSW Department of Education or, where indicated, by a party other than the NSW Department of Education (third-party material).</a:t>
            </a:r>
          </a:p>
          <a:p>
            <a:pPr algn="l">
              <a:lnSpc>
                <a:spcPct val="150000"/>
              </a:lnSpc>
              <a:spcAft>
                <a:spcPts val="600"/>
              </a:spcAft>
            </a:pPr>
            <a:r>
              <a:rPr lang="en-AU" sz="1200">
                <a:solidFill>
                  <a:schemeClr val="bg1"/>
                </a:solidFill>
              </a:rPr>
              <a:t>Copyright material available in this resource and owned by the NSW Department of Education is licensed under a </a:t>
            </a:r>
            <a:r>
              <a:rPr lang="en-AU" sz="1200">
                <a:solidFill>
                  <a:schemeClr val="accent4"/>
                </a:solidFill>
                <a:hlinkClick r:id="rId3">
                  <a:extLst>
                    <a:ext uri="{A12FA001-AC4F-418D-AE19-62706E023703}">
                      <ahyp:hlinkClr xmlns:ahyp="http://schemas.microsoft.com/office/drawing/2018/hyperlinkcolor" val="tx"/>
                    </a:ext>
                  </a:extLst>
                </a:hlinkClick>
              </a:rPr>
              <a:t>Creative Commons Attribution 4.0 International (CC BY 4.0) license</a:t>
            </a:r>
            <a:r>
              <a:rPr lang="en-AU" sz="1200">
                <a:solidFill>
                  <a:schemeClr val="bg1"/>
                </a:solidFill>
              </a:rPr>
              <a:t>.</a:t>
            </a:r>
          </a:p>
          <a:p>
            <a:pPr algn="l">
              <a:lnSpc>
                <a:spcPct val="150000"/>
              </a:lnSpc>
              <a:spcAft>
                <a:spcPts val="600"/>
              </a:spcAft>
            </a:pPr>
            <a:r>
              <a:rPr lang="en-AU" sz="1200">
                <a:solidFill>
                  <a:schemeClr val="bg1"/>
                </a:solidFill>
              </a:rPr>
              <a:t>This license allows you to share and adapt the material for any purpose, even commercially.</a:t>
            </a:r>
          </a:p>
          <a:p>
            <a:pPr algn="l">
              <a:lnSpc>
                <a:spcPct val="150000"/>
              </a:lnSpc>
              <a:spcAft>
                <a:spcPts val="600"/>
              </a:spcAft>
            </a:pPr>
            <a:r>
              <a:rPr lang="en-AU" sz="1200">
                <a:solidFill>
                  <a:schemeClr val="bg1"/>
                </a:solidFill>
              </a:rPr>
              <a:t>Attribution should be given to © State of New South Wales (Department of Education), 2025.</a:t>
            </a:r>
          </a:p>
          <a:p>
            <a:pPr algn="l">
              <a:lnSpc>
                <a:spcPct val="150000"/>
              </a:lnSpc>
            </a:pPr>
            <a:r>
              <a:rPr lang="en-AU" sz="1200">
                <a:solidFill>
                  <a:schemeClr val="bg1"/>
                </a:solidFill>
              </a:rPr>
              <a:t>Material in this resource not available under a Creative Commons license:</a:t>
            </a:r>
          </a:p>
          <a:p>
            <a:pPr marL="171450" indent="-171450" algn="l">
              <a:lnSpc>
                <a:spcPct val="150000"/>
              </a:lnSpc>
              <a:buFont typeface="Arial" panose="020B0604020202020204" pitchFamily="34" charset="0"/>
              <a:buChar char="•"/>
            </a:pPr>
            <a:r>
              <a:rPr lang="en-AU" sz="1200">
                <a:solidFill>
                  <a:schemeClr val="bg1"/>
                </a:solidFill>
              </a:rPr>
              <a:t>the NSW Department of Education logo, other logos and trademark-protected material</a:t>
            </a:r>
          </a:p>
          <a:p>
            <a:pPr marL="171450" indent="-171450" algn="l">
              <a:lnSpc>
                <a:spcPct val="150000"/>
              </a:lnSpc>
              <a:buFont typeface="Arial" panose="020B0604020202020204" pitchFamily="34" charset="0"/>
              <a:buChar char="•"/>
            </a:pPr>
            <a:r>
              <a:rPr lang="en-AU" sz="1200">
                <a:solidFill>
                  <a:schemeClr val="bg1"/>
                </a:solidFill>
              </a:rPr>
              <a:t>Material owned by a third party that has been reproduced with permission. You will need to obtain permission from the third party to reuse its material. </a:t>
            </a:r>
          </a:p>
          <a:p>
            <a:pPr algn="l">
              <a:lnSpc>
                <a:spcPct val="150000"/>
              </a:lnSpc>
              <a:spcBef>
                <a:spcPts val="1200"/>
              </a:spcBef>
              <a:spcAft>
                <a:spcPts val="600"/>
              </a:spcAft>
            </a:pPr>
            <a:r>
              <a:rPr lang="en-AU" sz="1200" b="1">
                <a:solidFill>
                  <a:schemeClr val="bg1"/>
                </a:solidFill>
                <a:latin typeface="+mj-lt"/>
              </a:rPr>
              <a:t>Links to third-party material and websites</a:t>
            </a:r>
          </a:p>
          <a:p>
            <a:pPr algn="l">
              <a:lnSpc>
                <a:spcPct val="150000"/>
              </a:lnSpc>
              <a:spcAft>
                <a:spcPts val="600"/>
              </a:spcAft>
            </a:pPr>
            <a:r>
              <a:rPr lang="en-AU" sz="1200">
                <a:solidFill>
                  <a:schemeClr val="bg1"/>
                </a:solidFill>
              </a:rPr>
              <a:t>Please note that the provided (reading/viewing material/list/links/texts) are a suggestion only and implies no endorsement, by the New South Wales Department of Education, of any author, publisher, or book title. School principals and teachers are best placed to assess the suitability of resources that would complement the curriculum and reflect the needs and interests of their students.</a:t>
            </a:r>
          </a:p>
          <a:p>
            <a:pPr algn="l">
              <a:lnSpc>
                <a:spcPct val="150000"/>
              </a:lnSpc>
              <a:spcAft>
                <a:spcPts val="600"/>
              </a:spcAft>
            </a:pPr>
            <a:r>
              <a:rPr lang="en-AU" sz="1200">
                <a:solidFill>
                  <a:schemeClr val="bg1"/>
                </a:solidFill>
              </a:rPr>
              <a:t>If you use the links provided in this document to access a third-party’s website, you acknowledge that the terms of use, including licence terms set out on the third-party’s website apply to the use which may be made of the materials on that third-party website or where permitted by the </a:t>
            </a:r>
            <a:r>
              <a:rPr lang="en-AU" sz="1200" i="1">
                <a:solidFill>
                  <a:schemeClr val="bg1"/>
                </a:solidFill>
              </a:rPr>
              <a:t>Copyright Act 1968 </a:t>
            </a:r>
            <a:r>
              <a:rPr lang="en-AU" sz="1200">
                <a:solidFill>
                  <a:schemeClr val="bg1"/>
                </a:solidFill>
              </a:rPr>
              <a:t>(</a:t>
            </a:r>
            <a:r>
              <a:rPr lang="en-AU" sz="1200" err="1">
                <a:solidFill>
                  <a:schemeClr val="bg1"/>
                </a:solidFill>
              </a:rPr>
              <a:t>Cth</a:t>
            </a:r>
            <a:r>
              <a:rPr lang="en-AU" sz="1200">
                <a:solidFill>
                  <a:schemeClr val="bg1"/>
                </a:solidFill>
              </a:rPr>
              <a:t>). The department accepts no responsibility for content on third-party websites. </a:t>
            </a:r>
          </a:p>
        </p:txBody>
      </p:sp>
    </p:spTree>
    <p:extLst>
      <p:ext uri="{BB962C8B-B14F-4D97-AF65-F5344CB8AC3E}">
        <p14:creationId xmlns:p14="http://schemas.microsoft.com/office/powerpoint/2010/main" val="3820411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42F6EBB-7112-D8E8-0D35-30939EE32DB7}"/>
              </a:ext>
            </a:extLst>
          </p:cNvPr>
          <p:cNvSpPr>
            <a:spLocks noGrp="1"/>
          </p:cNvSpPr>
          <p:nvPr>
            <p:ph type="title"/>
          </p:nvPr>
        </p:nvSpPr>
        <p:spPr>
          <a:xfrm>
            <a:off x="360000" y="360000"/>
            <a:ext cx="3948000" cy="545601"/>
          </a:xfrm>
        </p:spPr>
        <p:txBody>
          <a:bodyPr/>
          <a:lstStyle/>
          <a:p>
            <a:r>
              <a:rPr lang="en-AU" dirty="0">
                <a:latin typeface="+mj-lt"/>
              </a:rPr>
              <a:t>Postcode bingo </a:t>
            </a:r>
            <a:r>
              <a:rPr lang="en-AU" dirty="0">
                <a:solidFill>
                  <a:schemeClr val="accent1">
                    <a:alpha val="0"/>
                  </a:schemeClr>
                </a:solidFill>
                <a:latin typeface="+mj-lt"/>
              </a:rPr>
              <a:t>(2)</a:t>
            </a:r>
          </a:p>
        </p:txBody>
      </p:sp>
      <p:sp>
        <p:nvSpPr>
          <p:cNvPr id="47" name="Text Placeholder 46">
            <a:extLst>
              <a:ext uri="{FF2B5EF4-FFF2-40B4-BE49-F238E27FC236}">
                <a16:creationId xmlns:a16="http://schemas.microsoft.com/office/drawing/2014/main" id="{0B7F264B-900E-EEBB-1A01-E6343600DE1C}"/>
              </a:ext>
            </a:extLst>
          </p:cNvPr>
          <p:cNvSpPr>
            <a:spLocks noGrp="1"/>
          </p:cNvSpPr>
          <p:nvPr>
            <p:ph type="body" sz="quarter" idx="18"/>
          </p:nvPr>
        </p:nvSpPr>
        <p:spPr>
          <a:xfrm>
            <a:off x="360000" y="982520"/>
            <a:ext cx="3948000" cy="310015"/>
          </a:xfrm>
        </p:spPr>
        <p:txBody>
          <a:bodyPr/>
          <a:lstStyle/>
          <a:p>
            <a:r>
              <a:rPr lang="en-AU">
                <a:latin typeface="+mj-lt"/>
              </a:rPr>
              <a:t>1.2(b) – Bingo card</a:t>
            </a:r>
          </a:p>
        </p:txBody>
      </p:sp>
      <p:grpSp>
        <p:nvGrpSpPr>
          <p:cNvPr id="33" name="Group 32" descr="Tip – Right-click on the icons and select ‘Change Picture’ to paste your own images&#10;">
            <a:extLst>
              <a:ext uri="{FF2B5EF4-FFF2-40B4-BE49-F238E27FC236}">
                <a16:creationId xmlns:a16="http://schemas.microsoft.com/office/drawing/2014/main" id="{6530E848-F452-A76F-F373-49BFBCCFBBFF}"/>
              </a:ext>
            </a:extLst>
          </p:cNvPr>
          <p:cNvGrpSpPr/>
          <p:nvPr/>
        </p:nvGrpSpPr>
        <p:grpSpPr>
          <a:xfrm>
            <a:off x="4308000" y="160550"/>
            <a:ext cx="7562080" cy="1045440"/>
            <a:chOff x="4308000" y="160550"/>
            <a:chExt cx="7562080" cy="1045440"/>
          </a:xfrm>
        </p:grpSpPr>
        <p:grpSp>
          <p:nvGrpSpPr>
            <p:cNvPr id="25" name="Group 24" descr="2. Pre-production">
              <a:extLst>
                <a:ext uri="{FF2B5EF4-FFF2-40B4-BE49-F238E27FC236}">
                  <a16:creationId xmlns:a16="http://schemas.microsoft.com/office/drawing/2014/main" id="{E2631341-BDB8-84E5-F15B-59CAC0B1991E}"/>
                </a:ext>
              </a:extLst>
            </p:cNvPr>
            <p:cNvGrpSpPr/>
            <p:nvPr/>
          </p:nvGrpSpPr>
          <p:grpSpPr>
            <a:xfrm>
              <a:off x="4308000" y="160550"/>
              <a:ext cx="7562080" cy="1045440"/>
              <a:chOff x="8516640" y="310738"/>
              <a:chExt cx="7562080" cy="1045440"/>
            </a:xfrm>
          </p:grpSpPr>
          <p:sp>
            <p:nvSpPr>
              <p:cNvPr id="26" name="Rectangle: Rounded Corners 25">
                <a:extLst>
                  <a:ext uri="{FF2B5EF4-FFF2-40B4-BE49-F238E27FC236}">
                    <a16:creationId xmlns:a16="http://schemas.microsoft.com/office/drawing/2014/main" id="{83933AD6-5C4D-BDFE-7CD6-779F7762C59C}"/>
                  </a:ext>
                  <a:ext uri="{C183D7F6-B498-43B3-948B-1728B52AA6E4}">
                    <adec:decorative xmlns:adec="http://schemas.microsoft.com/office/drawing/2017/decorative" val="1"/>
                  </a:ext>
                </a:extLst>
              </p:cNvPr>
              <p:cNvSpPr/>
              <p:nvPr/>
            </p:nvSpPr>
            <p:spPr>
              <a:xfrm>
                <a:off x="9194421" y="374761"/>
                <a:ext cx="6884299" cy="917394"/>
              </a:xfrm>
              <a:prstGeom prst="roundRect">
                <a:avLst>
                  <a:gd name="adj" fmla="val 1725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63538"/>
                <a:r>
                  <a:rPr lang="en-GB" sz="1800">
                    <a:solidFill>
                      <a:schemeClr val="bg1"/>
                    </a:solidFill>
                    <a:latin typeface="+mj-lt"/>
                    <a:cs typeface="Arial" panose="020B0604020202020204" pitchFamily="34" charset="0"/>
                  </a:rPr>
                  <a:t>Tip – Right-click on the icons and select ‘Change Picture’ to paste your own images</a:t>
                </a:r>
              </a:p>
            </p:txBody>
          </p:sp>
          <p:sp>
            <p:nvSpPr>
              <p:cNvPr id="27" name="Oval 26">
                <a:hlinkClick r:id="rId3" action="ppaction://hlinksldjump"/>
                <a:extLst>
                  <a:ext uri="{FF2B5EF4-FFF2-40B4-BE49-F238E27FC236}">
                    <a16:creationId xmlns:a16="http://schemas.microsoft.com/office/drawing/2014/main" id="{06557AC1-00E9-A66B-6C15-062356D8D50F}"/>
                  </a:ext>
                </a:extLst>
              </p:cNvPr>
              <p:cNvSpPr/>
              <p:nvPr/>
            </p:nvSpPr>
            <p:spPr>
              <a:xfrm>
                <a:off x="8516640" y="310738"/>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sz="3000" b="1">
                  <a:solidFill>
                    <a:schemeClr val="bg1"/>
                  </a:solidFill>
                  <a:latin typeface="+mj-lt"/>
                  <a:cs typeface="Arial" panose="020B0604020202020204" pitchFamily="34" charset="0"/>
                </a:endParaRPr>
              </a:p>
            </p:txBody>
          </p:sp>
        </p:grpSp>
        <p:pic>
          <p:nvPicPr>
            <p:cNvPr id="31" name="Picture 30" descr="A blue circle with a red and blue circle with a red arrow in the center&#10;&#10;AI-generated content may be incorrect.">
              <a:extLst>
                <a:ext uri="{FF2B5EF4-FFF2-40B4-BE49-F238E27FC236}">
                  <a16:creationId xmlns:a16="http://schemas.microsoft.com/office/drawing/2014/main" id="{17D12FD7-6832-D5C7-985A-3A2BB1912084}"/>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407872" y="261378"/>
              <a:ext cx="845696" cy="845694"/>
            </a:xfrm>
            <a:prstGeom prst="rect">
              <a:avLst/>
            </a:prstGeom>
          </p:spPr>
        </p:pic>
      </p:grpSp>
      <p:sp>
        <p:nvSpPr>
          <p:cNvPr id="16" name="Rectangle: Rounded Corners 15">
            <a:extLst>
              <a:ext uri="{FF2B5EF4-FFF2-40B4-BE49-F238E27FC236}">
                <a16:creationId xmlns:a16="http://schemas.microsoft.com/office/drawing/2014/main" id="{CE7BDC74-0B2F-EA74-C37F-9F57FFD82083}"/>
              </a:ext>
              <a:ext uri="{C183D7F6-B498-43B3-948B-1728B52AA6E4}">
                <adec:decorative xmlns:adec="http://schemas.microsoft.com/office/drawing/2017/decorative" val="1"/>
              </a:ext>
            </a:extLst>
          </p:cNvPr>
          <p:cNvSpPr/>
          <p:nvPr/>
        </p:nvSpPr>
        <p:spPr>
          <a:xfrm>
            <a:off x="346960" y="1369455"/>
            <a:ext cx="2604289" cy="2345295"/>
          </a:xfrm>
          <a:prstGeom prst="roundRect">
            <a:avLst>
              <a:gd name="adj" fmla="val 4257"/>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0" tIns="180000" rIns="360000" bIns="180000" rtlCol="0" anchor="ctr"/>
          <a:lstStyle/>
          <a:p>
            <a:endParaRPr lang="en-AU">
              <a:solidFill>
                <a:schemeClr val="tx1"/>
              </a:solidFill>
            </a:endParaRPr>
          </a:p>
        </p:txBody>
      </p:sp>
      <p:pic>
        <p:nvPicPr>
          <p:cNvPr id="7" name="Picture 6">
            <a:extLst>
              <a:ext uri="{FF2B5EF4-FFF2-40B4-BE49-F238E27FC236}">
                <a16:creationId xmlns:a16="http://schemas.microsoft.com/office/drawing/2014/main" id="{05C1B582-2FCE-D3EF-5931-56F7310CE713}"/>
              </a:ext>
              <a:ext uri="{C183D7F6-B498-43B3-948B-1728B52AA6E4}">
                <adec:decorative xmlns:adec="http://schemas.microsoft.com/office/drawing/2017/decorative" val="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41962" y="1430768"/>
            <a:ext cx="2214285" cy="2214285"/>
          </a:xfrm>
          <a:prstGeom prst="rect">
            <a:avLst/>
          </a:prstGeom>
        </p:spPr>
      </p:pic>
      <p:sp>
        <p:nvSpPr>
          <p:cNvPr id="18" name="Rectangle: Rounded Corners 17">
            <a:extLst>
              <a:ext uri="{FF2B5EF4-FFF2-40B4-BE49-F238E27FC236}">
                <a16:creationId xmlns:a16="http://schemas.microsoft.com/office/drawing/2014/main" id="{D9172AD4-9FBB-CF77-3631-1D603AE1A730}"/>
              </a:ext>
              <a:ext uri="{C183D7F6-B498-43B3-948B-1728B52AA6E4}">
                <adec:decorative xmlns:adec="http://schemas.microsoft.com/office/drawing/2017/decorative" val="1"/>
              </a:ext>
            </a:extLst>
          </p:cNvPr>
          <p:cNvSpPr/>
          <p:nvPr/>
        </p:nvSpPr>
        <p:spPr>
          <a:xfrm>
            <a:off x="6292846" y="1369455"/>
            <a:ext cx="2604290" cy="2345296"/>
          </a:xfrm>
          <a:prstGeom prst="roundRect">
            <a:avLst>
              <a:gd name="adj" fmla="val 4257"/>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0" tIns="180000" rIns="360000" bIns="180000" rtlCol="0" anchor="ctr"/>
          <a:lstStyle/>
          <a:p>
            <a:endParaRPr lang="en-AU">
              <a:solidFill>
                <a:schemeClr val="tx1"/>
              </a:solidFill>
            </a:endParaRPr>
          </a:p>
        </p:txBody>
      </p:sp>
      <p:pic>
        <p:nvPicPr>
          <p:cNvPr id="9" name="Picture 8">
            <a:extLst>
              <a:ext uri="{FF2B5EF4-FFF2-40B4-BE49-F238E27FC236}">
                <a16:creationId xmlns:a16="http://schemas.microsoft.com/office/drawing/2014/main" id="{78FE2F32-52C2-1B19-78DF-A0191B4E6AA2}"/>
              </a:ext>
              <a:ext uri="{C183D7F6-B498-43B3-948B-1728B52AA6E4}">
                <adec:decorative xmlns:adec="http://schemas.microsoft.com/office/drawing/2017/decorative" val="1"/>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487847" y="1430768"/>
            <a:ext cx="2214286" cy="2214286"/>
          </a:xfrm>
          <a:prstGeom prst="rect">
            <a:avLst/>
          </a:prstGeom>
        </p:spPr>
      </p:pic>
      <p:sp>
        <p:nvSpPr>
          <p:cNvPr id="17" name="Rectangle: Rounded Corners 16">
            <a:extLst>
              <a:ext uri="{FF2B5EF4-FFF2-40B4-BE49-F238E27FC236}">
                <a16:creationId xmlns:a16="http://schemas.microsoft.com/office/drawing/2014/main" id="{EB151AD3-0147-655E-0ED3-284B9E8599B3}"/>
              </a:ext>
              <a:ext uri="{C183D7F6-B498-43B3-948B-1728B52AA6E4}">
                <adec:decorative xmlns:adec="http://schemas.microsoft.com/office/drawing/2017/decorative" val="1"/>
              </a:ext>
            </a:extLst>
          </p:cNvPr>
          <p:cNvSpPr/>
          <p:nvPr/>
        </p:nvSpPr>
        <p:spPr>
          <a:xfrm>
            <a:off x="3319903" y="1369455"/>
            <a:ext cx="2604289" cy="2345295"/>
          </a:xfrm>
          <a:prstGeom prst="roundRect">
            <a:avLst>
              <a:gd name="adj" fmla="val 4257"/>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0" tIns="180000" rIns="360000" bIns="180000" rtlCol="0" anchor="ctr"/>
          <a:lstStyle/>
          <a:p>
            <a:endParaRPr lang="en-AU">
              <a:solidFill>
                <a:schemeClr val="tx1"/>
              </a:solidFill>
            </a:endParaRPr>
          </a:p>
        </p:txBody>
      </p:sp>
      <p:pic>
        <p:nvPicPr>
          <p:cNvPr id="11" name="Picture 10">
            <a:extLst>
              <a:ext uri="{FF2B5EF4-FFF2-40B4-BE49-F238E27FC236}">
                <a16:creationId xmlns:a16="http://schemas.microsoft.com/office/drawing/2014/main" id="{BC903BCD-02FF-AA61-8CF7-4C429EB3E94F}"/>
              </a:ext>
              <a:ext uri="{C183D7F6-B498-43B3-948B-1728B52AA6E4}">
                <adec:decorative xmlns:adec="http://schemas.microsoft.com/office/drawing/2017/decorative" val="1"/>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3514529" y="1430768"/>
            <a:ext cx="2214285" cy="2214285"/>
          </a:xfrm>
          <a:prstGeom prst="rect">
            <a:avLst/>
          </a:prstGeom>
        </p:spPr>
      </p:pic>
      <p:sp>
        <p:nvSpPr>
          <p:cNvPr id="10" name="Rectangle: Rounded Corners 9">
            <a:extLst>
              <a:ext uri="{FF2B5EF4-FFF2-40B4-BE49-F238E27FC236}">
                <a16:creationId xmlns:a16="http://schemas.microsoft.com/office/drawing/2014/main" id="{5075BDEF-1D45-150B-C451-65769E652CBA}"/>
              </a:ext>
              <a:ext uri="{C183D7F6-B498-43B3-948B-1728B52AA6E4}">
                <adec:decorative xmlns:adec="http://schemas.microsoft.com/office/drawing/2017/decorative" val="1"/>
              </a:ext>
            </a:extLst>
          </p:cNvPr>
          <p:cNvSpPr/>
          <p:nvPr/>
        </p:nvSpPr>
        <p:spPr>
          <a:xfrm>
            <a:off x="9265790" y="1369455"/>
            <a:ext cx="2604290" cy="2345296"/>
          </a:xfrm>
          <a:prstGeom prst="roundRect">
            <a:avLst>
              <a:gd name="adj" fmla="val 4257"/>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0" tIns="180000" rIns="360000" bIns="180000" rtlCol="0" anchor="ctr"/>
          <a:lstStyle/>
          <a:p>
            <a:endParaRPr lang="en-AU">
              <a:solidFill>
                <a:schemeClr val="tx1"/>
              </a:solidFill>
            </a:endParaRPr>
          </a:p>
        </p:txBody>
      </p:sp>
      <p:pic>
        <p:nvPicPr>
          <p:cNvPr id="15" name="Picture 14">
            <a:extLst>
              <a:ext uri="{FF2B5EF4-FFF2-40B4-BE49-F238E27FC236}">
                <a16:creationId xmlns:a16="http://schemas.microsoft.com/office/drawing/2014/main" id="{596205D6-5B65-96E9-EB10-F86A187A1F4E}"/>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a:ext>
            </a:extLst>
          </a:blip>
          <a:srcRect/>
          <a:stretch/>
        </p:blipFill>
        <p:spPr>
          <a:xfrm>
            <a:off x="9460791" y="1433170"/>
            <a:ext cx="2214286" cy="2209482"/>
          </a:xfrm>
          <a:prstGeom prst="rect">
            <a:avLst/>
          </a:prstGeom>
        </p:spPr>
      </p:pic>
      <p:graphicFrame>
        <p:nvGraphicFramePr>
          <p:cNvPr id="13" name="Table 12">
            <a:extLst>
              <a:ext uri="{FF2B5EF4-FFF2-40B4-BE49-F238E27FC236}">
                <a16:creationId xmlns:a16="http://schemas.microsoft.com/office/drawing/2014/main" id="{7B7FB5B6-2C09-EBDD-976F-DCBE2A4AE407}"/>
              </a:ext>
            </a:extLst>
          </p:cNvPr>
          <p:cNvGraphicFramePr>
            <a:graphicFrameLocks noGrp="1"/>
          </p:cNvGraphicFramePr>
          <p:nvPr>
            <p:extLst>
              <p:ext uri="{D42A27DB-BD31-4B8C-83A1-F6EECF244321}">
                <p14:modId xmlns:p14="http://schemas.microsoft.com/office/powerpoint/2010/main" val="2356199290"/>
              </p:ext>
            </p:extLst>
          </p:nvPr>
        </p:nvGraphicFramePr>
        <p:xfrm>
          <a:off x="348000" y="3869100"/>
          <a:ext cx="2603249" cy="2628900"/>
        </p:xfrm>
        <a:graphic>
          <a:graphicData uri="http://schemas.openxmlformats.org/drawingml/2006/table">
            <a:tbl>
              <a:tblPr firstRow="1" bandRow="1">
                <a:tableStyleId>{69012ECD-51FC-41F1-AA8D-1B2483CD663E}</a:tableStyleId>
              </a:tblPr>
              <a:tblGrid>
                <a:gridCol w="1115040">
                  <a:extLst>
                    <a:ext uri="{9D8B030D-6E8A-4147-A177-3AD203B41FA5}">
                      <a16:colId xmlns:a16="http://schemas.microsoft.com/office/drawing/2014/main" val="1682527712"/>
                    </a:ext>
                  </a:extLst>
                </a:gridCol>
                <a:gridCol w="1488209">
                  <a:extLst>
                    <a:ext uri="{9D8B030D-6E8A-4147-A177-3AD203B41FA5}">
                      <a16:colId xmlns:a16="http://schemas.microsoft.com/office/drawing/2014/main" val="2511904018"/>
                    </a:ext>
                  </a:extLst>
                </a:gridCol>
              </a:tblGrid>
              <a:tr h="528677">
                <a:tc>
                  <a:txBody>
                    <a:bodyPr/>
                    <a:lstStyle/>
                    <a:p>
                      <a:r>
                        <a:rPr lang="en-AU" sz="1400"/>
                        <a:t>Category:</a:t>
                      </a:r>
                    </a:p>
                  </a:txBody>
                  <a:tcPr anchor="ctr"/>
                </a:tc>
                <a:tc>
                  <a:txBody>
                    <a:bodyPr/>
                    <a:lstStyle/>
                    <a:p>
                      <a:endParaRPr lang="en-AU" sz="1800"/>
                    </a:p>
                  </a:txBody>
                  <a:tcPr/>
                </a:tc>
                <a:extLst>
                  <a:ext uri="{0D108BD9-81ED-4DB2-BD59-A6C34878D82A}">
                    <a16:rowId xmlns:a16="http://schemas.microsoft.com/office/drawing/2014/main" val="1745443444"/>
                  </a:ext>
                </a:extLst>
              </a:tr>
              <a:tr h="528677">
                <a:tc>
                  <a:txBody>
                    <a:bodyPr/>
                    <a:lstStyle/>
                    <a:p>
                      <a:r>
                        <a:rPr lang="en-AU" sz="1400"/>
                        <a:t>Location:</a:t>
                      </a:r>
                    </a:p>
                  </a:txBody>
                  <a:tcPr anchor="ctr"/>
                </a:tc>
                <a:tc>
                  <a:txBody>
                    <a:bodyPr/>
                    <a:lstStyle/>
                    <a:p>
                      <a:endParaRPr lang="en-AU" sz="1800"/>
                    </a:p>
                  </a:txBody>
                  <a:tcPr/>
                </a:tc>
                <a:extLst>
                  <a:ext uri="{0D108BD9-81ED-4DB2-BD59-A6C34878D82A}">
                    <a16:rowId xmlns:a16="http://schemas.microsoft.com/office/drawing/2014/main" val="2730343016"/>
                  </a:ext>
                </a:extLst>
              </a:tr>
              <a:tr h="1042869">
                <a:tc>
                  <a:txBody>
                    <a:bodyPr/>
                    <a:lstStyle/>
                    <a:p>
                      <a:r>
                        <a:rPr lang="en-AU" sz="1400"/>
                        <a:t>What’s interesting?</a:t>
                      </a:r>
                    </a:p>
                  </a:txBody>
                  <a:tcPr anchor="ctr"/>
                </a:tc>
                <a:tc>
                  <a:txBody>
                    <a:bodyPr/>
                    <a:lstStyle/>
                    <a:p>
                      <a:endParaRPr lang="en-AU" sz="1800"/>
                    </a:p>
                  </a:txBody>
                  <a:tcPr/>
                </a:tc>
                <a:extLst>
                  <a:ext uri="{0D108BD9-81ED-4DB2-BD59-A6C34878D82A}">
                    <a16:rowId xmlns:a16="http://schemas.microsoft.com/office/drawing/2014/main" val="1694685263"/>
                  </a:ext>
                </a:extLst>
              </a:tr>
              <a:tr h="528677">
                <a:tc>
                  <a:txBody>
                    <a:bodyPr/>
                    <a:lstStyle/>
                    <a:p>
                      <a:r>
                        <a:rPr lang="en-AU" sz="1400"/>
                        <a:t>Source:</a:t>
                      </a:r>
                    </a:p>
                  </a:txBody>
                  <a:tcPr anchor="ctr"/>
                </a:tc>
                <a:tc>
                  <a:txBody>
                    <a:bodyPr/>
                    <a:lstStyle/>
                    <a:p>
                      <a:endParaRPr lang="en-AU" sz="1800" dirty="0"/>
                    </a:p>
                  </a:txBody>
                  <a:tcPr/>
                </a:tc>
                <a:extLst>
                  <a:ext uri="{0D108BD9-81ED-4DB2-BD59-A6C34878D82A}">
                    <a16:rowId xmlns:a16="http://schemas.microsoft.com/office/drawing/2014/main" val="3573344162"/>
                  </a:ext>
                </a:extLst>
              </a:tr>
            </a:tbl>
          </a:graphicData>
        </a:graphic>
      </p:graphicFrame>
      <p:graphicFrame>
        <p:nvGraphicFramePr>
          <p:cNvPr id="21" name="Table 20">
            <a:extLst>
              <a:ext uri="{FF2B5EF4-FFF2-40B4-BE49-F238E27FC236}">
                <a16:creationId xmlns:a16="http://schemas.microsoft.com/office/drawing/2014/main" id="{42C915DC-9562-8149-239D-B90E11672BE1}"/>
              </a:ext>
            </a:extLst>
          </p:cNvPr>
          <p:cNvGraphicFramePr>
            <a:graphicFrameLocks noGrp="1"/>
          </p:cNvGraphicFramePr>
          <p:nvPr>
            <p:extLst>
              <p:ext uri="{D42A27DB-BD31-4B8C-83A1-F6EECF244321}">
                <p14:modId xmlns:p14="http://schemas.microsoft.com/office/powerpoint/2010/main" val="3386475662"/>
              </p:ext>
            </p:extLst>
          </p:nvPr>
        </p:nvGraphicFramePr>
        <p:xfrm>
          <a:off x="3320943" y="3869100"/>
          <a:ext cx="2603249" cy="2628900"/>
        </p:xfrm>
        <a:graphic>
          <a:graphicData uri="http://schemas.openxmlformats.org/drawingml/2006/table">
            <a:tbl>
              <a:tblPr firstRow="1" bandRow="1">
                <a:tableStyleId>{69012ECD-51FC-41F1-AA8D-1B2483CD663E}</a:tableStyleId>
              </a:tblPr>
              <a:tblGrid>
                <a:gridCol w="1115040">
                  <a:extLst>
                    <a:ext uri="{9D8B030D-6E8A-4147-A177-3AD203B41FA5}">
                      <a16:colId xmlns:a16="http://schemas.microsoft.com/office/drawing/2014/main" val="1682527712"/>
                    </a:ext>
                  </a:extLst>
                </a:gridCol>
                <a:gridCol w="1488209">
                  <a:extLst>
                    <a:ext uri="{9D8B030D-6E8A-4147-A177-3AD203B41FA5}">
                      <a16:colId xmlns:a16="http://schemas.microsoft.com/office/drawing/2014/main" val="2511904018"/>
                    </a:ext>
                  </a:extLst>
                </a:gridCol>
              </a:tblGrid>
              <a:tr h="528677">
                <a:tc>
                  <a:txBody>
                    <a:bodyPr/>
                    <a:lstStyle/>
                    <a:p>
                      <a:r>
                        <a:rPr lang="en-AU" sz="1400"/>
                        <a:t>Category:</a:t>
                      </a:r>
                    </a:p>
                  </a:txBody>
                  <a:tcPr anchor="ctr"/>
                </a:tc>
                <a:tc>
                  <a:txBody>
                    <a:bodyPr/>
                    <a:lstStyle/>
                    <a:p>
                      <a:endParaRPr lang="en-AU" sz="1800"/>
                    </a:p>
                  </a:txBody>
                  <a:tcPr/>
                </a:tc>
                <a:extLst>
                  <a:ext uri="{0D108BD9-81ED-4DB2-BD59-A6C34878D82A}">
                    <a16:rowId xmlns:a16="http://schemas.microsoft.com/office/drawing/2014/main" val="1745443444"/>
                  </a:ext>
                </a:extLst>
              </a:tr>
              <a:tr h="528677">
                <a:tc>
                  <a:txBody>
                    <a:bodyPr/>
                    <a:lstStyle/>
                    <a:p>
                      <a:r>
                        <a:rPr lang="en-AU" sz="1400"/>
                        <a:t>Location:</a:t>
                      </a:r>
                    </a:p>
                  </a:txBody>
                  <a:tcPr anchor="ctr"/>
                </a:tc>
                <a:tc>
                  <a:txBody>
                    <a:bodyPr/>
                    <a:lstStyle/>
                    <a:p>
                      <a:endParaRPr lang="en-AU" sz="1800"/>
                    </a:p>
                  </a:txBody>
                  <a:tcPr/>
                </a:tc>
                <a:extLst>
                  <a:ext uri="{0D108BD9-81ED-4DB2-BD59-A6C34878D82A}">
                    <a16:rowId xmlns:a16="http://schemas.microsoft.com/office/drawing/2014/main" val="2730343016"/>
                  </a:ext>
                </a:extLst>
              </a:tr>
              <a:tr h="1042869">
                <a:tc>
                  <a:txBody>
                    <a:bodyPr/>
                    <a:lstStyle/>
                    <a:p>
                      <a:r>
                        <a:rPr lang="en-AU" sz="1400"/>
                        <a:t>What’s interesting?</a:t>
                      </a:r>
                    </a:p>
                  </a:txBody>
                  <a:tcPr anchor="ctr"/>
                </a:tc>
                <a:tc>
                  <a:txBody>
                    <a:bodyPr/>
                    <a:lstStyle/>
                    <a:p>
                      <a:endParaRPr lang="en-AU" sz="1800"/>
                    </a:p>
                  </a:txBody>
                  <a:tcPr/>
                </a:tc>
                <a:extLst>
                  <a:ext uri="{0D108BD9-81ED-4DB2-BD59-A6C34878D82A}">
                    <a16:rowId xmlns:a16="http://schemas.microsoft.com/office/drawing/2014/main" val="1694685263"/>
                  </a:ext>
                </a:extLst>
              </a:tr>
              <a:tr h="528677">
                <a:tc>
                  <a:txBody>
                    <a:bodyPr/>
                    <a:lstStyle/>
                    <a:p>
                      <a:r>
                        <a:rPr lang="en-AU" sz="1400"/>
                        <a:t>Source:</a:t>
                      </a:r>
                    </a:p>
                  </a:txBody>
                  <a:tcPr anchor="ctr"/>
                </a:tc>
                <a:tc>
                  <a:txBody>
                    <a:bodyPr/>
                    <a:lstStyle/>
                    <a:p>
                      <a:endParaRPr lang="en-AU" sz="1800" dirty="0"/>
                    </a:p>
                  </a:txBody>
                  <a:tcPr/>
                </a:tc>
                <a:extLst>
                  <a:ext uri="{0D108BD9-81ED-4DB2-BD59-A6C34878D82A}">
                    <a16:rowId xmlns:a16="http://schemas.microsoft.com/office/drawing/2014/main" val="3573344162"/>
                  </a:ext>
                </a:extLst>
              </a:tr>
            </a:tbl>
          </a:graphicData>
        </a:graphic>
      </p:graphicFrame>
      <p:graphicFrame>
        <p:nvGraphicFramePr>
          <p:cNvPr id="22" name="Table 21">
            <a:extLst>
              <a:ext uri="{FF2B5EF4-FFF2-40B4-BE49-F238E27FC236}">
                <a16:creationId xmlns:a16="http://schemas.microsoft.com/office/drawing/2014/main" id="{D3EA3C61-9F9F-5AE0-9A0E-59B9AD13FE0E}"/>
              </a:ext>
            </a:extLst>
          </p:cNvPr>
          <p:cNvGraphicFramePr>
            <a:graphicFrameLocks noGrp="1"/>
          </p:cNvGraphicFramePr>
          <p:nvPr>
            <p:extLst>
              <p:ext uri="{D42A27DB-BD31-4B8C-83A1-F6EECF244321}">
                <p14:modId xmlns:p14="http://schemas.microsoft.com/office/powerpoint/2010/main" val="3079573704"/>
              </p:ext>
            </p:extLst>
          </p:nvPr>
        </p:nvGraphicFramePr>
        <p:xfrm>
          <a:off x="6293887" y="3869100"/>
          <a:ext cx="2603249" cy="2628900"/>
        </p:xfrm>
        <a:graphic>
          <a:graphicData uri="http://schemas.openxmlformats.org/drawingml/2006/table">
            <a:tbl>
              <a:tblPr firstRow="1" bandRow="1">
                <a:tableStyleId>{69012ECD-51FC-41F1-AA8D-1B2483CD663E}</a:tableStyleId>
              </a:tblPr>
              <a:tblGrid>
                <a:gridCol w="1115040">
                  <a:extLst>
                    <a:ext uri="{9D8B030D-6E8A-4147-A177-3AD203B41FA5}">
                      <a16:colId xmlns:a16="http://schemas.microsoft.com/office/drawing/2014/main" val="1682527712"/>
                    </a:ext>
                  </a:extLst>
                </a:gridCol>
                <a:gridCol w="1488209">
                  <a:extLst>
                    <a:ext uri="{9D8B030D-6E8A-4147-A177-3AD203B41FA5}">
                      <a16:colId xmlns:a16="http://schemas.microsoft.com/office/drawing/2014/main" val="2511904018"/>
                    </a:ext>
                  </a:extLst>
                </a:gridCol>
              </a:tblGrid>
              <a:tr h="528677">
                <a:tc>
                  <a:txBody>
                    <a:bodyPr/>
                    <a:lstStyle/>
                    <a:p>
                      <a:r>
                        <a:rPr lang="en-AU" sz="1400"/>
                        <a:t>Category:</a:t>
                      </a:r>
                    </a:p>
                  </a:txBody>
                  <a:tcPr anchor="ctr"/>
                </a:tc>
                <a:tc>
                  <a:txBody>
                    <a:bodyPr/>
                    <a:lstStyle/>
                    <a:p>
                      <a:endParaRPr lang="en-AU" sz="1800"/>
                    </a:p>
                  </a:txBody>
                  <a:tcPr/>
                </a:tc>
                <a:extLst>
                  <a:ext uri="{0D108BD9-81ED-4DB2-BD59-A6C34878D82A}">
                    <a16:rowId xmlns:a16="http://schemas.microsoft.com/office/drawing/2014/main" val="1745443444"/>
                  </a:ext>
                </a:extLst>
              </a:tr>
              <a:tr h="528677">
                <a:tc>
                  <a:txBody>
                    <a:bodyPr/>
                    <a:lstStyle/>
                    <a:p>
                      <a:r>
                        <a:rPr lang="en-AU" sz="1400"/>
                        <a:t>Location:</a:t>
                      </a:r>
                    </a:p>
                  </a:txBody>
                  <a:tcPr anchor="ctr"/>
                </a:tc>
                <a:tc>
                  <a:txBody>
                    <a:bodyPr/>
                    <a:lstStyle/>
                    <a:p>
                      <a:endParaRPr lang="en-AU" sz="1800"/>
                    </a:p>
                  </a:txBody>
                  <a:tcPr/>
                </a:tc>
                <a:extLst>
                  <a:ext uri="{0D108BD9-81ED-4DB2-BD59-A6C34878D82A}">
                    <a16:rowId xmlns:a16="http://schemas.microsoft.com/office/drawing/2014/main" val="2730343016"/>
                  </a:ext>
                </a:extLst>
              </a:tr>
              <a:tr h="1042869">
                <a:tc>
                  <a:txBody>
                    <a:bodyPr/>
                    <a:lstStyle/>
                    <a:p>
                      <a:r>
                        <a:rPr lang="en-AU" sz="1400"/>
                        <a:t>What’s interesting?</a:t>
                      </a:r>
                    </a:p>
                  </a:txBody>
                  <a:tcPr anchor="ctr"/>
                </a:tc>
                <a:tc>
                  <a:txBody>
                    <a:bodyPr/>
                    <a:lstStyle/>
                    <a:p>
                      <a:endParaRPr lang="en-AU" sz="1800"/>
                    </a:p>
                  </a:txBody>
                  <a:tcPr/>
                </a:tc>
                <a:extLst>
                  <a:ext uri="{0D108BD9-81ED-4DB2-BD59-A6C34878D82A}">
                    <a16:rowId xmlns:a16="http://schemas.microsoft.com/office/drawing/2014/main" val="1694685263"/>
                  </a:ext>
                </a:extLst>
              </a:tr>
              <a:tr h="528677">
                <a:tc>
                  <a:txBody>
                    <a:bodyPr/>
                    <a:lstStyle/>
                    <a:p>
                      <a:r>
                        <a:rPr lang="en-AU" sz="1400"/>
                        <a:t>Source:</a:t>
                      </a:r>
                    </a:p>
                  </a:txBody>
                  <a:tcPr anchor="ctr"/>
                </a:tc>
                <a:tc>
                  <a:txBody>
                    <a:bodyPr/>
                    <a:lstStyle/>
                    <a:p>
                      <a:endParaRPr lang="en-AU" sz="1800" dirty="0"/>
                    </a:p>
                  </a:txBody>
                  <a:tcPr/>
                </a:tc>
                <a:extLst>
                  <a:ext uri="{0D108BD9-81ED-4DB2-BD59-A6C34878D82A}">
                    <a16:rowId xmlns:a16="http://schemas.microsoft.com/office/drawing/2014/main" val="3573344162"/>
                  </a:ext>
                </a:extLst>
              </a:tr>
            </a:tbl>
          </a:graphicData>
        </a:graphic>
      </p:graphicFrame>
      <p:graphicFrame>
        <p:nvGraphicFramePr>
          <p:cNvPr id="23" name="Table 22">
            <a:extLst>
              <a:ext uri="{FF2B5EF4-FFF2-40B4-BE49-F238E27FC236}">
                <a16:creationId xmlns:a16="http://schemas.microsoft.com/office/drawing/2014/main" id="{1E479F65-C1FE-05A4-A36E-FC0C583A6573}"/>
              </a:ext>
            </a:extLst>
          </p:cNvPr>
          <p:cNvGraphicFramePr>
            <a:graphicFrameLocks noGrp="1"/>
          </p:cNvGraphicFramePr>
          <p:nvPr>
            <p:extLst>
              <p:ext uri="{D42A27DB-BD31-4B8C-83A1-F6EECF244321}">
                <p14:modId xmlns:p14="http://schemas.microsoft.com/office/powerpoint/2010/main" val="1703134074"/>
              </p:ext>
            </p:extLst>
          </p:nvPr>
        </p:nvGraphicFramePr>
        <p:xfrm>
          <a:off x="9265790" y="3869100"/>
          <a:ext cx="2603249" cy="2628900"/>
        </p:xfrm>
        <a:graphic>
          <a:graphicData uri="http://schemas.openxmlformats.org/drawingml/2006/table">
            <a:tbl>
              <a:tblPr firstRow="1" bandRow="1">
                <a:tableStyleId>{69012ECD-51FC-41F1-AA8D-1B2483CD663E}</a:tableStyleId>
              </a:tblPr>
              <a:tblGrid>
                <a:gridCol w="1115040">
                  <a:extLst>
                    <a:ext uri="{9D8B030D-6E8A-4147-A177-3AD203B41FA5}">
                      <a16:colId xmlns:a16="http://schemas.microsoft.com/office/drawing/2014/main" val="1682527712"/>
                    </a:ext>
                  </a:extLst>
                </a:gridCol>
                <a:gridCol w="1488209">
                  <a:extLst>
                    <a:ext uri="{9D8B030D-6E8A-4147-A177-3AD203B41FA5}">
                      <a16:colId xmlns:a16="http://schemas.microsoft.com/office/drawing/2014/main" val="2511904018"/>
                    </a:ext>
                  </a:extLst>
                </a:gridCol>
              </a:tblGrid>
              <a:tr h="528677">
                <a:tc>
                  <a:txBody>
                    <a:bodyPr/>
                    <a:lstStyle/>
                    <a:p>
                      <a:r>
                        <a:rPr lang="en-AU" sz="1400"/>
                        <a:t>Category:</a:t>
                      </a:r>
                    </a:p>
                  </a:txBody>
                  <a:tcPr anchor="ctr"/>
                </a:tc>
                <a:tc>
                  <a:txBody>
                    <a:bodyPr/>
                    <a:lstStyle/>
                    <a:p>
                      <a:endParaRPr lang="en-AU" sz="1800"/>
                    </a:p>
                  </a:txBody>
                  <a:tcPr/>
                </a:tc>
                <a:extLst>
                  <a:ext uri="{0D108BD9-81ED-4DB2-BD59-A6C34878D82A}">
                    <a16:rowId xmlns:a16="http://schemas.microsoft.com/office/drawing/2014/main" val="1745443444"/>
                  </a:ext>
                </a:extLst>
              </a:tr>
              <a:tr h="528677">
                <a:tc>
                  <a:txBody>
                    <a:bodyPr/>
                    <a:lstStyle/>
                    <a:p>
                      <a:r>
                        <a:rPr lang="en-AU" sz="1400"/>
                        <a:t>Location:</a:t>
                      </a:r>
                    </a:p>
                  </a:txBody>
                  <a:tcPr anchor="ctr"/>
                </a:tc>
                <a:tc>
                  <a:txBody>
                    <a:bodyPr/>
                    <a:lstStyle/>
                    <a:p>
                      <a:endParaRPr lang="en-AU" sz="1800"/>
                    </a:p>
                  </a:txBody>
                  <a:tcPr/>
                </a:tc>
                <a:extLst>
                  <a:ext uri="{0D108BD9-81ED-4DB2-BD59-A6C34878D82A}">
                    <a16:rowId xmlns:a16="http://schemas.microsoft.com/office/drawing/2014/main" val="2730343016"/>
                  </a:ext>
                </a:extLst>
              </a:tr>
              <a:tr h="1042869">
                <a:tc>
                  <a:txBody>
                    <a:bodyPr/>
                    <a:lstStyle/>
                    <a:p>
                      <a:r>
                        <a:rPr lang="en-AU" sz="1400"/>
                        <a:t>What’s interesting?</a:t>
                      </a:r>
                    </a:p>
                  </a:txBody>
                  <a:tcPr anchor="ctr"/>
                </a:tc>
                <a:tc>
                  <a:txBody>
                    <a:bodyPr/>
                    <a:lstStyle/>
                    <a:p>
                      <a:endParaRPr lang="en-AU" sz="1800"/>
                    </a:p>
                  </a:txBody>
                  <a:tcPr/>
                </a:tc>
                <a:extLst>
                  <a:ext uri="{0D108BD9-81ED-4DB2-BD59-A6C34878D82A}">
                    <a16:rowId xmlns:a16="http://schemas.microsoft.com/office/drawing/2014/main" val="1694685263"/>
                  </a:ext>
                </a:extLst>
              </a:tr>
              <a:tr h="528677">
                <a:tc>
                  <a:txBody>
                    <a:bodyPr/>
                    <a:lstStyle/>
                    <a:p>
                      <a:r>
                        <a:rPr lang="en-AU" sz="1400"/>
                        <a:t>Source:</a:t>
                      </a:r>
                    </a:p>
                  </a:txBody>
                  <a:tcPr anchor="ctr"/>
                </a:tc>
                <a:tc>
                  <a:txBody>
                    <a:bodyPr/>
                    <a:lstStyle/>
                    <a:p>
                      <a:endParaRPr lang="en-AU" sz="1800" dirty="0"/>
                    </a:p>
                  </a:txBody>
                  <a:tcPr/>
                </a:tc>
                <a:extLst>
                  <a:ext uri="{0D108BD9-81ED-4DB2-BD59-A6C34878D82A}">
                    <a16:rowId xmlns:a16="http://schemas.microsoft.com/office/drawing/2014/main" val="3573344162"/>
                  </a:ext>
                </a:extLst>
              </a:tr>
            </a:tbl>
          </a:graphicData>
        </a:graphic>
      </p:graphicFrame>
      <p:sp>
        <p:nvSpPr>
          <p:cNvPr id="2" name="Slide Number Placeholder 1">
            <a:extLst>
              <a:ext uri="{FF2B5EF4-FFF2-40B4-BE49-F238E27FC236}">
                <a16:creationId xmlns:a16="http://schemas.microsoft.com/office/drawing/2014/main" id="{6ADED3AD-A26C-FF8D-F608-1F128FC11F1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16</a:t>
            </a:fld>
            <a:endParaRPr lang="en-AU"/>
          </a:p>
        </p:txBody>
      </p:sp>
    </p:spTree>
    <p:extLst>
      <p:ext uri="{BB962C8B-B14F-4D97-AF65-F5344CB8AC3E}">
        <p14:creationId xmlns:p14="http://schemas.microsoft.com/office/powerpoint/2010/main" val="3782548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22C2DA-AFC4-CA2C-887C-F06272CDC74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AEB35C3-D332-3F4C-A1E4-8A39A4290017}"/>
              </a:ext>
            </a:extLst>
          </p:cNvPr>
          <p:cNvSpPr>
            <a:spLocks noGrp="1"/>
          </p:cNvSpPr>
          <p:nvPr>
            <p:ph type="title"/>
          </p:nvPr>
        </p:nvSpPr>
        <p:spPr>
          <a:xfrm>
            <a:off x="360000" y="360000"/>
            <a:ext cx="3848128" cy="545601"/>
          </a:xfrm>
        </p:spPr>
        <p:txBody>
          <a:bodyPr/>
          <a:lstStyle/>
          <a:p>
            <a:r>
              <a:rPr lang="en-AU" dirty="0">
                <a:latin typeface="+mj-lt"/>
              </a:rPr>
              <a:t>Postcode bingo </a:t>
            </a:r>
            <a:r>
              <a:rPr lang="en-AU" dirty="0">
                <a:solidFill>
                  <a:schemeClr val="accent1">
                    <a:alpha val="0"/>
                  </a:schemeClr>
                </a:solidFill>
                <a:latin typeface="+mj-lt"/>
              </a:rPr>
              <a:t>(3)</a:t>
            </a:r>
          </a:p>
        </p:txBody>
      </p:sp>
      <p:sp>
        <p:nvSpPr>
          <p:cNvPr id="6" name="Text Placeholder 5">
            <a:extLst>
              <a:ext uri="{FF2B5EF4-FFF2-40B4-BE49-F238E27FC236}">
                <a16:creationId xmlns:a16="http://schemas.microsoft.com/office/drawing/2014/main" id="{E675D838-B991-CBAC-D72C-31A62A885753}"/>
              </a:ext>
            </a:extLst>
          </p:cNvPr>
          <p:cNvSpPr>
            <a:spLocks noGrp="1"/>
          </p:cNvSpPr>
          <p:nvPr>
            <p:ph type="body" sz="quarter" idx="18"/>
          </p:nvPr>
        </p:nvSpPr>
        <p:spPr>
          <a:xfrm>
            <a:off x="359999" y="982520"/>
            <a:ext cx="3848128" cy="310015"/>
          </a:xfrm>
        </p:spPr>
        <p:txBody>
          <a:bodyPr/>
          <a:lstStyle/>
          <a:p>
            <a:r>
              <a:rPr lang="en-AU">
                <a:latin typeface="+mj-lt"/>
              </a:rPr>
              <a:t>1.2(c) – Picking favourites</a:t>
            </a:r>
          </a:p>
        </p:txBody>
      </p:sp>
      <p:grpSp>
        <p:nvGrpSpPr>
          <p:cNvPr id="26" name="Group 25" descr="Tip – Right-click on the icons and select ‘Change Picture’ to insert your own images">
            <a:extLst>
              <a:ext uri="{FF2B5EF4-FFF2-40B4-BE49-F238E27FC236}">
                <a16:creationId xmlns:a16="http://schemas.microsoft.com/office/drawing/2014/main" id="{2FC0EC4C-39D9-AE6C-E537-C4C660D422E8}"/>
              </a:ext>
            </a:extLst>
          </p:cNvPr>
          <p:cNvGrpSpPr/>
          <p:nvPr/>
        </p:nvGrpSpPr>
        <p:grpSpPr>
          <a:xfrm>
            <a:off x="4308000" y="160550"/>
            <a:ext cx="7562080" cy="1045440"/>
            <a:chOff x="4308000" y="160550"/>
            <a:chExt cx="7562080" cy="1045440"/>
          </a:xfrm>
        </p:grpSpPr>
        <p:grpSp>
          <p:nvGrpSpPr>
            <p:cNvPr id="27" name="Group 26" descr="2. Pre-production">
              <a:extLst>
                <a:ext uri="{FF2B5EF4-FFF2-40B4-BE49-F238E27FC236}">
                  <a16:creationId xmlns:a16="http://schemas.microsoft.com/office/drawing/2014/main" id="{509CCB9B-75CB-CACB-3DCC-F16330B4F104}"/>
                </a:ext>
              </a:extLst>
            </p:cNvPr>
            <p:cNvGrpSpPr/>
            <p:nvPr/>
          </p:nvGrpSpPr>
          <p:grpSpPr>
            <a:xfrm>
              <a:off x="4308000" y="160550"/>
              <a:ext cx="7562080" cy="1045440"/>
              <a:chOff x="8516640" y="310738"/>
              <a:chExt cx="7562080" cy="1045440"/>
            </a:xfrm>
          </p:grpSpPr>
          <p:sp>
            <p:nvSpPr>
              <p:cNvPr id="29" name="Rectangle: Rounded Corners 28">
                <a:extLst>
                  <a:ext uri="{FF2B5EF4-FFF2-40B4-BE49-F238E27FC236}">
                    <a16:creationId xmlns:a16="http://schemas.microsoft.com/office/drawing/2014/main" id="{6BA81E83-DA1D-1B3B-FEB6-A2506288221B}"/>
                  </a:ext>
                  <a:ext uri="{C183D7F6-B498-43B3-948B-1728B52AA6E4}">
                    <adec:decorative xmlns:adec="http://schemas.microsoft.com/office/drawing/2017/decorative" val="1"/>
                  </a:ext>
                </a:extLst>
              </p:cNvPr>
              <p:cNvSpPr/>
              <p:nvPr/>
            </p:nvSpPr>
            <p:spPr>
              <a:xfrm>
                <a:off x="9194421" y="374761"/>
                <a:ext cx="6884299" cy="917394"/>
              </a:xfrm>
              <a:prstGeom prst="roundRect">
                <a:avLst>
                  <a:gd name="adj" fmla="val 1725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63538"/>
                <a:r>
                  <a:rPr lang="en-GB" sz="1800">
                    <a:solidFill>
                      <a:schemeClr val="bg1"/>
                    </a:solidFill>
                    <a:latin typeface="+mj-lt"/>
                    <a:cs typeface="Arial" panose="020B0604020202020204" pitchFamily="34" charset="0"/>
                  </a:rPr>
                  <a:t>Tip – Right-click on the icons and select ‘Change Picture’ to insert your own images</a:t>
                </a:r>
              </a:p>
            </p:txBody>
          </p:sp>
          <p:sp>
            <p:nvSpPr>
              <p:cNvPr id="30" name="Oval 29">
                <a:hlinkClick r:id="rId2" action="ppaction://hlinksldjump"/>
                <a:extLst>
                  <a:ext uri="{FF2B5EF4-FFF2-40B4-BE49-F238E27FC236}">
                    <a16:creationId xmlns:a16="http://schemas.microsoft.com/office/drawing/2014/main" id="{24D46AD5-F32B-0AAE-5FC7-B64056369681}"/>
                  </a:ext>
                </a:extLst>
              </p:cNvPr>
              <p:cNvSpPr/>
              <p:nvPr/>
            </p:nvSpPr>
            <p:spPr>
              <a:xfrm>
                <a:off x="8516640" y="310738"/>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sz="3000" b="1">
                  <a:solidFill>
                    <a:schemeClr val="bg1"/>
                  </a:solidFill>
                  <a:latin typeface="+mj-lt"/>
                  <a:cs typeface="Arial" panose="020B0604020202020204" pitchFamily="34" charset="0"/>
                </a:endParaRPr>
              </a:p>
            </p:txBody>
          </p:sp>
        </p:grpSp>
        <p:pic>
          <p:nvPicPr>
            <p:cNvPr id="28" name="Picture 27" descr="A blue circle with a red and blue circle with a red arrow in the center&#10;&#10;AI-generated content may be incorrect.">
              <a:extLst>
                <a:ext uri="{FF2B5EF4-FFF2-40B4-BE49-F238E27FC236}">
                  <a16:creationId xmlns:a16="http://schemas.microsoft.com/office/drawing/2014/main" id="{2F3DEE5C-0B9D-861E-E0BD-1D2E6A8672BA}"/>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407872" y="261378"/>
              <a:ext cx="845696" cy="845694"/>
            </a:xfrm>
            <a:prstGeom prst="rect">
              <a:avLst/>
            </a:prstGeom>
          </p:spPr>
        </p:pic>
      </p:grpSp>
      <p:sp>
        <p:nvSpPr>
          <p:cNvPr id="18" name="Rectangle: Rounded Corners 17">
            <a:extLst>
              <a:ext uri="{FF2B5EF4-FFF2-40B4-BE49-F238E27FC236}">
                <a16:creationId xmlns:a16="http://schemas.microsoft.com/office/drawing/2014/main" id="{74408358-E8CC-4F07-198F-53B2CBD2A5E6}"/>
              </a:ext>
            </a:extLst>
          </p:cNvPr>
          <p:cNvSpPr/>
          <p:nvPr/>
        </p:nvSpPr>
        <p:spPr>
          <a:xfrm>
            <a:off x="360000" y="1510388"/>
            <a:ext cx="2657415" cy="5185612"/>
          </a:xfrm>
          <a:prstGeom prst="roundRect">
            <a:avLst>
              <a:gd name="adj" fmla="val 5439"/>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0" tIns="180000" rIns="360000" bIns="180000" rtlCol="0" anchor="ctr"/>
          <a:lstStyle/>
          <a:p>
            <a:pPr>
              <a:spcAft>
                <a:spcPts val="1200"/>
              </a:spcAft>
            </a:pPr>
            <a:r>
              <a:rPr lang="en-AU" sz="1800">
                <a:solidFill>
                  <a:schemeClr val="tx1"/>
                </a:solidFill>
              </a:rPr>
              <a:t>Select 2 images from the postcode bingo activity that best represent your local community, and paste them on this slide.</a:t>
            </a:r>
          </a:p>
          <a:p>
            <a:pPr marL="285750" indent="-285750">
              <a:spcAft>
                <a:spcPts val="1200"/>
              </a:spcAft>
              <a:buFont typeface="Arial" panose="020B0604020202020204" pitchFamily="34" charset="0"/>
              <a:buChar char="•"/>
            </a:pPr>
            <a:r>
              <a:rPr lang="en-AU" sz="1800">
                <a:solidFill>
                  <a:schemeClr val="tx1"/>
                </a:solidFill>
              </a:rPr>
              <a:t>Why did you select these places?</a:t>
            </a:r>
          </a:p>
          <a:p>
            <a:pPr marL="285750" indent="-285750">
              <a:spcAft>
                <a:spcPts val="1200"/>
              </a:spcAft>
              <a:buFont typeface="Arial" panose="020B0604020202020204" pitchFamily="34" charset="0"/>
              <a:buChar char="•"/>
            </a:pPr>
            <a:r>
              <a:rPr lang="en-AU" sz="1800">
                <a:solidFill>
                  <a:schemeClr val="tx1"/>
                </a:solidFill>
              </a:rPr>
              <a:t>What makes these places a good representation of the local community?</a:t>
            </a:r>
          </a:p>
        </p:txBody>
      </p:sp>
      <p:sp>
        <p:nvSpPr>
          <p:cNvPr id="12" name="Rectangle: Rounded Corners 11">
            <a:extLst>
              <a:ext uri="{FF2B5EF4-FFF2-40B4-BE49-F238E27FC236}">
                <a16:creationId xmlns:a16="http://schemas.microsoft.com/office/drawing/2014/main" id="{5D6152B3-DAE6-9AB0-6E9A-944C7937CB5F}"/>
              </a:ext>
              <a:ext uri="{C183D7F6-B498-43B3-948B-1728B52AA6E4}">
                <adec:decorative xmlns:adec="http://schemas.microsoft.com/office/drawing/2017/decorative" val="1"/>
              </a:ext>
            </a:extLst>
          </p:cNvPr>
          <p:cNvSpPr/>
          <p:nvPr/>
        </p:nvSpPr>
        <p:spPr>
          <a:xfrm>
            <a:off x="3307100" y="1611990"/>
            <a:ext cx="2475582" cy="2229388"/>
          </a:xfrm>
          <a:prstGeom prst="roundRect">
            <a:avLst>
              <a:gd name="adj" fmla="val 4257"/>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0" tIns="180000" rIns="360000" bIns="180000" rtlCol="0" anchor="ctr"/>
          <a:lstStyle/>
          <a:p>
            <a:endParaRPr lang="en-AU">
              <a:solidFill>
                <a:schemeClr val="tx1"/>
              </a:solidFill>
            </a:endParaRPr>
          </a:p>
        </p:txBody>
      </p:sp>
      <p:pic>
        <p:nvPicPr>
          <p:cNvPr id="5" name="Picture 4">
            <a:extLst>
              <a:ext uri="{FF2B5EF4-FFF2-40B4-BE49-F238E27FC236}">
                <a16:creationId xmlns:a16="http://schemas.microsoft.com/office/drawing/2014/main" id="{3FFAF02F-E74C-91A5-B60E-55A7E7257828}"/>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129150" y="1270013"/>
            <a:ext cx="2808000" cy="2808000"/>
          </a:xfrm>
          <a:prstGeom prst="rect">
            <a:avLst/>
          </a:prstGeom>
        </p:spPr>
      </p:pic>
      <p:sp>
        <p:nvSpPr>
          <p:cNvPr id="13" name="Rectangle: Rounded Corners 12">
            <a:extLst>
              <a:ext uri="{FF2B5EF4-FFF2-40B4-BE49-F238E27FC236}">
                <a16:creationId xmlns:a16="http://schemas.microsoft.com/office/drawing/2014/main" id="{89B8CC89-8C24-8977-13E3-B8ED4F59BCA8}"/>
              </a:ext>
              <a:ext uri="{C183D7F6-B498-43B3-948B-1728B52AA6E4}">
                <adec:decorative xmlns:adec="http://schemas.microsoft.com/office/drawing/2017/decorative" val="1"/>
              </a:ext>
            </a:extLst>
          </p:cNvPr>
          <p:cNvSpPr/>
          <p:nvPr/>
        </p:nvSpPr>
        <p:spPr>
          <a:xfrm>
            <a:off x="3307100" y="4170357"/>
            <a:ext cx="2475582" cy="2229388"/>
          </a:xfrm>
          <a:prstGeom prst="roundRect">
            <a:avLst>
              <a:gd name="adj" fmla="val 4257"/>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0" tIns="180000" rIns="360000" bIns="180000" rtlCol="0" anchor="ctr"/>
          <a:lstStyle/>
          <a:p>
            <a:endParaRPr lang="en-AU">
              <a:solidFill>
                <a:schemeClr val="tx1"/>
              </a:solidFill>
            </a:endParaRPr>
          </a:p>
        </p:txBody>
      </p:sp>
      <p:pic>
        <p:nvPicPr>
          <p:cNvPr id="4" name="Picture 3">
            <a:extLst>
              <a:ext uri="{FF2B5EF4-FFF2-40B4-BE49-F238E27FC236}">
                <a16:creationId xmlns:a16="http://schemas.microsoft.com/office/drawing/2014/main" id="{584C9625-B0A6-EA94-D49D-C207F6C21E09}"/>
              </a:ext>
              <a:ext uri="{C183D7F6-B498-43B3-948B-1728B52AA6E4}">
                <adec:decorative xmlns:adec="http://schemas.microsoft.com/office/drawing/2017/decorative" val="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3141473" y="3937444"/>
            <a:ext cx="2806836" cy="2806836"/>
          </a:xfrm>
          <a:prstGeom prst="rect">
            <a:avLst/>
          </a:prstGeom>
        </p:spPr>
      </p:pic>
      <p:graphicFrame>
        <p:nvGraphicFramePr>
          <p:cNvPr id="19" name="Table 18">
            <a:extLst>
              <a:ext uri="{FF2B5EF4-FFF2-40B4-BE49-F238E27FC236}">
                <a16:creationId xmlns:a16="http://schemas.microsoft.com/office/drawing/2014/main" id="{215489FA-D0BF-091B-E25D-76D20B60982B}"/>
              </a:ext>
            </a:extLst>
          </p:cNvPr>
          <p:cNvGraphicFramePr>
            <a:graphicFrameLocks noGrp="1"/>
          </p:cNvGraphicFramePr>
          <p:nvPr>
            <p:extLst>
              <p:ext uri="{D42A27DB-BD31-4B8C-83A1-F6EECF244321}">
                <p14:modId xmlns:p14="http://schemas.microsoft.com/office/powerpoint/2010/main" val="2602262385"/>
              </p:ext>
            </p:extLst>
          </p:nvPr>
        </p:nvGraphicFramePr>
        <p:xfrm>
          <a:off x="6072367" y="1611988"/>
          <a:ext cx="5747998" cy="2229388"/>
        </p:xfrm>
        <a:graphic>
          <a:graphicData uri="http://schemas.openxmlformats.org/drawingml/2006/table">
            <a:tbl>
              <a:tblPr firstRow="1" bandRow="1">
                <a:tableStyleId>{69012ECD-51FC-41F1-AA8D-1B2483CD663E}</a:tableStyleId>
              </a:tblPr>
              <a:tblGrid>
                <a:gridCol w="5747998">
                  <a:extLst>
                    <a:ext uri="{9D8B030D-6E8A-4147-A177-3AD203B41FA5}">
                      <a16:colId xmlns:a16="http://schemas.microsoft.com/office/drawing/2014/main" val="1682527712"/>
                    </a:ext>
                  </a:extLst>
                </a:gridCol>
              </a:tblGrid>
              <a:tr h="383929">
                <a:tc>
                  <a:txBody>
                    <a:bodyPr/>
                    <a:lstStyle/>
                    <a:p>
                      <a:r>
                        <a:rPr lang="en-AU">
                          <a:latin typeface="+mj-lt"/>
                        </a:rPr>
                        <a:t>Place:</a:t>
                      </a:r>
                    </a:p>
                  </a:txBody>
                  <a:tcPr/>
                </a:tc>
                <a:extLst>
                  <a:ext uri="{0D108BD9-81ED-4DB2-BD59-A6C34878D82A}">
                    <a16:rowId xmlns:a16="http://schemas.microsoft.com/office/drawing/2014/main" val="1745443444"/>
                  </a:ext>
                </a:extLst>
              </a:tr>
              <a:tr h="1845459">
                <a:tc>
                  <a:txBody>
                    <a:bodyPr/>
                    <a:lstStyle/>
                    <a:p>
                      <a:r>
                        <a:rPr lang="en-AU" dirty="0"/>
                        <a:t>[insert answers here]</a:t>
                      </a:r>
                    </a:p>
                  </a:txBody>
                  <a:tcPr/>
                </a:tc>
                <a:extLst>
                  <a:ext uri="{0D108BD9-81ED-4DB2-BD59-A6C34878D82A}">
                    <a16:rowId xmlns:a16="http://schemas.microsoft.com/office/drawing/2014/main" val="2730343016"/>
                  </a:ext>
                </a:extLst>
              </a:tr>
            </a:tbl>
          </a:graphicData>
        </a:graphic>
      </p:graphicFrame>
      <p:graphicFrame>
        <p:nvGraphicFramePr>
          <p:cNvPr id="20" name="Table 19">
            <a:extLst>
              <a:ext uri="{FF2B5EF4-FFF2-40B4-BE49-F238E27FC236}">
                <a16:creationId xmlns:a16="http://schemas.microsoft.com/office/drawing/2014/main" id="{83A843EE-9489-B068-64FB-849785E6CDA1}"/>
              </a:ext>
            </a:extLst>
          </p:cNvPr>
          <p:cNvGraphicFramePr>
            <a:graphicFrameLocks noGrp="1"/>
          </p:cNvGraphicFramePr>
          <p:nvPr>
            <p:extLst>
              <p:ext uri="{D42A27DB-BD31-4B8C-83A1-F6EECF244321}">
                <p14:modId xmlns:p14="http://schemas.microsoft.com/office/powerpoint/2010/main" val="3014492799"/>
              </p:ext>
            </p:extLst>
          </p:nvPr>
        </p:nvGraphicFramePr>
        <p:xfrm>
          <a:off x="6096000" y="4170357"/>
          <a:ext cx="5747998" cy="2229388"/>
        </p:xfrm>
        <a:graphic>
          <a:graphicData uri="http://schemas.openxmlformats.org/drawingml/2006/table">
            <a:tbl>
              <a:tblPr firstRow="1" bandRow="1">
                <a:tableStyleId>{69012ECD-51FC-41F1-AA8D-1B2483CD663E}</a:tableStyleId>
              </a:tblPr>
              <a:tblGrid>
                <a:gridCol w="5747998">
                  <a:extLst>
                    <a:ext uri="{9D8B030D-6E8A-4147-A177-3AD203B41FA5}">
                      <a16:colId xmlns:a16="http://schemas.microsoft.com/office/drawing/2014/main" val="1682527712"/>
                    </a:ext>
                  </a:extLst>
                </a:gridCol>
              </a:tblGrid>
              <a:tr h="383929">
                <a:tc>
                  <a:txBody>
                    <a:bodyPr/>
                    <a:lstStyle/>
                    <a:p>
                      <a:r>
                        <a:rPr lang="en-AU">
                          <a:latin typeface="+mj-lt"/>
                        </a:rPr>
                        <a:t>Place:</a:t>
                      </a:r>
                    </a:p>
                  </a:txBody>
                  <a:tcPr/>
                </a:tc>
                <a:extLst>
                  <a:ext uri="{0D108BD9-81ED-4DB2-BD59-A6C34878D82A}">
                    <a16:rowId xmlns:a16="http://schemas.microsoft.com/office/drawing/2014/main" val="1745443444"/>
                  </a:ext>
                </a:extLst>
              </a:tr>
              <a:tr h="1845459">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dirty="0"/>
                        <a:t>[insert answers here]</a:t>
                      </a:r>
                    </a:p>
                    <a:p>
                      <a:endParaRPr lang="en-AU" dirty="0"/>
                    </a:p>
                  </a:txBody>
                  <a:tcPr/>
                </a:tc>
                <a:extLst>
                  <a:ext uri="{0D108BD9-81ED-4DB2-BD59-A6C34878D82A}">
                    <a16:rowId xmlns:a16="http://schemas.microsoft.com/office/drawing/2014/main" val="2730343016"/>
                  </a:ext>
                </a:extLst>
              </a:tr>
            </a:tbl>
          </a:graphicData>
        </a:graphic>
      </p:graphicFrame>
      <p:sp>
        <p:nvSpPr>
          <p:cNvPr id="2" name="Slide Number Placeholder 1">
            <a:extLst>
              <a:ext uri="{FF2B5EF4-FFF2-40B4-BE49-F238E27FC236}">
                <a16:creationId xmlns:a16="http://schemas.microsoft.com/office/drawing/2014/main" id="{382CC7C0-B641-6599-02EA-D69B7BDE96E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17</a:t>
            </a:fld>
            <a:endParaRPr lang="en-AU"/>
          </a:p>
        </p:txBody>
      </p:sp>
    </p:spTree>
    <p:extLst>
      <p:ext uri="{BB962C8B-B14F-4D97-AF65-F5344CB8AC3E}">
        <p14:creationId xmlns:p14="http://schemas.microsoft.com/office/powerpoint/2010/main" val="4055749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F4E4DF-2F75-D001-3002-17A39C54104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8B99AD0-5D53-CC31-97F8-6A20D6DBC22F}"/>
              </a:ext>
            </a:extLst>
          </p:cNvPr>
          <p:cNvSpPr>
            <a:spLocks noGrp="1"/>
          </p:cNvSpPr>
          <p:nvPr>
            <p:ph type="title"/>
          </p:nvPr>
        </p:nvSpPr>
        <p:spPr>
          <a:xfrm>
            <a:off x="359999" y="360000"/>
            <a:ext cx="4304597" cy="545601"/>
          </a:xfrm>
        </p:spPr>
        <p:txBody>
          <a:bodyPr/>
          <a:lstStyle/>
          <a:p>
            <a:r>
              <a:rPr lang="en-AU" dirty="0">
                <a:latin typeface="+mj-lt"/>
              </a:rPr>
              <a:t>Drawing practice </a:t>
            </a:r>
            <a:r>
              <a:rPr lang="en-AU" dirty="0">
                <a:solidFill>
                  <a:schemeClr val="accent1">
                    <a:alpha val="0"/>
                  </a:schemeClr>
                </a:solidFill>
                <a:latin typeface="+mj-lt"/>
              </a:rPr>
              <a:t>(1)</a:t>
            </a:r>
          </a:p>
        </p:txBody>
      </p:sp>
      <p:sp>
        <p:nvSpPr>
          <p:cNvPr id="6" name="Text Placeholder 5">
            <a:extLst>
              <a:ext uri="{FF2B5EF4-FFF2-40B4-BE49-F238E27FC236}">
                <a16:creationId xmlns:a16="http://schemas.microsoft.com/office/drawing/2014/main" id="{C77A3214-AD70-4A97-A4A7-AD5B27E04052}"/>
              </a:ext>
            </a:extLst>
          </p:cNvPr>
          <p:cNvSpPr>
            <a:spLocks noGrp="1"/>
          </p:cNvSpPr>
          <p:nvPr>
            <p:ph type="body" sz="quarter" idx="18"/>
          </p:nvPr>
        </p:nvSpPr>
        <p:spPr>
          <a:xfrm>
            <a:off x="359999" y="982520"/>
            <a:ext cx="4304597" cy="310015"/>
          </a:xfrm>
        </p:spPr>
        <p:txBody>
          <a:bodyPr/>
          <a:lstStyle/>
          <a:p>
            <a:r>
              <a:rPr lang="en-AU">
                <a:latin typeface="+mj-lt"/>
              </a:rPr>
              <a:t>1.3(a) – Sketch it out </a:t>
            </a:r>
          </a:p>
        </p:txBody>
      </p:sp>
      <p:grpSp>
        <p:nvGrpSpPr>
          <p:cNvPr id="7" name="Group 6" descr="Use the self-evaluation and peer feedback – art making protocol to exchange feedback on your drawing.">
            <a:extLst>
              <a:ext uri="{FF2B5EF4-FFF2-40B4-BE49-F238E27FC236}">
                <a16:creationId xmlns:a16="http://schemas.microsoft.com/office/drawing/2014/main" id="{D4284E9D-1109-24EA-8DE1-EE0FDBDFD2EE}"/>
              </a:ext>
            </a:extLst>
          </p:cNvPr>
          <p:cNvGrpSpPr/>
          <p:nvPr/>
        </p:nvGrpSpPr>
        <p:grpSpPr>
          <a:xfrm>
            <a:off x="6603737" y="160550"/>
            <a:ext cx="5240262" cy="1045440"/>
            <a:chOff x="4308000" y="160550"/>
            <a:chExt cx="5240262" cy="1045440"/>
          </a:xfrm>
        </p:grpSpPr>
        <p:grpSp>
          <p:nvGrpSpPr>
            <p:cNvPr id="27" name="Group 26" descr="2. Pre-production">
              <a:extLst>
                <a:ext uri="{FF2B5EF4-FFF2-40B4-BE49-F238E27FC236}">
                  <a16:creationId xmlns:a16="http://schemas.microsoft.com/office/drawing/2014/main" id="{62AC1114-DE79-0AEB-7EBA-AEDC752B810A}"/>
                </a:ext>
              </a:extLst>
            </p:cNvPr>
            <p:cNvGrpSpPr/>
            <p:nvPr/>
          </p:nvGrpSpPr>
          <p:grpSpPr>
            <a:xfrm>
              <a:off x="4308000" y="160550"/>
              <a:ext cx="5240262" cy="1045440"/>
              <a:chOff x="8516640" y="310738"/>
              <a:chExt cx="5240262" cy="1045440"/>
            </a:xfrm>
          </p:grpSpPr>
          <p:sp>
            <p:nvSpPr>
              <p:cNvPr id="29" name="Rectangle: Rounded Corners 28">
                <a:extLst>
                  <a:ext uri="{FF2B5EF4-FFF2-40B4-BE49-F238E27FC236}">
                    <a16:creationId xmlns:a16="http://schemas.microsoft.com/office/drawing/2014/main" id="{412F454D-1EC3-8481-BB15-AF6F8EF9A199}"/>
                  </a:ext>
                  <a:ext uri="{C183D7F6-B498-43B3-948B-1728B52AA6E4}">
                    <adec:decorative xmlns:adec="http://schemas.microsoft.com/office/drawing/2017/decorative" val="1"/>
                  </a:ext>
                </a:extLst>
              </p:cNvPr>
              <p:cNvSpPr/>
              <p:nvPr/>
            </p:nvSpPr>
            <p:spPr>
              <a:xfrm>
                <a:off x="9194422" y="374761"/>
                <a:ext cx="4562480" cy="917394"/>
              </a:xfrm>
              <a:prstGeom prst="roundRect">
                <a:avLst>
                  <a:gd name="adj" fmla="val 1725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63538"/>
                <a:r>
                  <a:rPr lang="en-GB" sz="1800">
                    <a:solidFill>
                      <a:schemeClr val="bg1"/>
                    </a:solidFill>
                    <a:latin typeface="+mj-lt"/>
                    <a:cs typeface="Arial" panose="020B0604020202020204" pitchFamily="34" charset="0"/>
                  </a:rPr>
                  <a:t>Use the </a:t>
                </a:r>
                <a:r>
                  <a:rPr lang="en-GB" sz="1800" u="sng">
                    <a:solidFill>
                      <a:schemeClr val="accent4"/>
                    </a:solidFill>
                    <a:latin typeface="+mj-lt"/>
                    <a:cs typeface="Arial" panose="020B0604020202020204" pitchFamily="34" charset="0"/>
                    <a:hlinkClick r:id="rId3" action="ppaction://hlinksldjump">
                      <a:extLst>
                        <a:ext uri="{A12FA001-AC4F-418D-AE19-62706E023703}">
                          <ahyp:hlinkClr xmlns:ahyp="http://schemas.microsoft.com/office/drawing/2018/hyperlinkcolor" val="tx"/>
                        </a:ext>
                      </a:extLst>
                    </a:hlinkClick>
                  </a:rPr>
                  <a:t>self-evaluation and peer feedback – art making</a:t>
                </a:r>
                <a:r>
                  <a:rPr lang="en-GB" sz="1800">
                    <a:solidFill>
                      <a:schemeClr val="accent4"/>
                    </a:solidFill>
                    <a:latin typeface="+mj-lt"/>
                    <a:cs typeface="Arial" panose="020B0604020202020204" pitchFamily="34" charset="0"/>
                    <a:hlinkClick r:id="rId3" action="ppaction://hlinksldjump">
                      <a:extLst>
                        <a:ext uri="{A12FA001-AC4F-418D-AE19-62706E023703}">
                          <ahyp:hlinkClr xmlns:ahyp="http://schemas.microsoft.com/office/drawing/2018/hyperlinkcolor" val="tx"/>
                        </a:ext>
                      </a:extLst>
                    </a:hlinkClick>
                  </a:rPr>
                  <a:t> </a:t>
                </a:r>
                <a:r>
                  <a:rPr lang="en-GB" sz="1800">
                    <a:solidFill>
                      <a:schemeClr val="bg1"/>
                    </a:solidFill>
                    <a:latin typeface="+mj-lt"/>
                    <a:cs typeface="Arial" panose="020B0604020202020204" pitchFamily="34" charset="0"/>
                  </a:rPr>
                  <a:t>protocol to exchange feedback on your drawing.</a:t>
                </a:r>
                <a:endParaRPr lang="en-GB" sz="1800" u="sng">
                  <a:solidFill>
                    <a:schemeClr val="bg1"/>
                  </a:solidFill>
                  <a:latin typeface="+mj-lt"/>
                  <a:cs typeface="Arial" panose="020B0604020202020204" pitchFamily="34" charset="0"/>
                </a:endParaRPr>
              </a:p>
            </p:txBody>
          </p:sp>
          <p:sp>
            <p:nvSpPr>
              <p:cNvPr id="30" name="Oval 29">
                <a:hlinkClick r:id="rId4" action="ppaction://hlinksldjump"/>
                <a:extLst>
                  <a:ext uri="{FF2B5EF4-FFF2-40B4-BE49-F238E27FC236}">
                    <a16:creationId xmlns:a16="http://schemas.microsoft.com/office/drawing/2014/main" id="{09CD2CEB-35D1-B102-0741-EA90745A0340}"/>
                  </a:ext>
                </a:extLst>
              </p:cNvPr>
              <p:cNvSpPr/>
              <p:nvPr/>
            </p:nvSpPr>
            <p:spPr>
              <a:xfrm>
                <a:off x="8516640" y="310738"/>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sz="3000" b="1">
                  <a:solidFill>
                    <a:schemeClr val="bg1"/>
                  </a:solidFill>
                  <a:latin typeface="+mj-lt"/>
                  <a:cs typeface="Arial" panose="020B0604020202020204" pitchFamily="34" charset="0"/>
                </a:endParaRPr>
              </a:p>
            </p:txBody>
          </p:sp>
        </p:grpSp>
        <p:pic>
          <p:nvPicPr>
            <p:cNvPr id="8" name="Picture 7">
              <a:extLst>
                <a:ext uri="{FF2B5EF4-FFF2-40B4-BE49-F238E27FC236}">
                  <a16:creationId xmlns:a16="http://schemas.microsoft.com/office/drawing/2014/main" id="{AAC8EA89-00B0-682B-DE7D-C3BBC3DE4358}"/>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4411748" y="260270"/>
              <a:ext cx="837944" cy="846000"/>
            </a:xfrm>
            <a:prstGeom prst="rect">
              <a:avLst/>
            </a:prstGeom>
          </p:spPr>
        </p:pic>
      </p:grpSp>
      <p:sp>
        <p:nvSpPr>
          <p:cNvPr id="18" name="Rectangle: Rounded Corners 17">
            <a:extLst>
              <a:ext uri="{FF2B5EF4-FFF2-40B4-BE49-F238E27FC236}">
                <a16:creationId xmlns:a16="http://schemas.microsoft.com/office/drawing/2014/main" id="{2AD74A64-A4CA-ACA6-EB0B-6CB806925927}"/>
              </a:ext>
            </a:extLst>
          </p:cNvPr>
          <p:cNvSpPr/>
          <p:nvPr/>
        </p:nvSpPr>
        <p:spPr>
          <a:xfrm>
            <a:off x="360001" y="1510389"/>
            <a:ext cx="3893024" cy="2570292"/>
          </a:xfrm>
          <a:prstGeom prst="roundRect">
            <a:avLst>
              <a:gd name="adj" fmla="val 5748"/>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0" tIns="180000" rIns="360000" bIns="180000" rtlCol="0" anchor="ctr"/>
          <a:lstStyle/>
          <a:p>
            <a:pPr>
              <a:lnSpc>
                <a:spcPct val="114000"/>
              </a:lnSpc>
              <a:spcAft>
                <a:spcPts val="600"/>
              </a:spcAft>
            </a:pPr>
            <a:r>
              <a:rPr lang="en-AU" sz="1400">
                <a:solidFill>
                  <a:schemeClr val="tx1"/>
                </a:solidFill>
              </a:rPr>
              <a:t>Choose 1 of your favourite images from ‘Postcode bingo’.</a:t>
            </a:r>
          </a:p>
          <a:p>
            <a:pPr>
              <a:lnSpc>
                <a:spcPct val="114000"/>
              </a:lnSpc>
              <a:spcAft>
                <a:spcPts val="600"/>
              </a:spcAft>
            </a:pPr>
            <a:r>
              <a:rPr lang="en-AU" sz="1400">
                <a:solidFill>
                  <a:schemeClr val="tx1"/>
                </a:solidFill>
              </a:rPr>
              <a:t>Make a sketch using:</a:t>
            </a:r>
          </a:p>
          <a:p>
            <a:pPr marL="285750" indent="-285750">
              <a:lnSpc>
                <a:spcPct val="114000"/>
              </a:lnSpc>
              <a:spcAft>
                <a:spcPts val="600"/>
              </a:spcAft>
              <a:buFont typeface="Arial" panose="020B0604020202020204" pitchFamily="34" charset="0"/>
              <a:buChar char="•"/>
            </a:pPr>
            <a:r>
              <a:rPr lang="en-AU" sz="1400">
                <a:solidFill>
                  <a:schemeClr val="tx1"/>
                </a:solidFill>
              </a:rPr>
              <a:t>Pencil</a:t>
            </a:r>
          </a:p>
          <a:p>
            <a:pPr marL="285750" indent="-285750">
              <a:lnSpc>
                <a:spcPct val="114000"/>
              </a:lnSpc>
              <a:spcAft>
                <a:spcPts val="600"/>
              </a:spcAft>
              <a:buFont typeface="Arial" panose="020B0604020202020204" pitchFamily="34" charset="0"/>
              <a:buChar char="•"/>
            </a:pPr>
            <a:r>
              <a:rPr lang="en-AU" sz="1400">
                <a:solidFill>
                  <a:schemeClr val="tx1"/>
                </a:solidFill>
              </a:rPr>
              <a:t>Eraser</a:t>
            </a:r>
          </a:p>
          <a:p>
            <a:pPr marL="285750" indent="-285750">
              <a:lnSpc>
                <a:spcPct val="114000"/>
              </a:lnSpc>
              <a:spcAft>
                <a:spcPts val="600"/>
              </a:spcAft>
              <a:buFont typeface="Arial" panose="020B0604020202020204" pitchFamily="34" charset="0"/>
              <a:buChar char="•"/>
            </a:pPr>
            <a:r>
              <a:rPr lang="en-AU" sz="1400">
                <a:solidFill>
                  <a:schemeClr val="tx1"/>
                </a:solidFill>
              </a:rPr>
              <a:t>Ruler</a:t>
            </a:r>
          </a:p>
          <a:p>
            <a:pPr>
              <a:lnSpc>
                <a:spcPct val="114000"/>
              </a:lnSpc>
              <a:spcAft>
                <a:spcPts val="600"/>
              </a:spcAft>
            </a:pPr>
            <a:r>
              <a:rPr lang="en-AU" sz="1400">
                <a:solidFill>
                  <a:schemeClr val="tx1"/>
                </a:solidFill>
              </a:rPr>
              <a:t>Identify 1 key detail in the image.</a:t>
            </a:r>
          </a:p>
          <a:p>
            <a:pPr>
              <a:lnSpc>
                <a:spcPct val="114000"/>
              </a:lnSpc>
              <a:spcAft>
                <a:spcPts val="600"/>
              </a:spcAft>
            </a:pPr>
            <a:r>
              <a:rPr lang="en-AU" sz="1400">
                <a:solidFill>
                  <a:schemeClr val="tx1"/>
                </a:solidFill>
              </a:rPr>
              <a:t>What does it tell you about this place?</a:t>
            </a:r>
          </a:p>
        </p:txBody>
      </p:sp>
      <p:graphicFrame>
        <p:nvGraphicFramePr>
          <p:cNvPr id="14" name="Table 13">
            <a:extLst>
              <a:ext uri="{FF2B5EF4-FFF2-40B4-BE49-F238E27FC236}">
                <a16:creationId xmlns:a16="http://schemas.microsoft.com/office/drawing/2014/main" id="{D8538D17-40AC-B782-1301-4FD3CC826E76}"/>
              </a:ext>
            </a:extLst>
          </p:cNvPr>
          <p:cNvGraphicFramePr>
            <a:graphicFrameLocks noGrp="1"/>
          </p:cNvGraphicFramePr>
          <p:nvPr>
            <p:extLst>
              <p:ext uri="{D42A27DB-BD31-4B8C-83A1-F6EECF244321}">
                <p14:modId xmlns:p14="http://schemas.microsoft.com/office/powerpoint/2010/main" val="2844158943"/>
              </p:ext>
            </p:extLst>
          </p:nvPr>
        </p:nvGraphicFramePr>
        <p:xfrm>
          <a:off x="360000" y="4213136"/>
          <a:ext cx="3893024" cy="2201760"/>
        </p:xfrm>
        <a:graphic>
          <a:graphicData uri="http://schemas.openxmlformats.org/drawingml/2006/table">
            <a:tbl>
              <a:tblPr firstRow="1" bandRow="1">
                <a:tableStyleId>{69012ECD-51FC-41F1-AA8D-1B2483CD663E}</a:tableStyleId>
              </a:tblPr>
              <a:tblGrid>
                <a:gridCol w="1479777">
                  <a:extLst>
                    <a:ext uri="{9D8B030D-6E8A-4147-A177-3AD203B41FA5}">
                      <a16:colId xmlns:a16="http://schemas.microsoft.com/office/drawing/2014/main" val="1682527712"/>
                    </a:ext>
                  </a:extLst>
                </a:gridCol>
                <a:gridCol w="2413247">
                  <a:extLst>
                    <a:ext uri="{9D8B030D-6E8A-4147-A177-3AD203B41FA5}">
                      <a16:colId xmlns:a16="http://schemas.microsoft.com/office/drawing/2014/main" val="2511904018"/>
                    </a:ext>
                  </a:extLst>
                </a:gridCol>
              </a:tblGrid>
              <a:tr h="324000">
                <a:tc>
                  <a:txBody>
                    <a:bodyPr/>
                    <a:lstStyle/>
                    <a:p>
                      <a:r>
                        <a:rPr lang="en-AU" sz="1800"/>
                        <a:t>Key detail:</a:t>
                      </a:r>
                    </a:p>
                  </a:txBody>
                  <a:tcPr/>
                </a:tc>
                <a:tc>
                  <a:txBody>
                    <a:bodyPr/>
                    <a:lstStyle/>
                    <a:p>
                      <a:endParaRPr lang="en-AU" sz="1800"/>
                    </a:p>
                  </a:txBody>
                  <a:tcPr/>
                </a:tc>
                <a:extLst>
                  <a:ext uri="{0D108BD9-81ED-4DB2-BD59-A6C34878D82A}">
                    <a16:rowId xmlns:a16="http://schemas.microsoft.com/office/drawing/2014/main" val="1745443444"/>
                  </a:ext>
                </a:extLst>
              </a:tr>
              <a:tr h="1836000">
                <a:tc>
                  <a:txBody>
                    <a:bodyPr/>
                    <a:lstStyle/>
                    <a:p>
                      <a:r>
                        <a:rPr lang="en-AU" sz="1800"/>
                        <a:t>What is its purpose?</a:t>
                      </a:r>
                    </a:p>
                    <a:p>
                      <a:endParaRPr lang="en-AU" sz="1800"/>
                    </a:p>
                    <a:p>
                      <a:r>
                        <a:rPr lang="en-AU" sz="1800"/>
                        <a:t>How is it used?</a:t>
                      </a:r>
                    </a:p>
                  </a:txBody>
                  <a:tcPr/>
                </a:tc>
                <a:tc>
                  <a:txBody>
                    <a:bodyPr/>
                    <a:lstStyle/>
                    <a:p>
                      <a:endParaRPr lang="en-AU" sz="1800" dirty="0"/>
                    </a:p>
                  </a:txBody>
                  <a:tcPr/>
                </a:tc>
                <a:extLst>
                  <a:ext uri="{0D108BD9-81ED-4DB2-BD59-A6C34878D82A}">
                    <a16:rowId xmlns:a16="http://schemas.microsoft.com/office/drawing/2014/main" val="2730343016"/>
                  </a:ext>
                </a:extLst>
              </a:tr>
            </a:tbl>
          </a:graphicData>
        </a:graphic>
      </p:graphicFrame>
      <p:grpSp>
        <p:nvGrpSpPr>
          <p:cNvPr id="9" name="Group 8">
            <a:extLst>
              <a:ext uri="{FF2B5EF4-FFF2-40B4-BE49-F238E27FC236}">
                <a16:creationId xmlns:a16="http://schemas.microsoft.com/office/drawing/2014/main" id="{3F7C5AD1-317F-16E9-8200-B7C97F01083B}"/>
              </a:ext>
              <a:ext uri="{C183D7F6-B498-43B3-948B-1728B52AA6E4}">
                <adec:decorative xmlns:adec="http://schemas.microsoft.com/office/drawing/2017/decorative" val="1"/>
              </a:ext>
            </a:extLst>
          </p:cNvPr>
          <p:cNvGrpSpPr/>
          <p:nvPr/>
        </p:nvGrpSpPr>
        <p:grpSpPr>
          <a:xfrm>
            <a:off x="4444369" y="1510389"/>
            <a:ext cx="3619182" cy="4858603"/>
            <a:chOff x="4444369" y="1510389"/>
            <a:chExt cx="3619182" cy="4858603"/>
          </a:xfrm>
        </p:grpSpPr>
        <p:pic>
          <p:nvPicPr>
            <p:cNvPr id="10" name="Picture 9">
              <a:extLst>
                <a:ext uri="{FF2B5EF4-FFF2-40B4-BE49-F238E27FC236}">
                  <a16:creationId xmlns:a16="http://schemas.microsoft.com/office/drawing/2014/main" id="{2607C755-3ADC-F672-0788-376A31757693}"/>
                </a:ext>
              </a:extLst>
            </p:cNvPr>
            <p:cNvPicPr>
              <a:picLocks noChangeAspect="1"/>
            </p:cNvPicPr>
            <p:nvPr/>
          </p:nvPicPr>
          <p:blipFill>
            <a:blip r:embed="rId6"/>
            <a:stretch>
              <a:fillRect/>
            </a:stretch>
          </p:blipFill>
          <p:spPr>
            <a:xfrm>
              <a:off x="4444369" y="1510389"/>
              <a:ext cx="3439837" cy="4858603"/>
            </a:xfrm>
            <a:prstGeom prst="rect">
              <a:avLst/>
            </a:prstGeom>
            <a:effectLst>
              <a:outerShdw blurRad="50800" dist="38100" dir="5400000" algn="t" rotWithShape="0">
                <a:prstClr val="black">
                  <a:alpha val="40000"/>
                </a:prstClr>
              </a:outerShdw>
            </a:effectLst>
          </p:spPr>
        </p:pic>
        <p:sp>
          <p:nvSpPr>
            <p:cNvPr id="4" name="Arrow: Right 3">
              <a:extLst>
                <a:ext uri="{FF2B5EF4-FFF2-40B4-BE49-F238E27FC236}">
                  <a16:creationId xmlns:a16="http://schemas.microsoft.com/office/drawing/2014/main" id="{1B9F2684-1669-4B90-95D9-CE6029B9EC64}"/>
                </a:ext>
              </a:extLst>
            </p:cNvPr>
            <p:cNvSpPr/>
            <p:nvPr/>
          </p:nvSpPr>
          <p:spPr>
            <a:xfrm>
              <a:off x="7491275" y="1589203"/>
              <a:ext cx="572276" cy="283464"/>
            </a:xfrm>
            <a:prstGeom prst="rightArrow">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Arrow: Right 4">
              <a:extLst>
                <a:ext uri="{FF2B5EF4-FFF2-40B4-BE49-F238E27FC236}">
                  <a16:creationId xmlns:a16="http://schemas.microsoft.com/office/drawing/2014/main" id="{BE62880B-3E14-24E9-6561-3B1C6CB3BA74}"/>
                </a:ext>
              </a:extLst>
            </p:cNvPr>
            <p:cNvSpPr/>
            <p:nvPr/>
          </p:nvSpPr>
          <p:spPr>
            <a:xfrm>
              <a:off x="7491275" y="4071404"/>
              <a:ext cx="572276" cy="283464"/>
            </a:xfrm>
            <a:prstGeom prst="rightArrow">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graphicFrame>
        <p:nvGraphicFramePr>
          <p:cNvPr id="15" name="Table 14">
            <a:extLst>
              <a:ext uri="{FF2B5EF4-FFF2-40B4-BE49-F238E27FC236}">
                <a16:creationId xmlns:a16="http://schemas.microsoft.com/office/drawing/2014/main" id="{916270BA-A2E9-A690-DF57-6A627F6154ED}"/>
              </a:ext>
            </a:extLst>
          </p:cNvPr>
          <p:cNvGraphicFramePr>
            <a:graphicFrameLocks noGrp="1"/>
          </p:cNvGraphicFramePr>
          <p:nvPr>
            <p:extLst>
              <p:ext uri="{D42A27DB-BD31-4B8C-83A1-F6EECF244321}">
                <p14:modId xmlns:p14="http://schemas.microsoft.com/office/powerpoint/2010/main" val="2522185224"/>
              </p:ext>
            </p:extLst>
          </p:nvPr>
        </p:nvGraphicFramePr>
        <p:xfrm>
          <a:off x="8075552" y="1510389"/>
          <a:ext cx="3768447" cy="2355799"/>
        </p:xfrm>
        <a:graphic>
          <a:graphicData uri="http://schemas.openxmlformats.org/drawingml/2006/table">
            <a:tbl>
              <a:tblPr firstRow="1" bandRow="1">
                <a:tableStyleId>{69012ECD-51FC-41F1-AA8D-1B2483CD663E}</a:tableStyleId>
              </a:tblPr>
              <a:tblGrid>
                <a:gridCol w="3768447">
                  <a:extLst>
                    <a:ext uri="{9D8B030D-6E8A-4147-A177-3AD203B41FA5}">
                      <a16:colId xmlns:a16="http://schemas.microsoft.com/office/drawing/2014/main" val="1682527712"/>
                    </a:ext>
                  </a:extLst>
                </a:gridCol>
              </a:tblGrid>
              <a:tr h="413801">
                <a:tc>
                  <a:txBody>
                    <a:bodyPr/>
                    <a:lstStyle/>
                    <a:p>
                      <a:r>
                        <a:rPr lang="en-AU" sz="1800"/>
                        <a:t>Self evaluation</a:t>
                      </a:r>
                    </a:p>
                  </a:txBody>
                  <a:tcPr/>
                </a:tc>
                <a:extLst>
                  <a:ext uri="{0D108BD9-81ED-4DB2-BD59-A6C34878D82A}">
                    <a16:rowId xmlns:a16="http://schemas.microsoft.com/office/drawing/2014/main" val="1745443444"/>
                  </a:ext>
                </a:extLst>
              </a:tr>
              <a:tr h="970999">
                <a:tc>
                  <a:txBody>
                    <a:bodyPr/>
                    <a:lstStyle/>
                    <a:p>
                      <a:pPr marL="0" indent="0">
                        <a:buFont typeface="Arial" panose="020B0604020202020204" pitchFamily="34" charset="0"/>
                        <a:buNone/>
                      </a:pPr>
                      <a:r>
                        <a:rPr lang="en-AU" sz="1800"/>
                        <a:t>Strengths:</a:t>
                      </a:r>
                    </a:p>
                  </a:txBody>
                  <a:tcPr/>
                </a:tc>
                <a:extLst>
                  <a:ext uri="{0D108BD9-81ED-4DB2-BD59-A6C34878D82A}">
                    <a16:rowId xmlns:a16="http://schemas.microsoft.com/office/drawing/2014/main" val="2730343016"/>
                  </a:ext>
                </a:extLst>
              </a:tr>
              <a:tr h="970999">
                <a:tc>
                  <a:txBody>
                    <a:bodyPr/>
                    <a:lstStyle/>
                    <a:p>
                      <a:pPr marL="0" indent="0">
                        <a:buFont typeface="Arial" panose="020B0604020202020204" pitchFamily="34" charset="0"/>
                        <a:buNone/>
                      </a:pPr>
                      <a:r>
                        <a:rPr lang="en-AU" sz="1800" dirty="0"/>
                        <a:t>Alternatives/next steps:</a:t>
                      </a:r>
                    </a:p>
                  </a:txBody>
                  <a:tcPr/>
                </a:tc>
                <a:extLst>
                  <a:ext uri="{0D108BD9-81ED-4DB2-BD59-A6C34878D82A}">
                    <a16:rowId xmlns:a16="http://schemas.microsoft.com/office/drawing/2014/main" val="573824388"/>
                  </a:ext>
                </a:extLst>
              </a:tr>
            </a:tbl>
          </a:graphicData>
        </a:graphic>
      </p:graphicFrame>
      <p:graphicFrame>
        <p:nvGraphicFramePr>
          <p:cNvPr id="21" name="Table 20">
            <a:extLst>
              <a:ext uri="{FF2B5EF4-FFF2-40B4-BE49-F238E27FC236}">
                <a16:creationId xmlns:a16="http://schemas.microsoft.com/office/drawing/2014/main" id="{80CC8076-5D50-8040-7EC4-B0A7E0543C70}"/>
              </a:ext>
            </a:extLst>
          </p:cNvPr>
          <p:cNvGraphicFramePr>
            <a:graphicFrameLocks noGrp="1"/>
          </p:cNvGraphicFramePr>
          <p:nvPr>
            <p:extLst>
              <p:ext uri="{D42A27DB-BD31-4B8C-83A1-F6EECF244321}">
                <p14:modId xmlns:p14="http://schemas.microsoft.com/office/powerpoint/2010/main" val="115385671"/>
              </p:ext>
            </p:extLst>
          </p:nvPr>
        </p:nvGraphicFramePr>
        <p:xfrm>
          <a:off x="8075552" y="4013194"/>
          <a:ext cx="3768447" cy="2355799"/>
        </p:xfrm>
        <a:graphic>
          <a:graphicData uri="http://schemas.openxmlformats.org/drawingml/2006/table">
            <a:tbl>
              <a:tblPr firstRow="1" bandRow="1">
                <a:tableStyleId>{69012ECD-51FC-41F1-AA8D-1B2483CD663E}</a:tableStyleId>
              </a:tblPr>
              <a:tblGrid>
                <a:gridCol w="3768447">
                  <a:extLst>
                    <a:ext uri="{9D8B030D-6E8A-4147-A177-3AD203B41FA5}">
                      <a16:colId xmlns:a16="http://schemas.microsoft.com/office/drawing/2014/main" val="1682527712"/>
                    </a:ext>
                  </a:extLst>
                </a:gridCol>
              </a:tblGrid>
              <a:tr h="413801">
                <a:tc>
                  <a:txBody>
                    <a:bodyPr/>
                    <a:lstStyle/>
                    <a:p>
                      <a:r>
                        <a:rPr lang="en-AU" sz="1800"/>
                        <a:t>Peer feedback</a:t>
                      </a:r>
                    </a:p>
                  </a:txBody>
                  <a:tcPr/>
                </a:tc>
                <a:extLst>
                  <a:ext uri="{0D108BD9-81ED-4DB2-BD59-A6C34878D82A}">
                    <a16:rowId xmlns:a16="http://schemas.microsoft.com/office/drawing/2014/main" val="1745443444"/>
                  </a:ext>
                </a:extLst>
              </a:tr>
              <a:tr h="970999">
                <a:tc>
                  <a:txBody>
                    <a:bodyPr/>
                    <a:lstStyle/>
                    <a:p>
                      <a:r>
                        <a:rPr lang="en-AU" sz="1800"/>
                        <a:t>Strengths:</a:t>
                      </a:r>
                    </a:p>
                  </a:txBody>
                  <a:tcPr/>
                </a:tc>
                <a:extLst>
                  <a:ext uri="{0D108BD9-81ED-4DB2-BD59-A6C34878D82A}">
                    <a16:rowId xmlns:a16="http://schemas.microsoft.com/office/drawing/2014/main" val="2730343016"/>
                  </a:ext>
                </a:extLst>
              </a:tr>
              <a:tr h="970999">
                <a:tc>
                  <a:txBody>
                    <a:bodyPr/>
                    <a:lstStyle/>
                    <a:p>
                      <a:r>
                        <a:rPr lang="en-AU" sz="1800" dirty="0"/>
                        <a:t>Alternatives/next steps:</a:t>
                      </a:r>
                    </a:p>
                  </a:txBody>
                  <a:tcPr/>
                </a:tc>
                <a:extLst>
                  <a:ext uri="{0D108BD9-81ED-4DB2-BD59-A6C34878D82A}">
                    <a16:rowId xmlns:a16="http://schemas.microsoft.com/office/drawing/2014/main" val="2899564590"/>
                  </a:ext>
                </a:extLst>
              </a:tr>
            </a:tbl>
          </a:graphicData>
        </a:graphic>
      </p:graphicFrame>
      <p:sp>
        <p:nvSpPr>
          <p:cNvPr id="2" name="Slide Number Placeholder 1">
            <a:extLst>
              <a:ext uri="{FF2B5EF4-FFF2-40B4-BE49-F238E27FC236}">
                <a16:creationId xmlns:a16="http://schemas.microsoft.com/office/drawing/2014/main" id="{FF3A7FE7-9D95-1EE0-47CB-DFD645DF948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18</a:t>
            </a:fld>
            <a:endParaRPr lang="en-AU"/>
          </a:p>
        </p:txBody>
      </p:sp>
    </p:spTree>
    <p:extLst>
      <p:ext uri="{BB962C8B-B14F-4D97-AF65-F5344CB8AC3E}">
        <p14:creationId xmlns:p14="http://schemas.microsoft.com/office/powerpoint/2010/main" val="3883908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EF878AE-9E99-EB3B-413A-2F449E872EA7}"/>
              </a:ext>
            </a:extLst>
          </p:cNvPr>
          <p:cNvSpPr>
            <a:spLocks noGrp="1"/>
          </p:cNvSpPr>
          <p:nvPr>
            <p:ph type="title"/>
          </p:nvPr>
        </p:nvSpPr>
        <p:spPr/>
        <p:txBody>
          <a:bodyPr/>
          <a:lstStyle/>
          <a:p>
            <a:r>
              <a:rPr lang="en-AU" dirty="0">
                <a:latin typeface="+mj-lt"/>
              </a:rPr>
              <a:t>Drawing practice </a:t>
            </a:r>
            <a:r>
              <a:rPr lang="en-AU" dirty="0">
                <a:solidFill>
                  <a:schemeClr val="accent1">
                    <a:alpha val="0"/>
                  </a:schemeClr>
                </a:solidFill>
                <a:latin typeface="+mj-lt"/>
              </a:rPr>
              <a:t>(2)</a:t>
            </a:r>
          </a:p>
        </p:txBody>
      </p:sp>
      <p:sp>
        <p:nvSpPr>
          <p:cNvPr id="4" name="Text Placeholder 3">
            <a:extLst>
              <a:ext uri="{FF2B5EF4-FFF2-40B4-BE49-F238E27FC236}">
                <a16:creationId xmlns:a16="http://schemas.microsoft.com/office/drawing/2014/main" id="{9FC3F621-CE90-2741-0EB6-A119E93CF98D}"/>
              </a:ext>
            </a:extLst>
          </p:cNvPr>
          <p:cNvSpPr>
            <a:spLocks noGrp="1"/>
          </p:cNvSpPr>
          <p:nvPr>
            <p:ph type="body" sz="quarter" idx="18"/>
          </p:nvPr>
        </p:nvSpPr>
        <p:spPr/>
        <p:txBody>
          <a:bodyPr/>
          <a:lstStyle/>
          <a:p>
            <a:r>
              <a:rPr lang="en-AU">
                <a:latin typeface="+mj-lt"/>
              </a:rPr>
              <a:t>1.3(b) – Visual Diary sample pages</a:t>
            </a:r>
          </a:p>
        </p:txBody>
      </p:sp>
      <p:grpSp>
        <p:nvGrpSpPr>
          <p:cNvPr id="5" name="Group 4" descr="Visual Diary samples pages including notes and drawings.">
            <a:extLst>
              <a:ext uri="{FF2B5EF4-FFF2-40B4-BE49-F238E27FC236}">
                <a16:creationId xmlns:a16="http://schemas.microsoft.com/office/drawing/2014/main" id="{47217A24-B997-0B33-C419-3D2372F53E2A}"/>
              </a:ext>
            </a:extLst>
          </p:cNvPr>
          <p:cNvGrpSpPr/>
          <p:nvPr/>
        </p:nvGrpSpPr>
        <p:grpSpPr>
          <a:xfrm>
            <a:off x="359999" y="1572644"/>
            <a:ext cx="11226681" cy="4943356"/>
            <a:chOff x="81785" y="1639341"/>
            <a:chExt cx="11483999" cy="5056659"/>
          </a:xfrm>
        </p:grpSpPr>
        <p:pic>
          <p:nvPicPr>
            <p:cNvPr id="7" name="Picture 6" descr="A sketchbook with drawings on it&#10;&#10;AI-generated content may be incorrect.">
              <a:extLst>
                <a:ext uri="{FF2B5EF4-FFF2-40B4-BE49-F238E27FC236}">
                  <a16:creationId xmlns:a16="http://schemas.microsoft.com/office/drawing/2014/main" id="{DC909BAF-AED6-5CBA-34D7-36E3C7CC6C90}"/>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81785" y="1653387"/>
              <a:ext cx="3708573" cy="5016361"/>
            </a:xfrm>
            <a:prstGeom prst="rect">
              <a:avLst/>
            </a:prstGeom>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65D8D1D8-943F-30CE-A6A7-618C41BC84FF}"/>
                </a:ext>
              </a:extLst>
            </p:cNvPr>
            <p:cNvPicPr>
              <a:picLocks noChangeAspect="1"/>
            </p:cNvPicPr>
            <p:nvPr/>
          </p:nvPicPr>
          <p:blipFill>
            <a:blip r:embed="rId4" cstate="hqprint">
              <a:extLst>
                <a:ext uri="{28A0092B-C50C-407E-A947-70E740481C1C}">
                  <a14:useLocalDpi xmlns:a14="http://schemas.microsoft.com/office/drawing/2010/main"/>
                </a:ext>
              </a:extLst>
            </a:blip>
            <a:srcRect l="-550"/>
            <a:stretch>
              <a:fillRect/>
            </a:stretch>
          </p:blipFill>
          <p:spPr>
            <a:xfrm>
              <a:off x="4136089" y="1639341"/>
              <a:ext cx="3708573" cy="5016361"/>
            </a:xfrm>
            <a:prstGeom prst="rect">
              <a:avLst/>
            </a:prstGeom>
            <a:effectLst>
              <a:outerShdw blurRad="50800" dist="38100" dir="2700000" algn="tl" rotWithShape="0">
                <a:prstClr val="black">
                  <a:alpha val="40000"/>
                </a:prstClr>
              </a:outerShdw>
            </a:effectLst>
          </p:spPr>
        </p:pic>
        <p:pic>
          <p:nvPicPr>
            <p:cNvPr id="12" name="Picture 11" descr="A sketchbook with drawings on it&#10;&#10;AI-generated content may be incorrect.">
              <a:extLst>
                <a:ext uri="{FF2B5EF4-FFF2-40B4-BE49-F238E27FC236}">
                  <a16:creationId xmlns:a16="http://schemas.microsoft.com/office/drawing/2014/main" id="{E7C772C9-9D2A-CC8F-2003-BCF92A293D1D}"/>
                </a:ext>
              </a:extLst>
            </p:cNvPr>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a:xfrm>
              <a:off x="8190392" y="4173774"/>
              <a:ext cx="3375392" cy="2522226"/>
            </a:xfrm>
            <a:prstGeom prst="rect">
              <a:avLst/>
            </a:prstGeom>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2B5CABD4-8BA8-5D5A-CB41-F780DBCC6269}"/>
                </a:ext>
              </a:extLst>
            </p:cNvPr>
            <p:cNvPicPr>
              <a:picLocks noChangeAspect="1"/>
            </p:cNvPicPr>
            <p:nvPr/>
          </p:nvPicPr>
          <p:blipFill>
            <a:blip r:embed="rId6" cstate="hqprint">
              <a:extLst>
                <a:ext uri="{28A0092B-C50C-407E-A947-70E740481C1C}">
                  <a14:useLocalDpi xmlns:a14="http://schemas.microsoft.com/office/drawing/2010/main"/>
                </a:ext>
              </a:extLst>
            </a:blip>
            <a:srcRect r="-356"/>
            <a:stretch>
              <a:fillRect/>
            </a:stretch>
          </p:blipFill>
          <p:spPr>
            <a:xfrm>
              <a:off x="8190392" y="1653387"/>
              <a:ext cx="3375392" cy="2416455"/>
            </a:xfrm>
            <a:prstGeom prst="rect">
              <a:avLst/>
            </a:prstGeom>
            <a:effectLst>
              <a:outerShdw blurRad="50800" dist="38100" dir="2700000" algn="tl" rotWithShape="0">
                <a:prstClr val="black">
                  <a:alpha val="40000"/>
                </a:prstClr>
              </a:outerShdw>
            </a:effectLst>
          </p:spPr>
        </p:pic>
      </p:grpSp>
      <p:sp>
        <p:nvSpPr>
          <p:cNvPr id="2" name="Slide Number Placeholder 1">
            <a:extLst>
              <a:ext uri="{FF2B5EF4-FFF2-40B4-BE49-F238E27FC236}">
                <a16:creationId xmlns:a16="http://schemas.microsoft.com/office/drawing/2014/main" id="{4BB933DE-6E39-DC2C-EF7F-43907923692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19</a:t>
            </a:fld>
            <a:endParaRPr lang="en-AU"/>
          </a:p>
        </p:txBody>
      </p:sp>
    </p:spTree>
    <p:extLst>
      <p:ext uri="{BB962C8B-B14F-4D97-AF65-F5344CB8AC3E}">
        <p14:creationId xmlns:p14="http://schemas.microsoft.com/office/powerpoint/2010/main" val="3874591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F38185-B00A-9878-8E80-7D55E5647711}"/>
              </a:ext>
            </a:extLst>
          </p:cNvPr>
          <p:cNvSpPr>
            <a:spLocks noGrp="1"/>
          </p:cNvSpPr>
          <p:nvPr>
            <p:ph type="ctrTitle"/>
          </p:nvPr>
        </p:nvSpPr>
        <p:spPr/>
        <p:txBody>
          <a:bodyPr/>
          <a:lstStyle/>
          <a:p>
            <a:r>
              <a:rPr lang="en-AU" dirty="0" err="1">
                <a:effectLst/>
                <a:latin typeface="+mj-lt"/>
                <a:ea typeface="Times New Roman" panose="02020603050405020304" pitchFamily="18" charset="0"/>
              </a:rPr>
              <a:t>Architextures</a:t>
            </a:r>
            <a:endParaRPr lang="en-AU" dirty="0">
              <a:latin typeface="+mj-lt"/>
            </a:endParaRPr>
          </a:p>
        </p:txBody>
      </p:sp>
      <p:sp>
        <p:nvSpPr>
          <p:cNvPr id="11" name="Text Placeholder 10">
            <a:extLst>
              <a:ext uri="{FF2B5EF4-FFF2-40B4-BE49-F238E27FC236}">
                <a16:creationId xmlns:a16="http://schemas.microsoft.com/office/drawing/2014/main" id="{3D12AD43-6748-1D46-1B69-DCBF45A45856}"/>
              </a:ext>
            </a:extLst>
          </p:cNvPr>
          <p:cNvSpPr>
            <a:spLocks noGrp="1"/>
          </p:cNvSpPr>
          <p:nvPr>
            <p:ph type="body" sz="quarter" idx="10"/>
          </p:nvPr>
        </p:nvSpPr>
        <p:spPr/>
        <p:txBody>
          <a:bodyPr/>
          <a:lstStyle/>
          <a:p>
            <a:r>
              <a:rPr lang="en-AU">
                <a:latin typeface="+mj-lt"/>
              </a:rPr>
              <a:t>Visual arts – Stage 5</a:t>
            </a:r>
          </a:p>
        </p:txBody>
      </p:sp>
      <p:pic>
        <p:nvPicPr>
          <p:cNvPr id="5" name="Picture Placeholder 4">
            <a:extLst>
              <a:ext uri="{FF2B5EF4-FFF2-40B4-BE49-F238E27FC236}">
                <a16:creationId xmlns:a16="http://schemas.microsoft.com/office/drawing/2014/main" id="{9908EE16-B270-9097-1AF2-8BE27E50F488}"/>
              </a:ext>
              <a:ext uri="{C183D7F6-B498-43B3-948B-1728B52AA6E4}">
                <adec:decorative xmlns:adec="http://schemas.microsoft.com/office/drawing/2017/decorative" val="1"/>
              </a:ext>
            </a:extLst>
          </p:cNvPr>
          <p:cNvPicPr>
            <a:picLocks noGrp="1" noChangeAspect="1"/>
          </p:cNvPicPr>
          <p:nvPr>
            <p:ph type="pic" sz="quarter" idx="13"/>
          </p:nvPr>
        </p:nvPicPr>
        <p:blipFill>
          <a:blip r:embed="rId3" cstate="hqprint">
            <a:extLst>
              <a:ext uri="{28A0092B-C50C-407E-A947-70E740481C1C}">
                <a14:useLocalDpi xmlns:a14="http://schemas.microsoft.com/office/drawing/2010/main"/>
              </a:ext>
            </a:extLst>
          </a:blip>
          <a:srcRect t="2128" b="2128"/>
          <a:stretch/>
        </p:blipFill>
        <p:spPr/>
      </p:pic>
    </p:spTree>
    <p:extLst>
      <p:ext uri="{BB962C8B-B14F-4D97-AF65-F5344CB8AC3E}">
        <p14:creationId xmlns:p14="http://schemas.microsoft.com/office/powerpoint/2010/main" val="2212264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09EECA1-B56A-7F55-FC22-06CE0F571DED}"/>
              </a:ext>
            </a:extLst>
          </p:cNvPr>
          <p:cNvSpPr>
            <a:spLocks noGrp="1"/>
          </p:cNvSpPr>
          <p:nvPr>
            <p:ph type="title"/>
          </p:nvPr>
        </p:nvSpPr>
        <p:spPr>
          <a:xfrm>
            <a:off x="360000" y="360000"/>
            <a:ext cx="4224357" cy="545601"/>
          </a:xfrm>
        </p:spPr>
        <p:txBody>
          <a:bodyPr/>
          <a:lstStyle/>
          <a:p>
            <a:r>
              <a:rPr lang="en-AU" dirty="0"/>
              <a:t>3 focus artists </a:t>
            </a:r>
            <a:r>
              <a:rPr lang="en-AU" dirty="0">
                <a:solidFill>
                  <a:schemeClr val="accent1">
                    <a:alpha val="0"/>
                  </a:schemeClr>
                </a:solidFill>
              </a:rPr>
              <a:t>(1)</a:t>
            </a:r>
          </a:p>
        </p:txBody>
      </p:sp>
      <p:sp>
        <p:nvSpPr>
          <p:cNvPr id="4" name="Text Placeholder 3">
            <a:extLst>
              <a:ext uri="{FF2B5EF4-FFF2-40B4-BE49-F238E27FC236}">
                <a16:creationId xmlns:a16="http://schemas.microsoft.com/office/drawing/2014/main" id="{797B5A92-105F-8E5C-1484-DBC39337F253}"/>
              </a:ext>
            </a:extLst>
          </p:cNvPr>
          <p:cNvSpPr>
            <a:spLocks noGrp="1"/>
          </p:cNvSpPr>
          <p:nvPr>
            <p:ph type="body" sz="quarter" idx="18"/>
          </p:nvPr>
        </p:nvSpPr>
        <p:spPr>
          <a:xfrm>
            <a:off x="359999" y="982520"/>
            <a:ext cx="4224358" cy="310015"/>
          </a:xfrm>
        </p:spPr>
        <p:txBody>
          <a:bodyPr/>
          <a:lstStyle/>
          <a:p>
            <a:r>
              <a:rPr lang="en-AU"/>
              <a:t>1.4(a) – Artworld Concepts questions</a:t>
            </a:r>
          </a:p>
        </p:txBody>
      </p:sp>
      <p:grpSp>
        <p:nvGrpSpPr>
          <p:cNvPr id="9" name="Group 8" descr="Task – Use some of the questions in this table to help find and categorise information about the 3 focus artists.">
            <a:extLst>
              <a:ext uri="{FF2B5EF4-FFF2-40B4-BE49-F238E27FC236}">
                <a16:creationId xmlns:a16="http://schemas.microsoft.com/office/drawing/2014/main" id="{8C2B6347-66BF-5630-0A12-26F222700430}"/>
              </a:ext>
            </a:extLst>
          </p:cNvPr>
          <p:cNvGrpSpPr/>
          <p:nvPr/>
        </p:nvGrpSpPr>
        <p:grpSpPr>
          <a:xfrm>
            <a:off x="4808854" y="160550"/>
            <a:ext cx="7023146" cy="1045440"/>
            <a:chOff x="4308000" y="160550"/>
            <a:chExt cx="7023146" cy="1045440"/>
          </a:xfrm>
        </p:grpSpPr>
        <p:grpSp>
          <p:nvGrpSpPr>
            <p:cNvPr id="10" name="Group 9" descr="2. Pre-production">
              <a:extLst>
                <a:ext uri="{FF2B5EF4-FFF2-40B4-BE49-F238E27FC236}">
                  <a16:creationId xmlns:a16="http://schemas.microsoft.com/office/drawing/2014/main" id="{901A857B-8224-1A54-5C71-7730B6F93399}"/>
                </a:ext>
              </a:extLst>
            </p:cNvPr>
            <p:cNvGrpSpPr/>
            <p:nvPr/>
          </p:nvGrpSpPr>
          <p:grpSpPr>
            <a:xfrm>
              <a:off x="4308000" y="160550"/>
              <a:ext cx="7023146" cy="1045440"/>
              <a:chOff x="8516640" y="310738"/>
              <a:chExt cx="7023146" cy="1045440"/>
            </a:xfrm>
          </p:grpSpPr>
          <p:sp>
            <p:nvSpPr>
              <p:cNvPr id="12" name="Rectangle: Rounded Corners 11">
                <a:extLst>
                  <a:ext uri="{FF2B5EF4-FFF2-40B4-BE49-F238E27FC236}">
                    <a16:creationId xmlns:a16="http://schemas.microsoft.com/office/drawing/2014/main" id="{BAA3A662-0C6C-F50A-1DBC-03BF12A660E8}"/>
                  </a:ext>
                  <a:ext uri="{C183D7F6-B498-43B3-948B-1728B52AA6E4}">
                    <adec:decorative xmlns:adec="http://schemas.microsoft.com/office/drawing/2017/decorative" val="1"/>
                  </a:ext>
                </a:extLst>
              </p:cNvPr>
              <p:cNvSpPr/>
              <p:nvPr/>
            </p:nvSpPr>
            <p:spPr>
              <a:xfrm>
                <a:off x="9194421" y="374761"/>
                <a:ext cx="6345365"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63538"/>
                <a:r>
                  <a:rPr lang="en-GB" sz="1800">
                    <a:solidFill>
                      <a:schemeClr val="tx1"/>
                    </a:solidFill>
                    <a:latin typeface="+mj-lt"/>
                    <a:cs typeface="Arial" panose="020B0604020202020204" pitchFamily="34" charset="0"/>
                  </a:rPr>
                  <a:t>Task – Use some of the questions in this table to help find and categorise information about the 3 focus artists.</a:t>
                </a:r>
              </a:p>
            </p:txBody>
          </p:sp>
          <p:sp>
            <p:nvSpPr>
              <p:cNvPr id="13" name="Oval 12">
                <a:hlinkClick r:id="rId3" action="ppaction://hlinksldjump"/>
                <a:extLst>
                  <a:ext uri="{FF2B5EF4-FFF2-40B4-BE49-F238E27FC236}">
                    <a16:creationId xmlns:a16="http://schemas.microsoft.com/office/drawing/2014/main" id="{7F438983-4DD2-8054-225D-FB6ABA708FE7}"/>
                  </a:ext>
                  <a:ext uri="{C183D7F6-B498-43B3-948B-1728B52AA6E4}">
                    <adec:decorative xmlns:adec="http://schemas.microsoft.com/office/drawing/2017/decorative" val="1"/>
                  </a:ext>
                </a:extLst>
              </p:cNvPr>
              <p:cNvSpPr/>
              <p:nvPr/>
            </p:nvSpPr>
            <p:spPr>
              <a:xfrm>
                <a:off x="8516640" y="310738"/>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sz="3000" b="1">
                  <a:solidFill>
                    <a:schemeClr val="bg1"/>
                  </a:solidFill>
                  <a:latin typeface="+mj-lt"/>
                  <a:cs typeface="Arial" panose="020B0604020202020204" pitchFamily="34" charset="0"/>
                </a:endParaRPr>
              </a:p>
            </p:txBody>
          </p:sp>
        </p:grpSp>
        <p:pic>
          <p:nvPicPr>
            <p:cNvPr id="11" name="Picture 10">
              <a:extLst>
                <a:ext uri="{FF2B5EF4-FFF2-40B4-BE49-F238E27FC236}">
                  <a16:creationId xmlns:a16="http://schemas.microsoft.com/office/drawing/2014/main" id="{C8359979-0753-63AB-ED8F-F75761967553}"/>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4411900" y="261378"/>
              <a:ext cx="837640" cy="845694"/>
            </a:xfrm>
            <a:prstGeom prst="rect">
              <a:avLst/>
            </a:prstGeom>
          </p:spPr>
        </p:pic>
      </p:grpSp>
      <p:graphicFrame>
        <p:nvGraphicFramePr>
          <p:cNvPr id="36" name="Table 35">
            <a:extLst>
              <a:ext uri="{FF2B5EF4-FFF2-40B4-BE49-F238E27FC236}">
                <a16:creationId xmlns:a16="http://schemas.microsoft.com/office/drawing/2014/main" id="{FD2CC103-0CC9-34FD-3180-267BC99C460B}"/>
              </a:ext>
            </a:extLst>
          </p:cNvPr>
          <p:cNvGraphicFramePr>
            <a:graphicFrameLocks noGrp="1"/>
          </p:cNvGraphicFramePr>
          <p:nvPr>
            <p:extLst>
              <p:ext uri="{D42A27DB-BD31-4B8C-83A1-F6EECF244321}">
                <p14:modId xmlns:p14="http://schemas.microsoft.com/office/powerpoint/2010/main" val="3362660620"/>
              </p:ext>
            </p:extLst>
          </p:nvPr>
        </p:nvGraphicFramePr>
        <p:xfrm>
          <a:off x="359998" y="1518915"/>
          <a:ext cx="11472002" cy="4908402"/>
        </p:xfrm>
        <a:graphic>
          <a:graphicData uri="http://schemas.openxmlformats.org/drawingml/2006/table">
            <a:tbl>
              <a:tblPr firstRow="1" bandRow="1">
                <a:tableStyleId>{72833802-FEF1-4C79-8D5D-14CF1EAF98D9}</a:tableStyleId>
              </a:tblPr>
              <a:tblGrid>
                <a:gridCol w="5736001">
                  <a:extLst>
                    <a:ext uri="{9D8B030D-6E8A-4147-A177-3AD203B41FA5}">
                      <a16:colId xmlns:a16="http://schemas.microsoft.com/office/drawing/2014/main" val="3860801137"/>
                    </a:ext>
                  </a:extLst>
                </a:gridCol>
                <a:gridCol w="5736001">
                  <a:extLst>
                    <a:ext uri="{9D8B030D-6E8A-4147-A177-3AD203B41FA5}">
                      <a16:colId xmlns:a16="http://schemas.microsoft.com/office/drawing/2014/main" val="1724708532"/>
                    </a:ext>
                  </a:extLst>
                </a:gridCol>
              </a:tblGrid>
              <a:tr h="362388">
                <a:tc>
                  <a:txBody>
                    <a:bodyPr/>
                    <a:lstStyle/>
                    <a:p>
                      <a:pPr>
                        <a:lnSpc>
                          <a:spcPct val="114000"/>
                        </a:lnSpc>
                      </a:pPr>
                      <a:r>
                        <a:rPr lang="en-AU">
                          <a:solidFill>
                            <a:schemeClr val="tx1"/>
                          </a:solidFill>
                        </a:rPr>
                        <a:t>Artwork</a:t>
                      </a:r>
                    </a:p>
                  </a:txBody>
                  <a:tcPr>
                    <a:lnR w="12700" cap="flat" cmpd="sng" algn="ctr">
                      <a:solidFill>
                        <a:schemeClr val="accent2"/>
                      </a:solidFill>
                      <a:prstDash val="solid"/>
                      <a:round/>
                      <a:headEnd type="none" w="med" len="med"/>
                      <a:tailEnd type="none" w="med" len="med"/>
                    </a:lnR>
                    <a:solidFill>
                      <a:schemeClr val="bg1"/>
                    </a:solidFill>
                  </a:tcPr>
                </a:tc>
                <a:tc>
                  <a:txBody>
                    <a:bodyPr/>
                    <a:lstStyle/>
                    <a:p>
                      <a:pPr>
                        <a:lnSpc>
                          <a:spcPct val="114000"/>
                        </a:lnSpc>
                      </a:pPr>
                      <a:r>
                        <a:rPr lang="en-AU">
                          <a:solidFill>
                            <a:schemeClr val="tx1"/>
                          </a:solidFill>
                        </a:rPr>
                        <a:t>Artist</a:t>
                      </a:r>
                    </a:p>
                  </a:txBody>
                  <a:tcPr>
                    <a:lnL w="12700" cap="flat" cmpd="sng" algn="ctr">
                      <a:solidFill>
                        <a:schemeClr val="accent2"/>
                      </a:solidFill>
                      <a:prstDash val="solid"/>
                      <a:round/>
                      <a:headEnd type="none" w="med" len="med"/>
                      <a:tailEnd type="none" w="med" len="med"/>
                    </a:lnL>
                    <a:solidFill>
                      <a:schemeClr val="accent4"/>
                    </a:solidFill>
                  </a:tcPr>
                </a:tc>
                <a:extLst>
                  <a:ext uri="{0D108BD9-81ED-4DB2-BD59-A6C34878D82A}">
                    <a16:rowId xmlns:a16="http://schemas.microsoft.com/office/drawing/2014/main" val="2868193347"/>
                  </a:ext>
                </a:extLst>
              </a:tr>
              <a:tr h="1853345">
                <a:tc>
                  <a:txBody>
                    <a:bodyPr/>
                    <a:lstStyle/>
                    <a:p>
                      <a:pPr marL="285750" indent="-285750">
                        <a:lnSpc>
                          <a:spcPct val="114000"/>
                        </a:lnSpc>
                        <a:buFont typeface="Arial" panose="020B0604020202020204" pitchFamily="34" charset="0"/>
                        <a:buChar char="•"/>
                      </a:pPr>
                      <a:r>
                        <a:rPr lang="en-AU" sz="1800" b="0" i="0" kern="1200">
                          <a:solidFill>
                            <a:schemeClr val="tx1"/>
                          </a:solidFill>
                          <a:effectLst/>
                          <a:latin typeface="+mn-lt"/>
                          <a:ea typeface="+mn-ea"/>
                          <a:cs typeface="+mn-cs"/>
                        </a:rPr>
                        <a:t>What form of artwork is it?</a:t>
                      </a:r>
                    </a:p>
                    <a:p>
                      <a:pPr marL="285750" indent="-285750">
                        <a:lnSpc>
                          <a:spcPct val="114000"/>
                        </a:lnSpc>
                        <a:buFont typeface="Arial" panose="020B0604020202020204" pitchFamily="34" charset="0"/>
                        <a:buChar char="•"/>
                      </a:pPr>
                      <a:r>
                        <a:rPr lang="en-AU" sz="1800" b="0" i="0" kern="1200">
                          <a:solidFill>
                            <a:schemeClr val="tx1"/>
                          </a:solidFill>
                          <a:effectLst/>
                          <a:latin typeface="+mn-lt"/>
                          <a:ea typeface="+mn-ea"/>
                          <a:cs typeface="+mn-cs"/>
                        </a:rPr>
                        <a:t>What is something interesting about it?</a:t>
                      </a:r>
                    </a:p>
                    <a:p>
                      <a:pPr marL="285750" indent="-285750">
                        <a:lnSpc>
                          <a:spcPct val="114000"/>
                        </a:lnSpc>
                        <a:buFont typeface="Arial" panose="020B0604020202020204" pitchFamily="34" charset="0"/>
                        <a:buChar char="•"/>
                      </a:pPr>
                      <a:r>
                        <a:rPr lang="en-AU" sz="1800" b="0" i="0" kern="1200">
                          <a:solidFill>
                            <a:schemeClr val="tx1"/>
                          </a:solidFill>
                          <a:effectLst/>
                          <a:latin typeface="+mn-lt"/>
                          <a:ea typeface="+mn-ea"/>
                          <a:cs typeface="+mn-cs"/>
                        </a:rPr>
                        <a:t>What material choices do you notice?</a:t>
                      </a:r>
                    </a:p>
                    <a:p>
                      <a:pPr marL="285750" indent="-285750">
                        <a:lnSpc>
                          <a:spcPct val="114000"/>
                        </a:lnSpc>
                        <a:buFont typeface="Arial" panose="020B0604020202020204" pitchFamily="34" charset="0"/>
                        <a:buChar char="•"/>
                      </a:pPr>
                      <a:r>
                        <a:rPr lang="en-AU" sz="1800" b="0" i="0" kern="1200">
                          <a:solidFill>
                            <a:schemeClr val="tx1"/>
                          </a:solidFill>
                          <a:effectLst/>
                          <a:latin typeface="+mn-lt"/>
                          <a:ea typeface="+mn-ea"/>
                          <a:cs typeface="+mn-cs"/>
                        </a:rPr>
                        <a:t>What ideas is the artist communicating to the audience through their artwork?</a:t>
                      </a:r>
                      <a:endParaRPr lang="en-AU" sz="1800"/>
                    </a:p>
                  </a:txBody>
                  <a:tcPr>
                    <a:lnR w="12700" cap="flat" cmpd="sng" algn="ctr">
                      <a:solidFill>
                        <a:schemeClr val="accent2"/>
                      </a:solidFill>
                      <a:prstDash val="solid"/>
                      <a:round/>
                      <a:headEnd type="none" w="med" len="med"/>
                      <a:tailEnd type="none" w="med" len="med"/>
                    </a:lnR>
                  </a:tcPr>
                </a:tc>
                <a:tc>
                  <a:txBody>
                    <a:bodyPr/>
                    <a:lstStyle/>
                    <a:p>
                      <a:pPr marL="285750" indent="-285750">
                        <a:lnSpc>
                          <a:spcPct val="114000"/>
                        </a:lnSpc>
                        <a:buFont typeface="Arial" panose="020B0604020202020204" pitchFamily="34" charset="0"/>
                        <a:buChar char="•"/>
                      </a:pPr>
                      <a:r>
                        <a:rPr lang="en-AU" sz="1800" b="0" i="0" kern="1200" dirty="0">
                          <a:solidFill>
                            <a:schemeClr val="tx1"/>
                          </a:solidFill>
                          <a:effectLst/>
                          <a:latin typeface="+mn-lt"/>
                          <a:ea typeface="+mn-ea"/>
                          <a:cs typeface="+mn-cs"/>
                        </a:rPr>
                        <a:t>What time and place is the artist working in?</a:t>
                      </a:r>
                    </a:p>
                    <a:p>
                      <a:pPr marL="285750" indent="-285750">
                        <a:lnSpc>
                          <a:spcPct val="114000"/>
                        </a:lnSpc>
                        <a:buFont typeface="Arial" panose="020B0604020202020204" pitchFamily="34" charset="0"/>
                        <a:buChar char="•"/>
                      </a:pPr>
                      <a:r>
                        <a:rPr lang="en-AU" sz="1800" b="0" i="0" kern="1200" dirty="0">
                          <a:solidFill>
                            <a:schemeClr val="tx1"/>
                          </a:solidFill>
                          <a:effectLst/>
                          <a:latin typeface="+mn-lt"/>
                          <a:ea typeface="+mn-ea"/>
                          <a:cs typeface="+mn-cs"/>
                        </a:rPr>
                        <a:t>What can you tell about their intentions, choices and actions?</a:t>
                      </a:r>
                    </a:p>
                    <a:p>
                      <a:pPr marL="285750" indent="-285750">
                        <a:lnSpc>
                          <a:spcPct val="114000"/>
                        </a:lnSpc>
                        <a:buFont typeface="Arial" panose="020B0604020202020204" pitchFamily="34" charset="0"/>
                        <a:buChar char="•"/>
                      </a:pPr>
                      <a:r>
                        <a:rPr lang="en-AU" sz="1800" b="0" i="0" kern="1200" dirty="0">
                          <a:solidFill>
                            <a:schemeClr val="tx1"/>
                          </a:solidFill>
                          <a:effectLst/>
                          <a:latin typeface="+mn-lt"/>
                          <a:ea typeface="+mn-ea"/>
                          <a:cs typeface="+mn-cs"/>
                        </a:rPr>
                        <a:t>How have the artist's personal experiences and values influenced the work? </a:t>
                      </a:r>
                      <a:endParaRPr lang="en-AU" sz="1800" dirty="0"/>
                    </a:p>
                  </a:txBody>
                  <a:tcPr>
                    <a:lnL w="12700" cap="flat" cmpd="sng" algn="ctr">
                      <a:solidFill>
                        <a:schemeClr val="accent2"/>
                      </a:solidFill>
                      <a:prstDash val="solid"/>
                      <a:round/>
                      <a:headEnd type="none" w="med" len="med"/>
                      <a:tailEnd type="none" w="med" len="med"/>
                    </a:lnL>
                  </a:tcPr>
                </a:tc>
                <a:extLst>
                  <a:ext uri="{0D108BD9-81ED-4DB2-BD59-A6C34878D82A}">
                    <a16:rowId xmlns:a16="http://schemas.microsoft.com/office/drawing/2014/main" val="529746933"/>
                  </a:ext>
                </a:extLst>
              </a:tr>
              <a:tr h="362388">
                <a:tc>
                  <a:txBody>
                    <a:bodyPr/>
                    <a:lstStyle/>
                    <a:p>
                      <a:pPr marL="0" algn="l" defTabSz="914377" rtl="0" eaLnBrk="1" latinLnBrk="0" hangingPunct="1">
                        <a:lnSpc>
                          <a:spcPct val="114000"/>
                        </a:lnSpc>
                      </a:pPr>
                      <a:r>
                        <a:rPr lang="en-AU" sz="1800" b="1" kern="1200">
                          <a:solidFill>
                            <a:schemeClr val="tx1"/>
                          </a:solidFill>
                          <a:latin typeface="+mn-lt"/>
                          <a:ea typeface="+mn-ea"/>
                          <a:cs typeface="+mn-cs"/>
                        </a:rPr>
                        <a:t>World</a:t>
                      </a:r>
                    </a:p>
                  </a:txBody>
                  <a:tcPr>
                    <a:lnR w="12700" cap="flat" cmpd="sng" algn="ctr">
                      <a:solidFill>
                        <a:schemeClr val="accent2"/>
                      </a:solidFill>
                      <a:prstDash val="solid"/>
                      <a:round/>
                      <a:headEnd type="none" w="med" len="med"/>
                      <a:tailEnd type="none" w="med" len="med"/>
                    </a:lnR>
                    <a:solidFill>
                      <a:schemeClr val="accent3"/>
                    </a:solidFill>
                  </a:tcPr>
                </a:tc>
                <a:tc>
                  <a:txBody>
                    <a:bodyPr/>
                    <a:lstStyle/>
                    <a:p>
                      <a:pPr marL="0" algn="l" defTabSz="914377" rtl="0" eaLnBrk="1" latinLnBrk="0" hangingPunct="1">
                        <a:lnSpc>
                          <a:spcPct val="114000"/>
                        </a:lnSpc>
                      </a:pPr>
                      <a:r>
                        <a:rPr lang="en-AU" sz="1800" b="1" kern="1200">
                          <a:solidFill>
                            <a:schemeClr val="bg1"/>
                          </a:solidFill>
                          <a:latin typeface="+mn-lt"/>
                          <a:ea typeface="+mn-ea"/>
                          <a:cs typeface="+mn-cs"/>
                        </a:rPr>
                        <a:t>Audience</a:t>
                      </a:r>
                    </a:p>
                  </a:txBody>
                  <a:tcPr>
                    <a:lnL w="12700" cap="flat" cmpd="sng" algn="ctr">
                      <a:solidFill>
                        <a:schemeClr val="accent2"/>
                      </a:solidFill>
                      <a:prstDash val="solid"/>
                      <a:round/>
                      <a:headEnd type="none" w="med" len="med"/>
                      <a:tailEnd type="none" w="med" len="med"/>
                    </a:lnL>
                    <a:solidFill>
                      <a:schemeClr val="accent2"/>
                    </a:solidFill>
                  </a:tcPr>
                </a:tc>
                <a:extLst>
                  <a:ext uri="{0D108BD9-81ED-4DB2-BD59-A6C34878D82A}">
                    <a16:rowId xmlns:a16="http://schemas.microsoft.com/office/drawing/2014/main" val="966405247"/>
                  </a:ext>
                </a:extLst>
              </a:tr>
              <a:tr h="2299025">
                <a:tc>
                  <a:txBody>
                    <a:bodyPr/>
                    <a:lstStyle/>
                    <a:p>
                      <a:pPr marL="285750" indent="-285750">
                        <a:lnSpc>
                          <a:spcPct val="114000"/>
                        </a:lnSpc>
                        <a:buFont typeface="Arial" panose="020B0604020202020204" pitchFamily="34" charset="0"/>
                        <a:buChar char="•"/>
                      </a:pPr>
                      <a:r>
                        <a:rPr lang="en-AU" sz="1800" b="0" i="0" kern="1200" dirty="0">
                          <a:solidFill>
                            <a:schemeClr val="tx1"/>
                          </a:solidFill>
                          <a:effectLst/>
                          <a:latin typeface="+mn-lt"/>
                          <a:ea typeface="+mn-ea"/>
                          <a:cs typeface="+mn-cs"/>
                        </a:rPr>
                        <a:t>What aspect of the world is the artist representing?</a:t>
                      </a:r>
                    </a:p>
                    <a:p>
                      <a:pPr marL="285750" indent="-285750">
                        <a:lnSpc>
                          <a:spcPct val="114000"/>
                        </a:lnSpc>
                        <a:buFont typeface="Arial" panose="020B0604020202020204" pitchFamily="34" charset="0"/>
                        <a:buChar char="•"/>
                      </a:pPr>
                      <a:r>
                        <a:rPr lang="en-AU" sz="1800" b="0" i="0" kern="1200" dirty="0">
                          <a:solidFill>
                            <a:schemeClr val="tx1"/>
                          </a:solidFill>
                          <a:effectLst/>
                          <a:latin typeface="+mn-lt"/>
                          <a:ea typeface="+mn-ea"/>
                          <a:cs typeface="+mn-cs"/>
                        </a:rPr>
                        <a:t>What source material would they have needed to collect to make this work?</a:t>
                      </a:r>
                    </a:p>
                    <a:p>
                      <a:pPr marL="285750" indent="-285750">
                        <a:lnSpc>
                          <a:spcPct val="114000"/>
                        </a:lnSpc>
                        <a:buFont typeface="Arial" panose="020B0604020202020204" pitchFamily="34" charset="0"/>
                        <a:buChar char="•"/>
                      </a:pPr>
                      <a:r>
                        <a:rPr lang="en-AU" sz="1800" b="0" i="0" kern="1200" dirty="0">
                          <a:solidFill>
                            <a:schemeClr val="tx1"/>
                          </a:solidFill>
                          <a:effectLst/>
                          <a:latin typeface="+mn-lt"/>
                          <a:ea typeface="+mn-ea"/>
                          <a:cs typeface="+mn-cs"/>
                        </a:rPr>
                        <a:t>What ideas are they communicating about their world?</a:t>
                      </a:r>
                    </a:p>
                    <a:p>
                      <a:pPr marL="285750" indent="-285750">
                        <a:lnSpc>
                          <a:spcPct val="114000"/>
                        </a:lnSpc>
                        <a:buFont typeface="Arial" panose="020B0604020202020204" pitchFamily="34" charset="0"/>
                        <a:buChar char="•"/>
                      </a:pPr>
                      <a:r>
                        <a:rPr lang="en-AU" sz="1800" b="0" i="0" kern="1200" dirty="0">
                          <a:solidFill>
                            <a:schemeClr val="tx1"/>
                          </a:solidFill>
                          <a:effectLst/>
                          <a:latin typeface="+mn-lt"/>
                          <a:ea typeface="+mn-ea"/>
                          <a:cs typeface="+mn-cs"/>
                        </a:rPr>
                        <a:t>How did the ideas, experiences, conditions and/or events of the time and place influence the artist?</a:t>
                      </a:r>
                      <a:endParaRPr lang="en-AU" sz="1800" dirty="0"/>
                    </a:p>
                  </a:txBody>
                  <a:tcPr>
                    <a:lnR w="12700" cap="flat" cmpd="sng" algn="ctr">
                      <a:solidFill>
                        <a:schemeClr val="accent2"/>
                      </a:solidFill>
                      <a:prstDash val="solid"/>
                      <a:round/>
                      <a:headEnd type="none" w="med" len="med"/>
                      <a:tailEnd type="none" w="med" len="med"/>
                    </a:lnR>
                  </a:tcPr>
                </a:tc>
                <a:tc>
                  <a:txBody>
                    <a:bodyPr/>
                    <a:lstStyle/>
                    <a:p>
                      <a:pPr marL="285750" indent="-285750">
                        <a:lnSpc>
                          <a:spcPct val="114000"/>
                        </a:lnSpc>
                        <a:buFont typeface="Arial" panose="020B0604020202020204" pitchFamily="34" charset="0"/>
                        <a:buChar char="•"/>
                      </a:pPr>
                      <a:r>
                        <a:rPr lang="en-AU" sz="1800" b="0" i="0" kern="1200" dirty="0">
                          <a:solidFill>
                            <a:schemeClr val="tx1"/>
                          </a:solidFill>
                          <a:effectLst/>
                          <a:latin typeface="+mn-lt"/>
                          <a:ea typeface="+mn-ea"/>
                          <a:cs typeface="+mn-cs"/>
                        </a:rPr>
                        <a:t>Where, when and how might audiences experience this work?</a:t>
                      </a:r>
                    </a:p>
                    <a:p>
                      <a:pPr marL="285750" indent="-285750">
                        <a:lnSpc>
                          <a:spcPct val="114000"/>
                        </a:lnSpc>
                        <a:buFont typeface="Arial" panose="020B0604020202020204" pitchFamily="34" charset="0"/>
                        <a:buChar char="•"/>
                      </a:pPr>
                      <a:r>
                        <a:rPr lang="en-AU" sz="1800" b="0" i="0" kern="1200" dirty="0">
                          <a:solidFill>
                            <a:schemeClr val="tx1"/>
                          </a:solidFill>
                          <a:effectLst/>
                          <a:latin typeface="+mn-lt"/>
                          <a:ea typeface="+mn-ea"/>
                          <a:cs typeface="+mn-cs"/>
                        </a:rPr>
                        <a:t>What might audiences need to know to understand the artist’s intention?</a:t>
                      </a:r>
                    </a:p>
                    <a:p>
                      <a:pPr marL="285750" indent="-285750">
                        <a:lnSpc>
                          <a:spcPct val="114000"/>
                        </a:lnSpc>
                        <a:buFont typeface="Arial" panose="020B0604020202020204" pitchFamily="34" charset="0"/>
                        <a:buChar char="•"/>
                      </a:pPr>
                      <a:r>
                        <a:rPr lang="en-AU" sz="1800" b="0" i="0" kern="1200" dirty="0">
                          <a:solidFill>
                            <a:schemeClr val="tx1"/>
                          </a:solidFill>
                          <a:effectLst/>
                          <a:latin typeface="+mn-lt"/>
                          <a:ea typeface="+mn-ea"/>
                          <a:cs typeface="+mn-cs"/>
                        </a:rPr>
                        <a:t>How does the audience’s time and place shape their interpretation of the artwork?</a:t>
                      </a:r>
                      <a:endParaRPr lang="en-AU" sz="1800" dirty="0"/>
                    </a:p>
                    <a:p>
                      <a:pPr marL="285750" indent="-285750">
                        <a:lnSpc>
                          <a:spcPct val="114000"/>
                        </a:lnSpc>
                        <a:buFont typeface="Arial" panose="020B0604020202020204" pitchFamily="34" charset="0"/>
                        <a:buChar char="•"/>
                      </a:pPr>
                      <a:endParaRPr lang="en-AU" sz="1800" dirty="0"/>
                    </a:p>
                  </a:txBody>
                  <a:tcPr>
                    <a:lnL w="12700" cap="flat" cmpd="sng" algn="ctr">
                      <a:solidFill>
                        <a:schemeClr val="accent2"/>
                      </a:solidFill>
                      <a:prstDash val="solid"/>
                      <a:round/>
                      <a:headEnd type="none" w="med" len="med"/>
                      <a:tailEnd type="none" w="med" len="med"/>
                    </a:lnL>
                  </a:tcPr>
                </a:tc>
                <a:extLst>
                  <a:ext uri="{0D108BD9-81ED-4DB2-BD59-A6C34878D82A}">
                    <a16:rowId xmlns:a16="http://schemas.microsoft.com/office/drawing/2014/main" val="3479216184"/>
                  </a:ext>
                </a:extLst>
              </a:tr>
            </a:tbl>
          </a:graphicData>
        </a:graphic>
      </p:graphicFrame>
      <p:sp>
        <p:nvSpPr>
          <p:cNvPr id="2" name="Slide Number Placeholder 1">
            <a:extLst>
              <a:ext uri="{FF2B5EF4-FFF2-40B4-BE49-F238E27FC236}">
                <a16:creationId xmlns:a16="http://schemas.microsoft.com/office/drawing/2014/main" id="{D4721744-6F5F-9466-5764-AE171670407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20</a:t>
            </a:fld>
            <a:endParaRPr lang="en-AU"/>
          </a:p>
        </p:txBody>
      </p:sp>
    </p:spTree>
    <p:extLst>
      <p:ext uri="{BB962C8B-B14F-4D97-AF65-F5344CB8AC3E}">
        <p14:creationId xmlns:p14="http://schemas.microsoft.com/office/powerpoint/2010/main" val="1372110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BB0DD-94B5-D4B4-49F3-09BB8641128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4DD9957-F6B4-8FEA-EFD4-312ECCDAA875}"/>
              </a:ext>
            </a:extLst>
          </p:cNvPr>
          <p:cNvSpPr>
            <a:spLocks noGrp="1"/>
          </p:cNvSpPr>
          <p:nvPr>
            <p:ph type="title"/>
          </p:nvPr>
        </p:nvSpPr>
        <p:spPr>
          <a:xfrm>
            <a:off x="360000" y="360000"/>
            <a:ext cx="3786884" cy="545601"/>
          </a:xfrm>
        </p:spPr>
        <p:txBody>
          <a:bodyPr/>
          <a:lstStyle/>
          <a:p>
            <a:r>
              <a:rPr lang="en-AU" dirty="0">
                <a:latin typeface="+mj-lt"/>
              </a:rPr>
              <a:t>3 focus artists </a:t>
            </a:r>
            <a:r>
              <a:rPr lang="en-AU" dirty="0">
                <a:solidFill>
                  <a:schemeClr val="accent1">
                    <a:alpha val="0"/>
                  </a:schemeClr>
                </a:solidFill>
                <a:latin typeface="+mj-lt"/>
              </a:rPr>
              <a:t>(2)</a:t>
            </a:r>
          </a:p>
        </p:txBody>
      </p:sp>
      <p:sp>
        <p:nvSpPr>
          <p:cNvPr id="4" name="Text Placeholder 3">
            <a:extLst>
              <a:ext uri="{FF2B5EF4-FFF2-40B4-BE49-F238E27FC236}">
                <a16:creationId xmlns:a16="http://schemas.microsoft.com/office/drawing/2014/main" id="{57F90A40-5D96-C1DE-F5C5-C8994663A4DE}"/>
              </a:ext>
            </a:extLst>
          </p:cNvPr>
          <p:cNvSpPr>
            <a:spLocks noGrp="1"/>
          </p:cNvSpPr>
          <p:nvPr>
            <p:ph type="body" sz="quarter" idx="18"/>
          </p:nvPr>
        </p:nvSpPr>
        <p:spPr>
          <a:xfrm>
            <a:off x="359999" y="982520"/>
            <a:ext cx="3786885" cy="299129"/>
          </a:xfrm>
        </p:spPr>
        <p:txBody>
          <a:bodyPr/>
          <a:lstStyle/>
          <a:p>
            <a:r>
              <a:rPr lang="en-AU">
                <a:latin typeface="+mj-lt"/>
              </a:rPr>
              <a:t>1.4(b) – </a:t>
            </a:r>
            <a:r>
              <a:rPr lang="en-AU" err="1">
                <a:latin typeface="+mj-lt"/>
              </a:rPr>
              <a:t>Mylyn</a:t>
            </a:r>
            <a:r>
              <a:rPr lang="en-AU">
                <a:latin typeface="+mj-lt"/>
              </a:rPr>
              <a:t> Nguyen</a:t>
            </a:r>
          </a:p>
        </p:txBody>
      </p:sp>
      <p:grpSp>
        <p:nvGrpSpPr>
          <p:cNvPr id="9" name="Group 8" descr="Task – Use the artwork image and linked information to categorise information into the 4 Artworld Concepts&#10;">
            <a:extLst>
              <a:ext uri="{FF2B5EF4-FFF2-40B4-BE49-F238E27FC236}">
                <a16:creationId xmlns:a16="http://schemas.microsoft.com/office/drawing/2014/main" id="{904A3C79-8B7C-444D-6CC4-A745A1ED06AB}"/>
              </a:ext>
            </a:extLst>
          </p:cNvPr>
          <p:cNvGrpSpPr/>
          <p:nvPr/>
        </p:nvGrpSpPr>
        <p:grpSpPr>
          <a:xfrm>
            <a:off x="4308000" y="160550"/>
            <a:ext cx="7562080" cy="1045440"/>
            <a:chOff x="4308000" y="160550"/>
            <a:chExt cx="7562080" cy="1045440"/>
          </a:xfrm>
        </p:grpSpPr>
        <p:grpSp>
          <p:nvGrpSpPr>
            <p:cNvPr id="10" name="Group 9" descr="2. Pre-production">
              <a:extLst>
                <a:ext uri="{FF2B5EF4-FFF2-40B4-BE49-F238E27FC236}">
                  <a16:creationId xmlns:a16="http://schemas.microsoft.com/office/drawing/2014/main" id="{D911A606-4C62-C061-F1BC-C3B1F4D4D4C8}"/>
                </a:ext>
              </a:extLst>
            </p:cNvPr>
            <p:cNvGrpSpPr/>
            <p:nvPr/>
          </p:nvGrpSpPr>
          <p:grpSpPr>
            <a:xfrm>
              <a:off x="4308000" y="160550"/>
              <a:ext cx="7562080" cy="1045440"/>
              <a:chOff x="8516640" y="310738"/>
              <a:chExt cx="7562080" cy="1045440"/>
            </a:xfrm>
          </p:grpSpPr>
          <p:sp>
            <p:nvSpPr>
              <p:cNvPr id="12" name="Rectangle: Rounded Corners 11">
                <a:extLst>
                  <a:ext uri="{FF2B5EF4-FFF2-40B4-BE49-F238E27FC236}">
                    <a16:creationId xmlns:a16="http://schemas.microsoft.com/office/drawing/2014/main" id="{E8063C90-4640-4D89-65D2-D004BEEC0236}"/>
                  </a:ext>
                  <a:ext uri="{C183D7F6-B498-43B3-948B-1728B52AA6E4}">
                    <adec:decorative xmlns:adec="http://schemas.microsoft.com/office/drawing/2017/decorative" val="1"/>
                  </a:ext>
                </a:extLst>
              </p:cNvPr>
              <p:cNvSpPr/>
              <p:nvPr/>
            </p:nvSpPr>
            <p:spPr>
              <a:xfrm>
                <a:off x="9194421" y="374761"/>
                <a:ext cx="6884299"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63538"/>
                <a:r>
                  <a:rPr lang="en-GB" sz="1800" b="1">
                    <a:solidFill>
                      <a:schemeClr val="tx1"/>
                    </a:solidFill>
                    <a:latin typeface="+mj-lt"/>
                    <a:cs typeface="Arial" panose="020B0604020202020204" pitchFamily="34" charset="0"/>
                  </a:rPr>
                  <a:t>Task </a:t>
                </a:r>
                <a:r>
                  <a:rPr lang="en-GB" sz="1800">
                    <a:solidFill>
                      <a:schemeClr val="tx1"/>
                    </a:solidFill>
                    <a:latin typeface="+mj-lt"/>
                    <a:cs typeface="Arial" panose="020B0604020202020204" pitchFamily="34" charset="0"/>
                  </a:rPr>
                  <a:t>– Use the artwork image and linked information to categorise information into the 4 Artworld Concepts</a:t>
                </a:r>
              </a:p>
            </p:txBody>
          </p:sp>
          <p:sp>
            <p:nvSpPr>
              <p:cNvPr id="13" name="Oval 12">
                <a:hlinkClick r:id="rId3" action="ppaction://hlinksldjump"/>
                <a:extLst>
                  <a:ext uri="{FF2B5EF4-FFF2-40B4-BE49-F238E27FC236}">
                    <a16:creationId xmlns:a16="http://schemas.microsoft.com/office/drawing/2014/main" id="{AD69C0F5-8A56-69E0-EBF8-D90A804CB372}"/>
                  </a:ext>
                </a:extLst>
              </p:cNvPr>
              <p:cNvSpPr/>
              <p:nvPr/>
            </p:nvSpPr>
            <p:spPr>
              <a:xfrm>
                <a:off x="8516640" y="310738"/>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sz="3000" b="1">
                  <a:solidFill>
                    <a:schemeClr val="bg1"/>
                  </a:solidFill>
                  <a:latin typeface="+mj-lt"/>
                  <a:cs typeface="Arial" panose="020B0604020202020204" pitchFamily="34" charset="0"/>
                </a:endParaRPr>
              </a:p>
            </p:txBody>
          </p:sp>
        </p:grpSp>
        <p:pic>
          <p:nvPicPr>
            <p:cNvPr id="11" name="Picture 10">
              <a:extLst>
                <a:ext uri="{FF2B5EF4-FFF2-40B4-BE49-F238E27FC236}">
                  <a16:creationId xmlns:a16="http://schemas.microsoft.com/office/drawing/2014/main" id="{F4502C2F-D437-BBEF-2CDB-C1BF6963AF40}"/>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4411900" y="261378"/>
              <a:ext cx="837640" cy="845694"/>
            </a:xfrm>
            <a:prstGeom prst="rect">
              <a:avLst/>
            </a:prstGeom>
          </p:spPr>
        </p:pic>
      </p:grpSp>
      <p:sp>
        <p:nvSpPr>
          <p:cNvPr id="37" name="Rectangle: Rounded Corners 36">
            <a:extLst>
              <a:ext uri="{FF2B5EF4-FFF2-40B4-BE49-F238E27FC236}">
                <a16:creationId xmlns:a16="http://schemas.microsoft.com/office/drawing/2014/main" id="{60A705C7-C678-BE9C-F900-E407CD59E51D}"/>
              </a:ext>
              <a:ext uri="{C183D7F6-B498-43B3-948B-1728B52AA6E4}">
                <adec:decorative xmlns:adec="http://schemas.microsoft.com/office/drawing/2017/decorative" val="1"/>
              </a:ext>
            </a:extLst>
          </p:cNvPr>
          <p:cNvSpPr/>
          <p:nvPr/>
        </p:nvSpPr>
        <p:spPr>
          <a:xfrm>
            <a:off x="279791" y="1400340"/>
            <a:ext cx="3690630" cy="4570403"/>
          </a:xfrm>
          <a:prstGeom prst="roundRect">
            <a:avLst>
              <a:gd name="adj" fmla="val 3011"/>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63538"/>
            <a:endParaRPr lang="en-GB" sz="1800">
              <a:solidFill>
                <a:schemeClr val="tx1"/>
              </a:solidFill>
              <a:latin typeface="+mj-lt"/>
              <a:cs typeface="Arial" panose="020B0604020202020204" pitchFamily="34" charset="0"/>
            </a:endParaRPr>
          </a:p>
        </p:txBody>
      </p:sp>
      <p:pic>
        <p:nvPicPr>
          <p:cNvPr id="33" name="Picture Placeholder 32">
            <a:extLst>
              <a:ext uri="{FF2B5EF4-FFF2-40B4-BE49-F238E27FC236}">
                <a16:creationId xmlns:a16="http://schemas.microsoft.com/office/drawing/2014/main" id="{4AA735A2-E5F9-BC43-5E55-F2502E38258A}"/>
              </a:ext>
              <a:ext uri="{C183D7F6-B498-43B3-948B-1728B52AA6E4}">
                <adec:decorative xmlns:adec="http://schemas.microsoft.com/office/drawing/2017/decorative" val="1"/>
              </a:ext>
            </a:extLst>
          </p:cNvPr>
          <p:cNvPicPr>
            <a:picLocks noGrp="1" noChangeAspect="1"/>
          </p:cNvPicPr>
          <p:nvPr>
            <p:ph type="pic" sz="quarter" idx="20"/>
          </p:nvPr>
        </p:nvPicPr>
        <p:blipFill>
          <a:blip r:embed="rId5" cstate="hqprint">
            <a:extLst>
              <a:ext uri="{28A0092B-C50C-407E-A947-70E740481C1C}">
                <a14:useLocalDpi xmlns:a14="http://schemas.microsoft.com/office/drawing/2010/main"/>
              </a:ext>
            </a:extLst>
          </a:blip>
          <a:srcRect/>
          <a:stretch/>
        </p:blipFill>
        <p:spPr>
          <a:xfrm>
            <a:off x="359999" y="1497091"/>
            <a:ext cx="3530212" cy="3086281"/>
          </a:xfrm>
        </p:spPr>
      </p:pic>
      <p:sp>
        <p:nvSpPr>
          <p:cNvPr id="35" name="TextBox 34">
            <a:extLst>
              <a:ext uri="{FF2B5EF4-FFF2-40B4-BE49-F238E27FC236}">
                <a16:creationId xmlns:a16="http://schemas.microsoft.com/office/drawing/2014/main" id="{6AAD0F1C-520B-5CAB-ABA4-C5FC9D1D15B5}"/>
              </a:ext>
            </a:extLst>
          </p:cNvPr>
          <p:cNvSpPr txBox="1"/>
          <p:nvPr/>
        </p:nvSpPr>
        <p:spPr>
          <a:xfrm>
            <a:off x="359999" y="4647305"/>
            <a:ext cx="3530212" cy="1107996"/>
          </a:xfrm>
          <a:prstGeom prst="rect">
            <a:avLst/>
          </a:prstGeom>
          <a:noFill/>
        </p:spPr>
        <p:txBody>
          <a:bodyPr wrap="square">
            <a:spAutoFit/>
          </a:bodyPr>
          <a:lstStyle/>
          <a:p>
            <a:pPr>
              <a:spcAft>
                <a:spcPts val="600"/>
              </a:spcAft>
            </a:pPr>
            <a:r>
              <a:rPr lang="en-AU" sz="1400">
                <a:hlinkClick r:id="rId6"/>
              </a:rPr>
              <a:t>411 King Street (2023) by Mylyn Nguyen</a:t>
            </a:r>
            <a:endParaRPr lang="en-AU" sz="1400"/>
          </a:p>
          <a:p>
            <a:pPr algn="l">
              <a:spcAft>
                <a:spcPts val="600"/>
              </a:spcAft>
              <a:buNone/>
            </a:pPr>
            <a:r>
              <a:rPr lang="en-AU" sz="1400" b="0" i="0">
                <a:solidFill>
                  <a:srgbClr val="212529"/>
                </a:solidFill>
                <a:effectLst/>
              </a:rPr>
              <a:t>6.80h x 6.20w x 17.90d cm</a:t>
            </a:r>
          </a:p>
          <a:p>
            <a:pPr algn="l">
              <a:spcAft>
                <a:spcPts val="600"/>
              </a:spcAft>
              <a:buNone/>
            </a:pPr>
            <a:r>
              <a:rPr lang="en-AU" sz="1400" b="0" i="0">
                <a:solidFill>
                  <a:srgbClr val="212529"/>
                </a:solidFill>
                <a:effectLst/>
              </a:rPr>
              <a:t>Paper, gouache, pencil, pastel, charcoal, acetate and battery operated LED</a:t>
            </a:r>
          </a:p>
        </p:txBody>
      </p:sp>
      <p:sp>
        <p:nvSpPr>
          <p:cNvPr id="40" name="Rectangle: Rounded Corners 39">
            <a:extLst>
              <a:ext uri="{FF2B5EF4-FFF2-40B4-BE49-F238E27FC236}">
                <a16:creationId xmlns:a16="http://schemas.microsoft.com/office/drawing/2014/main" id="{13C1AFB7-DDB7-61A4-4500-67A07C22344F}"/>
              </a:ext>
              <a:ext uri="{C183D7F6-B498-43B3-948B-1728B52AA6E4}">
                <adec:decorative xmlns:adec="http://schemas.microsoft.com/office/drawing/2017/decorative" val="1"/>
              </a:ext>
            </a:extLst>
          </p:cNvPr>
          <p:cNvSpPr/>
          <p:nvPr/>
        </p:nvSpPr>
        <p:spPr>
          <a:xfrm>
            <a:off x="279791" y="6034676"/>
            <a:ext cx="3690630" cy="661323"/>
          </a:xfrm>
          <a:prstGeom prst="roundRect">
            <a:avLst>
              <a:gd name="adj" fmla="val 1390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spcAft>
                <a:spcPts val="600"/>
              </a:spcAft>
            </a:pPr>
            <a:r>
              <a:rPr lang="en-GB" sz="1400">
                <a:solidFill>
                  <a:schemeClr val="tx1"/>
                </a:solidFill>
                <a:cs typeface="Arial" panose="020B0604020202020204" pitchFamily="34" charset="0"/>
              </a:rPr>
              <a:t>Interview and </a:t>
            </a:r>
            <a:r>
              <a:rPr lang="en-GB" sz="1400">
                <a:solidFill>
                  <a:schemeClr val="tx1"/>
                </a:solidFill>
                <a:cs typeface="Arial" panose="020B0604020202020204" pitchFamily="34" charset="0"/>
                <a:hlinkClick r:id="rId7"/>
              </a:rPr>
              <a:t>transcript</a:t>
            </a:r>
            <a:r>
              <a:rPr lang="en-GB" sz="1400">
                <a:solidFill>
                  <a:schemeClr val="tx1"/>
                </a:solidFill>
                <a:cs typeface="Arial" panose="020B0604020202020204" pitchFamily="34" charset="0"/>
              </a:rPr>
              <a:t>: </a:t>
            </a:r>
          </a:p>
          <a:p>
            <a:pPr>
              <a:spcAft>
                <a:spcPts val="600"/>
              </a:spcAft>
            </a:pPr>
            <a:r>
              <a:rPr lang="en-AU" sz="1400">
                <a:hlinkClick r:id="rId8"/>
              </a:rPr>
              <a:t>Mylyn Nguyen :: NAVA</a:t>
            </a:r>
            <a:r>
              <a:rPr lang="en-AU" sz="1400">
                <a:solidFill>
                  <a:schemeClr val="tx1"/>
                </a:solidFill>
                <a:cs typeface="Arial" panose="020B0604020202020204" pitchFamily="34" charset="0"/>
              </a:rPr>
              <a:t>, September 2024</a:t>
            </a:r>
            <a:endParaRPr lang="en-GB" sz="1400">
              <a:solidFill>
                <a:schemeClr val="tx1"/>
              </a:solidFill>
              <a:cs typeface="Arial" panose="020B0604020202020204" pitchFamily="34" charset="0"/>
            </a:endParaRPr>
          </a:p>
        </p:txBody>
      </p:sp>
      <p:graphicFrame>
        <p:nvGraphicFramePr>
          <p:cNvPr id="36" name="Table 35">
            <a:extLst>
              <a:ext uri="{FF2B5EF4-FFF2-40B4-BE49-F238E27FC236}">
                <a16:creationId xmlns:a16="http://schemas.microsoft.com/office/drawing/2014/main" id="{E63A71DA-EA20-B0F5-D0CC-22229E2985E2}"/>
              </a:ext>
            </a:extLst>
          </p:cNvPr>
          <p:cNvGraphicFramePr>
            <a:graphicFrameLocks noGrp="1"/>
          </p:cNvGraphicFramePr>
          <p:nvPr>
            <p:extLst>
              <p:ext uri="{D42A27DB-BD31-4B8C-83A1-F6EECF244321}">
                <p14:modId xmlns:p14="http://schemas.microsoft.com/office/powerpoint/2010/main" val="2506426717"/>
              </p:ext>
            </p:extLst>
          </p:nvPr>
        </p:nvGraphicFramePr>
        <p:xfrm>
          <a:off x="4146884" y="1402487"/>
          <a:ext cx="7723196" cy="5051520"/>
        </p:xfrm>
        <a:graphic>
          <a:graphicData uri="http://schemas.openxmlformats.org/drawingml/2006/table">
            <a:tbl>
              <a:tblPr firstRow="1" bandRow="1">
                <a:tableStyleId>{72833802-FEF1-4C79-8D5D-14CF1EAF98D9}</a:tableStyleId>
              </a:tblPr>
              <a:tblGrid>
                <a:gridCol w="3861598">
                  <a:extLst>
                    <a:ext uri="{9D8B030D-6E8A-4147-A177-3AD203B41FA5}">
                      <a16:colId xmlns:a16="http://schemas.microsoft.com/office/drawing/2014/main" val="3860801137"/>
                    </a:ext>
                  </a:extLst>
                </a:gridCol>
                <a:gridCol w="3861598">
                  <a:extLst>
                    <a:ext uri="{9D8B030D-6E8A-4147-A177-3AD203B41FA5}">
                      <a16:colId xmlns:a16="http://schemas.microsoft.com/office/drawing/2014/main" val="1724708532"/>
                    </a:ext>
                  </a:extLst>
                </a:gridCol>
              </a:tblGrid>
              <a:tr h="324000">
                <a:tc>
                  <a:txBody>
                    <a:bodyPr/>
                    <a:lstStyle/>
                    <a:p>
                      <a:r>
                        <a:rPr lang="en-AU">
                          <a:solidFill>
                            <a:schemeClr val="tx1"/>
                          </a:solidFill>
                        </a:rPr>
                        <a:t>Artwork</a:t>
                      </a:r>
                    </a:p>
                  </a:txBody>
                  <a:tcPr>
                    <a:lnR w="12700" cap="flat" cmpd="sng" algn="ctr">
                      <a:solidFill>
                        <a:schemeClr val="accent2"/>
                      </a:solidFill>
                      <a:prstDash val="solid"/>
                      <a:round/>
                      <a:headEnd type="none" w="med" len="med"/>
                      <a:tailEnd type="none" w="med" len="med"/>
                    </a:lnR>
                    <a:solidFill>
                      <a:schemeClr val="bg1"/>
                    </a:solidFill>
                  </a:tcPr>
                </a:tc>
                <a:tc>
                  <a:txBody>
                    <a:bodyPr/>
                    <a:lstStyle/>
                    <a:p>
                      <a:r>
                        <a:rPr lang="en-AU">
                          <a:solidFill>
                            <a:schemeClr val="tx1"/>
                          </a:solidFill>
                        </a:rPr>
                        <a:t>Artist</a:t>
                      </a:r>
                    </a:p>
                  </a:txBody>
                  <a:tcPr>
                    <a:lnL w="12700" cap="flat" cmpd="sng" algn="ctr">
                      <a:solidFill>
                        <a:schemeClr val="accent2"/>
                      </a:solidFill>
                      <a:prstDash val="solid"/>
                      <a:round/>
                      <a:headEnd type="none" w="med" len="med"/>
                      <a:tailEnd type="none" w="med" len="med"/>
                    </a:lnL>
                    <a:solidFill>
                      <a:schemeClr val="accent4"/>
                    </a:solidFill>
                  </a:tcPr>
                </a:tc>
                <a:extLst>
                  <a:ext uri="{0D108BD9-81ED-4DB2-BD59-A6C34878D82A}">
                    <a16:rowId xmlns:a16="http://schemas.microsoft.com/office/drawing/2014/main" val="2868193347"/>
                  </a:ext>
                </a:extLst>
              </a:tr>
              <a:tr h="2160000">
                <a:tc>
                  <a:txBody>
                    <a:bodyPr/>
                    <a:lstStyle/>
                    <a:p>
                      <a:pPr marL="285750" indent="-285750">
                        <a:buFontTx/>
                        <a:buChar char="-"/>
                      </a:pPr>
                      <a:endParaRPr lang="en-AU" sz="1400"/>
                    </a:p>
                  </a:txBody>
                  <a:tcPr>
                    <a:lnR w="12700" cap="flat" cmpd="sng" algn="ctr">
                      <a:solidFill>
                        <a:schemeClr val="accent2"/>
                      </a:solidFill>
                      <a:prstDash val="solid"/>
                      <a:round/>
                      <a:headEnd type="none" w="med" len="med"/>
                      <a:tailEnd type="none" w="med" len="med"/>
                    </a:lnR>
                  </a:tcPr>
                </a:tc>
                <a:tc>
                  <a:txBody>
                    <a:bodyPr/>
                    <a:lstStyle/>
                    <a:p>
                      <a:pPr marL="285750" indent="-285750">
                        <a:buFontTx/>
                        <a:buChar char="-"/>
                      </a:pPr>
                      <a:endParaRPr lang="en-AU" sz="1400"/>
                    </a:p>
                  </a:txBody>
                  <a:tcPr>
                    <a:lnL w="12700" cap="flat" cmpd="sng" algn="ctr">
                      <a:solidFill>
                        <a:schemeClr val="accent2"/>
                      </a:solidFill>
                      <a:prstDash val="solid"/>
                      <a:round/>
                      <a:headEnd type="none" w="med" len="med"/>
                      <a:tailEnd type="none" w="med" len="med"/>
                    </a:lnL>
                  </a:tcPr>
                </a:tc>
                <a:extLst>
                  <a:ext uri="{0D108BD9-81ED-4DB2-BD59-A6C34878D82A}">
                    <a16:rowId xmlns:a16="http://schemas.microsoft.com/office/drawing/2014/main" val="3079225396"/>
                  </a:ext>
                </a:extLst>
              </a:tr>
              <a:tr h="360000">
                <a:tc>
                  <a:txBody>
                    <a:bodyPr/>
                    <a:lstStyle/>
                    <a:p>
                      <a:r>
                        <a:rPr lang="en-AU" sz="1800" b="1" kern="1200">
                          <a:solidFill>
                            <a:schemeClr val="tx1"/>
                          </a:solidFill>
                          <a:latin typeface="+mn-lt"/>
                          <a:ea typeface="+mn-ea"/>
                          <a:cs typeface="+mn-cs"/>
                        </a:rPr>
                        <a:t>World</a:t>
                      </a:r>
                    </a:p>
                  </a:txBody>
                  <a:tcPr>
                    <a:lnR w="12700" cap="flat" cmpd="sng" algn="ctr">
                      <a:solidFill>
                        <a:schemeClr val="accent2"/>
                      </a:solidFill>
                      <a:prstDash val="solid"/>
                      <a:round/>
                      <a:headEnd type="none" w="med" len="med"/>
                      <a:tailEnd type="none" w="med" len="med"/>
                    </a:lnR>
                    <a:solidFill>
                      <a:schemeClr val="accent3"/>
                    </a:solidFill>
                  </a:tcPr>
                </a:tc>
                <a:tc>
                  <a:txBody>
                    <a:bodyPr/>
                    <a:lstStyle/>
                    <a:p>
                      <a:pPr marL="0" algn="l" defTabSz="914377" rtl="0" eaLnBrk="1" latinLnBrk="0" hangingPunct="1"/>
                      <a:r>
                        <a:rPr lang="en-AU" sz="1800" b="1" kern="1200">
                          <a:solidFill>
                            <a:schemeClr val="bg1"/>
                          </a:solidFill>
                          <a:latin typeface="+mn-lt"/>
                          <a:ea typeface="+mn-ea"/>
                          <a:cs typeface="+mn-cs"/>
                        </a:rPr>
                        <a:t>Audience</a:t>
                      </a:r>
                    </a:p>
                  </a:txBody>
                  <a:tcPr>
                    <a:lnL w="12700" cap="flat" cmpd="sng" algn="ctr">
                      <a:solidFill>
                        <a:schemeClr val="accent2"/>
                      </a:solidFill>
                      <a:prstDash val="solid"/>
                      <a:round/>
                      <a:headEnd type="none" w="med" len="med"/>
                      <a:tailEnd type="none" w="med" len="med"/>
                    </a:lnL>
                    <a:solidFill>
                      <a:schemeClr val="accent2"/>
                    </a:solidFill>
                  </a:tcPr>
                </a:tc>
                <a:extLst>
                  <a:ext uri="{0D108BD9-81ED-4DB2-BD59-A6C34878D82A}">
                    <a16:rowId xmlns:a16="http://schemas.microsoft.com/office/drawing/2014/main" val="966405247"/>
                  </a:ext>
                </a:extLst>
              </a:tr>
              <a:tr h="2160000">
                <a:tc>
                  <a:txBody>
                    <a:bodyPr/>
                    <a:lstStyle/>
                    <a:p>
                      <a:pPr marL="285750" indent="-285750">
                        <a:buFontTx/>
                        <a:buChar char="-"/>
                      </a:pPr>
                      <a:endParaRPr lang="en-AU" sz="1400"/>
                    </a:p>
                  </a:txBody>
                  <a:tcPr>
                    <a:lnR w="12700" cap="flat" cmpd="sng" algn="ctr">
                      <a:solidFill>
                        <a:schemeClr val="accent2"/>
                      </a:solidFill>
                      <a:prstDash val="solid"/>
                      <a:round/>
                      <a:headEnd type="none" w="med" len="med"/>
                      <a:tailEnd type="none" w="med" len="med"/>
                    </a:lnR>
                  </a:tcPr>
                </a:tc>
                <a:tc>
                  <a:txBody>
                    <a:bodyPr/>
                    <a:lstStyle/>
                    <a:p>
                      <a:pPr marL="0" indent="0">
                        <a:buFontTx/>
                        <a:buNone/>
                      </a:pPr>
                      <a:endParaRPr lang="en-AU" sz="1400" dirty="0"/>
                    </a:p>
                  </a:txBody>
                  <a:tcPr>
                    <a:lnL w="12700" cap="flat" cmpd="sng" algn="ctr">
                      <a:solidFill>
                        <a:schemeClr val="accent2"/>
                      </a:solidFill>
                      <a:prstDash val="solid"/>
                      <a:round/>
                      <a:headEnd type="none" w="med" len="med"/>
                      <a:tailEnd type="none" w="med" len="med"/>
                    </a:lnL>
                  </a:tcPr>
                </a:tc>
                <a:extLst>
                  <a:ext uri="{0D108BD9-81ED-4DB2-BD59-A6C34878D82A}">
                    <a16:rowId xmlns:a16="http://schemas.microsoft.com/office/drawing/2014/main" val="1582446054"/>
                  </a:ext>
                </a:extLst>
              </a:tr>
            </a:tbl>
          </a:graphicData>
        </a:graphic>
      </p:graphicFrame>
      <p:sp>
        <p:nvSpPr>
          <p:cNvPr id="2" name="Slide Number Placeholder 1">
            <a:extLst>
              <a:ext uri="{FF2B5EF4-FFF2-40B4-BE49-F238E27FC236}">
                <a16:creationId xmlns:a16="http://schemas.microsoft.com/office/drawing/2014/main" id="{83736539-8A53-F436-092B-239114B2095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21</a:t>
            </a:fld>
            <a:endParaRPr lang="en-AU"/>
          </a:p>
        </p:txBody>
      </p:sp>
    </p:spTree>
    <p:extLst>
      <p:ext uri="{BB962C8B-B14F-4D97-AF65-F5344CB8AC3E}">
        <p14:creationId xmlns:p14="http://schemas.microsoft.com/office/powerpoint/2010/main" val="3352380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407665-CF88-0B44-9BDD-0ABD3B68E31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DD3DB04-69E8-87C5-572D-87FFB2620CA6}"/>
              </a:ext>
            </a:extLst>
          </p:cNvPr>
          <p:cNvSpPr>
            <a:spLocks noGrp="1"/>
          </p:cNvSpPr>
          <p:nvPr>
            <p:ph type="title"/>
          </p:nvPr>
        </p:nvSpPr>
        <p:spPr>
          <a:xfrm>
            <a:off x="360000" y="360000"/>
            <a:ext cx="3786884" cy="545601"/>
          </a:xfrm>
        </p:spPr>
        <p:txBody>
          <a:bodyPr/>
          <a:lstStyle/>
          <a:p>
            <a:r>
              <a:rPr lang="en-AU" dirty="0"/>
              <a:t>3 focus artists </a:t>
            </a:r>
            <a:r>
              <a:rPr lang="en-AU" dirty="0">
                <a:solidFill>
                  <a:schemeClr val="accent1">
                    <a:alpha val="0"/>
                  </a:schemeClr>
                </a:solidFill>
              </a:rPr>
              <a:t>(3)</a:t>
            </a:r>
          </a:p>
        </p:txBody>
      </p:sp>
      <p:sp>
        <p:nvSpPr>
          <p:cNvPr id="4" name="Text Placeholder 3">
            <a:extLst>
              <a:ext uri="{FF2B5EF4-FFF2-40B4-BE49-F238E27FC236}">
                <a16:creationId xmlns:a16="http://schemas.microsoft.com/office/drawing/2014/main" id="{DF874A63-C3A7-AE5C-671A-16D1283A57B5}"/>
              </a:ext>
            </a:extLst>
          </p:cNvPr>
          <p:cNvSpPr>
            <a:spLocks noGrp="1"/>
          </p:cNvSpPr>
          <p:nvPr>
            <p:ph type="body" sz="quarter" idx="18"/>
          </p:nvPr>
        </p:nvSpPr>
        <p:spPr>
          <a:xfrm>
            <a:off x="359999" y="982520"/>
            <a:ext cx="3948001" cy="310015"/>
          </a:xfrm>
        </p:spPr>
        <p:txBody>
          <a:bodyPr/>
          <a:lstStyle/>
          <a:p>
            <a:r>
              <a:rPr lang="en-AU"/>
              <a:t>1.4(c) – Dennis Golding</a:t>
            </a:r>
          </a:p>
        </p:txBody>
      </p:sp>
      <p:grpSp>
        <p:nvGrpSpPr>
          <p:cNvPr id="9" name="Group 8" descr="Task – Use the artwork image and linked information to categorise information into the 4 Artworld Concepts">
            <a:extLst>
              <a:ext uri="{FF2B5EF4-FFF2-40B4-BE49-F238E27FC236}">
                <a16:creationId xmlns:a16="http://schemas.microsoft.com/office/drawing/2014/main" id="{E13A7686-CC61-1900-5B4B-38EC16CCDEE0}"/>
              </a:ext>
            </a:extLst>
          </p:cNvPr>
          <p:cNvGrpSpPr/>
          <p:nvPr/>
        </p:nvGrpSpPr>
        <p:grpSpPr>
          <a:xfrm>
            <a:off x="4308000" y="160550"/>
            <a:ext cx="7562080" cy="1045440"/>
            <a:chOff x="4308000" y="160550"/>
            <a:chExt cx="7562080" cy="1045440"/>
          </a:xfrm>
        </p:grpSpPr>
        <p:grpSp>
          <p:nvGrpSpPr>
            <p:cNvPr id="10" name="Group 9" descr="2. Pre-production">
              <a:extLst>
                <a:ext uri="{FF2B5EF4-FFF2-40B4-BE49-F238E27FC236}">
                  <a16:creationId xmlns:a16="http://schemas.microsoft.com/office/drawing/2014/main" id="{737D581D-50FD-53EB-800B-E9267DEC229F}"/>
                </a:ext>
              </a:extLst>
            </p:cNvPr>
            <p:cNvGrpSpPr/>
            <p:nvPr/>
          </p:nvGrpSpPr>
          <p:grpSpPr>
            <a:xfrm>
              <a:off x="4308000" y="160550"/>
              <a:ext cx="7562080" cy="1045440"/>
              <a:chOff x="8516640" y="310738"/>
              <a:chExt cx="7562080" cy="1045440"/>
            </a:xfrm>
          </p:grpSpPr>
          <p:sp>
            <p:nvSpPr>
              <p:cNvPr id="12" name="Rectangle: Rounded Corners 11">
                <a:extLst>
                  <a:ext uri="{FF2B5EF4-FFF2-40B4-BE49-F238E27FC236}">
                    <a16:creationId xmlns:a16="http://schemas.microsoft.com/office/drawing/2014/main" id="{40979FB1-4D81-31A8-E5A9-FC0E8F0A1CB0}"/>
                  </a:ext>
                  <a:ext uri="{C183D7F6-B498-43B3-948B-1728B52AA6E4}">
                    <adec:decorative xmlns:adec="http://schemas.microsoft.com/office/drawing/2017/decorative" val="1"/>
                  </a:ext>
                </a:extLst>
              </p:cNvPr>
              <p:cNvSpPr/>
              <p:nvPr/>
            </p:nvSpPr>
            <p:spPr>
              <a:xfrm>
                <a:off x="9194421" y="374761"/>
                <a:ext cx="6884299"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63538"/>
                <a:r>
                  <a:rPr lang="en-GB" sz="1800" b="1">
                    <a:solidFill>
                      <a:schemeClr val="tx1"/>
                    </a:solidFill>
                    <a:latin typeface="+mj-lt"/>
                    <a:cs typeface="Arial" panose="020B0604020202020204" pitchFamily="34" charset="0"/>
                  </a:rPr>
                  <a:t>Task </a:t>
                </a:r>
                <a:r>
                  <a:rPr lang="en-GB" sz="1800">
                    <a:solidFill>
                      <a:schemeClr val="tx1"/>
                    </a:solidFill>
                    <a:latin typeface="+mj-lt"/>
                    <a:cs typeface="Arial" panose="020B0604020202020204" pitchFamily="34" charset="0"/>
                  </a:rPr>
                  <a:t>– Use the artwork image and linked information to categorise information into the 4 Artworld Concepts</a:t>
                </a:r>
              </a:p>
            </p:txBody>
          </p:sp>
          <p:sp>
            <p:nvSpPr>
              <p:cNvPr id="13" name="Oval 12">
                <a:hlinkClick r:id="rId3" action="ppaction://hlinksldjump"/>
                <a:extLst>
                  <a:ext uri="{FF2B5EF4-FFF2-40B4-BE49-F238E27FC236}">
                    <a16:creationId xmlns:a16="http://schemas.microsoft.com/office/drawing/2014/main" id="{6B55E0CB-D1FE-142C-53BF-AEB38BF7E92A}"/>
                  </a:ext>
                </a:extLst>
              </p:cNvPr>
              <p:cNvSpPr/>
              <p:nvPr/>
            </p:nvSpPr>
            <p:spPr>
              <a:xfrm>
                <a:off x="8516640" y="310738"/>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sz="3000" b="1">
                  <a:solidFill>
                    <a:schemeClr val="bg1"/>
                  </a:solidFill>
                  <a:latin typeface="+mj-lt"/>
                  <a:cs typeface="Arial" panose="020B0604020202020204" pitchFamily="34" charset="0"/>
                </a:endParaRPr>
              </a:p>
            </p:txBody>
          </p:sp>
        </p:grpSp>
        <p:pic>
          <p:nvPicPr>
            <p:cNvPr id="11" name="Picture 10">
              <a:extLst>
                <a:ext uri="{FF2B5EF4-FFF2-40B4-BE49-F238E27FC236}">
                  <a16:creationId xmlns:a16="http://schemas.microsoft.com/office/drawing/2014/main" id="{190EBD84-2D04-F1A7-FAC9-2BB2A0B0A7D8}"/>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4411900" y="261378"/>
              <a:ext cx="837640" cy="845694"/>
            </a:xfrm>
            <a:prstGeom prst="rect">
              <a:avLst/>
            </a:prstGeom>
          </p:spPr>
        </p:pic>
      </p:grpSp>
      <p:sp>
        <p:nvSpPr>
          <p:cNvPr id="5" name="Rectangle: Rounded Corners 4">
            <a:extLst>
              <a:ext uri="{FF2B5EF4-FFF2-40B4-BE49-F238E27FC236}">
                <a16:creationId xmlns:a16="http://schemas.microsoft.com/office/drawing/2014/main" id="{FDBBB0A9-DC79-E2C8-4258-87E235E1B29A}"/>
              </a:ext>
              <a:ext uri="{C183D7F6-B498-43B3-948B-1728B52AA6E4}">
                <adec:decorative xmlns:adec="http://schemas.microsoft.com/office/drawing/2017/decorative" val="1"/>
              </a:ext>
            </a:extLst>
          </p:cNvPr>
          <p:cNvSpPr/>
          <p:nvPr/>
        </p:nvSpPr>
        <p:spPr>
          <a:xfrm>
            <a:off x="279791" y="1400340"/>
            <a:ext cx="3690630" cy="4475139"/>
          </a:xfrm>
          <a:prstGeom prst="roundRect">
            <a:avLst>
              <a:gd name="adj" fmla="val 3011"/>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63538"/>
            <a:endParaRPr lang="en-GB" sz="1800">
              <a:solidFill>
                <a:schemeClr val="tx1"/>
              </a:solidFill>
              <a:latin typeface="+mj-lt"/>
              <a:cs typeface="Arial" panose="020B0604020202020204" pitchFamily="34" charset="0"/>
            </a:endParaRPr>
          </a:p>
        </p:txBody>
      </p:sp>
      <p:sp>
        <p:nvSpPr>
          <p:cNvPr id="31" name="Picture Placeholder 30">
            <a:extLst>
              <a:ext uri="{FF2B5EF4-FFF2-40B4-BE49-F238E27FC236}">
                <a16:creationId xmlns:a16="http://schemas.microsoft.com/office/drawing/2014/main" id="{1849D61E-042F-C281-E20B-1D77A7EC387A}"/>
              </a:ext>
            </a:extLst>
          </p:cNvPr>
          <p:cNvSpPr>
            <a:spLocks noGrp="1"/>
          </p:cNvSpPr>
          <p:nvPr>
            <p:ph type="pic" sz="quarter" idx="20"/>
          </p:nvPr>
        </p:nvSpPr>
        <p:spPr>
          <a:xfrm>
            <a:off x="359999" y="1488817"/>
            <a:ext cx="3530212" cy="3158487"/>
          </a:xfrm>
        </p:spPr>
        <p:txBody>
          <a:bodyPr/>
          <a:lstStyle/>
          <a:p>
            <a:endParaRPr lang="en-AU"/>
          </a:p>
        </p:txBody>
      </p:sp>
      <p:sp>
        <p:nvSpPr>
          <p:cNvPr id="7" name="TextBox 6">
            <a:extLst>
              <a:ext uri="{FF2B5EF4-FFF2-40B4-BE49-F238E27FC236}">
                <a16:creationId xmlns:a16="http://schemas.microsoft.com/office/drawing/2014/main" id="{2969B166-6D63-139E-B2CF-8E52A84042B4}"/>
              </a:ext>
            </a:extLst>
          </p:cNvPr>
          <p:cNvSpPr txBox="1"/>
          <p:nvPr/>
        </p:nvSpPr>
        <p:spPr>
          <a:xfrm>
            <a:off x="359999" y="4755109"/>
            <a:ext cx="3530212" cy="1107996"/>
          </a:xfrm>
          <a:prstGeom prst="rect">
            <a:avLst/>
          </a:prstGeom>
          <a:noFill/>
        </p:spPr>
        <p:txBody>
          <a:bodyPr wrap="square">
            <a:spAutoFit/>
          </a:bodyPr>
          <a:lstStyle/>
          <a:p>
            <a:pPr>
              <a:spcBef>
                <a:spcPts val="600"/>
              </a:spcBef>
              <a:spcAft>
                <a:spcPts val="600"/>
              </a:spcAft>
            </a:pPr>
            <a:r>
              <a:rPr lang="en-AU" sz="1400">
                <a:hlinkClick r:id="rId5"/>
              </a:rPr>
              <a:t>Cast In Cast Out (2020) by Dennis Golding</a:t>
            </a:r>
            <a:endParaRPr lang="en-AU" sz="1400">
              <a:hlinkClick r:id="rId6"/>
            </a:endParaRPr>
          </a:p>
          <a:p>
            <a:pPr algn="l">
              <a:spcBef>
                <a:spcPts val="600"/>
              </a:spcBef>
              <a:spcAft>
                <a:spcPts val="600"/>
              </a:spcAft>
              <a:buNone/>
            </a:pPr>
            <a:r>
              <a:rPr lang="en-AU" sz="1400" b="0" i="0">
                <a:solidFill>
                  <a:srgbClr val="212529"/>
                </a:solidFill>
                <a:effectLst/>
              </a:rPr>
              <a:t>Installation (dimensions variable): Colour photograph, epoxy resin, iron oxides</a:t>
            </a:r>
          </a:p>
        </p:txBody>
      </p:sp>
      <p:sp>
        <p:nvSpPr>
          <p:cNvPr id="15" name="Rectangle: Rounded Corners 14">
            <a:extLst>
              <a:ext uri="{FF2B5EF4-FFF2-40B4-BE49-F238E27FC236}">
                <a16:creationId xmlns:a16="http://schemas.microsoft.com/office/drawing/2014/main" id="{55B79F33-F131-B8AC-7B17-E7721D84C78A}"/>
              </a:ext>
              <a:ext uri="{C183D7F6-B498-43B3-948B-1728B52AA6E4}">
                <adec:decorative xmlns:adec="http://schemas.microsoft.com/office/drawing/2017/decorative" val="1"/>
              </a:ext>
            </a:extLst>
          </p:cNvPr>
          <p:cNvSpPr/>
          <p:nvPr/>
        </p:nvSpPr>
        <p:spPr>
          <a:xfrm>
            <a:off x="279791" y="5983284"/>
            <a:ext cx="3690630" cy="778463"/>
          </a:xfrm>
          <a:prstGeom prst="roundRect">
            <a:avLst>
              <a:gd name="adj" fmla="val 1390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spcAft>
                <a:spcPts val="600"/>
              </a:spcAft>
            </a:pPr>
            <a:r>
              <a:rPr lang="en-GB" sz="1400">
                <a:solidFill>
                  <a:schemeClr val="tx1"/>
                </a:solidFill>
                <a:latin typeface="+mj-lt"/>
                <a:cs typeface="Arial" panose="020B0604020202020204" pitchFamily="34" charset="0"/>
              </a:rPr>
              <a:t>Exhibition text (Museum of Sydney, 2024)</a:t>
            </a:r>
          </a:p>
          <a:p>
            <a:pPr>
              <a:spcAft>
                <a:spcPts val="600"/>
              </a:spcAft>
            </a:pPr>
            <a:r>
              <a:rPr lang="en-AU" sz="1400">
                <a:hlinkClick r:id="rId6"/>
              </a:rPr>
              <a:t>Cast In Cast Out: recasting fragments of memory</a:t>
            </a:r>
            <a:r>
              <a:rPr lang="en-AU" sz="1400"/>
              <a:t> </a:t>
            </a:r>
            <a:endParaRPr lang="en-GB" sz="1400">
              <a:solidFill>
                <a:schemeClr val="tx1"/>
              </a:solidFill>
              <a:latin typeface="+mj-lt"/>
              <a:cs typeface="Arial" panose="020B0604020202020204" pitchFamily="34" charset="0"/>
            </a:endParaRPr>
          </a:p>
        </p:txBody>
      </p:sp>
      <p:graphicFrame>
        <p:nvGraphicFramePr>
          <p:cNvPr id="14" name="Table 13">
            <a:extLst>
              <a:ext uri="{FF2B5EF4-FFF2-40B4-BE49-F238E27FC236}">
                <a16:creationId xmlns:a16="http://schemas.microsoft.com/office/drawing/2014/main" id="{98D75F62-DD99-F22D-B18B-71BED677E82E}"/>
              </a:ext>
            </a:extLst>
          </p:cNvPr>
          <p:cNvGraphicFramePr>
            <a:graphicFrameLocks noGrp="1"/>
          </p:cNvGraphicFramePr>
          <p:nvPr>
            <p:extLst>
              <p:ext uri="{D42A27DB-BD31-4B8C-83A1-F6EECF244321}">
                <p14:modId xmlns:p14="http://schemas.microsoft.com/office/powerpoint/2010/main" val="266286583"/>
              </p:ext>
            </p:extLst>
          </p:nvPr>
        </p:nvGraphicFramePr>
        <p:xfrm>
          <a:off x="4146884" y="1402487"/>
          <a:ext cx="7723196" cy="5051520"/>
        </p:xfrm>
        <a:graphic>
          <a:graphicData uri="http://schemas.openxmlformats.org/drawingml/2006/table">
            <a:tbl>
              <a:tblPr firstRow="1" bandRow="1">
                <a:tableStyleId>{72833802-FEF1-4C79-8D5D-14CF1EAF98D9}</a:tableStyleId>
              </a:tblPr>
              <a:tblGrid>
                <a:gridCol w="3861598">
                  <a:extLst>
                    <a:ext uri="{9D8B030D-6E8A-4147-A177-3AD203B41FA5}">
                      <a16:colId xmlns:a16="http://schemas.microsoft.com/office/drawing/2014/main" val="3860801137"/>
                    </a:ext>
                  </a:extLst>
                </a:gridCol>
                <a:gridCol w="3861598">
                  <a:extLst>
                    <a:ext uri="{9D8B030D-6E8A-4147-A177-3AD203B41FA5}">
                      <a16:colId xmlns:a16="http://schemas.microsoft.com/office/drawing/2014/main" val="1724708532"/>
                    </a:ext>
                  </a:extLst>
                </a:gridCol>
              </a:tblGrid>
              <a:tr h="324000">
                <a:tc>
                  <a:txBody>
                    <a:bodyPr/>
                    <a:lstStyle/>
                    <a:p>
                      <a:r>
                        <a:rPr lang="en-AU">
                          <a:solidFill>
                            <a:schemeClr val="tx1"/>
                          </a:solidFill>
                        </a:rPr>
                        <a:t>Artwork</a:t>
                      </a:r>
                    </a:p>
                  </a:txBody>
                  <a:tcPr>
                    <a:lnR w="12700" cap="flat" cmpd="sng" algn="ctr">
                      <a:solidFill>
                        <a:schemeClr val="accent2"/>
                      </a:solidFill>
                      <a:prstDash val="solid"/>
                      <a:round/>
                      <a:headEnd type="none" w="med" len="med"/>
                      <a:tailEnd type="none" w="med" len="med"/>
                    </a:lnR>
                    <a:solidFill>
                      <a:schemeClr val="bg1"/>
                    </a:solidFill>
                  </a:tcPr>
                </a:tc>
                <a:tc>
                  <a:txBody>
                    <a:bodyPr/>
                    <a:lstStyle/>
                    <a:p>
                      <a:r>
                        <a:rPr lang="en-AU">
                          <a:solidFill>
                            <a:schemeClr val="tx1"/>
                          </a:solidFill>
                        </a:rPr>
                        <a:t>Artist</a:t>
                      </a:r>
                    </a:p>
                  </a:txBody>
                  <a:tcPr>
                    <a:lnL w="12700" cap="flat" cmpd="sng" algn="ctr">
                      <a:solidFill>
                        <a:schemeClr val="accent2"/>
                      </a:solidFill>
                      <a:prstDash val="solid"/>
                      <a:round/>
                      <a:headEnd type="none" w="med" len="med"/>
                      <a:tailEnd type="none" w="med" len="med"/>
                    </a:lnL>
                    <a:solidFill>
                      <a:schemeClr val="accent4"/>
                    </a:solidFill>
                  </a:tcPr>
                </a:tc>
                <a:extLst>
                  <a:ext uri="{0D108BD9-81ED-4DB2-BD59-A6C34878D82A}">
                    <a16:rowId xmlns:a16="http://schemas.microsoft.com/office/drawing/2014/main" val="2868193347"/>
                  </a:ext>
                </a:extLst>
              </a:tr>
              <a:tr h="2160000">
                <a:tc>
                  <a:txBody>
                    <a:bodyPr/>
                    <a:lstStyle/>
                    <a:p>
                      <a:pPr marL="0" indent="0">
                        <a:buFont typeface="Arial" panose="020B0604020202020204" pitchFamily="34" charset="0"/>
                        <a:buNone/>
                      </a:pPr>
                      <a:endParaRPr lang="en-AU"/>
                    </a:p>
                  </a:txBody>
                  <a:tcPr>
                    <a:lnR w="12700" cap="flat" cmpd="sng" algn="ctr">
                      <a:solidFill>
                        <a:schemeClr val="accent2"/>
                      </a:solidFill>
                      <a:prstDash val="solid"/>
                      <a:round/>
                      <a:headEnd type="none" w="med" len="med"/>
                      <a:tailEnd type="none" w="med" len="med"/>
                    </a:lnR>
                  </a:tcPr>
                </a:tc>
                <a:tc>
                  <a:txBody>
                    <a:bodyPr/>
                    <a:lstStyle/>
                    <a:p>
                      <a:pPr marL="285750" indent="-285750">
                        <a:buFont typeface="Arial" panose="020B0604020202020204" pitchFamily="34" charset="0"/>
                        <a:buChar char="•"/>
                      </a:pPr>
                      <a:endParaRPr lang="en-AU"/>
                    </a:p>
                  </a:txBody>
                  <a:tcPr>
                    <a:lnL w="12700" cap="flat" cmpd="sng" algn="ctr">
                      <a:solidFill>
                        <a:schemeClr val="accent2"/>
                      </a:solidFill>
                      <a:prstDash val="solid"/>
                      <a:round/>
                      <a:headEnd type="none" w="med" len="med"/>
                      <a:tailEnd type="none" w="med" len="med"/>
                    </a:lnL>
                  </a:tcPr>
                </a:tc>
                <a:extLst>
                  <a:ext uri="{0D108BD9-81ED-4DB2-BD59-A6C34878D82A}">
                    <a16:rowId xmlns:a16="http://schemas.microsoft.com/office/drawing/2014/main" val="3079225396"/>
                  </a:ext>
                </a:extLst>
              </a:tr>
              <a:tr h="360000">
                <a:tc>
                  <a:txBody>
                    <a:bodyPr/>
                    <a:lstStyle/>
                    <a:p>
                      <a:r>
                        <a:rPr lang="en-AU" sz="1800" b="1" kern="1200">
                          <a:solidFill>
                            <a:schemeClr val="tx1"/>
                          </a:solidFill>
                          <a:latin typeface="+mn-lt"/>
                          <a:ea typeface="+mn-ea"/>
                          <a:cs typeface="+mn-cs"/>
                        </a:rPr>
                        <a:t>World</a:t>
                      </a:r>
                    </a:p>
                  </a:txBody>
                  <a:tcPr>
                    <a:lnR w="12700" cap="flat" cmpd="sng" algn="ctr">
                      <a:solidFill>
                        <a:schemeClr val="accent2"/>
                      </a:solidFill>
                      <a:prstDash val="solid"/>
                      <a:round/>
                      <a:headEnd type="none" w="med" len="med"/>
                      <a:tailEnd type="none" w="med" len="med"/>
                    </a:lnR>
                    <a:solidFill>
                      <a:schemeClr val="accent3"/>
                    </a:solidFill>
                  </a:tcPr>
                </a:tc>
                <a:tc>
                  <a:txBody>
                    <a:bodyPr/>
                    <a:lstStyle/>
                    <a:p>
                      <a:pPr marL="0" algn="l" defTabSz="914377" rtl="0" eaLnBrk="1" latinLnBrk="0" hangingPunct="1"/>
                      <a:r>
                        <a:rPr lang="en-AU" sz="1800" b="1" kern="1200">
                          <a:solidFill>
                            <a:schemeClr val="bg1"/>
                          </a:solidFill>
                          <a:latin typeface="+mn-lt"/>
                          <a:ea typeface="+mn-ea"/>
                          <a:cs typeface="+mn-cs"/>
                        </a:rPr>
                        <a:t>Audience</a:t>
                      </a:r>
                    </a:p>
                  </a:txBody>
                  <a:tcPr>
                    <a:lnL w="12700" cap="flat" cmpd="sng" algn="ctr">
                      <a:solidFill>
                        <a:schemeClr val="accent2"/>
                      </a:solidFill>
                      <a:prstDash val="solid"/>
                      <a:round/>
                      <a:headEnd type="none" w="med" len="med"/>
                      <a:tailEnd type="none" w="med" len="med"/>
                    </a:lnL>
                    <a:solidFill>
                      <a:schemeClr val="accent2"/>
                    </a:solidFill>
                  </a:tcPr>
                </a:tc>
                <a:extLst>
                  <a:ext uri="{0D108BD9-81ED-4DB2-BD59-A6C34878D82A}">
                    <a16:rowId xmlns:a16="http://schemas.microsoft.com/office/drawing/2014/main" val="966405247"/>
                  </a:ext>
                </a:extLst>
              </a:tr>
              <a:tr h="2160000">
                <a:tc>
                  <a:txBody>
                    <a:bodyPr/>
                    <a:lstStyle/>
                    <a:p>
                      <a:pPr marL="0" indent="0">
                        <a:buFont typeface="Arial" panose="020B0604020202020204" pitchFamily="34" charset="0"/>
                        <a:buNone/>
                      </a:pPr>
                      <a:endParaRPr lang="en-AU"/>
                    </a:p>
                  </a:txBody>
                  <a:tcPr>
                    <a:lnR w="12700" cap="flat" cmpd="sng" algn="ctr">
                      <a:solidFill>
                        <a:schemeClr val="accent2"/>
                      </a:solidFill>
                      <a:prstDash val="solid"/>
                      <a:round/>
                      <a:headEnd type="none" w="med" len="med"/>
                      <a:tailEnd type="none" w="med" len="med"/>
                    </a:lnR>
                  </a:tcPr>
                </a:tc>
                <a:tc>
                  <a:txBody>
                    <a:bodyPr/>
                    <a:lstStyle/>
                    <a:p>
                      <a:pPr marL="285750" indent="-285750">
                        <a:buFont typeface="Arial" panose="020B0604020202020204" pitchFamily="34" charset="0"/>
                        <a:buChar char="•"/>
                      </a:pPr>
                      <a:endParaRPr lang="en-AU" dirty="0"/>
                    </a:p>
                  </a:txBody>
                  <a:tcPr>
                    <a:lnL w="12700" cap="flat" cmpd="sng" algn="ctr">
                      <a:solidFill>
                        <a:schemeClr val="accent2"/>
                      </a:solidFill>
                      <a:prstDash val="solid"/>
                      <a:round/>
                      <a:headEnd type="none" w="med" len="med"/>
                      <a:tailEnd type="none" w="med" len="med"/>
                    </a:lnL>
                  </a:tcPr>
                </a:tc>
                <a:extLst>
                  <a:ext uri="{0D108BD9-81ED-4DB2-BD59-A6C34878D82A}">
                    <a16:rowId xmlns:a16="http://schemas.microsoft.com/office/drawing/2014/main" val="1582446054"/>
                  </a:ext>
                </a:extLst>
              </a:tr>
            </a:tbl>
          </a:graphicData>
        </a:graphic>
      </p:graphicFrame>
      <p:sp>
        <p:nvSpPr>
          <p:cNvPr id="2" name="Slide Number Placeholder 1">
            <a:extLst>
              <a:ext uri="{FF2B5EF4-FFF2-40B4-BE49-F238E27FC236}">
                <a16:creationId xmlns:a16="http://schemas.microsoft.com/office/drawing/2014/main" id="{F4FE6F95-B520-145B-2FF7-8BB3D1EA8E4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22</a:t>
            </a:fld>
            <a:endParaRPr lang="en-AU"/>
          </a:p>
        </p:txBody>
      </p:sp>
    </p:spTree>
    <p:extLst>
      <p:ext uri="{BB962C8B-B14F-4D97-AF65-F5344CB8AC3E}">
        <p14:creationId xmlns:p14="http://schemas.microsoft.com/office/powerpoint/2010/main" val="1115525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4A78B8-7808-7394-43E4-9EB911B6E5D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6E53713-7C30-CE86-F37F-E6481C3085BC}"/>
              </a:ext>
            </a:extLst>
          </p:cNvPr>
          <p:cNvSpPr>
            <a:spLocks noGrp="1"/>
          </p:cNvSpPr>
          <p:nvPr>
            <p:ph type="title"/>
          </p:nvPr>
        </p:nvSpPr>
        <p:spPr>
          <a:xfrm>
            <a:off x="360000" y="360000"/>
            <a:ext cx="3786884" cy="545601"/>
          </a:xfrm>
        </p:spPr>
        <p:txBody>
          <a:bodyPr/>
          <a:lstStyle/>
          <a:p>
            <a:r>
              <a:rPr lang="en-AU" dirty="0">
                <a:latin typeface="+mj-lt"/>
              </a:rPr>
              <a:t>3 focus artists </a:t>
            </a:r>
            <a:r>
              <a:rPr lang="en-AU" dirty="0">
                <a:solidFill>
                  <a:schemeClr val="accent1">
                    <a:alpha val="0"/>
                  </a:schemeClr>
                </a:solidFill>
                <a:latin typeface="+mj-lt"/>
              </a:rPr>
              <a:t>(4)</a:t>
            </a:r>
          </a:p>
        </p:txBody>
      </p:sp>
      <p:sp>
        <p:nvSpPr>
          <p:cNvPr id="4" name="Text Placeholder 3">
            <a:extLst>
              <a:ext uri="{FF2B5EF4-FFF2-40B4-BE49-F238E27FC236}">
                <a16:creationId xmlns:a16="http://schemas.microsoft.com/office/drawing/2014/main" id="{7729F7BC-7FB7-B62C-23CD-FE6FC771F915}"/>
              </a:ext>
            </a:extLst>
          </p:cNvPr>
          <p:cNvSpPr>
            <a:spLocks noGrp="1"/>
          </p:cNvSpPr>
          <p:nvPr>
            <p:ph type="body" sz="quarter" idx="18"/>
          </p:nvPr>
        </p:nvSpPr>
        <p:spPr>
          <a:xfrm>
            <a:off x="359999" y="982520"/>
            <a:ext cx="3948001" cy="310015"/>
          </a:xfrm>
        </p:spPr>
        <p:txBody>
          <a:bodyPr/>
          <a:lstStyle/>
          <a:p>
            <a:r>
              <a:rPr lang="en-AU">
                <a:latin typeface="+mj-lt"/>
              </a:rPr>
              <a:t>1.4(d) – Yang Yongliang</a:t>
            </a:r>
          </a:p>
        </p:txBody>
      </p:sp>
      <p:grpSp>
        <p:nvGrpSpPr>
          <p:cNvPr id="9" name="Group 8" descr="Task – Use the artwork image and linked information to categorise information into the 4 Artworld Concepts">
            <a:extLst>
              <a:ext uri="{FF2B5EF4-FFF2-40B4-BE49-F238E27FC236}">
                <a16:creationId xmlns:a16="http://schemas.microsoft.com/office/drawing/2014/main" id="{06343546-D4AD-083B-DB9C-D4CA501CA830}"/>
              </a:ext>
            </a:extLst>
          </p:cNvPr>
          <p:cNvGrpSpPr/>
          <p:nvPr/>
        </p:nvGrpSpPr>
        <p:grpSpPr>
          <a:xfrm>
            <a:off x="4308000" y="160550"/>
            <a:ext cx="7562080" cy="1045440"/>
            <a:chOff x="4308000" y="160550"/>
            <a:chExt cx="7562080" cy="1045440"/>
          </a:xfrm>
        </p:grpSpPr>
        <p:grpSp>
          <p:nvGrpSpPr>
            <p:cNvPr id="10" name="Group 9" descr="2. Pre-production">
              <a:extLst>
                <a:ext uri="{FF2B5EF4-FFF2-40B4-BE49-F238E27FC236}">
                  <a16:creationId xmlns:a16="http://schemas.microsoft.com/office/drawing/2014/main" id="{3146F0BC-8296-E989-0ACD-325FA8015099}"/>
                </a:ext>
              </a:extLst>
            </p:cNvPr>
            <p:cNvGrpSpPr/>
            <p:nvPr/>
          </p:nvGrpSpPr>
          <p:grpSpPr>
            <a:xfrm>
              <a:off x="4308000" y="160550"/>
              <a:ext cx="7562080" cy="1045440"/>
              <a:chOff x="8516640" y="310738"/>
              <a:chExt cx="7562080" cy="1045440"/>
            </a:xfrm>
          </p:grpSpPr>
          <p:sp>
            <p:nvSpPr>
              <p:cNvPr id="12" name="Rectangle: Rounded Corners 11">
                <a:extLst>
                  <a:ext uri="{FF2B5EF4-FFF2-40B4-BE49-F238E27FC236}">
                    <a16:creationId xmlns:a16="http://schemas.microsoft.com/office/drawing/2014/main" id="{4D205DFF-7B76-1C8C-C25B-5F847D09CF1C}"/>
                  </a:ext>
                  <a:ext uri="{C183D7F6-B498-43B3-948B-1728B52AA6E4}">
                    <adec:decorative xmlns:adec="http://schemas.microsoft.com/office/drawing/2017/decorative" val="1"/>
                  </a:ext>
                </a:extLst>
              </p:cNvPr>
              <p:cNvSpPr/>
              <p:nvPr/>
            </p:nvSpPr>
            <p:spPr>
              <a:xfrm>
                <a:off x="9194421" y="374761"/>
                <a:ext cx="6884299"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63538"/>
                <a:r>
                  <a:rPr lang="en-GB" sz="1800" b="1">
                    <a:solidFill>
                      <a:schemeClr val="tx1"/>
                    </a:solidFill>
                    <a:latin typeface="+mj-lt"/>
                    <a:cs typeface="Arial" panose="020B0604020202020204" pitchFamily="34" charset="0"/>
                  </a:rPr>
                  <a:t>Task</a:t>
                </a:r>
                <a:r>
                  <a:rPr lang="en-GB" sz="1800">
                    <a:solidFill>
                      <a:schemeClr val="tx1"/>
                    </a:solidFill>
                    <a:latin typeface="+mj-lt"/>
                    <a:cs typeface="Arial" panose="020B0604020202020204" pitchFamily="34" charset="0"/>
                  </a:rPr>
                  <a:t> – Use the artwork image and linked information to categorise information into the 4 Artworld Concepts</a:t>
                </a:r>
              </a:p>
            </p:txBody>
          </p:sp>
          <p:sp>
            <p:nvSpPr>
              <p:cNvPr id="13" name="Oval 12">
                <a:hlinkClick r:id="rId3" action="ppaction://hlinksldjump"/>
                <a:extLst>
                  <a:ext uri="{FF2B5EF4-FFF2-40B4-BE49-F238E27FC236}">
                    <a16:creationId xmlns:a16="http://schemas.microsoft.com/office/drawing/2014/main" id="{F6B5BC12-D271-95AE-73B8-FD232672BEA4}"/>
                  </a:ext>
                </a:extLst>
              </p:cNvPr>
              <p:cNvSpPr/>
              <p:nvPr/>
            </p:nvSpPr>
            <p:spPr>
              <a:xfrm>
                <a:off x="8516640" y="310738"/>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sz="3000" b="1">
                  <a:solidFill>
                    <a:schemeClr val="bg1"/>
                  </a:solidFill>
                  <a:latin typeface="+mj-lt"/>
                  <a:cs typeface="Arial" panose="020B0604020202020204" pitchFamily="34" charset="0"/>
                </a:endParaRPr>
              </a:p>
            </p:txBody>
          </p:sp>
        </p:grpSp>
        <p:pic>
          <p:nvPicPr>
            <p:cNvPr id="11" name="Picture 10">
              <a:extLst>
                <a:ext uri="{FF2B5EF4-FFF2-40B4-BE49-F238E27FC236}">
                  <a16:creationId xmlns:a16="http://schemas.microsoft.com/office/drawing/2014/main" id="{4603CEA9-3BBA-3E22-31FD-795176961040}"/>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4411900" y="261378"/>
              <a:ext cx="837640" cy="845694"/>
            </a:xfrm>
            <a:prstGeom prst="rect">
              <a:avLst/>
            </a:prstGeom>
          </p:spPr>
        </p:pic>
      </p:grpSp>
      <p:sp>
        <p:nvSpPr>
          <p:cNvPr id="5" name="Rectangle: Rounded Corners 4">
            <a:extLst>
              <a:ext uri="{FF2B5EF4-FFF2-40B4-BE49-F238E27FC236}">
                <a16:creationId xmlns:a16="http://schemas.microsoft.com/office/drawing/2014/main" id="{8935BECD-A16B-1C65-779E-58AAA5A3C23B}"/>
              </a:ext>
              <a:ext uri="{C183D7F6-B498-43B3-948B-1728B52AA6E4}">
                <adec:decorative xmlns:adec="http://schemas.microsoft.com/office/drawing/2017/decorative" val="1"/>
              </a:ext>
            </a:extLst>
          </p:cNvPr>
          <p:cNvSpPr/>
          <p:nvPr/>
        </p:nvSpPr>
        <p:spPr>
          <a:xfrm>
            <a:off x="279791" y="1400341"/>
            <a:ext cx="3690630" cy="4206376"/>
          </a:xfrm>
          <a:prstGeom prst="roundRect">
            <a:avLst>
              <a:gd name="adj" fmla="val 3011"/>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63538"/>
            <a:endParaRPr lang="en-GB" sz="1800">
              <a:solidFill>
                <a:schemeClr val="tx1"/>
              </a:solidFill>
              <a:latin typeface="+mj-lt"/>
              <a:cs typeface="Arial" panose="020B0604020202020204" pitchFamily="34" charset="0"/>
            </a:endParaRPr>
          </a:p>
        </p:txBody>
      </p:sp>
      <p:sp>
        <p:nvSpPr>
          <p:cNvPr id="31" name="Picture Placeholder 30">
            <a:extLst>
              <a:ext uri="{FF2B5EF4-FFF2-40B4-BE49-F238E27FC236}">
                <a16:creationId xmlns:a16="http://schemas.microsoft.com/office/drawing/2014/main" id="{9D531D11-9C89-CA07-EDDB-7A5ECBA8D50A}"/>
              </a:ext>
            </a:extLst>
          </p:cNvPr>
          <p:cNvSpPr>
            <a:spLocks noGrp="1"/>
          </p:cNvSpPr>
          <p:nvPr>
            <p:ph type="pic" sz="quarter" idx="20"/>
          </p:nvPr>
        </p:nvSpPr>
        <p:spPr>
          <a:xfrm>
            <a:off x="359999" y="1488817"/>
            <a:ext cx="3530212" cy="3158487"/>
          </a:xfrm>
        </p:spPr>
        <p:txBody>
          <a:bodyPr/>
          <a:lstStyle/>
          <a:p>
            <a:endParaRPr lang="en-AU"/>
          </a:p>
        </p:txBody>
      </p:sp>
      <p:sp>
        <p:nvSpPr>
          <p:cNvPr id="7" name="TextBox 6">
            <a:extLst>
              <a:ext uri="{FF2B5EF4-FFF2-40B4-BE49-F238E27FC236}">
                <a16:creationId xmlns:a16="http://schemas.microsoft.com/office/drawing/2014/main" id="{14B1B006-41E9-16B6-2BA2-EEEEB1D58B36}"/>
              </a:ext>
            </a:extLst>
          </p:cNvPr>
          <p:cNvSpPr txBox="1"/>
          <p:nvPr/>
        </p:nvSpPr>
        <p:spPr>
          <a:xfrm>
            <a:off x="359999" y="4755109"/>
            <a:ext cx="3530212" cy="677108"/>
          </a:xfrm>
          <a:prstGeom prst="rect">
            <a:avLst/>
          </a:prstGeom>
          <a:noFill/>
        </p:spPr>
        <p:txBody>
          <a:bodyPr wrap="square">
            <a:spAutoFit/>
          </a:bodyPr>
          <a:lstStyle/>
          <a:p>
            <a:pPr>
              <a:spcBef>
                <a:spcPts val="600"/>
              </a:spcBef>
              <a:spcAft>
                <a:spcPts val="600"/>
              </a:spcAft>
            </a:pPr>
            <a:r>
              <a:rPr lang="en-AU" sz="1400">
                <a:hlinkClick r:id="rId5"/>
              </a:rPr>
              <a:t>The Falls (2022) by Yang Yongliang</a:t>
            </a:r>
            <a:endParaRPr lang="en-AU" sz="1400">
              <a:hlinkClick r:id="rId6"/>
            </a:endParaRPr>
          </a:p>
          <a:p>
            <a:pPr algn="l">
              <a:spcBef>
                <a:spcPts val="600"/>
              </a:spcBef>
              <a:spcAft>
                <a:spcPts val="600"/>
              </a:spcAft>
              <a:buNone/>
            </a:pPr>
            <a:r>
              <a:rPr lang="en-AU" sz="1400" b="0" i="0">
                <a:solidFill>
                  <a:srgbClr val="212529"/>
                </a:solidFill>
                <a:effectLst/>
              </a:rPr>
              <a:t>Single channel 4K video, 7:00 minutes</a:t>
            </a:r>
          </a:p>
        </p:txBody>
      </p:sp>
      <p:sp>
        <p:nvSpPr>
          <p:cNvPr id="6" name="Rectangle: Rounded Corners 5">
            <a:extLst>
              <a:ext uri="{FF2B5EF4-FFF2-40B4-BE49-F238E27FC236}">
                <a16:creationId xmlns:a16="http://schemas.microsoft.com/office/drawing/2014/main" id="{71D37561-C0B5-0015-ED32-7485F9A112B9}"/>
              </a:ext>
              <a:ext uri="{C183D7F6-B498-43B3-948B-1728B52AA6E4}">
                <adec:decorative xmlns:adec="http://schemas.microsoft.com/office/drawing/2017/decorative" val="1"/>
              </a:ext>
            </a:extLst>
          </p:cNvPr>
          <p:cNvSpPr/>
          <p:nvPr/>
        </p:nvSpPr>
        <p:spPr>
          <a:xfrm>
            <a:off x="279791" y="5714523"/>
            <a:ext cx="3690630" cy="783478"/>
          </a:xfrm>
          <a:prstGeom prst="roundRect">
            <a:avLst>
              <a:gd name="adj" fmla="val 1390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spcAft>
                <a:spcPts val="600"/>
              </a:spcAft>
            </a:pPr>
            <a:r>
              <a:rPr lang="en-GB" sz="1400">
                <a:solidFill>
                  <a:schemeClr val="tx1"/>
                </a:solidFill>
                <a:latin typeface="+mj-lt"/>
                <a:cs typeface="Arial" panose="020B0604020202020204" pitchFamily="34" charset="0"/>
              </a:rPr>
              <a:t>Artist biography (scroll to bottom of page):</a:t>
            </a:r>
          </a:p>
          <a:p>
            <a:pPr>
              <a:spcAft>
                <a:spcPts val="600"/>
              </a:spcAft>
            </a:pPr>
            <a:r>
              <a:rPr lang="en-AU" sz="1400">
                <a:hlinkClick r:id="rId7"/>
              </a:rPr>
              <a:t>Yang Yongliang – Sullivan + Strumpf</a:t>
            </a:r>
            <a:r>
              <a:rPr lang="en-AU" sz="1400"/>
              <a:t> </a:t>
            </a:r>
            <a:endParaRPr lang="en-GB" sz="1400">
              <a:solidFill>
                <a:schemeClr val="tx1"/>
              </a:solidFill>
              <a:latin typeface="+mj-lt"/>
              <a:cs typeface="Arial" panose="020B0604020202020204" pitchFamily="34" charset="0"/>
            </a:endParaRPr>
          </a:p>
        </p:txBody>
      </p:sp>
      <p:graphicFrame>
        <p:nvGraphicFramePr>
          <p:cNvPr id="14" name="Table 13">
            <a:extLst>
              <a:ext uri="{FF2B5EF4-FFF2-40B4-BE49-F238E27FC236}">
                <a16:creationId xmlns:a16="http://schemas.microsoft.com/office/drawing/2014/main" id="{B66A2076-2229-2E73-7F60-5337BA44F025}"/>
              </a:ext>
            </a:extLst>
          </p:cNvPr>
          <p:cNvGraphicFramePr>
            <a:graphicFrameLocks noGrp="1"/>
          </p:cNvGraphicFramePr>
          <p:nvPr>
            <p:extLst>
              <p:ext uri="{D42A27DB-BD31-4B8C-83A1-F6EECF244321}">
                <p14:modId xmlns:p14="http://schemas.microsoft.com/office/powerpoint/2010/main" val="266286583"/>
              </p:ext>
            </p:extLst>
          </p:nvPr>
        </p:nvGraphicFramePr>
        <p:xfrm>
          <a:off x="4146884" y="1402487"/>
          <a:ext cx="7723196" cy="5051520"/>
        </p:xfrm>
        <a:graphic>
          <a:graphicData uri="http://schemas.openxmlformats.org/drawingml/2006/table">
            <a:tbl>
              <a:tblPr firstRow="1" bandRow="1">
                <a:tableStyleId>{72833802-FEF1-4C79-8D5D-14CF1EAF98D9}</a:tableStyleId>
              </a:tblPr>
              <a:tblGrid>
                <a:gridCol w="3861598">
                  <a:extLst>
                    <a:ext uri="{9D8B030D-6E8A-4147-A177-3AD203B41FA5}">
                      <a16:colId xmlns:a16="http://schemas.microsoft.com/office/drawing/2014/main" val="3860801137"/>
                    </a:ext>
                  </a:extLst>
                </a:gridCol>
                <a:gridCol w="3861598">
                  <a:extLst>
                    <a:ext uri="{9D8B030D-6E8A-4147-A177-3AD203B41FA5}">
                      <a16:colId xmlns:a16="http://schemas.microsoft.com/office/drawing/2014/main" val="1724708532"/>
                    </a:ext>
                  </a:extLst>
                </a:gridCol>
              </a:tblGrid>
              <a:tr h="324000">
                <a:tc>
                  <a:txBody>
                    <a:bodyPr/>
                    <a:lstStyle/>
                    <a:p>
                      <a:r>
                        <a:rPr lang="en-AU">
                          <a:solidFill>
                            <a:schemeClr val="tx1"/>
                          </a:solidFill>
                        </a:rPr>
                        <a:t>Artwork</a:t>
                      </a:r>
                    </a:p>
                  </a:txBody>
                  <a:tcPr>
                    <a:lnR w="12700" cap="flat" cmpd="sng" algn="ctr">
                      <a:solidFill>
                        <a:schemeClr val="accent2"/>
                      </a:solidFill>
                      <a:prstDash val="solid"/>
                      <a:round/>
                      <a:headEnd type="none" w="med" len="med"/>
                      <a:tailEnd type="none" w="med" len="med"/>
                    </a:lnR>
                    <a:solidFill>
                      <a:schemeClr val="bg1"/>
                    </a:solidFill>
                  </a:tcPr>
                </a:tc>
                <a:tc>
                  <a:txBody>
                    <a:bodyPr/>
                    <a:lstStyle/>
                    <a:p>
                      <a:r>
                        <a:rPr lang="en-AU">
                          <a:solidFill>
                            <a:schemeClr val="tx1"/>
                          </a:solidFill>
                        </a:rPr>
                        <a:t>Artist</a:t>
                      </a:r>
                    </a:p>
                  </a:txBody>
                  <a:tcPr>
                    <a:lnL w="12700" cap="flat" cmpd="sng" algn="ctr">
                      <a:solidFill>
                        <a:schemeClr val="accent2"/>
                      </a:solidFill>
                      <a:prstDash val="solid"/>
                      <a:round/>
                      <a:headEnd type="none" w="med" len="med"/>
                      <a:tailEnd type="none" w="med" len="med"/>
                    </a:lnL>
                    <a:solidFill>
                      <a:schemeClr val="accent4"/>
                    </a:solidFill>
                  </a:tcPr>
                </a:tc>
                <a:extLst>
                  <a:ext uri="{0D108BD9-81ED-4DB2-BD59-A6C34878D82A}">
                    <a16:rowId xmlns:a16="http://schemas.microsoft.com/office/drawing/2014/main" val="2868193347"/>
                  </a:ext>
                </a:extLst>
              </a:tr>
              <a:tr h="2160000">
                <a:tc>
                  <a:txBody>
                    <a:bodyPr/>
                    <a:lstStyle/>
                    <a:p>
                      <a:pPr marL="0" indent="0">
                        <a:buFont typeface="Arial" panose="020B0604020202020204" pitchFamily="34" charset="0"/>
                        <a:buNone/>
                      </a:pPr>
                      <a:endParaRPr lang="en-AU"/>
                    </a:p>
                  </a:txBody>
                  <a:tcPr>
                    <a:lnR w="12700" cap="flat" cmpd="sng" algn="ctr">
                      <a:solidFill>
                        <a:schemeClr val="accent2"/>
                      </a:solidFill>
                      <a:prstDash val="solid"/>
                      <a:round/>
                      <a:headEnd type="none" w="med" len="med"/>
                      <a:tailEnd type="none" w="med" len="med"/>
                    </a:lnR>
                  </a:tcPr>
                </a:tc>
                <a:tc>
                  <a:txBody>
                    <a:bodyPr/>
                    <a:lstStyle/>
                    <a:p>
                      <a:pPr marL="285750" indent="-285750">
                        <a:buFont typeface="Arial" panose="020B0604020202020204" pitchFamily="34" charset="0"/>
                        <a:buChar char="•"/>
                      </a:pPr>
                      <a:endParaRPr lang="en-AU"/>
                    </a:p>
                  </a:txBody>
                  <a:tcPr>
                    <a:lnL w="12700" cap="flat" cmpd="sng" algn="ctr">
                      <a:solidFill>
                        <a:schemeClr val="accent2"/>
                      </a:solidFill>
                      <a:prstDash val="solid"/>
                      <a:round/>
                      <a:headEnd type="none" w="med" len="med"/>
                      <a:tailEnd type="none" w="med" len="med"/>
                    </a:lnL>
                  </a:tcPr>
                </a:tc>
                <a:extLst>
                  <a:ext uri="{0D108BD9-81ED-4DB2-BD59-A6C34878D82A}">
                    <a16:rowId xmlns:a16="http://schemas.microsoft.com/office/drawing/2014/main" val="3079225396"/>
                  </a:ext>
                </a:extLst>
              </a:tr>
              <a:tr h="360000">
                <a:tc>
                  <a:txBody>
                    <a:bodyPr/>
                    <a:lstStyle/>
                    <a:p>
                      <a:r>
                        <a:rPr lang="en-AU" sz="1800" b="1" kern="1200">
                          <a:solidFill>
                            <a:schemeClr val="tx1"/>
                          </a:solidFill>
                          <a:latin typeface="+mn-lt"/>
                          <a:ea typeface="+mn-ea"/>
                          <a:cs typeface="+mn-cs"/>
                        </a:rPr>
                        <a:t>World</a:t>
                      </a:r>
                    </a:p>
                  </a:txBody>
                  <a:tcPr>
                    <a:lnR w="12700" cap="flat" cmpd="sng" algn="ctr">
                      <a:solidFill>
                        <a:schemeClr val="accent2"/>
                      </a:solidFill>
                      <a:prstDash val="solid"/>
                      <a:round/>
                      <a:headEnd type="none" w="med" len="med"/>
                      <a:tailEnd type="none" w="med" len="med"/>
                    </a:lnR>
                    <a:solidFill>
                      <a:schemeClr val="accent3"/>
                    </a:solidFill>
                  </a:tcPr>
                </a:tc>
                <a:tc>
                  <a:txBody>
                    <a:bodyPr/>
                    <a:lstStyle/>
                    <a:p>
                      <a:pPr marL="0" algn="l" defTabSz="914377" rtl="0" eaLnBrk="1" latinLnBrk="0" hangingPunct="1"/>
                      <a:r>
                        <a:rPr lang="en-AU" sz="1800" b="1" kern="1200">
                          <a:solidFill>
                            <a:schemeClr val="bg1"/>
                          </a:solidFill>
                          <a:latin typeface="+mn-lt"/>
                          <a:ea typeface="+mn-ea"/>
                          <a:cs typeface="+mn-cs"/>
                        </a:rPr>
                        <a:t>Audience</a:t>
                      </a:r>
                    </a:p>
                  </a:txBody>
                  <a:tcPr>
                    <a:lnL w="12700" cap="flat" cmpd="sng" algn="ctr">
                      <a:solidFill>
                        <a:schemeClr val="accent2"/>
                      </a:solidFill>
                      <a:prstDash val="solid"/>
                      <a:round/>
                      <a:headEnd type="none" w="med" len="med"/>
                      <a:tailEnd type="none" w="med" len="med"/>
                    </a:lnL>
                    <a:solidFill>
                      <a:schemeClr val="accent2"/>
                    </a:solidFill>
                  </a:tcPr>
                </a:tc>
                <a:extLst>
                  <a:ext uri="{0D108BD9-81ED-4DB2-BD59-A6C34878D82A}">
                    <a16:rowId xmlns:a16="http://schemas.microsoft.com/office/drawing/2014/main" val="966405247"/>
                  </a:ext>
                </a:extLst>
              </a:tr>
              <a:tr h="2160000">
                <a:tc>
                  <a:txBody>
                    <a:bodyPr/>
                    <a:lstStyle/>
                    <a:p>
                      <a:pPr marL="0" indent="0">
                        <a:buFont typeface="Arial" panose="020B0604020202020204" pitchFamily="34" charset="0"/>
                        <a:buNone/>
                      </a:pPr>
                      <a:endParaRPr lang="en-AU"/>
                    </a:p>
                  </a:txBody>
                  <a:tcPr>
                    <a:lnR w="12700" cap="flat" cmpd="sng" algn="ctr">
                      <a:solidFill>
                        <a:schemeClr val="accent2"/>
                      </a:solidFill>
                      <a:prstDash val="solid"/>
                      <a:round/>
                      <a:headEnd type="none" w="med" len="med"/>
                      <a:tailEnd type="none" w="med" len="med"/>
                    </a:lnR>
                  </a:tcPr>
                </a:tc>
                <a:tc>
                  <a:txBody>
                    <a:bodyPr/>
                    <a:lstStyle/>
                    <a:p>
                      <a:pPr marL="285750" indent="-285750">
                        <a:buFont typeface="Arial" panose="020B0604020202020204" pitchFamily="34" charset="0"/>
                        <a:buChar char="•"/>
                      </a:pPr>
                      <a:endParaRPr lang="en-AU" dirty="0"/>
                    </a:p>
                  </a:txBody>
                  <a:tcPr>
                    <a:lnL w="12700" cap="flat" cmpd="sng" algn="ctr">
                      <a:solidFill>
                        <a:schemeClr val="accent2"/>
                      </a:solidFill>
                      <a:prstDash val="solid"/>
                      <a:round/>
                      <a:headEnd type="none" w="med" len="med"/>
                      <a:tailEnd type="none" w="med" len="med"/>
                    </a:lnL>
                  </a:tcPr>
                </a:tc>
                <a:extLst>
                  <a:ext uri="{0D108BD9-81ED-4DB2-BD59-A6C34878D82A}">
                    <a16:rowId xmlns:a16="http://schemas.microsoft.com/office/drawing/2014/main" val="1582446054"/>
                  </a:ext>
                </a:extLst>
              </a:tr>
            </a:tbl>
          </a:graphicData>
        </a:graphic>
      </p:graphicFrame>
      <p:sp>
        <p:nvSpPr>
          <p:cNvPr id="2" name="Slide Number Placeholder 1">
            <a:extLst>
              <a:ext uri="{FF2B5EF4-FFF2-40B4-BE49-F238E27FC236}">
                <a16:creationId xmlns:a16="http://schemas.microsoft.com/office/drawing/2014/main" id="{1C539E88-B55C-CE3F-1131-5FB158F89E1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23</a:t>
            </a:fld>
            <a:endParaRPr lang="en-AU"/>
          </a:p>
        </p:txBody>
      </p:sp>
    </p:spTree>
    <p:extLst>
      <p:ext uri="{BB962C8B-B14F-4D97-AF65-F5344CB8AC3E}">
        <p14:creationId xmlns:p14="http://schemas.microsoft.com/office/powerpoint/2010/main" val="4057473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7D23FE-4E61-B403-A8D3-5C27CA438135}"/>
              </a:ext>
            </a:extLst>
          </p:cNvPr>
          <p:cNvSpPr>
            <a:spLocks noGrp="1"/>
          </p:cNvSpPr>
          <p:nvPr>
            <p:ph type="title"/>
          </p:nvPr>
        </p:nvSpPr>
        <p:spPr>
          <a:xfrm>
            <a:off x="360000" y="360000"/>
            <a:ext cx="4292682" cy="545601"/>
          </a:xfrm>
        </p:spPr>
        <p:txBody>
          <a:bodyPr/>
          <a:lstStyle/>
          <a:p>
            <a:r>
              <a:rPr lang="en-AU" dirty="0"/>
              <a:t>Carrying traces… </a:t>
            </a:r>
            <a:r>
              <a:rPr lang="en-AU" dirty="0">
                <a:solidFill>
                  <a:schemeClr val="accent1">
                    <a:alpha val="0"/>
                  </a:schemeClr>
                </a:solidFill>
              </a:rPr>
              <a:t>(1)</a:t>
            </a:r>
          </a:p>
        </p:txBody>
      </p:sp>
      <p:sp>
        <p:nvSpPr>
          <p:cNvPr id="4" name="Text Placeholder 3">
            <a:extLst>
              <a:ext uri="{FF2B5EF4-FFF2-40B4-BE49-F238E27FC236}">
                <a16:creationId xmlns:a16="http://schemas.microsoft.com/office/drawing/2014/main" id="{F7201F77-6B53-EF96-F484-CB021D128950}"/>
              </a:ext>
            </a:extLst>
          </p:cNvPr>
          <p:cNvSpPr>
            <a:spLocks noGrp="1"/>
          </p:cNvSpPr>
          <p:nvPr>
            <p:ph type="body" sz="quarter" idx="18"/>
          </p:nvPr>
        </p:nvSpPr>
        <p:spPr>
          <a:xfrm>
            <a:off x="359999" y="982520"/>
            <a:ext cx="4292682" cy="318065"/>
          </a:xfrm>
        </p:spPr>
        <p:txBody>
          <a:bodyPr/>
          <a:lstStyle/>
          <a:p>
            <a:r>
              <a:rPr lang="en-AU" dirty="0"/>
              <a:t>1.5(a) Visual Arts diary activity</a:t>
            </a:r>
          </a:p>
        </p:txBody>
      </p:sp>
      <p:grpSp>
        <p:nvGrpSpPr>
          <p:cNvPr id="10" name="Group 9" descr="Think about it – Artworks about built environments aren’t just about the space. They can also be about the ways people experience places, and the traces they leave behind.">
            <a:extLst>
              <a:ext uri="{FF2B5EF4-FFF2-40B4-BE49-F238E27FC236}">
                <a16:creationId xmlns:a16="http://schemas.microsoft.com/office/drawing/2014/main" id="{B5CDA0FA-734C-4C44-E178-98FCCA924ED3}"/>
              </a:ext>
            </a:extLst>
          </p:cNvPr>
          <p:cNvGrpSpPr/>
          <p:nvPr/>
        </p:nvGrpSpPr>
        <p:grpSpPr>
          <a:xfrm>
            <a:off x="4308000" y="160550"/>
            <a:ext cx="7562080" cy="1045440"/>
            <a:chOff x="4308000" y="160550"/>
            <a:chExt cx="7562080" cy="1045440"/>
          </a:xfrm>
        </p:grpSpPr>
        <p:grpSp>
          <p:nvGrpSpPr>
            <p:cNvPr id="11" name="Group 10" descr="2. Pre-production">
              <a:extLst>
                <a:ext uri="{FF2B5EF4-FFF2-40B4-BE49-F238E27FC236}">
                  <a16:creationId xmlns:a16="http://schemas.microsoft.com/office/drawing/2014/main" id="{2E38579B-B313-F6BC-AB50-F4F2E1017ED0}"/>
                </a:ext>
              </a:extLst>
            </p:cNvPr>
            <p:cNvGrpSpPr/>
            <p:nvPr/>
          </p:nvGrpSpPr>
          <p:grpSpPr>
            <a:xfrm>
              <a:off x="4308000" y="160550"/>
              <a:ext cx="7562080" cy="1045440"/>
              <a:chOff x="8516640" y="310738"/>
              <a:chExt cx="7562080" cy="1045440"/>
            </a:xfrm>
          </p:grpSpPr>
          <p:sp>
            <p:nvSpPr>
              <p:cNvPr id="13" name="Rectangle: Rounded Corners 12">
                <a:extLst>
                  <a:ext uri="{FF2B5EF4-FFF2-40B4-BE49-F238E27FC236}">
                    <a16:creationId xmlns:a16="http://schemas.microsoft.com/office/drawing/2014/main" id="{686702A1-81D0-3FA5-CE18-63BF2726D371}"/>
                  </a:ext>
                  <a:ext uri="{C183D7F6-B498-43B3-948B-1728B52AA6E4}">
                    <adec:decorative xmlns:adec="http://schemas.microsoft.com/office/drawing/2017/decorative" val="1"/>
                  </a:ext>
                </a:extLst>
              </p:cNvPr>
              <p:cNvSpPr/>
              <p:nvPr/>
            </p:nvSpPr>
            <p:spPr>
              <a:xfrm>
                <a:off x="9194421" y="374761"/>
                <a:ext cx="6884299"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63538"/>
                <a:r>
                  <a:rPr lang="en-AU" sz="1800">
                    <a:solidFill>
                      <a:schemeClr val="tx1"/>
                    </a:solidFill>
                    <a:latin typeface="+mj-lt"/>
                    <a:cs typeface="Arial" panose="020B0604020202020204" pitchFamily="34" charset="0"/>
                  </a:rPr>
                  <a:t>Think about it – Artworks about built environments aren’t just about the space. They can also be about the ways people experience places, and the traces they leave behind. </a:t>
                </a:r>
              </a:p>
            </p:txBody>
          </p:sp>
          <p:sp>
            <p:nvSpPr>
              <p:cNvPr id="14" name="Oval 13">
                <a:hlinkClick r:id="rId3" action="ppaction://hlinksldjump"/>
                <a:extLst>
                  <a:ext uri="{FF2B5EF4-FFF2-40B4-BE49-F238E27FC236}">
                    <a16:creationId xmlns:a16="http://schemas.microsoft.com/office/drawing/2014/main" id="{687339EF-DCA6-7CD9-63B0-ABC70F740275}"/>
                  </a:ext>
                </a:extLst>
              </p:cNvPr>
              <p:cNvSpPr/>
              <p:nvPr/>
            </p:nvSpPr>
            <p:spPr>
              <a:xfrm>
                <a:off x="8516640" y="310738"/>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sz="3000" b="1">
                  <a:solidFill>
                    <a:schemeClr val="bg1"/>
                  </a:solidFill>
                  <a:latin typeface="+mj-lt"/>
                  <a:cs typeface="Arial" panose="020B0604020202020204" pitchFamily="34" charset="0"/>
                </a:endParaRPr>
              </a:p>
            </p:txBody>
          </p:sp>
        </p:grpSp>
        <p:pic>
          <p:nvPicPr>
            <p:cNvPr id="12" name="Picture 11">
              <a:extLst>
                <a:ext uri="{FF2B5EF4-FFF2-40B4-BE49-F238E27FC236}">
                  <a16:creationId xmlns:a16="http://schemas.microsoft.com/office/drawing/2014/main" id="{68C3786C-6649-CAFF-C085-704A2171AD22}"/>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4411900" y="265405"/>
              <a:ext cx="837640" cy="837640"/>
            </a:xfrm>
            <a:prstGeom prst="rect">
              <a:avLst/>
            </a:prstGeom>
          </p:spPr>
        </p:pic>
      </p:grpSp>
      <p:sp>
        <p:nvSpPr>
          <p:cNvPr id="7" name="Rectangle: Rounded Corners 6">
            <a:extLst>
              <a:ext uri="{FF2B5EF4-FFF2-40B4-BE49-F238E27FC236}">
                <a16:creationId xmlns:a16="http://schemas.microsoft.com/office/drawing/2014/main" id="{25C75892-2896-D781-EB74-6443D9F2AA02}"/>
              </a:ext>
              <a:ext uri="{C183D7F6-B498-43B3-948B-1728B52AA6E4}">
                <adec:decorative xmlns:adec="http://schemas.microsoft.com/office/drawing/2017/decorative" val="1"/>
              </a:ext>
            </a:extLst>
          </p:cNvPr>
          <p:cNvSpPr/>
          <p:nvPr/>
        </p:nvSpPr>
        <p:spPr>
          <a:xfrm>
            <a:off x="360000" y="1369453"/>
            <a:ext cx="3345308" cy="5263974"/>
          </a:xfrm>
          <a:prstGeom prst="roundRect">
            <a:avLst>
              <a:gd name="adj" fmla="val 503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430213" indent="-342900">
              <a:spcBef>
                <a:spcPts val="600"/>
              </a:spcBef>
              <a:spcAft>
                <a:spcPts val="600"/>
              </a:spcAft>
              <a:buFont typeface="+mj-lt"/>
              <a:buAutoNum type="arabicPeriod"/>
            </a:pPr>
            <a:r>
              <a:rPr lang="en-GB" sz="1800" dirty="0">
                <a:solidFill>
                  <a:schemeClr val="bg1"/>
                </a:solidFill>
                <a:latin typeface="+mj-lt"/>
                <a:cs typeface="Arial" panose="020B0604020202020204" pitchFamily="34" charset="0"/>
              </a:rPr>
              <a:t>Choose one of the focus artworks you have already looked at. </a:t>
            </a:r>
          </a:p>
          <a:p>
            <a:pPr marL="430213" indent="-342900">
              <a:spcBef>
                <a:spcPts val="600"/>
              </a:spcBef>
              <a:spcAft>
                <a:spcPts val="600"/>
              </a:spcAft>
              <a:buFont typeface="+mj-lt"/>
              <a:buAutoNum type="arabicPeriod"/>
            </a:pPr>
            <a:r>
              <a:rPr lang="en-GB" sz="1800" dirty="0">
                <a:solidFill>
                  <a:schemeClr val="bg1"/>
                </a:solidFill>
                <a:latin typeface="+mj-lt"/>
                <a:cs typeface="Arial" panose="020B0604020202020204" pitchFamily="34" charset="0"/>
              </a:rPr>
              <a:t>In your visual arts diary, make a sketch of the artwork. </a:t>
            </a:r>
          </a:p>
          <a:p>
            <a:pPr marL="430213" indent="-342900">
              <a:spcBef>
                <a:spcPts val="600"/>
              </a:spcBef>
              <a:spcAft>
                <a:spcPts val="600"/>
              </a:spcAft>
              <a:buFont typeface="+mj-lt"/>
              <a:buAutoNum type="arabicPeriod"/>
            </a:pPr>
            <a:r>
              <a:rPr lang="en-GB" sz="1800" dirty="0">
                <a:solidFill>
                  <a:schemeClr val="bg1"/>
                </a:solidFill>
                <a:latin typeface="+mj-lt"/>
                <a:cs typeface="Arial" panose="020B0604020202020204" pitchFamily="34" charset="0"/>
              </a:rPr>
              <a:t>Focus on a detail that represents a marker or trace of meaning relating to human presence, occupation, or experiences.</a:t>
            </a:r>
          </a:p>
          <a:p>
            <a:pPr marL="430213" indent="-342900">
              <a:spcBef>
                <a:spcPts val="600"/>
              </a:spcBef>
              <a:spcAft>
                <a:spcPts val="600"/>
              </a:spcAft>
              <a:buFont typeface="+mj-lt"/>
              <a:buAutoNum type="arabicPeriod"/>
            </a:pPr>
            <a:r>
              <a:rPr lang="en-GB" sz="1800" dirty="0">
                <a:solidFill>
                  <a:schemeClr val="bg1"/>
                </a:solidFill>
                <a:latin typeface="+mj-lt"/>
                <a:cs typeface="Arial" panose="020B0604020202020204" pitchFamily="34" charset="0"/>
              </a:rPr>
              <a:t>Annotate your drawing – how does this detail represent meaning to audiences?</a:t>
            </a:r>
          </a:p>
        </p:txBody>
      </p:sp>
      <p:grpSp>
        <p:nvGrpSpPr>
          <p:cNvPr id="5" name="Group 4">
            <a:extLst>
              <a:ext uri="{FF2B5EF4-FFF2-40B4-BE49-F238E27FC236}">
                <a16:creationId xmlns:a16="http://schemas.microsoft.com/office/drawing/2014/main" id="{6D6D6800-5444-10E6-4C42-A3D1B283731D}"/>
              </a:ext>
              <a:ext uri="{C183D7F6-B498-43B3-948B-1728B52AA6E4}">
                <adec:decorative xmlns:adec="http://schemas.microsoft.com/office/drawing/2017/decorative" val="1"/>
              </a:ext>
            </a:extLst>
          </p:cNvPr>
          <p:cNvGrpSpPr/>
          <p:nvPr/>
        </p:nvGrpSpPr>
        <p:grpSpPr>
          <a:xfrm>
            <a:off x="4376081" y="1510389"/>
            <a:ext cx="3687470" cy="4858603"/>
            <a:chOff x="4376081" y="1510389"/>
            <a:chExt cx="3687470" cy="4858603"/>
          </a:xfrm>
        </p:grpSpPr>
        <p:pic>
          <p:nvPicPr>
            <p:cNvPr id="17" name="Picture 16">
              <a:extLst>
                <a:ext uri="{FF2B5EF4-FFF2-40B4-BE49-F238E27FC236}">
                  <a16:creationId xmlns:a16="http://schemas.microsoft.com/office/drawing/2014/main" id="{DCA92A5E-B14C-3985-BCFC-7D1600A70F21}"/>
                </a:ext>
              </a:extLst>
            </p:cNvPr>
            <p:cNvPicPr>
              <a:picLocks noChangeAspect="1"/>
            </p:cNvPicPr>
            <p:nvPr/>
          </p:nvPicPr>
          <p:blipFill>
            <a:blip r:embed="rId5"/>
            <a:stretch>
              <a:fillRect/>
            </a:stretch>
          </p:blipFill>
          <p:spPr>
            <a:xfrm>
              <a:off x="4376081" y="1510389"/>
              <a:ext cx="3439837" cy="4858603"/>
            </a:xfrm>
            <a:prstGeom prst="rect">
              <a:avLst/>
            </a:prstGeom>
            <a:effectLst>
              <a:outerShdw blurRad="50800" dist="38100" dir="5400000" algn="t" rotWithShape="0">
                <a:prstClr val="black">
                  <a:alpha val="40000"/>
                </a:prstClr>
              </a:outerShdw>
            </a:effectLst>
          </p:spPr>
        </p:pic>
        <p:sp>
          <p:nvSpPr>
            <p:cNvPr id="19" name="Arrow: Right 18">
              <a:extLst>
                <a:ext uri="{FF2B5EF4-FFF2-40B4-BE49-F238E27FC236}">
                  <a16:creationId xmlns:a16="http://schemas.microsoft.com/office/drawing/2014/main" id="{D5C95529-9C70-9439-31BA-72A8E2F267D3}"/>
                </a:ext>
              </a:extLst>
            </p:cNvPr>
            <p:cNvSpPr/>
            <p:nvPr/>
          </p:nvSpPr>
          <p:spPr>
            <a:xfrm>
              <a:off x="7491275" y="1589203"/>
              <a:ext cx="572276" cy="283464"/>
            </a:xfrm>
            <a:prstGeom prst="rightArrow">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graphicFrame>
        <p:nvGraphicFramePr>
          <p:cNvPr id="18" name="Table 17">
            <a:extLst>
              <a:ext uri="{FF2B5EF4-FFF2-40B4-BE49-F238E27FC236}">
                <a16:creationId xmlns:a16="http://schemas.microsoft.com/office/drawing/2014/main" id="{BB94A646-B06B-6276-EEA6-F243BBEDD5A1}"/>
              </a:ext>
            </a:extLst>
          </p:cNvPr>
          <p:cNvGraphicFramePr>
            <a:graphicFrameLocks noGrp="1"/>
          </p:cNvGraphicFramePr>
          <p:nvPr>
            <p:extLst>
              <p:ext uri="{D42A27DB-BD31-4B8C-83A1-F6EECF244321}">
                <p14:modId xmlns:p14="http://schemas.microsoft.com/office/powerpoint/2010/main" val="2518499037"/>
              </p:ext>
            </p:extLst>
          </p:nvPr>
        </p:nvGraphicFramePr>
        <p:xfrm>
          <a:off x="8075552" y="1510389"/>
          <a:ext cx="3768447" cy="2582078"/>
        </p:xfrm>
        <a:graphic>
          <a:graphicData uri="http://schemas.openxmlformats.org/drawingml/2006/table">
            <a:tbl>
              <a:tblPr firstRow="1" bandRow="1">
                <a:tableStyleId>{69012ECD-51FC-41F1-AA8D-1B2483CD663E}</a:tableStyleId>
              </a:tblPr>
              <a:tblGrid>
                <a:gridCol w="3768447">
                  <a:extLst>
                    <a:ext uri="{9D8B030D-6E8A-4147-A177-3AD203B41FA5}">
                      <a16:colId xmlns:a16="http://schemas.microsoft.com/office/drawing/2014/main" val="1682527712"/>
                    </a:ext>
                  </a:extLst>
                </a:gridCol>
              </a:tblGrid>
              <a:tr h="413801">
                <a:tc>
                  <a:txBody>
                    <a:bodyPr/>
                    <a:lstStyle/>
                    <a:p>
                      <a:r>
                        <a:rPr lang="en-AU" sz="1800"/>
                        <a:t>Detail from the artwork:</a:t>
                      </a:r>
                    </a:p>
                    <a:p>
                      <a:pPr marL="285750" indent="-285750">
                        <a:buFont typeface="Arial" panose="020B0604020202020204" pitchFamily="34" charset="0"/>
                        <a:buChar char="•"/>
                      </a:pPr>
                      <a:r>
                        <a:rPr lang="en-AU" sz="1800"/>
                        <a:t> </a:t>
                      </a:r>
                    </a:p>
                  </a:txBody>
                  <a:tcPr/>
                </a:tc>
                <a:extLst>
                  <a:ext uri="{0D108BD9-81ED-4DB2-BD59-A6C34878D82A}">
                    <a16:rowId xmlns:a16="http://schemas.microsoft.com/office/drawing/2014/main" val="1745443444"/>
                  </a:ext>
                </a:extLst>
              </a:tr>
              <a:tr h="1941998">
                <a:tc>
                  <a:txBody>
                    <a:bodyPr/>
                    <a:lstStyle/>
                    <a:p>
                      <a:pPr marL="0" indent="0">
                        <a:buFont typeface="Arial" panose="020B0604020202020204" pitchFamily="34" charset="0"/>
                        <a:buNone/>
                      </a:pPr>
                      <a:r>
                        <a:rPr lang="en-AU" sz="1800" dirty="0"/>
                        <a:t>How is meaning represented?</a:t>
                      </a:r>
                    </a:p>
                    <a:p>
                      <a:pPr marL="285750" indent="-285750">
                        <a:buFont typeface="Arial" panose="020B0604020202020204" pitchFamily="34" charset="0"/>
                        <a:buChar char="•"/>
                      </a:pPr>
                      <a:r>
                        <a:rPr lang="en-AU" sz="1800" dirty="0"/>
                        <a:t> </a:t>
                      </a:r>
                    </a:p>
                  </a:txBody>
                  <a:tcPr/>
                </a:tc>
                <a:extLst>
                  <a:ext uri="{0D108BD9-81ED-4DB2-BD59-A6C34878D82A}">
                    <a16:rowId xmlns:a16="http://schemas.microsoft.com/office/drawing/2014/main" val="2730343016"/>
                  </a:ext>
                </a:extLst>
              </a:tr>
            </a:tbl>
          </a:graphicData>
        </a:graphic>
      </p:graphicFrame>
      <p:sp>
        <p:nvSpPr>
          <p:cNvPr id="2" name="Slide Number Placeholder 1">
            <a:extLst>
              <a:ext uri="{FF2B5EF4-FFF2-40B4-BE49-F238E27FC236}">
                <a16:creationId xmlns:a16="http://schemas.microsoft.com/office/drawing/2014/main" id="{B263EB5C-91FB-5A22-D6A8-3F3AFBCFC9B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24</a:t>
            </a:fld>
            <a:endParaRPr lang="en-AU"/>
          </a:p>
        </p:txBody>
      </p:sp>
    </p:spTree>
    <p:extLst>
      <p:ext uri="{BB962C8B-B14F-4D97-AF65-F5344CB8AC3E}">
        <p14:creationId xmlns:p14="http://schemas.microsoft.com/office/powerpoint/2010/main" val="4082158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7243AA1-BA6A-F38D-D80B-E63371E877D5}"/>
              </a:ext>
            </a:extLst>
          </p:cNvPr>
          <p:cNvSpPr>
            <a:spLocks noGrp="1"/>
          </p:cNvSpPr>
          <p:nvPr>
            <p:ph type="title"/>
          </p:nvPr>
        </p:nvSpPr>
        <p:spPr/>
        <p:txBody>
          <a:bodyPr/>
          <a:lstStyle/>
          <a:p>
            <a:r>
              <a:rPr lang="en-AU" dirty="0">
                <a:latin typeface="+mj-lt"/>
              </a:rPr>
              <a:t>Carrying traces… </a:t>
            </a:r>
            <a:r>
              <a:rPr lang="en-AU" dirty="0">
                <a:solidFill>
                  <a:schemeClr val="accent1">
                    <a:alpha val="0"/>
                  </a:schemeClr>
                </a:solidFill>
                <a:latin typeface="+mj-lt"/>
              </a:rPr>
              <a:t>(2)</a:t>
            </a:r>
          </a:p>
        </p:txBody>
      </p:sp>
      <p:sp>
        <p:nvSpPr>
          <p:cNvPr id="13" name="Text Placeholder 3">
            <a:extLst>
              <a:ext uri="{FF2B5EF4-FFF2-40B4-BE49-F238E27FC236}">
                <a16:creationId xmlns:a16="http://schemas.microsoft.com/office/drawing/2014/main" id="{4A63B101-1C33-2DD4-3A53-172E8526D6A6}"/>
              </a:ext>
            </a:extLst>
          </p:cNvPr>
          <p:cNvSpPr>
            <a:spLocks noGrp="1"/>
          </p:cNvSpPr>
          <p:nvPr>
            <p:ph type="body" sz="quarter" idx="18"/>
          </p:nvPr>
        </p:nvSpPr>
        <p:spPr>
          <a:xfrm>
            <a:off x="359999" y="982520"/>
            <a:ext cx="11483999" cy="310015"/>
          </a:xfrm>
        </p:spPr>
        <p:txBody>
          <a:bodyPr/>
          <a:lstStyle/>
          <a:p>
            <a:r>
              <a:rPr lang="en-AU">
                <a:latin typeface="+mj-lt"/>
              </a:rPr>
              <a:t>1.5(b) Visual Diary sample pages</a:t>
            </a:r>
          </a:p>
        </p:txBody>
      </p:sp>
      <p:grpSp>
        <p:nvGrpSpPr>
          <p:cNvPr id="4" name="Group 3" descr="Visual Diary samples pages including sketches and notes.">
            <a:extLst>
              <a:ext uri="{FF2B5EF4-FFF2-40B4-BE49-F238E27FC236}">
                <a16:creationId xmlns:a16="http://schemas.microsoft.com/office/drawing/2014/main" id="{E8F0656E-8CD0-94CA-ED6F-5F86E734C0E5}"/>
              </a:ext>
            </a:extLst>
          </p:cNvPr>
          <p:cNvGrpSpPr/>
          <p:nvPr/>
        </p:nvGrpSpPr>
        <p:grpSpPr>
          <a:xfrm>
            <a:off x="359999" y="1742241"/>
            <a:ext cx="11562508" cy="4133239"/>
            <a:chOff x="359999" y="1742241"/>
            <a:chExt cx="11013873" cy="3937119"/>
          </a:xfrm>
        </p:grpSpPr>
        <p:pic>
          <p:nvPicPr>
            <p:cNvPr id="8" name="Picture 7">
              <a:extLst>
                <a:ext uri="{FF2B5EF4-FFF2-40B4-BE49-F238E27FC236}">
                  <a16:creationId xmlns:a16="http://schemas.microsoft.com/office/drawing/2014/main" id="{60D2F2B1-949E-9C98-B2C9-883FBE134A0F}"/>
                </a:ext>
              </a:extLst>
            </p:cNvPr>
            <p:cNvPicPr>
              <a:picLocks noChangeAspect="1"/>
            </p:cNvPicPr>
            <p:nvPr/>
          </p:nvPicPr>
          <p:blipFill>
            <a:blip r:embed="rId3" cstate="hqprint">
              <a:extLst>
                <a:ext uri="{28A0092B-C50C-407E-A947-70E740481C1C}">
                  <a14:useLocalDpi xmlns:a14="http://schemas.microsoft.com/office/drawing/2010/main"/>
                </a:ext>
              </a:extLst>
            </a:blip>
            <a:srcRect l="10155" r="588" b="1127"/>
            <a:stretch>
              <a:fillRect/>
            </a:stretch>
          </p:blipFill>
          <p:spPr>
            <a:xfrm>
              <a:off x="359999" y="1742241"/>
              <a:ext cx="4910250" cy="3937119"/>
            </a:xfrm>
            <a:prstGeom prst="rect">
              <a:avLst/>
            </a:prstGeom>
            <a:effectLst>
              <a:outerShdw blurRad="50800" dist="38100" dir="2700000" algn="tl" rotWithShape="0">
                <a:prstClr val="black">
                  <a:alpha val="40000"/>
                </a:prstClr>
              </a:outerShdw>
            </a:effectLst>
          </p:spPr>
        </p:pic>
        <p:pic>
          <p:nvPicPr>
            <p:cNvPr id="10" name="Picture 9" descr="Visual Diary sample pages including notes and drawings.">
              <a:extLst>
                <a:ext uri="{FF2B5EF4-FFF2-40B4-BE49-F238E27FC236}">
                  <a16:creationId xmlns:a16="http://schemas.microsoft.com/office/drawing/2014/main" id="{DCD89A32-D25B-C8B7-A3E8-02C0694349C7}"/>
                </a:ext>
              </a:extLst>
            </p:cNvPr>
            <p:cNvPicPr>
              <a:picLocks noChangeAspect="1"/>
            </p:cNvPicPr>
            <p:nvPr/>
          </p:nvPicPr>
          <p:blipFill>
            <a:blip r:embed="rId4" cstate="hqprint">
              <a:extLst>
                <a:ext uri="{28A0092B-C50C-407E-A947-70E740481C1C}">
                  <a14:useLocalDpi xmlns:a14="http://schemas.microsoft.com/office/drawing/2010/main"/>
                </a:ext>
              </a:extLst>
            </a:blip>
            <a:srcRect b="-1"/>
            <a:stretch>
              <a:fillRect/>
            </a:stretch>
          </p:blipFill>
          <p:spPr>
            <a:xfrm>
              <a:off x="5515750" y="1742241"/>
              <a:ext cx="5858122" cy="3937119"/>
            </a:xfrm>
            <a:prstGeom prst="rect">
              <a:avLst/>
            </a:prstGeom>
            <a:effectLst>
              <a:outerShdw blurRad="50800" dist="38100" dir="2700000" algn="tl" rotWithShape="0">
                <a:prstClr val="black">
                  <a:alpha val="40000"/>
                </a:prstClr>
              </a:outerShdw>
            </a:effectLst>
          </p:spPr>
        </p:pic>
      </p:grpSp>
      <p:sp>
        <p:nvSpPr>
          <p:cNvPr id="2" name="Slide Number Placeholder 1">
            <a:extLst>
              <a:ext uri="{FF2B5EF4-FFF2-40B4-BE49-F238E27FC236}">
                <a16:creationId xmlns:a16="http://schemas.microsoft.com/office/drawing/2014/main" id="{FB434456-5284-C695-A960-C84C7D504F2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25</a:t>
            </a:fld>
            <a:endParaRPr lang="en-AU"/>
          </a:p>
        </p:txBody>
      </p:sp>
    </p:spTree>
    <p:extLst>
      <p:ext uri="{BB962C8B-B14F-4D97-AF65-F5344CB8AC3E}">
        <p14:creationId xmlns:p14="http://schemas.microsoft.com/office/powerpoint/2010/main" val="1159975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82FC6B-9895-32EA-293D-9D2CB655C3C1}"/>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6F752265-1D91-36F2-E75A-F1F4AB2729A5}"/>
              </a:ext>
            </a:extLst>
          </p:cNvPr>
          <p:cNvSpPr>
            <a:spLocks noGrp="1"/>
          </p:cNvSpPr>
          <p:nvPr>
            <p:ph type="ctrTitle"/>
          </p:nvPr>
        </p:nvSpPr>
        <p:spPr/>
        <p:txBody>
          <a:bodyPr/>
          <a:lstStyle/>
          <a:p>
            <a:r>
              <a:rPr lang="en-AU">
                <a:latin typeface="+mj-lt"/>
              </a:rPr>
              <a:t>Learning sequence 2:</a:t>
            </a:r>
            <a:br>
              <a:rPr lang="en-AU">
                <a:latin typeface="+mj-lt"/>
              </a:rPr>
            </a:br>
            <a:r>
              <a:rPr lang="en-AU">
                <a:latin typeface="+mj-lt"/>
              </a:rPr>
              <a:t>Site investigations </a:t>
            </a:r>
            <a:br>
              <a:rPr lang="en-AU">
                <a:latin typeface="+mj-lt"/>
              </a:rPr>
            </a:br>
            <a:r>
              <a:rPr lang="en-AU">
                <a:latin typeface="+mj-lt"/>
              </a:rPr>
              <a:t>Dennis Golding case study</a:t>
            </a:r>
            <a:br>
              <a:rPr lang="en-AU">
                <a:latin typeface="+mj-lt"/>
              </a:rPr>
            </a:br>
            <a:endParaRPr lang="en-AU">
              <a:latin typeface="+mj-lt"/>
            </a:endParaRPr>
          </a:p>
        </p:txBody>
      </p:sp>
    </p:spTree>
    <p:extLst>
      <p:ext uri="{BB962C8B-B14F-4D97-AF65-F5344CB8AC3E}">
        <p14:creationId xmlns:p14="http://schemas.microsoft.com/office/powerpoint/2010/main" val="1377278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95328D-083D-3DEF-3E2B-46CE9F949E3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667F5B95-D586-BD69-7F1D-0CE9CFE98266}"/>
              </a:ext>
            </a:extLst>
          </p:cNvPr>
          <p:cNvSpPr>
            <a:spLocks noGrp="1"/>
          </p:cNvSpPr>
          <p:nvPr>
            <p:ph type="title"/>
          </p:nvPr>
        </p:nvSpPr>
        <p:spPr/>
        <p:txBody>
          <a:bodyPr/>
          <a:lstStyle/>
          <a:p>
            <a:r>
              <a:rPr lang="en-AU" dirty="0">
                <a:latin typeface="+mj-lt"/>
              </a:rPr>
              <a:t>Learning intentions and success criteria </a:t>
            </a:r>
            <a:r>
              <a:rPr lang="en-AU" dirty="0">
                <a:solidFill>
                  <a:schemeClr val="accent1">
                    <a:alpha val="0"/>
                  </a:schemeClr>
                </a:solidFill>
                <a:latin typeface="+mj-lt"/>
              </a:rPr>
              <a:t>(2)</a:t>
            </a:r>
          </a:p>
        </p:txBody>
      </p:sp>
      <p:sp>
        <p:nvSpPr>
          <p:cNvPr id="3" name="TextBox 2">
            <a:extLst>
              <a:ext uri="{FF2B5EF4-FFF2-40B4-BE49-F238E27FC236}">
                <a16:creationId xmlns:a16="http://schemas.microsoft.com/office/drawing/2014/main" id="{2F8F9D41-8502-835F-F515-B6C227FC8224}"/>
              </a:ext>
            </a:extLst>
          </p:cNvPr>
          <p:cNvSpPr txBox="1"/>
          <p:nvPr/>
        </p:nvSpPr>
        <p:spPr>
          <a:xfrm>
            <a:off x="370416" y="1894417"/>
            <a:ext cx="11303000" cy="517519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600"/>
              </a:spcAft>
            </a:pPr>
            <a:r>
              <a:rPr lang="en-AU" sz="2000" b="1">
                <a:solidFill>
                  <a:schemeClr val="accent1"/>
                </a:solidFill>
                <a:latin typeface="+mj-lt"/>
                <a:cs typeface="Arial" panose="020B0604020202020204" pitchFamily="34" charset="0"/>
              </a:rPr>
              <a:t>We are learning to</a:t>
            </a:r>
            <a:endParaRPr lang="en-AU" sz="2000" b="1">
              <a:solidFill>
                <a:schemeClr val="accent1"/>
              </a:solidFill>
              <a:latin typeface="+mj-lt"/>
              <a:ea typeface="+mn-lt"/>
              <a:cs typeface="Arial" panose="020B0604020202020204" pitchFamily="34" charset="0"/>
            </a:endParaRPr>
          </a:p>
          <a:p>
            <a:pPr marL="342900" indent="-342900">
              <a:lnSpc>
                <a:spcPct val="150000"/>
              </a:lnSpc>
              <a:spcAft>
                <a:spcPts val="600"/>
              </a:spcAft>
              <a:buFont typeface="Arial" panose="020B0604020202020204" pitchFamily="34" charset="0"/>
              <a:buChar char="•"/>
            </a:pPr>
            <a:r>
              <a:rPr lang="en-AU" sz="2000">
                <a:cs typeface="Arial" panose="020B0604020202020204" pitchFamily="34" charset="0"/>
              </a:rPr>
              <a:t>investigate the world as a source of ideas and subject matter to represent meaning in artworks</a:t>
            </a:r>
          </a:p>
          <a:p>
            <a:pPr marL="342900" indent="-342900">
              <a:lnSpc>
                <a:spcPct val="150000"/>
              </a:lnSpc>
              <a:spcAft>
                <a:spcPts val="600"/>
              </a:spcAft>
              <a:buFont typeface="Arial" panose="020B0604020202020204" pitchFamily="34" charset="0"/>
              <a:buChar char="•"/>
            </a:pPr>
            <a:r>
              <a:rPr lang="en-AU" sz="2000">
                <a:cs typeface="Arial" panose="020B0604020202020204" pitchFamily="34" charset="0"/>
              </a:rPr>
              <a:t>respond to ways Aboriginal and/or Torres Strait Islander artists reimagine accepted narratives, and lived experiences</a:t>
            </a:r>
          </a:p>
          <a:p>
            <a:pPr marL="342900" indent="-342900">
              <a:lnSpc>
                <a:spcPct val="150000"/>
              </a:lnSpc>
              <a:spcAft>
                <a:spcPts val="600"/>
              </a:spcAft>
              <a:buFont typeface="Arial" panose="020B0604020202020204" pitchFamily="34" charset="0"/>
              <a:buChar char="•"/>
            </a:pPr>
            <a:r>
              <a:rPr lang="en-AU" sz="2000">
                <a:cs typeface="Arial" panose="020B0604020202020204" pitchFamily="34" charset="0"/>
              </a:rPr>
              <a:t>use subject-specific language to communicate and represent Artworld concepts and Viewpoints</a:t>
            </a:r>
          </a:p>
          <a:p>
            <a:pPr>
              <a:lnSpc>
                <a:spcPct val="150000"/>
              </a:lnSpc>
              <a:spcAft>
                <a:spcPts val="600"/>
              </a:spcAft>
            </a:pPr>
            <a:r>
              <a:rPr lang="en-AU" sz="2000" b="1">
                <a:solidFill>
                  <a:schemeClr val="accent1"/>
                </a:solidFill>
                <a:latin typeface="+mj-lt"/>
                <a:cs typeface="Arial" panose="020B0604020202020204" pitchFamily="34" charset="0"/>
              </a:rPr>
              <a:t>I can</a:t>
            </a:r>
            <a:endParaRPr lang="en-US" sz="2000">
              <a:solidFill>
                <a:schemeClr val="accent1"/>
              </a:solidFill>
              <a:latin typeface="+mj-lt"/>
              <a:cs typeface="Arial" panose="020B0604020202020204" pitchFamily="34" charset="0"/>
            </a:endParaRPr>
          </a:p>
          <a:p>
            <a:pPr marL="342900" indent="-342900">
              <a:lnSpc>
                <a:spcPct val="150000"/>
              </a:lnSpc>
              <a:spcAft>
                <a:spcPts val="600"/>
              </a:spcAft>
              <a:buFont typeface="Arial" panose="020B0604020202020204" pitchFamily="34" charset="0"/>
              <a:buChar char="•"/>
            </a:pPr>
            <a:r>
              <a:rPr lang="en-AU" sz="2000">
                <a:cs typeface="Arial" panose="020B0604020202020204" pitchFamily="34" charset="0"/>
              </a:rPr>
              <a:t>conduct a site investigation to create and collect source material for art making</a:t>
            </a:r>
          </a:p>
          <a:p>
            <a:pPr marL="342900" indent="-342900">
              <a:lnSpc>
                <a:spcPct val="150000"/>
              </a:lnSpc>
              <a:spcAft>
                <a:spcPts val="600"/>
              </a:spcAft>
              <a:buFont typeface="Arial" panose="020B0604020202020204" pitchFamily="34" charset="0"/>
              <a:buChar char="•"/>
            </a:pPr>
            <a:r>
              <a:rPr lang="en-AU" sz="2000">
                <a:cs typeface="Arial" panose="020B0604020202020204" pitchFamily="34" charset="0"/>
              </a:rPr>
              <a:t>explain how Dennis Golding reimagines ideas and experiences through his art making choices</a:t>
            </a:r>
          </a:p>
          <a:p>
            <a:pPr marL="342900" indent="-342900">
              <a:lnSpc>
                <a:spcPct val="150000"/>
              </a:lnSpc>
              <a:spcAft>
                <a:spcPts val="600"/>
              </a:spcAft>
              <a:buFont typeface="Arial" panose="020B0604020202020204" pitchFamily="34" charset="0"/>
              <a:buChar char="•"/>
            </a:pPr>
            <a:r>
              <a:rPr lang="en-AU" sz="2000">
                <a:cs typeface="Arial" panose="020B0604020202020204" pitchFamily="34" charset="0"/>
              </a:rPr>
              <a:t>describe and explain Dennis Golding’s practice using the structural viewpoint</a:t>
            </a:r>
          </a:p>
          <a:p>
            <a:pPr marL="342900" indent="-342900">
              <a:lnSpc>
                <a:spcPct val="150000"/>
              </a:lnSpc>
              <a:spcAft>
                <a:spcPts val="600"/>
              </a:spcAft>
              <a:buFont typeface="Arial" panose="020B0604020202020204" pitchFamily="34" charset="0"/>
              <a:buChar char="•"/>
            </a:pPr>
            <a:endParaRPr lang="en-AU" sz="2000">
              <a:cs typeface="Arial" panose="020B0604020202020204" pitchFamily="34" charset="0"/>
            </a:endParaRPr>
          </a:p>
        </p:txBody>
      </p:sp>
      <p:sp>
        <p:nvSpPr>
          <p:cNvPr id="2" name="Slide Number Placeholder 1">
            <a:extLst>
              <a:ext uri="{FF2B5EF4-FFF2-40B4-BE49-F238E27FC236}">
                <a16:creationId xmlns:a16="http://schemas.microsoft.com/office/drawing/2014/main" id="{3B5D47D7-3A57-EE8F-5D1F-7820FE73C95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27</a:t>
            </a:fld>
            <a:endParaRPr lang="en-AU"/>
          </a:p>
        </p:txBody>
      </p:sp>
    </p:spTree>
    <p:extLst>
      <p:ext uri="{BB962C8B-B14F-4D97-AF65-F5344CB8AC3E}">
        <p14:creationId xmlns:p14="http://schemas.microsoft.com/office/powerpoint/2010/main" val="30603110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C46570-2629-4625-3FEE-5C395371B49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8AB9D75-4312-5BCD-34E0-D6F7F598CE38}"/>
              </a:ext>
            </a:extLst>
          </p:cNvPr>
          <p:cNvSpPr>
            <a:spLocks noGrp="1"/>
          </p:cNvSpPr>
          <p:nvPr>
            <p:ph type="title"/>
          </p:nvPr>
        </p:nvSpPr>
        <p:spPr/>
        <p:txBody>
          <a:bodyPr/>
          <a:lstStyle/>
          <a:p>
            <a:r>
              <a:rPr lang="en-AU" dirty="0">
                <a:latin typeface="+mj-lt"/>
              </a:rPr>
              <a:t>Documenting like an artist </a:t>
            </a:r>
            <a:r>
              <a:rPr lang="en-AU" dirty="0">
                <a:solidFill>
                  <a:schemeClr val="accent1">
                    <a:alpha val="0"/>
                  </a:schemeClr>
                </a:solidFill>
                <a:latin typeface="+mj-lt"/>
              </a:rPr>
              <a:t>(1)</a:t>
            </a:r>
          </a:p>
        </p:txBody>
      </p:sp>
      <p:sp>
        <p:nvSpPr>
          <p:cNvPr id="13" name="Text Placeholder 12">
            <a:extLst>
              <a:ext uri="{FF2B5EF4-FFF2-40B4-BE49-F238E27FC236}">
                <a16:creationId xmlns:a16="http://schemas.microsoft.com/office/drawing/2014/main" id="{743FFDFC-B77E-0DB9-C5A7-5C9BD84BC101}"/>
              </a:ext>
            </a:extLst>
          </p:cNvPr>
          <p:cNvSpPr>
            <a:spLocks noGrp="1"/>
          </p:cNvSpPr>
          <p:nvPr>
            <p:ph type="body" sz="quarter" idx="18"/>
          </p:nvPr>
        </p:nvSpPr>
        <p:spPr>
          <a:xfrm>
            <a:off x="359999" y="982520"/>
            <a:ext cx="11484000" cy="310015"/>
          </a:xfrm>
        </p:spPr>
        <p:txBody>
          <a:bodyPr/>
          <a:lstStyle/>
          <a:p>
            <a:r>
              <a:rPr lang="en-AU">
                <a:latin typeface="+mj-lt"/>
              </a:rPr>
              <a:t>2.1(a) – The world as a source of ideas for art making</a:t>
            </a:r>
          </a:p>
        </p:txBody>
      </p:sp>
      <p:grpSp>
        <p:nvGrpSpPr>
          <p:cNvPr id="4" name="Group 3" descr="Diagram illustrating relationships between Artist, Artwork, World, and Audience.&#10;&#10;Highlighted relationships are:&#10;Artist-world: The world is a source of ideas for the artist. The artist can influence ideas and actins in the world.&#10;Artist-audience: Artists communicate ideas to the audience through their artworks.&#10;Artwork-world: Artworks represent the ideas, conditions and events experienced in the world at particular times and places.">
            <a:extLst>
              <a:ext uri="{FF2B5EF4-FFF2-40B4-BE49-F238E27FC236}">
                <a16:creationId xmlns:a16="http://schemas.microsoft.com/office/drawing/2014/main" id="{93CBB086-3E82-8189-233D-3A647919CD88}"/>
              </a:ext>
            </a:extLst>
          </p:cNvPr>
          <p:cNvGrpSpPr/>
          <p:nvPr/>
        </p:nvGrpSpPr>
        <p:grpSpPr>
          <a:xfrm>
            <a:off x="360000" y="1369454"/>
            <a:ext cx="9208981" cy="5326546"/>
            <a:chOff x="360000" y="1369454"/>
            <a:chExt cx="9208981" cy="5326546"/>
          </a:xfrm>
        </p:grpSpPr>
        <p:pic>
          <p:nvPicPr>
            <p:cNvPr id="22" name="Picture 21">
              <a:extLst>
                <a:ext uri="{FF2B5EF4-FFF2-40B4-BE49-F238E27FC236}">
                  <a16:creationId xmlns:a16="http://schemas.microsoft.com/office/drawing/2014/main" id="{7D505AB5-1835-ADA7-D487-76E9C37F83F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360000" y="1369454"/>
              <a:ext cx="9208981" cy="5326546"/>
            </a:xfrm>
            <a:prstGeom prst="rect">
              <a:avLst/>
            </a:prstGeom>
          </p:spPr>
        </p:pic>
        <p:sp>
          <p:nvSpPr>
            <p:cNvPr id="23" name="Rectangle 22">
              <a:extLst>
                <a:ext uri="{FF2B5EF4-FFF2-40B4-BE49-F238E27FC236}">
                  <a16:creationId xmlns:a16="http://schemas.microsoft.com/office/drawing/2014/main" id="{6230D287-6F4A-463B-D850-96FD1246F26A}"/>
                </a:ext>
                <a:ext uri="{C183D7F6-B498-43B3-948B-1728B52AA6E4}">
                  <adec:decorative xmlns:adec="http://schemas.microsoft.com/office/drawing/2017/decorative" val="1"/>
                </a:ext>
              </a:extLst>
            </p:cNvPr>
            <p:cNvSpPr/>
            <p:nvPr/>
          </p:nvSpPr>
          <p:spPr>
            <a:xfrm>
              <a:off x="1493949" y="4237149"/>
              <a:ext cx="1970468" cy="1204801"/>
            </a:xfrm>
            <a:prstGeom prst="rect">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aseline="-25000"/>
            </a:p>
          </p:txBody>
        </p:sp>
        <p:sp>
          <p:nvSpPr>
            <p:cNvPr id="26" name="Rectangle 25">
              <a:extLst>
                <a:ext uri="{FF2B5EF4-FFF2-40B4-BE49-F238E27FC236}">
                  <a16:creationId xmlns:a16="http://schemas.microsoft.com/office/drawing/2014/main" id="{37B480DD-2821-A81D-3420-A2FAF606CE37}"/>
                </a:ext>
                <a:ext uri="{C183D7F6-B498-43B3-948B-1728B52AA6E4}">
                  <adec:decorative xmlns:adec="http://schemas.microsoft.com/office/drawing/2017/decorative" val="1"/>
                </a:ext>
              </a:extLst>
            </p:cNvPr>
            <p:cNvSpPr/>
            <p:nvPr/>
          </p:nvSpPr>
          <p:spPr>
            <a:xfrm>
              <a:off x="3464417" y="4237149"/>
              <a:ext cx="1970468" cy="1204801"/>
            </a:xfrm>
            <a:prstGeom prst="rect">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aseline="-25000"/>
            </a:p>
          </p:txBody>
        </p:sp>
        <p:sp>
          <p:nvSpPr>
            <p:cNvPr id="27" name="Rectangle 26">
              <a:extLst>
                <a:ext uri="{FF2B5EF4-FFF2-40B4-BE49-F238E27FC236}">
                  <a16:creationId xmlns:a16="http://schemas.microsoft.com/office/drawing/2014/main" id="{9A58EDD9-C79A-8EE6-B113-AA1A0700CD04}"/>
                </a:ext>
                <a:ext uri="{C183D7F6-B498-43B3-948B-1728B52AA6E4}">
                  <adec:decorative xmlns:adec="http://schemas.microsoft.com/office/drawing/2017/decorative" val="1"/>
                </a:ext>
              </a:extLst>
            </p:cNvPr>
            <p:cNvSpPr/>
            <p:nvPr/>
          </p:nvSpPr>
          <p:spPr>
            <a:xfrm>
              <a:off x="1493949" y="5441950"/>
              <a:ext cx="1970468" cy="1204801"/>
            </a:xfrm>
            <a:prstGeom prst="rect">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aseline="-25000"/>
            </a:p>
          </p:txBody>
        </p:sp>
      </p:grpSp>
      <p:sp>
        <p:nvSpPr>
          <p:cNvPr id="20" name="Rectangle: Rounded Corners 19">
            <a:extLst>
              <a:ext uri="{FF2B5EF4-FFF2-40B4-BE49-F238E27FC236}">
                <a16:creationId xmlns:a16="http://schemas.microsoft.com/office/drawing/2014/main" id="{2EC95AA7-9B97-67C2-8B3A-701F7FA172DA}"/>
              </a:ext>
            </a:extLst>
          </p:cNvPr>
          <p:cNvSpPr/>
          <p:nvPr/>
        </p:nvSpPr>
        <p:spPr>
          <a:xfrm>
            <a:off x="7611414" y="982520"/>
            <a:ext cx="4349853" cy="3898399"/>
          </a:xfrm>
          <a:prstGeom prst="roundRect">
            <a:avLst>
              <a:gd name="adj" fmla="val 5439"/>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0" tIns="180000" rIns="360000" bIns="180000" rtlCol="0" anchor="ctr"/>
          <a:lstStyle/>
          <a:p>
            <a:pPr>
              <a:lnSpc>
                <a:spcPct val="114000"/>
              </a:lnSpc>
              <a:spcAft>
                <a:spcPts val="600"/>
              </a:spcAft>
            </a:pPr>
            <a:r>
              <a:rPr lang="en-AU" sz="1600" b="1">
                <a:solidFill>
                  <a:schemeClr val="tx1"/>
                </a:solidFill>
              </a:rPr>
              <a:t>Think about</a:t>
            </a:r>
          </a:p>
          <a:p>
            <a:pPr>
              <a:lnSpc>
                <a:spcPct val="114000"/>
              </a:lnSpc>
              <a:spcAft>
                <a:spcPts val="600"/>
              </a:spcAft>
            </a:pPr>
            <a:r>
              <a:rPr lang="en-AU" sz="1600" b="1">
                <a:solidFill>
                  <a:schemeClr val="tx1"/>
                </a:solidFill>
              </a:rPr>
              <a:t>World–artist relationships</a:t>
            </a:r>
          </a:p>
          <a:p>
            <a:pPr marL="285750" indent="-285750">
              <a:lnSpc>
                <a:spcPct val="114000"/>
              </a:lnSpc>
              <a:spcAft>
                <a:spcPts val="600"/>
              </a:spcAft>
              <a:buFont typeface="Arial" panose="020B0604020202020204" pitchFamily="34" charset="0"/>
              <a:buChar char="•"/>
            </a:pPr>
            <a:r>
              <a:rPr lang="en-AU" sz="1600">
                <a:solidFill>
                  <a:schemeClr val="tx1"/>
                </a:solidFill>
              </a:rPr>
              <a:t>what source material from the world has the artist used?</a:t>
            </a:r>
          </a:p>
          <a:p>
            <a:pPr>
              <a:lnSpc>
                <a:spcPct val="114000"/>
              </a:lnSpc>
              <a:spcAft>
                <a:spcPts val="600"/>
              </a:spcAft>
            </a:pPr>
            <a:r>
              <a:rPr lang="en-AU" sz="1600" b="1">
                <a:solidFill>
                  <a:schemeClr val="tx1"/>
                </a:solidFill>
              </a:rPr>
              <a:t>World–artwork relationships</a:t>
            </a:r>
          </a:p>
          <a:p>
            <a:pPr marL="285750" indent="-285750">
              <a:lnSpc>
                <a:spcPct val="114000"/>
              </a:lnSpc>
              <a:spcAft>
                <a:spcPts val="600"/>
              </a:spcAft>
              <a:buFont typeface="Arial" panose="020B0604020202020204" pitchFamily="34" charset="0"/>
              <a:buChar char="•"/>
            </a:pPr>
            <a:r>
              <a:rPr lang="en-AU" sz="1600">
                <a:solidFill>
                  <a:schemeClr val="tx1"/>
                </a:solidFill>
              </a:rPr>
              <a:t>what ideas about built environments and the world are represented?</a:t>
            </a:r>
          </a:p>
          <a:p>
            <a:pPr>
              <a:lnSpc>
                <a:spcPct val="114000"/>
              </a:lnSpc>
              <a:spcAft>
                <a:spcPts val="600"/>
              </a:spcAft>
            </a:pPr>
            <a:r>
              <a:rPr lang="en-AU" sz="1600" b="1">
                <a:solidFill>
                  <a:schemeClr val="tx1"/>
                </a:solidFill>
              </a:rPr>
              <a:t>Artist–audience relationships </a:t>
            </a:r>
          </a:p>
          <a:p>
            <a:pPr marL="285750" indent="-285750">
              <a:lnSpc>
                <a:spcPct val="114000"/>
              </a:lnSpc>
              <a:spcAft>
                <a:spcPts val="600"/>
              </a:spcAft>
              <a:buFont typeface="Arial" panose="020B0604020202020204" pitchFamily="34" charset="0"/>
              <a:buChar char="•"/>
            </a:pPr>
            <a:r>
              <a:rPr lang="en-AU" sz="1600">
                <a:solidFill>
                  <a:schemeClr val="tx1"/>
                </a:solidFill>
              </a:rPr>
              <a:t>what ideas is the artist communicating to audiences?</a:t>
            </a:r>
          </a:p>
        </p:txBody>
      </p:sp>
      <p:sp>
        <p:nvSpPr>
          <p:cNvPr id="2" name="Slide Number Placeholder 1">
            <a:extLst>
              <a:ext uri="{FF2B5EF4-FFF2-40B4-BE49-F238E27FC236}">
                <a16:creationId xmlns:a16="http://schemas.microsoft.com/office/drawing/2014/main" id="{A3D3FB54-814F-98A5-E71B-66DB2374C63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28</a:t>
            </a:fld>
            <a:endParaRPr lang="en-AU"/>
          </a:p>
        </p:txBody>
      </p:sp>
    </p:spTree>
    <p:extLst>
      <p:ext uri="{BB962C8B-B14F-4D97-AF65-F5344CB8AC3E}">
        <p14:creationId xmlns:p14="http://schemas.microsoft.com/office/powerpoint/2010/main" val="631483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FA35D6-9AF6-A4F0-267D-73AA470994D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ABDB6D5-E454-B541-AB89-767FA15F5F9A}"/>
              </a:ext>
            </a:extLst>
          </p:cNvPr>
          <p:cNvSpPr>
            <a:spLocks noGrp="1"/>
          </p:cNvSpPr>
          <p:nvPr>
            <p:ph type="title"/>
          </p:nvPr>
        </p:nvSpPr>
        <p:spPr/>
        <p:txBody>
          <a:bodyPr/>
          <a:lstStyle/>
          <a:p>
            <a:r>
              <a:rPr lang="en-AU" dirty="0">
                <a:latin typeface="+mj-lt"/>
              </a:rPr>
              <a:t>Documenting like an artist </a:t>
            </a:r>
            <a:r>
              <a:rPr lang="en-AU" dirty="0">
                <a:solidFill>
                  <a:schemeClr val="accent1">
                    <a:alpha val="0"/>
                  </a:schemeClr>
                </a:solidFill>
                <a:latin typeface="+mj-lt"/>
              </a:rPr>
              <a:t>(2)</a:t>
            </a:r>
          </a:p>
        </p:txBody>
      </p:sp>
      <p:sp>
        <p:nvSpPr>
          <p:cNvPr id="13" name="Text Placeholder 12">
            <a:extLst>
              <a:ext uri="{FF2B5EF4-FFF2-40B4-BE49-F238E27FC236}">
                <a16:creationId xmlns:a16="http://schemas.microsoft.com/office/drawing/2014/main" id="{04713FBC-1B76-7FE0-3DE3-8F4BFB28C90F}"/>
              </a:ext>
            </a:extLst>
          </p:cNvPr>
          <p:cNvSpPr>
            <a:spLocks noGrp="1"/>
          </p:cNvSpPr>
          <p:nvPr>
            <p:ph type="body" sz="quarter" idx="18"/>
          </p:nvPr>
        </p:nvSpPr>
        <p:spPr/>
        <p:txBody>
          <a:bodyPr/>
          <a:lstStyle/>
          <a:p>
            <a:r>
              <a:rPr lang="en-AU">
                <a:latin typeface="+mj-lt"/>
              </a:rPr>
              <a:t>2.1(b) – How do artists document built environments as source material for artworks?</a:t>
            </a:r>
          </a:p>
        </p:txBody>
      </p:sp>
      <p:sp>
        <p:nvSpPr>
          <p:cNvPr id="4" name="Text Placeholder 3">
            <a:extLst>
              <a:ext uri="{FF2B5EF4-FFF2-40B4-BE49-F238E27FC236}">
                <a16:creationId xmlns:a16="http://schemas.microsoft.com/office/drawing/2014/main" id="{6399B6C6-BA8B-7E25-6A45-533A6A9BF300}"/>
              </a:ext>
            </a:extLst>
          </p:cNvPr>
          <p:cNvSpPr>
            <a:spLocks noGrp="1"/>
          </p:cNvSpPr>
          <p:nvPr>
            <p:ph type="body" sz="quarter" idx="17"/>
          </p:nvPr>
        </p:nvSpPr>
        <p:spPr>
          <a:xfrm>
            <a:off x="360000" y="1567086"/>
            <a:ext cx="11483998" cy="1000120"/>
          </a:xfrm>
        </p:spPr>
        <p:txBody>
          <a:bodyPr/>
          <a:lstStyle/>
          <a:p>
            <a:r>
              <a:rPr lang="en-AU">
                <a:latin typeface="+mn-lt"/>
              </a:rPr>
              <a:t>Select </a:t>
            </a:r>
            <a:r>
              <a:rPr lang="en-AU" b="1">
                <a:latin typeface="+mn-lt"/>
              </a:rPr>
              <a:t>one</a:t>
            </a:r>
            <a:r>
              <a:rPr lang="en-AU">
                <a:latin typeface="+mn-lt"/>
              </a:rPr>
              <a:t> key artist work and </a:t>
            </a:r>
            <a:r>
              <a:rPr lang="en-AU" b="1">
                <a:latin typeface="+mn-lt"/>
              </a:rPr>
              <a:t>one</a:t>
            </a:r>
            <a:r>
              <a:rPr lang="en-AU">
                <a:latin typeface="+mn-lt"/>
              </a:rPr>
              <a:t> ARTEXPRESS work. For each, consider what the artist is saying about the site, and what source material, materials and techniques the artist used.</a:t>
            </a:r>
          </a:p>
        </p:txBody>
      </p:sp>
      <p:grpSp>
        <p:nvGrpSpPr>
          <p:cNvPr id="6" name="Group 5">
            <a:extLst>
              <a:ext uri="{FF2B5EF4-FFF2-40B4-BE49-F238E27FC236}">
                <a16:creationId xmlns:a16="http://schemas.microsoft.com/office/drawing/2014/main" id="{5E9078CB-9BCA-4289-1772-934E70B4CEEE}"/>
              </a:ext>
              <a:ext uri="{C183D7F6-B498-43B3-948B-1728B52AA6E4}">
                <adec:decorative xmlns:adec="http://schemas.microsoft.com/office/drawing/2017/decorative" val="1"/>
              </a:ext>
            </a:extLst>
          </p:cNvPr>
          <p:cNvGrpSpPr/>
          <p:nvPr/>
        </p:nvGrpSpPr>
        <p:grpSpPr>
          <a:xfrm>
            <a:off x="2847723" y="1961962"/>
            <a:ext cx="8276277" cy="5043431"/>
            <a:chOff x="2847723" y="1961962"/>
            <a:chExt cx="8276277" cy="5043431"/>
          </a:xfrm>
        </p:grpSpPr>
        <p:sp>
          <p:nvSpPr>
            <p:cNvPr id="14" name="Arc 13">
              <a:extLst>
                <a:ext uri="{FF2B5EF4-FFF2-40B4-BE49-F238E27FC236}">
                  <a16:creationId xmlns:a16="http://schemas.microsoft.com/office/drawing/2014/main" id="{F7602FBB-2CA1-808D-7906-D8267524C217}"/>
                </a:ext>
                <a:ext uri="{C183D7F6-B498-43B3-948B-1728B52AA6E4}">
                  <adec:decorative xmlns:adec="http://schemas.microsoft.com/office/drawing/2017/decorative" val="1"/>
                </a:ext>
              </a:extLst>
            </p:cNvPr>
            <p:cNvSpPr/>
            <p:nvPr/>
          </p:nvSpPr>
          <p:spPr>
            <a:xfrm>
              <a:off x="2847723" y="1981500"/>
              <a:ext cx="3362286" cy="3362286"/>
            </a:xfrm>
            <a:prstGeom prst="arc">
              <a:avLst>
                <a:gd name="adj1" fmla="val 5414504"/>
                <a:gd name="adj2" fmla="val 10811695"/>
              </a:avLst>
            </a:prstGeom>
            <a:ln w="28575">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15" name="Arc 14">
              <a:extLst>
                <a:ext uri="{FF2B5EF4-FFF2-40B4-BE49-F238E27FC236}">
                  <a16:creationId xmlns:a16="http://schemas.microsoft.com/office/drawing/2014/main" id="{6298B4CE-5393-8202-1C05-FAAEF13B99E6}"/>
                </a:ext>
                <a:ext uri="{C183D7F6-B498-43B3-948B-1728B52AA6E4}">
                  <adec:decorative xmlns:adec="http://schemas.microsoft.com/office/drawing/2017/decorative" val="1"/>
                </a:ext>
              </a:extLst>
            </p:cNvPr>
            <p:cNvSpPr/>
            <p:nvPr/>
          </p:nvSpPr>
          <p:spPr>
            <a:xfrm>
              <a:off x="5019496" y="3643105"/>
              <a:ext cx="3362286" cy="3362288"/>
            </a:xfrm>
            <a:prstGeom prst="arc">
              <a:avLst>
                <a:gd name="adj1" fmla="val 10858974"/>
                <a:gd name="adj2" fmla="val 16152693"/>
              </a:avLst>
            </a:prstGeom>
            <a:ln w="28575">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16" name="Arc 15">
              <a:extLst>
                <a:ext uri="{FF2B5EF4-FFF2-40B4-BE49-F238E27FC236}">
                  <a16:creationId xmlns:a16="http://schemas.microsoft.com/office/drawing/2014/main" id="{FA5D4DCD-5D84-1911-C7D9-9E794B5200DA}"/>
                </a:ext>
                <a:ext uri="{C183D7F6-B498-43B3-948B-1728B52AA6E4}">
                  <adec:decorative xmlns:adec="http://schemas.microsoft.com/office/drawing/2017/decorative" val="1"/>
                </a:ext>
              </a:extLst>
            </p:cNvPr>
            <p:cNvSpPr/>
            <p:nvPr/>
          </p:nvSpPr>
          <p:spPr>
            <a:xfrm>
              <a:off x="7761714" y="1961962"/>
              <a:ext cx="3362286" cy="3362288"/>
            </a:xfrm>
            <a:prstGeom prst="arc">
              <a:avLst>
                <a:gd name="adj1" fmla="val 5527580"/>
                <a:gd name="adj2" fmla="val 10754670"/>
              </a:avLst>
            </a:prstGeom>
            <a:ln w="28575">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grpSp>
      <p:sp>
        <p:nvSpPr>
          <p:cNvPr id="9" name="Oval 8">
            <a:extLst>
              <a:ext uri="{FF2B5EF4-FFF2-40B4-BE49-F238E27FC236}">
                <a16:creationId xmlns:a16="http://schemas.microsoft.com/office/drawing/2014/main" id="{F94D764A-8099-008D-543A-A2A4D31FA119}"/>
              </a:ext>
            </a:extLst>
          </p:cNvPr>
          <p:cNvSpPr/>
          <p:nvPr/>
        </p:nvSpPr>
        <p:spPr>
          <a:xfrm>
            <a:off x="1486166" y="2662062"/>
            <a:ext cx="2168081" cy="2168081"/>
          </a:xfrm>
          <a:prstGeom prst="ellipse">
            <a:avLst/>
          </a:prstGeom>
          <a:solidFill>
            <a:schemeClr val="accent4"/>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800">
                <a:solidFill>
                  <a:schemeClr val="accent1"/>
                </a:solidFill>
              </a:rPr>
              <a:t>What site is represented?</a:t>
            </a:r>
          </a:p>
        </p:txBody>
      </p:sp>
      <p:sp>
        <p:nvSpPr>
          <p:cNvPr id="10" name="Oval 9">
            <a:extLst>
              <a:ext uri="{FF2B5EF4-FFF2-40B4-BE49-F238E27FC236}">
                <a16:creationId xmlns:a16="http://schemas.microsoft.com/office/drawing/2014/main" id="{EAFDB446-44A4-7BC8-2FCE-3CA7B1C0501D}"/>
              </a:ext>
            </a:extLst>
          </p:cNvPr>
          <p:cNvSpPr/>
          <p:nvPr/>
        </p:nvSpPr>
        <p:spPr>
          <a:xfrm>
            <a:off x="3848087" y="4398768"/>
            <a:ext cx="2168081" cy="2168081"/>
          </a:xfrm>
          <a:prstGeom prst="ellipse">
            <a:avLst/>
          </a:prstGeom>
          <a:solidFill>
            <a:schemeClr val="accent4"/>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800">
                <a:solidFill>
                  <a:schemeClr val="accent1"/>
                </a:solidFill>
              </a:rPr>
              <a:t>What are they saying about the site?</a:t>
            </a:r>
          </a:p>
        </p:txBody>
      </p:sp>
      <p:sp>
        <p:nvSpPr>
          <p:cNvPr id="11" name="Oval 10">
            <a:extLst>
              <a:ext uri="{FF2B5EF4-FFF2-40B4-BE49-F238E27FC236}">
                <a16:creationId xmlns:a16="http://schemas.microsoft.com/office/drawing/2014/main" id="{CB789E54-CEE4-01A6-E463-76FF53B8AB4D}"/>
              </a:ext>
            </a:extLst>
          </p:cNvPr>
          <p:cNvSpPr/>
          <p:nvPr/>
        </p:nvSpPr>
        <p:spPr>
          <a:xfrm>
            <a:off x="6210008" y="2662061"/>
            <a:ext cx="2168081" cy="2168081"/>
          </a:xfrm>
          <a:prstGeom prst="ellipse">
            <a:avLst/>
          </a:prstGeom>
          <a:solidFill>
            <a:schemeClr val="accent4"/>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800">
                <a:solidFill>
                  <a:schemeClr val="accent1"/>
                </a:solidFill>
              </a:rPr>
              <a:t>What source material would they have needed?</a:t>
            </a:r>
          </a:p>
        </p:txBody>
      </p:sp>
      <p:sp>
        <p:nvSpPr>
          <p:cNvPr id="12" name="Oval 11">
            <a:extLst>
              <a:ext uri="{FF2B5EF4-FFF2-40B4-BE49-F238E27FC236}">
                <a16:creationId xmlns:a16="http://schemas.microsoft.com/office/drawing/2014/main" id="{C6460EA4-B367-28F9-863B-FB318C36F8E4}"/>
              </a:ext>
            </a:extLst>
          </p:cNvPr>
          <p:cNvSpPr/>
          <p:nvPr/>
        </p:nvSpPr>
        <p:spPr>
          <a:xfrm>
            <a:off x="8571930" y="4398766"/>
            <a:ext cx="2168081" cy="2168081"/>
          </a:xfrm>
          <a:prstGeom prst="ellipse">
            <a:avLst/>
          </a:prstGeom>
          <a:solidFill>
            <a:schemeClr val="accent4"/>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800" kern="1200">
                <a:solidFill>
                  <a:srgbClr val="002664"/>
                </a:solidFill>
                <a:effectLst/>
                <a:latin typeface="Arial" panose="020B0604020202020204" pitchFamily="34" charset="0"/>
                <a:ea typeface="+mn-ea"/>
                <a:cs typeface="+mn-cs"/>
              </a:rPr>
              <a:t>What materials and techniques were used?</a:t>
            </a:r>
            <a:endParaRPr lang="en-AU" sz="1800">
              <a:effectLst/>
            </a:endParaRPr>
          </a:p>
        </p:txBody>
      </p:sp>
      <p:sp>
        <p:nvSpPr>
          <p:cNvPr id="2" name="Slide Number Placeholder 1">
            <a:extLst>
              <a:ext uri="{FF2B5EF4-FFF2-40B4-BE49-F238E27FC236}">
                <a16:creationId xmlns:a16="http://schemas.microsoft.com/office/drawing/2014/main" id="{56EA39DA-D66E-2C14-7CB0-63E59E79D73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29</a:t>
            </a:fld>
            <a:endParaRPr lang="en-AU"/>
          </a:p>
        </p:txBody>
      </p:sp>
    </p:spTree>
    <p:extLst>
      <p:ext uri="{BB962C8B-B14F-4D97-AF65-F5344CB8AC3E}">
        <p14:creationId xmlns:p14="http://schemas.microsoft.com/office/powerpoint/2010/main" val="2173713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CB95D0D-4DB2-95D7-03B3-689505E4E1B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3</a:t>
            </a:fld>
            <a:endParaRPr lang="en-AU"/>
          </a:p>
        </p:txBody>
      </p:sp>
      <p:sp>
        <p:nvSpPr>
          <p:cNvPr id="4" name="Title 3">
            <a:extLst>
              <a:ext uri="{FF2B5EF4-FFF2-40B4-BE49-F238E27FC236}">
                <a16:creationId xmlns:a16="http://schemas.microsoft.com/office/drawing/2014/main" id="{67346830-A0C7-9D95-31DC-A77B445F770B}"/>
              </a:ext>
            </a:extLst>
          </p:cNvPr>
          <p:cNvSpPr>
            <a:spLocks noGrp="1"/>
          </p:cNvSpPr>
          <p:nvPr>
            <p:ph type="title"/>
          </p:nvPr>
        </p:nvSpPr>
        <p:spPr/>
        <p:txBody>
          <a:bodyPr/>
          <a:lstStyle/>
          <a:p>
            <a:r>
              <a:rPr lang="en-GB">
                <a:latin typeface="+mj-lt"/>
              </a:rPr>
              <a:t>Learning sequences</a:t>
            </a:r>
          </a:p>
        </p:txBody>
      </p:sp>
      <p:grpSp>
        <p:nvGrpSpPr>
          <p:cNvPr id="2" name="Group 1" descr="1. The world around us">
            <a:extLst>
              <a:ext uri="{FF2B5EF4-FFF2-40B4-BE49-F238E27FC236}">
                <a16:creationId xmlns:a16="http://schemas.microsoft.com/office/drawing/2014/main" id="{936DF825-93DA-F314-D0D0-DF9A028BF3CF}"/>
              </a:ext>
            </a:extLst>
          </p:cNvPr>
          <p:cNvGrpSpPr/>
          <p:nvPr/>
        </p:nvGrpSpPr>
        <p:grpSpPr>
          <a:xfrm>
            <a:off x="360000" y="1266959"/>
            <a:ext cx="5459301" cy="1045440"/>
            <a:chOff x="360000" y="1266959"/>
            <a:chExt cx="5459301" cy="1045440"/>
          </a:xfrm>
        </p:grpSpPr>
        <p:sp>
          <p:nvSpPr>
            <p:cNvPr id="6" name="Rectangle: Rounded Corners 5">
              <a:extLst>
                <a:ext uri="{FF2B5EF4-FFF2-40B4-BE49-F238E27FC236}">
                  <a16:creationId xmlns:a16="http://schemas.microsoft.com/office/drawing/2014/main" id="{4FE5E097-CB1A-ACBC-89BE-13303B39E8AE}"/>
                </a:ext>
                <a:ext uri="{C183D7F6-B498-43B3-948B-1728B52AA6E4}">
                  <adec:decorative xmlns:adec="http://schemas.microsoft.com/office/drawing/2017/decorative" val="0"/>
                </a:ext>
              </a:extLst>
            </p:cNvPr>
            <p:cNvSpPr/>
            <p:nvPr/>
          </p:nvSpPr>
          <p:spPr>
            <a:xfrm>
              <a:off x="1037782" y="1302497"/>
              <a:ext cx="4781519" cy="97436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59410"/>
              <a:r>
                <a:rPr lang="en-US">
                  <a:solidFill>
                    <a:schemeClr val="accent1"/>
                  </a:solidFill>
                  <a:latin typeface="+mj-lt"/>
                  <a:hlinkClick r:id="rId3" action="ppaction://hlinksldjump"/>
                </a:rPr>
                <a:t>The world around us</a:t>
              </a:r>
              <a:endParaRPr lang="en-US">
                <a:solidFill>
                  <a:schemeClr val="accent1"/>
                </a:solidFill>
              </a:endParaRPr>
            </a:p>
          </p:txBody>
        </p:sp>
        <p:sp>
          <p:nvSpPr>
            <p:cNvPr id="8" name="Oval 7">
              <a:hlinkClick r:id="rId3" action="ppaction://hlinksldjump"/>
              <a:extLst>
                <a:ext uri="{FF2B5EF4-FFF2-40B4-BE49-F238E27FC236}">
                  <a16:creationId xmlns:a16="http://schemas.microsoft.com/office/drawing/2014/main" id="{7CD3C21D-BCDF-0FAB-C5C8-A24D1ADC23AB}"/>
                </a:ext>
              </a:extLst>
            </p:cNvPr>
            <p:cNvSpPr/>
            <p:nvPr/>
          </p:nvSpPr>
          <p:spPr>
            <a:xfrm>
              <a:off x="360000" y="1266959"/>
              <a:ext cx="1045441"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b="1">
                  <a:solidFill>
                    <a:schemeClr val="bg1"/>
                  </a:solidFill>
                  <a:latin typeface="+mj-lt"/>
                  <a:cs typeface="Arial" panose="020B0604020202020204" pitchFamily="34" charset="0"/>
                </a:rPr>
                <a:t>1</a:t>
              </a:r>
            </a:p>
          </p:txBody>
        </p:sp>
      </p:grpSp>
      <p:grpSp>
        <p:nvGrpSpPr>
          <p:cNvPr id="5" name="Group 4" descr="2. Site investigations Dennis Golding case study&#10;">
            <a:extLst>
              <a:ext uri="{FF2B5EF4-FFF2-40B4-BE49-F238E27FC236}">
                <a16:creationId xmlns:a16="http://schemas.microsoft.com/office/drawing/2014/main" id="{1DC85863-D1C5-6048-7F85-EF8494D4E75C}"/>
              </a:ext>
            </a:extLst>
          </p:cNvPr>
          <p:cNvGrpSpPr/>
          <p:nvPr/>
        </p:nvGrpSpPr>
        <p:grpSpPr>
          <a:xfrm>
            <a:off x="360000" y="2362859"/>
            <a:ext cx="5459301" cy="1045440"/>
            <a:chOff x="360000" y="2362859"/>
            <a:chExt cx="5459301" cy="1045440"/>
          </a:xfrm>
        </p:grpSpPr>
        <p:sp>
          <p:nvSpPr>
            <p:cNvPr id="9" name="Rectangle: Rounded Corners 8">
              <a:extLst>
                <a:ext uri="{FF2B5EF4-FFF2-40B4-BE49-F238E27FC236}">
                  <a16:creationId xmlns:a16="http://schemas.microsoft.com/office/drawing/2014/main" id="{85E5506E-31D1-30EC-3CCC-3FBB3A47FE12}"/>
                </a:ext>
                <a:ext uri="{C183D7F6-B498-43B3-948B-1728B52AA6E4}">
                  <adec:decorative xmlns:adec="http://schemas.microsoft.com/office/drawing/2017/decorative" val="1"/>
                </a:ext>
              </a:extLst>
            </p:cNvPr>
            <p:cNvSpPr/>
            <p:nvPr/>
          </p:nvSpPr>
          <p:spPr>
            <a:xfrm>
              <a:off x="1037782" y="2398397"/>
              <a:ext cx="4781519" cy="967243"/>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59410"/>
              <a:r>
                <a:rPr lang="en-US">
                  <a:solidFill>
                    <a:schemeClr val="accent1"/>
                  </a:solidFill>
                  <a:latin typeface="+mj-lt"/>
                  <a:hlinkClick r:id="rId4" action="ppaction://hlinksldjump"/>
                </a:rPr>
                <a:t>Site investigations</a:t>
              </a:r>
              <a:endParaRPr lang="en-US">
                <a:solidFill>
                  <a:schemeClr val="accent1"/>
                </a:solidFill>
                <a:latin typeface="+mj-lt"/>
                <a:cs typeface="Arial" panose="020B0604020202020204"/>
                <a:hlinkClick r:id="rId4" action="ppaction://hlinksldjump"/>
              </a:endParaRPr>
            </a:p>
            <a:p>
              <a:pPr marL="359410"/>
              <a:r>
                <a:rPr lang="en-US">
                  <a:solidFill>
                    <a:schemeClr val="accent1"/>
                  </a:solidFill>
                  <a:cs typeface="Arial"/>
                  <a:hlinkClick r:id="rId4" action="ppaction://hlinksldjump"/>
                </a:rPr>
                <a:t>Dennis Golding case study</a:t>
              </a:r>
              <a:endParaRPr lang="en-US">
                <a:solidFill>
                  <a:schemeClr val="accent1"/>
                </a:solidFill>
                <a:cs typeface="Arial"/>
              </a:endParaRPr>
            </a:p>
          </p:txBody>
        </p:sp>
        <p:sp>
          <p:nvSpPr>
            <p:cNvPr id="10" name="Oval 9">
              <a:hlinkClick r:id="rId4" action="ppaction://hlinksldjump"/>
              <a:extLst>
                <a:ext uri="{FF2B5EF4-FFF2-40B4-BE49-F238E27FC236}">
                  <a16:creationId xmlns:a16="http://schemas.microsoft.com/office/drawing/2014/main" id="{F07C6269-A950-7C0C-C9E0-A828C47C2034}"/>
                </a:ext>
              </a:extLst>
            </p:cNvPr>
            <p:cNvSpPr/>
            <p:nvPr/>
          </p:nvSpPr>
          <p:spPr>
            <a:xfrm>
              <a:off x="360000" y="2362859"/>
              <a:ext cx="1045441"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b="1">
                  <a:solidFill>
                    <a:schemeClr val="bg1"/>
                  </a:solidFill>
                  <a:latin typeface="+mj-lt"/>
                  <a:cs typeface="Arial" panose="020B0604020202020204" pitchFamily="34" charset="0"/>
                </a:rPr>
                <a:t>2</a:t>
              </a:r>
            </a:p>
          </p:txBody>
        </p:sp>
      </p:grpSp>
      <p:grpSp>
        <p:nvGrpSpPr>
          <p:cNvPr id="7" name="Group 6" descr="3. Art making processes Mylyn Nguyen case study&#10;">
            <a:extLst>
              <a:ext uri="{FF2B5EF4-FFF2-40B4-BE49-F238E27FC236}">
                <a16:creationId xmlns:a16="http://schemas.microsoft.com/office/drawing/2014/main" id="{D4670512-21BD-00E3-6E11-685A358FEF6A}"/>
              </a:ext>
            </a:extLst>
          </p:cNvPr>
          <p:cNvGrpSpPr/>
          <p:nvPr/>
        </p:nvGrpSpPr>
        <p:grpSpPr>
          <a:xfrm>
            <a:off x="360000" y="3458759"/>
            <a:ext cx="5452179" cy="1045440"/>
            <a:chOff x="360000" y="3458759"/>
            <a:chExt cx="5452179" cy="1045440"/>
          </a:xfrm>
        </p:grpSpPr>
        <p:sp>
          <p:nvSpPr>
            <p:cNvPr id="11" name="Rectangle: Rounded Corners 10">
              <a:extLst>
                <a:ext uri="{FF2B5EF4-FFF2-40B4-BE49-F238E27FC236}">
                  <a16:creationId xmlns:a16="http://schemas.microsoft.com/office/drawing/2014/main" id="{8E8992EF-EB46-DA5D-84D9-1D8183F0C870}"/>
                </a:ext>
                <a:ext uri="{C183D7F6-B498-43B3-948B-1728B52AA6E4}">
                  <adec:decorative xmlns:adec="http://schemas.microsoft.com/office/drawing/2017/decorative" val="1"/>
                </a:ext>
              </a:extLst>
            </p:cNvPr>
            <p:cNvSpPr/>
            <p:nvPr/>
          </p:nvSpPr>
          <p:spPr>
            <a:xfrm>
              <a:off x="1037782" y="3472934"/>
              <a:ext cx="4774397" cy="1017090"/>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59410"/>
              <a:r>
                <a:rPr lang="en-US">
                  <a:solidFill>
                    <a:schemeClr val="accent1"/>
                  </a:solidFill>
                  <a:latin typeface="+mj-lt"/>
                  <a:hlinkClick r:id="rId5" action="ppaction://hlinksldjump"/>
                </a:rPr>
                <a:t>Art making processes</a:t>
              </a:r>
            </a:p>
            <a:p>
              <a:pPr marL="359410"/>
              <a:r>
                <a:rPr lang="en-US" err="1">
                  <a:solidFill>
                    <a:schemeClr val="accent1"/>
                  </a:solidFill>
                  <a:latin typeface="+mj-lt"/>
                  <a:cs typeface="Arial"/>
                  <a:hlinkClick r:id="rId5" action="ppaction://hlinksldjump"/>
                </a:rPr>
                <a:t>Mylyn</a:t>
              </a:r>
              <a:r>
                <a:rPr lang="en-US">
                  <a:solidFill>
                    <a:schemeClr val="accent1"/>
                  </a:solidFill>
                  <a:latin typeface="+mj-lt"/>
                  <a:cs typeface="Arial"/>
                  <a:hlinkClick r:id="rId5" action="ppaction://hlinksldjump"/>
                </a:rPr>
                <a:t> Nguyen case study</a:t>
              </a:r>
              <a:endParaRPr lang="en-US">
                <a:solidFill>
                  <a:schemeClr val="accent1"/>
                </a:solidFill>
                <a:latin typeface="+mj-lt"/>
                <a:cs typeface="Arial"/>
              </a:endParaRPr>
            </a:p>
          </p:txBody>
        </p:sp>
        <p:sp>
          <p:nvSpPr>
            <p:cNvPr id="12" name="Oval 11">
              <a:hlinkClick r:id="rId5" action="ppaction://hlinksldjump"/>
              <a:extLst>
                <a:ext uri="{FF2B5EF4-FFF2-40B4-BE49-F238E27FC236}">
                  <a16:creationId xmlns:a16="http://schemas.microsoft.com/office/drawing/2014/main" id="{BF4CE5D3-CF86-83E5-AFB8-E16A6ADF7EB9}"/>
                </a:ext>
              </a:extLst>
            </p:cNvPr>
            <p:cNvSpPr/>
            <p:nvPr/>
          </p:nvSpPr>
          <p:spPr>
            <a:xfrm>
              <a:off x="360000" y="3458759"/>
              <a:ext cx="1045441"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b="1">
                  <a:solidFill>
                    <a:schemeClr val="bg1"/>
                  </a:solidFill>
                  <a:latin typeface="+mj-lt"/>
                  <a:cs typeface="Arial" panose="020B0604020202020204" pitchFamily="34" charset="0"/>
                </a:rPr>
                <a:t>3</a:t>
              </a:r>
            </a:p>
          </p:txBody>
        </p:sp>
      </p:grpSp>
      <p:grpSp>
        <p:nvGrpSpPr>
          <p:cNvPr id="20" name="Group 19" descr="4. Resolving practice Yang Yongliang case study&#10;">
            <a:extLst>
              <a:ext uri="{FF2B5EF4-FFF2-40B4-BE49-F238E27FC236}">
                <a16:creationId xmlns:a16="http://schemas.microsoft.com/office/drawing/2014/main" id="{048D511A-41A5-98A1-B071-A3DD06C25326}"/>
              </a:ext>
            </a:extLst>
          </p:cNvPr>
          <p:cNvGrpSpPr/>
          <p:nvPr/>
        </p:nvGrpSpPr>
        <p:grpSpPr>
          <a:xfrm>
            <a:off x="360000" y="4554659"/>
            <a:ext cx="5459301" cy="1045440"/>
            <a:chOff x="360000" y="4554659"/>
            <a:chExt cx="5459301" cy="1045440"/>
          </a:xfrm>
        </p:grpSpPr>
        <p:sp>
          <p:nvSpPr>
            <p:cNvPr id="13" name="Rectangle: Rounded Corners 12">
              <a:extLst>
                <a:ext uri="{FF2B5EF4-FFF2-40B4-BE49-F238E27FC236}">
                  <a16:creationId xmlns:a16="http://schemas.microsoft.com/office/drawing/2014/main" id="{A6D457C5-A0C4-3545-45D0-1274F0BD9B28}"/>
                </a:ext>
                <a:ext uri="{C183D7F6-B498-43B3-948B-1728B52AA6E4}">
                  <adec:decorative xmlns:adec="http://schemas.microsoft.com/office/drawing/2017/decorative" val="1"/>
                </a:ext>
              </a:extLst>
            </p:cNvPr>
            <p:cNvSpPr/>
            <p:nvPr/>
          </p:nvSpPr>
          <p:spPr>
            <a:xfrm>
              <a:off x="1037782" y="4590197"/>
              <a:ext cx="4781519" cy="97436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59410"/>
              <a:r>
                <a:rPr lang="en-US">
                  <a:solidFill>
                    <a:schemeClr val="accent1"/>
                  </a:solidFill>
                  <a:latin typeface="+mj-lt"/>
                  <a:hlinkClick r:id="rId6" action="ppaction://hlinksldjump"/>
                </a:rPr>
                <a:t>Resolving practice</a:t>
              </a:r>
            </a:p>
            <a:p>
              <a:pPr marL="359410"/>
              <a:r>
                <a:rPr lang="en-US">
                  <a:solidFill>
                    <a:schemeClr val="accent1"/>
                  </a:solidFill>
                  <a:latin typeface="+mj-lt"/>
                  <a:cs typeface="Arial" panose="020B0604020202020204"/>
                  <a:hlinkClick r:id="rId6" action="ppaction://hlinksldjump"/>
                </a:rPr>
                <a:t>Yang Yongliang case study</a:t>
              </a:r>
              <a:endParaRPr lang="en-US">
                <a:solidFill>
                  <a:schemeClr val="accent1"/>
                </a:solidFill>
                <a:latin typeface="+mj-lt"/>
                <a:cs typeface="Arial" panose="020B0604020202020204"/>
              </a:endParaRPr>
            </a:p>
          </p:txBody>
        </p:sp>
        <p:sp>
          <p:nvSpPr>
            <p:cNvPr id="14" name="Oval 13">
              <a:hlinkClick r:id="rId6" action="ppaction://hlinksldjump"/>
              <a:extLst>
                <a:ext uri="{FF2B5EF4-FFF2-40B4-BE49-F238E27FC236}">
                  <a16:creationId xmlns:a16="http://schemas.microsoft.com/office/drawing/2014/main" id="{5E3BDA7D-774E-1AFE-D5E4-2D1C3D64D737}"/>
                </a:ext>
              </a:extLst>
            </p:cNvPr>
            <p:cNvSpPr/>
            <p:nvPr/>
          </p:nvSpPr>
          <p:spPr>
            <a:xfrm>
              <a:off x="360000" y="4554659"/>
              <a:ext cx="1045441"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b="1">
                  <a:solidFill>
                    <a:schemeClr val="bg1"/>
                  </a:solidFill>
                  <a:latin typeface="+mj-lt"/>
                  <a:cs typeface="Arial" panose="020B0604020202020204" pitchFamily="34" charset="0"/>
                </a:rPr>
                <a:t>4</a:t>
              </a:r>
            </a:p>
          </p:txBody>
        </p:sp>
      </p:grpSp>
      <p:grpSp>
        <p:nvGrpSpPr>
          <p:cNvPr id="21" name="Group 20" descr="5. Adopt the role of the artist and critic">
            <a:extLst>
              <a:ext uri="{FF2B5EF4-FFF2-40B4-BE49-F238E27FC236}">
                <a16:creationId xmlns:a16="http://schemas.microsoft.com/office/drawing/2014/main" id="{992564E8-D2D4-6144-6BB0-6248473C6312}"/>
              </a:ext>
            </a:extLst>
          </p:cNvPr>
          <p:cNvGrpSpPr/>
          <p:nvPr/>
        </p:nvGrpSpPr>
        <p:grpSpPr>
          <a:xfrm>
            <a:off x="360000" y="5650560"/>
            <a:ext cx="5459301" cy="1045440"/>
            <a:chOff x="360000" y="5650560"/>
            <a:chExt cx="5459301" cy="1045440"/>
          </a:xfrm>
        </p:grpSpPr>
        <p:sp>
          <p:nvSpPr>
            <p:cNvPr id="15" name="Rectangle: Rounded Corners 14">
              <a:extLst>
                <a:ext uri="{FF2B5EF4-FFF2-40B4-BE49-F238E27FC236}">
                  <a16:creationId xmlns:a16="http://schemas.microsoft.com/office/drawing/2014/main" id="{3D239D31-CE36-0492-1240-FC402C7678F3}"/>
                </a:ext>
                <a:ext uri="{C183D7F6-B498-43B3-948B-1728B52AA6E4}">
                  <adec:decorative xmlns:adec="http://schemas.microsoft.com/office/drawing/2017/decorative" val="1"/>
                </a:ext>
              </a:extLst>
            </p:cNvPr>
            <p:cNvSpPr/>
            <p:nvPr/>
          </p:nvSpPr>
          <p:spPr>
            <a:xfrm>
              <a:off x="1037782" y="5686098"/>
              <a:ext cx="4781519" cy="931637"/>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59410"/>
              <a:r>
                <a:rPr lang="en-AU">
                  <a:solidFill>
                    <a:schemeClr val="accent1"/>
                  </a:solidFill>
                  <a:latin typeface="+mj-lt"/>
                  <a:hlinkClick r:id="rId7" action="ppaction://hlinksldjump"/>
                </a:rPr>
                <a:t>Adopt the role of the artist and critic </a:t>
              </a:r>
              <a:endParaRPr lang="en-AU">
                <a:solidFill>
                  <a:schemeClr val="accent1"/>
                </a:solidFill>
                <a:latin typeface="+mj-lt"/>
                <a:cs typeface="Arial"/>
              </a:endParaRPr>
            </a:p>
          </p:txBody>
        </p:sp>
        <p:sp>
          <p:nvSpPr>
            <p:cNvPr id="16" name="Oval 15">
              <a:hlinkClick r:id="rId7" action="ppaction://hlinksldjump"/>
              <a:extLst>
                <a:ext uri="{FF2B5EF4-FFF2-40B4-BE49-F238E27FC236}">
                  <a16:creationId xmlns:a16="http://schemas.microsoft.com/office/drawing/2014/main" id="{4586D2B7-00F3-614C-54F5-BFD4956B3175}"/>
                </a:ext>
              </a:extLst>
            </p:cNvPr>
            <p:cNvSpPr/>
            <p:nvPr/>
          </p:nvSpPr>
          <p:spPr>
            <a:xfrm>
              <a:off x="360000" y="5650560"/>
              <a:ext cx="1045441"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b="1">
                  <a:solidFill>
                    <a:schemeClr val="bg1"/>
                  </a:solidFill>
                  <a:latin typeface="+mj-lt"/>
                  <a:cs typeface="Arial" panose="020B0604020202020204" pitchFamily="34" charset="0"/>
                </a:rPr>
                <a:t>5</a:t>
              </a:r>
            </a:p>
          </p:txBody>
        </p:sp>
      </p:grpSp>
      <p:pic>
        <p:nvPicPr>
          <p:cNvPr id="27" name="Picture 26">
            <a:extLst>
              <a:ext uri="{FF2B5EF4-FFF2-40B4-BE49-F238E27FC236}">
                <a16:creationId xmlns:a16="http://schemas.microsoft.com/office/drawing/2014/main" id="{E91B892D-1CD0-BCF7-5E5B-37AEB815CE9E}"/>
              </a:ext>
              <a:ext uri="{C183D7F6-B498-43B3-948B-1728B52AA6E4}">
                <adec:decorative xmlns:adec="http://schemas.microsoft.com/office/drawing/2017/decorative" val="1"/>
              </a:ext>
            </a:extLst>
          </p:cNvPr>
          <p:cNvPicPr>
            <a:picLocks noChangeAspect="1"/>
          </p:cNvPicPr>
          <p:nvPr/>
        </p:nvPicPr>
        <p:blipFill>
          <a:blip r:embed="rId8" cstate="hqprint">
            <a:extLst>
              <a:ext uri="{28A0092B-C50C-407E-A947-70E740481C1C}">
                <a14:useLocalDpi xmlns:a14="http://schemas.microsoft.com/office/drawing/2010/main"/>
              </a:ext>
            </a:extLst>
          </a:blip>
          <a:srcRect/>
          <a:stretch/>
        </p:blipFill>
        <p:spPr>
          <a:xfrm>
            <a:off x="6096000" y="905601"/>
            <a:ext cx="5334229" cy="5332655"/>
          </a:xfrm>
          <a:prstGeom prst="rect">
            <a:avLst/>
          </a:prstGeom>
        </p:spPr>
      </p:pic>
      <p:sp>
        <p:nvSpPr>
          <p:cNvPr id="17" name="TextBox 16">
            <a:extLst>
              <a:ext uri="{FF2B5EF4-FFF2-40B4-BE49-F238E27FC236}">
                <a16:creationId xmlns:a16="http://schemas.microsoft.com/office/drawing/2014/main" id="{21928AA1-32F5-8DE8-2435-435D9DD3931E}"/>
              </a:ext>
              <a:ext uri="{C183D7F6-B498-43B3-948B-1728B52AA6E4}">
                <adec:decorative xmlns:adec="http://schemas.microsoft.com/office/drawing/2017/decorative" val="0"/>
              </a:ext>
            </a:extLst>
          </p:cNvPr>
          <p:cNvSpPr txBox="1"/>
          <p:nvPr/>
        </p:nvSpPr>
        <p:spPr>
          <a:xfrm>
            <a:off x="6096000" y="6382976"/>
            <a:ext cx="5334229" cy="313024"/>
          </a:xfrm>
          <a:prstGeom prst="rect">
            <a:avLst/>
          </a:prstGeom>
          <a:noFill/>
        </p:spPr>
        <p:txBody>
          <a:bodyPr wrap="square" lIns="0" tIns="0" rIns="0" bIns="0" rtlCol="0">
            <a:noAutofit/>
          </a:bodyPr>
          <a:lstStyle/>
          <a:p>
            <a:pPr algn="l"/>
            <a:r>
              <a:rPr lang="en-AU" sz="1000" u="sng" err="1">
                <a:solidFill>
                  <a:schemeClr val="accent2"/>
                </a:solidFill>
              </a:rPr>
              <a:t>Mylyn</a:t>
            </a:r>
            <a:r>
              <a:rPr lang="en-AU" sz="1000" u="sng">
                <a:solidFill>
                  <a:schemeClr val="accent2"/>
                </a:solidFill>
              </a:rPr>
              <a:t> Nguyen, 475 King Street (2022)</a:t>
            </a:r>
            <a:r>
              <a:rPr lang="en-AU" sz="1000"/>
              <a:t> distribution permissions for Secondary Curriculum, Curriculum Directorate of NSW Department of Education, granted by © </a:t>
            </a:r>
            <a:r>
              <a:rPr lang="en-AU" sz="1000" err="1"/>
              <a:t>Mylyn</a:t>
            </a:r>
            <a:r>
              <a:rPr lang="en-AU" sz="1000"/>
              <a:t> Nguyen, 2025.</a:t>
            </a:r>
          </a:p>
        </p:txBody>
      </p:sp>
    </p:spTree>
    <p:extLst>
      <p:ext uri="{BB962C8B-B14F-4D97-AF65-F5344CB8AC3E}">
        <p14:creationId xmlns:p14="http://schemas.microsoft.com/office/powerpoint/2010/main" val="898506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2C3807-B168-62EA-DA95-96C1D0C74B9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93A6B62-FBC4-EE5C-530D-0C4BEDEE442A}"/>
              </a:ext>
            </a:extLst>
          </p:cNvPr>
          <p:cNvSpPr>
            <a:spLocks noGrp="1"/>
          </p:cNvSpPr>
          <p:nvPr>
            <p:ph type="title"/>
          </p:nvPr>
        </p:nvSpPr>
        <p:spPr/>
        <p:txBody>
          <a:bodyPr/>
          <a:lstStyle/>
          <a:p>
            <a:r>
              <a:rPr lang="en-AU" dirty="0">
                <a:latin typeface="+mj-lt"/>
              </a:rPr>
              <a:t>Documenting like an artist </a:t>
            </a:r>
            <a:r>
              <a:rPr lang="en-AU" dirty="0">
                <a:solidFill>
                  <a:schemeClr val="accent1">
                    <a:alpha val="0"/>
                  </a:schemeClr>
                </a:solidFill>
                <a:latin typeface="+mj-lt"/>
              </a:rPr>
              <a:t>(3)</a:t>
            </a:r>
          </a:p>
        </p:txBody>
      </p:sp>
      <p:sp>
        <p:nvSpPr>
          <p:cNvPr id="5" name="Content Placeholder 4">
            <a:extLst>
              <a:ext uri="{FF2B5EF4-FFF2-40B4-BE49-F238E27FC236}">
                <a16:creationId xmlns:a16="http://schemas.microsoft.com/office/drawing/2014/main" id="{9278F897-7B2B-F73B-E96A-47F36C2A6891}"/>
              </a:ext>
            </a:extLst>
          </p:cNvPr>
          <p:cNvSpPr>
            <a:spLocks noGrp="1"/>
          </p:cNvSpPr>
          <p:nvPr>
            <p:ph type="body" sz="quarter" idx="18"/>
          </p:nvPr>
        </p:nvSpPr>
        <p:spPr/>
        <p:txBody>
          <a:bodyPr anchor="t"/>
          <a:lstStyle/>
          <a:p>
            <a:pPr>
              <a:spcAft>
                <a:spcPts val="0"/>
              </a:spcAft>
            </a:pPr>
            <a:r>
              <a:rPr lang="en-AU">
                <a:latin typeface="+mj-lt"/>
              </a:rPr>
              <a:t>2.1(c) – </a:t>
            </a:r>
            <a:r>
              <a:rPr lang="en-AU">
                <a:latin typeface="+mj-lt"/>
                <a:hlinkClick r:id="rId3"/>
              </a:rPr>
              <a:t>475 King Street (2022) by </a:t>
            </a:r>
            <a:r>
              <a:rPr lang="en-AU" err="1">
                <a:latin typeface="+mj-lt"/>
                <a:hlinkClick r:id="rId3"/>
              </a:rPr>
              <a:t>Mylyn</a:t>
            </a:r>
            <a:r>
              <a:rPr lang="en-AU">
                <a:latin typeface="+mj-lt"/>
                <a:hlinkClick r:id="rId3"/>
              </a:rPr>
              <a:t> Nguyen</a:t>
            </a:r>
            <a:endParaRPr lang="en-AU">
              <a:latin typeface="+mj-lt"/>
            </a:endParaRPr>
          </a:p>
        </p:txBody>
      </p:sp>
      <p:graphicFrame>
        <p:nvGraphicFramePr>
          <p:cNvPr id="6" name="Table 5">
            <a:extLst>
              <a:ext uri="{FF2B5EF4-FFF2-40B4-BE49-F238E27FC236}">
                <a16:creationId xmlns:a16="http://schemas.microsoft.com/office/drawing/2014/main" id="{AE868839-5049-92DC-AF68-E500CA1074A3}"/>
              </a:ext>
            </a:extLst>
          </p:cNvPr>
          <p:cNvGraphicFramePr>
            <a:graphicFrameLocks noGrp="1"/>
          </p:cNvGraphicFramePr>
          <p:nvPr>
            <p:extLst>
              <p:ext uri="{D42A27DB-BD31-4B8C-83A1-F6EECF244321}">
                <p14:modId xmlns:p14="http://schemas.microsoft.com/office/powerpoint/2010/main" val="3511685164"/>
              </p:ext>
            </p:extLst>
          </p:nvPr>
        </p:nvGraphicFramePr>
        <p:xfrm>
          <a:off x="5399998" y="1707120"/>
          <a:ext cx="6470082" cy="4598438"/>
        </p:xfrm>
        <a:graphic>
          <a:graphicData uri="http://schemas.openxmlformats.org/drawingml/2006/table">
            <a:tbl>
              <a:tblPr firstRow="1" bandRow="1">
                <a:tableStyleId>{69012ECD-51FC-41F1-AA8D-1B2483CD663E}</a:tableStyleId>
              </a:tblPr>
              <a:tblGrid>
                <a:gridCol w="3235041">
                  <a:extLst>
                    <a:ext uri="{9D8B030D-6E8A-4147-A177-3AD203B41FA5}">
                      <a16:colId xmlns:a16="http://schemas.microsoft.com/office/drawing/2014/main" val="3860801137"/>
                    </a:ext>
                  </a:extLst>
                </a:gridCol>
                <a:gridCol w="3235041">
                  <a:extLst>
                    <a:ext uri="{9D8B030D-6E8A-4147-A177-3AD203B41FA5}">
                      <a16:colId xmlns:a16="http://schemas.microsoft.com/office/drawing/2014/main" val="1724708532"/>
                    </a:ext>
                  </a:extLst>
                </a:gridCol>
              </a:tblGrid>
              <a:tr h="356168">
                <a:tc>
                  <a:txBody>
                    <a:bodyPr/>
                    <a:lstStyle/>
                    <a:p>
                      <a:pPr>
                        <a:lnSpc>
                          <a:spcPct val="114000"/>
                        </a:lnSpc>
                        <a:spcAft>
                          <a:spcPts val="600"/>
                        </a:spcAft>
                      </a:pPr>
                      <a:r>
                        <a:rPr lang="en-AU">
                          <a:solidFill>
                            <a:schemeClr val="bg1"/>
                          </a:solidFill>
                        </a:rPr>
                        <a:t>What site?</a:t>
                      </a:r>
                    </a:p>
                  </a:txBody>
                  <a:tcPr/>
                </a:tc>
                <a:tc>
                  <a:txBody>
                    <a:bodyPr/>
                    <a:lstStyle/>
                    <a:p>
                      <a:pPr>
                        <a:lnSpc>
                          <a:spcPct val="114000"/>
                        </a:lnSpc>
                        <a:spcAft>
                          <a:spcPts val="600"/>
                        </a:spcAft>
                      </a:pPr>
                      <a:r>
                        <a:rPr lang="en-AU">
                          <a:solidFill>
                            <a:schemeClr val="bg1"/>
                          </a:solidFill>
                        </a:rPr>
                        <a:t>What do they say about it?</a:t>
                      </a:r>
                    </a:p>
                  </a:txBody>
                  <a:tcPr/>
                </a:tc>
                <a:extLst>
                  <a:ext uri="{0D108BD9-81ED-4DB2-BD59-A6C34878D82A}">
                    <a16:rowId xmlns:a16="http://schemas.microsoft.com/office/drawing/2014/main" val="2868193347"/>
                  </a:ext>
                </a:extLst>
              </a:tr>
              <a:tr h="1921203">
                <a:tc>
                  <a:txBody>
                    <a:bodyPr/>
                    <a:lstStyle/>
                    <a:p>
                      <a:pPr marL="0" indent="0">
                        <a:lnSpc>
                          <a:spcPct val="114000"/>
                        </a:lnSpc>
                        <a:spcAft>
                          <a:spcPts val="600"/>
                        </a:spcAft>
                        <a:buFont typeface="Arial" panose="020B0604020202020204" pitchFamily="34" charset="0"/>
                        <a:buNone/>
                      </a:pPr>
                      <a:endParaRPr lang="en-AU"/>
                    </a:p>
                  </a:txBody>
                  <a:tcPr/>
                </a:tc>
                <a:tc>
                  <a:txBody>
                    <a:bodyPr/>
                    <a:lstStyle/>
                    <a:p>
                      <a:pPr marL="285750" indent="-285750">
                        <a:lnSpc>
                          <a:spcPct val="114000"/>
                        </a:lnSpc>
                        <a:spcAft>
                          <a:spcPts val="600"/>
                        </a:spcAft>
                        <a:buFont typeface="Arial" panose="020B0604020202020204" pitchFamily="34" charset="0"/>
                        <a:buChar char="•"/>
                      </a:pPr>
                      <a:endParaRPr lang="en-AU"/>
                    </a:p>
                  </a:txBody>
                  <a:tcPr/>
                </a:tc>
                <a:extLst>
                  <a:ext uri="{0D108BD9-81ED-4DB2-BD59-A6C34878D82A}">
                    <a16:rowId xmlns:a16="http://schemas.microsoft.com/office/drawing/2014/main" val="3079225396"/>
                  </a:ext>
                </a:extLst>
              </a:tr>
              <a:tr h="356168">
                <a:tc>
                  <a:txBody>
                    <a:bodyPr/>
                    <a:lstStyle/>
                    <a:p>
                      <a:pPr>
                        <a:lnSpc>
                          <a:spcPct val="114000"/>
                        </a:lnSpc>
                        <a:spcAft>
                          <a:spcPts val="600"/>
                        </a:spcAft>
                      </a:pPr>
                      <a:r>
                        <a:rPr lang="en-AU" sz="1800" b="1" kern="1200">
                          <a:solidFill>
                            <a:schemeClr val="bg1"/>
                          </a:solidFill>
                        </a:rPr>
                        <a:t>What source material?</a:t>
                      </a:r>
                      <a:endParaRPr lang="en-AU" sz="1800" b="1" kern="1200">
                        <a:solidFill>
                          <a:schemeClr val="bg1"/>
                        </a:solidFill>
                        <a:latin typeface="+mn-lt"/>
                        <a:ea typeface="+mn-ea"/>
                        <a:cs typeface="+mn-cs"/>
                      </a:endParaRPr>
                    </a:p>
                  </a:txBody>
                  <a:tcPr>
                    <a:solidFill>
                      <a:srgbClr val="002664"/>
                    </a:solidFill>
                  </a:tcPr>
                </a:tc>
                <a:tc>
                  <a:txBody>
                    <a:bodyPr/>
                    <a:lstStyle/>
                    <a:p>
                      <a:pPr marL="0" algn="l" defTabSz="914377" rtl="0" eaLnBrk="1" latinLnBrk="0" hangingPunct="1">
                        <a:lnSpc>
                          <a:spcPct val="114000"/>
                        </a:lnSpc>
                        <a:spcAft>
                          <a:spcPts val="600"/>
                        </a:spcAft>
                      </a:pPr>
                      <a:r>
                        <a:rPr lang="en-AU" sz="1800" b="1" kern="1200">
                          <a:solidFill>
                            <a:schemeClr val="bg1"/>
                          </a:solidFill>
                        </a:rPr>
                        <a:t>What materials/techniques?</a:t>
                      </a:r>
                      <a:endParaRPr lang="en-AU" sz="1800" b="1" kern="1200">
                        <a:solidFill>
                          <a:schemeClr val="bg1"/>
                        </a:solidFill>
                        <a:latin typeface="+mn-lt"/>
                        <a:ea typeface="+mn-ea"/>
                        <a:cs typeface="+mn-cs"/>
                      </a:endParaRPr>
                    </a:p>
                  </a:txBody>
                  <a:tcPr>
                    <a:solidFill>
                      <a:schemeClr val="accent1"/>
                    </a:solidFill>
                  </a:tcPr>
                </a:tc>
                <a:extLst>
                  <a:ext uri="{0D108BD9-81ED-4DB2-BD59-A6C34878D82A}">
                    <a16:rowId xmlns:a16="http://schemas.microsoft.com/office/drawing/2014/main" val="966405247"/>
                  </a:ext>
                </a:extLst>
              </a:tr>
              <a:tr h="1921203">
                <a:tc>
                  <a:txBody>
                    <a:bodyPr/>
                    <a:lstStyle/>
                    <a:p>
                      <a:pPr marL="0" indent="0">
                        <a:lnSpc>
                          <a:spcPct val="114000"/>
                        </a:lnSpc>
                        <a:spcAft>
                          <a:spcPts val="600"/>
                        </a:spcAft>
                        <a:buFont typeface="Arial" panose="020B0604020202020204" pitchFamily="34" charset="0"/>
                        <a:buNone/>
                      </a:pPr>
                      <a:endParaRPr lang="en-AU"/>
                    </a:p>
                  </a:txBody>
                  <a:tcPr/>
                </a:tc>
                <a:tc>
                  <a:txBody>
                    <a:bodyPr/>
                    <a:lstStyle/>
                    <a:p>
                      <a:pPr marL="285750" indent="-285750">
                        <a:lnSpc>
                          <a:spcPct val="114000"/>
                        </a:lnSpc>
                        <a:spcAft>
                          <a:spcPts val="600"/>
                        </a:spcAft>
                        <a:buFont typeface="Arial" panose="020B0604020202020204" pitchFamily="34" charset="0"/>
                        <a:buChar char="•"/>
                      </a:pPr>
                      <a:endParaRPr lang="en-AU" dirty="0"/>
                    </a:p>
                  </a:txBody>
                  <a:tcPr/>
                </a:tc>
                <a:extLst>
                  <a:ext uri="{0D108BD9-81ED-4DB2-BD59-A6C34878D82A}">
                    <a16:rowId xmlns:a16="http://schemas.microsoft.com/office/drawing/2014/main" val="1582446054"/>
                  </a:ext>
                </a:extLst>
              </a:tr>
            </a:tbl>
          </a:graphicData>
        </a:graphic>
      </p:graphicFrame>
      <p:pic>
        <p:nvPicPr>
          <p:cNvPr id="17" name="Picture Placeholder 16">
            <a:extLst>
              <a:ext uri="{FF2B5EF4-FFF2-40B4-BE49-F238E27FC236}">
                <a16:creationId xmlns:a16="http://schemas.microsoft.com/office/drawing/2014/main" id="{EB4C60AD-B6B8-8667-9B22-7982B9F95241}"/>
              </a:ext>
              <a:ext uri="{C183D7F6-B498-43B3-948B-1728B52AA6E4}">
                <adec:decorative xmlns:adec="http://schemas.microsoft.com/office/drawing/2017/decorative" val="1"/>
              </a:ext>
            </a:extLst>
          </p:cNvPr>
          <p:cNvPicPr>
            <a:picLocks noGrp="1" noChangeAspect="1"/>
          </p:cNvPicPr>
          <p:nvPr>
            <p:ph type="pic" sz="quarter" idx="13"/>
          </p:nvPr>
        </p:nvPicPr>
        <p:blipFill>
          <a:blip r:embed="rId4" cstate="hqprint">
            <a:extLst>
              <a:ext uri="{28A0092B-C50C-407E-A947-70E740481C1C}">
                <a14:useLocalDpi xmlns:a14="http://schemas.microsoft.com/office/drawing/2010/main"/>
              </a:ext>
            </a:extLst>
          </a:blip>
          <a:srcRect/>
          <a:stretch/>
        </p:blipFill>
        <p:spPr/>
      </p:pic>
      <p:sp>
        <p:nvSpPr>
          <p:cNvPr id="2" name="Slide Number Placeholder 1">
            <a:extLst>
              <a:ext uri="{FF2B5EF4-FFF2-40B4-BE49-F238E27FC236}">
                <a16:creationId xmlns:a16="http://schemas.microsoft.com/office/drawing/2014/main" id="{66601EB0-41C7-D3AB-5C79-4C7420FADF26}"/>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t>30</a:t>
            </a:fld>
            <a:endParaRPr lang="en-AU"/>
          </a:p>
        </p:txBody>
      </p:sp>
    </p:spTree>
    <p:extLst>
      <p:ext uri="{BB962C8B-B14F-4D97-AF65-F5344CB8AC3E}">
        <p14:creationId xmlns:p14="http://schemas.microsoft.com/office/powerpoint/2010/main" val="3783440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622604-5A80-23F8-4BF9-20F887F50C5D}"/>
            </a:ext>
          </a:extLst>
        </p:cNvPr>
        <p:cNvGrpSpPr/>
        <p:nvPr/>
      </p:nvGrpSpPr>
      <p:grpSpPr>
        <a:xfrm>
          <a:off x="0" y="0"/>
          <a:ext cx="0" cy="0"/>
          <a:chOff x="0" y="0"/>
          <a:chExt cx="0" cy="0"/>
        </a:xfrm>
      </p:grpSpPr>
      <p:sp>
        <p:nvSpPr>
          <p:cNvPr id="10" name="Title 2">
            <a:extLst>
              <a:ext uri="{FF2B5EF4-FFF2-40B4-BE49-F238E27FC236}">
                <a16:creationId xmlns:a16="http://schemas.microsoft.com/office/drawing/2014/main" id="{BBB1416B-0084-8E83-C56B-6370CBA9437A}"/>
              </a:ext>
            </a:extLst>
          </p:cNvPr>
          <p:cNvSpPr>
            <a:spLocks noGrp="1"/>
          </p:cNvSpPr>
          <p:nvPr>
            <p:ph type="title"/>
          </p:nvPr>
        </p:nvSpPr>
        <p:spPr>
          <a:xfrm>
            <a:off x="5400000" y="360000"/>
            <a:ext cx="6407150" cy="554400"/>
          </a:xfrm>
        </p:spPr>
        <p:txBody>
          <a:bodyPr/>
          <a:lstStyle/>
          <a:p>
            <a:r>
              <a:rPr lang="en-AU" dirty="0">
                <a:latin typeface="+mj-lt"/>
              </a:rPr>
              <a:t>Documenting like an artist </a:t>
            </a:r>
            <a:r>
              <a:rPr lang="en-AU" dirty="0">
                <a:solidFill>
                  <a:schemeClr val="accent1">
                    <a:alpha val="0"/>
                  </a:schemeClr>
                </a:solidFill>
                <a:latin typeface="+mj-lt"/>
              </a:rPr>
              <a:t>(4)</a:t>
            </a:r>
          </a:p>
        </p:txBody>
      </p:sp>
      <p:sp>
        <p:nvSpPr>
          <p:cNvPr id="5" name="Content Placeholder 4">
            <a:extLst>
              <a:ext uri="{FF2B5EF4-FFF2-40B4-BE49-F238E27FC236}">
                <a16:creationId xmlns:a16="http://schemas.microsoft.com/office/drawing/2014/main" id="{F76B7011-98F1-339C-9A6B-53215A898731}"/>
              </a:ext>
            </a:extLst>
          </p:cNvPr>
          <p:cNvSpPr>
            <a:spLocks noGrp="1"/>
          </p:cNvSpPr>
          <p:nvPr>
            <p:ph type="body" sz="quarter" idx="18"/>
          </p:nvPr>
        </p:nvSpPr>
        <p:spPr/>
        <p:txBody>
          <a:bodyPr anchor="t"/>
          <a:lstStyle/>
          <a:p>
            <a:pPr>
              <a:spcAft>
                <a:spcPts val="0"/>
              </a:spcAft>
            </a:pPr>
            <a:r>
              <a:rPr lang="en-AU">
                <a:latin typeface="+mj-lt"/>
              </a:rPr>
              <a:t>2.1(d) – </a:t>
            </a:r>
            <a:r>
              <a:rPr lang="en-AU">
                <a:latin typeface="+mj-lt"/>
                <a:hlinkClick r:id="rId3"/>
              </a:rPr>
              <a:t>Cast In Cast Out (2020) by Dennis Golding</a:t>
            </a:r>
            <a:endParaRPr lang="en-AU">
              <a:latin typeface="+mj-lt"/>
            </a:endParaRPr>
          </a:p>
        </p:txBody>
      </p:sp>
      <p:graphicFrame>
        <p:nvGraphicFramePr>
          <p:cNvPr id="3" name="Table 2">
            <a:extLst>
              <a:ext uri="{FF2B5EF4-FFF2-40B4-BE49-F238E27FC236}">
                <a16:creationId xmlns:a16="http://schemas.microsoft.com/office/drawing/2014/main" id="{D3F2F54F-0833-E7EB-93F3-807C8FDEE515}"/>
              </a:ext>
            </a:extLst>
          </p:cNvPr>
          <p:cNvGraphicFramePr>
            <a:graphicFrameLocks noGrp="1"/>
          </p:cNvGraphicFramePr>
          <p:nvPr>
            <p:extLst>
              <p:ext uri="{D42A27DB-BD31-4B8C-83A1-F6EECF244321}">
                <p14:modId xmlns:p14="http://schemas.microsoft.com/office/powerpoint/2010/main" val="2754559771"/>
              </p:ext>
            </p:extLst>
          </p:nvPr>
        </p:nvGraphicFramePr>
        <p:xfrm>
          <a:off x="5399998" y="1706583"/>
          <a:ext cx="6470082" cy="4598438"/>
        </p:xfrm>
        <a:graphic>
          <a:graphicData uri="http://schemas.openxmlformats.org/drawingml/2006/table">
            <a:tbl>
              <a:tblPr firstRow="1" bandRow="1">
                <a:tableStyleId>{69012ECD-51FC-41F1-AA8D-1B2483CD663E}</a:tableStyleId>
              </a:tblPr>
              <a:tblGrid>
                <a:gridCol w="3235041">
                  <a:extLst>
                    <a:ext uri="{9D8B030D-6E8A-4147-A177-3AD203B41FA5}">
                      <a16:colId xmlns:a16="http://schemas.microsoft.com/office/drawing/2014/main" val="3860801137"/>
                    </a:ext>
                  </a:extLst>
                </a:gridCol>
                <a:gridCol w="3235041">
                  <a:extLst>
                    <a:ext uri="{9D8B030D-6E8A-4147-A177-3AD203B41FA5}">
                      <a16:colId xmlns:a16="http://schemas.microsoft.com/office/drawing/2014/main" val="1724708532"/>
                    </a:ext>
                  </a:extLst>
                </a:gridCol>
              </a:tblGrid>
              <a:tr h="356168">
                <a:tc>
                  <a:txBody>
                    <a:bodyPr/>
                    <a:lstStyle/>
                    <a:p>
                      <a:pPr>
                        <a:lnSpc>
                          <a:spcPct val="114000"/>
                        </a:lnSpc>
                        <a:spcAft>
                          <a:spcPts val="600"/>
                        </a:spcAft>
                      </a:pPr>
                      <a:r>
                        <a:rPr lang="en-AU">
                          <a:solidFill>
                            <a:schemeClr val="bg1"/>
                          </a:solidFill>
                        </a:rPr>
                        <a:t>What site?</a:t>
                      </a:r>
                    </a:p>
                  </a:txBody>
                  <a:tcPr/>
                </a:tc>
                <a:tc>
                  <a:txBody>
                    <a:bodyPr/>
                    <a:lstStyle/>
                    <a:p>
                      <a:pPr>
                        <a:lnSpc>
                          <a:spcPct val="114000"/>
                        </a:lnSpc>
                        <a:spcAft>
                          <a:spcPts val="600"/>
                        </a:spcAft>
                      </a:pPr>
                      <a:r>
                        <a:rPr lang="en-AU">
                          <a:solidFill>
                            <a:schemeClr val="bg1"/>
                          </a:solidFill>
                        </a:rPr>
                        <a:t>What do they say about it?</a:t>
                      </a:r>
                    </a:p>
                  </a:txBody>
                  <a:tcPr/>
                </a:tc>
                <a:extLst>
                  <a:ext uri="{0D108BD9-81ED-4DB2-BD59-A6C34878D82A}">
                    <a16:rowId xmlns:a16="http://schemas.microsoft.com/office/drawing/2014/main" val="2868193347"/>
                  </a:ext>
                </a:extLst>
              </a:tr>
              <a:tr h="1921203">
                <a:tc>
                  <a:txBody>
                    <a:bodyPr/>
                    <a:lstStyle/>
                    <a:p>
                      <a:pPr marL="0" indent="0">
                        <a:lnSpc>
                          <a:spcPct val="114000"/>
                        </a:lnSpc>
                        <a:spcAft>
                          <a:spcPts val="600"/>
                        </a:spcAft>
                        <a:buFont typeface="Arial" panose="020B0604020202020204" pitchFamily="34" charset="0"/>
                        <a:buNone/>
                      </a:pPr>
                      <a:endParaRPr lang="en-AU"/>
                    </a:p>
                  </a:txBody>
                  <a:tcPr/>
                </a:tc>
                <a:tc>
                  <a:txBody>
                    <a:bodyPr/>
                    <a:lstStyle/>
                    <a:p>
                      <a:pPr marL="285750" indent="-285750">
                        <a:lnSpc>
                          <a:spcPct val="114000"/>
                        </a:lnSpc>
                        <a:spcAft>
                          <a:spcPts val="600"/>
                        </a:spcAft>
                        <a:buFont typeface="Arial" panose="020B0604020202020204" pitchFamily="34" charset="0"/>
                        <a:buChar char="•"/>
                      </a:pPr>
                      <a:endParaRPr lang="en-AU"/>
                    </a:p>
                  </a:txBody>
                  <a:tcPr/>
                </a:tc>
                <a:extLst>
                  <a:ext uri="{0D108BD9-81ED-4DB2-BD59-A6C34878D82A}">
                    <a16:rowId xmlns:a16="http://schemas.microsoft.com/office/drawing/2014/main" val="3079225396"/>
                  </a:ext>
                </a:extLst>
              </a:tr>
              <a:tr h="356168">
                <a:tc>
                  <a:txBody>
                    <a:bodyPr/>
                    <a:lstStyle/>
                    <a:p>
                      <a:pPr>
                        <a:lnSpc>
                          <a:spcPct val="114000"/>
                        </a:lnSpc>
                        <a:spcAft>
                          <a:spcPts val="600"/>
                        </a:spcAft>
                      </a:pPr>
                      <a:r>
                        <a:rPr lang="en-AU" sz="1800" b="1" kern="1200">
                          <a:solidFill>
                            <a:schemeClr val="bg1"/>
                          </a:solidFill>
                        </a:rPr>
                        <a:t>What source material?</a:t>
                      </a:r>
                      <a:endParaRPr lang="en-AU" sz="1800" b="1" kern="1200">
                        <a:solidFill>
                          <a:schemeClr val="bg1"/>
                        </a:solidFill>
                        <a:latin typeface="+mn-lt"/>
                        <a:ea typeface="+mn-ea"/>
                        <a:cs typeface="+mn-cs"/>
                      </a:endParaRPr>
                    </a:p>
                  </a:txBody>
                  <a:tcPr>
                    <a:solidFill>
                      <a:srgbClr val="002664"/>
                    </a:solidFill>
                  </a:tcPr>
                </a:tc>
                <a:tc>
                  <a:txBody>
                    <a:bodyPr/>
                    <a:lstStyle/>
                    <a:p>
                      <a:pPr marL="0" algn="l" defTabSz="914377" rtl="0" eaLnBrk="1" latinLnBrk="0" hangingPunct="1">
                        <a:lnSpc>
                          <a:spcPct val="114000"/>
                        </a:lnSpc>
                        <a:spcAft>
                          <a:spcPts val="600"/>
                        </a:spcAft>
                      </a:pPr>
                      <a:r>
                        <a:rPr lang="en-AU" sz="1800" b="1" kern="1200">
                          <a:solidFill>
                            <a:schemeClr val="bg1"/>
                          </a:solidFill>
                        </a:rPr>
                        <a:t>What materials/techniques?</a:t>
                      </a:r>
                      <a:endParaRPr lang="en-AU" sz="1800" b="1" kern="1200">
                        <a:solidFill>
                          <a:schemeClr val="bg1"/>
                        </a:solidFill>
                        <a:latin typeface="+mn-lt"/>
                        <a:ea typeface="+mn-ea"/>
                        <a:cs typeface="+mn-cs"/>
                      </a:endParaRPr>
                    </a:p>
                  </a:txBody>
                  <a:tcPr>
                    <a:solidFill>
                      <a:schemeClr val="accent1"/>
                    </a:solidFill>
                  </a:tcPr>
                </a:tc>
                <a:extLst>
                  <a:ext uri="{0D108BD9-81ED-4DB2-BD59-A6C34878D82A}">
                    <a16:rowId xmlns:a16="http://schemas.microsoft.com/office/drawing/2014/main" val="966405247"/>
                  </a:ext>
                </a:extLst>
              </a:tr>
              <a:tr h="1921203">
                <a:tc>
                  <a:txBody>
                    <a:bodyPr/>
                    <a:lstStyle/>
                    <a:p>
                      <a:pPr marL="0" indent="0">
                        <a:lnSpc>
                          <a:spcPct val="114000"/>
                        </a:lnSpc>
                        <a:spcAft>
                          <a:spcPts val="600"/>
                        </a:spcAft>
                        <a:buFont typeface="Arial" panose="020B0604020202020204" pitchFamily="34" charset="0"/>
                        <a:buNone/>
                      </a:pPr>
                      <a:endParaRPr lang="en-AU"/>
                    </a:p>
                  </a:txBody>
                  <a:tcPr/>
                </a:tc>
                <a:tc>
                  <a:txBody>
                    <a:bodyPr/>
                    <a:lstStyle/>
                    <a:p>
                      <a:pPr marL="285750" indent="-285750">
                        <a:lnSpc>
                          <a:spcPct val="114000"/>
                        </a:lnSpc>
                        <a:spcAft>
                          <a:spcPts val="600"/>
                        </a:spcAft>
                        <a:buFont typeface="Arial" panose="020B0604020202020204" pitchFamily="34" charset="0"/>
                        <a:buChar char="•"/>
                      </a:pPr>
                      <a:endParaRPr lang="en-AU" dirty="0"/>
                    </a:p>
                  </a:txBody>
                  <a:tcPr/>
                </a:tc>
                <a:extLst>
                  <a:ext uri="{0D108BD9-81ED-4DB2-BD59-A6C34878D82A}">
                    <a16:rowId xmlns:a16="http://schemas.microsoft.com/office/drawing/2014/main" val="1582446054"/>
                  </a:ext>
                </a:extLst>
              </a:tr>
            </a:tbl>
          </a:graphicData>
        </a:graphic>
      </p:graphicFrame>
      <p:sp>
        <p:nvSpPr>
          <p:cNvPr id="6" name="Picture Placeholder 5">
            <a:extLst>
              <a:ext uri="{FF2B5EF4-FFF2-40B4-BE49-F238E27FC236}">
                <a16:creationId xmlns:a16="http://schemas.microsoft.com/office/drawing/2014/main" id="{2EC4E5AC-0DD5-FA2F-65C2-8E25AE07E5CA}"/>
              </a:ext>
              <a:ext uri="{C183D7F6-B498-43B3-948B-1728B52AA6E4}">
                <adec:decorative xmlns:adec="http://schemas.microsoft.com/office/drawing/2017/decorative" val="1"/>
              </a:ext>
            </a:extLst>
          </p:cNvPr>
          <p:cNvSpPr>
            <a:spLocks noGrp="1"/>
          </p:cNvSpPr>
          <p:nvPr>
            <p:ph type="pic" sz="quarter" idx="13"/>
          </p:nvPr>
        </p:nvSpPr>
        <p:spPr/>
        <p:txBody>
          <a:bodyPr/>
          <a:lstStyle/>
          <a:p>
            <a:endParaRPr lang="en-AU"/>
          </a:p>
        </p:txBody>
      </p:sp>
      <p:sp>
        <p:nvSpPr>
          <p:cNvPr id="2" name="Slide Number Placeholder 1">
            <a:extLst>
              <a:ext uri="{FF2B5EF4-FFF2-40B4-BE49-F238E27FC236}">
                <a16:creationId xmlns:a16="http://schemas.microsoft.com/office/drawing/2014/main" id="{019BF93F-1186-33AD-BE56-0DD874F3DA86}"/>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t>31</a:t>
            </a:fld>
            <a:endParaRPr lang="en-AU"/>
          </a:p>
        </p:txBody>
      </p:sp>
    </p:spTree>
    <p:extLst>
      <p:ext uri="{BB962C8B-B14F-4D97-AF65-F5344CB8AC3E}">
        <p14:creationId xmlns:p14="http://schemas.microsoft.com/office/powerpoint/2010/main" val="1738340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D53F0E-8E64-430B-233F-B292F4C76E2A}"/>
            </a:ext>
          </a:extLst>
        </p:cNvPr>
        <p:cNvGrpSpPr/>
        <p:nvPr/>
      </p:nvGrpSpPr>
      <p:grpSpPr>
        <a:xfrm>
          <a:off x="0" y="0"/>
          <a:ext cx="0" cy="0"/>
          <a:chOff x="0" y="0"/>
          <a:chExt cx="0" cy="0"/>
        </a:xfrm>
      </p:grpSpPr>
      <p:sp>
        <p:nvSpPr>
          <p:cNvPr id="10" name="Title 2">
            <a:extLst>
              <a:ext uri="{FF2B5EF4-FFF2-40B4-BE49-F238E27FC236}">
                <a16:creationId xmlns:a16="http://schemas.microsoft.com/office/drawing/2014/main" id="{1A74BE8E-401D-11D6-74E5-A9CB6A0B6681}"/>
              </a:ext>
            </a:extLst>
          </p:cNvPr>
          <p:cNvSpPr>
            <a:spLocks noGrp="1"/>
          </p:cNvSpPr>
          <p:nvPr>
            <p:ph type="title"/>
          </p:nvPr>
        </p:nvSpPr>
        <p:spPr>
          <a:xfrm>
            <a:off x="5400000" y="360000"/>
            <a:ext cx="6407150" cy="554400"/>
          </a:xfrm>
        </p:spPr>
        <p:txBody>
          <a:bodyPr/>
          <a:lstStyle/>
          <a:p>
            <a:r>
              <a:rPr lang="en-AU" dirty="0">
                <a:latin typeface="+mj-lt"/>
              </a:rPr>
              <a:t>Documenting like an artist </a:t>
            </a:r>
            <a:r>
              <a:rPr lang="en-AU" dirty="0">
                <a:solidFill>
                  <a:schemeClr val="accent1">
                    <a:alpha val="0"/>
                  </a:schemeClr>
                </a:solidFill>
                <a:latin typeface="+mj-lt"/>
              </a:rPr>
              <a:t>(5)</a:t>
            </a:r>
          </a:p>
        </p:txBody>
      </p:sp>
      <p:sp>
        <p:nvSpPr>
          <p:cNvPr id="5" name="Content Placeholder 4">
            <a:extLst>
              <a:ext uri="{FF2B5EF4-FFF2-40B4-BE49-F238E27FC236}">
                <a16:creationId xmlns:a16="http://schemas.microsoft.com/office/drawing/2014/main" id="{A392B236-885D-E23B-6A5F-71588BD7DFD6}"/>
              </a:ext>
            </a:extLst>
          </p:cNvPr>
          <p:cNvSpPr>
            <a:spLocks noGrp="1"/>
          </p:cNvSpPr>
          <p:nvPr>
            <p:ph type="body" sz="quarter" idx="18"/>
          </p:nvPr>
        </p:nvSpPr>
        <p:spPr/>
        <p:txBody>
          <a:bodyPr anchor="t"/>
          <a:lstStyle/>
          <a:p>
            <a:pPr>
              <a:spcAft>
                <a:spcPts val="0"/>
              </a:spcAft>
            </a:pPr>
            <a:r>
              <a:rPr lang="en-AU">
                <a:latin typeface="+mj-lt"/>
              </a:rPr>
              <a:t>2.1(e) – </a:t>
            </a:r>
            <a:r>
              <a:rPr lang="en-AU">
                <a:latin typeface="+mj-lt"/>
                <a:hlinkClick r:id="rId3"/>
              </a:rPr>
              <a:t>The Falls (2022) by Yang Yongliang</a:t>
            </a:r>
            <a:r>
              <a:rPr lang="en-AU">
                <a:latin typeface="+mj-lt"/>
              </a:rPr>
              <a:t> </a:t>
            </a:r>
          </a:p>
          <a:p>
            <a:pPr>
              <a:spcAft>
                <a:spcPts val="0"/>
              </a:spcAft>
            </a:pPr>
            <a:r>
              <a:rPr lang="en-AU">
                <a:latin typeface="+mj-lt"/>
              </a:rPr>
              <a:t>(</a:t>
            </a:r>
            <a:r>
              <a:rPr lang="en-AU">
                <a:latin typeface="+mj-lt"/>
                <a:hlinkClick r:id="rId4"/>
              </a:rPr>
              <a:t>alternative link – video 7:00</a:t>
            </a:r>
            <a:r>
              <a:rPr lang="en-AU">
                <a:latin typeface="+mj-lt"/>
              </a:rPr>
              <a:t>)</a:t>
            </a:r>
          </a:p>
        </p:txBody>
      </p:sp>
      <p:graphicFrame>
        <p:nvGraphicFramePr>
          <p:cNvPr id="4" name="Table 3">
            <a:extLst>
              <a:ext uri="{FF2B5EF4-FFF2-40B4-BE49-F238E27FC236}">
                <a16:creationId xmlns:a16="http://schemas.microsoft.com/office/drawing/2014/main" id="{43E16E41-B3CE-BB88-67A5-4BD965348EE8}"/>
              </a:ext>
            </a:extLst>
          </p:cNvPr>
          <p:cNvGraphicFramePr>
            <a:graphicFrameLocks noGrp="1"/>
          </p:cNvGraphicFramePr>
          <p:nvPr>
            <p:extLst>
              <p:ext uri="{D42A27DB-BD31-4B8C-83A1-F6EECF244321}">
                <p14:modId xmlns:p14="http://schemas.microsoft.com/office/powerpoint/2010/main" val="3236545925"/>
              </p:ext>
            </p:extLst>
          </p:nvPr>
        </p:nvGraphicFramePr>
        <p:xfrm>
          <a:off x="5399998" y="1962615"/>
          <a:ext cx="6470082" cy="4422444"/>
        </p:xfrm>
        <a:graphic>
          <a:graphicData uri="http://schemas.openxmlformats.org/drawingml/2006/table">
            <a:tbl>
              <a:tblPr firstRow="1" bandRow="1">
                <a:tableStyleId>{69012ECD-51FC-41F1-AA8D-1B2483CD663E}</a:tableStyleId>
              </a:tblPr>
              <a:tblGrid>
                <a:gridCol w="3235041">
                  <a:extLst>
                    <a:ext uri="{9D8B030D-6E8A-4147-A177-3AD203B41FA5}">
                      <a16:colId xmlns:a16="http://schemas.microsoft.com/office/drawing/2014/main" val="3860801137"/>
                    </a:ext>
                  </a:extLst>
                </a:gridCol>
                <a:gridCol w="3235041">
                  <a:extLst>
                    <a:ext uri="{9D8B030D-6E8A-4147-A177-3AD203B41FA5}">
                      <a16:colId xmlns:a16="http://schemas.microsoft.com/office/drawing/2014/main" val="1724708532"/>
                    </a:ext>
                  </a:extLst>
                </a:gridCol>
              </a:tblGrid>
              <a:tr h="365716">
                <a:tc>
                  <a:txBody>
                    <a:bodyPr/>
                    <a:lstStyle/>
                    <a:p>
                      <a:pPr>
                        <a:lnSpc>
                          <a:spcPct val="114000"/>
                        </a:lnSpc>
                        <a:spcAft>
                          <a:spcPts val="600"/>
                        </a:spcAft>
                      </a:pPr>
                      <a:r>
                        <a:rPr lang="en-AU">
                          <a:solidFill>
                            <a:schemeClr val="bg1"/>
                          </a:solidFill>
                        </a:rPr>
                        <a:t>What site?</a:t>
                      </a:r>
                    </a:p>
                  </a:txBody>
                  <a:tcPr/>
                </a:tc>
                <a:tc>
                  <a:txBody>
                    <a:bodyPr/>
                    <a:lstStyle/>
                    <a:p>
                      <a:pPr>
                        <a:lnSpc>
                          <a:spcPct val="114000"/>
                        </a:lnSpc>
                        <a:spcAft>
                          <a:spcPts val="600"/>
                        </a:spcAft>
                      </a:pPr>
                      <a:r>
                        <a:rPr lang="en-AU">
                          <a:solidFill>
                            <a:schemeClr val="bg1"/>
                          </a:solidFill>
                        </a:rPr>
                        <a:t>What do they say about it?</a:t>
                      </a:r>
                    </a:p>
                  </a:txBody>
                  <a:tcPr/>
                </a:tc>
                <a:extLst>
                  <a:ext uri="{0D108BD9-81ED-4DB2-BD59-A6C34878D82A}">
                    <a16:rowId xmlns:a16="http://schemas.microsoft.com/office/drawing/2014/main" val="2868193347"/>
                  </a:ext>
                </a:extLst>
              </a:tr>
              <a:tr h="1833206">
                <a:tc>
                  <a:txBody>
                    <a:bodyPr/>
                    <a:lstStyle/>
                    <a:p>
                      <a:pPr marL="0" indent="0">
                        <a:lnSpc>
                          <a:spcPct val="114000"/>
                        </a:lnSpc>
                        <a:spcAft>
                          <a:spcPts val="600"/>
                        </a:spcAft>
                        <a:buFont typeface="Arial" panose="020B0604020202020204" pitchFamily="34" charset="0"/>
                        <a:buNone/>
                      </a:pPr>
                      <a:endParaRPr lang="en-AU"/>
                    </a:p>
                  </a:txBody>
                  <a:tcPr/>
                </a:tc>
                <a:tc>
                  <a:txBody>
                    <a:bodyPr/>
                    <a:lstStyle/>
                    <a:p>
                      <a:pPr marL="285750" indent="-285750">
                        <a:lnSpc>
                          <a:spcPct val="114000"/>
                        </a:lnSpc>
                        <a:spcAft>
                          <a:spcPts val="600"/>
                        </a:spcAft>
                        <a:buFont typeface="Arial" panose="020B0604020202020204" pitchFamily="34" charset="0"/>
                        <a:buChar char="•"/>
                      </a:pPr>
                      <a:endParaRPr lang="en-AU"/>
                    </a:p>
                  </a:txBody>
                  <a:tcPr/>
                </a:tc>
                <a:extLst>
                  <a:ext uri="{0D108BD9-81ED-4DB2-BD59-A6C34878D82A}">
                    <a16:rowId xmlns:a16="http://schemas.microsoft.com/office/drawing/2014/main" val="3079225396"/>
                  </a:ext>
                </a:extLst>
              </a:tr>
              <a:tr h="365716">
                <a:tc>
                  <a:txBody>
                    <a:bodyPr/>
                    <a:lstStyle/>
                    <a:p>
                      <a:pPr>
                        <a:lnSpc>
                          <a:spcPct val="114000"/>
                        </a:lnSpc>
                        <a:spcAft>
                          <a:spcPts val="600"/>
                        </a:spcAft>
                      </a:pPr>
                      <a:r>
                        <a:rPr lang="en-AU" sz="1800" b="1" kern="1200">
                          <a:solidFill>
                            <a:schemeClr val="bg1"/>
                          </a:solidFill>
                        </a:rPr>
                        <a:t>What source material?</a:t>
                      </a:r>
                      <a:endParaRPr lang="en-AU" sz="1800" b="1" kern="1200">
                        <a:solidFill>
                          <a:schemeClr val="bg1"/>
                        </a:solidFill>
                        <a:latin typeface="+mn-lt"/>
                        <a:ea typeface="+mn-ea"/>
                        <a:cs typeface="+mn-cs"/>
                      </a:endParaRPr>
                    </a:p>
                  </a:txBody>
                  <a:tcPr>
                    <a:solidFill>
                      <a:srgbClr val="002664"/>
                    </a:solidFill>
                  </a:tcPr>
                </a:tc>
                <a:tc>
                  <a:txBody>
                    <a:bodyPr/>
                    <a:lstStyle/>
                    <a:p>
                      <a:pPr marL="0" algn="l" defTabSz="914377" rtl="0" eaLnBrk="1" latinLnBrk="0" hangingPunct="1">
                        <a:lnSpc>
                          <a:spcPct val="114000"/>
                        </a:lnSpc>
                        <a:spcAft>
                          <a:spcPts val="600"/>
                        </a:spcAft>
                      </a:pPr>
                      <a:r>
                        <a:rPr lang="en-AU" sz="1800" b="1" kern="1200">
                          <a:solidFill>
                            <a:schemeClr val="bg1"/>
                          </a:solidFill>
                        </a:rPr>
                        <a:t>What materials/techniques?</a:t>
                      </a:r>
                      <a:endParaRPr lang="en-AU" sz="1800" b="1" kern="1200">
                        <a:solidFill>
                          <a:schemeClr val="bg1"/>
                        </a:solidFill>
                        <a:latin typeface="+mn-lt"/>
                        <a:ea typeface="+mn-ea"/>
                        <a:cs typeface="+mn-cs"/>
                      </a:endParaRPr>
                    </a:p>
                  </a:txBody>
                  <a:tcPr>
                    <a:solidFill>
                      <a:schemeClr val="accent1"/>
                    </a:solidFill>
                  </a:tcPr>
                </a:tc>
                <a:extLst>
                  <a:ext uri="{0D108BD9-81ED-4DB2-BD59-A6C34878D82A}">
                    <a16:rowId xmlns:a16="http://schemas.microsoft.com/office/drawing/2014/main" val="966405247"/>
                  </a:ext>
                </a:extLst>
              </a:tr>
              <a:tr h="1833206">
                <a:tc>
                  <a:txBody>
                    <a:bodyPr/>
                    <a:lstStyle/>
                    <a:p>
                      <a:pPr marL="0" indent="0">
                        <a:lnSpc>
                          <a:spcPct val="114000"/>
                        </a:lnSpc>
                        <a:spcAft>
                          <a:spcPts val="600"/>
                        </a:spcAft>
                        <a:buFont typeface="Arial" panose="020B0604020202020204" pitchFamily="34" charset="0"/>
                        <a:buNone/>
                      </a:pPr>
                      <a:endParaRPr lang="en-AU"/>
                    </a:p>
                  </a:txBody>
                  <a:tcPr/>
                </a:tc>
                <a:tc>
                  <a:txBody>
                    <a:bodyPr/>
                    <a:lstStyle/>
                    <a:p>
                      <a:pPr marL="285750" indent="-285750">
                        <a:lnSpc>
                          <a:spcPct val="114000"/>
                        </a:lnSpc>
                        <a:spcAft>
                          <a:spcPts val="600"/>
                        </a:spcAft>
                        <a:buFont typeface="Arial" panose="020B0604020202020204" pitchFamily="34" charset="0"/>
                        <a:buChar char="•"/>
                      </a:pPr>
                      <a:endParaRPr lang="en-AU" dirty="0"/>
                    </a:p>
                  </a:txBody>
                  <a:tcPr/>
                </a:tc>
                <a:extLst>
                  <a:ext uri="{0D108BD9-81ED-4DB2-BD59-A6C34878D82A}">
                    <a16:rowId xmlns:a16="http://schemas.microsoft.com/office/drawing/2014/main" val="1582446054"/>
                  </a:ext>
                </a:extLst>
              </a:tr>
            </a:tbl>
          </a:graphicData>
        </a:graphic>
      </p:graphicFrame>
      <p:sp>
        <p:nvSpPr>
          <p:cNvPr id="6" name="Picture Placeholder 5">
            <a:extLst>
              <a:ext uri="{FF2B5EF4-FFF2-40B4-BE49-F238E27FC236}">
                <a16:creationId xmlns:a16="http://schemas.microsoft.com/office/drawing/2014/main" id="{F2ADE468-BDBD-E31F-9816-01F115D14AA9}"/>
              </a:ext>
              <a:ext uri="{C183D7F6-B498-43B3-948B-1728B52AA6E4}">
                <adec:decorative xmlns:adec="http://schemas.microsoft.com/office/drawing/2017/decorative" val="1"/>
              </a:ext>
            </a:extLst>
          </p:cNvPr>
          <p:cNvSpPr>
            <a:spLocks noGrp="1"/>
          </p:cNvSpPr>
          <p:nvPr>
            <p:ph type="pic" sz="quarter" idx="13"/>
          </p:nvPr>
        </p:nvSpPr>
        <p:spPr/>
        <p:txBody>
          <a:bodyPr/>
          <a:lstStyle/>
          <a:p>
            <a:endParaRPr lang="en-AU"/>
          </a:p>
        </p:txBody>
      </p:sp>
      <p:sp>
        <p:nvSpPr>
          <p:cNvPr id="2" name="Slide Number Placeholder 1">
            <a:extLst>
              <a:ext uri="{FF2B5EF4-FFF2-40B4-BE49-F238E27FC236}">
                <a16:creationId xmlns:a16="http://schemas.microsoft.com/office/drawing/2014/main" id="{B7593E81-9F41-54F5-D2EB-83E9E2F07EE5}"/>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t>32</a:t>
            </a:fld>
            <a:endParaRPr lang="en-AU"/>
          </a:p>
        </p:txBody>
      </p:sp>
    </p:spTree>
    <p:extLst>
      <p:ext uri="{BB962C8B-B14F-4D97-AF65-F5344CB8AC3E}">
        <p14:creationId xmlns:p14="http://schemas.microsoft.com/office/powerpoint/2010/main" val="2517292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B2CB76-C28F-9842-F03F-1A955BE36619}"/>
            </a:ext>
          </a:extLst>
        </p:cNvPr>
        <p:cNvGrpSpPr/>
        <p:nvPr/>
      </p:nvGrpSpPr>
      <p:grpSpPr>
        <a:xfrm>
          <a:off x="0" y="0"/>
          <a:ext cx="0" cy="0"/>
          <a:chOff x="0" y="0"/>
          <a:chExt cx="0" cy="0"/>
        </a:xfrm>
      </p:grpSpPr>
      <p:sp>
        <p:nvSpPr>
          <p:cNvPr id="10" name="Title 2">
            <a:extLst>
              <a:ext uri="{FF2B5EF4-FFF2-40B4-BE49-F238E27FC236}">
                <a16:creationId xmlns:a16="http://schemas.microsoft.com/office/drawing/2014/main" id="{894E1C19-D1E8-BBA9-817F-227B75166525}"/>
              </a:ext>
            </a:extLst>
          </p:cNvPr>
          <p:cNvSpPr>
            <a:spLocks noGrp="1"/>
          </p:cNvSpPr>
          <p:nvPr>
            <p:ph type="title"/>
          </p:nvPr>
        </p:nvSpPr>
        <p:spPr>
          <a:xfrm>
            <a:off x="5400000" y="360000"/>
            <a:ext cx="6407150" cy="554400"/>
          </a:xfrm>
        </p:spPr>
        <p:txBody>
          <a:bodyPr/>
          <a:lstStyle/>
          <a:p>
            <a:r>
              <a:rPr lang="en-AU" dirty="0">
                <a:latin typeface="+mj-lt"/>
              </a:rPr>
              <a:t>Documenting like an artist </a:t>
            </a:r>
            <a:r>
              <a:rPr lang="en-AU" dirty="0">
                <a:solidFill>
                  <a:schemeClr val="accent1">
                    <a:alpha val="0"/>
                  </a:schemeClr>
                </a:solidFill>
                <a:latin typeface="+mj-lt"/>
              </a:rPr>
              <a:t>(6)</a:t>
            </a:r>
          </a:p>
        </p:txBody>
      </p:sp>
      <p:sp>
        <p:nvSpPr>
          <p:cNvPr id="5" name="Content Placeholder 4">
            <a:extLst>
              <a:ext uri="{FF2B5EF4-FFF2-40B4-BE49-F238E27FC236}">
                <a16:creationId xmlns:a16="http://schemas.microsoft.com/office/drawing/2014/main" id="{2D005BE7-2C78-731A-372C-08BD927E56E0}"/>
              </a:ext>
            </a:extLst>
          </p:cNvPr>
          <p:cNvSpPr>
            <a:spLocks noGrp="1"/>
          </p:cNvSpPr>
          <p:nvPr>
            <p:ph type="body" sz="quarter" idx="18"/>
          </p:nvPr>
        </p:nvSpPr>
        <p:spPr/>
        <p:txBody>
          <a:bodyPr anchor="t"/>
          <a:lstStyle/>
          <a:p>
            <a:pPr>
              <a:spcAft>
                <a:spcPts val="0"/>
              </a:spcAft>
            </a:pPr>
            <a:r>
              <a:rPr lang="en-AU">
                <a:latin typeface="+mj-lt"/>
              </a:rPr>
              <a:t>2.1(f) – </a:t>
            </a:r>
            <a:r>
              <a:rPr lang="fr-FR">
                <a:latin typeface="+mj-lt"/>
                <a:hlinkClick r:id="rId3"/>
              </a:rPr>
              <a:t>Ce n'est pas une maison de poupée (2022) by Audrey Napper</a:t>
            </a:r>
            <a:r>
              <a:rPr lang="fr-FR">
                <a:latin typeface="+mj-lt"/>
              </a:rPr>
              <a:t> (ARTEXPRESS 2023)</a:t>
            </a:r>
            <a:endParaRPr lang="en-AU">
              <a:latin typeface="+mj-lt"/>
            </a:endParaRPr>
          </a:p>
        </p:txBody>
      </p:sp>
      <p:graphicFrame>
        <p:nvGraphicFramePr>
          <p:cNvPr id="3" name="Table 2">
            <a:extLst>
              <a:ext uri="{FF2B5EF4-FFF2-40B4-BE49-F238E27FC236}">
                <a16:creationId xmlns:a16="http://schemas.microsoft.com/office/drawing/2014/main" id="{3DB6A836-2D0C-CB66-92C8-A2D030244377}"/>
              </a:ext>
            </a:extLst>
          </p:cNvPr>
          <p:cNvGraphicFramePr>
            <a:graphicFrameLocks noGrp="1"/>
          </p:cNvGraphicFramePr>
          <p:nvPr>
            <p:extLst>
              <p:ext uri="{D42A27DB-BD31-4B8C-83A1-F6EECF244321}">
                <p14:modId xmlns:p14="http://schemas.microsoft.com/office/powerpoint/2010/main" val="4169398102"/>
              </p:ext>
            </p:extLst>
          </p:nvPr>
        </p:nvGraphicFramePr>
        <p:xfrm>
          <a:off x="5399998" y="1962615"/>
          <a:ext cx="6470082" cy="4408352"/>
        </p:xfrm>
        <a:graphic>
          <a:graphicData uri="http://schemas.openxmlformats.org/drawingml/2006/table">
            <a:tbl>
              <a:tblPr firstRow="1" bandRow="1">
                <a:tableStyleId>{69012ECD-51FC-41F1-AA8D-1B2483CD663E}</a:tableStyleId>
              </a:tblPr>
              <a:tblGrid>
                <a:gridCol w="3235041">
                  <a:extLst>
                    <a:ext uri="{9D8B030D-6E8A-4147-A177-3AD203B41FA5}">
                      <a16:colId xmlns:a16="http://schemas.microsoft.com/office/drawing/2014/main" val="3860801137"/>
                    </a:ext>
                  </a:extLst>
                </a:gridCol>
                <a:gridCol w="3235041">
                  <a:extLst>
                    <a:ext uri="{9D8B030D-6E8A-4147-A177-3AD203B41FA5}">
                      <a16:colId xmlns:a16="http://schemas.microsoft.com/office/drawing/2014/main" val="1724708532"/>
                    </a:ext>
                  </a:extLst>
                </a:gridCol>
              </a:tblGrid>
              <a:tr h="359315">
                <a:tc>
                  <a:txBody>
                    <a:bodyPr/>
                    <a:lstStyle/>
                    <a:p>
                      <a:pPr>
                        <a:lnSpc>
                          <a:spcPct val="114000"/>
                        </a:lnSpc>
                        <a:spcAft>
                          <a:spcPts val="600"/>
                        </a:spcAft>
                      </a:pPr>
                      <a:r>
                        <a:rPr lang="en-AU">
                          <a:solidFill>
                            <a:schemeClr val="bg1"/>
                          </a:solidFill>
                        </a:rPr>
                        <a:t>What site?</a:t>
                      </a:r>
                    </a:p>
                  </a:txBody>
                  <a:tcPr/>
                </a:tc>
                <a:tc>
                  <a:txBody>
                    <a:bodyPr/>
                    <a:lstStyle/>
                    <a:p>
                      <a:pPr>
                        <a:lnSpc>
                          <a:spcPct val="114000"/>
                        </a:lnSpc>
                        <a:spcAft>
                          <a:spcPts val="600"/>
                        </a:spcAft>
                      </a:pPr>
                      <a:r>
                        <a:rPr lang="en-AU">
                          <a:solidFill>
                            <a:schemeClr val="bg1"/>
                          </a:solidFill>
                        </a:rPr>
                        <a:t>What do they say about it?</a:t>
                      </a:r>
                    </a:p>
                  </a:txBody>
                  <a:tcPr/>
                </a:tc>
                <a:extLst>
                  <a:ext uri="{0D108BD9-81ED-4DB2-BD59-A6C34878D82A}">
                    <a16:rowId xmlns:a16="http://schemas.microsoft.com/office/drawing/2014/main" val="2868193347"/>
                  </a:ext>
                </a:extLst>
              </a:tr>
              <a:tr h="1826160">
                <a:tc>
                  <a:txBody>
                    <a:bodyPr/>
                    <a:lstStyle/>
                    <a:p>
                      <a:pPr marL="0" indent="0">
                        <a:lnSpc>
                          <a:spcPct val="114000"/>
                        </a:lnSpc>
                        <a:spcAft>
                          <a:spcPts val="600"/>
                        </a:spcAft>
                        <a:buFont typeface="Arial" panose="020B0604020202020204" pitchFamily="34" charset="0"/>
                        <a:buNone/>
                      </a:pPr>
                      <a:endParaRPr lang="en-AU"/>
                    </a:p>
                  </a:txBody>
                  <a:tcPr/>
                </a:tc>
                <a:tc>
                  <a:txBody>
                    <a:bodyPr/>
                    <a:lstStyle/>
                    <a:p>
                      <a:pPr marL="285750" indent="-285750">
                        <a:lnSpc>
                          <a:spcPct val="114000"/>
                        </a:lnSpc>
                        <a:spcAft>
                          <a:spcPts val="600"/>
                        </a:spcAft>
                        <a:buFont typeface="Arial" panose="020B0604020202020204" pitchFamily="34" charset="0"/>
                        <a:buChar char="•"/>
                      </a:pPr>
                      <a:endParaRPr lang="en-AU"/>
                    </a:p>
                  </a:txBody>
                  <a:tcPr/>
                </a:tc>
                <a:extLst>
                  <a:ext uri="{0D108BD9-81ED-4DB2-BD59-A6C34878D82A}">
                    <a16:rowId xmlns:a16="http://schemas.microsoft.com/office/drawing/2014/main" val="3079225396"/>
                  </a:ext>
                </a:extLst>
              </a:tr>
              <a:tr h="359315">
                <a:tc>
                  <a:txBody>
                    <a:bodyPr/>
                    <a:lstStyle/>
                    <a:p>
                      <a:pPr>
                        <a:lnSpc>
                          <a:spcPct val="114000"/>
                        </a:lnSpc>
                        <a:spcAft>
                          <a:spcPts val="600"/>
                        </a:spcAft>
                      </a:pPr>
                      <a:r>
                        <a:rPr lang="en-AU" sz="1800" b="1" kern="1200">
                          <a:solidFill>
                            <a:schemeClr val="bg1"/>
                          </a:solidFill>
                        </a:rPr>
                        <a:t>What source material?</a:t>
                      </a:r>
                      <a:endParaRPr lang="en-AU" sz="1800" b="1" kern="1200">
                        <a:solidFill>
                          <a:schemeClr val="bg1"/>
                        </a:solidFill>
                        <a:latin typeface="+mn-lt"/>
                        <a:ea typeface="+mn-ea"/>
                        <a:cs typeface="+mn-cs"/>
                      </a:endParaRPr>
                    </a:p>
                  </a:txBody>
                  <a:tcPr>
                    <a:solidFill>
                      <a:srgbClr val="002664"/>
                    </a:solidFill>
                  </a:tcPr>
                </a:tc>
                <a:tc>
                  <a:txBody>
                    <a:bodyPr/>
                    <a:lstStyle/>
                    <a:p>
                      <a:pPr marL="0" algn="l" defTabSz="914377" rtl="0" eaLnBrk="1" latinLnBrk="0" hangingPunct="1">
                        <a:lnSpc>
                          <a:spcPct val="114000"/>
                        </a:lnSpc>
                        <a:spcAft>
                          <a:spcPts val="600"/>
                        </a:spcAft>
                      </a:pPr>
                      <a:r>
                        <a:rPr lang="en-AU" sz="1800" b="1" kern="1200">
                          <a:solidFill>
                            <a:schemeClr val="bg1"/>
                          </a:solidFill>
                        </a:rPr>
                        <a:t>What materials/techniques?</a:t>
                      </a:r>
                      <a:endParaRPr lang="en-AU" sz="1800" b="1" kern="1200">
                        <a:solidFill>
                          <a:schemeClr val="bg1"/>
                        </a:solidFill>
                        <a:latin typeface="+mn-lt"/>
                        <a:ea typeface="+mn-ea"/>
                        <a:cs typeface="+mn-cs"/>
                      </a:endParaRPr>
                    </a:p>
                  </a:txBody>
                  <a:tcPr>
                    <a:solidFill>
                      <a:schemeClr val="accent1"/>
                    </a:solidFill>
                  </a:tcPr>
                </a:tc>
                <a:extLst>
                  <a:ext uri="{0D108BD9-81ED-4DB2-BD59-A6C34878D82A}">
                    <a16:rowId xmlns:a16="http://schemas.microsoft.com/office/drawing/2014/main" val="966405247"/>
                  </a:ext>
                </a:extLst>
              </a:tr>
              <a:tr h="1826160">
                <a:tc>
                  <a:txBody>
                    <a:bodyPr/>
                    <a:lstStyle/>
                    <a:p>
                      <a:pPr marL="0" indent="0">
                        <a:lnSpc>
                          <a:spcPct val="114000"/>
                        </a:lnSpc>
                        <a:spcAft>
                          <a:spcPts val="600"/>
                        </a:spcAft>
                        <a:buFont typeface="Arial" panose="020B0604020202020204" pitchFamily="34" charset="0"/>
                        <a:buNone/>
                      </a:pPr>
                      <a:endParaRPr lang="en-AU"/>
                    </a:p>
                  </a:txBody>
                  <a:tcPr/>
                </a:tc>
                <a:tc>
                  <a:txBody>
                    <a:bodyPr/>
                    <a:lstStyle/>
                    <a:p>
                      <a:pPr marL="285750" indent="-285750">
                        <a:lnSpc>
                          <a:spcPct val="114000"/>
                        </a:lnSpc>
                        <a:spcAft>
                          <a:spcPts val="600"/>
                        </a:spcAft>
                        <a:buFont typeface="Arial" panose="020B0604020202020204" pitchFamily="34" charset="0"/>
                        <a:buChar char="•"/>
                      </a:pPr>
                      <a:endParaRPr lang="en-AU" dirty="0"/>
                    </a:p>
                  </a:txBody>
                  <a:tcPr/>
                </a:tc>
                <a:extLst>
                  <a:ext uri="{0D108BD9-81ED-4DB2-BD59-A6C34878D82A}">
                    <a16:rowId xmlns:a16="http://schemas.microsoft.com/office/drawing/2014/main" val="1582446054"/>
                  </a:ext>
                </a:extLst>
              </a:tr>
            </a:tbl>
          </a:graphicData>
        </a:graphic>
      </p:graphicFrame>
      <p:grpSp>
        <p:nvGrpSpPr>
          <p:cNvPr id="11" name="Group 10">
            <a:extLst>
              <a:ext uri="{FF2B5EF4-FFF2-40B4-BE49-F238E27FC236}">
                <a16:creationId xmlns:a16="http://schemas.microsoft.com/office/drawing/2014/main" id="{5DD3DF4E-CFE5-DA41-D04A-EE41C7215895}"/>
              </a:ext>
              <a:ext uri="{C183D7F6-B498-43B3-948B-1728B52AA6E4}">
                <adec:decorative xmlns:adec="http://schemas.microsoft.com/office/drawing/2017/decorative" val="1"/>
              </a:ext>
            </a:extLst>
          </p:cNvPr>
          <p:cNvGrpSpPr/>
          <p:nvPr/>
        </p:nvGrpSpPr>
        <p:grpSpPr>
          <a:xfrm>
            <a:off x="-2600" y="1"/>
            <a:ext cx="5042604" cy="6858000"/>
            <a:chOff x="0" y="3537"/>
            <a:chExt cx="5040003" cy="6854463"/>
          </a:xfrm>
        </p:grpSpPr>
        <p:pic>
          <p:nvPicPr>
            <p:cNvPr id="15" name="Picture 14">
              <a:extLst>
                <a:ext uri="{FF2B5EF4-FFF2-40B4-BE49-F238E27FC236}">
                  <a16:creationId xmlns:a16="http://schemas.microsoft.com/office/drawing/2014/main" id="{1B156C29-3B23-1E60-B20C-C0F2783AD3DF}"/>
                </a:ext>
              </a:extLst>
            </p:cNvPr>
            <p:cNvPicPr>
              <a:picLocks noChangeAspect="1"/>
            </p:cNvPicPr>
            <p:nvPr/>
          </p:nvPicPr>
          <p:blipFill>
            <a:blip r:embed="rId4" cstate="hqprint">
              <a:extLst>
                <a:ext uri="{28A0092B-C50C-407E-A947-70E740481C1C}">
                  <a14:useLocalDpi xmlns:a14="http://schemas.microsoft.com/office/drawing/2010/main"/>
                </a:ext>
              </a:extLst>
            </a:blip>
            <a:srcRect l="8784" t="387" r="8784"/>
            <a:stretch/>
          </p:blipFill>
          <p:spPr>
            <a:xfrm>
              <a:off x="1" y="4000500"/>
              <a:ext cx="5040002" cy="2857500"/>
            </a:xfrm>
            <a:prstGeom prst="rect">
              <a:avLst/>
            </a:prstGeom>
          </p:spPr>
        </p:pic>
        <p:pic>
          <p:nvPicPr>
            <p:cNvPr id="6" name="Picture Placeholder 7">
              <a:extLst>
                <a:ext uri="{FF2B5EF4-FFF2-40B4-BE49-F238E27FC236}">
                  <a16:creationId xmlns:a16="http://schemas.microsoft.com/office/drawing/2014/main" id="{42378F21-C200-3A4F-C37B-6BEA925D98FC}"/>
                </a:ext>
              </a:extLst>
            </p:cNvPr>
            <p:cNvPicPr>
              <a:picLocks noChangeAspect="1"/>
            </p:cNvPicPr>
            <p:nvPr/>
          </p:nvPicPr>
          <p:blipFill>
            <a:blip r:embed="rId5" cstate="hqprint">
              <a:extLst>
                <a:ext uri="{28A0092B-C50C-407E-A947-70E740481C1C}">
                  <a14:useLocalDpi xmlns:a14="http://schemas.microsoft.com/office/drawing/2010/main"/>
                </a:ext>
              </a:extLst>
            </a:blip>
            <a:srcRect t="1" b="918"/>
            <a:stretch/>
          </p:blipFill>
          <p:spPr>
            <a:xfrm>
              <a:off x="0" y="3537"/>
              <a:ext cx="5040002" cy="4000500"/>
            </a:xfrm>
            <a:prstGeom prst="rect">
              <a:avLst/>
            </a:prstGeom>
          </p:spPr>
        </p:pic>
      </p:grpSp>
      <p:sp>
        <p:nvSpPr>
          <p:cNvPr id="2" name="Slide Number Placeholder 1">
            <a:extLst>
              <a:ext uri="{FF2B5EF4-FFF2-40B4-BE49-F238E27FC236}">
                <a16:creationId xmlns:a16="http://schemas.microsoft.com/office/drawing/2014/main" id="{54886674-B41D-220E-8787-5E43E0E60367}"/>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t>33</a:t>
            </a:fld>
            <a:endParaRPr lang="en-AU"/>
          </a:p>
        </p:txBody>
      </p:sp>
    </p:spTree>
    <p:extLst>
      <p:ext uri="{BB962C8B-B14F-4D97-AF65-F5344CB8AC3E}">
        <p14:creationId xmlns:p14="http://schemas.microsoft.com/office/powerpoint/2010/main" val="199546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5F9E87-F994-2C26-75E1-593D42ACC0FA}"/>
            </a:ext>
          </a:extLst>
        </p:cNvPr>
        <p:cNvGrpSpPr/>
        <p:nvPr/>
      </p:nvGrpSpPr>
      <p:grpSpPr>
        <a:xfrm>
          <a:off x="0" y="0"/>
          <a:ext cx="0" cy="0"/>
          <a:chOff x="0" y="0"/>
          <a:chExt cx="0" cy="0"/>
        </a:xfrm>
      </p:grpSpPr>
      <p:sp>
        <p:nvSpPr>
          <p:cNvPr id="10" name="Title 2">
            <a:extLst>
              <a:ext uri="{FF2B5EF4-FFF2-40B4-BE49-F238E27FC236}">
                <a16:creationId xmlns:a16="http://schemas.microsoft.com/office/drawing/2014/main" id="{CEB34A9A-28CE-7B5A-F651-5C8CAE9EB77A}"/>
              </a:ext>
            </a:extLst>
          </p:cNvPr>
          <p:cNvSpPr>
            <a:spLocks noGrp="1"/>
          </p:cNvSpPr>
          <p:nvPr>
            <p:ph type="title"/>
          </p:nvPr>
        </p:nvSpPr>
        <p:spPr>
          <a:xfrm>
            <a:off x="5400000" y="360000"/>
            <a:ext cx="6407150" cy="554400"/>
          </a:xfrm>
        </p:spPr>
        <p:txBody>
          <a:bodyPr/>
          <a:lstStyle/>
          <a:p>
            <a:r>
              <a:rPr lang="en-AU" dirty="0">
                <a:latin typeface="+mj-lt"/>
              </a:rPr>
              <a:t>Documenting like an artist </a:t>
            </a:r>
            <a:r>
              <a:rPr lang="en-AU" dirty="0">
                <a:solidFill>
                  <a:schemeClr val="accent1">
                    <a:alpha val="0"/>
                  </a:schemeClr>
                </a:solidFill>
                <a:latin typeface="+mj-lt"/>
              </a:rPr>
              <a:t>(7)</a:t>
            </a:r>
          </a:p>
        </p:txBody>
      </p:sp>
      <p:sp>
        <p:nvSpPr>
          <p:cNvPr id="5" name="Content Placeholder 4">
            <a:extLst>
              <a:ext uri="{FF2B5EF4-FFF2-40B4-BE49-F238E27FC236}">
                <a16:creationId xmlns:a16="http://schemas.microsoft.com/office/drawing/2014/main" id="{A3BB3034-9080-2597-6C56-85AF652E5D29}"/>
              </a:ext>
            </a:extLst>
          </p:cNvPr>
          <p:cNvSpPr>
            <a:spLocks noGrp="1"/>
          </p:cNvSpPr>
          <p:nvPr>
            <p:ph type="body" sz="quarter" idx="18"/>
          </p:nvPr>
        </p:nvSpPr>
        <p:spPr/>
        <p:txBody>
          <a:bodyPr anchor="t"/>
          <a:lstStyle/>
          <a:p>
            <a:pPr>
              <a:spcAft>
                <a:spcPts val="0"/>
              </a:spcAft>
            </a:pPr>
            <a:r>
              <a:rPr lang="en-AU">
                <a:latin typeface="+mj-lt"/>
              </a:rPr>
              <a:t>2.1(g) – </a:t>
            </a:r>
            <a:r>
              <a:rPr lang="en-AU">
                <a:latin typeface="+mj-lt"/>
                <a:hlinkClick r:id="rId3"/>
              </a:rPr>
              <a:t>Portland- The town that built Sydney (2023) by Derrick Shead</a:t>
            </a:r>
            <a:r>
              <a:rPr lang="fr-FR">
                <a:latin typeface="+mj-lt"/>
              </a:rPr>
              <a:t> (ARTEXPRESS 2024)</a:t>
            </a:r>
            <a:endParaRPr lang="en-AU">
              <a:latin typeface="+mj-lt"/>
            </a:endParaRPr>
          </a:p>
        </p:txBody>
      </p:sp>
      <p:graphicFrame>
        <p:nvGraphicFramePr>
          <p:cNvPr id="3" name="Table 2">
            <a:extLst>
              <a:ext uri="{FF2B5EF4-FFF2-40B4-BE49-F238E27FC236}">
                <a16:creationId xmlns:a16="http://schemas.microsoft.com/office/drawing/2014/main" id="{C7233E90-034D-F826-3515-064CB7301780}"/>
              </a:ext>
            </a:extLst>
          </p:cNvPr>
          <p:cNvGraphicFramePr>
            <a:graphicFrameLocks noGrp="1"/>
          </p:cNvGraphicFramePr>
          <p:nvPr>
            <p:extLst>
              <p:ext uri="{D42A27DB-BD31-4B8C-83A1-F6EECF244321}">
                <p14:modId xmlns:p14="http://schemas.microsoft.com/office/powerpoint/2010/main" val="2492395688"/>
              </p:ext>
            </p:extLst>
          </p:nvPr>
        </p:nvGraphicFramePr>
        <p:xfrm>
          <a:off x="5399998" y="1962615"/>
          <a:ext cx="6470082" cy="4442060"/>
        </p:xfrm>
        <a:graphic>
          <a:graphicData uri="http://schemas.openxmlformats.org/drawingml/2006/table">
            <a:tbl>
              <a:tblPr firstRow="1" bandRow="1">
                <a:tableStyleId>{69012ECD-51FC-41F1-AA8D-1B2483CD663E}</a:tableStyleId>
              </a:tblPr>
              <a:tblGrid>
                <a:gridCol w="3235041">
                  <a:extLst>
                    <a:ext uri="{9D8B030D-6E8A-4147-A177-3AD203B41FA5}">
                      <a16:colId xmlns:a16="http://schemas.microsoft.com/office/drawing/2014/main" val="3860801137"/>
                    </a:ext>
                  </a:extLst>
                </a:gridCol>
                <a:gridCol w="3235041">
                  <a:extLst>
                    <a:ext uri="{9D8B030D-6E8A-4147-A177-3AD203B41FA5}">
                      <a16:colId xmlns:a16="http://schemas.microsoft.com/office/drawing/2014/main" val="1724708532"/>
                    </a:ext>
                  </a:extLst>
                </a:gridCol>
              </a:tblGrid>
              <a:tr h="362632">
                <a:tc>
                  <a:txBody>
                    <a:bodyPr/>
                    <a:lstStyle/>
                    <a:p>
                      <a:pPr>
                        <a:lnSpc>
                          <a:spcPct val="114000"/>
                        </a:lnSpc>
                        <a:spcAft>
                          <a:spcPts val="600"/>
                        </a:spcAft>
                      </a:pPr>
                      <a:r>
                        <a:rPr lang="en-AU">
                          <a:solidFill>
                            <a:schemeClr val="bg1"/>
                          </a:solidFill>
                        </a:rPr>
                        <a:t>What site?</a:t>
                      </a:r>
                    </a:p>
                  </a:txBody>
                  <a:tcPr/>
                </a:tc>
                <a:tc>
                  <a:txBody>
                    <a:bodyPr/>
                    <a:lstStyle/>
                    <a:p>
                      <a:pPr>
                        <a:lnSpc>
                          <a:spcPct val="114000"/>
                        </a:lnSpc>
                        <a:spcAft>
                          <a:spcPts val="600"/>
                        </a:spcAft>
                      </a:pPr>
                      <a:r>
                        <a:rPr lang="en-AU">
                          <a:solidFill>
                            <a:schemeClr val="bg1"/>
                          </a:solidFill>
                        </a:rPr>
                        <a:t>What do they say about it?</a:t>
                      </a:r>
                    </a:p>
                  </a:txBody>
                  <a:tcPr/>
                </a:tc>
                <a:extLst>
                  <a:ext uri="{0D108BD9-81ED-4DB2-BD59-A6C34878D82A}">
                    <a16:rowId xmlns:a16="http://schemas.microsoft.com/office/drawing/2014/main" val="2868193347"/>
                  </a:ext>
                </a:extLst>
              </a:tr>
              <a:tr h="1843014">
                <a:tc>
                  <a:txBody>
                    <a:bodyPr/>
                    <a:lstStyle/>
                    <a:p>
                      <a:pPr marL="0" indent="0">
                        <a:lnSpc>
                          <a:spcPct val="114000"/>
                        </a:lnSpc>
                        <a:spcAft>
                          <a:spcPts val="600"/>
                        </a:spcAft>
                        <a:buFont typeface="Arial" panose="020B0604020202020204" pitchFamily="34" charset="0"/>
                        <a:buNone/>
                      </a:pPr>
                      <a:endParaRPr lang="en-AU"/>
                    </a:p>
                  </a:txBody>
                  <a:tcPr/>
                </a:tc>
                <a:tc>
                  <a:txBody>
                    <a:bodyPr/>
                    <a:lstStyle/>
                    <a:p>
                      <a:pPr marL="285750" indent="-285750">
                        <a:lnSpc>
                          <a:spcPct val="114000"/>
                        </a:lnSpc>
                        <a:spcAft>
                          <a:spcPts val="600"/>
                        </a:spcAft>
                        <a:buFont typeface="Arial" panose="020B0604020202020204" pitchFamily="34" charset="0"/>
                        <a:buChar char="•"/>
                      </a:pPr>
                      <a:endParaRPr lang="en-AU"/>
                    </a:p>
                  </a:txBody>
                  <a:tcPr/>
                </a:tc>
                <a:extLst>
                  <a:ext uri="{0D108BD9-81ED-4DB2-BD59-A6C34878D82A}">
                    <a16:rowId xmlns:a16="http://schemas.microsoft.com/office/drawing/2014/main" val="3079225396"/>
                  </a:ext>
                </a:extLst>
              </a:tr>
              <a:tr h="362632">
                <a:tc>
                  <a:txBody>
                    <a:bodyPr/>
                    <a:lstStyle/>
                    <a:p>
                      <a:pPr>
                        <a:lnSpc>
                          <a:spcPct val="114000"/>
                        </a:lnSpc>
                        <a:spcAft>
                          <a:spcPts val="600"/>
                        </a:spcAft>
                      </a:pPr>
                      <a:r>
                        <a:rPr lang="en-AU" sz="1800" b="1" kern="1200">
                          <a:solidFill>
                            <a:schemeClr val="bg1"/>
                          </a:solidFill>
                        </a:rPr>
                        <a:t>What source material?</a:t>
                      </a:r>
                      <a:endParaRPr lang="en-AU" sz="1800" b="1" kern="1200">
                        <a:solidFill>
                          <a:schemeClr val="bg1"/>
                        </a:solidFill>
                        <a:latin typeface="+mn-lt"/>
                        <a:ea typeface="+mn-ea"/>
                        <a:cs typeface="+mn-cs"/>
                      </a:endParaRPr>
                    </a:p>
                  </a:txBody>
                  <a:tcPr>
                    <a:solidFill>
                      <a:srgbClr val="002664"/>
                    </a:solidFill>
                  </a:tcPr>
                </a:tc>
                <a:tc>
                  <a:txBody>
                    <a:bodyPr/>
                    <a:lstStyle/>
                    <a:p>
                      <a:pPr marL="0" algn="l" defTabSz="914377" rtl="0" eaLnBrk="1" latinLnBrk="0" hangingPunct="1">
                        <a:lnSpc>
                          <a:spcPct val="114000"/>
                        </a:lnSpc>
                        <a:spcAft>
                          <a:spcPts val="600"/>
                        </a:spcAft>
                      </a:pPr>
                      <a:r>
                        <a:rPr lang="en-AU" sz="1800" b="1" kern="1200">
                          <a:solidFill>
                            <a:schemeClr val="bg1"/>
                          </a:solidFill>
                        </a:rPr>
                        <a:t>What materials/techniques?</a:t>
                      </a:r>
                      <a:endParaRPr lang="en-AU" sz="1800" b="1" kern="1200">
                        <a:solidFill>
                          <a:schemeClr val="bg1"/>
                        </a:solidFill>
                        <a:latin typeface="+mn-lt"/>
                        <a:ea typeface="+mn-ea"/>
                        <a:cs typeface="+mn-cs"/>
                      </a:endParaRPr>
                    </a:p>
                  </a:txBody>
                  <a:tcPr>
                    <a:solidFill>
                      <a:schemeClr val="accent1"/>
                    </a:solidFill>
                  </a:tcPr>
                </a:tc>
                <a:extLst>
                  <a:ext uri="{0D108BD9-81ED-4DB2-BD59-A6C34878D82A}">
                    <a16:rowId xmlns:a16="http://schemas.microsoft.com/office/drawing/2014/main" val="966405247"/>
                  </a:ext>
                </a:extLst>
              </a:tr>
              <a:tr h="1843014">
                <a:tc>
                  <a:txBody>
                    <a:bodyPr/>
                    <a:lstStyle/>
                    <a:p>
                      <a:pPr marL="0" indent="0">
                        <a:lnSpc>
                          <a:spcPct val="114000"/>
                        </a:lnSpc>
                        <a:spcAft>
                          <a:spcPts val="600"/>
                        </a:spcAft>
                        <a:buFont typeface="Arial" panose="020B0604020202020204" pitchFamily="34" charset="0"/>
                        <a:buNone/>
                      </a:pPr>
                      <a:endParaRPr lang="en-AU"/>
                    </a:p>
                  </a:txBody>
                  <a:tcPr/>
                </a:tc>
                <a:tc>
                  <a:txBody>
                    <a:bodyPr/>
                    <a:lstStyle/>
                    <a:p>
                      <a:pPr marL="285750" indent="-285750">
                        <a:lnSpc>
                          <a:spcPct val="114000"/>
                        </a:lnSpc>
                        <a:spcAft>
                          <a:spcPts val="600"/>
                        </a:spcAft>
                        <a:buFont typeface="Arial" panose="020B0604020202020204" pitchFamily="34" charset="0"/>
                        <a:buChar char="•"/>
                      </a:pPr>
                      <a:endParaRPr lang="en-AU" dirty="0"/>
                    </a:p>
                  </a:txBody>
                  <a:tcPr/>
                </a:tc>
                <a:extLst>
                  <a:ext uri="{0D108BD9-81ED-4DB2-BD59-A6C34878D82A}">
                    <a16:rowId xmlns:a16="http://schemas.microsoft.com/office/drawing/2014/main" val="1582446054"/>
                  </a:ext>
                </a:extLst>
              </a:tr>
            </a:tbl>
          </a:graphicData>
        </a:graphic>
      </p:graphicFrame>
      <p:grpSp>
        <p:nvGrpSpPr>
          <p:cNvPr id="13" name="Group 12">
            <a:extLst>
              <a:ext uri="{FF2B5EF4-FFF2-40B4-BE49-F238E27FC236}">
                <a16:creationId xmlns:a16="http://schemas.microsoft.com/office/drawing/2014/main" id="{6BAFC2C3-5A53-C473-348C-B07D96A00716}"/>
              </a:ext>
              <a:ext uri="{C183D7F6-B498-43B3-948B-1728B52AA6E4}">
                <adec:decorative xmlns:adec="http://schemas.microsoft.com/office/drawing/2017/decorative" val="1"/>
              </a:ext>
            </a:extLst>
          </p:cNvPr>
          <p:cNvGrpSpPr/>
          <p:nvPr/>
        </p:nvGrpSpPr>
        <p:grpSpPr>
          <a:xfrm>
            <a:off x="0" y="3600"/>
            <a:ext cx="5040000" cy="6854400"/>
            <a:chOff x="0" y="3600"/>
            <a:chExt cx="5040000" cy="6854400"/>
          </a:xfrm>
        </p:grpSpPr>
        <p:sp>
          <p:nvSpPr>
            <p:cNvPr id="12" name="Rectangle 11">
              <a:extLst>
                <a:ext uri="{FF2B5EF4-FFF2-40B4-BE49-F238E27FC236}">
                  <a16:creationId xmlns:a16="http://schemas.microsoft.com/office/drawing/2014/main" id="{B6D3B3F8-4666-EC7D-B1B7-9413486CA600}"/>
                </a:ext>
              </a:extLst>
            </p:cNvPr>
            <p:cNvSpPr/>
            <p:nvPr/>
          </p:nvSpPr>
          <p:spPr>
            <a:xfrm>
              <a:off x="0" y="3600"/>
              <a:ext cx="5040000" cy="6854400"/>
            </a:xfrm>
            <a:prstGeom prst="rect">
              <a:avLst/>
            </a:prstGeom>
            <a:solidFill>
              <a:srgbClr val="0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9" name="Group 8">
              <a:extLst>
                <a:ext uri="{FF2B5EF4-FFF2-40B4-BE49-F238E27FC236}">
                  <a16:creationId xmlns:a16="http://schemas.microsoft.com/office/drawing/2014/main" id="{3E4EF83C-BF46-BA40-F4C6-E071C181A929}"/>
                </a:ext>
              </a:extLst>
            </p:cNvPr>
            <p:cNvGrpSpPr/>
            <p:nvPr/>
          </p:nvGrpSpPr>
          <p:grpSpPr>
            <a:xfrm>
              <a:off x="78111" y="154050"/>
              <a:ext cx="4851973" cy="6533999"/>
              <a:chOff x="416236" y="162001"/>
              <a:chExt cx="4394579" cy="5918041"/>
            </a:xfrm>
          </p:grpSpPr>
          <p:pic>
            <p:nvPicPr>
              <p:cNvPr id="1030" name="Picture 6">
                <a:extLst>
                  <a:ext uri="{FF2B5EF4-FFF2-40B4-BE49-F238E27FC236}">
                    <a16:creationId xmlns:a16="http://schemas.microsoft.com/office/drawing/2014/main" id="{723E7ADC-D61D-9416-EB17-45245C21966E}"/>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448056" y="4533797"/>
                <a:ext cx="4351407" cy="154624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1538F0B2-9F9D-16EA-60BA-5434FB3F2181}"/>
                  </a:ext>
                </a:extLst>
              </p:cNvPr>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a:stretch/>
            </p:blipFill>
            <p:spPr bwMode="auto">
              <a:xfrm>
                <a:off x="1769660" y="162001"/>
                <a:ext cx="1669576" cy="267243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E18BCBF8-6173-5653-7782-82F4667C38D9}"/>
                  </a:ext>
                </a:extLst>
              </p:cNvPr>
              <p:cNvPicPr>
                <a:picLocks noChangeAspect="1" noChangeArrowheads="1"/>
              </p:cNvPicPr>
              <p:nvPr/>
            </p:nvPicPr>
            <p:blipFill rotWithShape="1">
              <a:blip r:embed="rId6" cstate="hqprint">
                <a:extLst>
                  <a:ext uri="{28A0092B-C50C-407E-A947-70E740481C1C}">
                    <a14:useLocalDpi xmlns:a14="http://schemas.microsoft.com/office/drawing/2010/main"/>
                  </a:ext>
                </a:extLst>
              </a:blip>
              <a:srcRect/>
              <a:stretch/>
            </p:blipFill>
            <p:spPr bwMode="auto">
              <a:xfrm>
                <a:off x="416236" y="2937510"/>
                <a:ext cx="4394579" cy="1546245"/>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2" name="Slide Number Placeholder 1">
            <a:extLst>
              <a:ext uri="{FF2B5EF4-FFF2-40B4-BE49-F238E27FC236}">
                <a16:creationId xmlns:a16="http://schemas.microsoft.com/office/drawing/2014/main" id="{5FC032CB-877C-8205-8AAD-0A90DE3F6325}"/>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t>34</a:t>
            </a:fld>
            <a:endParaRPr lang="en-AU"/>
          </a:p>
        </p:txBody>
      </p:sp>
    </p:spTree>
    <p:extLst>
      <p:ext uri="{BB962C8B-B14F-4D97-AF65-F5344CB8AC3E}">
        <p14:creationId xmlns:p14="http://schemas.microsoft.com/office/powerpoint/2010/main" val="3882226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E4741D-D94F-2821-DACD-B87292977E07}"/>
            </a:ext>
          </a:extLst>
        </p:cNvPr>
        <p:cNvGrpSpPr/>
        <p:nvPr/>
      </p:nvGrpSpPr>
      <p:grpSpPr>
        <a:xfrm>
          <a:off x="0" y="0"/>
          <a:ext cx="0" cy="0"/>
          <a:chOff x="0" y="0"/>
          <a:chExt cx="0" cy="0"/>
        </a:xfrm>
      </p:grpSpPr>
      <p:sp>
        <p:nvSpPr>
          <p:cNvPr id="10" name="Title 2">
            <a:extLst>
              <a:ext uri="{FF2B5EF4-FFF2-40B4-BE49-F238E27FC236}">
                <a16:creationId xmlns:a16="http://schemas.microsoft.com/office/drawing/2014/main" id="{A0886F47-20F3-8697-8928-8A91C99B93A5}"/>
              </a:ext>
            </a:extLst>
          </p:cNvPr>
          <p:cNvSpPr>
            <a:spLocks noGrp="1"/>
          </p:cNvSpPr>
          <p:nvPr>
            <p:ph type="title"/>
          </p:nvPr>
        </p:nvSpPr>
        <p:spPr>
          <a:xfrm>
            <a:off x="5400000" y="360000"/>
            <a:ext cx="6407150" cy="554400"/>
          </a:xfrm>
        </p:spPr>
        <p:txBody>
          <a:bodyPr/>
          <a:lstStyle/>
          <a:p>
            <a:r>
              <a:rPr lang="en-AU" dirty="0">
                <a:latin typeface="+mj-lt"/>
              </a:rPr>
              <a:t>Documenting like an artist </a:t>
            </a:r>
            <a:r>
              <a:rPr lang="en-AU" dirty="0">
                <a:solidFill>
                  <a:schemeClr val="accent1">
                    <a:alpha val="0"/>
                  </a:schemeClr>
                </a:solidFill>
                <a:latin typeface="+mj-lt"/>
              </a:rPr>
              <a:t>(8)</a:t>
            </a:r>
          </a:p>
        </p:txBody>
      </p:sp>
      <p:sp>
        <p:nvSpPr>
          <p:cNvPr id="5" name="Content Placeholder 4">
            <a:extLst>
              <a:ext uri="{FF2B5EF4-FFF2-40B4-BE49-F238E27FC236}">
                <a16:creationId xmlns:a16="http://schemas.microsoft.com/office/drawing/2014/main" id="{DD6DA6A0-B1ED-5043-A06E-DBC355AE131A}"/>
              </a:ext>
            </a:extLst>
          </p:cNvPr>
          <p:cNvSpPr>
            <a:spLocks noGrp="1"/>
          </p:cNvSpPr>
          <p:nvPr>
            <p:ph type="body" sz="quarter" idx="18"/>
          </p:nvPr>
        </p:nvSpPr>
        <p:spPr/>
        <p:txBody>
          <a:bodyPr anchor="t"/>
          <a:lstStyle/>
          <a:p>
            <a:pPr>
              <a:spcAft>
                <a:spcPts val="0"/>
              </a:spcAft>
            </a:pPr>
            <a:r>
              <a:rPr lang="en-AU">
                <a:latin typeface="+mj-lt"/>
              </a:rPr>
              <a:t>2.1(h) – </a:t>
            </a:r>
            <a:r>
              <a:rPr lang="en-AU">
                <a:latin typeface="+mj-lt"/>
                <a:hlinkClick r:id="rId3"/>
              </a:rPr>
              <a:t>Alone Together (2023) by Ingrid Veronica Fran Mansfield</a:t>
            </a:r>
            <a:r>
              <a:rPr lang="fr-FR">
                <a:latin typeface="+mj-lt"/>
              </a:rPr>
              <a:t> (ARTEXPRESS 2024)</a:t>
            </a:r>
            <a:endParaRPr lang="en-AU">
              <a:latin typeface="+mj-lt"/>
            </a:endParaRPr>
          </a:p>
        </p:txBody>
      </p:sp>
      <p:graphicFrame>
        <p:nvGraphicFramePr>
          <p:cNvPr id="3" name="Table 2">
            <a:extLst>
              <a:ext uri="{FF2B5EF4-FFF2-40B4-BE49-F238E27FC236}">
                <a16:creationId xmlns:a16="http://schemas.microsoft.com/office/drawing/2014/main" id="{D86A1A14-28FD-FA39-2E3A-7DE7A5EA9C03}"/>
              </a:ext>
            </a:extLst>
          </p:cNvPr>
          <p:cNvGraphicFramePr>
            <a:graphicFrameLocks noGrp="1"/>
          </p:cNvGraphicFramePr>
          <p:nvPr>
            <p:extLst>
              <p:ext uri="{D42A27DB-BD31-4B8C-83A1-F6EECF244321}">
                <p14:modId xmlns:p14="http://schemas.microsoft.com/office/powerpoint/2010/main" val="4134756381"/>
              </p:ext>
            </p:extLst>
          </p:nvPr>
        </p:nvGraphicFramePr>
        <p:xfrm>
          <a:off x="5399998" y="1962615"/>
          <a:ext cx="6470082" cy="4473110"/>
        </p:xfrm>
        <a:graphic>
          <a:graphicData uri="http://schemas.openxmlformats.org/drawingml/2006/table">
            <a:tbl>
              <a:tblPr firstRow="1" bandRow="1">
                <a:tableStyleId>{69012ECD-51FC-41F1-AA8D-1B2483CD663E}</a:tableStyleId>
              </a:tblPr>
              <a:tblGrid>
                <a:gridCol w="3235041">
                  <a:extLst>
                    <a:ext uri="{9D8B030D-6E8A-4147-A177-3AD203B41FA5}">
                      <a16:colId xmlns:a16="http://schemas.microsoft.com/office/drawing/2014/main" val="3860801137"/>
                    </a:ext>
                  </a:extLst>
                </a:gridCol>
                <a:gridCol w="3235041">
                  <a:extLst>
                    <a:ext uri="{9D8B030D-6E8A-4147-A177-3AD203B41FA5}">
                      <a16:colId xmlns:a16="http://schemas.microsoft.com/office/drawing/2014/main" val="1724708532"/>
                    </a:ext>
                  </a:extLst>
                </a:gridCol>
              </a:tblGrid>
              <a:tr h="353830">
                <a:tc>
                  <a:txBody>
                    <a:bodyPr/>
                    <a:lstStyle/>
                    <a:p>
                      <a:pPr>
                        <a:lnSpc>
                          <a:spcPct val="114000"/>
                        </a:lnSpc>
                        <a:spcAft>
                          <a:spcPts val="600"/>
                        </a:spcAft>
                      </a:pPr>
                      <a:r>
                        <a:rPr lang="en-AU">
                          <a:solidFill>
                            <a:schemeClr val="bg1"/>
                          </a:solidFill>
                        </a:rPr>
                        <a:t>What site?</a:t>
                      </a:r>
                    </a:p>
                  </a:txBody>
                  <a:tcPr/>
                </a:tc>
                <a:tc>
                  <a:txBody>
                    <a:bodyPr/>
                    <a:lstStyle/>
                    <a:p>
                      <a:pPr>
                        <a:lnSpc>
                          <a:spcPct val="114000"/>
                        </a:lnSpc>
                        <a:spcAft>
                          <a:spcPts val="600"/>
                        </a:spcAft>
                      </a:pPr>
                      <a:r>
                        <a:rPr lang="en-AU">
                          <a:solidFill>
                            <a:schemeClr val="bg1"/>
                          </a:solidFill>
                        </a:rPr>
                        <a:t>What do they say about it?</a:t>
                      </a:r>
                    </a:p>
                  </a:txBody>
                  <a:tcPr/>
                </a:tc>
                <a:extLst>
                  <a:ext uri="{0D108BD9-81ED-4DB2-BD59-A6C34878D82A}">
                    <a16:rowId xmlns:a16="http://schemas.microsoft.com/office/drawing/2014/main" val="2868193347"/>
                  </a:ext>
                </a:extLst>
              </a:tr>
              <a:tr h="1858539">
                <a:tc>
                  <a:txBody>
                    <a:bodyPr/>
                    <a:lstStyle/>
                    <a:p>
                      <a:pPr marL="0" indent="0">
                        <a:lnSpc>
                          <a:spcPct val="114000"/>
                        </a:lnSpc>
                        <a:spcAft>
                          <a:spcPts val="600"/>
                        </a:spcAft>
                        <a:buFont typeface="Arial" panose="020B0604020202020204" pitchFamily="34" charset="0"/>
                        <a:buNone/>
                      </a:pPr>
                      <a:endParaRPr lang="en-AU"/>
                    </a:p>
                  </a:txBody>
                  <a:tcPr/>
                </a:tc>
                <a:tc>
                  <a:txBody>
                    <a:bodyPr/>
                    <a:lstStyle/>
                    <a:p>
                      <a:pPr marL="285750" indent="-285750">
                        <a:lnSpc>
                          <a:spcPct val="114000"/>
                        </a:lnSpc>
                        <a:spcAft>
                          <a:spcPts val="600"/>
                        </a:spcAft>
                        <a:buFont typeface="Arial" panose="020B0604020202020204" pitchFamily="34" charset="0"/>
                        <a:buChar char="•"/>
                      </a:pPr>
                      <a:endParaRPr lang="en-AU"/>
                    </a:p>
                  </a:txBody>
                  <a:tcPr/>
                </a:tc>
                <a:extLst>
                  <a:ext uri="{0D108BD9-81ED-4DB2-BD59-A6C34878D82A}">
                    <a16:rowId xmlns:a16="http://schemas.microsoft.com/office/drawing/2014/main" val="3079225396"/>
                  </a:ext>
                </a:extLst>
              </a:tr>
              <a:tr h="353830">
                <a:tc>
                  <a:txBody>
                    <a:bodyPr/>
                    <a:lstStyle/>
                    <a:p>
                      <a:pPr>
                        <a:lnSpc>
                          <a:spcPct val="114000"/>
                        </a:lnSpc>
                        <a:spcAft>
                          <a:spcPts val="600"/>
                        </a:spcAft>
                      </a:pPr>
                      <a:r>
                        <a:rPr lang="en-AU" sz="1800" b="1" kern="1200">
                          <a:solidFill>
                            <a:schemeClr val="bg1"/>
                          </a:solidFill>
                        </a:rPr>
                        <a:t>What source material?</a:t>
                      </a:r>
                      <a:endParaRPr lang="en-AU" sz="1800" b="1" kern="1200">
                        <a:solidFill>
                          <a:schemeClr val="bg1"/>
                        </a:solidFill>
                        <a:latin typeface="+mn-lt"/>
                        <a:ea typeface="+mn-ea"/>
                        <a:cs typeface="+mn-cs"/>
                      </a:endParaRPr>
                    </a:p>
                  </a:txBody>
                  <a:tcPr>
                    <a:solidFill>
                      <a:srgbClr val="002664"/>
                    </a:solidFill>
                  </a:tcPr>
                </a:tc>
                <a:tc>
                  <a:txBody>
                    <a:bodyPr/>
                    <a:lstStyle/>
                    <a:p>
                      <a:pPr marL="0" algn="l" defTabSz="914377" rtl="0" eaLnBrk="1" latinLnBrk="0" hangingPunct="1">
                        <a:lnSpc>
                          <a:spcPct val="114000"/>
                        </a:lnSpc>
                        <a:spcAft>
                          <a:spcPts val="600"/>
                        </a:spcAft>
                      </a:pPr>
                      <a:r>
                        <a:rPr lang="en-AU" sz="1800" b="1" kern="1200">
                          <a:solidFill>
                            <a:schemeClr val="bg1"/>
                          </a:solidFill>
                        </a:rPr>
                        <a:t>What materials/techniques?</a:t>
                      </a:r>
                      <a:endParaRPr lang="en-AU" sz="1800" b="1" kern="1200">
                        <a:solidFill>
                          <a:schemeClr val="bg1"/>
                        </a:solidFill>
                        <a:latin typeface="+mn-lt"/>
                        <a:ea typeface="+mn-ea"/>
                        <a:cs typeface="+mn-cs"/>
                      </a:endParaRPr>
                    </a:p>
                  </a:txBody>
                  <a:tcPr>
                    <a:solidFill>
                      <a:schemeClr val="accent1"/>
                    </a:solidFill>
                  </a:tcPr>
                </a:tc>
                <a:extLst>
                  <a:ext uri="{0D108BD9-81ED-4DB2-BD59-A6C34878D82A}">
                    <a16:rowId xmlns:a16="http://schemas.microsoft.com/office/drawing/2014/main" val="966405247"/>
                  </a:ext>
                </a:extLst>
              </a:tr>
              <a:tr h="1858539">
                <a:tc>
                  <a:txBody>
                    <a:bodyPr/>
                    <a:lstStyle/>
                    <a:p>
                      <a:pPr marL="0" indent="0">
                        <a:lnSpc>
                          <a:spcPct val="114000"/>
                        </a:lnSpc>
                        <a:spcAft>
                          <a:spcPts val="600"/>
                        </a:spcAft>
                        <a:buFont typeface="Arial" panose="020B0604020202020204" pitchFamily="34" charset="0"/>
                        <a:buNone/>
                      </a:pPr>
                      <a:endParaRPr lang="en-AU"/>
                    </a:p>
                  </a:txBody>
                  <a:tcPr/>
                </a:tc>
                <a:tc>
                  <a:txBody>
                    <a:bodyPr/>
                    <a:lstStyle/>
                    <a:p>
                      <a:pPr marL="285750" indent="-285750">
                        <a:lnSpc>
                          <a:spcPct val="114000"/>
                        </a:lnSpc>
                        <a:spcAft>
                          <a:spcPts val="600"/>
                        </a:spcAft>
                        <a:buFont typeface="Arial" panose="020B0604020202020204" pitchFamily="34" charset="0"/>
                        <a:buChar char="•"/>
                      </a:pPr>
                      <a:endParaRPr lang="en-AU" dirty="0"/>
                    </a:p>
                  </a:txBody>
                  <a:tcPr/>
                </a:tc>
                <a:extLst>
                  <a:ext uri="{0D108BD9-81ED-4DB2-BD59-A6C34878D82A}">
                    <a16:rowId xmlns:a16="http://schemas.microsoft.com/office/drawing/2014/main" val="1582446054"/>
                  </a:ext>
                </a:extLst>
              </a:tr>
            </a:tbl>
          </a:graphicData>
        </a:graphic>
      </p:graphicFrame>
      <p:grpSp>
        <p:nvGrpSpPr>
          <p:cNvPr id="11" name="Group 10">
            <a:extLst>
              <a:ext uri="{FF2B5EF4-FFF2-40B4-BE49-F238E27FC236}">
                <a16:creationId xmlns:a16="http://schemas.microsoft.com/office/drawing/2014/main" id="{D78DB7B2-3250-10E0-AE60-398DA81DDBBF}"/>
              </a:ext>
              <a:ext uri="{C183D7F6-B498-43B3-948B-1728B52AA6E4}">
                <adec:decorative xmlns:adec="http://schemas.microsoft.com/office/drawing/2017/decorative" val="1"/>
              </a:ext>
            </a:extLst>
          </p:cNvPr>
          <p:cNvGrpSpPr/>
          <p:nvPr/>
        </p:nvGrpSpPr>
        <p:grpSpPr>
          <a:xfrm>
            <a:off x="0" y="3600"/>
            <a:ext cx="5040000" cy="6854400"/>
            <a:chOff x="0" y="3600"/>
            <a:chExt cx="5040000" cy="6854400"/>
          </a:xfrm>
        </p:grpSpPr>
        <p:sp>
          <p:nvSpPr>
            <p:cNvPr id="12" name="Rectangle 11">
              <a:extLst>
                <a:ext uri="{FF2B5EF4-FFF2-40B4-BE49-F238E27FC236}">
                  <a16:creationId xmlns:a16="http://schemas.microsoft.com/office/drawing/2014/main" id="{1377F7A9-22C1-0031-18F9-C7E6196EA231}"/>
                </a:ext>
              </a:extLst>
            </p:cNvPr>
            <p:cNvSpPr/>
            <p:nvPr/>
          </p:nvSpPr>
          <p:spPr>
            <a:xfrm>
              <a:off x="0" y="3600"/>
              <a:ext cx="5040000" cy="6854400"/>
            </a:xfrm>
            <a:prstGeom prst="rect">
              <a:avLst/>
            </a:prstGeom>
            <a:solidFill>
              <a:srgbClr val="0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050" name="Picture 2">
              <a:extLst>
                <a:ext uri="{FF2B5EF4-FFF2-40B4-BE49-F238E27FC236}">
                  <a16:creationId xmlns:a16="http://schemas.microsoft.com/office/drawing/2014/main" id="{3ADD6BC8-4B2E-2657-4487-4186C2892EC3}"/>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77002" y="308779"/>
              <a:ext cx="4860758" cy="5774181"/>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Slide Number Placeholder 1">
            <a:extLst>
              <a:ext uri="{FF2B5EF4-FFF2-40B4-BE49-F238E27FC236}">
                <a16:creationId xmlns:a16="http://schemas.microsoft.com/office/drawing/2014/main" id="{48E2C120-5DE3-81D2-0D47-4791E52FF37E}"/>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t>35</a:t>
            </a:fld>
            <a:endParaRPr lang="en-AU"/>
          </a:p>
        </p:txBody>
      </p:sp>
    </p:spTree>
    <p:extLst>
      <p:ext uri="{BB962C8B-B14F-4D97-AF65-F5344CB8AC3E}">
        <p14:creationId xmlns:p14="http://schemas.microsoft.com/office/powerpoint/2010/main" val="872807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65CB6E-2CD0-484A-7283-1275FB26FA5C}"/>
            </a:ext>
          </a:extLst>
        </p:cNvPr>
        <p:cNvGrpSpPr/>
        <p:nvPr/>
      </p:nvGrpSpPr>
      <p:grpSpPr>
        <a:xfrm>
          <a:off x="0" y="0"/>
          <a:ext cx="0" cy="0"/>
          <a:chOff x="0" y="0"/>
          <a:chExt cx="0" cy="0"/>
        </a:xfrm>
      </p:grpSpPr>
      <p:sp>
        <p:nvSpPr>
          <p:cNvPr id="10" name="Title 2">
            <a:extLst>
              <a:ext uri="{FF2B5EF4-FFF2-40B4-BE49-F238E27FC236}">
                <a16:creationId xmlns:a16="http://schemas.microsoft.com/office/drawing/2014/main" id="{5E20E9BC-B533-87BF-8778-D12FCD4A07BE}"/>
              </a:ext>
            </a:extLst>
          </p:cNvPr>
          <p:cNvSpPr>
            <a:spLocks noGrp="1"/>
          </p:cNvSpPr>
          <p:nvPr>
            <p:ph type="title"/>
          </p:nvPr>
        </p:nvSpPr>
        <p:spPr>
          <a:xfrm>
            <a:off x="5400000" y="360000"/>
            <a:ext cx="6407150" cy="554400"/>
          </a:xfrm>
        </p:spPr>
        <p:txBody>
          <a:bodyPr/>
          <a:lstStyle/>
          <a:p>
            <a:r>
              <a:rPr lang="en-AU" dirty="0">
                <a:latin typeface="+mj-lt"/>
              </a:rPr>
              <a:t>Documenting like an artist </a:t>
            </a:r>
            <a:r>
              <a:rPr lang="en-AU" dirty="0">
                <a:solidFill>
                  <a:schemeClr val="accent1">
                    <a:alpha val="0"/>
                  </a:schemeClr>
                </a:solidFill>
                <a:latin typeface="+mj-lt"/>
              </a:rPr>
              <a:t>(9)</a:t>
            </a:r>
          </a:p>
        </p:txBody>
      </p:sp>
      <p:sp>
        <p:nvSpPr>
          <p:cNvPr id="5" name="Content Placeholder 4">
            <a:extLst>
              <a:ext uri="{FF2B5EF4-FFF2-40B4-BE49-F238E27FC236}">
                <a16:creationId xmlns:a16="http://schemas.microsoft.com/office/drawing/2014/main" id="{89F64C1B-7ED9-8523-07FE-89FF98CAED42}"/>
              </a:ext>
            </a:extLst>
          </p:cNvPr>
          <p:cNvSpPr>
            <a:spLocks noGrp="1"/>
          </p:cNvSpPr>
          <p:nvPr>
            <p:ph type="body" sz="quarter" idx="18"/>
          </p:nvPr>
        </p:nvSpPr>
        <p:spPr/>
        <p:txBody>
          <a:bodyPr anchor="t"/>
          <a:lstStyle/>
          <a:p>
            <a:pPr>
              <a:spcAft>
                <a:spcPts val="0"/>
              </a:spcAft>
            </a:pPr>
            <a:r>
              <a:rPr lang="en-AU">
                <a:latin typeface="+mj-lt"/>
              </a:rPr>
              <a:t>2.1(</a:t>
            </a:r>
            <a:r>
              <a:rPr lang="en-AU" err="1">
                <a:latin typeface="+mj-lt"/>
              </a:rPr>
              <a:t>i</a:t>
            </a:r>
            <a:r>
              <a:rPr lang="en-AU">
                <a:latin typeface="+mj-lt"/>
              </a:rPr>
              <a:t>) – </a:t>
            </a:r>
            <a:r>
              <a:rPr lang="pl-PL">
                <a:latin typeface="+mj-lt"/>
                <a:hlinkClick r:id="rId3"/>
              </a:rPr>
              <a:t>B</a:t>
            </a:r>
            <a:r>
              <a:rPr lang="en-AU" err="1">
                <a:latin typeface="+mj-lt"/>
                <a:hlinkClick r:id="rId3"/>
              </a:rPr>
              <a:t>owral</a:t>
            </a:r>
            <a:r>
              <a:rPr lang="pl-PL">
                <a:latin typeface="+mj-lt"/>
                <a:hlinkClick r:id="rId3"/>
              </a:rPr>
              <a:t>, 1861 - 2021 (2021) by Yu Bi Hwang</a:t>
            </a:r>
            <a:r>
              <a:rPr lang="fr-FR">
                <a:latin typeface="+mj-lt"/>
              </a:rPr>
              <a:t> (ARTEXPRESS 2022)</a:t>
            </a:r>
            <a:endParaRPr lang="en-AU">
              <a:latin typeface="+mj-lt"/>
            </a:endParaRPr>
          </a:p>
        </p:txBody>
      </p:sp>
      <p:graphicFrame>
        <p:nvGraphicFramePr>
          <p:cNvPr id="3" name="Table 2">
            <a:extLst>
              <a:ext uri="{FF2B5EF4-FFF2-40B4-BE49-F238E27FC236}">
                <a16:creationId xmlns:a16="http://schemas.microsoft.com/office/drawing/2014/main" id="{F7211C4A-3AE7-C513-2082-FDE650B77F88}"/>
              </a:ext>
            </a:extLst>
          </p:cNvPr>
          <p:cNvGraphicFramePr>
            <a:graphicFrameLocks noGrp="1"/>
          </p:cNvGraphicFramePr>
          <p:nvPr>
            <p:extLst>
              <p:ext uri="{D42A27DB-BD31-4B8C-83A1-F6EECF244321}">
                <p14:modId xmlns:p14="http://schemas.microsoft.com/office/powerpoint/2010/main" val="614853434"/>
              </p:ext>
            </p:extLst>
          </p:nvPr>
        </p:nvGraphicFramePr>
        <p:xfrm>
          <a:off x="5399998" y="1962615"/>
          <a:ext cx="6470082" cy="4430824"/>
        </p:xfrm>
        <a:graphic>
          <a:graphicData uri="http://schemas.openxmlformats.org/drawingml/2006/table">
            <a:tbl>
              <a:tblPr firstRow="1" bandRow="1">
                <a:tableStyleId>{69012ECD-51FC-41F1-AA8D-1B2483CD663E}</a:tableStyleId>
              </a:tblPr>
              <a:tblGrid>
                <a:gridCol w="3235041">
                  <a:extLst>
                    <a:ext uri="{9D8B030D-6E8A-4147-A177-3AD203B41FA5}">
                      <a16:colId xmlns:a16="http://schemas.microsoft.com/office/drawing/2014/main" val="3860801137"/>
                    </a:ext>
                  </a:extLst>
                </a:gridCol>
                <a:gridCol w="3235041">
                  <a:extLst>
                    <a:ext uri="{9D8B030D-6E8A-4147-A177-3AD203B41FA5}">
                      <a16:colId xmlns:a16="http://schemas.microsoft.com/office/drawing/2014/main" val="1724708532"/>
                    </a:ext>
                  </a:extLst>
                </a:gridCol>
              </a:tblGrid>
              <a:tr h="361526">
                <a:tc>
                  <a:txBody>
                    <a:bodyPr/>
                    <a:lstStyle/>
                    <a:p>
                      <a:pPr>
                        <a:lnSpc>
                          <a:spcPct val="114000"/>
                        </a:lnSpc>
                        <a:spcAft>
                          <a:spcPts val="600"/>
                        </a:spcAft>
                      </a:pPr>
                      <a:r>
                        <a:rPr lang="en-AU">
                          <a:solidFill>
                            <a:schemeClr val="bg1"/>
                          </a:solidFill>
                        </a:rPr>
                        <a:t>What site?</a:t>
                      </a:r>
                    </a:p>
                  </a:txBody>
                  <a:tcPr/>
                </a:tc>
                <a:tc>
                  <a:txBody>
                    <a:bodyPr/>
                    <a:lstStyle/>
                    <a:p>
                      <a:pPr>
                        <a:lnSpc>
                          <a:spcPct val="114000"/>
                        </a:lnSpc>
                        <a:spcAft>
                          <a:spcPts val="600"/>
                        </a:spcAft>
                      </a:pPr>
                      <a:r>
                        <a:rPr lang="en-AU">
                          <a:solidFill>
                            <a:schemeClr val="bg1"/>
                          </a:solidFill>
                        </a:rPr>
                        <a:t>What do they say about it?</a:t>
                      </a:r>
                    </a:p>
                  </a:txBody>
                  <a:tcPr/>
                </a:tc>
                <a:extLst>
                  <a:ext uri="{0D108BD9-81ED-4DB2-BD59-A6C34878D82A}">
                    <a16:rowId xmlns:a16="http://schemas.microsoft.com/office/drawing/2014/main" val="2868193347"/>
                  </a:ext>
                </a:extLst>
              </a:tr>
              <a:tr h="1837396">
                <a:tc>
                  <a:txBody>
                    <a:bodyPr/>
                    <a:lstStyle/>
                    <a:p>
                      <a:pPr marL="0" indent="0">
                        <a:lnSpc>
                          <a:spcPct val="114000"/>
                        </a:lnSpc>
                        <a:spcAft>
                          <a:spcPts val="600"/>
                        </a:spcAft>
                        <a:buFont typeface="Arial" panose="020B0604020202020204" pitchFamily="34" charset="0"/>
                        <a:buNone/>
                      </a:pPr>
                      <a:endParaRPr lang="en-AU"/>
                    </a:p>
                  </a:txBody>
                  <a:tcPr/>
                </a:tc>
                <a:tc>
                  <a:txBody>
                    <a:bodyPr/>
                    <a:lstStyle/>
                    <a:p>
                      <a:pPr marL="285750" indent="-285750">
                        <a:lnSpc>
                          <a:spcPct val="114000"/>
                        </a:lnSpc>
                        <a:spcAft>
                          <a:spcPts val="600"/>
                        </a:spcAft>
                        <a:buFont typeface="Arial" panose="020B0604020202020204" pitchFamily="34" charset="0"/>
                        <a:buChar char="•"/>
                      </a:pPr>
                      <a:endParaRPr lang="en-AU"/>
                    </a:p>
                  </a:txBody>
                  <a:tcPr/>
                </a:tc>
                <a:extLst>
                  <a:ext uri="{0D108BD9-81ED-4DB2-BD59-A6C34878D82A}">
                    <a16:rowId xmlns:a16="http://schemas.microsoft.com/office/drawing/2014/main" val="3079225396"/>
                  </a:ext>
                </a:extLst>
              </a:tr>
              <a:tr h="361526">
                <a:tc>
                  <a:txBody>
                    <a:bodyPr/>
                    <a:lstStyle/>
                    <a:p>
                      <a:pPr>
                        <a:lnSpc>
                          <a:spcPct val="114000"/>
                        </a:lnSpc>
                        <a:spcAft>
                          <a:spcPts val="600"/>
                        </a:spcAft>
                      </a:pPr>
                      <a:r>
                        <a:rPr lang="en-AU" sz="1800" b="1" kern="1200">
                          <a:solidFill>
                            <a:schemeClr val="bg1"/>
                          </a:solidFill>
                        </a:rPr>
                        <a:t>What source material?</a:t>
                      </a:r>
                      <a:endParaRPr lang="en-AU" sz="1800" b="1" kern="1200">
                        <a:solidFill>
                          <a:schemeClr val="bg1"/>
                        </a:solidFill>
                        <a:latin typeface="+mn-lt"/>
                        <a:ea typeface="+mn-ea"/>
                        <a:cs typeface="+mn-cs"/>
                      </a:endParaRPr>
                    </a:p>
                  </a:txBody>
                  <a:tcPr>
                    <a:solidFill>
                      <a:srgbClr val="002664"/>
                    </a:solidFill>
                  </a:tcPr>
                </a:tc>
                <a:tc>
                  <a:txBody>
                    <a:bodyPr/>
                    <a:lstStyle/>
                    <a:p>
                      <a:pPr marL="0" algn="l" defTabSz="914377" rtl="0" eaLnBrk="1" latinLnBrk="0" hangingPunct="1">
                        <a:lnSpc>
                          <a:spcPct val="114000"/>
                        </a:lnSpc>
                        <a:spcAft>
                          <a:spcPts val="600"/>
                        </a:spcAft>
                      </a:pPr>
                      <a:r>
                        <a:rPr lang="en-AU" sz="1800" b="1" kern="1200">
                          <a:solidFill>
                            <a:schemeClr val="bg1"/>
                          </a:solidFill>
                        </a:rPr>
                        <a:t>What materials/techniques?</a:t>
                      </a:r>
                      <a:endParaRPr lang="en-AU" sz="1800" b="1" kern="1200">
                        <a:solidFill>
                          <a:schemeClr val="bg1"/>
                        </a:solidFill>
                        <a:latin typeface="+mn-lt"/>
                        <a:ea typeface="+mn-ea"/>
                        <a:cs typeface="+mn-cs"/>
                      </a:endParaRPr>
                    </a:p>
                  </a:txBody>
                  <a:tcPr>
                    <a:solidFill>
                      <a:schemeClr val="accent1"/>
                    </a:solidFill>
                  </a:tcPr>
                </a:tc>
                <a:extLst>
                  <a:ext uri="{0D108BD9-81ED-4DB2-BD59-A6C34878D82A}">
                    <a16:rowId xmlns:a16="http://schemas.microsoft.com/office/drawing/2014/main" val="966405247"/>
                  </a:ext>
                </a:extLst>
              </a:tr>
              <a:tr h="1837396">
                <a:tc>
                  <a:txBody>
                    <a:bodyPr/>
                    <a:lstStyle/>
                    <a:p>
                      <a:pPr marL="0" indent="0">
                        <a:lnSpc>
                          <a:spcPct val="114000"/>
                        </a:lnSpc>
                        <a:spcAft>
                          <a:spcPts val="600"/>
                        </a:spcAft>
                        <a:buFont typeface="Arial" panose="020B0604020202020204" pitchFamily="34" charset="0"/>
                        <a:buNone/>
                      </a:pPr>
                      <a:endParaRPr lang="en-AU"/>
                    </a:p>
                  </a:txBody>
                  <a:tcPr/>
                </a:tc>
                <a:tc>
                  <a:txBody>
                    <a:bodyPr/>
                    <a:lstStyle/>
                    <a:p>
                      <a:pPr marL="285750" indent="-285750">
                        <a:lnSpc>
                          <a:spcPct val="114000"/>
                        </a:lnSpc>
                        <a:spcAft>
                          <a:spcPts val="600"/>
                        </a:spcAft>
                        <a:buFont typeface="Arial" panose="020B0604020202020204" pitchFamily="34" charset="0"/>
                        <a:buChar char="•"/>
                      </a:pPr>
                      <a:endParaRPr lang="en-AU" dirty="0"/>
                    </a:p>
                  </a:txBody>
                  <a:tcPr/>
                </a:tc>
                <a:extLst>
                  <a:ext uri="{0D108BD9-81ED-4DB2-BD59-A6C34878D82A}">
                    <a16:rowId xmlns:a16="http://schemas.microsoft.com/office/drawing/2014/main" val="1582446054"/>
                  </a:ext>
                </a:extLst>
              </a:tr>
            </a:tbl>
          </a:graphicData>
        </a:graphic>
      </p:graphicFrame>
      <p:grpSp>
        <p:nvGrpSpPr>
          <p:cNvPr id="6" name="Group 5">
            <a:extLst>
              <a:ext uri="{FF2B5EF4-FFF2-40B4-BE49-F238E27FC236}">
                <a16:creationId xmlns:a16="http://schemas.microsoft.com/office/drawing/2014/main" id="{0A31EE4B-2EED-E3BE-DE25-77206A538802}"/>
              </a:ext>
              <a:ext uri="{C183D7F6-B498-43B3-948B-1728B52AA6E4}">
                <adec:decorative xmlns:adec="http://schemas.microsoft.com/office/drawing/2017/decorative" val="1"/>
              </a:ext>
            </a:extLst>
          </p:cNvPr>
          <p:cNvGrpSpPr/>
          <p:nvPr/>
        </p:nvGrpSpPr>
        <p:grpSpPr>
          <a:xfrm>
            <a:off x="0" y="3600"/>
            <a:ext cx="5040000" cy="6854400"/>
            <a:chOff x="0" y="3600"/>
            <a:chExt cx="5040000" cy="6854400"/>
          </a:xfrm>
        </p:grpSpPr>
        <p:sp>
          <p:nvSpPr>
            <p:cNvPr id="12" name="Rectangle 11">
              <a:extLst>
                <a:ext uri="{FF2B5EF4-FFF2-40B4-BE49-F238E27FC236}">
                  <a16:creationId xmlns:a16="http://schemas.microsoft.com/office/drawing/2014/main" id="{430FA73A-4F52-1064-E7B3-C54900F6F04D}"/>
                </a:ext>
              </a:extLst>
            </p:cNvPr>
            <p:cNvSpPr/>
            <p:nvPr/>
          </p:nvSpPr>
          <p:spPr>
            <a:xfrm>
              <a:off x="0" y="3600"/>
              <a:ext cx="5040000" cy="6854400"/>
            </a:xfrm>
            <a:prstGeom prst="rect">
              <a:avLst/>
            </a:prstGeom>
            <a:solidFill>
              <a:srgbClr val="0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074" name="Picture 2">
              <a:extLst>
                <a:ext uri="{FF2B5EF4-FFF2-40B4-BE49-F238E27FC236}">
                  <a16:creationId xmlns:a16="http://schemas.microsoft.com/office/drawing/2014/main" id="{E735EFF1-3300-57AD-AFB1-E33F2158DDCD}"/>
                </a:ext>
                <a:ext uri="{C183D7F6-B498-43B3-948B-1728B52AA6E4}">
                  <adec:decorative xmlns:adec="http://schemas.microsoft.com/office/drawing/2017/decorative" val="1"/>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133463" y="1426414"/>
              <a:ext cx="4773074" cy="3870248"/>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Slide Number Placeholder 1">
            <a:extLst>
              <a:ext uri="{FF2B5EF4-FFF2-40B4-BE49-F238E27FC236}">
                <a16:creationId xmlns:a16="http://schemas.microsoft.com/office/drawing/2014/main" id="{69D54768-29C0-B6C0-B962-4BB265F38A2E}"/>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t>36</a:t>
            </a:fld>
            <a:endParaRPr lang="en-AU"/>
          </a:p>
        </p:txBody>
      </p:sp>
    </p:spTree>
    <p:extLst>
      <p:ext uri="{BB962C8B-B14F-4D97-AF65-F5344CB8AC3E}">
        <p14:creationId xmlns:p14="http://schemas.microsoft.com/office/powerpoint/2010/main" val="3002798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24880D-B289-E1AF-2A16-3F273E8BF5B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3D484CB-1C30-565F-BF6F-F0DA6BA4F114}"/>
              </a:ext>
            </a:extLst>
          </p:cNvPr>
          <p:cNvSpPr>
            <a:spLocks noGrp="1"/>
          </p:cNvSpPr>
          <p:nvPr>
            <p:ph type="title"/>
          </p:nvPr>
        </p:nvSpPr>
        <p:spPr>
          <a:xfrm>
            <a:off x="360000" y="360000"/>
            <a:ext cx="4951588" cy="545601"/>
          </a:xfrm>
        </p:spPr>
        <p:txBody>
          <a:bodyPr/>
          <a:lstStyle/>
          <a:p>
            <a:r>
              <a:rPr lang="en-AU" dirty="0"/>
              <a:t>Site investigations </a:t>
            </a:r>
            <a:r>
              <a:rPr lang="en-AU" dirty="0">
                <a:solidFill>
                  <a:schemeClr val="accent1">
                    <a:alpha val="0"/>
                  </a:schemeClr>
                </a:solidFill>
              </a:rPr>
              <a:t>(1)</a:t>
            </a:r>
          </a:p>
        </p:txBody>
      </p:sp>
      <p:sp>
        <p:nvSpPr>
          <p:cNvPr id="4" name="Text Placeholder 3">
            <a:extLst>
              <a:ext uri="{FF2B5EF4-FFF2-40B4-BE49-F238E27FC236}">
                <a16:creationId xmlns:a16="http://schemas.microsoft.com/office/drawing/2014/main" id="{FC15EF9B-277B-F04A-112D-803B30A45F12}"/>
              </a:ext>
            </a:extLst>
          </p:cNvPr>
          <p:cNvSpPr>
            <a:spLocks noGrp="1"/>
          </p:cNvSpPr>
          <p:nvPr>
            <p:ph type="body" sz="quarter" idx="18"/>
          </p:nvPr>
        </p:nvSpPr>
        <p:spPr>
          <a:xfrm>
            <a:off x="360000" y="982520"/>
            <a:ext cx="4518694" cy="310015"/>
          </a:xfrm>
        </p:spPr>
        <p:txBody>
          <a:bodyPr/>
          <a:lstStyle/>
          <a:p>
            <a:r>
              <a:rPr lang="en-AU"/>
              <a:t>2.2(a) – The world as a source of ideas</a:t>
            </a:r>
          </a:p>
        </p:txBody>
      </p:sp>
      <p:grpSp>
        <p:nvGrpSpPr>
          <p:cNvPr id="41" name="Group 40" descr="Make a learning map for art making&#10;">
            <a:extLst>
              <a:ext uri="{FF2B5EF4-FFF2-40B4-BE49-F238E27FC236}">
                <a16:creationId xmlns:a16="http://schemas.microsoft.com/office/drawing/2014/main" id="{1256B3D9-3A09-DFC7-A8D1-4D0CC0AAA8D4}"/>
              </a:ext>
            </a:extLst>
          </p:cNvPr>
          <p:cNvGrpSpPr/>
          <p:nvPr/>
        </p:nvGrpSpPr>
        <p:grpSpPr>
          <a:xfrm>
            <a:off x="5687093" y="160550"/>
            <a:ext cx="6130683" cy="1045440"/>
            <a:chOff x="4308000" y="160550"/>
            <a:chExt cx="6107307" cy="1045440"/>
          </a:xfrm>
        </p:grpSpPr>
        <p:grpSp>
          <p:nvGrpSpPr>
            <p:cNvPr id="42" name="Group 41" descr="2. Pre-production">
              <a:extLst>
                <a:ext uri="{FF2B5EF4-FFF2-40B4-BE49-F238E27FC236}">
                  <a16:creationId xmlns:a16="http://schemas.microsoft.com/office/drawing/2014/main" id="{FC4A8BD5-9B1B-ECC0-1292-B6A066B77B7D}"/>
                </a:ext>
              </a:extLst>
            </p:cNvPr>
            <p:cNvGrpSpPr/>
            <p:nvPr/>
          </p:nvGrpSpPr>
          <p:grpSpPr>
            <a:xfrm>
              <a:off x="4308000" y="160550"/>
              <a:ext cx="6107307" cy="1045440"/>
              <a:chOff x="8516640" y="310738"/>
              <a:chExt cx="6107307" cy="1045440"/>
            </a:xfrm>
          </p:grpSpPr>
          <p:sp>
            <p:nvSpPr>
              <p:cNvPr id="44" name="Rectangle: Rounded Corners 43">
                <a:extLst>
                  <a:ext uri="{FF2B5EF4-FFF2-40B4-BE49-F238E27FC236}">
                    <a16:creationId xmlns:a16="http://schemas.microsoft.com/office/drawing/2014/main" id="{EB7F6DD9-E491-F649-E9E6-569E12FE4FB5}"/>
                  </a:ext>
                  <a:ext uri="{C183D7F6-B498-43B3-948B-1728B52AA6E4}">
                    <adec:decorative xmlns:adec="http://schemas.microsoft.com/office/drawing/2017/decorative" val="1"/>
                  </a:ext>
                </a:extLst>
              </p:cNvPr>
              <p:cNvSpPr/>
              <p:nvPr/>
            </p:nvSpPr>
            <p:spPr>
              <a:xfrm>
                <a:off x="9194421" y="374761"/>
                <a:ext cx="542952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63538"/>
                <a:r>
                  <a:rPr lang="en-GB">
                    <a:solidFill>
                      <a:schemeClr val="tx1"/>
                    </a:solidFill>
                    <a:latin typeface="+mj-lt"/>
                    <a:cs typeface="Arial" panose="020B0604020202020204" pitchFamily="34" charset="0"/>
                  </a:rPr>
                  <a:t>Make a learning map for art making</a:t>
                </a:r>
              </a:p>
            </p:txBody>
          </p:sp>
          <p:sp>
            <p:nvSpPr>
              <p:cNvPr id="45" name="Oval 44">
                <a:hlinkClick r:id="rId2" action="ppaction://hlinksldjump"/>
                <a:extLst>
                  <a:ext uri="{FF2B5EF4-FFF2-40B4-BE49-F238E27FC236}">
                    <a16:creationId xmlns:a16="http://schemas.microsoft.com/office/drawing/2014/main" id="{4E2842E9-35A7-46FA-1788-9976A9FBE750}"/>
                  </a:ext>
                </a:extLst>
              </p:cNvPr>
              <p:cNvSpPr/>
              <p:nvPr/>
            </p:nvSpPr>
            <p:spPr>
              <a:xfrm>
                <a:off x="8516640" y="310738"/>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sz="3000" b="1">
                  <a:solidFill>
                    <a:schemeClr val="bg1"/>
                  </a:solidFill>
                  <a:latin typeface="+mj-lt"/>
                  <a:cs typeface="Arial" panose="020B0604020202020204" pitchFamily="34" charset="0"/>
                </a:endParaRPr>
              </a:p>
            </p:txBody>
          </p:sp>
        </p:grpSp>
        <p:pic>
          <p:nvPicPr>
            <p:cNvPr id="43" name="Picture 42">
              <a:extLst>
                <a:ext uri="{FF2B5EF4-FFF2-40B4-BE49-F238E27FC236}">
                  <a16:creationId xmlns:a16="http://schemas.microsoft.com/office/drawing/2014/main" id="{36382D88-A489-90B3-BDEA-0AA0C815FA72}"/>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4413497" y="261378"/>
              <a:ext cx="834446" cy="845694"/>
            </a:xfrm>
            <a:prstGeom prst="rect">
              <a:avLst/>
            </a:prstGeom>
          </p:spPr>
        </p:pic>
      </p:grpSp>
      <p:sp>
        <p:nvSpPr>
          <p:cNvPr id="2" name="Slide Number Placeholder 1">
            <a:extLst>
              <a:ext uri="{FF2B5EF4-FFF2-40B4-BE49-F238E27FC236}">
                <a16:creationId xmlns:a16="http://schemas.microsoft.com/office/drawing/2014/main" id="{19876D23-5D82-C00E-DFAC-5C57EDFFD34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37</a:t>
            </a:fld>
            <a:endParaRPr lang="en-AU"/>
          </a:p>
        </p:txBody>
      </p:sp>
      <p:sp>
        <p:nvSpPr>
          <p:cNvPr id="12" name="TextBox 11">
            <a:extLst>
              <a:ext uri="{FF2B5EF4-FFF2-40B4-BE49-F238E27FC236}">
                <a16:creationId xmlns:a16="http://schemas.microsoft.com/office/drawing/2014/main" id="{334121F5-8530-6BAF-7DC1-7C0C2E63EE8F}"/>
              </a:ext>
            </a:extLst>
          </p:cNvPr>
          <p:cNvSpPr txBox="1"/>
          <p:nvPr/>
        </p:nvSpPr>
        <p:spPr>
          <a:xfrm>
            <a:off x="360000" y="1631125"/>
            <a:ext cx="2094778" cy="4824264"/>
          </a:xfrm>
          <a:prstGeom prst="roundRect">
            <a:avLst>
              <a:gd name="adj" fmla="val 6066"/>
            </a:avLst>
          </a:prstGeom>
          <a:solidFill>
            <a:schemeClr val="accent4"/>
          </a:solidFill>
          <a:ln w="15875">
            <a:solidFill>
              <a:schemeClr val="accent3"/>
            </a:solidFill>
          </a:ln>
        </p:spPr>
        <p:txBody>
          <a:bodyPr wrap="square" lIns="108000" tIns="108000" rIns="108000" bIns="108000" rtlCol="0" anchor="t">
            <a:noAutofit/>
          </a:bodyPr>
          <a:lstStyle/>
          <a:p>
            <a:pPr marL="0" marR="0" lvl="0" indent="0" defTabSz="914400" rtl="0" eaLnBrk="0" fontAlgn="base" latinLnBrk="0" hangingPunct="0">
              <a:spcBef>
                <a:spcPct val="0"/>
              </a:spcBef>
              <a:spcAft>
                <a:spcPts val="600"/>
              </a:spcAft>
              <a:buClrTx/>
              <a:buSzTx/>
              <a:tabLst/>
            </a:pPr>
            <a:r>
              <a:rPr kumimoji="0" lang="en-US" altLang="en-US" sz="1600" b="1" i="0" u="none" strike="noStrike" cap="none" normalizeH="0" baseline="0">
                <a:ln>
                  <a:noFill/>
                </a:ln>
                <a:solidFill>
                  <a:schemeClr val="tx1"/>
                </a:solidFill>
                <a:effectLst/>
              </a:rPr>
              <a:t>Reflect on the practice of other artists</a:t>
            </a:r>
          </a:p>
          <a:p>
            <a:pPr marL="285750" marR="0" lvl="0" indent="-285750" defTabSz="914400" rtl="0" eaLnBrk="0" fontAlgn="base" latinLnBrk="0" hangingPunct="0">
              <a:spcBef>
                <a:spcPct val="0"/>
              </a:spcBef>
              <a:spcAft>
                <a:spcPts val="600"/>
              </a:spcAft>
              <a:buClrTx/>
              <a:buSzTx/>
              <a:buFont typeface="Arial" panose="020B0604020202020204" pitchFamily="34" charset="0"/>
              <a:buChar char="•"/>
              <a:tabLst/>
            </a:pPr>
            <a:r>
              <a:rPr lang="en-US" altLang="en-US" sz="1600"/>
              <a:t>How have they used source material in their artmaking?</a:t>
            </a:r>
          </a:p>
          <a:p>
            <a:pPr marL="285750" marR="0" lvl="0" indent="-285750" defTabSz="914400" rtl="0" eaLnBrk="0" fontAlgn="base" latinLnBrk="0" hangingPunct="0">
              <a:spcBef>
                <a:spcPct val="0"/>
              </a:spcBef>
              <a:spcAft>
                <a:spcPts val="600"/>
              </a:spcAft>
              <a:buClrTx/>
              <a:buSzTx/>
              <a:buFont typeface="Arial" panose="020B0604020202020204" pitchFamily="34" charset="0"/>
              <a:buChar char="•"/>
              <a:tabLst/>
            </a:pPr>
            <a:r>
              <a:rPr kumimoji="0" lang="en-US" altLang="en-US" sz="1600" i="0" u="none" strike="noStrike" cap="none" normalizeH="0" baseline="0">
                <a:ln>
                  <a:noFill/>
                </a:ln>
                <a:solidFill>
                  <a:schemeClr val="tx1"/>
                </a:solidFill>
                <a:effectLst/>
              </a:rPr>
              <a:t>What techniques and processes have they used?</a:t>
            </a:r>
          </a:p>
          <a:p>
            <a:pPr marL="285750" marR="0" lvl="0" indent="-285750" defTabSz="914400" rtl="0" eaLnBrk="0" fontAlgn="base" latinLnBrk="0" hangingPunct="0">
              <a:spcBef>
                <a:spcPct val="0"/>
              </a:spcBef>
              <a:spcAft>
                <a:spcPts val="600"/>
              </a:spcAft>
              <a:buClrTx/>
              <a:buSzTx/>
              <a:buFont typeface="Arial" panose="020B0604020202020204" pitchFamily="34" charset="0"/>
              <a:buChar char="•"/>
              <a:tabLst/>
            </a:pPr>
            <a:r>
              <a:rPr lang="en-US" altLang="en-US" sz="1600"/>
              <a:t>What ideas have they represented?</a:t>
            </a:r>
          </a:p>
          <a:p>
            <a:pPr marL="285750" marR="0" lvl="0" indent="-285750" defTabSz="914400" rtl="0" eaLnBrk="0" fontAlgn="base" latinLnBrk="0" hangingPunct="0">
              <a:spcBef>
                <a:spcPct val="0"/>
              </a:spcBef>
              <a:spcAft>
                <a:spcPts val="600"/>
              </a:spcAft>
              <a:buClrTx/>
              <a:buSzTx/>
              <a:buFont typeface="Arial" panose="020B0604020202020204" pitchFamily="34" charset="0"/>
              <a:buChar char="•"/>
              <a:tabLst/>
            </a:pPr>
            <a:r>
              <a:rPr kumimoji="0" lang="en-US" altLang="en-US" sz="1600" i="0" u="none" strike="noStrike" cap="none" normalizeH="0" baseline="0">
                <a:ln>
                  <a:noFill/>
                </a:ln>
                <a:solidFill>
                  <a:schemeClr val="tx1"/>
                </a:solidFill>
                <a:effectLst/>
              </a:rPr>
              <a:t>How can their </a:t>
            </a:r>
            <a:r>
              <a:rPr lang="en-US" altLang="en-US" sz="1600"/>
              <a:t>practice influence yours?</a:t>
            </a:r>
            <a:endParaRPr kumimoji="0" lang="en-US" altLang="en-US" sz="1600" i="0" u="none" strike="noStrike" cap="none" normalizeH="0" baseline="0">
              <a:ln>
                <a:noFill/>
              </a:ln>
              <a:solidFill>
                <a:schemeClr val="tx1"/>
              </a:solidFill>
              <a:effectLst/>
            </a:endParaRPr>
          </a:p>
        </p:txBody>
      </p:sp>
      <p:sp>
        <p:nvSpPr>
          <p:cNvPr id="13" name="TextBox 12">
            <a:extLst>
              <a:ext uri="{FF2B5EF4-FFF2-40B4-BE49-F238E27FC236}">
                <a16:creationId xmlns:a16="http://schemas.microsoft.com/office/drawing/2014/main" id="{4D236BF4-444F-5A1C-788F-F65D296E6654}"/>
              </a:ext>
            </a:extLst>
          </p:cNvPr>
          <p:cNvSpPr txBox="1"/>
          <p:nvPr/>
        </p:nvSpPr>
        <p:spPr>
          <a:xfrm>
            <a:off x="2707306" y="1631125"/>
            <a:ext cx="2094778" cy="4824264"/>
          </a:xfrm>
          <a:prstGeom prst="roundRect">
            <a:avLst>
              <a:gd name="adj" fmla="val 6508"/>
            </a:avLst>
          </a:prstGeom>
          <a:solidFill>
            <a:srgbClr val="D1EEEA">
              <a:alpha val="82353"/>
            </a:srgbClr>
          </a:solidFill>
          <a:ln w="15875">
            <a:solidFill>
              <a:srgbClr val="8CDBE5"/>
            </a:solidFill>
          </a:ln>
        </p:spPr>
        <p:txBody>
          <a:bodyPr wrap="square" lIns="108000" tIns="108000" rIns="108000" bIns="108000" rtlCol="0" anchor="t">
            <a:noAutofit/>
          </a:bodyPr>
          <a:lstStyle/>
          <a:p>
            <a:pPr marL="0" marR="0" lvl="0" indent="0" defTabSz="914400" rtl="0" eaLnBrk="0" fontAlgn="base" latinLnBrk="0" hangingPunct="0">
              <a:spcBef>
                <a:spcPct val="0"/>
              </a:spcBef>
              <a:spcAft>
                <a:spcPts val="600"/>
              </a:spcAft>
              <a:buClrTx/>
              <a:buSzTx/>
              <a:tabLst/>
            </a:pPr>
            <a:r>
              <a:rPr kumimoji="0" lang="en-US" altLang="en-US" sz="1600" b="1" i="0" u="none" strike="noStrike" cap="none" normalizeH="0" baseline="0">
                <a:ln>
                  <a:noFill/>
                </a:ln>
                <a:solidFill>
                  <a:schemeClr val="tx1"/>
                </a:solidFill>
                <a:effectLst/>
              </a:rPr>
              <a:t>Investigate a site</a:t>
            </a:r>
          </a:p>
          <a:p>
            <a:pPr marL="285750" marR="0" lvl="0" indent="-285750" defTabSz="914400" rtl="0" eaLnBrk="0" fontAlgn="base" latinLnBrk="0" hangingPunct="0">
              <a:spcBef>
                <a:spcPct val="0"/>
              </a:spcBef>
              <a:spcAft>
                <a:spcPts val="600"/>
              </a:spcAft>
              <a:buClrTx/>
              <a:buSzTx/>
              <a:buFont typeface="Arial" panose="020B0604020202020204" pitchFamily="34" charset="0"/>
              <a:buChar char="•"/>
              <a:tabLst/>
            </a:pPr>
            <a:r>
              <a:rPr kumimoji="0" lang="en-US" altLang="en-US" sz="1600" i="0" u="none" strike="noStrike" cap="none" normalizeH="0" baseline="0">
                <a:ln>
                  <a:noFill/>
                </a:ln>
                <a:solidFill>
                  <a:schemeClr val="tx1"/>
                </a:solidFill>
                <a:effectLst/>
              </a:rPr>
              <a:t>Collect</a:t>
            </a:r>
            <a:r>
              <a:rPr lang="en-US" altLang="en-US" sz="1600"/>
              <a:t> and </a:t>
            </a:r>
            <a:r>
              <a:rPr kumimoji="0" lang="en-US" altLang="en-US" sz="1600" i="0" u="none" strike="noStrike" cap="none" normalizeH="0" baseline="0">
                <a:ln>
                  <a:noFill/>
                </a:ln>
                <a:solidFill>
                  <a:schemeClr val="tx1"/>
                </a:solidFill>
                <a:effectLst/>
              </a:rPr>
              <a:t>create a lot of source material</a:t>
            </a:r>
          </a:p>
          <a:p>
            <a:pPr marL="285750" marR="0" lvl="0" indent="-285750" defTabSz="914400" rtl="0" eaLnBrk="0" fontAlgn="base" latinLnBrk="0" hangingPunct="0">
              <a:spcBef>
                <a:spcPct val="0"/>
              </a:spcBef>
              <a:spcAft>
                <a:spcPts val="600"/>
              </a:spcAft>
              <a:buClrTx/>
              <a:buSzTx/>
              <a:buFont typeface="Arial" panose="020B0604020202020204" pitchFamily="34" charset="0"/>
              <a:buChar char="•"/>
              <a:tabLst/>
            </a:pPr>
            <a:r>
              <a:rPr lang="en-US" altLang="en-US" sz="1600"/>
              <a:t>Use a range of techniques and strategies</a:t>
            </a:r>
          </a:p>
          <a:p>
            <a:pPr marL="285750" marR="0" lvl="0" indent="-285750" defTabSz="914400" rtl="0" eaLnBrk="0" fontAlgn="base" latinLnBrk="0" hangingPunct="0">
              <a:spcBef>
                <a:spcPct val="0"/>
              </a:spcBef>
              <a:spcAft>
                <a:spcPts val="600"/>
              </a:spcAft>
              <a:buClrTx/>
              <a:buSzTx/>
              <a:buFont typeface="Arial" panose="020B0604020202020204" pitchFamily="34" charset="0"/>
              <a:buChar char="•"/>
              <a:tabLst/>
            </a:pPr>
            <a:r>
              <a:rPr lang="en-US" altLang="en-US" sz="1600"/>
              <a:t>Capture the character of this place. What does it mean to you? What could it mean to audiences?</a:t>
            </a:r>
          </a:p>
        </p:txBody>
      </p:sp>
      <p:sp>
        <p:nvSpPr>
          <p:cNvPr id="14" name="TextBox 13">
            <a:extLst>
              <a:ext uri="{FF2B5EF4-FFF2-40B4-BE49-F238E27FC236}">
                <a16:creationId xmlns:a16="http://schemas.microsoft.com/office/drawing/2014/main" id="{29D4201B-4BD0-490E-A40A-A6F0B2F6E395}"/>
              </a:ext>
            </a:extLst>
          </p:cNvPr>
          <p:cNvSpPr txBox="1"/>
          <p:nvPr/>
        </p:nvSpPr>
        <p:spPr>
          <a:xfrm>
            <a:off x="5054612" y="1631125"/>
            <a:ext cx="2094778" cy="4824264"/>
          </a:xfrm>
          <a:prstGeom prst="roundRect">
            <a:avLst>
              <a:gd name="adj" fmla="val 6066"/>
            </a:avLst>
          </a:prstGeom>
          <a:solidFill>
            <a:srgbClr val="DAF1EE"/>
          </a:solidFill>
          <a:ln w="15875">
            <a:solidFill>
              <a:schemeClr val="accent3"/>
            </a:solidFill>
          </a:ln>
        </p:spPr>
        <p:txBody>
          <a:bodyPr wrap="square" lIns="108000" tIns="108000" rIns="108000" bIns="108000" rtlCol="0" anchor="t">
            <a:noAutofit/>
          </a:bodyPr>
          <a:lstStyle/>
          <a:p>
            <a:pPr marL="0" marR="0" lvl="0" indent="0" defTabSz="914400" rtl="0" eaLnBrk="0" fontAlgn="base" latinLnBrk="0" hangingPunct="0">
              <a:spcBef>
                <a:spcPct val="0"/>
              </a:spcBef>
              <a:spcAft>
                <a:spcPts val="600"/>
              </a:spcAft>
              <a:buClrTx/>
              <a:buSzTx/>
              <a:tabLst/>
            </a:pPr>
            <a:r>
              <a:rPr kumimoji="0" lang="en-US" altLang="en-US" sz="1600" b="1" i="0" u="none" strike="noStrike" cap="none" normalizeH="0" baseline="0">
                <a:ln>
                  <a:noFill/>
                </a:ln>
                <a:solidFill>
                  <a:schemeClr val="tx1"/>
                </a:solidFill>
                <a:effectLst/>
              </a:rPr>
              <a:t>Experiment with materials and concepts</a:t>
            </a:r>
          </a:p>
          <a:p>
            <a:pPr marL="285750" marR="0" lvl="0" indent="-285750" defTabSz="914400" rtl="0" eaLnBrk="0" fontAlgn="base" latinLnBrk="0" hangingPunct="0">
              <a:spcBef>
                <a:spcPct val="0"/>
              </a:spcBef>
              <a:spcAft>
                <a:spcPts val="600"/>
              </a:spcAft>
              <a:buClrTx/>
              <a:buSzTx/>
              <a:buFont typeface="Arial" panose="020B0604020202020204" pitchFamily="34" charset="0"/>
              <a:buChar char="•"/>
              <a:tabLst/>
            </a:pPr>
            <a:r>
              <a:rPr lang="en-US" altLang="en-US" sz="1600"/>
              <a:t>Reconfigure, rearrange and refine your source material</a:t>
            </a:r>
          </a:p>
          <a:p>
            <a:pPr marL="285750" marR="0" lvl="0" indent="-285750" defTabSz="914400" rtl="0" eaLnBrk="0" fontAlgn="base" latinLnBrk="0" hangingPunct="0">
              <a:spcBef>
                <a:spcPct val="0"/>
              </a:spcBef>
              <a:spcAft>
                <a:spcPts val="600"/>
              </a:spcAft>
              <a:buClrTx/>
              <a:buSzTx/>
              <a:buFont typeface="Arial" panose="020B0604020202020204" pitchFamily="34" charset="0"/>
              <a:buChar char="•"/>
              <a:tabLst/>
            </a:pPr>
            <a:r>
              <a:rPr kumimoji="0" lang="en-US" altLang="en-US" sz="1600" i="0" u="none" strike="noStrike" cap="none" normalizeH="0" baseline="0">
                <a:ln>
                  <a:noFill/>
                </a:ln>
                <a:solidFill>
                  <a:schemeClr val="tx1"/>
                </a:solidFill>
                <a:effectLst/>
              </a:rPr>
              <a:t>Test ideas and techniques</a:t>
            </a:r>
          </a:p>
          <a:p>
            <a:pPr marL="285750" marR="0" lvl="0" indent="-285750" defTabSz="914400" rtl="0" eaLnBrk="0" fontAlgn="base" latinLnBrk="0" hangingPunct="0">
              <a:spcBef>
                <a:spcPct val="0"/>
              </a:spcBef>
              <a:spcAft>
                <a:spcPts val="600"/>
              </a:spcAft>
              <a:buClrTx/>
              <a:buSzTx/>
              <a:buFont typeface="Arial" panose="020B0604020202020204" pitchFamily="34" charset="0"/>
              <a:buChar char="•"/>
              <a:tabLst/>
            </a:pPr>
            <a:r>
              <a:rPr lang="en-US" altLang="en-US" sz="1600"/>
              <a:t>Make draft and experimental artworks</a:t>
            </a:r>
          </a:p>
          <a:p>
            <a:pPr marL="285750" marR="0" lvl="0" indent="-285750" defTabSz="914400" rtl="0" eaLnBrk="0" fontAlgn="base" latinLnBrk="0" hangingPunct="0">
              <a:spcBef>
                <a:spcPct val="0"/>
              </a:spcBef>
              <a:spcAft>
                <a:spcPts val="600"/>
              </a:spcAft>
              <a:buClrTx/>
              <a:buSzTx/>
              <a:buFont typeface="Arial" panose="020B0604020202020204" pitchFamily="34" charset="0"/>
              <a:buChar char="•"/>
              <a:tabLst/>
            </a:pPr>
            <a:r>
              <a:rPr kumimoji="0" lang="en-US" altLang="en-US" sz="1600" i="0" u="none" strike="noStrike" cap="none" normalizeH="0" baseline="0">
                <a:ln>
                  <a:noFill/>
                </a:ln>
                <a:solidFill>
                  <a:schemeClr val="tx1"/>
                </a:solidFill>
                <a:effectLst/>
              </a:rPr>
              <a:t>Get peer and teacher </a:t>
            </a:r>
            <a:r>
              <a:rPr lang="en-US" altLang="en-US" sz="1600"/>
              <a:t>feedback on your ideas and techniques</a:t>
            </a:r>
            <a:endParaRPr kumimoji="0" lang="en-US" altLang="en-US" sz="1600" i="0" u="none" strike="noStrike" cap="none" normalizeH="0" baseline="0">
              <a:ln>
                <a:noFill/>
              </a:ln>
              <a:solidFill>
                <a:schemeClr val="tx1"/>
              </a:solidFill>
              <a:effectLst/>
            </a:endParaRPr>
          </a:p>
        </p:txBody>
      </p:sp>
      <p:sp>
        <p:nvSpPr>
          <p:cNvPr id="15" name="TextBox 14">
            <a:extLst>
              <a:ext uri="{FF2B5EF4-FFF2-40B4-BE49-F238E27FC236}">
                <a16:creationId xmlns:a16="http://schemas.microsoft.com/office/drawing/2014/main" id="{E5F01F94-1918-CFB2-CD79-95DD8F3DCCED}"/>
              </a:ext>
            </a:extLst>
          </p:cNvPr>
          <p:cNvSpPr txBox="1"/>
          <p:nvPr/>
        </p:nvSpPr>
        <p:spPr>
          <a:xfrm>
            <a:off x="7401918" y="1631125"/>
            <a:ext cx="2094778" cy="4824264"/>
          </a:xfrm>
          <a:prstGeom prst="roundRect">
            <a:avLst>
              <a:gd name="adj" fmla="val 6508"/>
            </a:avLst>
          </a:prstGeom>
          <a:solidFill>
            <a:schemeClr val="accent6">
              <a:alpha val="36471"/>
            </a:schemeClr>
          </a:solidFill>
          <a:ln w="15875">
            <a:solidFill>
              <a:schemeClr val="accent6">
                <a:lumMod val="90000"/>
              </a:schemeClr>
            </a:solidFill>
          </a:ln>
        </p:spPr>
        <p:txBody>
          <a:bodyPr wrap="square" lIns="108000" tIns="108000" rIns="108000" bIns="108000" rtlCol="0" anchor="t">
            <a:noAutofit/>
          </a:bodyPr>
          <a:lstStyle/>
          <a:p>
            <a:pPr marL="0" marR="0" lvl="0" indent="0" defTabSz="914400" rtl="0" eaLnBrk="0" fontAlgn="base" latinLnBrk="0" hangingPunct="0">
              <a:spcBef>
                <a:spcPct val="0"/>
              </a:spcBef>
              <a:spcAft>
                <a:spcPts val="600"/>
              </a:spcAft>
              <a:buClrTx/>
              <a:buSzTx/>
              <a:tabLst/>
            </a:pPr>
            <a:r>
              <a:rPr kumimoji="0" lang="en-US" altLang="en-US" sz="1600" b="1" i="0" u="none" strike="noStrike" cap="none" normalizeH="0" baseline="0">
                <a:ln>
                  <a:noFill/>
                </a:ln>
                <a:solidFill>
                  <a:schemeClr val="tx1"/>
                </a:solidFill>
                <a:effectLst/>
              </a:rPr>
              <a:t>Resolve meaning in an artwork</a:t>
            </a:r>
          </a:p>
          <a:p>
            <a:pPr marL="285750" marR="0" lvl="0" indent="-285750" defTabSz="914400" rtl="0" eaLnBrk="0" fontAlgn="base" latinLnBrk="0" hangingPunct="0">
              <a:spcBef>
                <a:spcPct val="0"/>
              </a:spcBef>
              <a:spcAft>
                <a:spcPts val="600"/>
              </a:spcAft>
              <a:buClrTx/>
              <a:buSzTx/>
              <a:buFont typeface="Arial" panose="020B0604020202020204" pitchFamily="34" charset="0"/>
              <a:buChar char="•"/>
              <a:tabLst/>
            </a:pPr>
            <a:r>
              <a:rPr lang="en-US" altLang="en-US" sz="1600"/>
              <a:t>Develop</a:t>
            </a:r>
            <a:r>
              <a:rPr kumimoji="0" lang="en-US" altLang="en-US" sz="1600" i="0" u="none" strike="noStrike" cap="none" normalizeH="0" baseline="0">
                <a:ln>
                  <a:noFill/>
                </a:ln>
                <a:solidFill>
                  <a:schemeClr val="tx1"/>
                </a:solidFill>
                <a:effectLst/>
              </a:rPr>
              <a:t> effective ideas and</a:t>
            </a:r>
            <a:r>
              <a:rPr lang="en-US" altLang="en-US" sz="1600"/>
              <a:t> select</a:t>
            </a:r>
            <a:r>
              <a:rPr kumimoji="0" lang="en-US" altLang="en-US" sz="1600" i="0" u="none" strike="noStrike" cap="none" normalizeH="0" baseline="0">
                <a:ln>
                  <a:noFill/>
                </a:ln>
                <a:solidFill>
                  <a:schemeClr val="tx1"/>
                </a:solidFill>
                <a:effectLst/>
              </a:rPr>
              <a:t> techniques to make a plan for art making</a:t>
            </a:r>
          </a:p>
          <a:p>
            <a:pPr marL="285750" marR="0" lvl="0" indent="-285750" defTabSz="914400" rtl="0" eaLnBrk="0" fontAlgn="base" latinLnBrk="0" hangingPunct="0">
              <a:spcBef>
                <a:spcPct val="0"/>
              </a:spcBef>
              <a:spcAft>
                <a:spcPts val="600"/>
              </a:spcAft>
              <a:buClrTx/>
              <a:buSzTx/>
              <a:buFont typeface="Arial" panose="020B0604020202020204" pitchFamily="34" charset="0"/>
              <a:buChar char="•"/>
              <a:tabLst/>
            </a:pPr>
            <a:r>
              <a:rPr lang="en-US" altLang="en-US" sz="1600"/>
              <a:t>T</a:t>
            </a:r>
            <a:r>
              <a:rPr kumimoji="0" lang="en-US" altLang="en-US" sz="1600" i="0" u="none" strike="noStrike" cap="none" normalizeH="0" baseline="0">
                <a:ln>
                  <a:noFill/>
                </a:ln>
                <a:solidFill>
                  <a:schemeClr val="tx1"/>
                </a:solidFill>
                <a:effectLst/>
              </a:rPr>
              <a:t>urn your drafts and experiments into an art</a:t>
            </a:r>
            <a:r>
              <a:rPr lang="en-US" altLang="en-US" sz="1600"/>
              <a:t>work or series of artworks</a:t>
            </a:r>
          </a:p>
          <a:p>
            <a:pPr marL="285750" marR="0" lvl="0" indent="-285750" defTabSz="914400" rtl="0" eaLnBrk="0" fontAlgn="base" latinLnBrk="0" hangingPunct="0">
              <a:spcBef>
                <a:spcPct val="0"/>
              </a:spcBef>
              <a:spcAft>
                <a:spcPts val="600"/>
              </a:spcAft>
              <a:buClrTx/>
              <a:buSzTx/>
              <a:buFont typeface="Arial" panose="020B0604020202020204" pitchFamily="34" charset="0"/>
              <a:buChar char="•"/>
              <a:tabLst/>
            </a:pPr>
            <a:r>
              <a:rPr lang="en-US" altLang="en-US" sz="1600"/>
              <a:t>Document and reflect on your practice</a:t>
            </a:r>
          </a:p>
          <a:p>
            <a:pPr marL="285750" marR="0" lvl="0" indent="-285750" defTabSz="914400" rtl="0" eaLnBrk="0" fontAlgn="base" latinLnBrk="0" hangingPunct="0">
              <a:spcBef>
                <a:spcPct val="0"/>
              </a:spcBef>
              <a:spcAft>
                <a:spcPts val="600"/>
              </a:spcAft>
              <a:buClrTx/>
              <a:buSzTx/>
              <a:buFont typeface="Arial" panose="020B0604020202020204" pitchFamily="34" charset="0"/>
              <a:buChar char="•"/>
              <a:tabLst/>
            </a:pPr>
            <a:endParaRPr kumimoji="0" lang="en-US" altLang="en-US" sz="1600" i="0" u="none" strike="noStrike" cap="none" normalizeH="0" baseline="0">
              <a:ln>
                <a:noFill/>
              </a:ln>
              <a:solidFill>
                <a:schemeClr val="tx1"/>
              </a:solidFill>
              <a:effectLst/>
            </a:endParaRPr>
          </a:p>
          <a:p>
            <a:pPr marL="285750" marR="0" lvl="0" indent="-285750" defTabSz="914400" rtl="0" eaLnBrk="0" fontAlgn="base" latinLnBrk="0" hangingPunct="0">
              <a:spcBef>
                <a:spcPct val="0"/>
              </a:spcBef>
              <a:spcAft>
                <a:spcPts val="600"/>
              </a:spcAft>
              <a:buClrTx/>
              <a:buSzTx/>
              <a:buFont typeface="Arial" panose="020B0604020202020204" pitchFamily="34" charset="0"/>
              <a:buChar char="•"/>
              <a:tabLst/>
            </a:pPr>
            <a:endParaRPr kumimoji="0" lang="en-US" altLang="en-US" sz="1600" b="1" i="0" u="none" strike="noStrike" cap="none" normalizeH="0" baseline="0">
              <a:ln>
                <a:noFill/>
              </a:ln>
              <a:solidFill>
                <a:schemeClr val="tx1"/>
              </a:solidFill>
              <a:effectLst/>
            </a:endParaRPr>
          </a:p>
        </p:txBody>
      </p:sp>
      <p:sp>
        <p:nvSpPr>
          <p:cNvPr id="16" name="TextBox 15">
            <a:extLst>
              <a:ext uri="{FF2B5EF4-FFF2-40B4-BE49-F238E27FC236}">
                <a16:creationId xmlns:a16="http://schemas.microsoft.com/office/drawing/2014/main" id="{EF407782-86E2-A0D9-280B-054450815A20}"/>
              </a:ext>
            </a:extLst>
          </p:cNvPr>
          <p:cNvSpPr txBox="1"/>
          <p:nvPr/>
        </p:nvSpPr>
        <p:spPr>
          <a:xfrm>
            <a:off x="9749222" y="1631125"/>
            <a:ext cx="2094778" cy="4824264"/>
          </a:xfrm>
          <a:prstGeom prst="roundRect">
            <a:avLst>
              <a:gd name="adj" fmla="val 6508"/>
            </a:avLst>
          </a:prstGeom>
          <a:solidFill>
            <a:schemeClr val="bg2">
              <a:alpha val="36471"/>
            </a:schemeClr>
          </a:solidFill>
          <a:ln w="15875">
            <a:solidFill>
              <a:schemeClr val="bg2">
                <a:lumMod val="90000"/>
              </a:schemeClr>
            </a:solidFill>
          </a:ln>
        </p:spPr>
        <p:txBody>
          <a:bodyPr wrap="square" lIns="108000" tIns="108000" rIns="108000" bIns="108000" rtlCol="0" anchor="t">
            <a:noAutofit/>
          </a:bodyPr>
          <a:lstStyle/>
          <a:p>
            <a:pPr>
              <a:spcAft>
                <a:spcPts val="600"/>
              </a:spcAft>
            </a:pPr>
            <a:r>
              <a:rPr lang="en-AU" sz="1600" b="1" dirty="0">
                <a:solidFill>
                  <a:sysClr val="windowText" lastClr="000000"/>
                </a:solidFill>
                <a:ea typeface="Calibri" panose="020F0502020204030204" pitchFamily="34" charset="0"/>
              </a:rPr>
              <a:t>Artwork analysis</a:t>
            </a:r>
          </a:p>
          <a:p>
            <a:pPr marL="285750" indent="-285750" defTabSz="914400" eaLnBrk="0" fontAlgn="base" hangingPunct="0">
              <a:spcBef>
                <a:spcPct val="0"/>
              </a:spcBef>
              <a:spcAft>
                <a:spcPts val="600"/>
              </a:spcAft>
              <a:buFont typeface="Arial" panose="020B0604020202020204" pitchFamily="34" charset="0"/>
              <a:buChar char="•"/>
            </a:pPr>
            <a:r>
              <a:rPr lang="en-AU" sz="1600" dirty="0"/>
              <a:t>Use the scaffold to construct a response that analyses the ways artists represent the world in different times and places</a:t>
            </a:r>
          </a:p>
        </p:txBody>
      </p:sp>
      <p:sp>
        <p:nvSpPr>
          <p:cNvPr id="18" name="Arrow: Chevron 28">
            <a:extLst>
              <a:ext uri="{FF2B5EF4-FFF2-40B4-BE49-F238E27FC236}">
                <a16:creationId xmlns:a16="http://schemas.microsoft.com/office/drawing/2014/main" id="{3532D2AE-B067-2BDB-ACFB-61300338B48E}"/>
              </a:ext>
              <a:ext uri="{C183D7F6-B498-43B3-948B-1728B52AA6E4}">
                <adec:decorative xmlns:adec="http://schemas.microsoft.com/office/drawing/2017/decorative" val="1"/>
              </a:ext>
            </a:extLst>
          </p:cNvPr>
          <p:cNvSpPr/>
          <p:nvPr/>
        </p:nvSpPr>
        <p:spPr>
          <a:xfrm>
            <a:off x="2475426" y="3888250"/>
            <a:ext cx="231878" cy="310015"/>
          </a:xfrm>
          <a:prstGeom prst="chevron">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25" name="Arrow: Chevron 28">
            <a:extLst>
              <a:ext uri="{FF2B5EF4-FFF2-40B4-BE49-F238E27FC236}">
                <a16:creationId xmlns:a16="http://schemas.microsoft.com/office/drawing/2014/main" id="{263D994F-CB82-027C-468C-43DD21CA5B1C}"/>
              </a:ext>
              <a:ext uri="{C183D7F6-B498-43B3-948B-1728B52AA6E4}">
                <adec:decorative xmlns:adec="http://schemas.microsoft.com/office/drawing/2017/decorative" val="1"/>
              </a:ext>
            </a:extLst>
          </p:cNvPr>
          <p:cNvSpPr/>
          <p:nvPr/>
        </p:nvSpPr>
        <p:spPr>
          <a:xfrm>
            <a:off x="4822732" y="3888250"/>
            <a:ext cx="231878" cy="310015"/>
          </a:xfrm>
          <a:prstGeom prst="chevron">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26" name="Arrow: Chevron 28">
            <a:extLst>
              <a:ext uri="{FF2B5EF4-FFF2-40B4-BE49-F238E27FC236}">
                <a16:creationId xmlns:a16="http://schemas.microsoft.com/office/drawing/2014/main" id="{D0110BAE-CE2B-DD5D-8C15-4B8DD347A2E2}"/>
              </a:ext>
              <a:ext uri="{C183D7F6-B498-43B3-948B-1728B52AA6E4}">
                <adec:decorative xmlns:adec="http://schemas.microsoft.com/office/drawing/2017/decorative" val="1"/>
              </a:ext>
            </a:extLst>
          </p:cNvPr>
          <p:cNvSpPr/>
          <p:nvPr/>
        </p:nvSpPr>
        <p:spPr>
          <a:xfrm>
            <a:off x="7170038" y="3888250"/>
            <a:ext cx="231878" cy="310015"/>
          </a:xfrm>
          <a:prstGeom prst="chevron">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27" name="Arrow: Chevron 28">
            <a:extLst>
              <a:ext uri="{FF2B5EF4-FFF2-40B4-BE49-F238E27FC236}">
                <a16:creationId xmlns:a16="http://schemas.microsoft.com/office/drawing/2014/main" id="{BAB0D564-CE09-AF45-10D9-32844BCB9941}"/>
              </a:ext>
              <a:ext uri="{C183D7F6-B498-43B3-948B-1728B52AA6E4}">
                <adec:decorative xmlns:adec="http://schemas.microsoft.com/office/drawing/2017/decorative" val="1"/>
              </a:ext>
            </a:extLst>
          </p:cNvPr>
          <p:cNvSpPr/>
          <p:nvPr/>
        </p:nvSpPr>
        <p:spPr>
          <a:xfrm>
            <a:off x="9517344" y="3888250"/>
            <a:ext cx="231878" cy="310015"/>
          </a:xfrm>
          <a:prstGeom prst="chevron">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Tree>
    <p:extLst>
      <p:ext uri="{BB962C8B-B14F-4D97-AF65-F5344CB8AC3E}">
        <p14:creationId xmlns:p14="http://schemas.microsoft.com/office/powerpoint/2010/main" val="2404545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1EBD66-DB1C-DFBC-E135-FDCA3144EA3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35EF2FB-E002-543A-AC0D-D190F38C2394}"/>
              </a:ext>
            </a:extLst>
          </p:cNvPr>
          <p:cNvSpPr>
            <a:spLocks noGrp="1"/>
          </p:cNvSpPr>
          <p:nvPr>
            <p:ph type="title"/>
          </p:nvPr>
        </p:nvSpPr>
        <p:spPr/>
        <p:txBody>
          <a:bodyPr/>
          <a:lstStyle/>
          <a:p>
            <a:r>
              <a:rPr lang="en-AU" dirty="0">
                <a:latin typeface="+mj-lt"/>
              </a:rPr>
              <a:t>Site investigations </a:t>
            </a:r>
            <a:r>
              <a:rPr lang="en-AU" dirty="0">
                <a:solidFill>
                  <a:schemeClr val="accent1">
                    <a:alpha val="0"/>
                  </a:schemeClr>
                </a:solidFill>
                <a:latin typeface="+mj-lt"/>
              </a:rPr>
              <a:t>(2)</a:t>
            </a:r>
          </a:p>
        </p:txBody>
      </p:sp>
      <p:sp>
        <p:nvSpPr>
          <p:cNvPr id="4" name="Text Placeholder 3">
            <a:extLst>
              <a:ext uri="{FF2B5EF4-FFF2-40B4-BE49-F238E27FC236}">
                <a16:creationId xmlns:a16="http://schemas.microsoft.com/office/drawing/2014/main" id="{4840B698-BEAD-AC19-41ED-EE17C3991418}"/>
              </a:ext>
            </a:extLst>
          </p:cNvPr>
          <p:cNvSpPr>
            <a:spLocks noGrp="1"/>
          </p:cNvSpPr>
          <p:nvPr>
            <p:ph type="body" sz="quarter" idx="18"/>
          </p:nvPr>
        </p:nvSpPr>
        <p:spPr>
          <a:xfrm>
            <a:off x="360000" y="982520"/>
            <a:ext cx="4518694" cy="310015"/>
          </a:xfrm>
        </p:spPr>
        <p:txBody>
          <a:bodyPr/>
          <a:lstStyle/>
          <a:p>
            <a:r>
              <a:rPr lang="en-AU">
                <a:latin typeface="+mj-lt"/>
              </a:rPr>
              <a:t>2.2(b) – Planning for effective site work</a:t>
            </a:r>
          </a:p>
        </p:txBody>
      </p:sp>
      <p:grpSp>
        <p:nvGrpSpPr>
          <p:cNvPr id="5" name="Group 4" descr="1. What site will you investigate?">
            <a:extLst>
              <a:ext uri="{FF2B5EF4-FFF2-40B4-BE49-F238E27FC236}">
                <a16:creationId xmlns:a16="http://schemas.microsoft.com/office/drawing/2014/main" id="{5A6F2B5D-3DFA-16D0-4E2B-B3032A73289A}"/>
              </a:ext>
            </a:extLst>
          </p:cNvPr>
          <p:cNvGrpSpPr/>
          <p:nvPr/>
        </p:nvGrpSpPr>
        <p:grpSpPr>
          <a:xfrm>
            <a:off x="380444" y="2001827"/>
            <a:ext cx="1777288" cy="4496173"/>
            <a:chOff x="380444" y="2001827"/>
            <a:chExt cx="1777288" cy="4496173"/>
          </a:xfrm>
        </p:grpSpPr>
        <p:sp>
          <p:nvSpPr>
            <p:cNvPr id="9" name="Rounded Rectangle 13">
              <a:extLst>
                <a:ext uri="{FF2B5EF4-FFF2-40B4-BE49-F238E27FC236}">
                  <a16:creationId xmlns:a16="http://schemas.microsoft.com/office/drawing/2014/main" id="{814F5630-CFF9-9FF3-C1C6-BAE692E6128E}"/>
                </a:ext>
              </a:extLst>
            </p:cNvPr>
            <p:cNvSpPr/>
            <p:nvPr/>
          </p:nvSpPr>
          <p:spPr>
            <a:xfrm>
              <a:off x="380444" y="2078208"/>
              <a:ext cx="1777288" cy="4419792"/>
            </a:xfrm>
            <a:prstGeom prst="roundRect">
              <a:avLst>
                <a:gd name="adj" fmla="val 8083"/>
              </a:avLst>
            </a:prstGeom>
            <a:solidFill>
              <a:srgbClr val="A8EDB3">
                <a:alpha val="20000"/>
              </a:srgbClr>
            </a:solidFill>
            <a:ln w="15875">
              <a:solidFill>
                <a:srgbClr val="A8EDB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descr="1. What site will you investigate?&#10;">
              <a:extLst>
                <a:ext uri="{FF2B5EF4-FFF2-40B4-BE49-F238E27FC236}">
                  <a16:creationId xmlns:a16="http://schemas.microsoft.com/office/drawing/2014/main" id="{153A75DD-28A3-EADB-E272-FCDFD4C0406B}"/>
                </a:ext>
              </a:extLst>
            </p:cNvPr>
            <p:cNvSpPr txBox="1"/>
            <p:nvPr/>
          </p:nvSpPr>
          <p:spPr>
            <a:xfrm>
              <a:off x="471979" y="2774368"/>
              <a:ext cx="1594220" cy="1047863"/>
            </a:xfrm>
            <a:prstGeom prst="rect">
              <a:avLst/>
            </a:prstGeom>
            <a:noFill/>
          </p:spPr>
          <p:txBody>
            <a:bodyPr wrap="square" anchor="t">
              <a:noAutofit/>
            </a:bodyPr>
            <a:lstStyle/>
            <a:p>
              <a:pPr lvl="0" algn="ctr">
                <a:lnSpc>
                  <a:spcPct val="114000"/>
                </a:lnSpc>
              </a:pPr>
              <a:r>
                <a:rPr lang="en-AU" sz="1600"/>
                <a:t>What site will you investigate?</a:t>
              </a:r>
              <a:endParaRPr lang="en-GB" sz="1600"/>
            </a:p>
          </p:txBody>
        </p:sp>
        <p:sp>
          <p:nvSpPr>
            <p:cNvPr id="11" name="Oval 10">
              <a:extLst>
                <a:ext uri="{FF2B5EF4-FFF2-40B4-BE49-F238E27FC236}">
                  <a16:creationId xmlns:a16="http://schemas.microsoft.com/office/drawing/2014/main" id="{D351A42B-22FC-3BA1-5B5D-2FB5A8595E64}"/>
                </a:ext>
              </a:extLst>
            </p:cNvPr>
            <p:cNvSpPr/>
            <p:nvPr/>
          </p:nvSpPr>
          <p:spPr>
            <a:xfrm>
              <a:off x="745158" y="2001827"/>
              <a:ext cx="1047862" cy="1047862"/>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accent1"/>
                  </a:solidFill>
                </a:rPr>
                <a:t>1</a:t>
              </a:r>
            </a:p>
          </p:txBody>
        </p:sp>
      </p:grpSp>
      <p:sp>
        <p:nvSpPr>
          <p:cNvPr id="40" name="Rounded Rectangle 13">
            <a:extLst>
              <a:ext uri="{FF2B5EF4-FFF2-40B4-BE49-F238E27FC236}">
                <a16:creationId xmlns:a16="http://schemas.microsoft.com/office/drawing/2014/main" id="{1C2B35F5-BB67-C67D-1DA2-1B88A4083329}"/>
              </a:ext>
            </a:extLst>
          </p:cNvPr>
          <p:cNvSpPr/>
          <p:nvPr/>
        </p:nvSpPr>
        <p:spPr>
          <a:xfrm>
            <a:off x="456724" y="3946976"/>
            <a:ext cx="1609474" cy="2472873"/>
          </a:xfrm>
          <a:prstGeom prst="roundRect">
            <a:avLst>
              <a:gd name="adj" fmla="val 8083"/>
            </a:avLst>
          </a:prstGeom>
          <a:solidFill>
            <a:srgbClr val="A8EDB3">
              <a:alpha val="20000"/>
            </a:srgbClr>
          </a:solidFill>
          <a:ln w="15875">
            <a:solidFill>
              <a:srgbClr val="A8EDB3"/>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85725" indent="-85725">
              <a:lnSpc>
                <a:spcPct val="114000"/>
              </a:lnSpc>
              <a:spcAft>
                <a:spcPts val="600"/>
              </a:spcAft>
              <a:buFont typeface="Arial" panose="020B0604020202020204" pitchFamily="34" charset="0"/>
              <a:buChar char="•"/>
            </a:pPr>
            <a:r>
              <a:rPr lang="en-US" sz="1600">
                <a:solidFill>
                  <a:schemeClr val="accent1"/>
                </a:solidFill>
              </a:rPr>
              <a:t> Click to add text</a:t>
            </a:r>
          </a:p>
        </p:txBody>
      </p:sp>
      <p:grpSp>
        <p:nvGrpSpPr>
          <p:cNvPr id="6" name="Group 5" descr="2. What do you already know about it?&#10;">
            <a:extLst>
              <a:ext uri="{FF2B5EF4-FFF2-40B4-BE49-F238E27FC236}">
                <a16:creationId xmlns:a16="http://schemas.microsoft.com/office/drawing/2014/main" id="{1AF91F5E-4423-D831-38D4-ECE6358A170F}"/>
              </a:ext>
            </a:extLst>
          </p:cNvPr>
          <p:cNvGrpSpPr/>
          <p:nvPr/>
        </p:nvGrpSpPr>
        <p:grpSpPr>
          <a:xfrm>
            <a:off x="2782459" y="2001826"/>
            <a:ext cx="1777288" cy="4496174"/>
            <a:chOff x="2782459" y="2001826"/>
            <a:chExt cx="1777288" cy="4496174"/>
          </a:xfrm>
        </p:grpSpPr>
        <p:sp>
          <p:nvSpPr>
            <p:cNvPr id="14" name="Rounded Rectangle 14">
              <a:extLst>
                <a:ext uri="{FF2B5EF4-FFF2-40B4-BE49-F238E27FC236}">
                  <a16:creationId xmlns:a16="http://schemas.microsoft.com/office/drawing/2014/main" id="{60B6F98E-4086-3536-18A7-06035513B43A}"/>
                </a:ext>
              </a:extLst>
            </p:cNvPr>
            <p:cNvSpPr/>
            <p:nvPr/>
          </p:nvSpPr>
          <p:spPr>
            <a:xfrm>
              <a:off x="2782459" y="2078208"/>
              <a:ext cx="1777288" cy="4419792"/>
            </a:xfrm>
            <a:prstGeom prst="roundRect">
              <a:avLst>
                <a:gd name="adj" fmla="val 8083"/>
              </a:avLst>
            </a:prstGeom>
            <a:solidFill>
              <a:srgbClr val="A8EDB3">
                <a:alpha val="40000"/>
              </a:srgbClr>
            </a:solidFill>
            <a:ln w="15875">
              <a:solidFill>
                <a:srgbClr val="A8EDB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descr="2. ">
              <a:extLst>
                <a:ext uri="{FF2B5EF4-FFF2-40B4-BE49-F238E27FC236}">
                  <a16:creationId xmlns:a16="http://schemas.microsoft.com/office/drawing/2014/main" id="{04000114-CF02-6D82-9774-09F54E1E1D78}"/>
                </a:ext>
              </a:extLst>
            </p:cNvPr>
            <p:cNvSpPr txBox="1"/>
            <p:nvPr/>
          </p:nvSpPr>
          <p:spPr>
            <a:xfrm>
              <a:off x="2873994" y="2774368"/>
              <a:ext cx="1594220" cy="1047863"/>
            </a:xfrm>
            <a:prstGeom prst="rect">
              <a:avLst/>
            </a:prstGeom>
            <a:noFill/>
          </p:spPr>
          <p:txBody>
            <a:bodyPr wrap="square" anchor="t">
              <a:noAutofit/>
            </a:bodyPr>
            <a:lstStyle/>
            <a:p>
              <a:pPr lvl="0" algn="ctr">
                <a:lnSpc>
                  <a:spcPct val="114000"/>
                </a:lnSpc>
              </a:pPr>
              <a:r>
                <a:rPr lang="en-AU" sz="1600"/>
                <a:t>What do you already know about it?</a:t>
              </a:r>
              <a:endParaRPr lang="en-GB" sz="1600"/>
            </a:p>
          </p:txBody>
        </p:sp>
        <p:sp>
          <p:nvSpPr>
            <p:cNvPr id="16" name="Oval 15">
              <a:extLst>
                <a:ext uri="{FF2B5EF4-FFF2-40B4-BE49-F238E27FC236}">
                  <a16:creationId xmlns:a16="http://schemas.microsoft.com/office/drawing/2014/main" id="{C7404AD6-C147-55E5-C510-D223E0B117EC}"/>
                </a:ext>
              </a:extLst>
            </p:cNvPr>
            <p:cNvSpPr/>
            <p:nvPr/>
          </p:nvSpPr>
          <p:spPr>
            <a:xfrm>
              <a:off x="3147173" y="2001826"/>
              <a:ext cx="1047862" cy="1047862"/>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accent1"/>
                  </a:solidFill>
                </a:rPr>
                <a:t>2</a:t>
              </a:r>
            </a:p>
          </p:txBody>
        </p:sp>
      </p:grpSp>
      <p:sp>
        <p:nvSpPr>
          <p:cNvPr id="46" name="Rounded Rectangle 13">
            <a:extLst>
              <a:ext uri="{FF2B5EF4-FFF2-40B4-BE49-F238E27FC236}">
                <a16:creationId xmlns:a16="http://schemas.microsoft.com/office/drawing/2014/main" id="{7A11570E-CF56-A4FB-7A70-36819573A278}"/>
              </a:ext>
            </a:extLst>
          </p:cNvPr>
          <p:cNvSpPr/>
          <p:nvPr/>
        </p:nvSpPr>
        <p:spPr>
          <a:xfrm>
            <a:off x="2866370" y="3946976"/>
            <a:ext cx="1609474" cy="2472873"/>
          </a:xfrm>
          <a:prstGeom prst="roundRect">
            <a:avLst>
              <a:gd name="adj" fmla="val 8083"/>
            </a:avLst>
          </a:prstGeom>
          <a:solidFill>
            <a:srgbClr val="A8EDB3">
              <a:alpha val="20000"/>
            </a:srgbClr>
          </a:solidFill>
          <a:ln w="15875">
            <a:solidFill>
              <a:srgbClr val="A8EDB3"/>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85725" indent="-85725">
              <a:lnSpc>
                <a:spcPct val="114000"/>
              </a:lnSpc>
              <a:spcAft>
                <a:spcPts val="600"/>
              </a:spcAft>
              <a:buFont typeface="Arial" panose="020B0604020202020204" pitchFamily="34" charset="0"/>
              <a:buChar char="•"/>
            </a:pPr>
            <a:r>
              <a:rPr lang="en-US" sz="1600">
                <a:solidFill>
                  <a:schemeClr val="accent1"/>
                </a:solidFill>
              </a:rPr>
              <a:t> Click to add text </a:t>
            </a:r>
          </a:p>
        </p:txBody>
      </p:sp>
      <p:grpSp>
        <p:nvGrpSpPr>
          <p:cNvPr id="7" name="Group 6" descr="3. What do you want to communicate to audiences?&#10;">
            <a:extLst>
              <a:ext uri="{FF2B5EF4-FFF2-40B4-BE49-F238E27FC236}">
                <a16:creationId xmlns:a16="http://schemas.microsoft.com/office/drawing/2014/main" id="{95CB1BF4-797F-D4AD-0F85-F1153DEF3C08}"/>
              </a:ext>
            </a:extLst>
          </p:cNvPr>
          <p:cNvGrpSpPr/>
          <p:nvPr/>
        </p:nvGrpSpPr>
        <p:grpSpPr>
          <a:xfrm>
            <a:off x="5199729" y="2001825"/>
            <a:ext cx="1777288" cy="4496175"/>
            <a:chOff x="5199729" y="2001825"/>
            <a:chExt cx="1777288" cy="4496175"/>
          </a:xfrm>
        </p:grpSpPr>
        <p:sp>
          <p:nvSpPr>
            <p:cNvPr id="19" name="Rounded Rectangle 20">
              <a:extLst>
                <a:ext uri="{FF2B5EF4-FFF2-40B4-BE49-F238E27FC236}">
                  <a16:creationId xmlns:a16="http://schemas.microsoft.com/office/drawing/2014/main" id="{E0692253-6C9E-3D75-E657-332232AF6821}"/>
                </a:ext>
              </a:extLst>
            </p:cNvPr>
            <p:cNvSpPr/>
            <p:nvPr/>
          </p:nvSpPr>
          <p:spPr>
            <a:xfrm>
              <a:off x="5199729" y="2078208"/>
              <a:ext cx="1777288" cy="4419792"/>
            </a:xfrm>
            <a:prstGeom prst="roundRect">
              <a:avLst>
                <a:gd name="adj" fmla="val 8083"/>
              </a:avLst>
            </a:prstGeom>
            <a:solidFill>
              <a:srgbClr val="A8EDB3">
                <a:alpha val="60000"/>
              </a:srgbClr>
            </a:solidFill>
            <a:ln w="15875">
              <a:solidFill>
                <a:srgbClr val="A8EDB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B36EB5CC-4280-D470-243D-D1EAC846E713}"/>
                </a:ext>
              </a:extLst>
            </p:cNvPr>
            <p:cNvSpPr txBox="1"/>
            <p:nvPr/>
          </p:nvSpPr>
          <p:spPr>
            <a:xfrm>
              <a:off x="5273515" y="2774369"/>
              <a:ext cx="1630140" cy="1047863"/>
            </a:xfrm>
            <a:prstGeom prst="rect">
              <a:avLst/>
            </a:prstGeom>
            <a:noFill/>
          </p:spPr>
          <p:txBody>
            <a:bodyPr wrap="square" anchor="t">
              <a:noAutofit/>
            </a:bodyPr>
            <a:lstStyle/>
            <a:p>
              <a:pPr lvl="0" algn="ctr">
                <a:lnSpc>
                  <a:spcPct val="114000"/>
                </a:lnSpc>
              </a:pPr>
              <a:r>
                <a:rPr lang="en-GB" sz="1600"/>
                <a:t>What do you want to communicate to audiences?</a:t>
              </a:r>
            </a:p>
          </p:txBody>
        </p:sp>
        <p:sp>
          <p:nvSpPr>
            <p:cNvPr id="23" name="Oval 22">
              <a:extLst>
                <a:ext uri="{FF2B5EF4-FFF2-40B4-BE49-F238E27FC236}">
                  <a16:creationId xmlns:a16="http://schemas.microsoft.com/office/drawing/2014/main" id="{F524DF30-1E8B-CEBC-CEC5-5004489E03B8}"/>
                </a:ext>
              </a:extLst>
            </p:cNvPr>
            <p:cNvSpPr/>
            <p:nvPr/>
          </p:nvSpPr>
          <p:spPr>
            <a:xfrm>
              <a:off x="5564443" y="2001825"/>
              <a:ext cx="1047862" cy="1047862"/>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accent1"/>
                  </a:solidFill>
                </a:rPr>
                <a:t>3</a:t>
              </a:r>
            </a:p>
          </p:txBody>
        </p:sp>
      </p:grpSp>
      <p:sp>
        <p:nvSpPr>
          <p:cNvPr id="47" name="Rounded Rectangle 13">
            <a:extLst>
              <a:ext uri="{FF2B5EF4-FFF2-40B4-BE49-F238E27FC236}">
                <a16:creationId xmlns:a16="http://schemas.microsoft.com/office/drawing/2014/main" id="{81D1D093-711E-6600-3022-326D7E580B56}"/>
              </a:ext>
            </a:extLst>
          </p:cNvPr>
          <p:cNvSpPr/>
          <p:nvPr/>
        </p:nvSpPr>
        <p:spPr>
          <a:xfrm>
            <a:off x="5294181" y="3946976"/>
            <a:ext cx="1609474" cy="2472873"/>
          </a:xfrm>
          <a:prstGeom prst="roundRect">
            <a:avLst>
              <a:gd name="adj" fmla="val 8083"/>
            </a:avLst>
          </a:prstGeom>
          <a:solidFill>
            <a:srgbClr val="A8EDB3">
              <a:alpha val="20000"/>
            </a:srgbClr>
          </a:solidFill>
          <a:ln w="15875">
            <a:solidFill>
              <a:srgbClr val="A8EDB3"/>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85725" indent="-85725">
              <a:lnSpc>
                <a:spcPct val="114000"/>
              </a:lnSpc>
              <a:spcAft>
                <a:spcPts val="600"/>
              </a:spcAft>
              <a:buFont typeface="Arial" panose="020B0604020202020204" pitchFamily="34" charset="0"/>
              <a:buChar char="•"/>
            </a:pPr>
            <a:r>
              <a:rPr lang="en-US" sz="1600">
                <a:solidFill>
                  <a:schemeClr val="accent1"/>
                </a:solidFill>
              </a:rPr>
              <a:t>  Click to add text </a:t>
            </a:r>
          </a:p>
        </p:txBody>
      </p:sp>
      <p:grpSp>
        <p:nvGrpSpPr>
          <p:cNvPr id="8" name="Group 7" descr="4. What kind of source material do you need?&#10;&#10;">
            <a:extLst>
              <a:ext uri="{FF2B5EF4-FFF2-40B4-BE49-F238E27FC236}">
                <a16:creationId xmlns:a16="http://schemas.microsoft.com/office/drawing/2014/main" id="{C02C5847-FCB3-1C1B-E6B5-258CC2D60B52}"/>
              </a:ext>
            </a:extLst>
          </p:cNvPr>
          <p:cNvGrpSpPr/>
          <p:nvPr/>
        </p:nvGrpSpPr>
        <p:grpSpPr>
          <a:xfrm>
            <a:off x="7617001" y="2001824"/>
            <a:ext cx="1777288" cy="4496176"/>
            <a:chOff x="7617001" y="2001824"/>
            <a:chExt cx="1777288" cy="4496176"/>
          </a:xfrm>
        </p:grpSpPr>
        <p:sp>
          <p:nvSpPr>
            <p:cNvPr id="26" name="Rounded Rectangle 24">
              <a:extLst>
                <a:ext uri="{FF2B5EF4-FFF2-40B4-BE49-F238E27FC236}">
                  <a16:creationId xmlns:a16="http://schemas.microsoft.com/office/drawing/2014/main" id="{71B05B7F-4F51-DD58-DDEE-F6BEF488D6E7}"/>
                </a:ext>
              </a:extLst>
            </p:cNvPr>
            <p:cNvSpPr/>
            <p:nvPr/>
          </p:nvSpPr>
          <p:spPr>
            <a:xfrm>
              <a:off x="7617001" y="2078208"/>
              <a:ext cx="1777288" cy="4419792"/>
            </a:xfrm>
            <a:prstGeom prst="roundRect">
              <a:avLst>
                <a:gd name="adj" fmla="val 8083"/>
              </a:avLst>
            </a:prstGeom>
            <a:solidFill>
              <a:srgbClr val="A8EDB3">
                <a:alpha val="80000"/>
              </a:srgbClr>
            </a:solidFill>
            <a:ln w="15875">
              <a:solidFill>
                <a:srgbClr val="A8EDB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0D20BAB0-7817-592F-7B39-CCD1C3BE5CF2}"/>
                </a:ext>
              </a:extLst>
            </p:cNvPr>
            <p:cNvSpPr txBox="1"/>
            <p:nvPr/>
          </p:nvSpPr>
          <p:spPr>
            <a:xfrm>
              <a:off x="7716020" y="2774368"/>
              <a:ext cx="1579250" cy="1051731"/>
            </a:xfrm>
            <a:prstGeom prst="rect">
              <a:avLst/>
            </a:prstGeom>
            <a:noFill/>
          </p:spPr>
          <p:txBody>
            <a:bodyPr wrap="square" anchor="t">
              <a:noAutofit/>
            </a:bodyPr>
            <a:lstStyle/>
            <a:p>
              <a:pPr algn="ctr">
                <a:lnSpc>
                  <a:spcPct val="114000"/>
                </a:lnSpc>
              </a:pPr>
              <a:r>
                <a:rPr lang="en-AU" sz="1600"/>
                <a:t>What kind of source material do you need?</a:t>
              </a:r>
              <a:endParaRPr lang="en-GB" sz="1800"/>
            </a:p>
          </p:txBody>
        </p:sp>
        <p:sp>
          <p:nvSpPr>
            <p:cNvPr id="31" name="Oval 30">
              <a:extLst>
                <a:ext uri="{FF2B5EF4-FFF2-40B4-BE49-F238E27FC236}">
                  <a16:creationId xmlns:a16="http://schemas.microsoft.com/office/drawing/2014/main" id="{7C8EDB19-7575-0A48-D728-054F08CB169B}"/>
                </a:ext>
              </a:extLst>
            </p:cNvPr>
            <p:cNvSpPr/>
            <p:nvPr/>
          </p:nvSpPr>
          <p:spPr>
            <a:xfrm>
              <a:off x="7981715" y="2001824"/>
              <a:ext cx="1047862" cy="1047862"/>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accent1"/>
                  </a:solidFill>
                </a:rPr>
                <a:t>4</a:t>
              </a:r>
            </a:p>
          </p:txBody>
        </p:sp>
      </p:grpSp>
      <p:sp>
        <p:nvSpPr>
          <p:cNvPr id="49" name="Rounded Rectangle 13">
            <a:extLst>
              <a:ext uri="{FF2B5EF4-FFF2-40B4-BE49-F238E27FC236}">
                <a16:creationId xmlns:a16="http://schemas.microsoft.com/office/drawing/2014/main" id="{BCC32352-DD7F-D384-8B2A-CABEDA0FECCD}"/>
              </a:ext>
            </a:extLst>
          </p:cNvPr>
          <p:cNvSpPr/>
          <p:nvPr/>
        </p:nvSpPr>
        <p:spPr>
          <a:xfrm>
            <a:off x="7716156" y="3946976"/>
            <a:ext cx="1609474" cy="2472873"/>
          </a:xfrm>
          <a:prstGeom prst="roundRect">
            <a:avLst>
              <a:gd name="adj" fmla="val 8083"/>
            </a:avLst>
          </a:prstGeom>
          <a:solidFill>
            <a:srgbClr val="A8EDB3">
              <a:alpha val="20000"/>
            </a:srgbClr>
          </a:solidFill>
          <a:ln w="15875">
            <a:solidFill>
              <a:srgbClr val="A8EDB3"/>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85725" indent="-85725">
              <a:lnSpc>
                <a:spcPct val="114000"/>
              </a:lnSpc>
              <a:spcAft>
                <a:spcPts val="600"/>
              </a:spcAft>
              <a:buFont typeface="Arial" panose="020B0604020202020204" pitchFamily="34" charset="0"/>
              <a:buChar char="•"/>
            </a:pPr>
            <a:r>
              <a:rPr lang="en-US" sz="1600">
                <a:solidFill>
                  <a:schemeClr val="accent1"/>
                </a:solidFill>
              </a:rPr>
              <a:t>  Click to add text </a:t>
            </a:r>
          </a:p>
        </p:txBody>
      </p:sp>
      <p:grpSp>
        <p:nvGrpSpPr>
          <p:cNvPr id="13" name="Group 12" descr="5. How will you collect source material?&#10;&#10;">
            <a:extLst>
              <a:ext uri="{FF2B5EF4-FFF2-40B4-BE49-F238E27FC236}">
                <a16:creationId xmlns:a16="http://schemas.microsoft.com/office/drawing/2014/main" id="{A043D4AB-9E37-081F-3B5B-324E8014D9FB}"/>
              </a:ext>
            </a:extLst>
          </p:cNvPr>
          <p:cNvGrpSpPr/>
          <p:nvPr/>
        </p:nvGrpSpPr>
        <p:grpSpPr>
          <a:xfrm>
            <a:off x="10034268" y="2001825"/>
            <a:ext cx="1777288" cy="4496176"/>
            <a:chOff x="10034268" y="2001825"/>
            <a:chExt cx="1777288" cy="4496176"/>
          </a:xfrm>
        </p:grpSpPr>
        <p:sp>
          <p:nvSpPr>
            <p:cNvPr id="37" name="Rounded Rectangle 28">
              <a:extLst>
                <a:ext uri="{FF2B5EF4-FFF2-40B4-BE49-F238E27FC236}">
                  <a16:creationId xmlns:a16="http://schemas.microsoft.com/office/drawing/2014/main" id="{101B2473-3104-B83F-71C5-BA7BB368927D}"/>
                </a:ext>
              </a:extLst>
            </p:cNvPr>
            <p:cNvSpPr/>
            <p:nvPr/>
          </p:nvSpPr>
          <p:spPr>
            <a:xfrm>
              <a:off x="10034268" y="2078208"/>
              <a:ext cx="1777288" cy="4419793"/>
            </a:xfrm>
            <a:prstGeom prst="roundRect">
              <a:avLst>
                <a:gd name="adj" fmla="val 8083"/>
              </a:avLst>
            </a:prstGeom>
            <a:solidFill>
              <a:srgbClr val="A8EDB3"/>
            </a:solidFill>
            <a:ln w="15875">
              <a:solidFill>
                <a:srgbClr val="A8EDB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D41AAF7D-C172-EEB9-9F15-51E65ECAC2A9}"/>
                </a:ext>
              </a:extLst>
            </p:cNvPr>
            <p:cNvSpPr txBox="1"/>
            <p:nvPr/>
          </p:nvSpPr>
          <p:spPr>
            <a:xfrm>
              <a:off x="10110547" y="2774368"/>
              <a:ext cx="1594218" cy="1051731"/>
            </a:xfrm>
            <a:prstGeom prst="rect">
              <a:avLst/>
            </a:prstGeom>
            <a:noFill/>
          </p:spPr>
          <p:txBody>
            <a:bodyPr wrap="square" anchor="t">
              <a:noAutofit/>
            </a:bodyPr>
            <a:lstStyle/>
            <a:p>
              <a:pPr algn="ctr">
                <a:lnSpc>
                  <a:spcPct val="114000"/>
                </a:lnSpc>
              </a:pPr>
              <a:r>
                <a:rPr lang="en-GB" sz="1600"/>
                <a:t>How will you collect source material?</a:t>
              </a:r>
            </a:p>
          </p:txBody>
        </p:sp>
        <p:sp>
          <p:nvSpPr>
            <p:cNvPr id="39" name="Oval 38">
              <a:extLst>
                <a:ext uri="{FF2B5EF4-FFF2-40B4-BE49-F238E27FC236}">
                  <a16:creationId xmlns:a16="http://schemas.microsoft.com/office/drawing/2014/main" id="{A28721D0-1525-8D24-6C13-DA37E3A3A23D}"/>
                </a:ext>
              </a:extLst>
            </p:cNvPr>
            <p:cNvSpPr/>
            <p:nvPr/>
          </p:nvSpPr>
          <p:spPr>
            <a:xfrm>
              <a:off x="10398981" y="2001825"/>
              <a:ext cx="1047862" cy="1047862"/>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accent1"/>
                  </a:solidFill>
                </a:rPr>
                <a:t>5</a:t>
              </a:r>
            </a:p>
          </p:txBody>
        </p:sp>
      </p:grpSp>
      <p:sp>
        <p:nvSpPr>
          <p:cNvPr id="50" name="Rounded Rectangle 13">
            <a:extLst>
              <a:ext uri="{FF2B5EF4-FFF2-40B4-BE49-F238E27FC236}">
                <a16:creationId xmlns:a16="http://schemas.microsoft.com/office/drawing/2014/main" id="{7901D047-9A36-2367-1B29-541EADB509A5}"/>
              </a:ext>
            </a:extLst>
          </p:cNvPr>
          <p:cNvSpPr/>
          <p:nvPr/>
        </p:nvSpPr>
        <p:spPr>
          <a:xfrm>
            <a:off x="10110547" y="3946976"/>
            <a:ext cx="1609474" cy="2472873"/>
          </a:xfrm>
          <a:prstGeom prst="roundRect">
            <a:avLst>
              <a:gd name="adj" fmla="val 8083"/>
            </a:avLst>
          </a:prstGeom>
          <a:solidFill>
            <a:srgbClr val="A8EDB3">
              <a:alpha val="20000"/>
            </a:srgbClr>
          </a:solidFill>
          <a:ln w="15875">
            <a:solidFill>
              <a:srgbClr val="A8EDB3"/>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85725" indent="-85725">
              <a:lnSpc>
                <a:spcPct val="114000"/>
              </a:lnSpc>
              <a:spcAft>
                <a:spcPts val="600"/>
              </a:spcAft>
              <a:buFont typeface="Arial" panose="020B0604020202020204" pitchFamily="34" charset="0"/>
              <a:buChar char="•"/>
            </a:pPr>
            <a:r>
              <a:rPr lang="en-US" sz="1600">
                <a:solidFill>
                  <a:schemeClr val="accent1"/>
                </a:solidFill>
              </a:rPr>
              <a:t> Click to add text </a:t>
            </a:r>
          </a:p>
        </p:txBody>
      </p:sp>
      <p:grpSp>
        <p:nvGrpSpPr>
          <p:cNvPr id="18" name="Group 17">
            <a:extLst>
              <a:ext uri="{FF2B5EF4-FFF2-40B4-BE49-F238E27FC236}">
                <a16:creationId xmlns:a16="http://schemas.microsoft.com/office/drawing/2014/main" id="{90C6A9F2-F603-3114-4063-10CFBEF30DEC}"/>
              </a:ext>
              <a:ext uri="{C183D7F6-B498-43B3-948B-1728B52AA6E4}">
                <adec:decorative xmlns:adec="http://schemas.microsoft.com/office/drawing/2017/decorative" val="1"/>
              </a:ext>
            </a:extLst>
          </p:cNvPr>
          <p:cNvGrpSpPr/>
          <p:nvPr/>
        </p:nvGrpSpPr>
        <p:grpSpPr>
          <a:xfrm>
            <a:off x="2334384" y="3758983"/>
            <a:ext cx="7507981" cy="452373"/>
            <a:chOff x="2334384" y="3758983"/>
            <a:chExt cx="7507981" cy="452373"/>
          </a:xfrm>
        </p:grpSpPr>
        <p:pic>
          <p:nvPicPr>
            <p:cNvPr id="12" name="Graphic 11" descr="A solid blue arrow pointing to the right.">
              <a:extLst>
                <a:ext uri="{FF2B5EF4-FFF2-40B4-BE49-F238E27FC236}">
                  <a16:creationId xmlns:a16="http://schemas.microsoft.com/office/drawing/2014/main" id="{C4599789-BA70-D25B-9AE8-CF02439A1FC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34384" y="3758983"/>
              <a:ext cx="271424" cy="452373"/>
            </a:xfrm>
            <a:prstGeom prst="rect">
              <a:avLst/>
            </a:prstGeom>
          </p:spPr>
        </p:pic>
        <p:pic>
          <p:nvPicPr>
            <p:cNvPr id="17" name="Graphic 16" descr="A solid blue arrow pointing to the right">
              <a:extLst>
                <a:ext uri="{FF2B5EF4-FFF2-40B4-BE49-F238E27FC236}">
                  <a16:creationId xmlns:a16="http://schemas.microsoft.com/office/drawing/2014/main" id="{D11BCACE-194D-F970-E475-9F7B6406263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36399" y="3758983"/>
              <a:ext cx="271424" cy="452373"/>
            </a:xfrm>
            <a:prstGeom prst="rect">
              <a:avLst/>
            </a:prstGeom>
          </p:spPr>
        </p:pic>
        <p:pic>
          <p:nvPicPr>
            <p:cNvPr id="24" name="Graphic 23" descr="A solid blue arrow pointing to the right">
              <a:extLst>
                <a:ext uri="{FF2B5EF4-FFF2-40B4-BE49-F238E27FC236}">
                  <a16:creationId xmlns:a16="http://schemas.microsoft.com/office/drawing/2014/main" id="{7B16C27B-14A0-BC33-AB74-A3EAC946689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153670" y="3758983"/>
              <a:ext cx="271424" cy="452373"/>
            </a:xfrm>
            <a:prstGeom prst="rect">
              <a:avLst/>
            </a:prstGeom>
          </p:spPr>
        </p:pic>
        <p:pic>
          <p:nvPicPr>
            <p:cNvPr id="32" name="Graphic 31" descr="A solid blue arrow pointing to the right">
              <a:extLst>
                <a:ext uri="{FF2B5EF4-FFF2-40B4-BE49-F238E27FC236}">
                  <a16:creationId xmlns:a16="http://schemas.microsoft.com/office/drawing/2014/main" id="{45EA515C-CCCE-BB1E-D0D9-51860E90314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570941" y="3758983"/>
              <a:ext cx="271424" cy="452373"/>
            </a:xfrm>
            <a:prstGeom prst="rect">
              <a:avLst/>
            </a:prstGeom>
          </p:spPr>
        </p:pic>
      </p:grpSp>
      <p:sp>
        <p:nvSpPr>
          <p:cNvPr id="2" name="Slide Number Placeholder 1">
            <a:extLst>
              <a:ext uri="{FF2B5EF4-FFF2-40B4-BE49-F238E27FC236}">
                <a16:creationId xmlns:a16="http://schemas.microsoft.com/office/drawing/2014/main" id="{4F009AB2-8DA8-1E80-5193-70A456026DB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38</a:t>
            </a:fld>
            <a:endParaRPr lang="en-AU"/>
          </a:p>
        </p:txBody>
      </p:sp>
    </p:spTree>
    <p:extLst>
      <p:ext uri="{BB962C8B-B14F-4D97-AF65-F5344CB8AC3E}">
        <p14:creationId xmlns:p14="http://schemas.microsoft.com/office/powerpoint/2010/main" val="217076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396367-D0F8-09CF-0946-B49E339851D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A041142-8FF7-8A1C-5B80-C42B0C8DE3AE}"/>
              </a:ext>
            </a:extLst>
          </p:cNvPr>
          <p:cNvSpPr>
            <a:spLocks noGrp="1"/>
          </p:cNvSpPr>
          <p:nvPr>
            <p:ph type="title"/>
          </p:nvPr>
        </p:nvSpPr>
        <p:spPr>
          <a:xfrm>
            <a:off x="360000" y="360000"/>
            <a:ext cx="4443331" cy="545601"/>
          </a:xfrm>
        </p:spPr>
        <p:txBody>
          <a:bodyPr/>
          <a:lstStyle/>
          <a:p>
            <a:r>
              <a:rPr lang="en-AU" dirty="0"/>
              <a:t>Site investigations </a:t>
            </a:r>
            <a:r>
              <a:rPr lang="en-AU" dirty="0">
                <a:solidFill>
                  <a:schemeClr val="accent1">
                    <a:alpha val="0"/>
                  </a:schemeClr>
                </a:solidFill>
              </a:rPr>
              <a:t>(3)</a:t>
            </a:r>
          </a:p>
        </p:txBody>
      </p:sp>
      <p:sp>
        <p:nvSpPr>
          <p:cNvPr id="4" name="Text Placeholder 3">
            <a:extLst>
              <a:ext uri="{FF2B5EF4-FFF2-40B4-BE49-F238E27FC236}">
                <a16:creationId xmlns:a16="http://schemas.microsoft.com/office/drawing/2014/main" id="{FFAC6B73-8938-42E6-6C18-09F7E86FEE28}"/>
              </a:ext>
            </a:extLst>
          </p:cNvPr>
          <p:cNvSpPr>
            <a:spLocks noGrp="1"/>
          </p:cNvSpPr>
          <p:nvPr>
            <p:ph type="body" sz="quarter" idx="18"/>
          </p:nvPr>
        </p:nvSpPr>
        <p:spPr>
          <a:xfrm>
            <a:off x="360000" y="982520"/>
            <a:ext cx="4547232" cy="288439"/>
          </a:xfrm>
        </p:spPr>
        <p:txBody>
          <a:bodyPr/>
          <a:lstStyle/>
          <a:p>
            <a:r>
              <a:rPr lang="en-AU"/>
              <a:t>2.2(c) – Source material</a:t>
            </a:r>
          </a:p>
        </p:txBody>
      </p:sp>
      <p:grpSp>
        <p:nvGrpSpPr>
          <p:cNvPr id="6" name="Group 5" descr="Task – Identify the site you will investigate. &#10;Review the items in these lists – which ones could you pick?? &#10;Make a checklist of things to document and techniques to use.">
            <a:extLst>
              <a:ext uri="{FF2B5EF4-FFF2-40B4-BE49-F238E27FC236}">
                <a16:creationId xmlns:a16="http://schemas.microsoft.com/office/drawing/2014/main" id="{474E29D0-1FF1-D236-306E-D9661B05D156}"/>
              </a:ext>
            </a:extLst>
          </p:cNvPr>
          <p:cNvGrpSpPr/>
          <p:nvPr/>
        </p:nvGrpSpPr>
        <p:grpSpPr>
          <a:xfrm>
            <a:off x="4907231" y="160550"/>
            <a:ext cx="6949808" cy="1045440"/>
            <a:chOff x="4308000" y="160550"/>
            <a:chExt cx="6949808" cy="1045440"/>
          </a:xfrm>
        </p:grpSpPr>
        <p:grpSp>
          <p:nvGrpSpPr>
            <p:cNvPr id="13" name="Group 12" descr="2. Pre-production">
              <a:extLst>
                <a:ext uri="{FF2B5EF4-FFF2-40B4-BE49-F238E27FC236}">
                  <a16:creationId xmlns:a16="http://schemas.microsoft.com/office/drawing/2014/main" id="{795DFC32-1D6D-6CD6-1C9A-C3EA5FA6232B}"/>
                </a:ext>
              </a:extLst>
            </p:cNvPr>
            <p:cNvGrpSpPr/>
            <p:nvPr/>
          </p:nvGrpSpPr>
          <p:grpSpPr>
            <a:xfrm>
              <a:off x="4308000" y="160550"/>
              <a:ext cx="6949808" cy="1045440"/>
              <a:chOff x="8516640" y="310738"/>
              <a:chExt cx="6949808" cy="1045440"/>
            </a:xfrm>
          </p:grpSpPr>
          <p:sp>
            <p:nvSpPr>
              <p:cNvPr id="15" name="Rectangle: Rounded Corners 14">
                <a:extLst>
                  <a:ext uri="{FF2B5EF4-FFF2-40B4-BE49-F238E27FC236}">
                    <a16:creationId xmlns:a16="http://schemas.microsoft.com/office/drawing/2014/main" id="{944F89EF-6650-43F5-6674-18E0BA57D9E2}"/>
                  </a:ext>
                  <a:ext uri="{C183D7F6-B498-43B3-948B-1728B52AA6E4}">
                    <adec:decorative xmlns:adec="http://schemas.microsoft.com/office/drawing/2017/decorative" val="1"/>
                  </a:ext>
                </a:extLst>
              </p:cNvPr>
              <p:cNvSpPr/>
              <p:nvPr/>
            </p:nvSpPr>
            <p:spPr>
              <a:xfrm>
                <a:off x="9194421" y="374761"/>
                <a:ext cx="6272027"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63538"/>
                <a:r>
                  <a:rPr lang="en-GB" sz="1600" b="1">
                    <a:solidFill>
                      <a:schemeClr val="tx1"/>
                    </a:solidFill>
                    <a:latin typeface="+mj-lt"/>
                    <a:cs typeface="Arial" panose="020B0604020202020204" pitchFamily="34" charset="0"/>
                  </a:rPr>
                  <a:t>Task </a:t>
                </a:r>
                <a:r>
                  <a:rPr lang="en-GB" sz="1600">
                    <a:solidFill>
                      <a:schemeClr val="tx1"/>
                    </a:solidFill>
                    <a:latin typeface="+mj-lt"/>
                    <a:cs typeface="Arial" panose="020B0604020202020204" pitchFamily="34" charset="0"/>
                  </a:rPr>
                  <a:t>– Identify the site you will investigate. </a:t>
                </a:r>
              </a:p>
              <a:p>
                <a:pPr marL="363538"/>
                <a:r>
                  <a:rPr lang="en-GB" sz="1600">
                    <a:solidFill>
                      <a:schemeClr val="tx1"/>
                    </a:solidFill>
                    <a:latin typeface="+mj-lt"/>
                    <a:cs typeface="Arial" panose="020B0604020202020204" pitchFamily="34" charset="0"/>
                  </a:rPr>
                  <a:t>Review the items in these lists – which ones could you pick?? </a:t>
                </a:r>
              </a:p>
              <a:p>
                <a:pPr marL="363538"/>
                <a:r>
                  <a:rPr lang="en-GB" sz="1600">
                    <a:solidFill>
                      <a:schemeClr val="tx1"/>
                    </a:solidFill>
                    <a:latin typeface="+mj-lt"/>
                    <a:cs typeface="Arial" panose="020B0604020202020204" pitchFamily="34" charset="0"/>
                  </a:rPr>
                  <a:t>Make a checklist of things to document and techniques to use.</a:t>
                </a:r>
              </a:p>
            </p:txBody>
          </p:sp>
          <p:sp>
            <p:nvSpPr>
              <p:cNvPr id="16" name="Oval 15">
                <a:hlinkClick r:id="rId3" action="ppaction://hlinksldjump"/>
                <a:extLst>
                  <a:ext uri="{FF2B5EF4-FFF2-40B4-BE49-F238E27FC236}">
                    <a16:creationId xmlns:a16="http://schemas.microsoft.com/office/drawing/2014/main" id="{1A53698C-A0E7-7243-D140-6C4EC647869D}"/>
                  </a:ext>
                  <a:ext uri="{C183D7F6-B498-43B3-948B-1728B52AA6E4}">
                    <adec:decorative xmlns:adec="http://schemas.microsoft.com/office/drawing/2017/decorative" val="1"/>
                  </a:ext>
                </a:extLst>
              </p:cNvPr>
              <p:cNvSpPr/>
              <p:nvPr/>
            </p:nvSpPr>
            <p:spPr>
              <a:xfrm>
                <a:off x="8516640" y="310738"/>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sz="3000" b="1">
                  <a:solidFill>
                    <a:schemeClr val="bg1"/>
                  </a:solidFill>
                  <a:latin typeface="+mj-lt"/>
                  <a:cs typeface="Arial" panose="020B0604020202020204" pitchFamily="34" charset="0"/>
                </a:endParaRPr>
              </a:p>
            </p:txBody>
          </p:sp>
        </p:grpSp>
        <p:pic>
          <p:nvPicPr>
            <p:cNvPr id="14" name="Picture 13">
              <a:extLst>
                <a:ext uri="{FF2B5EF4-FFF2-40B4-BE49-F238E27FC236}">
                  <a16:creationId xmlns:a16="http://schemas.microsoft.com/office/drawing/2014/main" id="{92B2599E-00C8-C3E9-4F09-DF25AA6FA592}"/>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4411900" y="265405"/>
              <a:ext cx="837640" cy="837640"/>
            </a:xfrm>
            <a:prstGeom prst="rect">
              <a:avLst/>
            </a:prstGeom>
          </p:spPr>
        </p:pic>
      </p:grpSp>
      <p:sp>
        <p:nvSpPr>
          <p:cNvPr id="57" name="Rectangle: Rounded Corners 56">
            <a:extLst>
              <a:ext uri="{FF2B5EF4-FFF2-40B4-BE49-F238E27FC236}">
                <a16:creationId xmlns:a16="http://schemas.microsoft.com/office/drawing/2014/main" id="{DAAC7A56-6E8D-637A-3A65-82A1168AF78C}"/>
              </a:ext>
              <a:ext uri="{C183D7F6-B498-43B3-948B-1728B52AA6E4}">
                <adec:decorative xmlns:adec="http://schemas.microsoft.com/office/drawing/2017/decorative" val="1"/>
              </a:ext>
            </a:extLst>
          </p:cNvPr>
          <p:cNvSpPr/>
          <p:nvPr/>
        </p:nvSpPr>
        <p:spPr>
          <a:xfrm>
            <a:off x="359997" y="1420679"/>
            <a:ext cx="3248442" cy="5089809"/>
          </a:xfrm>
          <a:prstGeom prst="roundRect">
            <a:avLst>
              <a:gd name="adj" fmla="val 8706"/>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spcAft>
                <a:spcPts val="600"/>
              </a:spcAft>
            </a:pPr>
            <a:r>
              <a:rPr lang="en-GB" sz="1600" b="1">
                <a:solidFill>
                  <a:schemeClr val="tx1"/>
                </a:solidFill>
                <a:latin typeface="+mj-lt"/>
                <a:cs typeface="Arial" panose="020B0604020202020204" pitchFamily="34" charset="0"/>
              </a:rPr>
              <a:t>Perspectives</a:t>
            </a:r>
          </a:p>
          <a:p>
            <a:pPr marL="285750" indent="-285750">
              <a:spcAft>
                <a:spcPts val="600"/>
              </a:spcAft>
              <a:buFont typeface="Arial" panose="020B0604020202020204" pitchFamily="34" charset="0"/>
              <a:buChar char="•"/>
            </a:pPr>
            <a:r>
              <a:rPr lang="en-GB" sz="1600">
                <a:solidFill>
                  <a:schemeClr val="tx1"/>
                </a:solidFill>
                <a:latin typeface="+mj-lt"/>
                <a:cs typeface="Arial" panose="020B0604020202020204" pitchFamily="34" charset="0"/>
              </a:rPr>
              <a:t>Wide view – a whole building, street, or area</a:t>
            </a:r>
          </a:p>
          <a:p>
            <a:pPr marL="285750" indent="-285750">
              <a:spcAft>
                <a:spcPts val="600"/>
              </a:spcAft>
              <a:buFont typeface="Arial" panose="020B0604020202020204" pitchFamily="34" charset="0"/>
              <a:buChar char="•"/>
            </a:pPr>
            <a:r>
              <a:rPr lang="en-GB" sz="1600">
                <a:solidFill>
                  <a:schemeClr val="tx1"/>
                </a:solidFill>
                <a:latin typeface="+mj-lt"/>
                <a:cs typeface="Arial" panose="020B0604020202020204" pitchFamily="34" charset="0"/>
              </a:rPr>
              <a:t>Medium view – what you see from 2–3 metres away</a:t>
            </a:r>
          </a:p>
          <a:p>
            <a:pPr marL="285750" indent="-285750">
              <a:spcAft>
                <a:spcPts val="600"/>
              </a:spcAft>
              <a:buFont typeface="Arial" panose="020B0604020202020204" pitchFamily="34" charset="0"/>
              <a:buChar char="•"/>
            </a:pPr>
            <a:r>
              <a:rPr lang="en-GB" sz="1600">
                <a:solidFill>
                  <a:schemeClr val="tx1"/>
                </a:solidFill>
                <a:latin typeface="+mj-lt"/>
                <a:cs typeface="Arial" panose="020B0604020202020204" pitchFamily="34" charset="0"/>
              </a:rPr>
              <a:t>Macro view – a detail smaller than 5cm</a:t>
            </a:r>
          </a:p>
          <a:p>
            <a:pPr marL="285750" indent="-285750">
              <a:spcAft>
                <a:spcPts val="600"/>
              </a:spcAft>
              <a:buFont typeface="Arial" panose="020B0604020202020204" pitchFamily="34" charset="0"/>
              <a:buChar char="•"/>
            </a:pPr>
            <a:r>
              <a:rPr lang="en-GB" sz="1600">
                <a:solidFill>
                  <a:schemeClr val="tx1"/>
                </a:solidFill>
                <a:latin typeface="+mj-lt"/>
                <a:cs typeface="Arial" panose="020B0604020202020204" pitchFamily="34" charset="0"/>
              </a:rPr>
              <a:t>Unnatural view – an abstract image</a:t>
            </a:r>
          </a:p>
          <a:p>
            <a:pPr marL="285750" indent="-285750">
              <a:spcAft>
                <a:spcPts val="600"/>
              </a:spcAft>
              <a:buFont typeface="Arial" panose="020B0604020202020204" pitchFamily="34" charset="0"/>
              <a:buChar char="•"/>
            </a:pPr>
            <a:r>
              <a:rPr lang="en-GB" sz="1600">
                <a:solidFill>
                  <a:schemeClr val="tx1"/>
                </a:solidFill>
                <a:latin typeface="+mj-lt"/>
                <a:cs typeface="Arial" panose="020B0604020202020204" pitchFamily="34" charset="0"/>
              </a:rPr>
              <a:t>One- or two-point perspective (find the vanishing point)</a:t>
            </a:r>
          </a:p>
          <a:p>
            <a:pPr marL="285750" indent="-285750">
              <a:spcAft>
                <a:spcPts val="600"/>
              </a:spcAft>
              <a:buFont typeface="Arial" panose="020B0604020202020204" pitchFamily="34" charset="0"/>
              <a:buChar char="•"/>
            </a:pPr>
            <a:r>
              <a:rPr lang="en-GB" sz="1600">
                <a:solidFill>
                  <a:schemeClr val="tx1"/>
                </a:solidFill>
                <a:latin typeface="+mj-lt"/>
                <a:cs typeface="Arial" panose="020B0604020202020204" pitchFamily="34" charset="0"/>
              </a:rPr>
              <a:t>High and low perspectives (looking up or down)</a:t>
            </a:r>
          </a:p>
          <a:p>
            <a:pPr marL="285750" indent="-285750">
              <a:spcAft>
                <a:spcPts val="600"/>
              </a:spcAft>
              <a:buFont typeface="Arial" panose="020B0604020202020204" pitchFamily="34" charset="0"/>
              <a:buChar char="•"/>
            </a:pPr>
            <a:r>
              <a:rPr lang="en-GB" sz="1600">
                <a:solidFill>
                  <a:schemeClr val="tx1"/>
                </a:solidFill>
                <a:latin typeface="+mj-lt"/>
                <a:cs typeface="Arial" panose="020B0604020202020204" pitchFamily="34" charset="0"/>
              </a:rPr>
              <a:t>Light, reflections, and shadows</a:t>
            </a:r>
          </a:p>
          <a:p>
            <a:pPr marL="285750" indent="-285750">
              <a:spcAft>
                <a:spcPts val="600"/>
              </a:spcAft>
              <a:buFont typeface="Arial" panose="020B0604020202020204" pitchFamily="34" charset="0"/>
              <a:buChar char="•"/>
            </a:pPr>
            <a:r>
              <a:rPr lang="en-GB" sz="1600">
                <a:solidFill>
                  <a:schemeClr val="tx1"/>
                </a:solidFill>
                <a:latin typeface="+mj-lt"/>
                <a:cs typeface="Arial" panose="020B0604020202020204" pitchFamily="34" charset="0"/>
              </a:rPr>
              <a:t>Frames and viewpoints</a:t>
            </a:r>
          </a:p>
        </p:txBody>
      </p:sp>
      <p:sp>
        <p:nvSpPr>
          <p:cNvPr id="12" name="Rectangle: Rounded Corners 11">
            <a:extLst>
              <a:ext uri="{FF2B5EF4-FFF2-40B4-BE49-F238E27FC236}">
                <a16:creationId xmlns:a16="http://schemas.microsoft.com/office/drawing/2014/main" id="{BA97FD2F-B6D0-F97B-1FDF-4E99F25FFF0E}"/>
              </a:ext>
              <a:ext uri="{C183D7F6-B498-43B3-948B-1728B52AA6E4}">
                <adec:decorative xmlns:adec="http://schemas.microsoft.com/office/drawing/2017/decorative" val="1"/>
              </a:ext>
            </a:extLst>
          </p:cNvPr>
          <p:cNvSpPr/>
          <p:nvPr/>
        </p:nvSpPr>
        <p:spPr>
          <a:xfrm>
            <a:off x="3755487" y="1420680"/>
            <a:ext cx="2859401" cy="5095320"/>
          </a:xfrm>
          <a:prstGeom prst="roundRect">
            <a:avLst>
              <a:gd name="adj" fmla="val 8706"/>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spcAft>
                <a:spcPts val="600"/>
              </a:spcAft>
            </a:pPr>
            <a:r>
              <a:rPr lang="en-GB" sz="1600" b="1" dirty="0">
                <a:solidFill>
                  <a:schemeClr val="tx1"/>
                </a:solidFill>
                <a:latin typeface="+mj-lt"/>
                <a:cs typeface="Arial" panose="020B0604020202020204" pitchFamily="34" charset="0"/>
              </a:rPr>
              <a:t>Details</a:t>
            </a:r>
          </a:p>
          <a:p>
            <a:pPr marL="285750" indent="-285750">
              <a:spcAft>
                <a:spcPts val="600"/>
              </a:spcAft>
              <a:buFont typeface="Arial" panose="020B0604020202020204" pitchFamily="34" charset="0"/>
              <a:buChar char="•"/>
            </a:pPr>
            <a:r>
              <a:rPr lang="en-GB" sz="1600" dirty="0">
                <a:solidFill>
                  <a:schemeClr val="tx1"/>
                </a:solidFill>
                <a:latin typeface="+mj-lt"/>
                <a:cs typeface="Arial" panose="020B0604020202020204" pitchFamily="34" charset="0"/>
              </a:rPr>
              <a:t>Textures and patterns</a:t>
            </a:r>
          </a:p>
          <a:p>
            <a:pPr marL="285750" indent="-285750">
              <a:spcAft>
                <a:spcPts val="600"/>
              </a:spcAft>
              <a:buFont typeface="Arial" panose="020B0604020202020204" pitchFamily="34" charset="0"/>
              <a:buChar char="•"/>
            </a:pPr>
            <a:r>
              <a:rPr lang="en-GB" sz="1600" dirty="0">
                <a:solidFill>
                  <a:schemeClr val="tx1"/>
                </a:solidFill>
                <a:latin typeface="+mj-lt"/>
                <a:cs typeface="Arial" panose="020B0604020202020204" pitchFamily="34" charset="0"/>
              </a:rPr>
              <a:t>Lines and shapes</a:t>
            </a:r>
          </a:p>
          <a:p>
            <a:pPr marL="285750" indent="-285750">
              <a:spcAft>
                <a:spcPts val="600"/>
              </a:spcAft>
              <a:buFont typeface="Arial" panose="020B0604020202020204" pitchFamily="34" charset="0"/>
              <a:buChar char="•"/>
            </a:pPr>
            <a:r>
              <a:rPr lang="en-GB" sz="1600" dirty="0">
                <a:solidFill>
                  <a:schemeClr val="tx1"/>
                </a:solidFill>
                <a:latin typeface="+mj-lt"/>
                <a:cs typeface="Arial" panose="020B0604020202020204" pitchFamily="34" charset="0"/>
              </a:rPr>
              <a:t>Colour palette</a:t>
            </a:r>
          </a:p>
          <a:p>
            <a:pPr marL="285750" indent="-285750">
              <a:spcAft>
                <a:spcPts val="600"/>
              </a:spcAft>
              <a:buFont typeface="Arial" panose="020B0604020202020204" pitchFamily="34" charset="0"/>
              <a:buChar char="•"/>
            </a:pPr>
            <a:r>
              <a:rPr lang="en-GB" sz="1600" dirty="0">
                <a:solidFill>
                  <a:schemeClr val="tx1"/>
                </a:solidFill>
                <a:latin typeface="+mj-lt"/>
                <a:cs typeface="Arial" panose="020B0604020202020204" pitchFamily="34" charset="0"/>
              </a:rPr>
              <a:t>Letters, numbers and symbols</a:t>
            </a:r>
          </a:p>
          <a:p>
            <a:pPr marL="285750" indent="-285750">
              <a:spcAft>
                <a:spcPts val="600"/>
              </a:spcAft>
              <a:buFont typeface="Arial" panose="020B0604020202020204" pitchFamily="34" charset="0"/>
              <a:buChar char="•"/>
            </a:pPr>
            <a:r>
              <a:rPr lang="en-GB" sz="1600" dirty="0">
                <a:solidFill>
                  <a:schemeClr val="tx1"/>
                </a:solidFill>
                <a:latin typeface="+mj-lt"/>
                <a:cs typeface="Arial" panose="020B0604020202020204" pitchFamily="34" charset="0"/>
              </a:rPr>
              <a:t>Borders and transitions (entries, exits, windows)</a:t>
            </a:r>
          </a:p>
          <a:p>
            <a:pPr marL="285750" indent="-285750">
              <a:spcAft>
                <a:spcPts val="600"/>
              </a:spcAft>
              <a:buFont typeface="Arial" panose="020B0604020202020204" pitchFamily="34" charset="0"/>
              <a:buChar char="•"/>
            </a:pPr>
            <a:r>
              <a:rPr lang="en-GB" sz="1600" dirty="0">
                <a:solidFill>
                  <a:schemeClr val="tx1"/>
                </a:solidFill>
                <a:latin typeface="+mj-lt"/>
                <a:cs typeface="Arial" panose="020B0604020202020204" pitchFamily="34" charset="0"/>
              </a:rPr>
              <a:t>Historical markers (references to time, including material use)</a:t>
            </a:r>
          </a:p>
          <a:p>
            <a:pPr marL="285750" indent="-285750">
              <a:spcAft>
                <a:spcPts val="600"/>
              </a:spcAft>
              <a:buFont typeface="Arial" panose="020B0604020202020204" pitchFamily="34" charset="0"/>
              <a:buChar char="•"/>
            </a:pPr>
            <a:r>
              <a:rPr lang="en-GB" sz="1600" dirty="0">
                <a:solidFill>
                  <a:schemeClr val="tx1"/>
                </a:solidFill>
                <a:latin typeface="+mj-lt"/>
                <a:cs typeface="Arial" panose="020B0604020202020204" pitchFamily="34" charset="0"/>
              </a:rPr>
              <a:t>Location markers (things that reference place)</a:t>
            </a:r>
          </a:p>
          <a:p>
            <a:pPr marL="285750" indent="-285750">
              <a:spcAft>
                <a:spcPts val="600"/>
              </a:spcAft>
              <a:buFont typeface="Arial" panose="020B0604020202020204" pitchFamily="34" charset="0"/>
              <a:buChar char="•"/>
            </a:pPr>
            <a:r>
              <a:rPr lang="en-GB" sz="1600" dirty="0">
                <a:solidFill>
                  <a:schemeClr val="tx1"/>
                </a:solidFill>
                <a:latin typeface="+mj-lt"/>
                <a:cs typeface="Arial" panose="020B0604020202020204" pitchFamily="34" charset="0"/>
              </a:rPr>
              <a:t>Architectural and design styles</a:t>
            </a:r>
          </a:p>
          <a:p>
            <a:pPr marL="285750" indent="-285750">
              <a:spcAft>
                <a:spcPts val="600"/>
              </a:spcAft>
              <a:buFont typeface="Arial" panose="020B0604020202020204" pitchFamily="34" charset="0"/>
              <a:buChar char="•"/>
            </a:pPr>
            <a:r>
              <a:rPr lang="en-GB" sz="1600" dirty="0">
                <a:solidFill>
                  <a:schemeClr val="tx1"/>
                </a:solidFill>
                <a:latin typeface="+mj-lt"/>
                <a:cs typeface="Arial" panose="020B0604020202020204" pitchFamily="34" charset="0"/>
              </a:rPr>
              <a:t>Landscape and natural features of the site</a:t>
            </a:r>
          </a:p>
        </p:txBody>
      </p:sp>
      <p:sp>
        <p:nvSpPr>
          <p:cNvPr id="19" name="Rectangle: Rounded Corners 18">
            <a:extLst>
              <a:ext uri="{FF2B5EF4-FFF2-40B4-BE49-F238E27FC236}">
                <a16:creationId xmlns:a16="http://schemas.microsoft.com/office/drawing/2014/main" id="{4E88711D-D2C1-08B6-B843-CD5A273A920F}"/>
              </a:ext>
              <a:ext uri="{C183D7F6-B498-43B3-948B-1728B52AA6E4}">
                <adec:decorative xmlns:adec="http://schemas.microsoft.com/office/drawing/2017/decorative" val="1"/>
              </a:ext>
            </a:extLst>
          </p:cNvPr>
          <p:cNvSpPr/>
          <p:nvPr/>
        </p:nvSpPr>
        <p:spPr>
          <a:xfrm>
            <a:off x="6761936" y="1420680"/>
            <a:ext cx="2474027" cy="5095320"/>
          </a:xfrm>
          <a:prstGeom prst="roundRect">
            <a:avLst>
              <a:gd name="adj" fmla="val 8706"/>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spcAft>
                <a:spcPts val="600"/>
              </a:spcAft>
            </a:pPr>
            <a:r>
              <a:rPr lang="en-GB" sz="1600" b="1">
                <a:solidFill>
                  <a:schemeClr val="tx1"/>
                </a:solidFill>
                <a:latin typeface="+mj-lt"/>
                <a:cs typeface="Arial" panose="020B0604020202020204" pitchFamily="34" charset="0"/>
              </a:rPr>
              <a:t>Concepts</a:t>
            </a:r>
          </a:p>
          <a:p>
            <a:pPr marL="285750" indent="-285750">
              <a:spcAft>
                <a:spcPts val="600"/>
              </a:spcAft>
              <a:buFont typeface="Arial" panose="020B0604020202020204" pitchFamily="34" charset="0"/>
              <a:buChar char="•"/>
            </a:pPr>
            <a:r>
              <a:rPr lang="en-GB" sz="1600">
                <a:solidFill>
                  <a:schemeClr val="tx1"/>
                </a:solidFill>
                <a:latin typeface="+mj-lt"/>
                <a:cs typeface="Arial" panose="020B0604020202020204" pitchFamily="34" charset="0"/>
              </a:rPr>
              <a:t>Traces or evidence of human use</a:t>
            </a:r>
          </a:p>
          <a:p>
            <a:pPr marL="285750" indent="-285750">
              <a:spcAft>
                <a:spcPts val="600"/>
              </a:spcAft>
              <a:buFont typeface="Arial" panose="020B0604020202020204" pitchFamily="34" charset="0"/>
              <a:buChar char="•"/>
            </a:pPr>
            <a:r>
              <a:rPr lang="en-GB" sz="1600">
                <a:solidFill>
                  <a:schemeClr val="tx1"/>
                </a:solidFill>
                <a:latin typeface="+mj-lt"/>
                <a:cs typeface="Arial" panose="020B0604020202020204" pitchFamily="34" charset="0"/>
              </a:rPr>
              <a:t>Functional details – how is it being used by people?</a:t>
            </a:r>
          </a:p>
          <a:p>
            <a:pPr marL="285750" indent="-285750">
              <a:spcAft>
                <a:spcPts val="600"/>
              </a:spcAft>
              <a:buFont typeface="Arial" panose="020B0604020202020204" pitchFamily="34" charset="0"/>
              <a:buChar char="•"/>
            </a:pPr>
            <a:r>
              <a:rPr lang="en-GB" sz="1600">
                <a:solidFill>
                  <a:schemeClr val="tx1"/>
                </a:solidFill>
                <a:latin typeface="+mj-lt"/>
                <a:cs typeface="Arial" panose="020B0604020202020204" pitchFamily="34" charset="0"/>
              </a:rPr>
              <a:t>Environment – traces or evidence of plants and animals</a:t>
            </a:r>
          </a:p>
          <a:p>
            <a:pPr marL="285750" indent="-285750">
              <a:spcAft>
                <a:spcPts val="600"/>
              </a:spcAft>
              <a:buFont typeface="Arial" panose="020B0604020202020204" pitchFamily="34" charset="0"/>
              <a:buChar char="•"/>
            </a:pPr>
            <a:r>
              <a:rPr lang="en-GB" sz="1600">
                <a:solidFill>
                  <a:schemeClr val="tx1"/>
                </a:solidFill>
                <a:latin typeface="+mj-lt"/>
                <a:cs typeface="Arial" panose="020B0604020202020204" pitchFamily="34" charset="0"/>
              </a:rPr>
              <a:t>Evidence of care, maintenance, or a sense of being new</a:t>
            </a:r>
          </a:p>
          <a:p>
            <a:pPr marL="285750" indent="-285750">
              <a:spcAft>
                <a:spcPts val="600"/>
              </a:spcAft>
              <a:buFont typeface="Arial" panose="020B0604020202020204" pitchFamily="34" charset="0"/>
              <a:buChar char="•"/>
            </a:pPr>
            <a:r>
              <a:rPr lang="en-GB" sz="1600">
                <a:solidFill>
                  <a:schemeClr val="tx1"/>
                </a:solidFill>
                <a:latin typeface="+mj-lt"/>
                <a:cs typeface="Arial" panose="020B0604020202020204" pitchFamily="34" charset="0"/>
              </a:rPr>
              <a:t>Evidence of decay or neglect</a:t>
            </a:r>
          </a:p>
          <a:p>
            <a:pPr marL="285750" indent="-285750">
              <a:spcAft>
                <a:spcPts val="600"/>
              </a:spcAft>
              <a:buFont typeface="Arial" panose="020B0604020202020204" pitchFamily="34" charset="0"/>
              <a:buChar char="•"/>
            </a:pPr>
            <a:r>
              <a:rPr lang="en-GB" sz="1600">
                <a:solidFill>
                  <a:schemeClr val="tx1"/>
                </a:solidFill>
                <a:latin typeface="+mj-lt"/>
                <a:cs typeface="Arial" panose="020B0604020202020204" pitchFamily="34" charset="0"/>
              </a:rPr>
              <a:t>Juxtaposition – two contrasting elements shown side by side</a:t>
            </a:r>
          </a:p>
        </p:txBody>
      </p:sp>
      <p:sp>
        <p:nvSpPr>
          <p:cNvPr id="5" name="Rectangle: Rounded Corners 4">
            <a:extLst>
              <a:ext uri="{FF2B5EF4-FFF2-40B4-BE49-F238E27FC236}">
                <a16:creationId xmlns:a16="http://schemas.microsoft.com/office/drawing/2014/main" id="{99931120-4BD7-0367-975C-E38504E9CBE3}"/>
              </a:ext>
              <a:ext uri="{C183D7F6-B498-43B3-948B-1728B52AA6E4}">
                <adec:decorative xmlns:adec="http://schemas.microsoft.com/office/drawing/2017/decorative" val="1"/>
              </a:ext>
            </a:extLst>
          </p:cNvPr>
          <p:cNvSpPr/>
          <p:nvPr/>
        </p:nvSpPr>
        <p:spPr>
          <a:xfrm>
            <a:off x="9383012" y="1420680"/>
            <a:ext cx="2474027" cy="5095319"/>
          </a:xfrm>
          <a:prstGeom prst="roundRect">
            <a:avLst>
              <a:gd name="adj" fmla="val 8706"/>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spcAft>
                <a:spcPts val="600"/>
              </a:spcAft>
            </a:pPr>
            <a:r>
              <a:rPr lang="en-GB" sz="1600" b="1" dirty="0">
                <a:solidFill>
                  <a:schemeClr val="tx1"/>
                </a:solidFill>
                <a:latin typeface="+mj-lt"/>
                <a:cs typeface="Arial" panose="020B0604020202020204" pitchFamily="34" charset="0"/>
              </a:rPr>
              <a:t>Variations</a:t>
            </a:r>
          </a:p>
          <a:p>
            <a:pPr marL="285750" indent="-285750">
              <a:spcAft>
                <a:spcPts val="600"/>
              </a:spcAft>
              <a:buFont typeface="Arial" panose="020B0604020202020204" pitchFamily="34" charset="0"/>
              <a:buChar char="•"/>
            </a:pPr>
            <a:r>
              <a:rPr lang="en-GB" sz="1600" dirty="0">
                <a:solidFill>
                  <a:schemeClr val="tx1"/>
                </a:solidFill>
                <a:latin typeface="+mj-lt"/>
                <a:cs typeface="Arial" panose="020B0604020202020204" pitchFamily="34" charset="0"/>
              </a:rPr>
              <a:t>The same thing from different angles or perspectives</a:t>
            </a:r>
          </a:p>
          <a:p>
            <a:pPr marL="285750" indent="-285750">
              <a:spcAft>
                <a:spcPts val="600"/>
              </a:spcAft>
              <a:buFont typeface="Arial" panose="020B0604020202020204" pitchFamily="34" charset="0"/>
              <a:buChar char="•"/>
            </a:pPr>
            <a:r>
              <a:rPr lang="en-GB" sz="1600" dirty="0">
                <a:solidFill>
                  <a:schemeClr val="tx1"/>
                </a:solidFill>
                <a:latin typeface="+mj-lt"/>
                <a:cs typeface="Arial" panose="020B0604020202020204" pitchFamily="34" charset="0"/>
              </a:rPr>
              <a:t>The same thing at different times of day, or different days of the week</a:t>
            </a:r>
          </a:p>
          <a:p>
            <a:pPr marL="285750" indent="-285750">
              <a:spcAft>
                <a:spcPts val="600"/>
              </a:spcAft>
              <a:buFont typeface="Arial" panose="020B0604020202020204" pitchFamily="34" charset="0"/>
              <a:buChar char="•"/>
            </a:pPr>
            <a:r>
              <a:rPr lang="en-GB" sz="1600" dirty="0">
                <a:solidFill>
                  <a:schemeClr val="tx1"/>
                </a:solidFill>
                <a:latin typeface="+mj-lt"/>
                <a:cs typeface="Arial" panose="020B0604020202020204" pitchFamily="34" charset="0"/>
              </a:rPr>
              <a:t>Use a reflector, or light/flash to modify lighting</a:t>
            </a:r>
          </a:p>
          <a:p>
            <a:pPr marL="285750" indent="-285750">
              <a:spcAft>
                <a:spcPts val="600"/>
              </a:spcAft>
              <a:buFont typeface="Arial" panose="020B0604020202020204" pitchFamily="34" charset="0"/>
              <a:buChar char="•"/>
            </a:pPr>
            <a:r>
              <a:rPr lang="en-GB" sz="1600" dirty="0">
                <a:solidFill>
                  <a:schemeClr val="tx1"/>
                </a:solidFill>
                <a:latin typeface="+mj-lt"/>
                <a:cs typeface="Arial" panose="020B0604020202020204" pitchFamily="34" charset="0"/>
              </a:rPr>
              <a:t>Use a clear, coloured or textured material to obscure your view for creative photographs</a:t>
            </a:r>
          </a:p>
        </p:txBody>
      </p:sp>
      <p:sp>
        <p:nvSpPr>
          <p:cNvPr id="2" name="Slide Number Placeholder 1">
            <a:extLst>
              <a:ext uri="{FF2B5EF4-FFF2-40B4-BE49-F238E27FC236}">
                <a16:creationId xmlns:a16="http://schemas.microsoft.com/office/drawing/2014/main" id="{0996C2BE-AC64-B39F-1B9A-344C7DB3F84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39</a:t>
            </a:fld>
            <a:endParaRPr lang="en-AU"/>
          </a:p>
        </p:txBody>
      </p:sp>
    </p:spTree>
    <p:extLst>
      <p:ext uri="{BB962C8B-B14F-4D97-AF65-F5344CB8AC3E}">
        <p14:creationId xmlns:p14="http://schemas.microsoft.com/office/powerpoint/2010/main" val="1384668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8CC3C6-27CD-71A3-1D60-F09E2095AD6C}"/>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0DFED68-3E4D-B8E0-182F-826D38FE5BD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4</a:t>
            </a:fld>
            <a:endParaRPr lang="en-AU"/>
          </a:p>
        </p:txBody>
      </p:sp>
      <p:sp>
        <p:nvSpPr>
          <p:cNvPr id="4" name="Title 3">
            <a:extLst>
              <a:ext uri="{FF2B5EF4-FFF2-40B4-BE49-F238E27FC236}">
                <a16:creationId xmlns:a16="http://schemas.microsoft.com/office/drawing/2014/main" id="{C0FE321B-74B0-065C-86F6-7A73A65C79AD}"/>
              </a:ext>
            </a:extLst>
          </p:cNvPr>
          <p:cNvSpPr>
            <a:spLocks noGrp="1"/>
          </p:cNvSpPr>
          <p:nvPr>
            <p:ph type="title"/>
          </p:nvPr>
        </p:nvSpPr>
        <p:spPr/>
        <p:txBody>
          <a:bodyPr/>
          <a:lstStyle/>
          <a:p>
            <a:r>
              <a:rPr lang="en-GB">
                <a:latin typeface="+mj-lt"/>
              </a:rPr>
              <a:t>Appendices</a:t>
            </a:r>
          </a:p>
        </p:txBody>
      </p:sp>
      <p:grpSp>
        <p:nvGrpSpPr>
          <p:cNvPr id="2" name="Group 1" descr="1. Self-evaluation and peer feedback protocols&#10;">
            <a:extLst>
              <a:ext uri="{FF2B5EF4-FFF2-40B4-BE49-F238E27FC236}">
                <a16:creationId xmlns:a16="http://schemas.microsoft.com/office/drawing/2014/main" id="{D61528A9-F0DE-86E7-3C07-ED1CA6F90AEC}"/>
              </a:ext>
            </a:extLst>
          </p:cNvPr>
          <p:cNvGrpSpPr/>
          <p:nvPr/>
        </p:nvGrpSpPr>
        <p:grpSpPr>
          <a:xfrm>
            <a:off x="360000" y="996280"/>
            <a:ext cx="5459301" cy="1045440"/>
            <a:chOff x="360000" y="1266959"/>
            <a:chExt cx="5459301" cy="1045440"/>
          </a:xfrm>
        </p:grpSpPr>
        <p:sp>
          <p:nvSpPr>
            <p:cNvPr id="6" name="Rectangle: Rounded Corners 5">
              <a:extLst>
                <a:ext uri="{FF2B5EF4-FFF2-40B4-BE49-F238E27FC236}">
                  <a16:creationId xmlns:a16="http://schemas.microsoft.com/office/drawing/2014/main" id="{D2F4BB10-5E85-B66C-AD70-498CA9DE68DD}"/>
                </a:ext>
                <a:ext uri="{C183D7F6-B498-43B3-948B-1728B52AA6E4}">
                  <adec:decorative xmlns:adec="http://schemas.microsoft.com/office/drawing/2017/decorative" val="1"/>
                </a:ext>
              </a:extLst>
            </p:cNvPr>
            <p:cNvSpPr/>
            <p:nvPr/>
          </p:nvSpPr>
          <p:spPr>
            <a:xfrm>
              <a:off x="1037782" y="1302497"/>
              <a:ext cx="4781519" cy="97436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59410"/>
              <a:r>
                <a:rPr lang="en-US">
                  <a:solidFill>
                    <a:schemeClr val="accent1"/>
                  </a:solidFill>
                  <a:latin typeface="+mj-lt"/>
                  <a:hlinkClick r:id="rId3" action="ppaction://hlinksldjump"/>
                </a:rPr>
                <a:t>Self-evaluation and peer feedback protocols</a:t>
              </a:r>
              <a:endParaRPr lang="en-US">
                <a:solidFill>
                  <a:schemeClr val="accent1"/>
                </a:solidFill>
              </a:endParaRPr>
            </a:p>
          </p:txBody>
        </p:sp>
        <p:sp>
          <p:nvSpPr>
            <p:cNvPr id="8" name="Oval 7">
              <a:hlinkClick r:id="rId3" action="ppaction://hlinksldjump"/>
              <a:extLst>
                <a:ext uri="{FF2B5EF4-FFF2-40B4-BE49-F238E27FC236}">
                  <a16:creationId xmlns:a16="http://schemas.microsoft.com/office/drawing/2014/main" id="{D9878AFD-374C-820C-79DD-30FA6E268CDF}"/>
                </a:ext>
              </a:extLst>
            </p:cNvPr>
            <p:cNvSpPr/>
            <p:nvPr/>
          </p:nvSpPr>
          <p:spPr>
            <a:xfrm>
              <a:off x="360000" y="1266959"/>
              <a:ext cx="1045441"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b="1">
                  <a:solidFill>
                    <a:schemeClr val="bg1"/>
                  </a:solidFill>
                  <a:latin typeface="+mj-lt"/>
                  <a:cs typeface="Arial" panose="020B0604020202020204" pitchFamily="34" charset="0"/>
                </a:rPr>
                <a:t>1</a:t>
              </a:r>
            </a:p>
          </p:txBody>
        </p:sp>
      </p:grpSp>
      <p:sp>
        <p:nvSpPr>
          <p:cNvPr id="19" name="Rectangle: Rounded Corners 18">
            <a:extLst>
              <a:ext uri="{FF2B5EF4-FFF2-40B4-BE49-F238E27FC236}">
                <a16:creationId xmlns:a16="http://schemas.microsoft.com/office/drawing/2014/main" id="{CC5AD30C-FDDF-F335-DF2D-DEE4D8C9D2D4}"/>
              </a:ext>
              <a:ext uri="{C183D7F6-B498-43B3-948B-1728B52AA6E4}">
                <adec:decorative xmlns:adec="http://schemas.microsoft.com/office/drawing/2017/decorative" val="0"/>
              </a:ext>
            </a:extLst>
          </p:cNvPr>
          <p:cNvSpPr/>
          <p:nvPr/>
        </p:nvSpPr>
        <p:spPr>
          <a:xfrm>
            <a:off x="5965370" y="1031818"/>
            <a:ext cx="5878629" cy="974364"/>
          </a:xfrm>
          <a:prstGeom prst="roundRect">
            <a:avLst>
              <a:gd name="adj" fmla="val 17256"/>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r>
              <a:rPr lang="en-US" sz="2000">
                <a:solidFill>
                  <a:schemeClr val="accent1"/>
                </a:solidFill>
                <a:latin typeface="+mj-lt"/>
              </a:rPr>
              <a:t>Use these infographics to support reflection, evaluation and peer feedback exchanges.</a:t>
            </a:r>
            <a:endParaRPr lang="en-US" sz="2000">
              <a:solidFill>
                <a:schemeClr val="accent1"/>
              </a:solidFill>
            </a:endParaRPr>
          </a:p>
        </p:txBody>
      </p:sp>
      <p:grpSp>
        <p:nvGrpSpPr>
          <p:cNvPr id="5" name="Group 4" descr="2. Mylyn Nguyen artworks&#10;">
            <a:extLst>
              <a:ext uri="{FF2B5EF4-FFF2-40B4-BE49-F238E27FC236}">
                <a16:creationId xmlns:a16="http://schemas.microsoft.com/office/drawing/2014/main" id="{429EE26B-26AF-E617-A4B7-2DA96B0D91FE}"/>
              </a:ext>
            </a:extLst>
          </p:cNvPr>
          <p:cNvGrpSpPr/>
          <p:nvPr/>
        </p:nvGrpSpPr>
        <p:grpSpPr>
          <a:xfrm>
            <a:off x="360000" y="2092180"/>
            <a:ext cx="5459301" cy="1045440"/>
            <a:chOff x="360000" y="2362859"/>
            <a:chExt cx="5459301" cy="1045440"/>
          </a:xfrm>
        </p:grpSpPr>
        <p:sp>
          <p:nvSpPr>
            <p:cNvPr id="9" name="Rectangle: Rounded Corners 8">
              <a:extLst>
                <a:ext uri="{FF2B5EF4-FFF2-40B4-BE49-F238E27FC236}">
                  <a16:creationId xmlns:a16="http://schemas.microsoft.com/office/drawing/2014/main" id="{440318F4-080C-2CBD-EB48-6C497519ADAF}"/>
                </a:ext>
                <a:ext uri="{C183D7F6-B498-43B3-948B-1728B52AA6E4}">
                  <adec:decorative xmlns:adec="http://schemas.microsoft.com/office/drawing/2017/decorative" val="1"/>
                </a:ext>
              </a:extLst>
            </p:cNvPr>
            <p:cNvSpPr/>
            <p:nvPr/>
          </p:nvSpPr>
          <p:spPr>
            <a:xfrm>
              <a:off x="1037782" y="2398397"/>
              <a:ext cx="4781519" cy="967243"/>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59410"/>
              <a:r>
                <a:rPr lang="en-US" err="1">
                  <a:solidFill>
                    <a:schemeClr val="accent1"/>
                  </a:solidFill>
                  <a:latin typeface="+mj-lt"/>
                  <a:hlinkClick r:id="rId4" action="ppaction://hlinksldjump"/>
                </a:rPr>
                <a:t>Mylyn</a:t>
              </a:r>
              <a:r>
                <a:rPr lang="en-US">
                  <a:solidFill>
                    <a:schemeClr val="accent1"/>
                  </a:solidFill>
                  <a:latin typeface="+mj-lt"/>
                  <a:hlinkClick r:id="rId4" action="ppaction://hlinksldjump"/>
                </a:rPr>
                <a:t> Nguyen artworks</a:t>
              </a:r>
              <a:endParaRPr lang="en-US">
                <a:solidFill>
                  <a:schemeClr val="accent1"/>
                </a:solidFill>
                <a:cs typeface="Arial"/>
              </a:endParaRPr>
            </a:p>
          </p:txBody>
        </p:sp>
        <p:sp>
          <p:nvSpPr>
            <p:cNvPr id="10" name="Oval 9">
              <a:hlinkClick r:id="rId4" action="ppaction://hlinksldjump"/>
              <a:extLst>
                <a:ext uri="{FF2B5EF4-FFF2-40B4-BE49-F238E27FC236}">
                  <a16:creationId xmlns:a16="http://schemas.microsoft.com/office/drawing/2014/main" id="{98E72F0F-4685-6749-DBD5-B46DBDAEF50D}"/>
                </a:ext>
              </a:extLst>
            </p:cNvPr>
            <p:cNvSpPr/>
            <p:nvPr/>
          </p:nvSpPr>
          <p:spPr>
            <a:xfrm>
              <a:off x="360000" y="2362859"/>
              <a:ext cx="1045441"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b="1">
                  <a:solidFill>
                    <a:schemeClr val="bg1"/>
                  </a:solidFill>
                  <a:latin typeface="+mj-lt"/>
                  <a:cs typeface="Arial" panose="020B0604020202020204" pitchFamily="34" charset="0"/>
                </a:rPr>
                <a:t>2</a:t>
              </a:r>
            </a:p>
          </p:txBody>
        </p:sp>
      </p:grpSp>
      <p:sp>
        <p:nvSpPr>
          <p:cNvPr id="23" name="Rectangle: Rounded Corners 22">
            <a:extLst>
              <a:ext uri="{FF2B5EF4-FFF2-40B4-BE49-F238E27FC236}">
                <a16:creationId xmlns:a16="http://schemas.microsoft.com/office/drawing/2014/main" id="{9218472E-473D-0531-245A-17BFC2A8A2C4}"/>
              </a:ext>
              <a:ext uri="{C183D7F6-B498-43B3-948B-1728B52AA6E4}">
                <adec:decorative xmlns:adec="http://schemas.microsoft.com/office/drawing/2017/decorative" val="0"/>
              </a:ext>
            </a:extLst>
          </p:cNvPr>
          <p:cNvSpPr/>
          <p:nvPr/>
        </p:nvSpPr>
        <p:spPr>
          <a:xfrm>
            <a:off x="5965370" y="2127718"/>
            <a:ext cx="5878629" cy="974364"/>
          </a:xfrm>
          <a:prstGeom prst="roundRect">
            <a:avLst>
              <a:gd name="adj" fmla="val 17256"/>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r>
              <a:rPr lang="en-US" sz="2000">
                <a:solidFill>
                  <a:schemeClr val="accent1"/>
                </a:solidFill>
                <a:latin typeface="+mj-lt"/>
              </a:rPr>
              <a:t>High-resolution images of </a:t>
            </a:r>
            <a:r>
              <a:rPr lang="en-US" sz="2000" err="1">
                <a:solidFill>
                  <a:schemeClr val="accent1"/>
                </a:solidFill>
                <a:latin typeface="+mj-lt"/>
              </a:rPr>
              <a:t>Mylyn</a:t>
            </a:r>
            <a:r>
              <a:rPr lang="en-US" sz="2000">
                <a:solidFill>
                  <a:schemeClr val="accent1"/>
                </a:solidFill>
                <a:latin typeface="+mj-lt"/>
              </a:rPr>
              <a:t> Nguyen focus artworks.</a:t>
            </a:r>
            <a:endParaRPr lang="en-US" sz="2000">
              <a:solidFill>
                <a:schemeClr val="accent1"/>
              </a:solidFill>
            </a:endParaRPr>
          </a:p>
        </p:txBody>
      </p:sp>
      <p:grpSp>
        <p:nvGrpSpPr>
          <p:cNvPr id="7" name="Group 6" descr="3. Selected artworks from ARTEXPRESS&#10;">
            <a:extLst>
              <a:ext uri="{FF2B5EF4-FFF2-40B4-BE49-F238E27FC236}">
                <a16:creationId xmlns:a16="http://schemas.microsoft.com/office/drawing/2014/main" id="{C3B9EC7F-DDF9-6460-7907-7C7199AE9F8D}"/>
              </a:ext>
            </a:extLst>
          </p:cNvPr>
          <p:cNvGrpSpPr/>
          <p:nvPr/>
        </p:nvGrpSpPr>
        <p:grpSpPr>
          <a:xfrm>
            <a:off x="360000" y="3188080"/>
            <a:ext cx="5452179" cy="1045440"/>
            <a:chOff x="360000" y="3458759"/>
            <a:chExt cx="5452179" cy="1045440"/>
          </a:xfrm>
        </p:grpSpPr>
        <p:sp>
          <p:nvSpPr>
            <p:cNvPr id="11" name="Rectangle: Rounded Corners 10">
              <a:extLst>
                <a:ext uri="{FF2B5EF4-FFF2-40B4-BE49-F238E27FC236}">
                  <a16:creationId xmlns:a16="http://schemas.microsoft.com/office/drawing/2014/main" id="{5264135B-58A5-BB42-4D01-B5F2EA015EE6}"/>
                </a:ext>
                <a:ext uri="{C183D7F6-B498-43B3-948B-1728B52AA6E4}">
                  <adec:decorative xmlns:adec="http://schemas.microsoft.com/office/drawing/2017/decorative" val="1"/>
                </a:ext>
              </a:extLst>
            </p:cNvPr>
            <p:cNvSpPr/>
            <p:nvPr/>
          </p:nvSpPr>
          <p:spPr>
            <a:xfrm>
              <a:off x="1037782" y="3472934"/>
              <a:ext cx="4774397" cy="1017090"/>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59410"/>
              <a:r>
                <a:rPr lang="en-US">
                  <a:solidFill>
                    <a:schemeClr val="accent1"/>
                  </a:solidFill>
                  <a:latin typeface="+mj-lt"/>
                  <a:hlinkClick r:id="rId5" action="ppaction://hlinksldjump"/>
                </a:rPr>
                <a:t>Selected artworks from ARTEXPRESS</a:t>
              </a:r>
              <a:endParaRPr lang="en-US">
                <a:solidFill>
                  <a:schemeClr val="accent1"/>
                </a:solidFill>
                <a:latin typeface="+mj-lt"/>
                <a:cs typeface="Arial"/>
              </a:endParaRPr>
            </a:p>
          </p:txBody>
        </p:sp>
        <p:sp>
          <p:nvSpPr>
            <p:cNvPr id="12" name="Oval 11">
              <a:hlinkClick r:id="rId5" action="ppaction://hlinksldjump"/>
              <a:extLst>
                <a:ext uri="{FF2B5EF4-FFF2-40B4-BE49-F238E27FC236}">
                  <a16:creationId xmlns:a16="http://schemas.microsoft.com/office/drawing/2014/main" id="{35A48D06-8876-C665-0A0A-0F7FB6C82C53}"/>
                </a:ext>
              </a:extLst>
            </p:cNvPr>
            <p:cNvSpPr/>
            <p:nvPr/>
          </p:nvSpPr>
          <p:spPr>
            <a:xfrm>
              <a:off x="360000" y="3458759"/>
              <a:ext cx="1045441"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b="1">
                  <a:solidFill>
                    <a:schemeClr val="bg1"/>
                  </a:solidFill>
                  <a:latin typeface="+mj-lt"/>
                  <a:cs typeface="Arial" panose="020B0604020202020204" pitchFamily="34" charset="0"/>
                </a:rPr>
                <a:t>3</a:t>
              </a:r>
            </a:p>
          </p:txBody>
        </p:sp>
      </p:grpSp>
      <p:sp>
        <p:nvSpPr>
          <p:cNvPr id="24" name="Rectangle: Rounded Corners 23">
            <a:extLst>
              <a:ext uri="{FF2B5EF4-FFF2-40B4-BE49-F238E27FC236}">
                <a16:creationId xmlns:a16="http://schemas.microsoft.com/office/drawing/2014/main" id="{701D98A9-6B58-8DCD-F4B0-9ABCD047F49D}"/>
              </a:ext>
              <a:ext uri="{C183D7F6-B498-43B3-948B-1728B52AA6E4}">
                <adec:decorative xmlns:adec="http://schemas.microsoft.com/office/drawing/2017/decorative" val="0"/>
              </a:ext>
            </a:extLst>
          </p:cNvPr>
          <p:cNvSpPr/>
          <p:nvPr/>
        </p:nvSpPr>
        <p:spPr>
          <a:xfrm>
            <a:off x="5965370" y="3202255"/>
            <a:ext cx="5878629" cy="1017090"/>
          </a:xfrm>
          <a:prstGeom prst="roundRect">
            <a:avLst>
              <a:gd name="adj" fmla="val 17256"/>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r>
              <a:rPr lang="en-US" sz="2000">
                <a:solidFill>
                  <a:schemeClr val="accent1"/>
                </a:solidFill>
                <a:latin typeface="+mj-lt"/>
              </a:rPr>
              <a:t>Images and links to selected ARTEXPRESS works that investigate built environments</a:t>
            </a:r>
            <a:endParaRPr lang="en-US" sz="2000">
              <a:solidFill>
                <a:schemeClr val="accent1"/>
              </a:solidFill>
            </a:endParaRPr>
          </a:p>
        </p:txBody>
      </p:sp>
      <p:grpSp>
        <p:nvGrpSpPr>
          <p:cNvPr id="20" name="Group 19" descr="4. Additional artwork references&#10;">
            <a:extLst>
              <a:ext uri="{FF2B5EF4-FFF2-40B4-BE49-F238E27FC236}">
                <a16:creationId xmlns:a16="http://schemas.microsoft.com/office/drawing/2014/main" id="{07EC2507-488E-1B77-7D47-E3CC607CBCF1}"/>
              </a:ext>
            </a:extLst>
          </p:cNvPr>
          <p:cNvGrpSpPr/>
          <p:nvPr/>
        </p:nvGrpSpPr>
        <p:grpSpPr>
          <a:xfrm>
            <a:off x="360000" y="4283980"/>
            <a:ext cx="5459301" cy="1045440"/>
            <a:chOff x="360000" y="4554659"/>
            <a:chExt cx="5459301" cy="1045440"/>
          </a:xfrm>
        </p:grpSpPr>
        <p:sp>
          <p:nvSpPr>
            <p:cNvPr id="13" name="Rectangle: Rounded Corners 12">
              <a:extLst>
                <a:ext uri="{FF2B5EF4-FFF2-40B4-BE49-F238E27FC236}">
                  <a16:creationId xmlns:a16="http://schemas.microsoft.com/office/drawing/2014/main" id="{8CDC277B-3278-89F1-ABE0-13A21BC0DD27}"/>
                </a:ext>
                <a:ext uri="{C183D7F6-B498-43B3-948B-1728B52AA6E4}">
                  <adec:decorative xmlns:adec="http://schemas.microsoft.com/office/drawing/2017/decorative" val="1"/>
                </a:ext>
              </a:extLst>
            </p:cNvPr>
            <p:cNvSpPr/>
            <p:nvPr/>
          </p:nvSpPr>
          <p:spPr>
            <a:xfrm>
              <a:off x="1037782" y="4590197"/>
              <a:ext cx="4781519" cy="97436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59410"/>
              <a:r>
                <a:rPr lang="en-US">
                  <a:solidFill>
                    <a:schemeClr val="accent1"/>
                  </a:solidFill>
                  <a:latin typeface="+mj-lt"/>
                  <a:hlinkClick r:id="rId6" action="ppaction://hlinksldjump"/>
                </a:rPr>
                <a:t>Additional artwork references</a:t>
              </a:r>
              <a:endParaRPr lang="en-US">
                <a:solidFill>
                  <a:schemeClr val="accent1"/>
                </a:solidFill>
                <a:latin typeface="+mj-lt"/>
                <a:cs typeface="Arial" panose="020B0604020202020204"/>
              </a:endParaRPr>
            </a:p>
          </p:txBody>
        </p:sp>
        <p:sp>
          <p:nvSpPr>
            <p:cNvPr id="14" name="Oval 13">
              <a:hlinkClick r:id="rId6" action="ppaction://hlinksldjump"/>
              <a:extLst>
                <a:ext uri="{FF2B5EF4-FFF2-40B4-BE49-F238E27FC236}">
                  <a16:creationId xmlns:a16="http://schemas.microsoft.com/office/drawing/2014/main" id="{133DFE89-CF92-FE9A-BF7E-7CD08923F7D6}"/>
                </a:ext>
              </a:extLst>
            </p:cNvPr>
            <p:cNvSpPr/>
            <p:nvPr/>
          </p:nvSpPr>
          <p:spPr>
            <a:xfrm>
              <a:off x="360000" y="4554659"/>
              <a:ext cx="1045441"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b="1">
                  <a:solidFill>
                    <a:schemeClr val="bg1"/>
                  </a:solidFill>
                  <a:latin typeface="+mj-lt"/>
                  <a:cs typeface="Arial" panose="020B0604020202020204" pitchFamily="34" charset="0"/>
                </a:rPr>
                <a:t>4</a:t>
              </a:r>
            </a:p>
          </p:txBody>
        </p:sp>
      </p:grpSp>
      <p:sp>
        <p:nvSpPr>
          <p:cNvPr id="25" name="Rectangle: Rounded Corners 24">
            <a:extLst>
              <a:ext uri="{FF2B5EF4-FFF2-40B4-BE49-F238E27FC236}">
                <a16:creationId xmlns:a16="http://schemas.microsoft.com/office/drawing/2014/main" id="{FEF649AD-FB4C-881A-4063-E43F503EF2EE}"/>
              </a:ext>
              <a:ext uri="{C183D7F6-B498-43B3-948B-1728B52AA6E4}">
                <adec:decorative xmlns:adec="http://schemas.microsoft.com/office/drawing/2017/decorative" val="0"/>
              </a:ext>
            </a:extLst>
          </p:cNvPr>
          <p:cNvSpPr/>
          <p:nvPr/>
        </p:nvSpPr>
        <p:spPr>
          <a:xfrm>
            <a:off x="5965370" y="4319518"/>
            <a:ext cx="5878629" cy="974364"/>
          </a:xfrm>
          <a:prstGeom prst="roundRect">
            <a:avLst>
              <a:gd name="adj" fmla="val 17256"/>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r>
              <a:rPr lang="en-US" sz="2000">
                <a:solidFill>
                  <a:schemeClr val="accent1"/>
                </a:solidFill>
              </a:rPr>
              <a:t>Links to additional artwork references that investigate built environments</a:t>
            </a:r>
          </a:p>
        </p:txBody>
      </p:sp>
      <p:grpSp>
        <p:nvGrpSpPr>
          <p:cNvPr id="21" name="Group 20" descr="5. Artmaking technique spotlight – trace monotype&#10;">
            <a:extLst>
              <a:ext uri="{FF2B5EF4-FFF2-40B4-BE49-F238E27FC236}">
                <a16:creationId xmlns:a16="http://schemas.microsoft.com/office/drawing/2014/main" id="{18DC9E37-15D7-A083-C711-67F5C84A5B64}"/>
              </a:ext>
            </a:extLst>
          </p:cNvPr>
          <p:cNvGrpSpPr/>
          <p:nvPr/>
        </p:nvGrpSpPr>
        <p:grpSpPr>
          <a:xfrm>
            <a:off x="360000" y="5379881"/>
            <a:ext cx="5459301" cy="1045440"/>
            <a:chOff x="360000" y="5650560"/>
            <a:chExt cx="5459301" cy="1045440"/>
          </a:xfrm>
        </p:grpSpPr>
        <p:sp>
          <p:nvSpPr>
            <p:cNvPr id="15" name="Rectangle: Rounded Corners 14">
              <a:extLst>
                <a:ext uri="{FF2B5EF4-FFF2-40B4-BE49-F238E27FC236}">
                  <a16:creationId xmlns:a16="http://schemas.microsoft.com/office/drawing/2014/main" id="{2FC1D64A-7EBD-CE74-0885-8A3BB4971148}"/>
                </a:ext>
                <a:ext uri="{C183D7F6-B498-43B3-948B-1728B52AA6E4}">
                  <adec:decorative xmlns:adec="http://schemas.microsoft.com/office/drawing/2017/decorative" val="1"/>
                </a:ext>
              </a:extLst>
            </p:cNvPr>
            <p:cNvSpPr/>
            <p:nvPr/>
          </p:nvSpPr>
          <p:spPr>
            <a:xfrm>
              <a:off x="1037782" y="5686098"/>
              <a:ext cx="4781519" cy="931637"/>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59410"/>
              <a:r>
                <a:rPr lang="en-AU">
                  <a:solidFill>
                    <a:schemeClr val="accent1"/>
                  </a:solidFill>
                  <a:latin typeface="+mj-lt"/>
                  <a:hlinkClick r:id="rId7" action="ppaction://hlinksldjump"/>
                </a:rPr>
                <a:t>Artmaking technique spotlight – trace monotype</a:t>
              </a:r>
              <a:endParaRPr lang="en-AU">
                <a:solidFill>
                  <a:schemeClr val="accent1"/>
                </a:solidFill>
                <a:latin typeface="+mj-lt"/>
                <a:cs typeface="Arial"/>
              </a:endParaRPr>
            </a:p>
          </p:txBody>
        </p:sp>
        <p:sp>
          <p:nvSpPr>
            <p:cNvPr id="16" name="Oval 15">
              <a:hlinkClick r:id="rId7" action="ppaction://hlinksldjump"/>
              <a:extLst>
                <a:ext uri="{FF2B5EF4-FFF2-40B4-BE49-F238E27FC236}">
                  <a16:creationId xmlns:a16="http://schemas.microsoft.com/office/drawing/2014/main" id="{D30E7F50-BC77-AFFD-2614-35CF6AF70AE7}"/>
                </a:ext>
              </a:extLst>
            </p:cNvPr>
            <p:cNvSpPr/>
            <p:nvPr/>
          </p:nvSpPr>
          <p:spPr>
            <a:xfrm>
              <a:off x="360000" y="5650560"/>
              <a:ext cx="1045441"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b="1">
                  <a:solidFill>
                    <a:schemeClr val="bg1"/>
                  </a:solidFill>
                  <a:latin typeface="+mj-lt"/>
                  <a:cs typeface="Arial" panose="020B0604020202020204" pitchFamily="34" charset="0"/>
                </a:rPr>
                <a:t>5</a:t>
              </a:r>
            </a:p>
          </p:txBody>
        </p:sp>
      </p:grpSp>
      <p:sp>
        <p:nvSpPr>
          <p:cNvPr id="26" name="Rectangle: Rounded Corners 25">
            <a:extLst>
              <a:ext uri="{FF2B5EF4-FFF2-40B4-BE49-F238E27FC236}">
                <a16:creationId xmlns:a16="http://schemas.microsoft.com/office/drawing/2014/main" id="{F7E48ACD-2E51-C786-7648-37A99835651E}"/>
              </a:ext>
              <a:ext uri="{C183D7F6-B498-43B3-948B-1728B52AA6E4}">
                <adec:decorative xmlns:adec="http://schemas.microsoft.com/office/drawing/2017/decorative" val="0"/>
              </a:ext>
            </a:extLst>
          </p:cNvPr>
          <p:cNvSpPr/>
          <p:nvPr/>
        </p:nvSpPr>
        <p:spPr>
          <a:xfrm>
            <a:off x="5965370" y="5415419"/>
            <a:ext cx="5878629" cy="931637"/>
          </a:xfrm>
          <a:prstGeom prst="roundRect">
            <a:avLst>
              <a:gd name="adj" fmla="val 17256"/>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r>
              <a:rPr lang="en-US" sz="2000">
                <a:solidFill>
                  <a:schemeClr val="accent1"/>
                </a:solidFill>
              </a:rPr>
              <a:t>A step-by-step printmaking procedure that can be used as an option for artmaking</a:t>
            </a:r>
          </a:p>
        </p:txBody>
      </p:sp>
    </p:spTree>
    <p:extLst>
      <p:ext uri="{BB962C8B-B14F-4D97-AF65-F5344CB8AC3E}">
        <p14:creationId xmlns:p14="http://schemas.microsoft.com/office/powerpoint/2010/main" val="1461698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C34189-66EF-DEFE-8506-527D28603CD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6682582-6A3B-3469-1FF9-BB79E5AFB89D}"/>
              </a:ext>
            </a:extLst>
          </p:cNvPr>
          <p:cNvSpPr>
            <a:spLocks noGrp="1"/>
          </p:cNvSpPr>
          <p:nvPr>
            <p:ph type="title"/>
          </p:nvPr>
        </p:nvSpPr>
        <p:spPr>
          <a:xfrm>
            <a:off x="360000" y="360000"/>
            <a:ext cx="4547231" cy="545601"/>
          </a:xfrm>
        </p:spPr>
        <p:txBody>
          <a:bodyPr/>
          <a:lstStyle/>
          <a:p>
            <a:r>
              <a:rPr lang="en-AU" dirty="0">
                <a:latin typeface="+mj-lt"/>
              </a:rPr>
              <a:t>Site investigations </a:t>
            </a:r>
            <a:r>
              <a:rPr lang="en-AU" dirty="0">
                <a:solidFill>
                  <a:schemeClr val="accent1">
                    <a:alpha val="0"/>
                  </a:schemeClr>
                </a:solidFill>
                <a:latin typeface="+mj-lt"/>
              </a:rPr>
              <a:t>(4)</a:t>
            </a:r>
          </a:p>
        </p:txBody>
      </p:sp>
      <p:sp>
        <p:nvSpPr>
          <p:cNvPr id="4" name="Text Placeholder 3">
            <a:extLst>
              <a:ext uri="{FF2B5EF4-FFF2-40B4-BE49-F238E27FC236}">
                <a16:creationId xmlns:a16="http://schemas.microsoft.com/office/drawing/2014/main" id="{E7304713-C68E-2C80-205E-8C779143424D}"/>
              </a:ext>
            </a:extLst>
          </p:cNvPr>
          <p:cNvSpPr>
            <a:spLocks noGrp="1"/>
          </p:cNvSpPr>
          <p:nvPr>
            <p:ph type="body" sz="quarter" idx="18"/>
          </p:nvPr>
        </p:nvSpPr>
        <p:spPr>
          <a:xfrm>
            <a:off x="359999" y="982520"/>
            <a:ext cx="4547231" cy="310015"/>
          </a:xfrm>
        </p:spPr>
        <p:txBody>
          <a:bodyPr/>
          <a:lstStyle/>
          <a:p>
            <a:r>
              <a:rPr lang="en-AU">
                <a:latin typeface="+mj-lt"/>
              </a:rPr>
              <a:t>2.2(d) – Documentary techniques</a:t>
            </a:r>
          </a:p>
        </p:txBody>
      </p:sp>
      <p:grpSp>
        <p:nvGrpSpPr>
          <p:cNvPr id="7" name="Group 6" descr="Task – Identify the site you will investigate. &#10;Review the items in these lists – which ones could you pick?? &#10;Make a checklist of things to document and techniques to use.&#10;">
            <a:extLst>
              <a:ext uri="{FF2B5EF4-FFF2-40B4-BE49-F238E27FC236}">
                <a16:creationId xmlns:a16="http://schemas.microsoft.com/office/drawing/2014/main" id="{8193D78E-E7D3-8ED4-401F-EDEE83E427AD}"/>
              </a:ext>
            </a:extLst>
          </p:cNvPr>
          <p:cNvGrpSpPr/>
          <p:nvPr/>
        </p:nvGrpSpPr>
        <p:grpSpPr>
          <a:xfrm>
            <a:off x="4907231" y="160550"/>
            <a:ext cx="6949808" cy="1045440"/>
            <a:chOff x="4308000" y="160550"/>
            <a:chExt cx="6949808" cy="1045440"/>
          </a:xfrm>
        </p:grpSpPr>
        <p:grpSp>
          <p:nvGrpSpPr>
            <p:cNvPr id="8" name="Group 7" descr="2. Pre-production">
              <a:extLst>
                <a:ext uri="{FF2B5EF4-FFF2-40B4-BE49-F238E27FC236}">
                  <a16:creationId xmlns:a16="http://schemas.microsoft.com/office/drawing/2014/main" id="{E8C1B743-94A5-ECA9-68CC-8BF18E2633D8}"/>
                </a:ext>
              </a:extLst>
            </p:cNvPr>
            <p:cNvGrpSpPr/>
            <p:nvPr/>
          </p:nvGrpSpPr>
          <p:grpSpPr>
            <a:xfrm>
              <a:off x="4308000" y="160550"/>
              <a:ext cx="6949808" cy="1045440"/>
              <a:chOff x="8516640" y="310738"/>
              <a:chExt cx="6949808" cy="1045440"/>
            </a:xfrm>
          </p:grpSpPr>
          <p:sp>
            <p:nvSpPr>
              <p:cNvPr id="10" name="Rectangle: Rounded Corners 9">
                <a:extLst>
                  <a:ext uri="{FF2B5EF4-FFF2-40B4-BE49-F238E27FC236}">
                    <a16:creationId xmlns:a16="http://schemas.microsoft.com/office/drawing/2014/main" id="{14F44A99-E498-AEEF-B04E-4486E6CB34FC}"/>
                  </a:ext>
                  <a:ext uri="{C183D7F6-B498-43B3-948B-1728B52AA6E4}">
                    <adec:decorative xmlns:adec="http://schemas.microsoft.com/office/drawing/2017/decorative" val="1"/>
                  </a:ext>
                </a:extLst>
              </p:cNvPr>
              <p:cNvSpPr/>
              <p:nvPr/>
            </p:nvSpPr>
            <p:spPr>
              <a:xfrm>
                <a:off x="9194421" y="374761"/>
                <a:ext cx="6272027"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63538"/>
                <a:r>
                  <a:rPr lang="en-GB" sz="1600" b="1">
                    <a:solidFill>
                      <a:schemeClr val="tx1"/>
                    </a:solidFill>
                    <a:latin typeface="+mj-lt"/>
                    <a:cs typeface="Arial" panose="020B0604020202020204" pitchFamily="34" charset="0"/>
                  </a:rPr>
                  <a:t>Task </a:t>
                </a:r>
                <a:r>
                  <a:rPr lang="en-GB" sz="1600">
                    <a:solidFill>
                      <a:schemeClr val="tx1"/>
                    </a:solidFill>
                    <a:latin typeface="+mj-lt"/>
                    <a:cs typeface="Arial" panose="020B0604020202020204" pitchFamily="34" charset="0"/>
                  </a:rPr>
                  <a:t>– Identify the site you will investigate. </a:t>
                </a:r>
              </a:p>
              <a:p>
                <a:pPr marL="363538"/>
                <a:r>
                  <a:rPr lang="en-GB" sz="1600">
                    <a:solidFill>
                      <a:schemeClr val="tx1"/>
                    </a:solidFill>
                    <a:latin typeface="+mj-lt"/>
                    <a:cs typeface="Arial" panose="020B0604020202020204" pitchFamily="34" charset="0"/>
                  </a:rPr>
                  <a:t>Review the items in these lists – which ones could you pick?? </a:t>
                </a:r>
              </a:p>
              <a:p>
                <a:pPr marL="363538"/>
                <a:r>
                  <a:rPr lang="en-GB" sz="1600">
                    <a:solidFill>
                      <a:schemeClr val="tx1"/>
                    </a:solidFill>
                    <a:latin typeface="+mj-lt"/>
                    <a:cs typeface="Arial" panose="020B0604020202020204" pitchFamily="34" charset="0"/>
                  </a:rPr>
                  <a:t>Make a checklist of things to document and techniques to use.</a:t>
                </a:r>
              </a:p>
            </p:txBody>
          </p:sp>
          <p:sp>
            <p:nvSpPr>
              <p:cNvPr id="11" name="Oval 10">
                <a:hlinkClick r:id="rId3" action="ppaction://hlinksldjump"/>
                <a:extLst>
                  <a:ext uri="{FF2B5EF4-FFF2-40B4-BE49-F238E27FC236}">
                    <a16:creationId xmlns:a16="http://schemas.microsoft.com/office/drawing/2014/main" id="{CC3D8107-E230-F4FF-421B-8E65F9FD61FB}"/>
                  </a:ext>
                </a:extLst>
              </p:cNvPr>
              <p:cNvSpPr/>
              <p:nvPr/>
            </p:nvSpPr>
            <p:spPr>
              <a:xfrm>
                <a:off x="8516640" y="310738"/>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sz="3000" b="1">
                  <a:solidFill>
                    <a:schemeClr val="bg1"/>
                  </a:solidFill>
                  <a:latin typeface="+mj-lt"/>
                  <a:cs typeface="Arial" panose="020B0604020202020204" pitchFamily="34" charset="0"/>
                </a:endParaRPr>
              </a:p>
            </p:txBody>
          </p:sp>
        </p:grpSp>
        <p:pic>
          <p:nvPicPr>
            <p:cNvPr id="9" name="Picture 8">
              <a:extLst>
                <a:ext uri="{FF2B5EF4-FFF2-40B4-BE49-F238E27FC236}">
                  <a16:creationId xmlns:a16="http://schemas.microsoft.com/office/drawing/2014/main" id="{EB5C13D3-341C-6E32-FE1B-9FAE66DAAFB9}"/>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4411900" y="265405"/>
              <a:ext cx="837640" cy="837640"/>
            </a:xfrm>
            <a:prstGeom prst="rect">
              <a:avLst/>
            </a:prstGeom>
          </p:spPr>
        </p:pic>
      </p:grpSp>
      <p:sp>
        <p:nvSpPr>
          <p:cNvPr id="31" name="Rectangle: Rounded Corners 30">
            <a:extLst>
              <a:ext uri="{FF2B5EF4-FFF2-40B4-BE49-F238E27FC236}">
                <a16:creationId xmlns:a16="http://schemas.microsoft.com/office/drawing/2014/main" id="{41F43E1D-39B2-FDB6-01F5-1870527A1120}"/>
              </a:ext>
              <a:ext uri="{C183D7F6-B498-43B3-948B-1728B52AA6E4}">
                <adec:decorative xmlns:adec="http://schemas.microsoft.com/office/drawing/2017/decorative" val="1"/>
              </a:ext>
            </a:extLst>
          </p:cNvPr>
          <p:cNvSpPr/>
          <p:nvPr/>
        </p:nvSpPr>
        <p:spPr>
          <a:xfrm>
            <a:off x="359999" y="1409348"/>
            <a:ext cx="3948001" cy="5286651"/>
          </a:xfrm>
          <a:prstGeom prst="roundRect">
            <a:avLst>
              <a:gd name="adj" fmla="val 4601"/>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285750" indent="-285750">
              <a:lnSpc>
                <a:spcPct val="114000"/>
              </a:lnSpc>
              <a:spcAft>
                <a:spcPts val="600"/>
              </a:spcAft>
              <a:buFont typeface="Arial" panose="020B0604020202020204" pitchFamily="34" charset="0"/>
              <a:buChar char="•"/>
            </a:pPr>
            <a:r>
              <a:rPr lang="en-GB" sz="1800">
                <a:solidFill>
                  <a:schemeClr val="tx1"/>
                </a:solidFill>
                <a:cs typeface="Arial" panose="020B0604020202020204" pitchFamily="34" charset="0"/>
              </a:rPr>
              <a:t>Take photographs</a:t>
            </a:r>
          </a:p>
          <a:p>
            <a:pPr marL="285750" indent="-285750">
              <a:lnSpc>
                <a:spcPct val="114000"/>
              </a:lnSpc>
              <a:spcAft>
                <a:spcPts val="600"/>
              </a:spcAft>
              <a:buFont typeface="Arial" panose="020B0604020202020204" pitchFamily="34" charset="0"/>
              <a:buChar char="•"/>
            </a:pPr>
            <a:r>
              <a:rPr lang="en-GB" sz="1800">
                <a:solidFill>
                  <a:schemeClr val="tx1"/>
                </a:solidFill>
                <a:cs typeface="Arial" panose="020B0604020202020204" pitchFamily="34" charset="0"/>
              </a:rPr>
              <a:t>Make images with art materials</a:t>
            </a:r>
          </a:p>
          <a:p>
            <a:pPr marL="285750" indent="-285750">
              <a:lnSpc>
                <a:spcPct val="114000"/>
              </a:lnSpc>
              <a:spcAft>
                <a:spcPts val="600"/>
              </a:spcAft>
              <a:buFont typeface="Arial" panose="020B0604020202020204" pitchFamily="34" charset="0"/>
              <a:buChar char="•"/>
            </a:pPr>
            <a:r>
              <a:rPr lang="en-GB" sz="1800">
                <a:solidFill>
                  <a:schemeClr val="tx1"/>
                </a:solidFill>
                <a:cs typeface="Arial" panose="020B0604020202020204" pitchFamily="34" charset="0"/>
              </a:rPr>
              <a:t>Record videos </a:t>
            </a:r>
          </a:p>
          <a:p>
            <a:pPr marL="285750" indent="-285750">
              <a:lnSpc>
                <a:spcPct val="114000"/>
              </a:lnSpc>
              <a:spcAft>
                <a:spcPts val="600"/>
              </a:spcAft>
              <a:buFont typeface="Arial" panose="020B0604020202020204" pitchFamily="34" charset="0"/>
              <a:buChar char="•"/>
            </a:pPr>
            <a:r>
              <a:rPr lang="en-GB" sz="1800">
                <a:solidFill>
                  <a:schemeClr val="tx1"/>
                </a:solidFill>
                <a:cs typeface="Arial" panose="020B0604020202020204" pitchFamily="34" charset="0"/>
              </a:rPr>
              <a:t>Make field recordings (sounds)</a:t>
            </a:r>
          </a:p>
          <a:p>
            <a:pPr marL="285750" indent="-285750">
              <a:lnSpc>
                <a:spcPct val="114000"/>
              </a:lnSpc>
              <a:spcAft>
                <a:spcPts val="600"/>
              </a:spcAft>
              <a:buFont typeface="Arial" panose="020B0604020202020204" pitchFamily="34" charset="0"/>
              <a:buChar char="•"/>
            </a:pPr>
            <a:r>
              <a:rPr lang="en-GB" sz="1800">
                <a:solidFill>
                  <a:schemeClr val="tx1"/>
                </a:solidFill>
                <a:cs typeface="Arial" panose="020B0604020202020204" pitchFamily="34" charset="0"/>
              </a:rPr>
              <a:t>Collect materials or found objects</a:t>
            </a:r>
          </a:p>
          <a:p>
            <a:pPr marL="285750" indent="-285750">
              <a:lnSpc>
                <a:spcPct val="114000"/>
              </a:lnSpc>
              <a:spcAft>
                <a:spcPts val="600"/>
              </a:spcAft>
              <a:buFont typeface="Arial" panose="020B0604020202020204" pitchFamily="34" charset="0"/>
              <a:buChar char="•"/>
            </a:pPr>
            <a:r>
              <a:rPr lang="en-GB" sz="1800">
                <a:solidFill>
                  <a:schemeClr val="tx1"/>
                </a:solidFill>
                <a:cs typeface="Arial" panose="020B0604020202020204" pitchFamily="34" charset="0"/>
              </a:rPr>
              <a:t>Make a short piece of descriptive writing – what do you see, hear, feel, remember?</a:t>
            </a:r>
          </a:p>
          <a:p>
            <a:pPr marL="285750" indent="-285750">
              <a:lnSpc>
                <a:spcPct val="114000"/>
              </a:lnSpc>
              <a:spcAft>
                <a:spcPts val="600"/>
              </a:spcAft>
              <a:buFont typeface="Arial" panose="020B0604020202020204" pitchFamily="34" charset="0"/>
              <a:buChar char="•"/>
            </a:pPr>
            <a:r>
              <a:rPr lang="en-GB" sz="1800">
                <a:solidFill>
                  <a:schemeClr val="tx1"/>
                </a:solidFill>
                <a:cs typeface="Arial" panose="020B0604020202020204" pitchFamily="34" charset="0"/>
              </a:rPr>
              <a:t>Draw a map or diagram</a:t>
            </a:r>
          </a:p>
          <a:p>
            <a:pPr marL="285750" indent="-285750">
              <a:lnSpc>
                <a:spcPct val="114000"/>
              </a:lnSpc>
              <a:spcAft>
                <a:spcPts val="600"/>
              </a:spcAft>
              <a:buFont typeface="Arial" panose="020B0604020202020204" pitchFamily="34" charset="0"/>
              <a:buChar char="•"/>
            </a:pPr>
            <a:r>
              <a:rPr lang="en-GB" sz="1800">
                <a:solidFill>
                  <a:schemeClr val="tx1"/>
                </a:solidFill>
                <a:cs typeface="Arial" panose="020B0604020202020204" pitchFamily="34" charset="0"/>
              </a:rPr>
              <a:t>Create icons or symbols to represent details</a:t>
            </a:r>
          </a:p>
          <a:p>
            <a:pPr marL="285750" indent="-285750">
              <a:lnSpc>
                <a:spcPct val="114000"/>
              </a:lnSpc>
              <a:spcAft>
                <a:spcPts val="600"/>
              </a:spcAft>
              <a:buFont typeface="Arial" panose="020B0604020202020204" pitchFamily="34" charset="0"/>
              <a:buChar char="•"/>
            </a:pPr>
            <a:r>
              <a:rPr lang="en-GB" sz="1800">
                <a:solidFill>
                  <a:schemeClr val="tx1"/>
                </a:solidFill>
                <a:cs typeface="Arial" panose="020B0604020202020204" pitchFamily="34" charset="0"/>
              </a:rPr>
              <a:t>Make a storyboard (a sequence of images that tell a story)</a:t>
            </a:r>
          </a:p>
        </p:txBody>
      </p:sp>
      <p:sp>
        <p:nvSpPr>
          <p:cNvPr id="39" name="Rectangle: Rounded Corners 38">
            <a:extLst>
              <a:ext uri="{FF2B5EF4-FFF2-40B4-BE49-F238E27FC236}">
                <a16:creationId xmlns:a16="http://schemas.microsoft.com/office/drawing/2014/main" id="{8F481772-5283-4277-F454-13112558F83F}"/>
              </a:ext>
              <a:ext uri="{C183D7F6-B498-43B3-948B-1728B52AA6E4}">
                <adec:decorative xmlns:adec="http://schemas.microsoft.com/office/drawing/2017/decorative" val="1"/>
              </a:ext>
            </a:extLst>
          </p:cNvPr>
          <p:cNvSpPr/>
          <p:nvPr/>
        </p:nvSpPr>
        <p:spPr>
          <a:xfrm>
            <a:off x="4540512" y="1409348"/>
            <a:ext cx="3948001" cy="5286652"/>
          </a:xfrm>
          <a:prstGeom prst="roundRect">
            <a:avLst>
              <a:gd name="adj" fmla="val 4601"/>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285750" indent="-285750">
              <a:lnSpc>
                <a:spcPct val="114000"/>
              </a:lnSpc>
              <a:spcAft>
                <a:spcPts val="600"/>
              </a:spcAft>
              <a:buFont typeface="Arial" panose="020B0604020202020204" pitchFamily="34" charset="0"/>
              <a:buChar char="•"/>
            </a:pPr>
            <a:r>
              <a:rPr lang="en-GB" sz="1800">
                <a:solidFill>
                  <a:schemeClr val="tx1"/>
                </a:solidFill>
                <a:cs typeface="Arial" panose="020B0604020202020204" pitchFamily="34" charset="0"/>
              </a:rPr>
              <a:t>Use a viewfinder to frame part of the scene</a:t>
            </a:r>
          </a:p>
          <a:p>
            <a:pPr marL="285750" indent="-285750">
              <a:lnSpc>
                <a:spcPct val="114000"/>
              </a:lnSpc>
              <a:spcAft>
                <a:spcPts val="600"/>
              </a:spcAft>
              <a:buFont typeface="Arial" panose="020B0604020202020204" pitchFamily="34" charset="0"/>
              <a:buChar char="•"/>
            </a:pPr>
            <a:r>
              <a:rPr lang="en-GB" sz="1800">
                <a:solidFill>
                  <a:schemeClr val="tx1"/>
                </a:solidFill>
                <a:cs typeface="Arial" panose="020B0604020202020204" pitchFamily="34" charset="0"/>
              </a:rPr>
              <a:t>Make a drawing with pencil or charcoal</a:t>
            </a:r>
          </a:p>
          <a:p>
            <a:pPr marL="285750" indent="-285750">
              <a:lnSpc>
                <a:spcPct val="114000"/>
              </a:lnSpc>
              <a:spcAft>
                <a:spcPts val="600"/>
              </a:spcAft>
              <a:buFont typeface="Arial" panose="020B0604020202020204" pitchFamily="34" charset="0"/>
              <a:buChar char="•"/>
            </a:pPr>
            <a:r>
              <a:rPr lang="en-GB" sz="1800">
                <a:solidFill>
                  <a:schemeClr val="tx1"/>
                </a:solidFill>
                <a:cs typeface="Arial" panose="020B0604020202020204" pitchFamily="34" charset="0"/>
              </a:rPr>
              <a:t>Make a pastel drawing with contrasting or complementary colours</a:t>
            </a:r>
          </a:p>
          <a:p>
            <a:pPr marL="285750" indent="-285750">
              <a:lnSpc>
                <a:spcPct val="114000"/>
              </a:lnSpc>
              <a:spcAft>
                <a:spcPts val="600"/>
              </a:spcAft>
              <a:buFont typeface="Arial" panose="020B0604020202020204" pitchFamily="34" charset="0"/>
              <a:buChar char="•"/>
            </a:pPr>
            <a:r>
              <a:rPr lang="en-GB" sz="1800">
                <a:solidFill>
                  <a:schemeClr val="tx1"/>
                </a:solidFill>
                <a:cs typeface="Arial" panose="020B0604020202020204" pitchFamily="34" charset="0"/>
              </a:rPr>
              <a:t>Make a painting with ink, acrylic or watercolour</a:t>
            </a:r>
          </a:p>
          <a:p>
            <a:pPr marL="285750" indent="-285750">
              <a:lnSpc>
                <a:spcPct val="114000"/>
              </a:lnSpc>
              <a:spcAft>
                <a:spcPts val="600"/>
              </a:spcAft>
              <a:buFont typeface="Arial" panose="020B0604020202020204" pitchFamily="34" charset="0"/>
              <a:buChar char="•"/>
            </a:pPr>
            <a:r>
              <a:rPr lang="en-GB" sz="1800">
                <a:solidFill>
                  <a:schemeClr val="tx1"/>
                </a:solidFill>
                <a:cs typeface="Arial" panose="020B0604020202020204" pitchFamily="34" charset="0"/>
              </a:rPr>
              <a:t>Use rubbing to record texture</a:t>
            </a:r>
          </a:p>
          <a:p>
            <a:pPr marL="285750" indent="-285750">
              <a:lnSpc>
                <a:spcPct val="114000"/>
              </a:lnSpc>
              <a:spcAft>
                <a:spcPts val="600"/>
              </a:spcAft>
              <a:buFont typeface="Arial" panose="020B0604020202020204" pitchFamily="34" charset="0"/>
              <a:buChar char="•"/>
            </a:pPr>
            <a:r>
              <a:rPr lang="en-GB" sz="1800">
                <a:solidFill>
                  <a:schemeClr val="tx1"/>
                </a:solidFill>
                <a:cs typeface="Arial" panose="020B0604020202020204" pitchFamily="34" charset="0"/>
              </a:rPr>
              <a:t>Trace around an object or detail</a:t>
            </a:r>
          </a:p>
          <a:p>
            <a:pPr marL="285750" indent="-285750">
              <a:lnSpc>
                <a:spcPct val="114000"/>
              </a:lnSpc>
              <a:spcAft>
                <a:spcPts val="600"/>
              </a:spcAft>
              <a:buFont typeface="Arial" panose="020B0604020202020204" pitchFamily="34" charset="0"/>
              <a:buChar char="•"/>
            </a:pPr>
            <a:r>
              <a:rPr lang="en-GB" sz="1800">
                <a:solidFill>
                  <a:schemeClr val="tx1"/>
                </a:solidFill>
                <a:cs typeface="Arial" panose="020B0604020202020204" pitchFamily="34" charset="0"/>
              </a:rPr>
              <a:t>Take a large number of photos from a similar perspective and then join them together as a collage/montage.</a:t>
            </a:r>
          </a:p>
        </p:txBody>
      </p:sp>
      <p:grpSp>
        <p:nvGrpSpPr>
          <p:cNvPr id="34" name="Group 33" descr="Tips:&#10;Set your intention before your site investigation – what do you want to achieve? What kind of material do you need?&#10;Keep field notes (annotations) in your visual arts diary to record your choices and actions&#10;">
            <a:extLst>
              <a:ext uri="{FF2B5EF4-FFF2-40B4-BE49-F238E27FC236}">
                <a16:creationId xmlns:a16="http://schemas.microsoft.com/office/drawing/2014/main" id="{EC39B102-D971-7E9A-CDE9-9AA28C2FED23}"/>
              </a:ext>
            </a:extLst>
          </p:cNvPr>
          <p:cNvGrpSpPr/>
          <p:nvPr/>
        </p:nvGrpSpPr>
        <p:grpSpPr>
          <a:xfrm>
            <a:off x="8721025" y="1205990"/>
            <a:ext cx="2992172" cy="5490009"/>
            <a:chOff x="8851826" y="1287861"/>
            <a:chExt cx="2992172" cy="5490009"/>
          </a:xfrm>
        </p:grpSpPr>
        <p:sp>
          <p:nvSpPr>
            <p:cNvPr id="35" name="Rectangle: Rounded Corners 34">
              <a:extLst>
                <a:ext uri="{FF2B5EF4-FFF2-40B4-BE49-F238E27FC236}">
                  <a16:creationId xmlns:a16="http://schemas.microsoft.com/office/drawing/2014/main" id="{3440DE03-C8FF-F708-22FE-1F3FE7062AF2}"/>
                </a:ext>
                <a:ext uri="{C183D7F6-B498-43B3-948B-1728B52AA6E4}">
                  <adec:decorative xmlns:adec="http://schemas.microsoft.com/office/drawing/2017/decorative" val="1"/>
                </a:ext>
              </a:extLst>
            </p:cNvPr>
            <p:cNvSpPr/>
            <p:nvPr/>
          </p:nvSpPr>
          <p:spPr>
            <a:xfrm>
              <a:off x="8851826" y="1694046"/>
              <a:ext cx="2829452" cy="5083824"/>
            </a:xfrm>
            <a:prstGeom prst="roundRect">
              <a:avLst>
                <a:gd name="adj" fmla="val 54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63538" indent="-363538">
                <a:lnSpc>
                  <a:spcPct val="114000"/>
                </a:lnSpc>
                <a:spcAft>
                  <a:spcPts val="2400"/>
                </a:spcAft>
              </a:pPr>
              <a:r>
                <a:rPr lang="en-GB" sz="1800" b="1">
                  <a:solidFill>
                    <a:schemeClr val="bg1"/>
                  </a:solidFill>
                  <a:latin typeface="+mj-lt"/>
                  <a:cs typeface="Arial" panose="020B0604020202020204" pitchFamily="34" charset="0"/>
                </a:rPr>
                <a:t>Tips</a:t>
              </a:r>
            </a:p>
            <a:p>
              <a:pPr marL="363538" indent="-363538">
                <a:lnSpc>
                  <a:spcPct val="114000"/>
                </a:lnSpc>
                <a:spcAft>
                  <a:spcPts val="2400"/>
                </a:spcAft>
                <a:buFont typeface="Arial" panose="020B0604020202020204" pitchFamily="34" charset="0"/>
                <a:buChar char="•"/>
              </a:pPr>
              <a:r>
                <a:rPr lang="en-GB" sz="1800">
                  <a:solidFill>
                    <a:schemeClr val="bg1"/>
                  </a:solidFill>
                  <a:latin typeface="+mj-lt"/>
                  <a:cs typeface="Arial" panose="020B0604020202020204" pitchFamily="34" charset="0"/>
                </a:rPr>
                <a:t>Set your </a:t>
              </a:r>
              <a:r>
                <a:rPr lang="en-GB" sz="1800" b="1" u="sng">
                  <a:solidFill>
                    <a:schemeClr val="bg1"/>
                  </a:solidFill>
                  <a:latin typeface="+mj-lt"/>
                  <a:cs typeface="Arial" panose="020B0604020202020204" pitchFamily="34" charset="0"/>
                </a:rPr>
                <a:t>intention</a:t>
              </a:r>
              <a:r>
                <a:rPr lang="en-GB" sz="1800">
                  <a:solidFill>
                    <a:schemeClr val="bg1"/>
                  </a:solidFill>
                  <a:latin typeface="+mj-lt"/>
                  <a:cs typeface="Arial" panose="020B0604020202020204" pitchFamily="34" charset="0"/>
                </a:rPr>
                <a:t> before your site investigation – what do you want to achieve? What kind of material do you need?</a:t>
              </a:r>
            </a:p>
            <a:p>
              <a:pPr marL="363538" indent="-363538">
                <a:lnSpc>
                  <a:spcPct val="114000"/>
                </a:lnSpc>
                <a:spcAft>
                  <a:spcPts val="2400"/>
                </a:spcAft>
                <a:buFont typeface="Arial" panose="020B0604020202020204" pitchFamily="34" charset="0"/>
                <a:buChar char="•"/>
              </a:pPr>
              <a:r>
                <a:rPr lang="en-GB" sz="1800">
                  <a:solidFill>
                    <a:schemeClr val="bg1"/>
                  </a:solidFill>
                  <a:latin typeface="+mj-lt"/>
                  <a:cs typeface="Arial" panose="020B0604020202020204" pitchFamily="34" charset="0"/>
                </a:rPr>
                <a:t>Keep field notes (annotations) in your visual arts diary to record your </a:t>
              </a:r>
              <a:r>
                <a:rPr lang="en-GB" sz="1800" b="1" u="sng">
                  <a:solidFill>
                    <a:schemeClr val="bg1"/>
                  </a:solidFill>
                  <a:latin typeface="+mj-lt"/>
                  <a:cs typeface="Arial" panose="020B0604020202020204" pitchFamily="34" charset="0"/>
                </a:rPr>
                <a:t>choices</a:t>
              </a:r>
              <a:r>
                <a:rPr lang="en-GB" sz="1800">
                  <a:solidFill>
                    <a:schemeClr val="bg1"/>
                  </a:solidFill>
                  <a:latin typeface="+mj-lt"/>
                  <a:cs typeface="Arial" panose="020B0604020202020204" pitchFamily="34" charset="0"/>
                </a:rPr>
                <a:t> and </a:t>
              </a:r>
              <a:r>
                <a:rPr lang="en-GB" sz="1800" b="1" u="sng">
                  <a:solidFill>
                    <a:schemeClr val="bg1"/>
                  </a:solidFill>
                  <a:latin typeface="+mj-lt"/>
                  <a:cs typeface="Arial" panose="020B0604020202020204" pitchFamily="34" charset="0"/>
                </a:rPr>
                <a:t>actions</a:t>
              </a:r>
            </a:p>
          </p:txBody>
        </p:sp>
        <p:grpSp>
          <p:nvGrpSpPr>
            <p:cNvPr id="36" name="Group 35">
              <a:extLst>
                <a:ext uri="{FF2B5EF4-FFF2-40B4-BE49-F238E27FC236}">
                  <a16:creationId xmlns:a16="http://schemas.microsoft.com/office/drawing/2014/main" id="{AEA76719-E171-F6BB-C97A-53E9BC8CE32E}"/>
                </a:ext>
              </a:extLst>
            </p:cNvPr>
            <p:cNvGrpSpPr/>
            <p:nvPr/>
          </p:nvGrpSpPr>
          <p:grpSpPr>
            <a:xfrm>
              <a:off x="10798558" y="1287861"/>
              <a:ext cx="1045440" cy="1045440"/>
              <a:chOff x="5838416" y="1369454"/>
              <a:chExt cx="1045440" cy="1045440"/>
            </a:xfrm>
          </p:grpSpPr>
          <p:sp>
            <p:nvSpPr>
              <p:cNvPr id="37" name="Oval 36">
                <a:hlinkClick r:id="rId3" action="ppaction://hlinksldjump"/>
                <a:extLst>
                  <a:ext uri="{FF2B5EF4-FFF2-40B4-BE49-F238E27FC236}">
                    <a16:creationId xmlns:a16="http://schemas.microsoft.com/office/drawing/2014/main" id="{9DDDABAC-7D56-F1CD-2161-CC65F5607BE8}"/>
                  </a:ext>
                </a:extLst>
              </p:cNvPr>
              <p:cNvSpPr/>
              <p:nvPr/>
            </p:nvSpPr>
            <p:spPr>
              <a:xfrm>
                <a:off x="5838416" y="1369454"/>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sz="3000" b="1">
                  <a:solidFill>
                    <a:schemeClr val="bg1"/>
                  </a:solidFill>
                  <a:latin typeface="+mj-lt"/>
                  <a:cs typeface="Arial" panose="020B0604020202020204" pitchFamily="34" charset="0"/>
                </a:endParaRPr>
              </a:p>
            </p:txBody>
          </p:sp>
          <p:pic>
            <p:nvPicPr>
              <p:cNvPr id="38" name="Picture 37" descr="A blue circle with a red and blue circle with a red arrow in the center&#10;&#10;AI-generated content may be incorrect.">
                <a:extLst>
                  <a:ext uri="{FF2B5EF4-FFF2-40B4-BE49-F238E27FC236}">
                    <a16:creationId xmlns:a16="http://schemas.microsoft.com/office/drawing/2014/main" id="{8B402A4B-3B2A-42AB-6967-4EE2084E8866}"/>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938288" y="1470282"/>
                <a:ext cx="845696" cy="845694"/>
              </a:xfrm>
              <a:prstGeom prst="rect">
                <a:avLst/>
              </a:prstGeom>
            </p:spPr>
          </p:pic>
        </p:grpSp>
      </p:grpSp>
      <p:sp>
        <p:nvSpPr>
          <p:cNvPr id="2" name="Slide Number Placeholder 1">
            <a:extLst>
              <a:ext uri="{FF2B5EF4-FFF2-40B4-BE49-F238E27FC236}">
                <a16:creationId xmlns:a16="http://schemas.microsoft.com/office/drawing/2014/main" id="{290B2E61-C000-14DB-BB31-EBE7752A0E5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40</a:t>
            </a:fld>
            <a:endParaRPr lang="en-AU"/>
          </a:p>
        </p:txBody>
      </p:sp>
    </p:spTree>
    <p:extLst>
      <p:ext uri="{BB962C8B-B14F-4D97-AF65-F5344CB8AC3E}">
        <p14:creationId xmlns:p14="http://schemas.microsoft.com/office/powerpoint/2010/main" val="314275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C21BB5-41F2-1F8F-5BF0-04DC1F4BF4C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A93B1CF-16FA-A1F3-3588-F3902745D07E}"/>
              </a:ext>
            </a:extLst>
          </p:cNvPr>
          <p:cNvSpPr>
            <a:spLocks noGrp="1"/>
          </p:cNvSpPr>
          <p:nvPr>
            <p:ph type="title"/>
          </p:nvPr>
        </p:nvSpPr>
        <p:spPr/>
        <p:txBody>
          <a:bodyPr/>
          <a:lstStyle/>
          <a:p>
            <a:r>
              <a:rPr lang="en-AU" dirty="0">
                <a:latin typeface="+mj-lt"/>
              </a:rPr>
              <a:t>Debrief on site investigation </a:t>
            </a:r>
            <a:r>
              <a:rPr lang="en-AU" dirty="0">
                <a:solidFill>
                  <a:schemeClr val="accent1">
                    <a:alpha val="0"/>
                  </a:schemeClr>
                </a:solidFill>
                <a:latin typeface="+mj-lt"/>
              </a:rPr>
              <a:t>(1)</a:t>
            </a:r>
          </a:p>
        </p:txBody>
      </p:sp>
      <p:sp>
        <p:nvSpPr>
          <p:cNvPr id="4" name="Text Placeholder 3">
            <a:extLst>
              <a:ext uri="{FF2B5EF4-FFF2-40B4-BE49-F238E27FC236}">
                <a16:creationId xmlns:a16="http://schemas.microsoft.com/office/drawing/2014/main" id="{A86E40E3-CD93-6606-7858-801D18C4F5D9}"/>
              </a:ext>
            </a:extLst>
          </p:cNvPr>
          <p:cNvSpPr>
            <a:spLocks noGrp="1"/>
          </p:cNvSpPr>
          <p:nvPr>
            <p:ph type="body" sz="quarter" idx="18"/>
          </p:nvPr>
        </p:nvSpPr>
        <p:spPr/>
        <p:txBody>
          <a:bodyPr/>
          <a:lstStyle/>
          <a:p>
            <a:r>
              <a:rPr lang="en-AU">
                <a:latin typeface="+mj-lt"/>
              </a:rPr>
              <a:t>2.3(a) – Reflect on your experience and the material you collected </a:t>
            </a:r>
          </a:p>
        </p:txBody>
      </p:sp>
      <p:grpSp>
        <p:nvGrpSpPr>
          <p:cNvPr id="14" name="Group 13" descr="A positive success or highlight&#10;">
            <a:extLst>
              <a:ext uri="{FF2B5EF4-FFF2-40B4-BE49-F238E27FC236}">
                <a16:creationId xmlns:a16="http://schemas.microsoft.com/office/drawing/2014/main" id="{19AE2574-FED2-459A-5136-69429E178042}"/>
              </a:ext>
            </a:extLst>
          </p:cNvPr>
          <p:cNvGrpSpPr/>
          <p:nvPr/>
        </p:nvGrpSpPr>
        <p:grpSpPr>
          <a:xfrm>
            <a:off x="53205" y="1522129"/>
            <a:ext cx="3840435" cy="4993871"/>
            <a:chOff x="53205" y="1522129"/>
            <a:chExt cx="3840435" cy="4993871"/>
          </a:xfrm>
        </p:grpSpPr>
        <p:sp>
          <p:nvSpPr>
            <p:cNvPr id="7" name="Rectangle: Rounded Corners 6">
              <a:extLst>
                <a:ext uri="{FF2B5EF4-FFF2-40B4-BE49-F238E27FC236}">
                  <a16:creationId xmlns:a16="http://schemas.microsoft.com/office/drawing/2014/main" id="{89786DAC-25E1-915F-1CDB-4F3CC720F4AE}"/>
                </a:ext>
                <a:ext uri="{C183D7F6-B498-43B3-948B-1728B52AA6E4}">
                  <adec:decorative xmlns:adec="http://schemas.microsoft.com/office/drawing/2017/decorative" val="1"/>
                </a:ext>
              </a:extLst>
            </p:cNvPr>
            <p:cNvSpPr/>
            <p:nvPr/>
          </p:nvSpPr>
          <p:spPr>
            <a:xfrm>
              <a:off x="336406" y="1522129"/>
              <a:ext cx="3557234" cy="4993871"/>
            </a:xfrm>
            <a:prstGeom prst="roundRect">
              <a:avLst/>
            </a:prstGeom>
            <a:solidFill>
              <a:srgbClr val="EDF9E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nSpc>
                  <a:spcPct val="114000"/>
                </a:lnSpc>
                <a:spcAft>
                  <a:spcPts val="600"/>
                </a:spcAft>
              </a:pPr>
              <a:endParaRPr lang="en-AU" sz="1800" b="1">
                <a:solidFill>
                  <a:schemeClr val="tx1"/>
                </a:solidFill>
                <a:cs typeface="Arial" panose="020B0604020202020204" pitchFamily="34" charset="0"/>
              </a:endParaRPr>
            </a:p>
            <a:p>
              <a:pPr>
                <a:lnSpc>
                  <a:spcPct val="114000"/>
                </a:lnSpc>
                <a:spcAft>
                  <a:spcPts val="600"/>
                </a:spcAft>
              </a:pPr>
              <a:endParaRPr lang="en-AU" sz="1800" b="1">
                <a:solidFill>
                  <a:schemeClr val="tx1"/>
                </a:solidFill>
                <a:cs typeface="Arial" panose="020B0604020202020204" pitchFamily="34" charset="0"/>
              </a:endParaRPr>
            </a:p>
            <a:p>
              <a:pPr>
                <a:lnSpc>
                  <a:spcPct val="114000"/>
                </a:lnSpc>
                <a:spcAft>
                  <a:spcPts val="600"/>
                </a:spcAft>
              </a:pPr>
              <a:endParaRPr lang="en-AU" sz="1800" b="1">
                <a:solidFill>
                  <a:schemeClr val="tx1"/>
                </a:solidFill>
                <a:cs typeface="Arial" panose="020B0604020202020204" pitchFamily="34" charset="0"/>
              </a:endParaRPr>
            </a:p>
            <a:p>
              <a:pPr>
                <a:lnSpc>
                  <a:spcPct val="114000"/>
                </a:lnSpc>
                <a:spcAft>
                  <a:spcPts val="600"/>
                </a:spcAft>
              </a:pPr>
              <a:endParaRPr lang="en-AU" sz="1800" b="1">
                <a:solidFill>
                  <a:schemeClr val="tx1"/>
                </a:solidFill>
                <a:cs typeface="Arial" panose="020B0604020202020204" pitchFamily="34" charset="0"/>
              </a:endParaRPr>
            </a:p>
            <a:p>
              <a:pPr marL="285750" indent="-285750">
                <a:lnSpc>
                  <a:spcPct val="114000"/>
                </a:lnSpc>
                <a:spcAft>
                  <a:spcPts val="600"/>
                </a:spcAft>
                <a:buFont typeface="Arial" panose="020B0604020202020204" pitchFamily="34" charset="0"/>
                <a:buChar char="•"/>
              </a:pPr>
              <a:r>
                <a:rPr lang="en-AU" sz="1800">
                  <a:solidFill>
                    <a:schemeClr val="tx1"/>
                  </a:solidFill>
                  <a:cs typeface="Arial" panose="020B0604020202020204" pitchFamily="34" charset="0"/>
                </a:rPr>
                <a:t>Click to add text</a:t>
              </a:r>
              <a:r>
                <a:rPr lang="en-AU" sz="1800" b="1">
                  <a:solidFill>
                    <a:schemeClr val="tx1"/>
                  </a:solidFill>
                  <a:cs typeface="Arial" panose="020B0604020202020204" pitchFamily="34" charset="0"/>
                </a:rPr>
                <a:t> </a:t>
              </a:r>
            </a:p>
          </p:txBody>
        </p:sp>
        <p:grpSp>
          <p:nvGrpSpPr>
            <p:cNvPr id="10" name="Group 9">
              <a:extLst>
                <a:ext uri="{FF2B5EF4-FFF2-40B4-BE49-F238E27FC236}">
                  <a16:creationId xmlns:a16="http://schemas.microsoft.com/office/drawing/2014/main" id="{900489AD-6BF4-0689-87EA-B2ECF4B39DD6}"/>
                </a:ext>
              </a:extLst>
            </p:cNvPr>
            <p:cNvGrpSpPr/>
            <p:nvPr/>
          </p:nvGrpSpPr>
          <p:grpSpPr>
            <a:xfrm>
              <a:off x="53205" y="1532071"/>
              <a:ext cx="3682629" cy="1135092"/>
              <a:chOff x="53205" y="1532071"/>
              <a:chExt cx="3682629" cy="1135092"/>
            </a:xfrm>
          </p:grpSpPr>
          <p:pic>
            <p:nvPicPr>
              <p:cNvPr id="1026" name="Picture 2">
                <a:extLst>
                  <a:ext uri="{FF2B5EF4-FFF2-40B4-BE49-F238E27FC236}">
                    <a16:creationId xmlns:a16="http://schemas.microsoft.com/office/drawing/2014/main" id="{0357DDD8-C903-28CF-2FD3-094B39CEFA5A}"/>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3205" y="1532071"/>
                <a:ext cx="1409700" cy="113509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CAF1076D-D82C-9402-368E-041953D74DB7}"/>
                  </a:ext>
                </a:extLst>
              </p:cNvPr>
              <p:cNvSpPr txBox="1"/>
              <p:nvPr/>
            </p:nvSpPr>
            <p:spPr>
              <a:xfrm>
                <a:off x="1538422" y="1765866"/>
                <a:ext cx="2197412" cy="704419"/>
              </a:xfrm>
              <a:prstGeom prst="rect">
                <a:avLst/>
              </a:prstGeom>
              <a:noFill/>
              <a:ln>
                <a:noFill/>
              </a:ln>
            </p:spPr>
            <p:txBody>
              <a:bodyPr wrap="square" lIns="0" tIns="0" rIns="0" bIns="0" rtlCol="0">
                <a:noAutofit/>
              </a:bodyPr>
              <a:lstStyle/>
              <a:p>
                <a:pPr algn="l">
                  <a:lnSpc>
                    <a:spcPct val="130000"/>
                  </a:lnSpc>
                </a:pPr>
                <a:r>
                  <a:rPr lang="en-AU" sz="2000">
                    <a:latin typeface="+mj-lt"/>
                    <a:cs typeface="Arial" panose="020B0604020202020204" pitchFamily="34" charset="0"/>
                  </a:rPr>
                  <a:t>A positive success or highlight</a:t>
                </a:r>
              </a:p>
            </p:txBody>
          </p:sp>
        </p:grpSp>
      </p:grpSp>
      <p:grpSp>
        <p:nvGrpSpPr>
          <p:cNvPr id="17" name="Group 16" descr="Something you are looking forward to&#10;">
            <a:extLst>
              <a:ext uri="{FF2B5EF4-FFF2-40B4-BE49-F238E27FC236}">
                <a16:creationId xmlns:a16="http://schemas.microsoft.com/office/drawing/2014/main" id="{8647BAA3-BC79-FB31-D2E7-148D75FE2433}"/>
              </a:ext>
            </a:extLst>
          </p:cNvPr>
          <p:cNvGrpSpPr/>
          <p:nvPr/>
        </p:nvGrpSpPr>
        <p:grpSpPr>
          <a:xfrm>
            <a:off x="4317384" y="1398720"/>
            <a:ext cx="3557234" cy="5117280"/>
            <a:chOff x="4317384" y="1398720"/>
            <a:chExt cx="3557234" cy="5117280"/>
          </a:xfrm>
        </p:grpSpPr>
        <p:sp>
          <p:nvSpPr>
            <p:cNvPr id="8" name="Rectangle: Rounded Corners 7">
              <a:extLst>
                <a:ext uri="{FF2B5EF4-FFF2-40B4-BE49-F238E27FC236}">
                  <a16:creationId xmlns:a16="http://schemas.microsoft.com/office/drawing/2014/main" id="{B9F8BBA4-1475-DDF1-64A2-98F0198DE022}"/>
                </a:ext>
                <a:ext uri="{C183D7F6-B498-43B3-948B-1728B52AA6E4}">
                  <adec:decorative xmlns:adec="http://schemas.microsoft.com/office/drawing/2017/decorative" val="1"/>
                </a:ext>
              </a:extLst>
            </p:cNvPr>
            <p:cNvSpPr/>
            <p:nvPr/>
          </p:nvSpPr>
          <p:spPr>
            <a:xfrm>
              <a:off x="4317384" y="1522129"/>
              <a:ext cx="3557234" cy="4993871"/>
            </a:xfrm>
            <a:prstGeom prst="roundRect">
              <a:avLst/>
            </a:prstGeom>
            <a:solidFill>
              <a:srgbClr val="EDF9E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nSpc>
                  <a:spcPct val="114000"/>
                </a:lnSpc>
                <a:spcAft>
                  <a:spcPts val="600"/>
                </a:spcAft>
              </a:pPr>
              <a:endParaRPr lang="en-AU" sz="1800" b="1">
                <a:solidFill>
                  <a:schemeClr val="tx1"/>
                </a:solidFill>
                <a:cs typeface="Arial" panose="020B0604020202020204" pitchFamily="34" charset="0"/>
              </a:endParaRPr>
            </a:p>
            <a:p>
              <a:pPr>
                <a:lnSpc>
                  <a:spcPct val="114000"/>
                </a:lnSpc>
                <a:spcAft>
                  <a:spcPts val="600"/>
                </a:spcAft>
              </a:pPr>
              <a:endParaRPr lang="en-AU" sz="1800" b="1">
                <a:solidFill>
                  <a:schemeClr val="tx1"/>
                </a:solidFill>
                <a:cs typeface="Arial" panose="020B0604020202020204" pitchFamily="34" charset="0"/>
              </a:endParaRPr>
            </a:p>
            <a:p>
              <a:pPr>
                <a:lnSpc>
                  <a:spcPct val="114000"/>
                </a:lnSpc>
                <a:spcAft>
                  <a:spcPts val="600"/>
                </a:spcAft>
              </a:pPr>
              <a:endParaRPr lang="en-AU" sz="1800" b="1">
                <a:solidFill>
                  <a:schemeClr val="tx1"/>
                </a:solidFill>
                <a:cs typeface="Arial" panose="020B0604020202020204" pitchFamily="34" charset="0"/>
              </a:endParaRPr>
            </a:p>
            <a:p>
              <a:pPr>
                <a:lnSpc>
                  <a:spcPct val="114000"/>
                </a:lnSpc>
                <a:spcAft>
                  <a:spcPts val="600"/>
                </a:spcAft>
              </a:pPr>
              <a:endParaRPr lang="en-AU" sz="1800" b="1">
                <a:solidFill>
                  <a:schemeClr val="tx1"/>
                </a:solidFill>
                <a:cs typeface="Arial" panose="020B0604020202020204" pitchFamily="34" charset="0"/>
              </a:endParaRPr>
            </a:p>
            <a:p>
              <a:pPr marL="285750" indent="-285750">
                <a:lnSpc>
                  <a:spcPct val="114000"/>
                </a:lnSpc>
                <a:spcAft>
                  <a:spcPts val="600"/>
                </a:spcAft>
                <a:buFont typeface="Arial" panose="020B0604020202020204" pitchFamily="34" charset="0"/>
                <a:buChar char="•"/>
              </a:pPr>
              <a:r>
                <a:rPr lang="en-AU" sz="1800">
                  <a:solidFill>
                    <a:schemeClr val="tx1"/>
                  </a:solidFill>
                  <a:cs typeface="Arial" panose="020B0604020202020204" pitchFamily="34" charset="0"/>
                </a:rPr>
                <a:t>Click to add text</a:t>
              </a:r>
              <a:r>
                <a:rPr lang="en-AU" sz="1800" b="1">
                  <a:solidFill>
                    <a:schemeClr val="tx1"/>
                  </a:solidFill>
                  <a:cs typeface="Arial" panose="020B0604020202020204" pitchFamily="34" charset="0"/>
                </a:rPr>
                <a:t> </a:t>
              </a:r>
            </a:p>
          </p:txBody>
        </p:sp>
        <p:grpSp>
          <p:nvGrpSpPr>
            <p:cNvPr id="11" name="Group 10">
              <a:extLst>
                <a:ext uri="{FF2B5EF4-FFF2-40B4-BE49-F238E27FC236}">
                  <a16:creationId xmlns:a16="http://schemas.microsoft.com/office/drawing/2014/main" id="{D71808D5-A31A-3ED1-27F9-F6EF26E52305}"/>
                </a:ext>
              </a:extLst>
            </p:cNvPr>
            <p:cNvGrpSpPr/>
            <p:nvPr/>
          </p:nvGrpSpPr>
          <p:grpSpPr>
            <a:xfrm>
              <a:off x="4465891" y="1398720"/>
              <a:ext cx="3134122" cy="1391403"/>
              <a:chOff x="4465891" y="1398720"/>
              <a:chExt cx="3134122" cy="1391403"/>
            </a:xfrm>
          </p:grpSpPr>
          <p:pic>
            <p:nvPicPr>
              <p:cNvPr id="1027" name="Picture 3">
                <a:extLst>
                  <a:ext uri="{FF2B5EF4-FFF2-40B4-BE49-F238E27FC236}">
                    <a16:creationId xmlns:a16="http://schemas.microsoft.com/office/drawing/2014/main" id="{3ABE0F39-2771-6801-7585-A02A1DCD78BC}"/>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65891" y="1398720"/>
                <a:ext cx="742950" cy="139140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8D8AA260-0399-0CBB-4CA8-B5C485F4942D}"/>
                  </a:ext>
                </a:extLst>
              </p:cNvPr>
              <p:cNvSpPr txBox="1"/>
              <p:nvPr/>
            </p:nvSpPr>
            <p:spPr>
              <a:xfrm>
                <a:off x="5251388" y="1765866"/>
                <a:ext cx="2348625" cy="850939"/>
              </a:xfrm>
              <a:prstGeom prst="rect">
                <a:avLst/>
              </a:prstGeom>
              <a:noFill/>
            </p:spPr>
            <p:txBody>
              <a:bodyPr wrap="square">
                <a:spAutoFit/>
              </a:bodyPr>
              <a:lstStyle/>
              <a:p>
                <a:pPr algn="l">
                  <a:lnSpc>
                    <a:spcPct val="130000"/>
                  </a:lnSpc>
                </a:pPr>
                <a:r>
                  <a:rPr lang="en-AU" sz="2000">
                    <a:latin typeface="+mj-lt"/>
                    <a:cs typeface="Arial" panose="020B0604020202020204" pitchFamily="34" charset="0"/>
                  </a:rPr>
                  <a:t>Something you are looking forward to</a:t>
                </a:r>
              </a:p>
            </p:txBody>
          </p:sp>
        </p:grpSp>
      </p:grpSp>
      <p:grpSp>
        <p:nvGrpSpPr>
          <p:cNvPr id="18" name="Group 17" descr="A challenge you experienced&#10;">
            <a:extLst>
              <a:ext uri="{FF2B5EF4-FFF2-40B4-BE49-F238E27FC236}">
                <a16:creationId xmlns:a16="http://schemas.microsoft.com/office/drawing/2014/main" id="{09955597-6353-E344-A389-BE955CE7A5C1}"/>
              </a:ext>
            </a:extLst>
          </p:cNvPr>
          <p:cNvGrpSpPr/>
          <p:nvPr/>
        </p:nvGrpSpPr>
        <p:grpSpPr>
          <a:xfrm>
            <a:off x="8298362" y="1398720"/>
            <a:ext cx="3557234" cy="5117280"/>
            <a:chOff x="8298362" y="1398720"/>
            <a:chExt cx="3557234" cy="5117280"/>
          </a:xfrm>
        </p:grpSpPr>
        <p:sp>
          <p:nvSpPr>
            <p:cNvPr id="9" name="Rectangle: Rounded Corners 8">
              <a:extLst>
                <a:ext uri="{FF2B5EF4-FFF2-40B4-BE49-F238E27FC236}">
                  <a16:creationId xmlns:a16="http://schemas.microsoft.com/office/drawing/2014/main" id="{434B013E-7C0A-BE67-55B2-B9EE6CC76F9A}"/>
                </a:ext>
                <a:ext uri="{C183D7F6-B498-43B3-948B-1728B52AA6E4}">
                  <adec:decorative xmlns:adec="http://schemas.microsoft.com/office/drawing/2017/decorative" val="1"/>
                </a:ext>
              </a:extLst>
            </p:cNvPr>
            <p:cNvSpPr/>
            <p:nvPr/>
          </p:nvSpPr>
          <p:spPr>
            <a:xfrm>
              <a:off x="8298362" y="1522129"/>
              <a:ext cx="3557234" cy="4993871"/>
            </a:xfrm>
            <a:prstGeom prst="roundRect">
              <a:avLst/>
            </a:prstGeom>
            <a:solidFill>
              <a:srgbClr val="EDF9E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898525">
                <a:lnSpc>
                  <a:spcPct val="114000"/>
                </a:lnSpc>
                <a:spcAft>
                  <a:spcPts val="600"/>
                </a:spcAft>
              </a:pPr>
              <a:endParaRPr lang="en-AU" sz="1800" b="1">
                <a:solidFill>
                  <a:schemeClr val="tx1"/>
                </a:solidFill>
                <a:cs typeface="Arial" panose="020B0604020202020204" pitchFamily="34" charset="0"/>
              </a:endParaRPr>
            </a:p>
            <a:p>
              <a:pPr marL="898525">
                <a:lnSpc>
                  <a:spcPct val="114000"/>
                </a:lnSpc>
                <a:spcAft>
                  <a:spcPts val="600"/>
                </a:spcAft>
              </a:pPr>
              <a:endParaRPr lang="en-AU" sz="1800" b="1">
                <a:solidFill>
                  <a:schemeClr val="tx1"/>
                </a:solidFill>
                <a:cs typeface="Arial" panose="020B0604020202020204" pitchFamily="34" charset="0"/>
              </a:endParaRPr>
            </a:p>
            <a:p>
              <a:pPr marL="898525">
                <a:lnSpc>
                  <a:spcPct val="114000"/>
                </a:lnSpc>
                <a:spcAft>
                  <a:spcPts val="600"/>
                </a:spcAft>
              </a:pPr>
              <a:endParaRPr lang="en-AU" sz="1800" b="1">
                <a:solidFill>
                  <a:schemeClr val="tx1"/>
                </a:solidFill>
                <a:cs typeface="Arial" panose="020B0604020202020204" pitchFamily="34" charset="0"/>
              </a:endParaRPr>
            </a:p>
            <a:p>
              <a:pPr marL="898525">
                <a:lnSpc>
                  <a:spcPct val="114000"/>
                </a:lnSpc>
                <a:spcAft>
                  <a:spcPts val="600"/>
                </a:spcAft>
              </a:pPr>
              <a:endParaRPr lang="en-AU" sz="1800" b="1">
                <a:solidFill>
                  <a:schemeClr val="tx1"/>
                </a:solidFill>
                <a:cs typeface="Arial" panose="020B0604020202020204" pitchFamily="34" charset="0"/>
              </a:endParaRPr>
            </a:p>
            <a:p>
              <a:pPr marL="285750" indent="-285750">
                <a:lnSpc>
                  <a:spcPct val="114000"/>
                </a:lnSpc>
                <a:spcAft>
                  <a:spcPts val="600"/>
                </a:spcAft>
                <a:buFont typeface="Arial" panose="020B0604020202020204" pitchFamily="34" charset="0"/>
                <a:buChar char="•"/>
              </a:pPr>
              <a:r>
                <a:rPr lang="en-AU" sz="1800" b="1">
                  <a:solidFill>
                    <a:schemeClr val="tx1"/>
                  </a:solidFill>
                  <a:cs typeface="Arial" panose="020B0604020202020204" pitchFamily="34" charset="0"/>
                </a:rPr>
                <a:t> </a:t>
              </a:r>
              <a:r>
                <a:rPr lang="en-AU" sz="1800">
                  <a:solidFill>
                    <a:schemeClr val="tx1"/>
                  </a:solidFill>
                  <a:cs typeface="Arial" panose="020B0604020202020204" pitchFamily="34" charset="0"/>
                </a:rPr>
                <a:t>Click to add text</a:t>
              </a:r>
              <a:endParaRPr lang="en-AU" sz="1800" b="1">
                <a:solidFill>
                  <a:schemeClr val="tx1"/>
                </a:solidFill>
                <a:cs typeface="Arial" panose="020B0604020202020204" pitchFamily="34" charset="0"/>
              </a:endParaRPr>
            </a:p>
          </p:txBody>
        </p:sp>
        <p:grpSp>
          <p:nvGrpSpPr>
            <p:cNvPr id="12" name="Group 11">
              <a:extLst>
                <a:ext uri="{FF2B5EF4-FFF2-40B4-BE49-F238E27FC236}">
                  <a16:creationId xmlns:a16="http://schemas.microsoft.com/office/drawing/2014/main" id="{85320277-BD60-FB23-1FEF-6FD244813BA7}"/>
                </a:ext>
              </a:extLst>
            </p:cNvPr>
            <p:cNvGrpSpPr/>
            <p:nvPr/>
          </p:nvGrpSpPr>
          <p:grpSpPr>
            <a:xfrm>
              <a:off x="8366657" y="1398720"/>
              <a:ext cx="3411385" cy="1391403"/>
              <a:chOff x="8366657" y="1398720"/>
              <a:chExt cx="3411385" cy="1391403"/>
            </a:xfrm>
          </p:grpSpPr>
          <p:pic>
            <p:nvPicPr>
              <p:cNvPr id="1028" name="Picture 4">
                <a:extLst>
                  <a:ext uri="{FF2B5EF4-FFF2-40B4-BE49-F238E27FC236}">
                    <a16:creationId xmlns:a16="http://schemas.microsoft.com/office/drawing/2014/main" id="{D2BD0DDF-4A5C-304D-392A-AB76CD98D6F3}"/>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366657" y="1398720"/>
                <a:ext cx="542925" cy="1391403"/>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2B4D40E2-7605-6F6B-5EED-CA07BAAA9D97}"/>
                  </a:ext>
                </a:extLst>
              </p:cNvPr>
              <p:cNvSpPr txBox="1"/>
              <p:nvPr/>
            </p:nvSpPr>
            <p:spPr>
              <a:xfrm>
                <a:off x="9117735" y="1765866"/>
                <a:ext cx="2660307" cy="850939"/>
              </a:xfrm>
              <a:prstGeom prst="rect">
                <a:avLst/>
              </a:prstGeom>
              <a:noFill/>
            </p:spPr>
            <p:txBody>
              <a:bodyPr wrap="square">
                <a:spAutoFit/>
              </a:bodyPr>
              <a:lstStyle/>
              <a:p>
                <a:pPr algn="l">
                  <a:lnSpc>
                    <a:spcPct val="130000"/>
                  </a:lnSpc>
                </a:pPr>
                <a:r>
                  <a:rPr lang="en-AU" sz="2000">
                    <a:latin typeface="+mj-lt"/>
                    <a:cs typeface="Arial" panose="020B0604020202020204" pitchFamily="34" charset="0"/>
                  </a:rPr>
                  <a:t>A challenge you experienced</a:t>
                </a:r>
              </a:p>
            </p:txBody>
          </p:sp>
        </p:grpSp>
      </p:grpSp>
      <p:sp>
        <p:nvSpPr>
          <p:cNvPr id="2" name="Slide Number Placeholder 1">
            <a:extLst>
              <a:ext uri="{FF2B5EF4-FFF2-40B4-BE49-F238E27FC236}">
                <a16:creationId xmlns:a16="http://schemas.microsoft.com/office/drawing/2014/main" id="{561A5E4F-5360-258A-8317-D0BCC7C553C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41</a:t>
            </a:fld>
            <a:endParaRPr lang="en-AU"/>
          </a:p>
        </p:txBody>
      </p:sp>
    </p:spTree>
    <p:extLst>
      <p:ext uri="{BB962C8B-B14F-4D97-AF65-F5344CB8AC3E}">
        <p14:creationId xmlns:p14="http://schemas.microsoft.com/office/powerpoint/2010/main" val="3055341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A9641F-F015-8A7A-5E1F-5EF108F447C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1A6C091-6F2D-905E-BF50-2901DB0C51E6}"/>
              </a:ext>
            </a:extLst>
          </p:cNvPr>
          <p:cNvSpPr>
            <a:spLocks noGrp="1"/>
          </p:cNvSpPr>
          <p:nvPr>
            <p:ph type="title"/>
          </p:nvPr>
        </p:nvSpPr>
        <p:spPr>
          <a:xfrm>
            <a:off x="360000" y="360000"/>
            <a:ext cx="6347485" cy="545601"/>
          </a:xfrm>
        </p:spPr>
        <p:txBody>
          <a:bodyPr/>
          <a:lstStyle/>
          <a:p>
            <a:r>
              <a:rPr lang="en-AU" dirty="0">
                <a:latin typeface="+mj-lt"/>
              </a:rPr>
              <a:t>Debrief on site investigation </a:t>
            </a:r>
            <a:r>
              <a:rPr lang="en-AU" dirty="0">
                <a:solidFill>
                  <a:schemeClr val="accent1">
                    <a:alpha val="0"/>
                  </a:schemeClr>
                </a:solidFill>
                <a:latin typeface="+mj-lt"/>
              </a:rPr>
              <a:t>(2)</a:t>
            </a:r>
          </a:p>
        </p:txBody>
      </p:sp>
      <p:sp>
        <p:nvSpPr>
          <p:cNvPr id="4" name="Text Placeholder 3">
            <a:extLst>
              <a:ext uri="{FF2B5EF4-FFF2-40B4-BE49-F238E27FC236}">
                <a16:creationId xmlns:a16="http://schemas.microsoft.com/office/drawing/2014/main" id="{52F69E90-15EF-E61C-8A99-286CBF257C84}"/>
              </a:ext>
            </a:extLst>
          </p:cNvPr>
          <p:cNvSpPr>
            <a:spLocks noGrp="1"/>
          </p:cNvSpPr>
          <p:nvPr>
            <p:ph type="body" sz="quarter" idx="18"/>
          </p:nvPr>
        </p:nvSpPr>
        <p:spPr>
          <a:xfrm>
            <a:off x="360000" y="982520"/>
            <a:ext cx="6347484" cy="310015"/>
          </a:xfrm>
        </p:spPr>
        <p:txBody>
          <a:bodyPr/>
          <a:lstStyle/>
          <a:p>
            <a:r>
              <a:rPr lang="en-AU">
                <a:latin typeface="+mj-lt"/>
              </a:rPr>
              <a:t>2.3(b) – Annotate and evaluate documentary material</a:t>
            </a:r>
          </a:p>
        </p:txBody>
      </p:sp>
      <p:grpSp>
        <p:nvGrpSpPr>
          <p:cNvPr id="22" name="Group 21" descr="Use the self-evaluation and peer feedback – art making protocol to exchange feedback on your drawing.&#10;">
            <a:extLst>
              <a:ext uri="{FF2B5EF4-FFF2-40B4-BE49-F238E27FC236}">
                <a16:creationId xmlns:a16="http://schemas.microsoft.com/office/drawing/2014/main" id="{291C31AB-3AF0-FEEB-8F12-C013ED44C9AE}"/>
              </a:ext>
            </a:extLst>
          </p:cNvPr>
          <p:cNvGrpSpPr/>
          <p:nvPr/>
        </p:nvGrpSpPr>
        <p:grpSpPr>
          <a:xfrm>
            <a:off x="6603737" y="160550"/>
            <a:ext cx="5240262" cy="1045440"/>
            <a:chOff x="4308000" y="160550"/>
            <a:chExt cx="5240262" cy="1045440"/>
          </a:xfrm>
        </p:grpSpPr>
        <p:grpSp>
          <p:nvGrpSpPr>
            <p:cNvPr id="23" name="Group 22" descr="2. Pre-production">
              <a:extLst>
                <a:ext uri="{FF2B5EF4-FFF2-40B4-BE49-F238E27FC236}">
                  <a16:creationId xmlns:a16="http://schemas.microsoft.com/office/drawing/2014/main" id="{D29FFAFF-E746-8386-A689-D7632922E048}"/>
                </a:ext>
              </a:extLst>
            </p:cNvPr>
            <p:cNvGrpSpPr/>
            <p:nvPr/>
          </p:nvGrpSpPr>
          <p:grpSpPr>
            <a:xfrm>
              <a:off x="4308000" y="160550"/>
              <a:ext cx="5240262" cy="1045440"/>
              <a:chOff x="8516640" y="310738"/>
              <a:chExt cx="5240262" cy="1045440"/>
            </a:xfrm>
          </p:grpSpPr>
          <p:sp>
            <p:nvSpPr>
              <p:cNvPr id="25" name="Rectangle: Rounded Corners 24">
                <a:extLst>
                  <a:ext uri="{FF2B5EF4-FFF2-40B4-BE49-F238E27FC236}">
                    <a16:creationId xmlns:a16="http://schemas.microsoft.com/office/drawing/2014/main" id="{29EC08E7-F05E-A5F2-F204-A85EBC7C78C7}"/>
                  </a:ext>
                  <a:ext uri="{C183D7F6-B498-43B3-948B-1728B52AA6E4}">
                    <adec:decorative xmlns:adec="http://schemas.microsoft.com/office/drawing/2017/decorative" val="1"/>
                  </a:ext>
                </a:extLst>
              </p:cNvPr>
              <p:cNvSpPr/>
              <p:nvPr/>
            </p:nvSpPr>
            <p:spPr>
              <a:xfrm>
                <a:off x="9194422" y="374761"/>
                <a:ext cx="4562480" cy="917394"/>
              </a:xfrm>
              <a:prstGeom prst="roundRect">
                <a:avLst>
                  <a:gd name="adj" fmla="val 1725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63538"/>
                <a:r>
                  <a:rPr lang="en-GB" sz="1800">
                    <a:solidFill>
                      <a:schemeClr val="bg1"/>
                    </a:solidFill>
                    <a:latin typeface="+mj-lt"/>
                    <a:cs typeface="Arial" panose="020B0604020202020204" pitchFamily="34" charset="0"/>
                  </a:rPr>
                  <a:t>Use the </a:t>
                </a:r>
                <a:r>
                  <a:rPr lang="en-GB" sz="1800" u="sng">
                    <a:solidFill>
                      <a:schemeClr val="accent4"/>
                    </a:solidFill>
                    <a:latin typeface="+mj-lt"/>
                    <a:cs typeface="Arial" panose="020B0604020202020204" pitchFamily="34" charset="0"/>
                    <a:hlinkClick r:id="rId2" action="ppaction://hlinksldjump">
                      <a:extLst>
                        <a:ext uri="{A12FA001-AC4F-418D-AE19-62706E023703}">
                          <ahyp:hlinkClr xmlns:ahyp="http://schemas.microsoft.com/office/drawing/2018/hyperlinkcolor" val="tx"/>
                        </a:ext>
                      </a:extLst>
                    </a:hlinkClick>
                  </a:rPr>
                  <a:t>self-evaluation and peer feedback – art making</a:t>
                </a:r>
                <a:r>
                  <a:rPr lang="en-GB" sz="1800">
                    <a:solidFill>
                      <a:schemeClr val="accent4"/>
                    </a:solidFill>
                    <a:latin typeface="+mj-lt"/>
                    <a:cs typeface="Arial" panose="020B0604020202020204" pitchFamily="34" charset="0"/>
                    <a:hlinkClick r:id="rId2" action="ppaction://hlinksldjump">
                      <a:extLst>
                        <a:ext uri="{A12FA001-AC4F-418D-AE19-62706E023703}">
                          <ahyp:hlinkClr xmlns:ahyp="http://schemas.microsoft.com/office/drawing/2018/hyperlinkcolor" val="tx"/>
                        </a:ext>
                      </a:extLst>
                    </a:hlinkClick>
                  </a:rPr>
                  <a:t> </a:t>
                </a:r>
                <a:r>
                  <a:rPr lang="en-GB" sz="1800">
                    <a:solidFill>
                      <a:schemeClr val="bg1"/>
                    </a:solidFill>
                    <a:latin typeface="+mj-lt"/>
                    <a:cs typeface="Arial" panose="020B0604020202020204" pitchFamily="34" charset="0"/>
                  </a:rPr>
                  <a:t>protocol to exchange feedback on your drawing.</a:t>
                </a:r>
                <a:endParaRPr lang="en-GB" sz="1800" u="sng">
                  <a:solidFill>
                    <a:schemeClr val="bg1"/>
                  </a:solidFill>
                  <a:latin typeface="+mj-lt"/>
                  <a:cs typeface="Arial" panose="020B0604020202020204" pitchFamily="34" charset="0"/>
                </a:endParaRPr>
              </a:p>
            </p:txBody>
          </p:sp>
          <p:sp>
            <p:nvSpPr>
              <p:cNvPr id="26" name="Oval 25">
                <a:hlinkClick r:id="rId3" action="ppaction://hlinksldjump"/>
                <a:extLst>
                  <a:ext uri="{FF2B5EF4-FFF2-40B4-BE49-F238E27FC236}">
                    <a16:creationId xmlns:a16="http://schemas.microsoft.com/office/drawing/2014/main" id="{9898A02F-EAFD-B907-E16D-1700FBE23377}"/>
                  </a:ext>
                </a:extLst>
              </p:cNvPr>
              <p:cNvSpPr/>
              <p:nvPr/>
            </p:nvSpPr>
            <p:spPr>
              <a:xfrm>
                <a:off x="8516640" y="310738"/>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sz="3000" b="1">
                  <a:solidFill>
                    <a:schemeClr val="bg1"/>
                  </a:solidFill>
                  <a:latin typeface="+mj-lt"/>
                  <a:cs typeface="Arial" panose="020B0604020202020204" pitchFamily="34" charset="0"/>
                </a:endParaRPr>
              </a:p>
            </p:txBody>
          </p:sp>
        </p:grpSp>
        <p:pic>
          <p:nvPicPr>
            <p:cNvPr id="24" name="Picture 23">
              <a:extLst>
                <a:ext uri="{FF2B5EF4-FFF2-40B4-BE49-F238E27FC236}">
                  <a16:creationId xmlns:a16="http://schemas.microsoft.com/office/drawing/2014/main" id="{C02F8B62-16FA-62F0-2EAE-D1AAFDEA90DC}"/>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4411748" y="260270"/>
              <a:ext cx="837944" cy="846000"/>
            </a:xfrm>
            <a:prstGeom prst="rect">
              <a:avLst/>
            </a:prstGeom>
          </p:spPr>
        </p:pic>
      </p:grpSp>
      <p:sp>
        <p:nvSpPr>
          <p:cNvPr id="5" name="Rectangle: Rounded Corners 4">
            <a:extLst>
              <a:ext uri="{FF2B5EF4-FFF2-40B4-BE49-F238E27FC236}">
                <a16:creationId xmlns:a16="http://schemas.microsoft.com/office/drawing/2014/main" id="{2CE9F21E-7FD6-7935-51E3-9CB944C954EA}"/>
              </a:ext>
            </a:extLst>
          </p:cNvPr>
          <p:cNvSpPr/>
          <p:nvPr/>
        </p:nvSpPr>
        <p:spPr>
          <a:xfrm>
            <a:off x="359999" y="1510388"/>
            <a:ext cx="3916726" cy="5185612"/>
          </a:xfrm>
          <a:prstGeom prst="roundRect">
            <a:avLst>
              <a:gd name="adj" fmla="val 5748"/>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44000" bIns="180000" rtlCol="0" anchor="ctr"/>
          <a:lstStyle/>
          <a:p>
            <a:pPr>
              <a:spcAft>
                <a:spcPts val="600"/>
              </a:spcAft>
            </a:pPr>
            <a:r>
              <a:rPr lang="en-AU" sz="1800">
                <a:solidFill>
                  <a:schemeClr val="tx1"/>
                </a:solidFill>
              </a:rPr>
              <a:t>Choose your top 5 pieces of documentary material from your site investigation. These become your </a:t>
            </a:r>
            <a:r>
              <a:rPr lang="en-AU" sz="1800" b="1">
                <a:solidFill>
                  <a:schemeClr val="tx1"/>
                </a:solidFill>
              </a:rPr>
              <a:t>artefacts</a:t>
            </a:r>
            <a:r>
              <a:rPr lang="en-AU" sz="1800">
                <a:solidFill>
                  <a:schemeClr val="tx1"/>
                </a:solidFill>
              </a:rPr>
              <a:t> – material made using art making processes.</a:t>
            </a:r>
          </a:p>
          <a:p>
            <a:pPr>
              <a:spcAft>
                <a:spcPts val="600"/>
              </a:spcAft>
            </a:pPr>
            <a:r>
              <a:rPr lang="en-AU" sz="1800">
                <a:solidFill>
                  <a:schemeClr val="tx1"/>
                </a:solidFill>
              </a:rPr>
              <a:t>For each artefact, add:</a:t>
            </a:r>
          </a:p>
          <a:p>
            <a:pPr marL="285750" indent="-285750">
              <a:spcAft>
                <a:spcPts val="600"/>
              </a:spcAft>
              <a:buFont typeface="Arial" panose="020B0604020202020204" pitchFamily="34" charset="0"/>
              <a:buChar char="•"/>
            </a:pPr>
            <a:r>
              <a:rPr lang="en-AU" sz="1800">
                <a:solidFill>
                  <a:schemeClr val="tx1"/>
                </a:solidFill>
              </a:rPr>
              <a:t>An annotation with further details about what you captured and why you chose it</a:t>
            </a:r>
          </a:p>
          <a:p>
            <a:pPr marL="285750" indent="-285750">
              <a:spcAft>
                <a:spcPts val="600"/>
              </a:spcAft>
              <a:buFont typeface="Arial" panose="020B0604020202020204" pitchFamily="34" charset="0"/>
              <a:buChar char="•"/>
            </a:pPr>
            <a:r>
              <a:rPr lang="en-AU" sz="1800">
                <a:solidFill>
                  <a:schemeClr val="tx1"/>
                </a:solidFill>
              </a:rPr>
              <a:t>An idea about how you might use, adapt, or extend this material in an artwork</a:t>
            </a:r>
          </a:p>
          <a:p>
            <a:pPr>
              <a:spcAft>
                <a:spcPts val="600"/>
              </a:spcAft>
            </a:pPr>
            <a:r>
              <a:rPr lang="en-AU" sz="1800">
                <a:solidFill>
                  <a:schemeClr val="tx1"/>
                </a:solidFill>
              </a:rPr>
              <a:t>Share your ideas with a peer using the </a:t>
            </a:r>
            <a:r>
              <a:rPr lang="en-AU" sz="1800">
                <a:solidFill>
                  <a:schemeClr val="tx1"/>
                </a:solidFill>
                <a:hlinkClick r:id="rId2" action="ppaction://hlinksldjump"/>
              </a:rPr>
              <a:t>self-evaluation and peer feedback – art making</a:t>
            </a:r>
            <a:r>
              <a:rPr lang="en-AU" sz="1800">
                <a:solidFill>
                  <a:schemeClr val="tx1"/>
                </a:solidFill>
              </a:rPr>
              <a:t> protocol.</a:t>
            </a:r>
          </a:p>
        </p:txBody>
      </p:sp>
      <p:grpSp>
        <p:nvGrpSpPr>
          <p:cNvPr id="6" name="Group 5">
            <a:extLst>
              <a:ext uri="{FF2B5EF4-FFF2-40B4-BE49-F238E27FC236}">
                <a16:creationId xmlns:a16="http://schemas.microsoft.com/office/drawing/2014/main" id="{34A518D5-55FF-B67B-575F-592183D3E152}"/>
              </a:ext>
              <a:ext uri="{C183D7F6-B498-43B3-948B-1728B52AA6E4}">
                <adec:decorative xmlns:adec="http://schemas.microsoft.com/office/drawing/2017/decorative" val="1"/>
              </a:ext>
            </a:extLst>
          </p:cNvPr>
          <p:cNvGrpSpPr/>
          <p:nvPr/>
        </p:nvGrpSpPr>
        <p:grpSpPr>
          <a:xfrm>
            <a:off x="4376081" y="1510389"/>
            <a:ext cx="3687470" cy="4858603"/>
            <a:chOff x="4376081" y="1510389"/>
            <a:chExt cx="3687470" cy="4858603"/>
          </a:xfrm>
        </p:grpSpPr>
        <p:pic>
          <p:nvPicPr>
            <p:cNvPr id="12" name="Picture 11">
              <a:extLst>
                <a:ext uri="{FF2B5EF4-FFF2-40B4-BE49-F238E27FC236}">
                  <a16:creationId xmlns:a16="http://schemas.microsoft.com/office/drawing/2014/main" id="{3AFF1031-39EB-4EDC-1222-B59974C66416}"/>
                </a:ext>
              </a:extLst>
            </p:cNvPr>
            <p:cNvPicPr>
              <a:picLocks noChangeAspect="1"/>
            </p:cNvPicPr>
            <p:nvPr/>
          </p:nvPicPr>
          <p:blipFill>
            <a:blip r:embed="rId5"/>
            <a:stretch>
              <a:fillRect/>
            </a:stretch>
          </p:blipFill>
          <p:spPr>
            <a:xfrm>
              <a:off x="4376081" y="1510389"/>
              <a:ext cx="3439837" cy="4858603"/>
            </a:xfrm>
            <a:prstGeom prst="rect">
              <a:avLst/>
            </a:prstGeom>
            <a:effectLst>
              <a:outerShdw blurRad="50800" dist="38100" dir="5400000" algn="t" rotWithShape="0">
                <a:prstClr val="black">
                  <a:alpha val="40000"/>
                </a:prstClr>
              </a:outerShdw>
            </a:effectLst>
          </p:spPr>
        </p:pic>
        <p:sp>
          <p:nvSpPr>
            <p:cNvPr id="19" name="Arrow: Right 18">
              <a:extLst>
                <a:ext uri="{FF2B5EF4-FFF2-40B4-BE49-F238E27FC236}">
                  <a16:creationId xmlns:a16="http://schemas.microsoft.com/office/drawing/2014/main" id="{D0360E82-0ACE-3AC4-5886-1D4CC731CD7C}"/>
                </a:ext>
              </a:extLst>
            </p:cNvPr>
            <p:cNvSpPr/>
            <p:nvPr/>
          </p:nvSpPr>
          <p:spPr>
            <a:xfrm>
              <a:off x="7491275" y="1589203"/>
              <a:ext cx="572276" cy="283464"/>
            </a:xfrm>
            <a:prstGeom prst="rightArrow">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Arrow: Right 19">
              <a:extLst>
                <a:ext uri="{FF2B5EF4-FFF2-40B4-BE49-F238E27FC236}">
                  <a16:creationId xmlns:a16="http://schemas.microsoft.com/office/drawing/2014/main" id="{7D28B528-29B3-39D1-D3B9-EF3931F279C2}"/>
                </a:ext>
              </a:extLst>
            </p:cNvPr>
            <p:cNvSpPr/>
            <p:nvPr/>
          </p:nvSpPr>
          <p:spPr>
            <a:xfrm>
              <a:off x="7491275" y="4071404"/>
              <a:ext cx="572276" cy="283464"/>
            </a:xfrm>
            <a:prstGeom prst="rightArrow">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graphicFrame>
        <p:nvGraphicFramePr>
          <p:cNvPr id="17" name="Table 16">
            <a:extLst>
              <a:ext uri="{FF2B5EF4-FFF2-40B4-BE49-F238E27FC236}">
                <a16:creationId xmlns:a16="http://schemas.microsoft.com/office/drawing/2014/main" id="{E8C1F61C-CDDD-21D3-677E-82BA83E888F4}"/>
              </a:ext>
            </a:extLst>
          </p:cNvPr>
          <p:cNvGraphicFramePr>
            <a:graphicFrameLocks noGrp="1"/>
          </p:cNvGraphicFramePr>
          <p:nvPr>
            <p:extLst>
              <p:ext uri="{D42A27DB-BD31-4B8C-83A1-F6EECF244321}">
                <p14:modId xmlns:p14="http://schemas.microsoft.com/office/powerpoint/2010/main" val="2592920845"/>
              </p:ext>
            </p:extLst>
          </p:nvPr>
        </p:nvGraphicFramePr>
        <p:xfrm>
          <a:off x="8075552" y="1510389"/>
          <a:ext cx="3768446" cy="2355799"/>
        </p:xfrm>
        <a:graphic>
          <a:graphicData uri="http://schemas.openxmlformats.org/drawingml/2006/table">
            <a:tbl>
              <a:tblPr firstRow="1" bandRow="1">
                <a:tableStyleId>{69012ECD-51FC-41F1-AA8D-1B2483CD663E}</a:tableStyleId>
              </a:tblPr>
              <a:tblGrid>
                <a:gridCol w="3768446">
                  <a:extLst>
                    <a:ext uri="{9D8B030D-6E8A-4147-A177-3AD203B41FA5}">
                      <a16:colId xmlns:a16="http://schemas.microsoft.com/office/drawing/2014/main" val="1682527712"/>
                    </a:ext>
                  </a:extLst>
                </a:gridCol>
              </a:tblGrid>
              <a:tr h="413801">
                <a:tc>
                  <a:txBody>
                    <a:bodyPr/>
                    <a:lstStyle/>
                    <a:p>
                      <a:r>
                        <a:rPr lang="en-AU" sz="1800"/>
                        <a:t>Annotation (for each artefact)</a:t>
                      </a:r>
                    </a:p>
                  </a:txBody>
                  <a:tcPr/>
                </a:tc>
                <a:extLst>
                  <a:ext uri="{0D108BD9-81ED-4DB2-BD59-A6C34878D82A}">
                    <a16:rowId xmlns:a16="http://schemas.microsoft.com/office/drawing/2014/main" val="1745443444"/>
                  </a:ext>
                </a:extLst>
              </a:tr>
              <a:tr h="970999">
                <a:tc>
                  <a:txBody>
                    <a:bodyPr/>
                    <a:lstStyle/>
                    <a:p>
                      <a:pPr marL="0" indent="0">
                        <a:buFont typeface="Arial" panose="020B0604020202020204" pitchFamily="34" charset="0"/>
                        <a:buNone/>
                      </a:pPr>
                      <a:r>
                        <a:rPr lang="en-AU" sz="1800"/>
                        <a:t>Details:</a:t>
                      </a:r>
                    </a:p>
                  </a:txBody>
                  <a:tcPr/>
                </a:tc>
                <a:extLst>
                  <a:ext uri="{0D108BD9-81ED-4DB2-BD59-A6C34878D82A}">
                    <a16:rowId xmlns:a16="http://schemas.microsoft.com/office/drawing/2014/main" val="2730343016"/>
                  </a:ext>
                </a:extLst>
              </a:tr>
              <a:tr h="970999">
                <a:tc>
                  <a:txBody>
                    <a:bodyPr/>
                    <a:lstStyle/>
                    <a:p>
                      <a:pPr marL="0" indent="0">
                        <a:buFont typeface="Arial" panose="020B0604020202020204" pitchFamily="34" charset="0"/>
                        <a:buNone/>
                      </a:pPr>
                      <a:r>
                        <a:rPr lang="en-AU" sz="1800" dirty="0"/>
                        <a:t>Ideas:</a:t>
                      </a:r>
                    </a:p>
                  </a:txBody>
                  <a:tcPr/>
                </a:tc>
                <a:extLst>
                  <a:ext uri="{0D108BD9-81ED-4DB2-BD59-A6C34878D82A}">
                    <a16:rowId xmlns:a16="http://schemas.microsoft.com/office/drawing/2014/main" val="573824388"/>
                  </a:ext>
                </a:extLst>
              </a:tr>
            </a:tbl>
          </a:graphicData>
        </a:graphic>
      </p:graphicFrame>
      <p:graphicFrame>
        <p:nvGraphicFramePr>
          <p:cNvPr id="18" name="Table 17">
            <a:extLst>
              <a:ext uri="{FF2B5EF4-FFF2-40B4-BE49-F238E27FC236}">
                <a16:creationId xmlns:a16="http://schemas.microsoft.com/office/drawing/2014/main" id="{6BB633FB-8523-08DB-D7B4-68B29F92EA09}"/>
              </a:ext>
            </a:extLst>
          </p:cNvPr>
          <p:cNvGraphicFramePr>
            <a:graphicFrameLocks noGrp="1"/>
          </p:cNvGraphicFramePr>
          <p:nvPr>
            <p:extLst>
              <p:ext uri="{D42A27DB-BD31-4B8C-83A1-F6EECF244321}">
                <p14:modId xmlns:p14="http://schemas.microsoft.com/office/powerpoint/2010/main" val="2015770270"/>
              </p:ext>
            </p:extLst>
          </p:nvPr>
        </p:nvGraphicFramePr>
        <p:xfrm>
          <a:off x="8075552" y="4013194"/>
          <a:ext cx="3768446" cy="2355799"/>
        </p:xfrm>
        <a:graphic>
          <a:graphicData uri="http://schemas.openxmlformats.org/drawingml/2006/table">
            <a:tbl>
              <a:tblPr firstRow="1" bandRow="1">
                <a:tableStyleId>{69012ECD-51FC-41F1-AA8D-1B2483CD663E}</a:tableStyleId>
              </a:tblPr>
              <a:tblGrid>
                <a:gridCol w="3768446">
                  <a:extLst>
                    <a:ext uri="{9D8B030D-6E8A-4147-A177-3AD203B41FA5}">
                      <a16:colId xmlns:a16="http://schemas.microsoft.com/office/drawing/2014/main" val="1682527712"/>
                    </a:ext>
                  </a:extLst>
                </a:gridCol>
              </a:tblGrid>
              <a:tr h="413801">
                <a:tc>
                  <a:txBody>
                    <a:bodyPr/>
                    <a:lstStyle/>
                    <a:p>
                      <a:r>
                        <a:rPr lang="en-AU" sz="1800"/>
                        <a:t>Peer feedback (general)</a:t>
                      </a:r>
                    </a:p>
                  </a:txBody>
                  <a:tcPr/>
                </a:tc>
                <a:extLst>
                  <a:ext uri="{0D108BD9-81ED-4DB2-BD59-A6C34878D82A}">
                    <a16:rowId xmlns:a16="http://schemas.microsoft.com/office/drawing/2014/main" val="1745443444"/>
                  </a:ext>
                </a:extLst>
              </a:tr>
              <a:tr h="970999">
                <a:tc>
                  <a:txBody>
                    <a:bodyPr/>
                    <a:lstStyle/>
                    <a:p>
                      <a:r>
                        <a:rPr lang="en-AU" sz="1800"/>
                        <a:t>Strengths:</a:t>
                      </a:r>
                    </a:p>
                  </a:txBody>
                  <a:tcPr/>
                </a:tc>
                <a:extLst>
                  <a:ext uri="{0D108BD9-81ED-4DB2-BD59-A6C34878D82A}">
                    <a16:rowId xmlns:a16="http://schemas.microsoft.com/office/drawing/2014/main" val="2730343016"/>
                  </a:ext>
                </a:extLst>
              </a:tr>
              <a:tr h="970999">
                <a:tc>
                  <a:txBody>
                    <a:bodyPr/>
                    <a:lstStyle/>
                    <a:p>
                      <a:r>
                        <a:rPr lang="en-AU" sz="1800" dirty="0"/>
                        <a:t>Alternatives/next steps:</a:t>
                      </a:r>
                    </a:p>
                  </a:txBody>
                  <a:tcPr/>
                </a:tc>
                <a:extLst>
                  <a:ext uri="{0D108BD9-81ED-4DB2-BD59-A6C34878D82A}">
                    <a16:rowId xmlns:a16="http://schemas.microsoft.com/office/drawing/2014/main" val="2899564590"/>
                  </a:ext>
                </a:extLst>
              </a:tr>
            </a:tbl>
          </a:graphicData>
        </a:graphic>
      </p:graphicFrame>
      <p:sp>
        <p:nvSpPr>
          <p:cNvPr id="2" name="Slide Number Placeholder 1">
            <a:extLst>
              <a:ext uri="{FF2B5EF4-FFF2-40B4-BE49-F238E27FC236}">
                <a16:creationId xmlns:a16="http://schemas.microsoft.com/office/drawing/2014/main" id="{BCFC2C38-3242-DCB3-6F76-0BB21020AF1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42</a:t>
            </a:fld>
            <a:endParaRPr lang="en-AU"/>
          </a:p>
        </p:txBody>
      </p:sp>
    </p:spTree>
    <p:extLst>
      <p:ext uri="{BB962C8B-B14F-4D97-AF65-F5344CB8AC3E}">
        <p14:creationId xmlns:p14="http://schemas.microsoft.com/office/powerpoint/2010/main" val="604743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144785A-FC66-7BE9-5383-EC0BF3D9C85A}"/>
              </a:ext>
            </a:extLst>
          </p:cNvPr>
          <p:cNvSpPr>
            <a:spLocks noGrp="1"/>
          </p:cNvSpPr>
          <p:nvPr>
            <p:ph type="title"/>
          </p:nvPr>
        </p:nvSpPr>
        <p:spPr/>
        <p:txBody>
          <a:bodyPr/>
          <a:lstStyle/>
          <a:p>
            <a:r>
              <a:rPr lang="en-AU" dirty="0">
                <a:latin typeface="+mj-lt"/>
              </a:rPr>
              <a:t>Debrief on site investigation </a:t>
            </a:r>
            <a:r>
              <a:rPr lang="en-AU" dirty="0">
                <a:solidFill>
                  <a:schemeClr val="accent1">
                    <a:alpha val="0"/>
                  </a:schemeClr>
                </a:solidFill>
                <a:latin typeface="+mj-lt"/>
              </a:rPr>
              <a:t>(3)</a:t>
            </a:r>
          </a:p>
        </p:txBody>
      </p:sp>
      <p:sp>
        <p:nvSpPr>
          <p:cNvPr id="4" name="Text Placeholder 3">
            <a:extLst>
              <a:ext uri="{FF2B5EF4-FFF2-40B4-BE49-F238E27FC236}">
                <a16:creationId xmlns:a16="http://schemas.microsoft.com/office/drawing/2014/main" id="{60D0178C-8A21-8ABF-F678-AAAFAA3DF66A}"/>
              </a:ext>
            </a:extLst>
          </p:cNvPr>
          <p:cNvSpPr>
            <a:spLocks noGrp="1"/>
          </p:cNvSpPr>
          <p:nvPr>
            <p:ph type="body" sz="quarter" idx="18"/>
          </p:nvPr>
        </p:nvSpPr>
        <p:spPr/>
        <p:txBody>
          <a:bodyPr/>
          <a:lstStyle/>
          <a:p>
            <a:r>
              <a:rPr lang="en-AU">
                <a:latin typeface="+mj-lt"/>
              </a:rPr>
              <a:t>2.3(d) – Visual Art diary sample pages</a:t>
            </a:r>
          </a:p>
        </p:txBody>
      </p:sp>
      <p:grpSp>
        <p:nvGrpSpPr>
          <p:cNvPr id="5" name="Group 4" descr="Visual Art diary sample pages including notes and drawings.&#10;">
            <a:extLst>
              <a:ext uri="{FF2B5EF4-FFF2-40B4-BE49-F238E27FC236}">
                <a16:creationId xmlns:a16="http://schemas.microsoft.com/office/drawing/2014/main" id="{2F50DDF9-412E-61A7-D900-F168AF542723}"/>
              </a:ext>
            </a:extLst>
          </p:cNvPr>
          <p:cNvGrpSpPr/>
          <p:nvPr/>
        </p:nvGrpSpPr>
        <p:grpSpPr>
          <a:xfrm>
            <a:off x="359999" y="1440676"/>
            <a:ext cx="11077709" cy="4946677"/>
            <a:chOff x="359999" y="1369454"/>
            <a:chExt cx="11483999" cy="5128103"/>
          </a:xfrm>
        </p:grpSpPr>
        <p:pic>
          <p:nvPicPr>
            <p:cNvPr id="7" name="Picture 6" descr="A sketchbook with drawings on it&#10;&#10;AI-generated content may be incorrect.">
              <a:extLst>
                <a:ext uri="{FF2B5EF4-FFF2-40B4-BE49-F238E27FC236}">
                  <a16:creationId xmlns:a16="http://schemas.microsoft.com/office/drawing/2014/main" id="{B56CAC9D-145B-7525-BB7A-0157DF1B0E36}"/>
                </a:ext>
              </a:extLst>
            </p:cNvPr>
            <p:cNvPicPr>
              <a:picLocks noChangeAspect="1"/>
            </p:cNvPicPr>
            <p:nvPr/>
          </p:nvPicPr>
          <p:blipFill>
            <a:blip r:embed="rId3" cstate="hqprint">
              <a:extLst>
                <a:ext uri="{28A0092B-C50C-407E-A947-70E740481C1C}">
                  <a14:useLocalDpi xmlns:a14="http://schemas.microsoft.com/office/drawing/2010/main"/>
                </a:ext>
              </a:extLst>
            </a:blip>
            <a:srcRect r="-150"/>
            <a:stretch>
              <a:fillRect/>
            </a:stretch>
          </p:blipFill>
          <p:spPr>
            <a:xfrm>
              <a:off x="359999" y="1369454"/>
              <a:ext cx="3713357" cy="5128103"/>
            </a:xfrm>
            <a:prstGeom prst="rect">
              <a:avLst/>
            </a:prstGeom>
            <a:effectLst>
              <a:outerShdw blurRad="50800" dist="38100" dir="2700000" algn="tl" rotWithShape="0">
                <a:prstClr val="black">
                  <a:alpha val="40000"/>
                </a:prstClr>
              </a:outerShdw>
            </a:effectLst>
          </p:spPr>
        </p:pic>
        <p:pic>
          <p:nvPicPr>
            <p:cNvPr id="9" name="Picture 8" descr="A close-up of a sketchbook&#10;&#10;AI-generated content may be incorrect.">
              <a:extLst>
                <a:ext uri="{FF2B5EF4-FFF2-40B4-BE49-F238E27FC236}">
                  <a16:creationId xmlns:a16="http://schemas.microsoft.com/office/drawing/2014/main" id="{0A868056-408E-FD2E-A1F1-724D891726F2}"/>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505433" y="1369454"/>
              <a:ext cx="7338565" cy="5128103"/>
            </a:xfrm>
            <a:prstGeom prst="rect">
              <a:avLst/>
            </a:prstGeom>
            <a:effectLst>
              <a:outerShdw blurRad="50800" dist="38100" dir="2700000" algn="tl" rotWithShape="0">
                <a:prstClr val="black">
                  <a:alpha val="40000"/>
                </a:prstClr>
              </a:outerShdw>
            </a:effectLst>
          </p:spPr>
        </p:pic>
      </p:grpSp>
      <p:sp>
        <p:nvSpPr>
          <p:cNvPr id="2" name="Slide Number Placeholder 1">
            <a:extLst>
              <a:ext uri="{FF2B5EF4-FFF2-40B4-BE49-F238E27FC236}">
                <a16:creationId xmlns:a16="http://schemas.microsoft.com/office/drawing/2014/main" id="{501CA6BC-65C4-E69A-373B-63E9ACF356D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43</a:t>
            </a:fld>
            <a:endParaRPr lang="en-AU"/>
          </a:p>
        </p:txBody>
      </p:sp>
    </p:spTree>
    <p:extLst>
      <p:ext uri="{BB962C8B-B14F-4D97-AF65-F5344CB8AC3E}">
        <p14:creationId xmlns:p14="http://schemas.microsoft.com/office/powerpoint/2010/main" val="3829281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D7302A3-A41E-65EF-AF23-2669741B259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44</a:t>
            </a:fld>
            <a:endParaRPr lang="en-AU"/>
          </a:p>
        </p:txBody>
      </p:sp>
      <p:sp>
        <p:nvSpPr>
          <p:cNvPr id="3" name="Title 2">
            <a:extLst>
              <a:ext uri="{FF2B5EF4-FFF2-40B4-BE49-F238E27FC236}">
                <a16:creationId xmlns:a16="http://schemas.microsoft.com/office/drawing/2014/main" id="{5B214806-EF55-B0AA-027B-DF9586147CB5}"/>
              </a:ext>
            </a:extLst>
          </p:cNvPr>
          <p:cNvSpPr>
            <a:spLocks noGrp="1"/>
          </p:cNvSpPr>
          <p:nvPr>
            <p:ph type="title"/>
          </p:nvPr>
        </p:nvSpPr>
        <p:spPr/>
        <p:txBody>
          <a:bodyPr/>
          <a:lstStyle/>
          <a:p>
            <a:r>
              <a:rPr lang="en-AU" dirty="0">
                <a:latin typeface="+mj-lt"/>
              </a:rPr>
              <a:t>Debrief on site investigation </a:t>
            </a:r>
            <a:r>
              <a:rPr lang="en-AU" dirty="0">
                <a:solidFill>
                  <a:schemeClr val="accent1">
                    <a:alpha val="0"/>
                  </a:schemeClr>
                </a:solidFill>
                <a:latin typeface="+mj-lt"/>
              </a:rPr>
              <a:t>(4)</a:t>
            </a:r>
          </a:p>
        </p:txBody>
      </p:sp>
      <p:sp>
        <p:nvSpPr>
          <p:cNvPr id="4" name="Text Placeholder 3">
            <a:extLst>
              <a:ext uri="{FF2B5EF4-FFF2-40B4-BE49-F238E27FC236}">
                <a16:creationId xmlns:a16="http://schemas.microsoft.com/office/drawing/2014/main" id="{B67DBBA2-6E5E-F407-11AE-99F89899B1DC}"/>
              </a:ext>
            </a:extLst>
          </p:cNvPr>
          <p:cNvSpPr>
            <a:spLocks noGrp="1"/>
          </p:cNvSpPr>
          <p:nvPr>
            <p:ph type="body" sz="quarter" idx="18"/>
          </p:nvPr>
        </p:nvSpPr>
        <p:spPr/>
        <p:txBody>
          <a:bodyPr/>
          <a:lstStyle/>
          <a:p>
            <a:r>
              <a:rPr lang="en-AU">
                <a:latin typeface="+mj-lt"/>
              </a:rPr>
              <a:t>2.3(e) – Visual Arts diary sample pages</a:t>
            </a:r>
          </a:p>
        </p:txBody>
      </p:sp>
      <p:pic>
        <p:nvPicPr>
          <p:cNvPr id="7" name="Picture 6" descr="1. I drew spider holes and photographed it. Brick wall with gaps and spider webs spiralling into the hole. Very dark in hole.&#10;&#10;– Unknown creature hiding away&#10;– Building a home in the cracks of pre made stuff&#10;– Mysterious ">
            <a:extLst>
              <a:ext uri="{FF2B5EF4-FFF2-40B4-BE49-F238E27FC236}">
                <a16:creationId xmlns:a16="http://schemas.microsoft.com/office/drawing/2014/main" id="{DB8DBFEC-DBA8-86C7-EF8C-5982832C1F7F}"/>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348001" y="1369454"/>
            <a:ext cx="5659100" cy="4495624"/>
          </a:xfrm>
          <a:prstGeom prst="rect">
            <a:avLst/>
          </a:prstGeom>
          <a:effectLst>
            <a:outerShdw blurRad="50800" dist="38100" dir="2700000" algn="tl" rotWithShape="0">
              <a:prstClr val="black">
                <a:alpha val="40000"/>
              </a:prstClr>
            </a:outerShdw>
          </a:effectLst>
        </p:spPr>
      </p:pic>
      <p:pic>
        <p:nvPicPr>
          <p:cNvPr id="8" name="Picture 7" descr="2. I agree. A random note written on brick with white marker, neat handwriting, full stop, seems to be answering a question of commenting on something.&#10;&#10;– Mysterious answering no one talking to no none out of the blue ghost like&#10;">
            <a:extLst>
              <a:ext uri="{FF2B5EF4-FFF2-40B4-BE49-F238E27FC236}">
                <a16:creationId xmlns:a16="http://schemas.microsoft.com/office/drawing/2014/main" id="{527C638E-7B27-82AF-E397-505DD93DCE9C}"/>
              </a:ext>
            </a:extLst>
          </p:cNvPr>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a:xfrm>
            <a:off x="6184901" y="1369454"/>
            <a:ext cx="5659100" cy="330604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93295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3C577D-15BC-BAB7-0B02-4D5B210012C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456E729-AEBF-B8E5-28A9-496F8CE07C88}"/>
              </a:ext>
            </a:extLst>
          </p:cNvPr>
          <p:cNvSpPr>
            <a:spLocks noGrp="1"/>
          </p:cNvSpPr>
          <p:nvPr>
            <p:ph type="title"/>
          </p:nvPr>
        </p:nvSpPr>
        <p:spPr/>
        <p:txBody>
          <a:bodyPr/>
          <a:lstStyle/>
          <a:p>
            <a:r>
              <a:rPr lang="en-AU" dirty="0">
                <a:latin typeface="+mj-lt"/>
              </a:rPr>
              <a:t>Cast In Cast Out – Dennis Golding </a:t>
            </a:r>
            <a:r>
              <a:rPr lang="en-AU" dirty="0">
                <a:solidFill>
                  <a:schemeClr val="accent1">
                    <a:alpha val="0"/>
                  </a:schemeClr>
                </a:solidFill>
                <a:latin typeface="+mj-lt"/>
              </a:rPr>
              <a:t>(1)</a:t>
            </a:r>
          </a:p>
        </p:txBody>
      </p:sp>
      <p:sp>
        <p:nvSpPr>
          <p:cNvPr id="4" name="Text Placeholder 3">
            <a:extLst>
              <a:ext uri="{FF2B5EF4-FFF2-40B4-BE49-F238E27FC236}">
                <a16:creationId xmlns:a16="http://schemas.microsoft.com/office/drawing/2014/main" id="{BC1AF475-FFE1-C968-2F88-9D32072CC426}"/>
              </a:ext>
            </a:extLst>
          </p:cNvPr>
          <p:cNvSpPr>
            <a:spLocks noGrp="1"/>
          </p:cNvSpPr>
          <p:nvPr>
            <p:ph type="body" sz="quarter" idx="18"/>
          </p:nvPr>
        </p:nvSpPr>
        <p:spPr/>
        <p:txBody>
          <a:bodyPr/>
          <a:lstStyle/>
          <a:p>
            <a:r>
              <a:rPr lang="en-AU">
                <a:latin typeface="+mj-lt"/>
              </a:rPr>
              <a:t>2.4(a) – Consolidating prior learning</a:t>
            </a:r>
          </a:p>
        </p:txBody>
      </p:sp>
      <p:sp>
        <p:nvSpPr>
          <p:cNvPr id="7" name="Rectangle: Rounded Corners 6">
            <a:extLst>
              <a:ext uri="{FF2B5EF4-FFF2-40B4-BE49-F238E27FC236}">
                <a16:creationId xmlns:a16="http://schemas.microsoft.com/office/drawing/2014/main" id="{1232DB4C-0360-47EC-0384-F6E1C21F654E}"/>
              </a:ext>
              <a:ext uri="{C183D7F6-B498-43B3-948B-1728B52AA6E4}">
                <adec:decorative xmlns:adec="http://schemas.microsoft.com/office/drawing/2017/decorative" val="1"/>
              </a:ext>
            </a:extLst>
          </p:cNvPr>
          <p:cNvSpPr/>
          <p:nvPr/>
        </p:nvSpPr>
        <p:spPr>
          <a:xfrm>
            <a:off x="279791" y="1400341"/>
            <a:ext cx="3690630" cy="4475139"/>
          </a:xfrm>
          <a:prstGeom prst="roundRect">
            <a:avLst>
              <a:gd name="adj" fmla="val 3011"/>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63538"/>
            <a:endParaRPr lang="en-GB" sz="1800">
              <a:solidFill>
                <a:schemeClr val="tx1"/>
              </a:solidFill>
              <a:latin typeface="+mj-lt"/>
              <a:cs typeface="Arial" panose="020B0604020202020204" pitchFamily="34" charset="0"/>
            </a:endParaRPr>
          </a:p>
        </p:txBody>
      </p:sp>
      <p:sp>
        <p:nvSpPr>
          <p:cNvPr id="6" name="Picture Placeholder 5">
            <a:extLst>
              <a:ext uri="{FF2B5EF4-FFF2-40B4-BE49-F238E27FC236}">
                <a16:creationId xmlns:a16="http://schemas.microsoft.com/office/drawing/2014/main" id="{CF59C862-DD2D-0EA3-CB3A-89FD37488AD5}"/>
              </a:ext>
            </a:extLst>
          </p:cNvPr>
          <p:cNvSpPr>
            <a:spLocks noGrp="1"/>
          </p:cNvSpPr>
          <p:nvPr>
            <p:ph type="pic" sz="quarter" idx="20"/>
          </p:nvPr>
        </p:nvSpPr>
        <p:spPr>
          <a:xfrm>
            <a:off x="359999" y="1497008"/>
            <a:ext cx="3530212" cy="3150295"/>
          </a:xfrm>
        </p:spPr>
        <p:txBody>
          <a:bodyPr/>
          <a:lstStyle/>
          <a:p>
            <a:endParaRPr lang="en-AU"/>
          </a:p>
        </p:txBody>
      </p:sp>
      <p:sp>
        <p:nvSpPr>
          <p:cNvPr id="8" name="TextBox 7">
            <a:extLst>
              <a:ext uri="{FF2B5EF4-FFF2-40B4-BE49-F238E27FC236}">
                <a16:creationId xmlns:a16="http://schemas.microsoft.com/office/drawing/2014/main" id="{260865EC-4002-BE94-2AB3-DF9F36DC8881}"/>
              </a:ext>
            </a:extLst>
          </p:cNvPr>
          <p:cNvSpPr txBox="1"/>
          <p:nvPr/>
        </p:nvSpPr>
        <p:spPr>
          <a:xfrm>
            <a:off x="359999" y="4755109"/>
            <a:ext cx="3530212" cy="1107996"/>
          </a:xfrm>
          <a:prstGeom prst="rect">
            <a:avLst/>
          </a:prstGeom>
          <a:noFill/>
        </p:spPr>
        <p:txBody>
          <a:bodyPr wrap="square">
            <a:spAutoFit/>
          </a:bodyPr>
          <a:lstStyle/>
          <a:p>
            <a:pPr>
              <a:spcBef>
                <a:spcPts val="600"/>
              </a:spcBef>
              <a:spcAft>
                <a:spcPts val="600"/>
              </a:spcAft>
            </a:pPr>
            <a:r>
              <a:rPr lang="en-AU" sz="1400">
                <a:hlinkClick r:id="rId3"/>
              </a:rPr>
              <a:t>Cast In Cast Out (2020) by Dennis Golding</a:t>
            </a:r>
            <a:endParaRPr lang="en-AU" sz="1400">
              <a:hlinkClick r:id="rId4"/>
            </a:endParaRPr>
          </a:p>
          <a:p>
            <a:pPr algn="l">
              <a:spcBef>
                <a:spcPts val="600"/>
              </a:spcBef>
              <a:spcAft>
                <a:spcPts val="600"/>
              </a:spcAft>
              <a:buNone/>
            </a:pPr>
            <a:r>
              <a:rPr lang="en-AU" sz="1400" b="0" i="0">
                <a:solidFill>
                  <a:srgbClr val="212529"/>
                </a:solidFill>
                <a:effectLst/>
              </a:rPr>
              <a:t>Installation (dimensions variable): Colour photograph, epoxy resin, iron oxides</a:t>
            </a:r>
          </a:p>
        </p:txBody>
      </p:sp>
      <p:sp>
        <p:nvSpPr>
          <p:cNvPr id="9" name="Rectangle: Rounded Corners 8">
            <a:extLst>
              <a:ext uri="{FF2B5EF4-FFF2-40B4-BE49-F238E27FC236}">
                <a16:creationId xmlns:a16="http://schemas.microsoft.com/office/drawing/2014/main" id="{07D11CE1-B462-51A6-13E1-881717B6AE48}"/>
              </a:ext>
              <a:ext uri="{C183D7F6-B498-43B3-948B-1728B52AA6E4}">
                <adec:decorative xmlns:adec="http://schemas.microsoft.com/office/drawing/2017/decorative" val="1"/>
              </a:ext>
            </a:extLst>
          </p:cNvPr>
          <p:cNvSpPr/>
          <p:nvPr/>
        </p:nvSpPr>
        <p:spPr>
          <a:xfrm>
            <a:off x="279791" y="5983284"/>
            <a:ext cx="3690630" cy="778463"/>
          </a:xfrm>
          <a:prstGeom prst="roundRect">
            <a:avLst>
              <a:gd name="adj" fmla="val 1390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spcAft>
                <a:spcPts val="600"/>
              </a:spcAft>
            </a:pPr>
            <a:r>
              <a:rPr lang="en-GB" sz="1400">
                <a:solidFill>
                  <a:schemeClr val="tx1"/>
                </a:solidFill>
                <a:cs typeface="Arial" panose="020B0604020202020204" pitchFamily="34" charset="0"/>
              </a:rPr>
              <a:t>Exhibition text (Museum of Sydney, 2024)</a:t>
            </a:r>
          </a:p>
          <a:p>
            <a:pPr>
              <a:spcAft>
                <a:spcPts val="600"/>
              </a:spcAft>
            </a:pPr>
            <a:r>
              <a:rPr lang="en-AU" sz="1400">
                <a:hlinkClick r:id="rId4"/>
              </a:rPr>
              <a:t>Cast In Cast Out: recasting fragments of memory</a:t>
            </a:r>
            <a:r>
              <a:rPr lang="en-AU" sz="1400"/>
              <a:t> </a:t>
            </a:r>
            <a:endParaRPr lang="en-GB" sz="1400">
              <a:solidFill>
                <a:schemeClr val="tx1"/>
              </a:solidFill>
              <a:cs typeface="Arial" panose="020B0604020202020204" pitchFamily="34" charset="0"/>
            </a:endParaRPr>
          </a:p>
        </p:txBody>
      </p:sp>
      <p:grpSp>
        <p:nvGrpSpPr>
          <p:cNvPr id="11" name="Group 10" descr="What do you recall about Dennis Golding’s artwork Cast In Cast Out (2020)? &#10;Collaborate with a peer to share what you know about …">
            <a:extLst>
              <a:ext uri="{FF2B5EF4-FFF2-40B4-BE49-F238E27FC236}">
                <a16:creationId xmlns:a16="http://schemas.microsoft.com/office/drawing/2014/main" id="{BCD15901-46BA-E5C5-AE53-1C09DC111A6D}"/>
              </a:ext>
            </a:extLst>
          </p:cNvPr>
          <p:cNvGrpSpPr/>
          <p:nvPr/>
        </p:nvGrpSpPr>
        <p:grpSpPr>
          <a:xfrm>
            <a:off x="4070920" y="1400341"/>
            <a:ext cx="7841288" cy="1312234"/>
            <a:chOff x="4308000" y="160550"/>
            <a:chExt cx="6247054" cy="1045440"/>
          </a:xfrm>
        </p:grpSpPr>
        <p:grpSp>
          <p:nvGrpSpPr>
            <p:cNvPr id="12" name="Group 11" descr="2. Pre-production">
              <a:extLst>
                <a:ext uri="{FF2B5EF4-FFF2-40B4-BE49-F238E27FC236}">
                  <a16:creationId xmlns:a16="http://schemas.microsoft.com/office/drawing/2014/main" id="{E6C81646-27CF-5423-B57C-35F46273EBF9}"/>
                </a:ext>
              </a:extLst>
            </p:cNvPr>
            <p:cNvGrpSpPr/>
            <p:nvPr/>
          </p:nvGrpSpPr>
          <p:grpSpPr>
            <a:xfrm>
              <a:off x="4308000" y="160550"/>
              <a:ext cx="6247054" cy="1045440"/>
              <a:chOff x="8516640" y="310738"/>
              <a:chExt cx="6247054" cy="1045440"/>
            </a:xfrm>
          </p:grpSpPr>
          <p:sp>
            <p:nvSpPr>
              <p:cNvPr id="14" name="Rectangle: Rounded Corners 13">
                <a:extLst>
                  <a:ext uri="{FF2B5EF4-FFF2-40B4-BE49-F238E27FC236}">
                    <a16:creationId xmlns:a16="http://schemas.microsoft.com/office/drawing/2014/main" id="{0033562D-6034-24B9-94E4-3297C34699DF}"/>
                  </a:ext>
                  <a:ext uri="{C183D7F6-B498-43B3-948B-1728B52AA6E4}">
                    <adec:decorative xmlns:adec="http://schemas.microsoft.com/office/drawing/2017/decorative" val="1"/>
                  </a:ext>
                </a:extLst>
              </p:cNvPr>
              <p:cNvSpPr/>
              <p:nvPr/>
            </p:nvSpPr>
            <p:spPr>
              <a:xfrm>
                <a:off x="9194421" y="374761"/>
                <a:ext cx="5569273" cy="917394"/>
              </a:xfrm>
              <a:prstGeom prst="roundRect">
                <a:avLst>
                  <a:gd name="adj" fmla="val 1725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449263" indent="-19050">
                  <a:spcAft>
                    <a:spcPts val="600"/>
                  </a:spcAft>
                </a:pPr>
                <a:r>
                  <a:rPr lang="en-GB" sz="1800">
                    <a:solidFill>
                      <a:schemeClr val="bg1"/>
                    </a:solidFill>
                    <a:cs typeface="Arial" panose="020B0604020202020204" pitchFamily="34" charset="0"/>
                  </a:rPr>
                  <a:t>What do you recall about Dennis Golding’s artwork Cast In Cast Out (2020)? </a:t>
                </a:r>
              </a:p>
              <a:p>
                <a:pPr marL="449263" indent="-19050">
                  <a:spcAft>
                    <a:spcPts val="600"/>
                  </a:spcAft>
                </a:pPr>
                <a:r>
                  <a:rPr lang="en-GB" sz="1800">
                    <a:solidFill>
                      <a:schemeClr val="bg1"/>
                    </a:solidFill>
                    <a:cs typeface="Arial" panose="020B0604020202020204" pitchFamily="34" charset="0"/>
                  </a:rPr>
                  <a:t>Collaborate with a peer to share what you know about …</a:t>
                </a:r>
              </a:p>
            </p:txBody>
          </p:sp>
          <p:sp>
            <p:nvSpPr>
              <p:cNvPr id="15" name="Oval 14">
                <a:hlinkClick r:id="rId5" action="ppaction://hlinksldjump"/>
                <a:extLst>
                  <a:ext uri="{FF2B5EF4-FFF2-40B4-BE49-F238E27FC236}">
                    <a16:creationId xmlns:a16="http://schemas.microsoft.com/office/drawing/2014/main" id="{BA71B528-2CE4-41A6-7F1D-94D04AD7B5AE}"/>
                  </a:ext>
                </a:extLst>
              </p:cNvPr>
              <p:cNvSpPr/>
              <p:nvPr/>
            </p:nvSpPr>
            <p:spPr>
              <a:xfrm>
                <a:off x="8516640" y="310738"/>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sz="3000" b="1">
                  <a:solidFill>
                    <a:schemeClr val="bg1"/>
                  </a:solidFill>
                  <a:latin typeface="+mj-lt"/>
                  <a:cs typeface="Arial" panose="020B0604020202020204" pitchFamily="34" charset="0"/>
                </a:endParaRPr>
              </a:p>
            </p:txBody>
          </p:sp>
        </p:grpSp>
        <p:pic>
          <p:nvPicPr>
            <p:cNvPr id="13" name="Picture 12">
              <a:extLst>
                <a:ext uri="{FF2B5EF4-FFF2-40B4-BE49-F238E27FC236}">
                  <a16:creationId xmlns:a16="http://schemas.microsoft.com/office/drawing/2014/main" id="{67C6849E-5CD8-F0D0-C31A-ABE4364D4397}"/>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a:off x="4407873" y="261378"/>
              <a:ext cx="845694" cy="845694"/>
            </a:xfrm>
            <a:prstGeom prst="rect">
              <a:avLst/>
            </a:prstGeom>
          </p:spPr>
        </p:pic>
      </p:grpSp>
      <p:sp>
        <p:nvSpPr>
          <p:cNvPr id="19" name="Rectangle: Rounded Corners 18">
            <a:extLst>
              <a:ext uri="{FF2B5EF4-FFF2-40B4-BE49-F238E27FC236}">
                <a16:creationId xmlns:a16="http://schemas.microsoft.com/office/drawing/2014/main" id="{724ECBFC-069C-3B0A-06C7-FD569F96FE4B}"/>
              </a:ext>
              <a:ext uri="{C183D7F6-B498-43B3-948B-1728B52AA6E4}">
                <adec:decorative xmlns:adec="http://schemas.microsoft.com/office/drawing/2017/decorative" val="0"/>
              </a:ext>
            </a:extLst>
          </p:cNvPr>
          <p:cNvSpPr/>
          <p:nvPr/>
        </p:nvSpPr>
        <p:spPr>
          <a:xfrm>
            <a:off x="4140934" y="2820381"/>
            <a:ext cx="1812156" cy="1714135"/>
          </a:xfrm>
          <a:prstGeom prst="roundRect">
            <a:avLst>
              <a:gd name="adj" fmla="val 17256"/>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spcAft>
                <a:spcPts val="600"/>
              </a:spcAft>
            </a:pPr>
            <a:r>
              <a:rPr lang="en-GB" sz="1800">
                <a:solidFill>
                  <a:schemeClr val="tx1"/>
                </a:solidFill>
                <a:cs typeface="Arial" panose="020B0604020202020204" pitchFamily="34" charset="0"/>
              </a:rPr>
              <a:t>The artist</a:t>
            </a:r>
          </a:p>
        </p:txBody>
      </p:sp>
      <p:sp>
        <p:nvSpPr>
          <p:cNvPr id="21" name="Rectangle: Rounded Corners 20">
            <a:extLst>
              <a:ext uri="{FF2B5EF4-FFF2-40B4-BE49-F238E27FC236}">
                <a16:creationId xmlns:a16="http://schemas.microsoft.com/office/drawing/2014/main" id="{21DA58EF-C7DA-A00C-D3D3-D86C43D85300}"/>
              </a:ext>
              <a:ext uri="{C183D7F6-B498-43B3-948B-1728B52AA6E4}">
                <adec:decorative xmlns:adec="http://schemas.microsoft.com/office/drawing/2017/decorative" val="0"/>
              </a:ext>
            </a:extLst>
          </p:cNvPr>
          <p:cNvSpPr/>
          <p:nvPr/>
        </p:nvSpPr>
        <p:spPr>
          <a:xfrm>
            <a:off x="6127307" y="2820381"/>
            <a:ext cx="1812156" cy="1714135"/>
          </a:xfrm>
          <a:prstGeom prst="roundRect">
            <a:avLst>
              <a:gd name="adj" fmla="val 17256"/>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spcAft>
                <a:spcPts val="600"/>
              </a:spcAft>
            </a:pPr>
            <a:r>
              <a:rPr lang="en-GB" sz="1800">
                <a:solidFill>
                  <a:schemeClr val="tx1"/>
                </a:solidFill>
                <a:cs typeface="Arial" panose="020B0604020202020204" pitchFamily="34" charset="0"/>
              </a:rPr>
              <a:t>The artwork</a:t>
            </a:r>
          </a:p>
        </p:txBody>
      </p:sp>
      <p:sp>
        <p:nvSpPr>
          <p:cNvPr id="22" name="Rectangle: Rounded Corners 21">
            <a:extLst>
              <a:ext uri="{FF2B5EF4-FFF2-40B4-BE49-F238E27FC236}">
                <a16:creationId xmlns:a16="http://schemas.microsoft.com/office/drawing/2014/main" id="{478997E5-227B-C281-0C16-210D720249D3}"/>
              </a:ext>
              <a:ext uri="{C183D7F6-B498-43B3-948B-1728B52AA6E4}">
                <adec:decorative xmlns:adec="http://schemas.microsoft.com/office/drawing/2017/decorative" val="0"/>
              </a:ext>
            </a:extLst>
          </p:cNvPr>
          <p:cNvSpPr/>
          <p:nvPr/>
        </p:nvSpPr>
        <p:spPr>
          <a:xfrm>
            <a:off x="8113680" y="2820381"/>
            <a:ext cx="1812156" cy="1714135"/>
          </a:xfrm>
          <a:prstGeom prst="roundRect">
            <a:avLst>
              <a:gd name="adj" fmla="val 17256"/>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spcAft>
                <a:spcPts val="600"/>
              </a:spcAft>
            </a:pPr>
            <a:r>
              <a:rPr lang="en-GB" sz="1800">
                <a:solidFill>
                  <a:schemeClr val="tx1"/>
                </a:solidFill>
                <a:cs typeface="Arial" panose="020B0604020202020204" pitchFamily="34" charset="0"/>
              </a:rPr>
              <a:t>The world</a:t>
            </a:r>
          </a:p>
        </p:txBody>
      </p:sp>
      <p:sp>
        <p:nvSpPr>
          <p:cNvPr id="23" name="Rectangle: Rounded Corners 22">
            <a:extLst>
              <a:ext uri="{FF2B5EF4-FFF2-40B4-BE49-F238E27FC236}">
                <a16:creationId xmlns:a16="http://schemas.microsoft.com/office/drawing/2014/main" id="{94481C5B-7916-E7EF-9D1E-2E4311A87C51}"/>
              </a:ext>
              <a:ext uri="{C183D7F6-B498-43B3-948B-1728B52AA6E4}">
                <adec:decorative xmlns:adec="http://schemas.microsoft.com/office/drawing/2017/decorative" val="0"/>
              </a:ext>
            </a:extLst>
          </p:cNvPr>
          <p:cNvSpPr/>
          <p:nvPr/>
        </p:nvSpPr>
        <p:spPr>
          <a:xfrm>
            <a:off x="10100052" y="2820381"/>
            <a:ext cx="1812156" cy="1714135"/>
          </a:xfrm>
          <a:prstGeom prst="roundRect">
            <a:avLst>
              <a:gd name="adj" fmla="val 17256"/>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spcAft>
                <a:spcPts val="600"/>
              </a:spcAft>
            </a:pPr>
            <a:r>
              <a:rPr lang="en-GB" sz="1800">
                <a:solidFill>
                  <a:schemeClr val="tx1"/>
                </a:solidFill>
                <a:cs typeface="Arial" panose="020B0604020202020204" pitchFamily="34" charset="0"/>
              </a:rPr>
              <a:t>The audience</a:t>
            </a:r>
          </a:p>
        </p:txBody>
      </p:sp>
      <p:sp>
        <p:nvSpPr>
          <p:cNvPr id="25" name="Rectangle: Rounded Corners 24">
            <a:extLst>
              <a:ext uri="{FF2B5EF4-FFF2-40B4-BE49-F238E27FC236}">
                <a16:creationId xmlns:a16="http://schemas.microsoft.com/office/drawing/2014/main" id="{4F52EC99-16AF-97A5-DDDA-359D7F0579A4}"/>
              </a:ext>
              <a:ext uri="{C183D7F6-B498-43B3-948B-1728B52AA6E4}">
                <adec:decorative xmlns:adec="http://schemas.microsoft.com/office/drawing/2017/decorative" val="0"/>
              </a:ext>
            </a:extLst>
          </p:cNvPr>
          <p:cNvSpPr/>
          <p:nvPr/>
        </p:nvSpPr>
        <p:spPr>
          <a:xfrm>
            <a:off x="4140934" y="4758064"/>
            <a:ext cx="1812156" cy="1714135"/>
          </a:xfrm>
          <a:prstGeom prst="roundRect">
            <a:avLst>
              <a:gd name="adj" fmla="val 17256"/>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spcAft>
                <a:spcPts val="600"/>
              </a:spcAft>
            </a:pPr>
            <a:r>
              <a:rPr lang="en-GB" sz="1800">
                <a:solidFill>
                  <a:schemeClr val="tx1"/>
                </a:solidFill>
                <a:cs typeface="Arial" panose="020B0604020202020204" pitchFamily="34" charset="0"/>
              </a:rPr>
              <a:t>Source material</a:t>
            </a:r>
          </a:p>
        </p:txBody>
      </p:sp>
      <p:sp>
        <p:nvSpPr>
          <p:cNvPr id="26" name="Rectangle: Rounded Corners 25">
            <a:extLst>
              <a:ext uri="{FF2B5EF4-FFF2-40B4-BE49-F238E27FC236}">
                <a16:creationId xmlns:a16="http://schemas.microsoft.com/office/drawing/2014/main" id="{6538944D-04BF-10C9-ABAD-1890250BDFF7}"/>
              </a:ext>
              <a:ext uri="{C183D7F6-B498-43B3-948B-1728B52AA6E4}">
                <adec:decorative xmlns:adec="http://schemas.microsoft.com/office/drawing/2017/decorative" val="0"/>
              </a:ext>
            </a:extLst>
          </p:cNvPr>
          <p:cNvSpPr/>
          <p:nvPr/>
        </p:nvSpPr>
        <p:spPr>
          <a:xfrm>
            <a:off x="6127307" y="4758064"/>
            <a:ext cx="1812156" cy="1714135"/>
          </a:xfrm>
          <a:prstGeom prst="roundRect">
            <a:avLst>
              <a:gd name="adj" fmla="val 17256"/>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spcAft>
                <a:spcPts val="600"/>
              </a:spcAft>
            </a:pPr>
            <a:r>
              <a:rPr lang="en-GB" sz="1800">
                <a:solidFill>
                  <a:schemeClr val="tx1"/>
                </a:solidFill>
                <a:cs typeface="Arial" panose="020B0604020202020204" pitchFamily="34" charset="0"/>
              </a:rPr>
              <a:t>Materials and techniques</a:t>
            </a:r>
          </a:p>
        </p:txBody>
      </p:sp>
      <p:sp>
        <p:nvSpPr>
          <p:cNvPr id="27" name="Rectangle: Rounded Corners 26">
            <a:extLst>
              <a:ext uri="{FF2B5EF4-FFF2-40B4-BE49-F238E27FC236}">
                <a16:creationId xmlns:a16="http://schemas.microsoft.com/office/drawing/2014/main" id="{710826E0-C8C5-47A3-316C-FE31C24BE4CA}"/>
              </a:ext>
              <a:ext uri="{C183D7F6-B498-43B3-948B-1728B52AA6E4}">
                <adec:decorative xmlns:adec="http://schemas.microsoft.com/office/drawing/2017/decorative" val="0"/>
              </a:ext>
            </a:extLst>
          </p:cNvPr>
          <p:cNvSpPr/>
          <p:nvPr/>
        </p:nvSpPr>
        <p:spPr>
          <a:xfrm>
            <a:off x="8113680" y="4758064"/>
            <a:ext cx="1812156" cy="1714135"/>
          </a:xfrm>
          <a:prstGeom prst="roundRect">
            <a:avLst>
              <a:gd name="adj" fmla="val 17256"/>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spcAft>
                <a:spcPts val="600"/>
              </a:spcAft>
            </a:pPr>
            <a:r>
              <a:rPr lang="en-GB" sz="1800">
                <a:solidFill>
                  <a:schemeClr val="tx1"/>
                </a:solidFill>
                <a:cs typeface="Arial" panose="020B0604020202020204" pitchFamily="34" charset="0"/>
              </a:rPr>
              <a:t>Ideas about place</a:t>
            </a:r>
          </a:p>
        </p:txBody>
      </p:sp>
      <p:sp>
        <p:nvSpPr>
          <p:cNvPr id="28" name="Rectangle: Rounded Corners 27">
            <a:extLst>
              <a:ext uri="{FF2B5EF4-FFF2-40B4-BE49-F238E27FC236}">
                <a16:creationId xmlns:a16="http://schemas.microsoft.com/office/drawing/2014/main" id="{9E31CD5E-5554-27F3-36E9-8E4B8626065C}"/>
              </a:ext>
              <a:ext uri="{C183D7F6-B498-43B3-948B-1728B52AA6E4}">
                <adec:decorative xmlns:adec="http://schemas.microsoft.com/office/drawing/2017/decorative" val="0"/>
              </a:ext>
            </a:extLst>
          </p:cNvPr>
          <p:cNvSpPr/>
          <p:nvPr/>
        </p:nvSpPr>
        <p:spPr>
          <a:xfrm>
            <a:off x="10100052" y="4758064"/>
            <a:ext cx="1812156" cy="1714135"/>
          </a:xfrm>
          <a:prstGeom prst="roundRect">
            <a:avLst>
              <a:gd name="adj" fmla="val 17256"/>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spcAft>
                <a:spcPts val="600"/>
              </a:spcAft>
            </a:pPr>
            <a:r>
              <a:rPr lang="en-GB" sz="1800">
                <a:solidFill>
                  <a:schemeClr val="tx1"/>
                </a:solidFill>
                <a:cs typeface="Arial" panose="020B0604020202020204" pitchFamily="34" charset="0"/>
              </a:rPr>
              <a:t>Anything else interesting</a:t>
            </a:r>
          </a:p>
        </p:txBody>
      </p:sp>
      <p:sp>
        <p:nvSpPr>
          <p:cNvPr id="2" name="Slide Number Placeholder 1">
            <a:extLst>
              <a:ext uri="{FF2B5EF4-FFF2-40B4-BE49-F238E27FC236}">
                <a16:creationId xmlns:a16="http://schemas.microsoft.com/office/drawing/2014/main" id="{A109A5F1-A603-173C-47B0-3A6CEEE3F1C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45</a:t>
            </a:fld>
            <a:endParaRPr lang="en-AU"/>
          </a:p>
        </p:txBody>
      </p:sp>
    </p:spTree>
    <p:extLst>
      <p:ext uri="{BB962C8B-B14F-4D97-AF65-F5344CB8AC3E}">
        <p14:creationId xmlns:p14="http://schemas.microsoft.com/office/powerpoint/2010/main" val="1837619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231A05-D021-FBEF-C0B0-E1F33450B46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D5DE759-AB67-9AEC-A13C-5E4384E7980E}"/>
              </a:ext>
            </a:extLst>
          </p:cNvPr>
          <p:cNvSpPr>
            <a:spLocks noGrp="1"/>
          </p:cNvSpPr>
          <p:nvPr>
            <p:ph type="title"/>
          </p:nvPr>
        </p:nvSpPr>
        <p:spPr/>
        <p:txBody>
          <a:bodyPr/>
          <a:lstStyle/>
          <a:p>
            <a:r>
              <a:rPr lang="en-AU" dirty="0">
                <a:latin typeface="+mj-lt"/>
              </a:rPr>
              <a:t>Cast In Cast Out – Dennis Golding </a:t>
            </a:r>
            <a:r>
              <a:rPr lang="en-AU" dirty="0">
                <a:solidFill>
                  <a:schemeClr val="accent1">
                    <a:alpha val="0"/>
                  </a:schemeClr>
                </a:solidFill>
                <a:latin typeface="+mj-lt"/>
              </a:rPr>
              <a:t>(2)</a:t>
            </a:r>
          </a:p>
        </p:txBody>
      </p:sp>
      <p:sp>
        <p:nvSpPr>
          <p:cNvPr id="4" name="Text Placeholder 3">
            <a:extLst>
              <a:ext uri="{FF2B5EF4-FFF2-40B4-BE49-F238E27FC236}">
                <a16:creationId xmlns:a16="http://schemas.microsoft.com/office/drawing/2014/main" id="{447F7131-D039-A7A1-97EB-6191AD8461AA}"/>
              </a:ext>
            </a:extLst>
          </p:cNvPr>
          <p:cNvSpPr>
            <a:spLocks noGrp="1"/>
          </p:cNvSpPr>
          <p:nvPr>
            <p:ph type="body" sz="quarter" idx="18"/>
          </p:nvPr>
        </p:nvSpPr>
        <p:spPr/>
        <p:txBody>
          <a:bodyPr/>
          <a:lstStyle/>
          <a:p>
            <a:r>
              <a:rPr lang="en-AU">
                <a:latin typeface="+mj-lt"/>
              </a:rPr>
              <a:t>2.4(b) – Using the Structural viewpoint</a:t>
            </a:r>
          </a:p>
        </p:txBody>
      </p:sp>
      <p:pic>
        <p:nvPicPr>
          <p:cNvPr id="47" name="Picture 46">
            <a:extLst>
              <a:ext uri="{FF2B5EF4-FFF2-40B4-BE49-F238E27FC236}">
                <a16:creationId xmlns:a16="http://schemas.microsoft.com/office/drawing/2014/main" id="{D7707D9A-B5DA-D617-98A3-2212A83A4CF2}"/>
              </a:ext>
              <a:ext uri="{C183D7F6-B498-43B3-948B-1728B52AA6E4}">
                <adec:decorative xmlns:adec="http://schemas.microsoft.com/office/drawing/2017/decorative" val="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862933" y="1469411"/>
            <a:ext cx="2074839" cy="2074839"/>
          </a:xfrm>
          <a:prstGeom prst="rect">
            <a:avLst/>
          </a:prstGeom>
        </p:spPr>
      </p:pic>
      <p:sp>
        <p:nvSpPr>
          <p:cNvPr id="43" name="Rectangle: Top Corners Rounded 42">
            <a:extLst>
              <a:ext uri="{FF2B5EF4-FFF2-40B4-BE49-F238E27FC236}">
                <a16:creationId xmlns:a16="http://schemas.microsoft.com/office/drawing/2014/main" id="{2E5F560A-BFF3-2E5E-FBB9-1785D95C5393}"/>
              </a:ext>
            </a:extLst>
          </p:cNvPr>
          <p:cNvSpPr/>
          <p:nvPr/>
        </p:nvSpPr>
        <p:spPr>
          <a:xfrm>
            <a:off x="347998" y="3721125"/>
            <a:ext cx="3104707" cy="501357"/>
          </a:xfrm>
          <a:prstGeom prst="round2SameRect">
            <a:avLst/>
          </a:prstGeom>
          <a:solidFill>
            <a:srgbClr val="FAAF05"/>
          </a:solidFill>
          <a:ln>
            <a:solidFill>
              <a:srgbClr val="FAAF0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b="1">
                <a:solidFill>
                  <a:schemeClr val="tx1"/>
                </a:solidFill>
              </a:rPr>
              <a:t>Structural</a:t>
            </a:r>
          </a:p>
        </p:txBody>
      </p:sp>
      <p:sp>
        <p:nvSpPr>
          <p:cNvPr id="44" name="Rectangle: Top Corners Rounded 43">
            <a:extLst>
              <a:ext uri="{FF2B5EF4-FFF2-40B4-BE49-F238E27FC236}">
                <a16:creationId xmlns:a16="http://schemas.microsoft.com/office/drawing/2014/main" id="{FC2502BF-0644-4208-B810-23E7848F4CE0}"/>
              </a:ext>
            </a:extLst>
          </p:cNvPr>
          <p:cNvSpPr/>
          <p:nvPr/>
        </p:nvSpPr>
        <p:spPr>
          <a:xfrm>
            <a:off x="347998" y="4222484"/>
            <a:ext cx="3104707" cy="2275514"/>
          </a:xfrm>
          <a:prstGeom prst="round2SameRect">
            <a:avLst>
              <a:gd name="adj1" fmla="val 0"/>
              <a:gd name="adj2" fmla="val 5855"/>
            </a:avLst>
          </a:prstGeom>
          <a:solidFill>
            <a:srgbClr val="FEEFCD"/>
          </a:solidFill>
          <a:ln>
            <a:solidFill>
              <a:srgbClr val="FAAF05"/>
            </a:solidFill>
          </a:ln>
        </p:spPr>
        <p:style>
          <a:lnRef idx="2">
            <a:schemeClr val="accent1">
              <a:shade val="15000"/>
            </a:schemeClr>
          </a:lnRef>
          <a:fillRef idx="1">
            <a:schemeClr val="accent1"/>
          </a:fillRef>
          <a:effectRef idx="0">
            <a:schemeClr val="accent1"/>
          </a:effectRef>
          <a:fontRef idx="minor">
            <a:schemeClr val="lt1"/>
          </a:fontRef>
        </p:style>
        <p:txBody>
          <a:bodyPr rtlCol="0" anchor="ctr" anchorCtr="1"/>
          <a:lstStyle/>
          <a:p>
            <a:pPr algn="l">
              <a:lnSpc>
                <a:spcPct val="114000"/>
              </a:lnSpc>
              <a:spcAft>
                <a:spcPts val="600"/>
              </a:spcAft>
              <a:buNone/>
            </a:pPr>
            <a:r>
              <a:rPr lang="en-AU" sz="1800" b="0" i="0">
                <a:solidFill>
                  <a:srgbClr val="22272B"/>
                </a:solidFill>
                <a:effectLst/>
              </a:rPr>
              <a:t>The structural viewpoint is a creative and interpretative tool that guides you when art making or interpreting artworks as forms of visual and multimodal language.</a:t>
            </a:r>
          </a:p>
        </p:txBody>
      </p:sp>
      <p:sp>
        <p:nvSpPr>
          <p:cNvPr id="48" name="Rectangle: Top Corners Rounded 47">
            <a:extLst>
              <a:ext uri="{FF2B5EF4-FFF2-40B4-BE49-F238E27FC236}">
                <a16:creationId xmlns:a16="http://schemas.microsoft.com/office/drawing/2014/main" id="{4B6B6163-776E-655D-D86E-75E020A1228E}"/>
              </a:ext>
            </a:extLst>
          </p:cNvPr>
          <p:cNvSpPr/>
          <p:nvPr/>
        </p:nvSpPr>
        <p:spPr>
          <a:xfrm rot="5400000">
            <a:off x="4134825" y="1038933"/>
            <a:ext cx="920046" cy="1719312"/>
          </a:xfrm>
          <a:prstGeom prst="round2SameRect">
            <a:avLst>
              <a:gd name="adj1" fmla="val 0"/>
              <a:gd name="adj2" fmla="val 14095"/>
            </a:avLst>
          </a:prstGeom>
          <a:solidFill>
            <a:srgbClr val="FAAF05"/>
          </a:solidFill>
          <a:ln>
            <a:solidFill>
              <a:srgbClr val="FAAF05"/>
            </a:solid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spcAft>
                <a:spcPts val="600"/>
              </a:spcAft>
            </a:pPr>
            <a:r>
              <a:rPr lang="en-GB" sz="1800">
                <a:solidFill>
                  <a:schemeClr val="tx1"/>
                </a:solidFill>
                <a:cs typeface="Arial" panose="020B0604020202020204" pitchFamily="34" charset="0"/>
              </a:rPr>
              <a:t>Visual and multimodal language</a:t>
            </a:r>
          </a:p>
        </p:txBody>
      </p:sp>
      <p:sp>
        <p:nvSpPr>
          <p:cNvPr id="49" name="Rectangle: Top Corners Rounded 48">
            <a:extLst>
              <a:ext uri="{FF2B5EF4-FFF2-40B4-BE49-F238E27FC236}">
                <a16:creationId xmlns:a16="http://schemas.microsoft.com/office/drawing/2014/main" id="{0E6F9D33-43E0-794D-84D6-D64E06FE8609}"/>
              </a:ext>
            </a:extLst>
          </p:cNvPr>
          <p:cNvSpPr/>
          <p:nvPr/>
        </p:nvSpPr>
        <p:spPr>
          <a:xfrm rot="5400000">
            <a:off x="8263657" y="-1370587"/>
            <a:ext cx="920046" cy="6538351"/>
          </a:xfrm>
          <a:prstGeom prst="round2SameRect">
            <a:avLst>
              <a:gd name="adj1" fmla="val 13804"/>
              <a:gd name="adj2" fmla="val 0"/>
            </a:avLst>
          </a:prstGeom>
          <a:solidFill>
            <a:srgbClr val="FEEFCD"/>
          </a:solidFill>
          <a:ln>
            <a:solidFill>
              <a:srgbClr val="FAAF05"/>
            </a:solid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marL="85725" algn="l">
              <a:buNone/>
            </a:pPr>
            <a:r>
              <a:rPr lang="en-AU" sz="1800" b="0" i="0">
                <a:solidFill>
                  <a:srgbClr val="22272B"/>
                </a:solidFill>
                <a:effectLst/>
              </a:rPr>
              <a:t>Communication using conventions, codes, symbols, signs and forms in artworks.</a:t>
            </a:r>
          </a:p>
        </p:txBody>
      </p:sp>
      <p:sp>
        <p:nvSpPr>
          <p:cNvPr id="56" name="Rectangle: Top Corners Rounded 55">
            <a:extLst>
              <a:ext uri="{FF2B5EF4-FFF2-40B4-BE49-F238E27FC236}">
                <a16:creationId xmlns:a16="http://schemas.microsoft.com/office/drawing/2014/main" id="{DA68D357-F250-6A23-A90C-199C877D02F0}"/>
              </a:ext>
            </a:extLst>
          </p:cNvPr>
          <p:cNvSpPr/>
          <p:nvPr/>
        </p:nvSpPr>
        <p:spPr>
          <a:xfrm rot="5400000">
            <a:off x="4134825" y="2074115"/>
            <a:ext cx="920046" cy="1719312"/>
          </a:xfrm>
          <a:prstGeom prst="round2SameRect">
            <a:avLst>
              <a:gd name="adj1" fmla="val 0"/>
              <a:gd name="adj2" fmla="val 14095"/>
            </a:avLst>
          </a:prstGeom>
          <a:solidFill>
            <a:srgbClr val="FAAF05"/>
          </a:solidFill>
          <a:ln>
            <a:solidFill>
              <a:srgbClr val="FAAF05"/>
            </a:solid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spcAft>
                <a:spcPts val="600"/>
              </a:spcAft>
            </a:pPr>
            <a:r>
              <a:rPr lang="en-GB" sz="1800">
                <a:solidFill>
                  <a:schemeClr val="tx1"/>
                </a:solidFill>
                <a:cs typeface="Arial" panose="020B0604020202020204" pitchFamily="34" charset="0"/>
              </a:rPr>
              <a:t>Sign</a:t>
            </a:r>
          </a:p>
        </p:txBody>
      </p:sp>
      <p:sp>
        <p:nvSpPr>
          <p:cNvPr id="57" name="Rectangle: Top Corners Rounded 56">
            <a:extLst>
              <a:ext uri="{FF2B5EF4-FFF2-40B4-BE49-F238E27FC236}">
                <a16:creationId xmlns:a16="http://schemas.microsoft.com/office/drawing/2014/main" id="{060FF6EA-12F5-BB49-5D7E-A01EF4554A9A}"/>
              </a:ext>
            </a:extLst>
          </p:cNvPr>
          <p:cNvSpPr/>
          <p:nvPr/>
        </p:nvSpPr>
        <p:spPr>
          <a:xfrm rot="5400000">
            <a:off x="8263657" y="-335405"/>
            <a:ext cx="920046" cy="6538351"/>
          </a:xfrm>
          <a:prstGeom prst="round2SameRect">
            <a:avLst>
              <a:gd name="adj1" fmla="val 13804"/>
              <a:gd name="adj2" fmla="val 0"/>
            </a:avLst>
          </a:prstGeom>
          <a:solidFill>
            <a:srgbClr val="FEEFCD"/>
          </a:solidFill>
          <a:ln>
            <a:solidFill>
              <a:srgbClr val="FAAF05"/>
            </a:solid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marL="85725" algn="l">
              <a:buNone/>
            </a:pPr>
            <a:r>
              <a:rPr lang="en-AU" sz="1800" b="0" i="0">
                <a:solidFill>
                  <a:srgbClr val="22272B"/>
                </a:solidFill>
                <a:effectLst/>
              </a:rPr>
              <a:t>An element in an artwork that directly represents or points to a specific meaning or idea. Signs can be understood literally, or through cultural and contextual knowledge.</a:t>
            </a:r>
          </a:p>
        </p:txBody>
      </p:sp>
      <p:sp>
        <p:nvSpPr>
          <p:cNvPr id="59" name="Rectangle: Top Corners Rounded 58">
            <a:extLst>
              <a:ext uri="{FF2B5EF4-FFF2-40B4-BE49-F238E27FC236}">
                <a16:creationId xmlns:a16="http://schemas.microsoft.com/office/drawing/2014/main" id="{BE7511C3-45EC-B9E5-BFE4-17D394E26031}"/>
              </a:ext>
            </a:extLst>
          </p:cNvPr>
          <p:cNvSpPr/>
          <p:nvPr/>
        </p:nvSpPr>
        <p:spPr>
          <a:xfrm rot="5400000">
            <a:off x="4134825" y="3109296"/>
            <a:ext cx="920046" cy="1719312"/>
          </a:xfrm>
          <a:prstGeom prst="round2SameRect">
            <a:avLst>
              <a:gd name="adj1" fmla="val 0"/>
              <a:gd name="adj2" fmla="val 14095"/>
            </a:avLst>
          </a:prstGeom>
          <a:solidFill>
            <a:srgbClr val="FAAF05"/>
          </a:solidFill>
          <a:ln>
            <a:solidFill>
              <a:srgbClr val="FAAF05"/>
            </a:solid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spcAft>
                <a:spcPts val="600"/>
              </a:spcAft>
            </a:pPr>
            <a:r>
              <a:rPr lang="en-GB" sz="1800">
                <a:solidFill>
                  <a:schemeClr val="tx1"/>
                </a:solidFill>
                <a:cs typeface="Arial" panose="020B0604020202020204" pitchFamily="34" charset="0"/>
              </a:rPr>
              <a:t>Symbol</a:t>
            </a:r>
          </a:p>
        </p:txBody>
      </p:sp>
      <p:sp>
        <p:nvSpPr>
          <p:cNvPr id="60" name="Rectangle: Top Corners Rounded 59">
            <a:extLst>
              <a:ext uri="{FF2B5EF4-FFF2-40B4-BE49-F238E27FC236}">
                <a16:creationId xmlns:a16="http://schemas.microsoft.com/office/drawing/2014/main" id="{E4458B2C-0025-E42E-E4F8-449B0A16C9FB}"/>
              </a:ext>
            </a:extLst>
          </p:cNvPr>
          <p:cNvSpPr/>
          <p:nvPr/>
        </p:nvSpPr>
        <p:spPr>
          <a:xfrm rot="5400000">
            <a:off x="8263657" y="699776"/>
            <a:ext cx="920046" cy="6538351"/>
          </a:xfrm>
          <a:prstGeom prst="round2SameRect">
            <a:avLst>
              <a:gd name="adj1" fmla="val 13804"/>
              <a:gd name="adj2" fmla="val 0"/>
            </a:avLst>
          </a:prstGeom>
          <a:solidFill>
            <a:srgbClr val="FEEFCD"/>
          </a:solidFill>
          <a:ln>
            <a:solidFill>
              <a:srgbClr val="FAAF05"/>
            </a:solid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marL="85725" algn="l">
              <a:buNone/>
            </a:pPr>
            <a:r>
              <a:rPr lang="en-AU" sz="1800" b="0" i="0">
                <a:solidFill>
                  <a:srgbClr val="22272B"/>
                </a:solidFill>
                <a:effectLst/>
              </a:rPr>
              <a:t>An element in an artwork that represents ideas, beliefs or concepts beyond the physical form, and carries inferred meanings or messages.</a:t>
            </a:r>
          </a:p>
        </p:txBody>
      </p:sp>
      <p:sp>
        <p:nvSpPr>
          <p:cNvPr id="62" name="Rectangle: Top Corners Rounded 61">
            <a:extLst>
              <a:ext uri="{FF2B5EF4-FFF2-40B4-BE49-F238E27FC236}">
                <a16:creationId xmlns:a16="http://schemas.microsoft.com/office/drawing/2014/main" id="{713AD334-E36E-9487-5C60-8A421FCFB193}"/>
              </a:ext>
            </a:extLst>
          </p:cNvPr>
          <p:cNvSpPr/>
          <p:nvPr/>
        </p:nvSpPr>
        <p:spPr>
          <a:xfrm rot="5400000">
            <a:off x="4134825" y="4144476"/>
            <a:ext cx="920046" cy="1719312"/>
          </a:xfrm>
          <a:prstGeom prst="round2SameRect">
            <a:avLst>
              <a:gd name="adj1" fmla="val 0"/>
              <a:gd name="adj2" fmla="val 14095"/>
            </a:avLst>
          </a:prstGeom>
          <a:solidFill>
            <a:srgbClr val="FAAF05"/>
          </a:solidFill>
          <a:ln>
            <a:solidFill>
              <a:srgbClr val="FAAF05"/>
            </a:solid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spcAft>
                <a:spcPts val="600"/>
              </a:spcAft>
            </a:pPr>
            <a:r>
              <a:rPr lang="en-GB" sz="1800">
                <a:solidFill>
                  <a:schemeClr val="tx1"/>
                </a:solidFill>
                <a:cs typeface="Arial" panose="020B0604020202020204" pitchFamily="34" charset="0"/>
              </a:rPr>
              <a:t>Code</a:t>
            </a:r>
          </a:p>
        </p:txBody>
      </p:sp>
      <p:sp>
        <p:nvSpPr>
          <p:cNvPr id="63" name="Rectangle: Top Corners Rounded 62">
            <a:extLst>
              <a:ext uri="{FF2B5EF4-FFF2-40B4-BE49-F238E27FC236}">
                <a16:creationId xmlns:a16="http://schemas.microsoft.com/office/drawing/2014/main" id="{B7557606-5DD0-90F8-4043-454FA06E6DED}"/>
              </a:ext>
            </a:extLst>
          </p:cNvPr>
          <p:cNvSpPr/>
          <p:nvPr/>
        </p:nvSpPr>
        <p:spPr>
          <a:xfrm rot="5400000">
            <a:off x="8263657" y="1734956"/>
            <a:ext cx="920046" cy="6538351"/>
          </a:xfrm>
          <a:prstGeom prst="round2SameRect">
            <a:avLst>
              <a:gd name="adj1" fmla="val 13804"/>
              <a:gd name="adj2" fmla="val 0"/>
            </a:avLst>
          </a:prstGeom>
          <a:solidFill>
            <a:srgbClr val="FEEFCD"/>
          </a:solidFill>
          <a:ln>
            <a:solidFill>
              <a:srgbClr val="FAAF05"/>
            </a:solid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marL="85725" algn="l">
              <a:buNone/>
            </a:pPr>
            <a:r>
              <a:rPr lang="en-AU" sz="1800" b="0" i="0">
                <a:solidFill>
                  <a:srgbClr val="22272B"/>
                </a:solidFill>
                <a:effectLst/>
              </a:rPr>
              <a:t>Agreed systems of making, communicating and interpreting meaning through signs and symbols.</a:t>
            </a:r>
          </a:p>
        </p:txBody>
      </p:sp>
      <p:sp>
        <p:nvSpPr>
          <p:cNvPr id="65" name="Rectangle: Top Corners Rounded 64">
            <a:extLst>
              <a:ext uri="{FF2B5EF4-FFF2-40B4-BE49-F238E27FC236}">
                <a16:creationId xmlns:a16="http://schemas.microsoft.com/office/drawing/2014/main" id="{A857650A-1E6A-8D6D-A22F-8377F2A5603E}"/>
              </a:ext>
            </a:extLst>
          </p:cNvPr>
          <p:cNvSpPr/>
          <p:nvPr/>
        </p:nvSpPr>
        <p:spPr>
          <a:xfrm rot="5400000">
            <a:off x="4134825" y="5179655"/>
            <a:ext cx="920046" cy="1719312"/>
          </a:xfrm>
          <a:prstGeom prst="round2SameRect">
            <a:avLst>
              <a:gd name="adj1" fmla="val 0"/>
              <a:gd name="adj2" fmla="val 14095"/>
            </a:avLst>
          </a:prstGeom>
          <a:solidFill>
            <a:srgbClr val="FAAF05"/>
          </a:solidFill>
          <a:ln>
            <a:solidFill>
              <a:srgbClr val="FAAF05"/>
            </a:solid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spcAft>
                <a:spcPts val="600"/>
              </a:spcAft>
            </a:pPr>
            <a:r>
              <a:rPr lang="en-GB" sz="1800">
                <a:solidFill>
                  <a:schemeClr val="tx1"/>
                </a:solidFill>
                <a:cs typeface="Arial" panose="020B0604020202020204" pitchFamily="34" charset="0"/>
              </a:rPr>
              <a:t>Representation</a:t>
            </a:r>
          </a:p>
        </p:txBody>
      </p:sp>
      <p:sp>
        <p:nvSpPr>
          <p:cNvPr id="66" name="Rectangle: Top Corners Rounded 65">
            <a:extLst>
              <a:ext uri="{FF2B5EF4-FFF2-40B4-BE49-F238E27FC236}">
                <a16:creationId xmlns:a16="http://schemas.microsoft.com/office/drawing/2014/main" id="{345EE2E6-6292-FC20-8FDB-3F7788C5415B}"/>
              </a:ext>
            </a:extLst>
          </p:cNvPr>
          <p:cNvSpPr/>
          <p:nvPr/>
        </p:nvSpPr>
        <p:spPr>
          <a:xfrm rot="5400000">
            <a:off x="8263657" y="2770135"/>
            <a:ext cx="920046" cy="6538351"/>
          </a:xfrm>
          <a:prstGeom prst="round2SameRect">
            <a:avLst>
              <a:gd name="adj1" fmla="val 13804"/>
              <a:gd name="adj2" fmla="val 0"/>
            </a:avLst>
          </a:prstGeom>
          <a:solidFill>
            <a:srgbClr val="FEEFCD"/>
          </a:solidFill>
          <a:ln>
            <a:solidFill>
              <a:srgbClr val="FAAF05"/>
            </a:solid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marL="85725" algn="l">
              <a:buNone/>
            </a:pPr>
            <a:r>
              <a:rPr lang="en-AU" sz="1800" b="0" i="0">
                <a:solidFill>
                  <a:srgbClr val="22272B"/>
                </a:solidFill>
                <a:effectLst/>
              </a:rPr>
              <a:t>The depiction or portrayal of subjects, ideas and themes in artworks, using various techniques and materials to convey meaning and context to audiences.</a:t>
            </a:r>
          </a:p>
        </p:txBody>
      </p:sp>
      <p:sp>
        <p:nvSpPr>
          <p:cNvPr id="2" name="Slide Number Placeholder 1">
            <a:extLst>
              <a:ext uri="{FF2B5EF4-FFF2-40B4-BE49-F238E27FC236}">
                <a16:creationId xmlns:a16="http://schemas.microsoft.com/office/drawing/2014/main" id="{4AFC072A-6C87-6F37-E0B3-35158BFEC87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46</a:t>
            </a:fld>
            <a:endParaRPr lang="en-AU"/>
          </a:p>
        </p:txBody>
      </p:sp>
    </p:spTree>
    <p:extLst>
      <p:ext uri="{BB962C8B-B14F-4D97-AF65-F5344CB8AC3E}">
        <p14:creationId xmlns:p14="http://schemas.microsoft.com/office/powerpoint/2010/main" val="2663505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7263CD-0C6E-A384-3039-3E24111AA86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FAAFB72-8A7B-EB7B-4A81-6A32D1EAD448}"/>
              </a:ext>
            </a:extLst>
          </p:cNvPr>
          <p:cNvSpPr>
            <a:spLocks noGrp="1"/>
          </p:cNvSpPr>
          <p:nvPr>
            <p:ph type="title"/>
          </p:nvPr>
        </p:nvSpPr>
        <p:spPr/>
        <p:txBody>
          <a:bodyPr/>
          <a:lstStyle/>
          <a:p>
            <a:r>
              <a:rPr lang="en-AU" dirty="0">
                <a:latin typeface="+mj-lt"/>
              </a:rPr>
              <a:t>Cast In Cast Out – Dennis Golding </a:t>
            </a:r>
            <a:r>
              <a:rPr lang="en-AU" dirty="0">
                <a:solidFill>
                  <a:schemeClr val="accent1">
                    <a:alpha val="0"/>
                  </a:schemeClr>
                </a:solidFill>
                <a:latin typeface="+mj-lt"/>
              </a:rPr>
              <a:t>(3)</a:t>
            </a:r>
          </a:p>
        </p:txBody>
      </p:sp>
      <p:sp>
        <p:nvSpPr>
          <p:cNvPr id="4" name="Text Placeholder 3">
            <a:extLst>
              <a:ext uri="{FF2B5EF4-FFF2-40B4-BE49-F238E27FC236}">
                <a16:creationId xmlns:a16="http://schemas.microsoft.com/office/drawing/2014/main" id="{9C1869C3-3985-F4F4-573F-B53D933567A8}"/>
              </a:ext>
            </a:extLst>
          </p:cNvPr>
          <p:cNvSpPr>
            <a:spLocks noGrp="1"/>
          </p:cNvSpPr>
          <p:nvPr>
            <p:ph type="body" sz="quarter" idx="18"/>
          </p:nvPr>
        </p:nvSpPr>
        <p:spPr/>
        <p:txBody>
          <a:bodyPr/>
          <a:lstStyle/>
          <a:p>
            <a:r>
              <a:rPr lang="en-AU">
                <a:latin typeface="+mj-lt"/>
              </a:rPr>
              <a:t>2.4(c) – Using the Structural viewpoint</a:t>
            </a:r>
          </a:p>
        </p:txBody>
      </p:sp>
      <p:pic>
        <p:nvPicPr>
          <p:cNvPr id="5" name="Picture 4">
            <a:extLst>
              <a:ext uri="{FF2B5EF4-FFF2-40B4-BE49-F238E27FC236}">
                <a16:creationId xmlns:a16="http://schemas.microsoft.com/office/drawing/2014/main" id="{A2B44820-42D3-51D7-97C2-2299CCF50359}"/>
              </a:ext>
              <a:ext uri="{C183D7F6-B498-43B3-948B-1728B52AA6E4}">
                <adec:decorative xmlns:adec="http://schemas.microsoft.com/office/drawing/2017/decorative" val="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862933" y="1469411"/>
            <a:ext cx="2074839" cy="2074839"/>
          </a:xfrm>
          <a:prstGeom prst="rect">
            <a:avLst/>
          </a:prstGeom>
        </p:spPr>
      </p:pic>
      <p:sp>
        <p:nvSpPr>
          <p:cNvPr id="6" name="Rectangle: Top Corners Rounded 42">
            <a:extLst>
              <a:ext uri="{FF2B5EF4-FFF2-40B4-BE49-F238E27FC236}">
                <a16:creationId xmlns:a16="http://schemas.microsoft.com/office/drawing/2014/main" id="{ACE54299-04ED-1D76-C413-BAB0DDE9F22D}"/>
              </a:ext>
            </a:extLst>
          </p:cNvPr>
          <p:cNvSpPr/>
          <p:nvPr/>
        </p:nvSpPr>
        <p:spPr>
          <a:xfrm>
            <a:off x="347998" y="3721125"/>
            <a:ext cx="3104707" cy="501357"/>
          </a:xfrm>
          <a:prstGeom prst="round2SameRect">
            <a:avLst/>
          </a:prstGeom>
          <a:solidFill>
            <a:srgbClr val="FAAF05"/>
          </a:solidFill>
          <a:ln>
            <a:solidFill>
              <a:srgbClr val="FAAF0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b="1">
                <a:solidFill>
                  <a:schemeClr val="tx1"/>
                </a:solidFill>
              </a:rPr>
              <a:t>Structural</a:t>
            </a:r>
          </a:p>
        </p:txBody>
      </p:sp>
      <p:sp>
        <p:nvSpPr>
          <p:cNvPr id="7" name="Rectangle: Top Corners Rounded 43">
            <a:extLst>
              <a:ext uri="{FF2B5EF4-FFF2-40B4-BE49-F238E27FC236}">
                <a16:creationId xmlns:a16="http://schemas.microsoft.com/office/drawing/2014/main" id="{D1579E7B-69F0-525C-306E-74623365A7FB}"/>
              </a:ext>
            </a:extLst>
          </p:cNvPr>
          <p:cNvSpPr/>
          <p:nvPr/>
        </p:nvSpPr>
        <p:spPr>
          <a:xfrm>
            <a:off x="347998" y="4222484"/>
            <a:ext cx="3104707" cy="2275514"/>
          </a:xfrm>
          <a:prstGeom prst="round2SameRect">
            <a:avLst>
              <a:gd name="adj1" fmla="val 0"/>
              <a:gd name="adj2" fmla="val 5855"/>
            </a:avLst>
          </a:prstGeom>
          <a:solidFill>
            <a:srgbClr val="FEEFCD"/>
          </a:solidFill>
          <a:ln>
            <a:solidFill>
              <a:srgbClr val="FAAF05"/>
            </a:solidFill>
          </a:ln>
        </p:spPr>
        <p:style>
          <a:lnRef idx="2">
            <a:schemeClr val="accent1">
              <a:shade val="15000"/>
            </a:schemeClr>
          </a:lnRef>
          <a:fillRef idx="1">
            <a:schemeClr val="accent1"/>
          </a:fillRef>
          <a:effectRef idx="0">
            <a:schemeClr val="accent1"/>
          </a:effectRef>
          <a:fontRef idx="minor">
            <a:schemeClr val="lt1"/>
          </a:fontRef>
        </p:style>
        <p:txBody>
          <a:bodyPr rtlCol="0" anchor="ctr" anchorCtr="1"/>
          <a:lstStyle/>
          <a:p>
            <a:pPr algn="l">
              <a:lnSpc>
                <a:spcPct val="114000"/>
              </a:lnSpc>
              <a:spcAft>
                <a:spcPts val="600"/>
              </a:spcAft>
              <a:buNone/>
            </a:pPr>
            <a:r>
              <a:rPr lang="en-AU" sz="1800" b="0" i="0">
                <a:solidFill>
                  <a:srgbClr val="22272B"/>
                </a:solidFill>
                <a:effectLst/>
              </a:rPr>
              <a:t>The structural viewpoint is a creative and interpretative tool that guides you when art making or interpreting artworks as forms of visual and multimodal language.</a:t>
            </a:r>
          </a:p>
        </p:txBody>
      </p:sp>
      <p:sp>
        <p:nvSpPr>
          <p:cNvPr id="8" name="Rectangle: Top Corners Rounded 47">
            <a:extLst>
              <a:ext uri="{FF2B5EF4-FFF2-40B4-BE49-F238E27FC236}">
                <a16:creationId xmlns:a16="http://schemas.microsoft.com/office/drawing/2014/main" id="{46DD313F-A325-36B2-C904-9537F32983F5}"/>
              </a:ext>
            </a:extLst>
          </p:cNvPr>
          <p:cNvSpPr/>
          <p:nvPr/>
        </p:nvSpPr>
        <p:spPr>
          <a:xfrm rot="5400000">
            <a:off x="4134825" y="1038933"/>
            <a:ext cx="920046" cy="1719312"/>
          </a:xfrm>
          <a:prstGeom prst="round2SameRect">
            <a:avLst>
              <a:gd name="adj1" fmla="val 0"/>
              <a:gd name="adj2" fmla="val 14095"/>
            </a:avLst>
          </a:prstGeom>
          <a:solidFill>
            <a:srgbClr val="FAAF05"/>
          </a:solidFill>
          <a:ln>
            <a:solidFill>
              <a:srgbClr val="FAAF05"/>
            </a:solid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spcAft>
                <a:spcPts val="600"/>
              </a:spcAft>
            </a:pPr>
            <a:r>
              <a:rPr lang="en-GB" sz="1800">
                <a:solidFill>
                  <a:schemeClr val="tx1"/>
                </a:solidFill>
                <a:cs typeface="Arial" panose="020B0604020202020204" pitchFamily="34" charset="0"/>
              </a:rPr>
              <a:t>Visual and multimodal language</a:t>
            </a:r>
          </a:p>
        </p:txBody>
      </p:sp>
      <p:sp>
        <p:nvSpPr>
          <p:cNvPr id="9" name="Rectangle: Top Corners Rounded 48">
            <a:extLst>
              <a:ext uri="{FF2B5EF4-FFF2-40B4-BE49-F238E27FC236}">
                <a16:creationId xmlns:a16="http://schemas.microsoft.com/office/drawing/2014/main" id="{140E6FE1-1C50-435A-8D19-88491B2A85B3}"/>
              </a:ext>
            </a:extLst>
          </p:cNvPr>
          <p:cNvSpPr/>
          <p:nvPr/>
        </p:nvSpPr>
        <p:spPr>
          <a:xfrm rot="5400000">
            <a:off x="8263657" y="-1370587"/>
            <a:ext cx="920046" cy="6538351"/>
          </a:xfrm>
          <a:prstGeom prst="round2SameRect">
            <a:avLst>
              <a:gd name="adj1" fmla="val 13804"/>
              <a:gd name="adj2" fmla="val 0"/>
            </a:avLst>
          </a:prstGeom>
          <a:solidFill>
            <a:srgbClr val="FEEFCD"/>
          </a:solidFill>
          <a:ln>
            <a:solidFill>
              <a:srgbClr val="FAAF05"/>
            </a:solid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marL="85725" algn="l">
              <a:buNone/>
            </a:pPr>
            <a:r>
              <a:rPr lang="en-AU" sz="1800" b="0" i="0">
                <a:solidFill>
                  <a:srgbClr val="22272B"/>
                </a:solidFill>
                <a:effectLst/>
              </a:rPr>
              <a:t>Click to add text</a:t>
            </a:r>
          </a:p>
        </p:txBody>
      </p:sp>
      <p:sp>
        <p:nvSpPr>
          <p:cNvPr id="10" name="Rectangle: Top Corners Rounded 55">
            <a:extLst>
              <a:ext uri="{FF2B5EF4-FFF2-40B4-BE49-F238E27FC236}">
                <a16:creationId xmlns:a16="http://schemas.microsoft.com/office/drawing/2014/main" id="{746DE616-5670-7DB5-E2E9-59124978B346}"/>
              </a:ext>
            </a:extLst>
          </p:cNvPr>
          <p:cNvSpPr/>
          <p:nvPr/>
        </p:nvSpPr>
        <p:spPr>
          <a:xfrm rot="5400000">
            <a:off x="4134825" y="2074115"/>
            <a:ext cx="920046" cy="1719312"/>
          </a:xfrm>
          <a:prstGeom prst="round2SameRect">
            <a:avLst>
              <a:gd name="adj1" fmla="val 0"/>
              <a:gd name="adj2" fmla="val 14095"/>
            </a:avLst>
          </a:prstGeom>
          <a:solidFill>
            <a:srgbClr val="FAAF05"/>
          </a:solidFill>
          <a:ln>
            <a:solidFill>
              <a:srgbClr val="FAAF05"/>
            </a:solid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spcAft>
                <a:spcPts val="600"/>
              </a:spcAft>
            </a:pPr>
            <a:r>
              <a:rPr lang="en-GB" sz="1800">
                <a:solidFill>
                  <a:schemeClr val="tx1"/>
                </a:solidFill>
                <a:cs typeface="Arial" panose="020B0604020202020204" pitchFamily="34" charset="0"/>
              </a:rPr>
              <a:t>Sign</a:t>
            </a:r>
          </a:p>
        </p:txBody>
      </p:sp>
      <p:sp>
        <p:nvSpPr>
          <p:cNvPr id="11" name="Rectangle: Top Corners Rounded 56">
            <a:extLst>
              <a:ext uri="{FF2B5EF4-FFF2-40B4-BE49-F238E27FC236}">
                <a16:creationId xmlns:a16="http://schemas.microsoft.com/office/drawing/2014/main" id="{F54A69C7-5EAF-9D59-5CF0-E089F7429A48}"/>
              </a:ext>
            </a:extLst>
          </p:cNvPr>
          <p:cNvSpPr/>
          <p:nvPr/>
        </p:nvSpPr>
        <p:spPr>
          <a:xfrm rot="5400000">
            <a:off x="8263657" y="-335405"/>
            <a:ext cx="920046" cy="6538351"/>
          </a:xfrm>
          <a:prstGeom prst="round2SameRect">
            <a:avLst>
              <a:gd name="adj1" fmla="val 13804"/>
              <a:gd name="adj2" fmla="val 0"/>
            </a:avLst>
          </a:prstGeom>
          <a:solidFill>
            <a:srgbClr val="FEEFCD"/>
          </a:solidFill>
          <a:ln>
            <a:solidFill>
              <a:srgbClr val="FAAF05"/>
            </a:solid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marL="85725"/>
            <a:r>
              <a:rPr lang="en-AU" sz="1800">
                <a:solidFill>
                  <a:srgbClr val="22272B"/>
                </a:solidFill>
              </a:rPr>
              <a:t>Click to add text</a:t>
            </a:r>
          </a:p>
        </p:txBody>
      </p:sp>
      <p:sp>
        <p:nvSpPr>
          <p:cNvPr id="12" name="Rectangle: Top Corners Rounded 58">
            <a:extLst>
              <a:ext uri="{FF2B5EF4-FFF2-40B4-BE49-F238E27FC236}">
                <a16:creationId xmlns:a16="http://schemas.microsoft.com/office/drawing/2014/main" id="{9D75FB25-7C80-2B53-ABCA-46AC91742A44}"/>
              </a:ext>
            </a:extLst>
          </p:cNvPr>
          <p:cNvSpPr/>
          <p:nvPr/>
        </p:nvSpPr>
        <p:spPr>
          <a:xfrm rot="5400000">
            <a:off x="4134825" y="3109296"/>
            <a:ext cx="920046" cy="1719312"/>
          </a:xfrm>
          <a:prstGeom prst="round2SameRect">
            <a:avLst>
              <a:gd name="adj1" fmla="val 0"/>
              <a:gd name="adj2" fmla="val 14095"/>
            </a:avLst>
          </a:prstGeom>
          <a:solidFill>
            <a:srgbClr val="FAAF05"/>
          </a:solidFill>
          <a:ln>
            <a:solidFill>
              <a:srgbClr val="FAAF05"/>
            </a:solid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spcAft>
                <a:spcPts val="600"/>
              </a:spcAft>
            </a:pPr>
            <a:r>
              <a:rPr lang="en-GB" sz="1800">
                <a:solidFill>
                  <a:schemeClr val="tx1"/>
                </a:solidFill>
                <a:cs typeface="Arial" panose="020B0604020202020204" pitchFamily="34" charset="0"/>
              </a:rPr>
              <a:t>Symbol</a:t>
            </a:r>
          </a:p>
        </p:txBody>
      </p:sp>
      <p:sp>
        <p:nvSpPr>
          <p:cNvPr id="13" name="Rectangle: Top Corners Rounded 59">
            <a:extLst>
              <a:ext uri="{FF2B5EF4-FFF2-40B4-BE49-F238E27FC236}">
                <a16:creationId xmlns:a16="http://schemas.microsoft.com/office/drawing/2014/main" id="{CF5C932E-9A51-5EB7-74C1-E0537FD9CB74}"/>
              </a:ext>
            </a:extLst>
          </p:cNvPr>
          <p:cNvSpPr/>
          <p:nvPr/>
        </p:nvSpPr>
        <p:spPr>
          <a:xfrm rot="5400000">
            <a:off x="8263657" y="699776"/>
            <a:ext cx="920046" cy="6538351"/>
          </a:xfrm>
          <a:prstGeom prst="round2SameRect">
            <a:avLst>
              <a:gd name="adj1" fmla="val 13804"/>
              <a:gd name="adj2" fmla="val 0"/>
            </a:avLst>
          </a:prstGeom>
          <a:solidFill>
            <a:srgbClr val="FEEFCD"/>
          </a:solidFill>
          <a:ln>
            <a:solidFill>
              <a:srgbClr val="FAAF05"/>
            </a:solid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marL="85725"/>
            <a:r>
              <a:rPr lang="en-AU" sz="1800">
                <a:solidFill>
                  <a:srgbClr val="22272B"/>
                </a:solidFill>
              </a:rPr>
              <a:t>Click to add text</a:t>
            </a:r>
          </a:p>
        </p:txBody>
      </p:sp>
      <p:sp>
        <p:nvSpPr>
          <p:cNvPr id="14" name="Rectangle: Top Corners Rounded 61">
            <a:extLst>
              <a:ext uri="{FF2B5EF4-FFF2-40B4-BE49-F238E27FC236}">
                <a16:creationId xmlns:a16="http://schemas.microsoft.com/office/drawing/2014/main" id="{6B4F7863-FC88-397B-4AEA-3BF4AF20F323}"/>
              </a:ext>
            </a:extLst>
          </p:cNvPr>
          <p:cNvSpPr/>
          <p:nvPr/>
        </p:nvSpPr>
        <p:spPr>
          <a:xfrm rot="5400000">
            <a:off x="4134825" y="4144476"/>
            <a:ext cx="920046" cy="1719312"/>
          </a:xfrm>
          <a:prstGeom prst="round2SameRect">
            <a:avLst>
              <a:gd name="adj1" fmla="val 0"/>
              <a:gd name="adj2" fmla="val 14095"/>
            </a:avLst>
          </a:prstGeom>
          <a:solidFill>
            <a:srgbClr val="FAAF05"/>
          </a:solidFill>
          <a:ln>
            <a:solidFill>
              <a:srgbClr val="FAAF05"/>
            </a:solid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spcAft>
                <a:spcPts val="600"/>
              </a:spcAft>
            </a:pPr>
            <a:r>
              <a:rPr lang="en-GB" sz="1800">
                <a:solidFill>
                  <a:schemeClr val="tx1"/>
                </a:solidFill>
                <a:cs typeface="Arial" panose="020B0604020202020204" pitchFamily="34" charset="0"/>
              </a:rPr>
              <a:t>Code</a:t>
            </a:r>
          </a:p>
        </p:txBody>
      </p:sp>
      <p:sp>
        <p:nvSpPr>
          <p:cNvPr id="15" name="Rectangle: Top Corners Rounded 62">
            <a:extLst>
              <a:ext uri="{FF2B5EF4-FFF2-40B4-BE49-F238E27FC236}">
                <a16:creationId xmlns:a16="http://schemas.microsoft.com/office/drawing/2014/main" id="{D547B3B7-2E6E-7165-5A34-344316882139}"/>
              </a:ext>
            </a:extLst>
          </p:cNvPr>
          <p:cNvSpPr/>
          <p:nvPr/>
        </p:nvSpPr>
        <p:spPr>
          <a:xfrm rot="5400000">
            <a:off x="8263657" y="1734956"/>
            <a:ext cx="920046" cy="6538351"/>
          </a:xfrm>
          <a:prstGeom prst="round2SameRect">
            <a:avLst>
              <a:gd name="adj1" fmla="val 13804"/>
              <a:gd name="adj2" fmla="val 0"/>
            </a:avLst>
          </a:prstGeom>
          <a:solidFill>
            <a:srgbClr val="FEEFCD"/>
          </a:solidFill>
          <a:ln>
            <a:solidFill>
              <a:srgbClr val="FAAF05"/>
            </a:solid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marL="85725"/>
            <a:r>
              <a:rPr lang="en-AU" sz="1800">
                <a:solidFill>
                  <a:srgbClr val="22272B"/>
                </a:solidFill>
              </a:rPr>
              <a:t>Click to add text</a:t>
            </a:r>
          </a:p>
        </p:txBody>
      </p:sp>
      <p:sp>
        <p:nvSpPr>
          <p:cNvPr id="16" name="Rectangle: Top Corners Rounded 64">
            <a:extLst>
              <a:ext uri="{FF2B5EF4-FFF2-40B4-BE49-F238E27FC236}">
                <a16:creationId xmlns:a16="http://schemas.microsoft.com/office/drawing/2014/main" id="{884F79B3-11FE-D167-D27C-8301C6968F91}"/>
              </a:ext>
            </a:extLst>
          </p:cNvPr>
          <p:cNvSpPr/>
          <p:nvPr/>
        </p:nvSpPr>
        <p:spPr>
          <a:xfrm rot="5400000">
            <a:off x="4134825" y="5179655"/>
            <a:ext cx="920046" cy="1719312"/>
          </a:xfrm>
          <a:prstGeom prst="round2SameRect">
            <a:avLst>
              <a:gd name="adj1" fmla="val 0"/>
              <a:gd name="adj2" fmla="val 14095"/>
            </a:avLst>
          </a:prstGeom>
          <a:solidFill>
            <a:srgbClr val="FAAF05"/>
          </a:solidFill>
          <a:ln>
            <a:solidFill>
              <a:srgbClr val="FAAF05"/>
            </a:solid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spcAft>
                <a:spcPts val="600"/>
              </a:spcAft>
            </a:pPr>
            <a:r>
              <a:rPr lang="en-GB" sz="1800">
                <a:solidFill>
                  <a:schemeClr val="tx1"/>
                </a:solidFill>
                <a:cs typeface="Arial" panose="020B0604020202020204" pitchFamily="34" charset="0"/>
              </a:rPr>
              <a:t>Representation</a:t>
            </a:r>
          </a:p>
        </p:txBody>
      </p:sp>
      <p:sp>
        <p:nvSpPr>
          <p:cNvPr id="17" name="Rectangle: Top Corners Rounded 65">
            <a:extLst>
              <a:ext uri="{FF2B5EF4-FFF2-40B4-BE49-F238E27FC236}">
                <a16:creationId xmlns:a16="http://schemas.microsoft.com/office/drawing/2014/main" id="{53EA1AA8-FEC2-1379-0B8B-E682C8280902}"/>
              </a:ext>
            </a:extLst>
          </p:cNvPr>
          <p:cNvSpPr/>
          <p:nvPr/>
        </p:nvSpPr>
        <p:spPr>
          <a:xfrm rot="5400000">
            <a:off x="8263657" y="2770135"/>
            <a:ext cx="920046" cy="6538351"/>
          </a:xfrm>
          <a:prstGeom prst="round2SameRect">
            <a:avLst>
              <a:gd name="adj1" fmla="val 13804"/>
              <a:gd name="adj2" fmla="val 0"/>
            </a:avLst>
          </a:prstGeom>
          <a:solidFill>
            <a:srgbClr val="FEEFCD"/>
          </a:solidFill>
          <a:ln>
            <a:solidFill>
              <a:srgbClr val="FAAF05"/>
            </a:solid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marL="85725"/>
            <a:r>
              <a:rPr lang="en-AU" sz="1800">
                <a:solidFill>
                  <a:srgbClr val="22272B"/>
                </a:solidFill>
              </a:rPr>
              <a:t>Click to add text</a:t>
            </a:r>
          </a:p>
        </p:txBody>
      </p:sp>
      <p:sp>
        <p:nvSpPr>
          <p:cNvPr id="2" name="Slide Number Placeholder 1">
            <a:extLst>
              <a:ext uri="{FF2B5EF4-FFF2-40B4-BE49-F238E27FC236}">
                <a16:creationId xmlns:a16="http://schemas.microsoft.com/office/drawing/2014/main" id="{39CAD10B-0968-F334-8B16-2CD9CAEB39F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47</a:t>
            </a:fld>
            <a:endParaRPr lang="en-AU"/>
          </a:p>
        </p:txBody>
      </p:sp>
    </p:spTree>
    <p:extLst>
      <p:ext uri="{BB962C8B-B14F-4D97-AF65-F5344CB8AC3E}">
        <p14:creationId xmlns:p14="http://schemas.microsoft.com/office/powerpoint/2010/main" val="2512561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2BB51B-4CC7-DC68-D2EA-2C99041D3F9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CB7E61F-B8C6-C7AE-B705-DA9726DB0E33}"/>
              </a:ext>
            </a:extLst>
          </p:cNvPr>
          <p:cNvSpPr>
            <a:spLocks noGrp="1"/>
          </p:cNvSpPr>
          <p:nvPr>
            <p:ph type="title"/>
          </p:nvPr>
        </p:nvSpPr>
        <p:spPr/>
        <p:txBody>
          <a:bodyPr/>
          <a:lstStyle/>
          <a:p>
            <a:r>
              <a:rPr lang="en-AU" dirty="0">
                <a:latin typeface="+mj-lt"/>
              </a:rPr>
              <a:t>Cast In Cast Out – Dennis Golding </a:t>
            </a:r>
            <a:r>
              <a:rPr lang="en-AU" dirty="0">
                <a:solidFill>
                  <a:schemeClr val="accent1">
                    <a:alpha val="0"/>
                  </a:schemeClr>
                </a:solidFill>
                <a:latin typeface="+mj-lt"/>
              </a:rPr>
              <a:t>(4)</a:t>
            </a:r>
          </a:p>
        </p:txBody>
      </p:sp>
      <p:sp>
        <p:nvSpPr>
          <p:cNvPr id="4" name="Text Placeholder 3">
            <a:extLst>
              <a:ext uri="{FF2B5EF4-FFF2-40B4-BE49-F238E27FC236}">
                <a16:creationId xmlns:a16="http://schemas.microsoft.com/office/drawing/2014/main" id="{B04A08EB-FDA9-32C1-2BAC-BB75C2FD489A}"/>
              </a:ext>
            </a:extLst>
          </p:cNvPr>
          <p:cNvSpPr>
            <a:spLocks noGrp="1"/>
          </p:cNvSpPr>
          <p:nvPr>
            <p:ph type="body" sz="quarter" idx="18"/>
          </p:nvPr>
        </p:nvSpPr>
        <p:spPr/>
        <p:txBody>
          <a:bodyPr/>
          <a:lstStyle/>
          <a:p>
            <a:r>
              <a:rPr lang="en-AU">
                <a:latin typeface="+mj-lt"/>
              </a:rPr>
              <a:t>2.4(d) – Gathering examples</a:t>
            </a:r>
          </a:p>
        </p:txBody>
      </p:sp>
      <p:grpSp>
        <p:nvGrpSpPr>
          <p:cNvPr id="5" name="Group 4" descr="‘Cast In Cast Out’ is an installation artwork with multiple components:&#10;the photographic self-portrait &#10;the large sculptural pieces that reproduce fence panels&#10;the small sculptural representing broken pieces of the fence panels.&#10;This artwork has been installed in different gallery spaces for different exhibitions. &#10;The arrangement of the artwork is slightly different each time.&#10;">
            <a:extLst>
              <a:ext uri="{FF2B5EF4-FFF2-40B4-BE49-F238E27FC236}">
                <a16:creationId xmlns:a16="http://schemas.microsoft.com/office/drawing/2014/main" id="{0CCCF4A8-AD61-23A0-021D-5EEC35964843}"/>
              </a:ext>
            </a:extLst>
          </p:cNvPr>
          <p:cNvGrpSpPr/>
          <p:nvPr/>
        </p:nvGrpSpPr>
        <p:grpSpPr>
          <a:xfrm>
            <a:off x="359999" y="1425777"/>
            <a:ext cx="3763925" cy="5270223"/>
            <a:chOff x="359999" y="1245777"/>
            <a:chExt cx="3763925" cy="5270223"/>
          </a:xfrm>
        </p:grpSpPr>
        <p:sp>
          <p:nvSpPr>
            <p:cNvPr id="12" name="Rectangle: Rounded Corners 11">
              <a:extLst>
                <a:ext uri="{FF2B5EF4-FFF2-40B4-BE49-F238E27FC236}">
                  <a16:creationId xmlns:a16="http://schemas.microsoft.com/office/drawing/2014/main" id="{856A7968-78CD-7797-2048-7F647933B00B}"/>
                </a:ext>
                <a:ext uri="{C183D7F6-B498-43B3-948B-1728B52AA6E4}">
                  <adec:decorative xmlns:adec="http://schemas.microsoft.com/office/drawing/2017/decorative" val="1"/>
                </a:ext>
              </a:extLst>
            </p:cNvPr>
            <p:cNvSpPr/>
            <p:nvPr/>
          </p:nvSpPr>
          <p:spPr>
            <a:xfrm>
              <a:off x="359999" y="1446625"/>
              <a:ext cx="3520885" cy="5069375"/>
            </a:xfrm>
            <a:prstGeom prst="roundRect">
              <a:avLst>
                <a:gd name="adj" fmla="val 451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0" rIns="360000" rtlCol="0" anchor="b"/>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14000"/>
                </a:lnSpc>
                <a:spcAft>
                  <a:spcPts val="600"/>
                </a:spcAft>
              </a:pPr>
              <a:r>
                <a:rPr lang="en-GB" sz="1600" dirty="0">
                  <a:solidFill>
                    <a:schemeClr val="bg1"/>
                  </a:solidFill>
                  <a:cs typeface="Arial" panose="020B0604020202020204" pitchFamily="34" charset="0"/>
                </a:rPr>
                <a:t>‘Cast In Cast Out’ is an installation artwork with multiple components:</a:t>
              </a:r>
            </a:p>
            <a:p>
              <a:pPr marL="285750" indent="-285750">
                <a:lnSpc>
                  <a:spcPct val="114000"/>
                </a:lnSpc>
                <a:spcAft>
                  <a:spcPts val="600"/>
                </a:spcAft>
                <a:buFont typeface="Arial" panose="020B0604020202020204" pitchFamily="34" charset="0"/>
                <a:buChar char="•"/>
              </a:pPr>
              <a:r>
                <a:rPr lang="en-GB" sz="1600" dirty="0">
                  <a:solidFill>
                    <a:schemeClr val="bg1"/>
                  </a:solidFill>
                  <a:cs typeface="Arial" panose="020B0604020202020204" pitchFamily="34" charset="0"/>
                </a:rPr>
                <a:t>the photographic self-portrait </a:t>
              </a:r>
            </a:p>
            <a:p>
              <a:pPr marL="285750" indent="-285750">
                <a:lnSpc>
                  <a:spcPct val="114000"/>
                </a:lnSpc>
                <a:spcAft>
                  <a:spcPts val="600"/>
                </a:spcAft>
                <a:buFont typeface="Arial" panose="020B0604020202020204" pitchFamily="34" charset="0"/>
                <a:buChar char="•"/>
              </a:pPr>
              <a:r>
                <a:rPr lang="en-GB" sz="1600" dirty="0">
                  <a:solidFill>
                    <a:schemeClr val="bg1"/>
                  </a:solidFill>
                  <a:cs typeface="Arial" panose="020B0604020202020204" pitchFamily="34" charset="0"/>
                </a:rPr>
                <a:t>the large sculptural pieces that reproduce fence panels</a:t>
              </a:r>
            </a:p>
            <a:p>
              <a:pPr marL="285750" indent="-285750">
                <a:lnSpc>
                  <a:spcPct val="114000"/>
                </a:lnSpc>
                <a:spcAft>
                  <a:spcPts val="600"/>
                </a:spcAft>
                <a:buFont typeface="Arial" panose="020B0604020202020204" pitchFamily="34" charset="0"/>
                <a:buChar char="•"/>
              </a:pPr>
              <a:r>
                <a:rPr lang="en-GB" sz="1600" dirty="0">
                  <a:solidFill>
                    <a:schemeClr val="bg1"/>
                  </a:solidFill>
                  <a:cs typeface="Arial" panose="020B0604020202020204" pitchFamily="34" charset="0"/>
                </a:rPr>
                <a:t>the small sculptural representing broken pieces of the fence panels.</a:t>
              </a:r>
            </a:p>
            <a:p>
              <a:pPr>
                <a:lnSpc>
                  <a:spcPct val="114000"/>
                </a:lnSpc>
                <a:spcAft>
                  <a:spcPts val="600"/>
                </a:spcAft>
              </a:pPr>
              <a:r>
                <a:rPr lang="en-GB" sz="1600" dirty="0">
                  <a:solidFill>
                    <a:schemeClr val="bg1"/>
                  </a:solidFill>
                  <a:cs typeface="Arial" panose="020B0604020202020204" pitchFamily="34" charset="0"/>
                </a:rPr>
                <a:t>This artwork has been installed in different gallery spaces for different exhibitions. </a:t>
              </a:r>
            </a:p>
            <a:p>
              <a:pPr>
                <a:lnSpc>
                  <a:spcPct val="114000"/>
                </a:lnSpc>
                <a:spcAft>
                  <a:spcPts val="600"/>
                </a:spcAft>
              </a:pPr>
              <a:r>
                <a:rPr lang="en-GB" sz="1600" dirty="0">
                  <a:solidFill>
                    <a:schemeClr val="bg1"/>
                  </a:solidFill>
                  <a:cs typeface="Arial" panose="020B0604020202020204" pitchFamily="34" charset="0"/>
                </a:rPr>
                <a:t>The arrangement of the artwork is slightly different each time.</a:t>
              </a:r>
            </a:p>
          </p:txBody>
        </p:sp>
        <p:grpSp>
          <p:nvGrpSpPr>
            <p:cNvPr id="28" name="Group 27">
              <a:extLst>
                <a:ext uri="{FF2B5EF4-FFF2-40B4-BE49-F238E27FC236}">
                  <a16:creationId xmlns:a16="http://schemas.microsoft.com/office/drawing/2014/main" id="{0E4C4D74-91A6-C689-CE49-833A538A65F5}"/>
                </a:ext>
              </a:extLst>
            </p:cNvPr>
            <p:cNvGrpSpPr/>
            <p:nvPr/>
          </p:nvGrpSpPr>
          <p:grpSpPr>
            <a:xfrm>
              <a:off x="3116729" y="1245777"/>
              <a:ext cx="1007195" cy="1007195"/>
              <a:chOff x="2714094" y="2166551"/>
              <a:chExt cx="1312234" cy="1312234"/>
            </a:xfrm>
          </p:grpSpPr>
          <p:sp>
            <p:nvSpPr>
              <p:cNvPr id="27" name="Oval 26">
                <a:hlinkClick r:id="rId3" action="ppaction://hlinksldjump"/>
                <a:extLst>
                  <a:ext uri="{FF2B5EF4-FFF2-40B4-BE49-F238E27FC236}">
                    <a16:creationId xmlns:a16="http://schemas.microsoft.com/office/drawing/2014/main" id="{B49308AC-A429-9FBD-07EC-3FD2CE987119}"/>
                  </a:ext>
                </a:extLst>
              </p:cNvPr>
              <p:cNvSpPr/>
              <p:nvPr/>
            </p:nvSpPr>
            <p:spPr>
              <a:xfrm>
                <a:off x="2714094" y="2166551"/>
                <a:ext cx="1312234" cy="1312234"/>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sz="3000" b="1">
                  <a:solidFill>
                    <a:schemeClr val="bg1"/>
                  </a:solidFill>
                  <a:latin typeface="+mj-lt"/>
                  <a:cs typeface="Arial" panose="020B0604020202020204" pitchFamily="34" charset="0"/>
                </a:endParaRPr>
              </a:p>
            </p:txBody>
          </p:sp>
          <p:pic>
            <p:nvPicPr>
              <p:cNvPr id="26" name="Picture 25" descr="A computer screen and stationery&#10;&#10;AI-generated content may be incorrect.">
                <a:extLst>
                  <a:ext uri="{FF2B5EF4-FFF2-40B4-BE49-F238E27FC236}">
                    <a16:creationId xmlns:a16="http://schemas.microsoft.com/office/drawing/2014/main" id="{EF2147CF-5D09-8DDA-ECE3-EEAB14F52433}"/>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714094" y="2166551"/>
                <a:ext cx="1312234" cy="1312234"/>
              </a:xfrm>
              <a:prstGeom prst="rect">
                <a:avLst/>
              </a:prstGeom>
              <a:ln>
                <a:noFill/>
              </a:ln>
            </p:spPr>
          </p:pic>
        </p:grpSp>
      </p:grpSp>
      <p:grpSp>
        <p:nvGrpSpPr>
          <p:cNvPr id="36" name="Group 35" descr="Task 1 – Collect images of Cast In Cast Out from different exhibitions.&#10;Include images of the whole installation, and the 3 main components.&#10;">
            <a:extLst>
              <a:ext uri="{FF2B5EF4-FFF2-40B4-BE49-F238E27FC236}">
                <a16:creationId xmlns:a16="http://schemas.microsoft.com/office/drawing/2014/main" id="{BFA88B77-68D6-4B90-8977-3C3388DCEB30}"/>
              </a:ext>
            </a:extLst>
          </p:cNvPr>
          <p:cNvGrpSpPr/>
          <p:nvPr/>
        </p:nvGrpSpPr>
        <p:grpSpPr>
          <a:xfrm>
            <a:off x="4123924" y="2165210"/>
            <a:ext cx="7720074" cy="1484196"/>
            <a:chOff x="4308000" y="-98773"/>
            <a:chExt cx="7720074" cy="1484196"/>
          </a:xfrm>
        </p:grpSpPr>
        <p:grpSp>
          <p:nvGrpSpPr>
            <p:cNvPr id="37" name="Group 36" descr="2. Pre-production">
              <a:extLst>
                <a:ext uri="{FF2B5EF4-FFF2-40B4-BE49-F238E27FC236}">
                  <a16:creationId xmlns:a16="http://schemas.microsoft.com/office/drawing/2014/main" id="{68F075DE-BF8A-D7A5-3EA4-8BE2C2BF1E5D}"/>
                </a:ext>
              </a:extLst>
            </p:cNvPr>
            <p:cNvGrpSpPr/>
            <p:nvPr/>
          </p:nvGrpSpPr>
          <p:grpSpPr>
            <a:xfrm>
              <a:off x="4308000" y="-98773"/>
              <a:ext cx="7720074" cy="1484196"/>
              <a:chOff x="8516640" y="51415"/>
              <a:chExt cx="7720074" cy="1484196"/>
            </a:xfrm>
          </p:grpSpPr>
          <p:sp>
            <p:nvSpPr>
              <p:cNvPr id="39" name="Rectangle: Rounded Corners 38">
                <a:extLst>
                  <a:ext uri="{FF2B5EF4-FFF2-40B4-BE49-F238E27FC236}">
                    <a16:creationId xmlns:a16="http://schemas.microsoft.com/office/drawing/2014/main" id="{E7C63704-CB78-277E-A8A7-453890B7C445}"/>
                  </a:ext>
                  <a:ext uri="{C183D7F6-B498-43B3-948B-1728B52AA6E4}">
                    <adec:decorative xmlns:adec="http://schemas.microsoft.com/office/drawing/2017/decorative" val="1"/>
                  </a:ext>
                </a:extLst>
              </p:cNvPr>
              <p:cNvSpPr/>
              <p:nvPr/>
            </p:nvSpPr>
            <p:spPr>
              <a:xfrm>
                <a:off x="9194421" y="51415"/>
                <a:ext cx="7042293" cy="1484196"/>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63538">
                  <a:spcAft>
                    <a:spcPts val="600"/>
                  </a:spcAft>
                </a:pPr>
                <a:r>
                  <a:rPr lang="en-GB" sz="1800" b="1">
                    <a:solidFill>
                      <a:schemeClr val="tx1"/>
                    </a:solidFill>
                    <a:latin typeface="+mj-lt"/>
                    <a:cs typeface="Arial" panose="020B0604020202020204" pitchFamily="34" charset="0"/>
                  </a:rPr>
                  <a:t>Task 1 </a:t>
                </a:r>
                <a:r>
                  <a:rPr lang="en-GB" sz="1800">
                    <a:solidFill>
                      <a:schemeClr val="tx1"/>
                    </a:solidFill>
                    <a:latin typeface="+mj-lt"/>
                    <a:cs typeface="Arial" panose="020B0604020202020204" pitchFamily="34" charset="0"/>
                  </a:rPr>
                  <a:t>– Collect images of Cast In Cast Out from different exhibitions.</a:t>
                </a:r>
              </a:p>
              <a:p>
                <a:pPr marL="363538">
                  <a:spcAft>
                    <a:spcPts val="600"/>
                  </a:spcAft>
                </a:pPr>
                <a:r>
                  <a:rPr lang="en-GB" sz="1800">
                    <a:solidFill>
                      <a:schemeClr val="tx1"/>
                    </a:solidFill>
                    <a:latin typeface="+mj-lt"/>
                    <a:cs typeface="Arial" panose="020B0604020202020204" pitchFamily="34" charset="0"/>
                  </a:rPr>
                  <a:t>Include images of the whole installation, and the 3 main components.</a:t>
                </a:r>
              </a:p>
            </p:txBody>
          </p:sp>
          <p:sp>
            <p:nvSpPr>
              <p:cNvPr id="40" name="Oval 39">
                <a:hlinkClick r:id="rId3" action="ppaction://hlinksldjump"/>
                <a:extLst>
                  <a:ext uri="{FF2B5EF4-FFF2-40B4-BE49-F238E27FC236}">
                    <a16:creationId xmlns:a16="http://schemas.microsoft.com/office/drawing/2014/main" id="{186A28DC-657F-19CC-82B4-1B4F5102E5F6}"/>
                  </a:ext>
                </a:extLst>
              </p:cNvPr>
              <p:cNvSpPr/>
              <p:nvPr/>
            </p:nvSpPr>
            <p:spPr>
              <a:xfrm>
                <a:off x="8516640" y="310738"/>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sz="3000" b="1">
                  <a:solidFill>
                    <a:schemeClr val="bg1"/>
                  </a:solidFill>
                  <a:latin typeface="+mj-lt"/>
                  <a:cs typeface="Arial" panose="020B0604020202020204" pitchFamily="34" charset="0"/>
                </a:endParaRPr>
              </a:p>
            </p:txBody>
          </p:sp>
        </p:grpSp>
        <p:pic>
          <p:nvPicPr>
            <p:cNvPr id="38" name="Picture 37">
              <a:extLst>
                <a:ext uri="{FF2B5EF4-FFF2-40B4-BE49-F238E27FC236}">
                  <a16:creationId xmlns:a16="http://schemas.microsoft.com/office/drawing/2014/main" id="{2B36AE7E-011A-978D-5E1E-B061EDD449C9}"/>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4412372" y="261378"/>
              <a:ext cx="836696" cy="845694"/>
            </a:xfrm>
            <a:prstGeom prst="rect">
              <a:avLst/>
            </a:prstGeom>
          </p:spPr>
        </p:pic>
      </p:grpSp>
      <p:grpSp>
        <p:nvGrpSpPr>
          <p:cNvPr id="42" name="Group 41" descr="Task 2 – Collect information about Cast In Cast Out from different sources&#10;Include quotes from the artist, and from critics or curators, that help explain the meaning of the whole artwork, and of the 3 main components.&#10;">
            <a:extLst>
              <a:ext uri="{FF2B5EF4-FFF2-40B4-BE49-F238E27FC236}">
                <a16:creationId xmlns:a16="http://schemas.microsoft.com/office/drawing/2014/main" id="{F09BC0AF-9345-3381-C219-D8303180CCAB}"/>
              </a:ext>
            </a:extLst>
          </p:cNvPr>
          <p:cNvGrpSpPr/>
          <p:nvPr/>
        </p:nvGrpSpPr>
        <p:grpSpPr>
          <a:xfrm>
            <a:off x="4111927" y="3843324"/>
            <a:ext cx="7720074" cy="1800000"/>
            <a:chOff x="4308000" y="-216730"/>
            <a:chExt cx="7720074" cy="1800000"/>
          </a:xfrm>
        </p:grpSpPr>
        <p:grpSp>
          <p:nvGrpSpPr>
            <p:cNvPr id="46" name="Group 45" descr="2. Pre-production">
              <a:extLst>
                <a:ext uri="{FF2B5EF4-FFF2-40B4-BE49-F238E27FC236}">
                  <a16:creationId xmlns:a16="http://schemas.microsoft.com/office/drawing/2014/main" id="{392942C3-386C-BDA4-A155-723D9F03212D}"/>
                </a:ext>
              </a:extLst>
            </p:cNvPr>
            <p:cNvGrpSpPr/>
            <p:nvPr/>
          </p:nvGrpSpPr>
          <p:grpSpPr>
            <a:xfrm>
              <a:off x="4308000" y="-216730"/>
              <a:ext cx="7720074" cy="1800000"/>
              <a:chOff x="8516640" y="-66542"/>
              <a:chExt cx="7720074" cy="1800000"/>
            </a:xfrm>
          </p:grpSpPr>
          <p:sp>
            <p:nvSpPr>
              <p:cNvPr id="52" name="Rectangle: Rounded Corners 51">
                <a:extLst>
                  <a:ext uri="{FF2B5EF4-FFF2-40B4-BE49-F238E27FC236}">
                    <a16:creationId xmlns:a16="http://schemas.microsoft.com/office/drawing/2014/main" id="{499C2E54-35BC-679C-0AAB-17A7382B6F21}"/>
                  </a:ext>
                  <a:ext uri="{C183D7F6-B498-43B3-948B-1728B52AA6E4}">
                    <adec:decorative xmlns:adec="http://schemas.microsoft.com/office/drawing/2017/decorative" val="1"/>
                  </a:ext>
                </a:extLst>
              </p:cNvPr>
              <p:cNvSpPr/>
              <p:nvPr/>
            </p:nvSpPr>
            <p:spPr>
              <a:xfrm>
                <a:off x="9194421" y="-66542"/>
                <a:ext cx="7042293" cy="1800000"/>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63538">
                  <a:spcAft>
                    <a:spcPts val="600"/>
                  </a:spcAft>
                </a:pPr>
                <a:r>
                  <a:rPr lang="en-GB" sz="1800" b="1">
                    <a:solidFill>
                      <a:schemeClr val="tx1"/>
                    </a:solidFill>
                    <a:latin typeface="+mj-lt"/>
                    <a:cs typeface="Arial" panose="020B0604020202020204" pitchFamily="34" charset="0"/>
                  </a:rPr>
                  <a:t>Task 2</a:t>
                </a:r>
                <a:r>
                  <a:rPr lang="en-GB" sz="1800">
                    <a:solidFill>
                      <a:schemeClr val="tx1"/>
                    </a:solidFill>
                    <a:latin typeface="+mj-lt"/>
                    <a:cs typeface="Arial" panose="020B0604020202020204" pitchFamily="34" charset="0"/>
                  </a:rPr>
                  <a:t> – Collect information about Cast In Cast Out from different sources</a:t>
                </a:r>
              </a:p>
              <a:p>
                <a:pPr marL="363538">
                  <a:spcAft>
                    <a:spcPts val="600"/>
                  </a:spcAft>
                </a:pPr>
                <a:r>
                  <a:rPr lang="en-GB" sz="1800">
                    <a:solidFill>
                      <a:schemeClr val="tx1"/>
                    </a:solidFill>
                    <a:latin typeface="+mj-lt"/>
                    <a:cs typeface="Arial" panose="020B0604020202020204" pitchFamily="34" charset="0"/>
                  </a:rPr>
                  <a:t>Include quotes from the artist, and from critics or curators, that help explain the meaning of the whole artwork, and of the 3 main components.</a:t>
                </a:r>
              </a:p>
            </p:txBody>
          </p:sp>
          <p:sp>
            <p:nvSpPr>
              <p:cNvPr id="53" name="Oval 52">
                <a:hlinkClick r:id="rId3" action="ppaction://hlinksldjump"/>
                <a:extLst>
                  <a:ext uri="{FF2B5EF4-FFF2-40B4-BE49-F238E27FC236}">
                    <a16:creationId xmlns:a16="http://schemas.microsoft.com/office/drawing/2014/main" id="{B7C49A35-BA54-8FD7-7F2A-499516A6AA9D}"/>
                  </a:ext>
                </a:extLst>
              </p:cNvPr>
              <p:cNvSpPr/>
              <p:nvPr/>
            </p:nvSpPr>
            <p:spPr>
              <a:xfrm>
                <a:off x="8516640" y="310738"/>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sz="3000" b="1">
                  <a:solidFill>
                    <a:schemeClr val="bg1"/>
                  </a:solidFill>
                  <a:latin typeface="+mj-lt"/>
                  <a:cs typeface="Arial" panose="020B0604020202020204" pitchFamily="34" charset="0"/>
                </a:endParaRPr>
              </a:p>
            </p:txBody>
          </p:sp>
        </p:grpSp>
        <p:pic>
          <p:nvPicPr>
            <p:cNvPr id="51" name="Picture 50">
              <a:extLst>
                <a:ext uri="{FF2B5EF4-FFF2-40B4-BE49-F238E27FC236}">
                  <a16:creationId xmlns:a16="http://schemas.microsoft.com/office/drawing/2014/main" id="{4A679BF5-5072-9C04-EBC6-AC49CCA428D8}"/>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4412372" y="261378"/>
              <a:ext cx="836696" cy="845694"/>
            </a:xfrm>
            <a:prstGeom prst="rect">
              <a:avLst/>
            </a:prstGeom>
          </p:spPr>
        </p:pic>
      </p:grpSp>
      <p:sp>
        <p:nvSpPr>
          <p:cNvPr id="2" name="Slide Number Placeholder 1">
            <a:extLst>
              <a:ext uri="{FF2B5EF4-FFF2-40B4-BE49-F238E27FC236}">
                <a16:creationId xmlns:a16="http://schemas.microsoft.com/office/drawing/2014/main" id="{639DE915-0E70-6BBF-14AA-E0DD38AD8E1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48</a:t>
            </a:fld>
            <a:endParaRPr lang="en-AU"/>
          </a:p>
        </p:txBody>
      </p:sp>
    </p:spTree>
    <p:extLst>
      <p:ext uri="{BB962C8B-B14F-4D97-AF65-F5344CB8AC3E}">
        <p14:creationId xmlns:p14="http://schemas.microsoft.com/office/powerpoint/2010/main" val="1813397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8B59AB-8F82-8A72-F3FC-4CB98D1066B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296C449-8293-D444-3ED0-D5976656DA79}"/>
              </a:ext>
            </a:extLst>
          </p:cNvPr>
          <p:cNvSpPr>
            <a:spLocks noGrp="1"/>
          </p:cNvSpPr>
          <p:nvPr>
            <p:ph type="title"/>
          </p:nvPr>
        </p:nvSpPr>
        <p:spPr/>
        <p:txBody>
          <a:bodyPr/>
          <a:lstStyle/>
          <a:p>
            <a:r>
              <a:rPr lang="en-AU" dirty="0">
                <a:latin typeface="+mj-lt"/>
              </a:rPr>
              <a:t>Cast In Cast Out – Dennis Golding </a:t>
            </a:r>
            <a:r>
              <a:rPr lang="en-AU" dirty="0">
                <a:solidFill>
                  <a:schemeClr val="accent1">
                    <a:alpha val="0"/>
                  </a:schemeClr>
                </a:solidFill>
                <a:latin typeface="+mj-lt"/>
              </a:rPr>
              <a:t>(5)</a:t>
            </a:r>
          </a:p>
        </p:txBody>
      </p:sp>
      <p:sp>
        <p:nvSpPr>
          <p:cNvPr id="4" name="Text Placeholder 3">
            <a:extLst>
              <a:ext uri="{FF2B5EF4-FFF2-40B4-BE49-F238E27FC236}">
                <a16:creationId xmlns:a16="http://schemas.microsoft.com/office/drawing/2014/main" id="{B7B13569-C824-ACB2-040B-FA4CD607EAE5}"/>
              </a:ext>
            </a:extLst>
          </p:cNvPr>
          <p:cNvSpPr>
            <a:spLocks noGrp="1"/>
          </p:cNvSpPr>
          <p:nvPr>
            <p:ph type="body" sz="quarter" idx="18"/>
          </p:nvPr>
        </p:nvSpPr>
        <p:spPr/>
        <p:txBody>
          <a:bodyPr/>
          <a:lstStyle/>
          <a:p>
            <a:r>
              <a:rPr lang="en-AU">
                <a:latin typeface="+mj-lt"/>
              </a:rPr>
              <a:t>2.4(e) – Source 1 – </a:t>
            </a:r>
            <a:r>
              <a:rPr lang="en-AU">
                <a:latin typeface="+mj-lt"/>
                <a:hlinkClick r:id="rId2"/>
              </a:rPr>
              <a:t>Exhibition at Artspace (2020)</a:t>
            </a:r>
            <a:endParaRPr lang="en-AU">
              <a:latin typeface="+mj-lt"/>
            </a:endParaRPr>
          </a:p>
        </p:txBody>
      </p:sp>
      <p:graphicFrame>
        <p:nvGraphicFramePr>
          <p:cNvPr id="8" name="Table 7">
            <a:extLst>
              <a:ext uri="{FF2B5EF4-FFF2-40B4-BE49-F238E27FC236}">
                <a16:creationId xmlns:a16="http://schemas.microsoft.com/office/drawing/2014/main" id="{6A6C9192-7EB7-F2C7-ACE4-1B3E9989A34E}"/>
              </a:ext>
            </a:extLst>
          </p:cNvPr>
          <p:cNvGraphicFramePr>
            <a:graphicFrameLocks noGrp="1"/>
          </p:cNvGraphicFramePr>
          <p:nvPr>
            <p:extLst>
              <p:ext uri="{D42A27DB-BD31-4B8C-83A1-F6EECF244321}">
                <p14:modId xmlns:p14="http://schemas.microsoft.com/office/powerpoint/2010/main" val="376045959"/>
              </p:ext>
            </p:extLst>
          </p:nvPr>
        </p:nvGraphicFramePr>
        <p:xfrm>
          <a:off x="359999" y="1369454"/>
          <a:ext cx="5619715" cy="5146546"/>
        </p:xfrm>
        <a:graphic>
          <a:graphicData uri="http://schemas.openxmlformats.org/drawingml/2006/table">
            <a:tbl>
              <a:tblPr firstRow="1" bandRow="1">
                <a:tableStyleId>{69012ECD-51FC-41F1-AA8D-1B2483CD663E}</a:tableStyleId>
              </a:tblPr>
              <a:tblGrid>
                <a:gridCol w="5619715">
                  <a:extLst>
                    <a:ext uri="{9D8B030D-6E8A-4147-A177-3AD203B41FA5}">
                      <a16:colId xmlns:a16="http://schemas.microsoft.com/office/drawing/2014/main" val="59318861"/>
                    </a:ext>
                  </a:extLst>
                </a:gridCol>
              </a:tblGrid>
              <a:tr h="370254">
                <a:tc>
                  <a:txBody>
                    <a:bodyPr/>
                    <a:lstStyle/>
                    <a:p>
                      <a:r>
                        <a:rPr lang="en-AU"/>
                        <a:t>Artwork images</a:t>
                      </a:r>
                    </a:p>
                  </a:txBody>
                  <a:tcPr/>
                </a:tc>
                <a:extLst>
                  <a:ext uri="{0D108BD9-81ED-4DB2-BD59-A6C34878D82A}">
                    <a16:rowId xmlns:a16="http://schemas.microsoft.com/office/drawing/2014/main" val="3278190487"/>
                  </a:ext>
                </a:extLst>
              </a:tr>
              <a:tr h="4776292">
                <a:tc>
                  <a:txBody>
                    <a:bodyPr/>
                    <a:lstStyle/>
                    <a:p>
                      <a:endParaRPr lang="en-AU" dirty="0"/>
                    </a:p>
                  </a:txBody>
                  <a:tcPr/>
                </a:tc>
                <a:extLst>
                  <a:ext uri="{0D108BD9-81ED-4DB2-BD59-A6C34878D82A}">
                    <a16:rowId xmlns:a16="http://schemas.microsoft.com/office/drawing/2014/main" val="3709709893"/>
                  </a:ext>
                </a:extLst>
              </a:tr>
            </a:tbl>
          </a:graphicData>
        </a:graphic>
      </p:graphicFrame>
      <p:graphicFrame>
        <p:nvGraphicFramePr>
          <p:cNvPr id="9" name="Table 8">
            <a:extLst>
              <a:ext uri="{FF2B5EF4-FFF2-40B4-BE49-F238E27FC236}">
                <a16:creationId xmlns:a16="http://schemas.microsoft.com/office/drawing/2014/main" id="{8D7A6D26-17EE-1AB0-F212-36D1D9EA5437}"/>
              </a:ext>
            </a:extLst>
          </p:cNvPr>
          <p:cNvGraphicFramePr>
            <a:graphicFrameLocks noGrp="1"/>
          </p:cNvGraphicFramePr>
          <p:nvPr>
            <p:extLst>
              <p:ext uri="{D42A27DB-BD31-4B8C-83A1-F6EECF244321}">
                <p14:modId xmlns:p14="http://schemas.microsoft.com/office/powerpoint/2010/main" val="1527825091"/>
              </p:ext>
            </p:extLst>
          </p:nvPr>
        </p:nvGraphicFramePr>
        <p:xfrm>
          <a:off x="6224283" y="1369454"/>
          <a:ext cx="5619715" cy="5146546"/>
        </p:xfrm>
        <a:graphic>
          <a:graphicData uri="http://schemas.openxmlformats.org/drawingml/2006/table">
            <a:tbl>
              <a:tblPr firstRow="1" bandRow="1">
                <a:tableStyleId>{69012ECD-51FC-41F1-AA8D-1B2483CD663E}</a:tableStyleId>
              </a:tblPr>
              <a:tblGrid>
                <a:gridCol w="5619715">
                  <a:extLst>
                    <a:ext uri="{9D8B030D-6E8A-4147-A177-3AD203B41FA5}">
                      <a16:colId xmlns:a16="http://schemas.microsoft.com/office/drawing/2014/main" val="59318861"/>
                    </a:ext>
                  </a:extLst>
                </a:gridCol>
              </a:tblGrid>
              <a:tr h="370254">
                <a:tc>
                  <a:txBody>
                    <a:bodyPr/>
                    <a:lstStyle/>
                    <a:p>
                      <a:r>
                        <a:rPr lang="en-AU"/>
                        <a:t>Information from the text and video</a:t>
                      </a:r>
                    </a:p>
                  </a:txBody>
                  <a:tcPr/>
                </a:tc>
                <a:extLst>
                  <a:ext uri="{0D108BD9-81ED-4DB2-BD59-A6C34878D82A}">
                    <a16:rowId xmlns:a16="http://schemas.microsoft.com/office/drawing/2014/main" val="3278190487"/>
                  </a:ext>
                </a:extLst>
              </a:tr>
              <a:tr h="4776292">
                <a:tc>
                  <a:txBody>
                    <a:bodyPr/>
                    <a:lstStyle/>
                    <a:p>
                      <a:endParaRPr lang="en-AU" dirty="0"/>
                    </a:p>
                  </a:txBody>
                  <a:tcPr/>
                </a:tc>
                <a:extLst>
                  <a:ext uri="{0D108BD9-81ED-4DB2-BD59-A6C34878D82A}">
                    <a16:rowId xmlns:a16="http://schemas.microsoft.com/office/drawing/2014/main" val="3709709893"/>
                  </a:ext>
                </a:extLst>
              </a:tr>
            </a:tbl>
          </a:graphicData>
        </a:graphic>
      </p:graphicFrame>
      <p:sp>
        <p:nvSpPr>
          <p:cNvPr id="2" name="Slide Number Placeholder 1">
            <a:extLst>
              <a:ext uri="{FF2B5EF4-FFF2-40B4-BE49-F238E27FC236}">
                <a16:creationId xmlns:a16="http://schemas.microsoft.com/office/drawing/2014/main" id="{E37A51C9-7294-A9CC-9C91-BC39B0F59D2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49</a:t>
            </a:fld>
            <a:endParaRPr lang="en-AU"/>
          </a:p>
        </p:txBody>
      </p:sp>
    </p:spTree>
    <p:extLst>
      <p:ext uri="{BB962C8B-B14F-4D97-AF65-F5344CB8AC3E}">
        <p14:creationId xmlns:p14="http://schemas.microsoft.com/office/powerpoint/2010/main" val="2015691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D6462F-4B70-E968-5F18-9DE3F475E270}"/>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DDA5AB59-7F68-2A37-0A88-261D3F6048CD}"/>
              </a:ext>
            </a:extLst>
          </p:cNvPr>
          <p:cNvSpPr>
            <a:spLocks noGrp="1"/>
          </p:cNvSpPr>
          <p:nvPr>
            <p:ph type="ctrTitle"/>
          </p:nvPr>
        </p:nvSpPr>
        <p:spPr>
          <a:xfrm>
            <a:off x="540000" y="4067881"/>
            <a:ext cx="11291998" cy="1441668"/>
          </a:xfrm>
        </p:spPr>
        <p:txBody>
          <a:bodyPr/>
          <a:lstStyle/>
          <a:p>
            <a:r>
              <a:rPr lang="en-AU">
                <a:latin typeface="+mj-lt"/>
              </a:rPr>
              <a:t>Learning sequence 1: </a:t>
            </a:r>
            <a:br>
              <a:rPr lang="en-AU">
                <a:latin typeface="+mj-lt"/>
              </a:rPr>
            </a:br>
            <a:r>
              <a:rPr lang="en-AU">
                <a:latin typeface="+mj-lt"/>
              </a:rPr>
              <a:t>The world around us</a:t>
            </a:r>
          </a:p>
        </p:txBody>
      </p:sp>
    </p:spTree>
    <p:extLst>
      <p:ext uri="{BB962C8B-B14F-4D97-AF65-F5344CB8AC3E}">
        <p14:creationId xmlns:p14="http://schemas.microsoft.com/office/powerpoint/2010/main" val="216919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DB1685-35AE-8551-1B37-E17068DBECD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216F5AA-ACA0-BA8D-CC0E-82E3F6C1FA22}"/>
              </a:ext>
            </a:extLst>
          </p:cNvPr>
          <p:cNvSpPr>
            <a:spLocks noGrp="1"/>
          </p:cNvSpPr>
          <p:nvPr>
            <p:ph type="title"/>
          </p:nvPr>
        </p:nvSpPr>
        <p:spPr/>
        <p:txBody>
          <a:bodyPr/>
          <a:lstStyle/>
          <a:p>
            <a:r>
              <a:rPr lang="en-AU" dirty="0"/>
              <a:t>Cast In Cast Out – Dennis Golding </a:t>
            </a:r>
            <a:r>
              <a:rPr lang="en-AU" dirty="0">
                <a:solidFill>
                  <a:schemeClr val="accent1">
                    <a:alpha val="0"/>
                  </a:schemeClr>
                </a:solidFill>
              </a:rPr>
              <a:t>(6)</a:t>
            </a:r>
          </a:p>
        </p:txBody>
      </p:sp>
      <p:sp>
        <p:nvSpPr>
          <p:cNvPr id="4" name="Text Placeholder 3">
            <a:extLst>
              <a:ext uri="{FF2B5EF4-FFF2-40B4-BE49-F238E27FC236}">
                <a16:creationId xmlns:a16="http://schemas.microsoft.com/office/drawing/2014/main" id="{49ADE409-141E-99A8-1611-CD7A00B84E54}"/>
              </a:ext>
            </a:extLst>
          </p:cNvPr>
          <p:cNvSpPr>
            <a:spLocks noGrp="1"/>
          </p:cNvSpPr>
          <p:nvPr>
            <p:ph type="body" sz="quarter" idx="18"/>
          </p:nvPr>
        </p:nvSpPr>
        <p:spPr/>
        <p:txBody>
          <a:bodyPr/>
          <a:lstStyle/>
          <a:p>
            <a:r>
              <a:rPr lang="en-AU"/>
              <a:t>2.4(f) – Source 2 – </a:t>
            </a:r>
            <a:r>
              <a:rPr lang="en-AU">
                <a:hlinkClick r:id="rId2"/>
              </a:rPr>
              <a:t>Exhibition at Museum of History, Sydney (2024)</a:t>
            </a:r>
            <a:endParaRPr lang="en-AU"/>
          </a:p>
        </p:txBody>
      </p:sp>
      <p:graphicFrame>
        <p:nvGraphicFramePr>
          <p:cNvPr id="5" name="Table 4">
            <a:extLst>
              <a:ext uri="{FF2B5EF4-FFF2-40B4-BE49-F238E27FC236}">
                <a16:creationId xmlns:a16="http://schemas.microsoft.com/office/drawing/2014/main" id="{11416C26-3B19-276C-3999-450B5DFE156C}"/>
              </a:ext>
            </a:extLst>
          </p:cNvPr>
          <p:cNvGraphicFramePr>
            <a:graphicFrameLocks noGrp="1"/>
          </p:cNvGraphicFramePr>
          <p:nvPr>
            <p:extLst>
              <p:ext uri="{D42A27DB-BD31-4B8C-83A1-F6EECF244321}">
                <p14:modId xmlns:p14="http://schemas.microsoft.com/office/powerpoint/2010/main" val="2743974774"/>
              </p:ext>
            </p:extLst>
          </p:nvPr>
        </p:nvGraphicFramePr>
        <p:xfrm>
          <a:off x="359999" y="1369454"/>
          <a:ext cx="5619715" cy="5146546"/>
        </p:xfrm>
        <a:graphic>
          <a:graphicData uri="http://schemas.openxmlformats.org/drawingml/2006/table">
            <a:tbl>
              <a:tblPr firstRow="1" bandRow="1">
                <a:tableStyleId>{69012ECD-51FC-41F1-AA8D-1B2483CD663E}</a:tableStyleId>
              </a:tblPr>
              <a:tblGrid>
                <a:gridCol w="5619715">
                  <a:extLst>
                    <a:ext uri="{9D8B030D-6E8A-4147-A177-3AD203B41FA5}">
                      <a16:colId xmlns:a16="http://schemas.microsoft.com/office/drawing/2014/main" val="59318861"/>
                    </a:ext>
                  </a:extLst>
                </a:gridCol>
              </a:tblGrid>
              <a:tr h="370254">
                <a:tc>
                  <a:txBody>
                    <a:bodyPr/>
                    <a:lstStyle/>
                    <a:p>
                      <a:r>
                        <a:rPr lang="en-AU"/>
                        <a:t>Artwork images</a:t>
                      </a:r>
                    </a:p>
                  </a:txBody>
                  <a:tcPr/>
                </a:tc>
                <a:extLst>
                  <a:ext uri="{0D108BD9-81ED-4DB2-BD59-A6C34878D82A}">
                    <a16:rowId xmlns:a16="http://schemas.microsoft.com/office/drawing/2014/main" val="3278190487"/>
                  </a:ext>
                </a:extLst>
              </a:tr>
              <a:tr h="4776292">
                <a:tc>
                  <a:txBody>
                    <a:bodyPr/>
                    <a:lstStyle/>
                    <a:p>
                      <a:endParaRPr lang="en-AU" dirty="0"/>
                    </a:p>
                  </a:txBody>
                  <a:tcPr/>
                </a:tc>
                <a:extLst>
                  <a:ext uri="{0D108BD9-81ED-4DB2-BD59-A6C34878D82A}">
                    <a16:rowId xmlns:a16="http://schemas.microsoft.com/office/drawing/2014/main" val="3709709893"/>
                  </a:ext>
                </a:extLst>
              </a:tr>
            </a:tbl>
          </a:graphicData>
        </a:graphic>
      </p:graphicFrame>
      <p:graphicFrame>
        <p:nvGraphicFramePr>
          <p:cNvPr id="6" name="Table 5">
            <a:extLst>
              <a:ext uri="{FF2B5EF4-FFF2-40B4-BE49-F238E27FC236}">
                <a16:creationId xmlns:a16="http://schemas.microsoft.com/office/drawing/2014/main" id="{01F3E749-E24A-64B8-A857-AC84F39CDE1C}"/>
              </a:ext>
            </a:extLst>
          </p:cNvPr>
          <p:cNvGraphicFramePr>
            <a:graphicFrameLocks noGrp="1"/>
          </p:cNvGraphicFramePr>
          <p:nvPr>
            <p:extLst>
              <p:ext uri="{D42A27DB-BD31-4B8C-83A1-F6EECF244321}">
                <p14:modId xmlns:p14="http://schemas.microsoft.com/office/powerpoint/2010/main" val="1590957939"/>
              </p:ext>
            </p:extLst>
          </p:nvPr>
        </p:nvGraphicFramePr>
        <p:xfrm>
          <a:off x="6224283" y="1369454"/>
          <a:ext cx="5619715" cy="5146546"/>
        </p:xfrm>
        <a:graphic>
          <a:graphicData uri="http://schemas.openxmlformats.org/drawingml/2006/table">
            <a:tbl>
              <a:tblPr firstRow="1" bandRow="1">
                <a:tableStyleId>{69012ECD-51FC-41F1-AA8D-1B2483CD663E}</a:tableStyleId>
              </a:tblPr>
              <a:tblGrid>
                <a:gridCol w="5619715">
                  <a:extLst>
                    <a:ext uri="{9D8B030D-6E8A-4147-A177-3AD203B41FA5}">
                      <a16:colId xmlns:a16="http://schemas.microsoft.com/office/drawing/2014/main" val="59318861"/>
                    </a:ext>
                  </a:extLst>
                </a:gridCol>
              </a:tblGrid>
              <a:tr h="370254">
                <a:tc>
                  <a:txBody>
                    <a:bodyPr/>
                    <a:lstStyle/>
                    <a:p>
                      <a:r>
                        <a:rPr lang="en-AU"/>
                        <a:t>Information from the curator essay</a:t>
                      </a:r>
                    </a:p>
                  </a:txBody>
                  <a:tcPr/>
                </a:tc>
                <a:extLst>
                  <a:ext uri="{0D108BD9-81ED-4DB2-BD59-A6C34878D82A}">
                    <a16:rowId xmlns:a16="http://schemas.microsoft.com/office/drawing/2014/main" val="3278190487"/>
                  </a:ext>
                </a:extLst>
              </a:tr>
              <a:tr h="4776292">
                <a:tc>
                  <a:txBody>
                    <a:bodyPr/>
                    <a:lstStyle/>
                    <a:p>
                      <a:endParaRPr lang="en-AU" dirty="0"/>
                    </a:p>
                  </a:txBody>
                  <a:tcPr/>
                </a:tc>
                <a:extLst>
                  <a:ext uri="{0D108BD9-81ED-4DB2-BD59-A6C34878D82A}">
                    <a16:rowId xmlns:a16="http://schemas.microsoft.com/office/drawing/2014/main" val="3709709893"/>
                  </a:ext>
                </a:extLst>
              </a:tr>
            </a:tbl>
          </a:graphicData>
        </a:graphic>
      </p:graphicFrame>
      <p:sp>
        <p:nvSpPr>
          <p:cNvPr id="2" name="Slide Number Placeholder 1">
            <a:extLst>
              <a:ext uri="{FF2B5EF4-FFF2-40B4-BE49-F238E27FC236}">
                <a16:creationId xmlns:a16="http://schemas.microsoft.com/office/drawing/2014/main" id="{621B7BE9-E8B5-8337-D86B-51CCB4877B1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50</a:t>
            </a:fld>
            <a:endParaRPr lang="en-AU"/>
          </a:p>
        </p:txBody>
      </p:sp>
    </p:spTree>
    <p:extLst>
      <p:ext uri="{BB962C8B-B14F-4D97-AF65-F5344CB8AC3E}">
        <p14:creationId xmlns:p14="http://schemas.microsoft.com/office/powerpoint/2010/main" val="2966085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D484E8-B2B8-8E31-C4CD-60467464240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4C07987-270A-C47E-A596-E70D3708C09B}"/>
              </a:ext>
            </a:extLst>
          </p:cNvPr>
          <p:cNvSpPr>
            <a:spLocks noGrp="1"/>
          </p:cNvSpPr>
          <p:nvPr>
            <p:ph type="title"/>
          </p:nvPr>
        </p:nvSpPr>
        <p:spPr/>
        <p:txBody>
          <a:bodyPr/>
          <a:lstStyle/>
          <a:p>
            <a:r>
              <a:rPr lang="en-AU" dirty="0">
                <a:latin typeface="+mj-lt"/>
              </a:rPr>
              <a:t>Cast In Cast Out – inferring meaning </a:t>
            </a:r>
            <a:r>
              <a:rPr lang="en-AU" dirty="0">
                <a:solidFill>
                  <a:schemeClr val="accent1">
                    <a:alpha val="0"/>
                  </a:schemeClr>
                </a:solidFill>
                <a:latin typeface="+mj-lt"/>
              </a:rPr>
              <a:t>(1)</a:t>
            </a:r>
          </a:p>
        </p:txBody>
      </p:sp>
      <p:sp>
        <p:nvSpPr>
          <p:cNvPr id="4" name="Text Placeholder 3">
            <a:extLst>
              <a:ext uri="{FF2B5EF4-FFF2-40B4-BE49-F238E27FC236}">
                <a16:creationId xmlns:a16="http://schemas.microsoft.com/office/drawing/2014/main" id="{146D1D41-C1D5-0F1F-4995-CE54457C3A25}"/>
              </a:ext>
            </a:extLst>
          </p:cNvPr>
          <p:cNvSpPr>
            <a:spLocks noGrp="1"/>
          </p:cNvSpPr>
          <p:nvPr>
            <p:ph type="body" sz="quarter" idx="18"/>
          </p:nvPr>
        </p:nvSpPr>
        <p:spPr/>
        <p:txBody>
          <a:bodyPr/>
          <a:lstStyle/>
          <a:p>
            <a:r>
              <a:rPr lang="en-AU">
                <a:latin typeface="+mj-lt"/>
              </a:rPr>
              <a:t>2.5(a) – Inference table</a:t>
            </a:r>
          </a:p>
        </p:txBody>
      </p:sp>
      <p:grpSp>
        <p:nvGrpSpPr>
          <p:cNvPr id="10" name="Group 9" descr="What features has the artist used to represent meaning in this artwork?&#10;Use the artwork images and text to gather evidence and complete the inference table.&#10;Think about the structural viewpoint – how do signs, symbols and codes represent meaning?">
            <a:extLst>
              <a:ext uri="{FF2B5EF4-FFF2-40B4-BE49-F238E27FC236}">
                <a16:creationId xmlns:a16="http://schemas.microsoft.com/office/drawing/2014/main" id="{2D977E5A-3B53-7F7C-D681-353751ADF3AF}"/>
              </a:ext>
            </a:extLst>
          </p:cNvPr>
          <p:cNvGrpSpPr/>
          <p:nvPr/>
        </p:nvGrpSpPr>
        <p:grpSpPr>
          <a:xfrm>
            <a:off x="359999" y="1400341"/>
            <a:ext cx="11217918" cy="1312234"/>
            <a:chOff x="4308001" y="160550"/>
            <a:chExt cx="8937172" cy="1045440"/>
          </a:xfrm>
        </p:grpSpPr>
        <p:grpSp>
          <p:nvGrpSpPr>
            <p:cNvPr id="11" name="Group 10" descr="2. Pre-production">
              <a:extLst>
                <a:ext uri="{FF2B5EF4-FFF2-40B4-BE49-F238E27FC236}">
                  <a16:creationId xmlns:a16="http://schemas.microsoft.com/office/drawing/2014/main" id="{86C7AEDD-ADAF-8A3D-8F5F-068569BA2554}"/>
                </a:ext>
              </a:extLst>
            </p:cNvPr>
            <p:cNvGrpSpPr/>
            <p:nvPr/>
          </p:nvGrpSpPr>
          <p:grpSpPr>
            <a:xfrm>
              <a:off x="4308001" y="160550"/>
              <a:ext cx="8937172" cy="1045440"/>
              <a:chOff x="8516641" y="310738"/>
              <a:chExt cx="8937172" cy="1045440"/>
            </a:xfrm>
          </p:grpSpPr>
          <p:sp>
            <p:nvSpPr>
              <p:cNvPr id="13" name="Rectangle: Rounded Corners 12">
                <a:extLst>
                  <a:ext uri="{FF2B5EF4-FFF2-40B4-BE49-F238E27FC236}">
                    <a16:creationId xmlns:a16="http://schemas.microsoft.com/office/drawing/2014/main" id="{4583B19E-B0FE-CE7D-4D04-ACCF0728D457}"/>
                  </a:ext>
                  <a:ext uri="{C183D7F6-B498-43B3-948B-1728B52AA6E4}">
                    <adec:decorative xmlns:adec="http://schemas.microsoft.com/office/drawing/2017/decorative" val="1"/>
                  </a:ext>
                </a:extLst>
              </p:cNvPr>
              <p:cNvSpPr/>
              <p:nvPr/>
            </p:nvSpPr>
            <p:spPr>
              <a:xfrm>
                <a:off x="9194421" y="374761"/>
                <a:ext cx="8259392" cy="917394"/>
              </a:xfrm>
              <a:prstGeom prst="roundRect">
                <a:avLst>
                  <a:gd name="adj" fmla="val 1725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449263" indent="-19050">
                  <a:spcAft>
                    <a:spcPts val="600"/>
                  </a:spcAft>
                </a:pPr>
                <a:r>
                  <a:rPr lang="en-GB" sz="1800">
                    <a:solidFill>
                      <a:schemeClr val="bg1"/>
                    </a:solidFill>
                    <a:cs typeface="Arial" panose="020B0604020202020204" pitchFamily="34" charset="0"/>
                  </a:rPr>
                  <a:t>What features has the artist used to represent meaning in this artwork?</a:t>
                </a:r>
              </a:p>
              <a:p>
                <a:pPr marL="449263" indent="-19050">
                  <a:spcAft>
                    <a:spcPts val="600"/>
                  </a:spcAft>
                </a:pPr>
                <a:r>
                  <a:rPr lang="en-GB" sz="1800">
                    <a:solidFill>
                      <a:schemeClr val="bg1"/>
                    </a:solidFill>
                    <a:cs typeface="Arial" panose="020B0604020202020204" pitchFamily="34" charset="0"/>
                  </a:rPr>
                  <a:t>Use the artwork images and text to gather evidence and complete the inference table.</a:t>
                </a:r>
              </a:p>
              <a:p>
                <a:pPr marL="449263" indent="-19050">
                  <a:spcAft>
                    <a:spcPts val="600"/>
                  </a:spcAft>
                </a:pPr>
                <a:r>
                  <a:rPr lang="en-GB" sz="1800">
                    <a:solidFill>
                      <a:schemeClr val="bg1"/>
                    </a:solidFill>
                    <a:cs typeface="Arial" panose="020B0604020202020204" pitchFamily="34" charset="0"/>
                  </a:rPr>
                  <a:t>Think about the </a:t>
                </a:r>
                <a:r>
                  <a:rPr lang="en-GB" sz="1800" b="1">
                    <a:solidFill>
                      <a:schemeClr val="bg1"/>
                    </a:solidFill>
                    <a:cs typeface="Arial" panose="020B0604020202020204" pitchFamily="34" charset="0"/>
                  </a:rPr>
                  <a:t>structural viewpoint</a:t>
                </a:r>
                <a:r>
                  <a:rPr lang="en-GB" sz="1800">
                    <a:solidFill>
                      <a:schemeClr val="bg1"/>
                    </a:solidFill>
                    <a:cs typeface="Arial" panose="020B0604020202020204" pitchFamily="34" charset="0"/>
                  </a:rPr>
                  <a:t> – how do signs, symbols and codes represent meaning?</a:t>
                </a:r>
              </a:p>
            </p:txBody>
          </p:sp>
          <p:sp>
            <p:nvSpPr>
              <p:cNvPr id="14" name="Oval 13">
                <a:hlinkClick r:id="rId3" action="ppaction://hlinksldjump"/>
                <a:extLst>
                  <a:ext uri="{FF2B5EF4-FFF2-40B4-BE49-F238E27FC236}">
                    <a16:creationId xmlns:a16="http://schemas.microsoft.com/office/drawing/2014/main" id="{6EAF9D72-3720-112D-C6CA-CC542A327685}"/>
                  </a:ext>
                </a:extLst>
              </p:cNvPr>
              <p:cNvSpPr/>
              <p:nvPr/>
            </p:nvSpPr>
            <p:spPr>
              <a:xfrm>
                <a:off x="8516641" y="310738"/>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sz="3000" b="1">
                  <a:solidFill>
                    <a:schemeClr val="bg1"/>
                  </a:solidFill>
                  <a:latin typeface="+mj-lt"/>
                  <a:cs typeface="Arial" panose="020B0604020202020204" pitchFamily="34" charset="0"/>
                </a:endParaRPr>
              </a:p>
            </p:txBody>
          </p:sp>
        </p:grpSp>
        <p:pic>
          <p:nvPicPr>
            <p:cNvPr id="12" name="Picture 11">
              <a:extLst>
                <a:ext uri="{FF2B5EF4-FFF2-40B4-BE49-F238E27FC236}">
                  <a16:creationId xmlns:a16="http://schemas.microsoft.com/office/drawing/2014/main" id="{E8208BAB-7814-3655-5F7B-093E121C12A5}"/>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4407873" y="261378"/>
              <a:ext cx="845694" cy="845694"/>
            </a:xfrm>
            <a:prstGeom prst="rect">
              <a:avLst/>
            </a:prstGeom>
          </p:spPr>
        </p:pic>
      </p:grpSp>
      <p:graphicFrame>
        <p:nvGraphicFramePr>
          <p:cNvPr id="15" name="Table 14">
            <a:extLst>
              <a:ext uri="{FF2B5EF4-FFF2-40B4-BE49-F238E27FC236}">
                <a16:creationId xmlns:a16="http://schemas.microsoft.com/office/drawing/2014/main" id="{4AA6510F-B2FE-3BE6-8506-460FD56A9974}"/>
              </a:ext>
              <a:ext uri="{C183D7F6-B498-43B3-948B-1728B52AA6E4}">
                <adec:decorative xmlns:adec="http://schemas.microsoft.com/office/drawing/2017/decorative" val="0"/>
              </a:ext>
            </a:extLst>
          </p:cNvPr>
          <p:cNvGraphicFramePr>
            <a:graphicFrameLocks noGrp="1"/>
          </p:cNvGraphicFramePr>
          <p:nvPr>
            <p:extLst>
              <p:ext uri="{D42A27DB-BD31-4B8C-83A1-F6EECF244321}">
                <p14:modId xmlns:p14="http://schemas.microsoft.com/office/powerpoint/2010/main" val="716500905"/>
              </p:ext>
            </p:extLst>
          </p:nvPr>
        </p:nvGraphicFramePr>
        <p:xfrm>
          <a:off x="359999" y="2792936"/>
          <a:ext cx="11217919" cy="3903063"/>
        </p:xfrm>
        <a:graphic>
          <a:graphicData uri="http://schemas.openxmlformats.org/drawingml/2006/table">
            <a:tbl>
              <a:tblPr firstRow="1" bandRow="1">
                <a:tableStyleId>{69012ECD-51FC-41F1-AA8D-1B2483CD663E}</a:tableStyleId>
              </a:tblPr>
              <a:tblGrid>
                <a:gridCol w="1752800">
                  <a:extLst>
                    <a:ext uri="{9D8B030D-6E8A-4147-A177-3AD203B41FA5}">
                      <a16:colId xmlns:a16="http://schemas.microsoft.com/office/drawing/2014/main" val="2358750359"/>
                    </a:ext>
                  </a:extLst>
                </a:gridCol>
                <a:gridCol w="3437047">
                  <a:extLst>
                    <a:ext uri="{9D8B030D-6E8A-4147-A177-3AD203B41FA5}">
                      <a16:colId xmlns:a16="http://schemas.microsoft.com/office/drawing/2014/main" val="775961441"/>
                    </a:ext>
                  </a:extLst>
                </a:gridCol>
                <a:gridCol w="6028072">
                  <a:extLst>
                    <a:ext uri="{9D8B030D-6E8A-4147-A177-3AD203B41FA5}">
                      <a16:colId xmlns:a16="http://schemas.microsoft.com/office/drawing/2014/main" val="3527804144"/>
                    </a:ext>
                  </a:extLst>
                </a:gridCol>
              </a:tblGrid>
              <a:tr h="446988">
                <a:tc>
                  <a:txBody>
                    <a:bodyPr/>
                    <a:lstStyle/>
                    <a:p>
                      <a:pPr>
                        <a:lnSpc>
                          <a:spcPct val="114000"/>
                        </a:lnSpc>
                        <a:spcAft>
                          <a:spcPts val="600"/>
                        </a:spcAft>
                      </a:pPr>
                      <a:r>
                        <a:rPr lang="en-AU" sz="1600"/>
                        <a:t>Key feature</a:t>
                      </a:r>
                    </a:p>
                  </a:txBody>
                  <a:tcPr/>
                </a:tc>
                <a:tc>
                  <a:txBody>
                    <a:bodyPr/>
                    <a:lstStyle/>
                    <a:p>
                      <a:pPr marL="0" marR="0" lvl="0" indent="0" algn="l" defTabSz="914377" rtl="0" eaLnBrk="1" fontAlgn="auto" latinLnBrk="0" hangingPunct="1">
                        <a:lnSpc>
                          <a:spcPct val="114000"/>
                        </a:lnSpc>
                        <a:spcBef>
                          <a:spcPts val="0"/>
                        </a:spcBef>
                        <a:spcAft>
                          <a:spcPts val="600"/>
                        </a:spcAft>
                        <a:buClrTx/>
                        <a:buSzTx/>
                        <a:buFontTx/>
                        <a:buNone/>
                        <a:tabLst/>
                        <a:defRPr/>
                      </a:pPr>
                      <a:r>
                        <a:rPr lang="en-AU" sz="1600"/>
                        <a:t>This represents…</a:t>
                      </a:r>
                    </a:p>
                  </a:txBody>
                  <a:tcPr/>
                </a:tc>
                <a:tc>
                  <a:txBody>
                    <a:bodyPr/>
                    <a:lstStyle/>
                    <a:p>
                      <a:pPr>
                        <a:lnSpc>
                          <a:spcPct val="114000"/>
                        </a:lnSpc>
                        <a:spcAft>
                          <a:spcPts val="600"/>
                        </a:spcAft>
                      </a:pPr>
                      <a:r>
                        <a:rPr lang="en-AU" sz="1600"/>
                        <a:t>What it says about the artist’s experience of the world</a:t>
                      </a:r>
                    </a:p>
                  </a:txBody>
                  <a:tcPr/>
                </a:tc>
                <a:extLst>
                  <a:ext uri="{0D108BD9-81ED-4DB2-BD59-A6C34878D82A}">
                    <a16:rowId xmlns:a16="http://schemas.microsoft.com/office/drawing/2014/main" val="3787179709"/>
                  </a:ext>
                </a:extLst>
              </a:tr>
              <a:tr h="666795">
                <a:tc>
                  <a:txBody>
                    <a:bodyPr/>
                    <a:lstStyle/>
                    <a:p>
                      <a:pPr>
                        <a:lnSpc>
                          <a:spcPct val="114000"/>
                        </a:lnSpc>
                        <a:spcAft>
                          <a:spcPts val="600"/>
                        </a:spcAft>
                      </a:pPr>
                      <a:r>
                        <a:rPr lang="en-AU" sz="1600"/>
                        <a:t>The title ‘Cast In Cast Out’</a:t>
                      </a:r>
                    </a:p>
                  </a:txBody>
                  <a:tcPr/>
                </a:tc>
                <a:tc>
                  <a:txBody>
                    <a:bodyPr/>
                    <a:lstStyle/>
                    <a:p>
                      <a:pPr marL="285750" indent="-285750">
                        <a:lnSpc>
                          <a:spcPct val="114000"/>
                        </a:lnSpc>
                        <a:spcAft>
                          <a:spcPts val="600"/>
                        </a:spcAft>
                        <a:buFont typeface="Arial" panose="020B0604020202020204" pitchFamily="34" charset="0"/>
                        <a:buChar char="•"/>
                      </a:pPr>
                      <a:endParaRPr lang="en-AU" sz="1600"/>
                    </a:p>
                  </a:txBody>
                  <a:tcPr/>
                </a:tc>
                <a:tc>
                  <a:txBody>
                    <a:bodyPr/>
                    <a:lstStyle/>
                    <a:p>
                      <a:pPr marL="285750" indent="-285750">
                        <a:lnSpc>
                          <a:spcPct val="114000"/>
                        </a:lnSpc>
                        <a:spcAft>
                          <a:spcPts val="600"/>
                        </a:spcAft>
                        <a:buFont typeface="Arial" panose="020B0604020202020204" pitchFamily="34" charset="0"/>
                        <a:buChar char="•"/>
                      </a:pPr>
                      <a:endParaRPr lang="en-AU" sz="1600"/>
                    </a:p>
                  </a:txBody>
                  <a:tcPr/>
                </a:tc>
                <a:extLst>
                  <a:ext uri="{0D108BD9-81ED-4DB2-BD59-A6C34878D82A}">
                    <a16:rowId xmlns:a16="http://schemas.microsoft.com/office/drawing/2014/main" val="4260517106"/>
                  </a:ext>
                </a:extLst>
              </a:tr>
              <a:tr h="955970">
                <a:tc>
                  <a:txBody>
                    <a:bodyPr/>
                    <a:lstStyle/>
                    <a:p>
                      <a:pPr>
                        <a:lnSpc>
                          <a:spcPct val="114000"/>
                        </a:lnSpc>
                        <a:spcAft>
                          <a:spcPts val="600"/>
                        </a:spcAft>
                      </a:pPr>
                      <a:r>
                        <a:rPr lang="en-AU" sz="1600"/>
                        <a:t>Large sculptures of the fence panels</a:t>
                      </a:r>
                    </a:p>
                  </a:txBody>
                  <a:tcPr/>
                </a:tc>
                <a:tc>
                  <a:txBody>
                    <a:bodyPr/>
                    <a:lstStyle/>
                    <a:p>
                      <a:pPr marL="285750" indent="-285750">
                        <a:lnSpc>
                          <a:spcPct val="114000"/>
                        </a:lnSpc>
                        <a:spcAft>
                          <a:spcPts val="600"/>
                        </a:spcAft>
                        <a:buFont typeface="Arial" panose="020B0604020202020204" pitchFamily="34" charset="0"/>
                        <a:buChar char="•"/>
                      </a:pPr>
                      <a:endParaRPr lang="en-AU" sz="1600"/>
                    </a:p>
                  </a:txBody>
                  <a:tcPr/>
                </a:tc>
                <a:tc>
                  <a:txBody>
                    <a:bodyPr/>
                    <a:lstStyle/>
                    <a:p>
                      <a:pPr marL="285750" indent="-285750">
                        <a:lnSpc>
                          <a:spcPct val="114000"/>
                        </a:lnSpc>
                        <a:spcAft>
                          <a:spcPts val="600"/>
                        </a:spcAft>
                        <a:buFont typeface="Arial" panose="020B0604020202020204" pitchFamily="34" charset="0"/>
                        <a:buChar char="•"/>
                      </a:pPr>
                      <a:endParaRPr lang="en-AU" sz="1600"/>
                    </a:p>
                  </a:txBody>
                  <a:tcPr/>
                </a:tc>
                <a:extLst>
                  <a:ext uri="{0D108BD9-81ED-4DB2-BD59-A6C34878D82A}">
                    <a16:rowId xmlns:a16="http://schemas.microsoft.com/office/drawing/2014/main" val="725840478"/>
                  </a:ext>
                </a:extLst>
              </a:tr>
              <a:tr h="877340">
                <a:tc>
                  <a:txBody>
                    <a:bodyPr/>
                    <a:lstStyle/>
                    <a:p>
                      <a:pPr>
                        <a:lnSpc>
                          <a:spcPct val="114000"/>
                        </a:lnSpc>
                        <a:spcAft>
                          <a:spcPts val="600"/>
                        </a:spcAft>
                      </a:pPr>
                      <a:r>
                        <a:rPr lang="en-AU" sz="1600"/>
                        <a:t>Self-portrait photograph</a:t>
                      </a:r>
                    </a:p>
                  </a:txBody>
                  <a:tcPr/>
                </a:tc>
                <a:tc>
                  <a:txBody>
                    <a:bodyPr/>
                    <a:lstStyle/>
                    <a:p>
                      <a:pPr marL="285750" indent="-285750">
                        <a:lnSpc>
                          <a:spcPct val="114000"/>
                        </a:lnSpc>
                        <a:spcAft>
                          <a:spcPts val="600"/>
                        </a:spcAft>
                        <a:buFont typeface="Arial" panose="020B0604020202020204" pitchFamily="34" charset="0"/>
                        <a:buChar char="•"/>
                      </a:pPr>
                      <a:endParaRPr lang="en-AU" sz="1600"/>
                    </a:p>
                  </a:txBody>
                  <a:tcPr/>
                </a:tc>
                <a:tc>
                  <a:txBody>
                    <a:bodyPr/>
                    <a:lstStyle/>
                    <a:p>
                      <a:pPr marL="285750" indent="-285750">
                        <a:lnSpc>
                          <a:spcPct val="114000"/>
                        </a:lnSpc>
                        <a:spcAft>
                          <a:spcPts val="600"/>
                        </a:spcAft>
                        <a:buFont typeface="Arial" panose="020B0604020202020204" pitchFamily="34" charset="0"/>
                        <a:buChar char="•"/>
                      </a:pPr>
                      <a:endParaRPr lang="en-AU" sz="1600"/>
                    </a:p>
                  </a:txBody>
                  <a:tcPr/>
                </a:tc>
                <a:extLst>
                  <a:ext uri="{0D108BD9-81ED-4DB2-BD59-A6C34878D82A}">
                    <a16:rowId xmlns:a16="http://schemas.microsoft.com/office/drawing/2014/main" val="952873275"/>
                  </a:ext>
                </a:extLst>
              </a:tr>
              <a:tr h="955970">
                <a:tc>
                  <a:txBody>
                    <a:bodyPr/>
                    <a:lstStyle/>
                    <a:p>
                      <a:pPr marL="0" marR="0" lvl="0" indent="0" algn="l" defTabSz="914377" rtl="0" eaLnBrk="1" fontAlgn="auto" latinLnBrk="0" hangingPunct="1">
                        <a:lnSpc>
                          <a:spcPct val="114000"/>
                        </a:lnSpc>
                        <a:spcBef>
                          <a:spcPts val="0"/>
                        </a:spcBef>
                        <a:spcAft>
                          <a:spcPts val="600"/>
                        </a:spcAft>
                        <a:buClrTx/>
                        <a:buSzTx/>
                        <a:buFontTx/>
                        <a:buNone/>
                        <a:tabLst/>
                        <a:defRPr/>
                      </a:pPr>
                      <a:r>
                        <a:rPr lang="en-AU" sz="1600"/>
                        <a:t>Small sculptures of fence fragments</a:t>
                      </a:r>
                    </a:p>
                  </a:txBody>
                  <a:tcPr/>
                </a:tc>
                <a:tc>
                  <a:txBody>
                    <a:bodyPr/>
                    <a:lstStyle/>
                    <a:p>
                      <a:pPr marL="285750" indent="-285750">
                        <a:lnSpc>
                          <a:spcPct val="114000"/>
                        </a:lnSpc>
                        <a:spcAft>
                          <a:spcPts val="600"/>
                        </a:spcAft>
                        <a:buFont typeface="Arial" panose="020B0604020202020204" pitchFamily="34" charset="0"/>
                        <a:buChar char="•"/>
                      </a:pPr>
                      <a:endParaRPr lang="en-AU" sz="1600"/>
                    </a:p>
                  </a:txBody>
                  <a:tcPr/>
                </a:tc>
                <a:tc>
                  <a:txBody>
                    <a:bodyPr/>
                    <a:lstStyle/>
                    <a:p>
                      <a:pPr marL="285750" indent="-285750">
                        <a:lnSpc>
                          <a:spcPct val="114000"/>
                        </a:lnSpc>
                        <a:spcAft>
                          <a:spcPts val="600"/>
                        </a:spcAft>
                        <a:buFont typeface="Arial" panose="020B0604020202020204" pitchFamily="34" charset="0"/>
                        <a:buChar char="•"/>
                      </a:pPr>
                      <a:endParaRPr lang="en-AU" sz="1600" dirty="0"/>
                    </a:p>
                  </a:txBody>
                  <a:tcPr/>
                </a:tc>
                <a:extLst>
                  <a:ext uri="{0D108BD9-81ED-4DB2-BD59-A6C34878D82A}">
                    <a16:rowId xmlns:a16="http://schemas.microsoft.com/office/drawing/2014/main" val="2821383014"/>
                  </a:ext>
                </a:extLst>
              </a:tr>
            </a:tbl>
          </a:graphicData>
        </a:graphic>
      </p:graphicFrame>
      <p:sp>
        <p:nvSpPr>
          <p:cNvPr id="2" name="Slide Number Placeholder 1">
            <a:extLst>
              <a:ext uri="{FF2B5EF4-FFF2-40B4-BE49-F238E27FC236}">
                <a16:creationId xmlns:a16="http://schemas.microsoft.com/office/drawing/2014/main" id="{25E75B71-E27A-A784-494D-3E915F55989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51</a:t>
            </a:fld>
            <a:endParaRPr lang="en-AU"/>
          </a:p>
        </p:txBody>
      </p:sp>
    </p:spTree>
    <p:extLst>
      <p:ext uri="{BB962C8B-B14F-4D97-AF65-F5344CB8AC3E}">
        <p14:creationId xmlns:p14="http://schemas.microsoft.com/office/powerpoint/2010/main" val="4165962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9703CC-D68A-9A4B-55E4-47A010928A9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9E11AAE-2638-7258-93CB-9E9BE53B35F1}"/>
              </a:ext>
            </a:extLst>
          </p:cNvPr>
          <p:cNvSpPr>
            <a:spLocks noGrp="1"/>
          </p:cNvSpPr>
          <p:nvPr>
            <p:ph type="title"/>
          </p:nvPr>
        </p:nvSpPr>
        <p:spPr/>
        <p:txBody>
          <a:bodyPr/>
          <a:lstStyle/>
          <a:p>
            <a:r>
              <a:rPr lang="en-AU" dirty="0">
                <a:latin typeface="+mj-lt"/>
              </a:rPr>
              <a:t>Cast In Cast Out – inferring meaning </a:t>
            </a:r>
            <a:r>
              <a:rPr lang="en-AU" dirty="0">
                <a:solidFill>
                  <a:schemeClr val="accent1">
                    <a:alpha val="0"/>
                  </a:schemeClr>
                </a:solidFill>
                <a:latin typeface="+mj-lt"/>
              </a:rPr>
              <a:t>(2)</a:t>
            </a:r>
          </a:p>
        </p:txBody>
      </p:sp>
      <p:sp>
        <p:nvSpPr>
          <p:cNvPr id="4" name="Text Placeholder 3">
            <a:extLst>
              <a:ext uri="{FF2B5EF4-FFF2-40B4-BE49-F238E27FC236}">
                <a16:creationId xmlns:a16="http://schemas.microsoft.com/office/drawing/2014/main" id="{0D1F3F39-D709-E4A9-9533-284911510D6D}"/>
              </a:ext>
            </a:extLst>
          </p:cNvPr>
          <p:cNvSpPr>
            <a:spLocks noGrp="1"/>
          </p:cNvSpPr>
          <p:nvPr>
            <p:ph type="body" sz="quarter" idx="18"/>
          </p:nvPr>
        </p:nvSpPr>
        <p:spPr>
          <a:xfrm>
            <a:off x="359999" y="916620"/>
            <a:ext cx="11483999" cy="310015"/>
          </a:xfrm>
        </p:spPr>
        <p:txBody>
          <a:bodyPr/>
          <a:lstStyle/>
          <a:p>
            <a:r>
              <a:rPr lang="en-AU">
                <a:latin typeface="+mj-lt"/>
              </a:rPr>
              <a:t>2.5(b) – Inferring meaning – sample responses</a:t>
            </a:r>
          </a:p>
        </p:txBody>
      </p:sp>
      <p:graphicFrame>
        <p:nvGraphicFramePr>
          <p:cNvPr id="7" name="Table 6">
            <a:extLst>
              <a:ext uri="{FF2B5EF4-FFF2-40B4-BE49-F238E27FC236}">
                <a16:creationId xmlns:a16="http://schemas.microsoft.com/office/drawing/2014/main" id="{3FD46C2D-B63A-3DAC-6662-0C4F5EE4B0C6}"/>
              </a:ext>
              <a:ext uri="{C183D7F6-B498-43B3-948B-1728B52AA6E4}">
                <adec:decorative xmlns:adec="http://schemas.microsoft.com/office/drawing/2017/decorative" val="0"/>
              </a:ext>
            </a:extLst>
          </p:cNvPr>
          <p:cNvGraphicFramePr>
            <a:graphicFrameLocks noGrp="1"/>
          </p:cNvGraphicFramePr>
          <p:nvPr>
            <p:extLst>
              <p:ext uri="{D42A27DB-BD31-4B8C-83A1-F6EECF244321}">
                <p14:modId xmlns:p14="http://schemas.microsoft.com/office/powerpoint/2010/main" val="464310021"/>
              </p:ext>
            </p:extLst>
          </p:nvPr>
        </p:nvGraphicFramePr>
        <p:xfrm>
          <a:off x="359999" y="1378201"/>
          <a:ext cx="11520000" cy="5059890"/>
        </p:xfrm>
        <a:graphic>
          <a:graphicData uri="http://schemas.openxmlformats.org/drawingml/2006/table">
            <a:tbl>
              <a:tblPr firstRow="1" bandRow="1">
                <a:tableStyleId>{69012ECD-51FC-41F1-AA8D-1B2483CD663E}</a:tableStyleId>
              </a:tblPr>
              <a:tblGrid>
                <a:gridCol w="1800000">
                  <a:extLst>
                    <a:ext uri="{9D8B030D-6E8A-4147-A177-3AD203B41FA5}">
                      <a16:colId xmlns:a16="http://schemas.microsoft.com/office/drawing/2014/main" val="2358750359"/>
                    </a:ext>
                  </a:extLst>
                </a:gridCol>
                <a:gridCol w="4320000">
                  <a:extLst>
                    <a:ext uri="{9D8B030D-6E8A-4147-A177-3AD203B41FA5}">
                      <a16:colId xmlns:a16="http://schemas.microsoft.com/office/drawing/2014/main" val="775961441"/>
                    </a:ext>
                  </a:extLst>
                </a:gridCol>
                <a:gridCol w="5400000">
                  <a:extLst>
                    <a:ext uri="{9D8B030D-6E8A-4147-A177-3AD203B41FA5}">
                      <a16:colId xmlns:a16="http://schemas.microsoft.com/office/drawing/2014/main" val="3527804144"/>
                    </a:ext>
                  </a:extLst>
                </a:gridCol>
              </a:tblGrid>
              <a:tr h="421850">
                <a:tc>
                  <a:txBody>
                    <a:bodyPr/>
                    <a:lstStyle/>
                    <a:p>
                      <a:pPr>
                        <a:lnSpc>
                          <a:spcPct val="114000"/>
                        </a:lnSpc>
                        <a:spcAft>
                          <a:spcPts val="1200"/>
                        </a:spcAft>
                      </a:pPr>
                      <a:r>
                        <a:rPr lang="en-AU" sz="1600"/>
                        <a:t>Key feature</a:t>
                      </a:r>
                    </a:p>
                  </a:txBody>
                  <a:tcPr/>
                </a:tc>
                <a:tc>
                  <a:txBody>
                    <a:bodyPr/>
                    <a:lstStyle/>
                    <a:p>
                      <a:pPr marL="0" marR="0" lvl="0" indent="0" algn="l" defTabSz="914377" rtl="0" eaLnBrk="1" fontAlgn="auto" latinLnBrk="0" hangingPunct="1">
                        <a:lnSpc>
                          <a:spcPct val="114000"/>
                        </a:lnSpc>
                        <a:spcBef>
                          <a:spcPts val="0"/>
                        </a:spcBef>
                        <a:spcAft>
                          <a:spcPts val="1200"/>
                        </a:spcAft>
                        <a:buClrTx/>
                        <a:buSzTx/>
                        <a:buFontTx/>
                        <a:buNone/>
                        <a:tabLst/>
                        <a:defRPr/>
                      </a:pPr>
                      <a:r>
                        <a:rPr lang="en-AU" sz="1600"/>
                        <a:t>This represents…</a:t>
                      </a:r>
                    </a:p>
                  </a:txBody>
                  <a:tcPr/>
                </a:tc>
                <a:tc>
                  <a:txBody>
                    <a:bodyPr/>
                    <a:lstStyle/>
                    <a:p>
                      <a:pPr>
                        <a:lnSpc>
                          <a:spcPct val="114000"/>
                        </a:lnSpc>
                        <a:spcAft>
                          <a:spcPts val="1200"/>
                        </a:spcAft>
                      </a:pPr>
                      <a:r>
                        <a:rPr lang="en-AU" sz="1600"/>
                        <a:t>What it communicates about the artist’s world</a:t>
                      </a:r>
                    </a:p>
                  </a:txBody>
                  <a:tcPr/>
                </a:tc>
                <a:extLst>
                  <a:ext uri="{0D108BD9-81ED-4DB2-BD59-A6C34878D82A}">
                    <a16:rowId xmlns:a16="http://schemas.microsoft.com/office/drawing/2014/main" val="3787179709"/>
                  </a:ext>
                </a:extLst>
              </a:tr>
              <a:tr h="629296">
                <a:tc>
                  <a:txBody>
                    <a:bodyPr/>
                    <a:lstStyle/>
                    <a:p>
                      <a:pPr>
                        <a:lnSpc>
                          <a:spcPct val="114000"/>
                        </a:lnSpc>
                        <a:spcAft>
                          <a:spcPts val="1200"/>
                        </a:spcAft>
                      </a:pPr>
                      <a:r>
                        <a:rPr lang="en-AU" sz="1600"/>
                        <a:t>The title ‘Cast In Cast Out’</a:t>
                      </a:r>
                    </a:p>
                  </a:txBody>
                  <a:tcPr/>
                </a:tc>
                <a:tc>
                  <a:txBody>
                    <a:bodyPr/>
                    <a:lstStyle/>
                    <a:p>
                      <a:pPr marL="285750" indent="-285750">
                        <a:lnSpc>
                          <a:spcPct val="114000"/>
                        </a:lnSpc>
                        <a:spcAft>
                          <a:spcPts val="1200"/>
                        </a:spcAft>
                        <a:buFont typeface="Arial" panose="020B0604020202020204" pitchFamily="34" charset="0"/>
                        <a:buChar char="•"/>
                      </a:pPr>
                      <a:r>
                        <a:rPr lang="en-AU" sz="1600"/>
                        <a:t>Word play that references the casting process to make the sculpture.</a:t>
                      </a:r>
                    </a:p>
                    <a:p>
                      <a:pPr marL="285750" indent="-285750">
                        <a:lnSpc>
                          <a:spcPct val="114000"/>
                        </a:lnSpc>
                        <a:spcAft>
                          <a:spcPts val="1200"/>
                        </a:spcAft>
                        <a:buFont typeface="Arial" panose="020B0604020202020204" pitchFamily="34" charset="0"/>
                        <a:buChar char="•"/>
                      </a:pPr>
                      <a:r>
                        <a:rPr lang="en-AU" sz="1600"/>
                        <a:t>Also referring to Aboriginal Peoples being ‘cast out’ and displaced.</a:t>
                      </a:r>
                    </a:p>
                    <a:p>
                      <a:pPr marL="285750" indent="-285750">
                        <a:lnSpc>
                          <a:spcPct val="114000"/>
                        </a:lnSpc>
                        <a:spcAft>
                          <a:spcPts val="1200"/>
                        </a:spcAft>
                        <a:buFont typeface="Arial" panose="020B0604020202020204" pitchFamily="34" charset="0"/>
                        <a:buChar char="•"/>
                      </a:pPr>
                      <a:r>
                        <a:rPr lang="en-AU" sz="1600"/>
                        <a:t>Might refer to derogatory racial language ‘half-caste’ used historically to marginalise and displace Aboriginal Peoples.</a:t>
                      </a:r>
                    </a:p>
                  </a:txBody>
                  <a:tcPr/>
                </a:tc>
                <a:tc>
                  <a:txBody>
                    <a:bodyPr/>
                    <a:lstStyle/>
                    <a:p>
                      <a:pPr marL="285750" indent="-285750">
                        <a:lnSpc>
                          <a:spcPct val="114000"/>
                        </a:lnSpc>
                        <a:spcAft>
                          <a:spcPts val="1200"/>
                        </a:spcAft>
                        <a:buFont typeface="Arial" panose="020B0604020202020204" pitchFamily="34" charset="0"/>
                        <a:buChar char="•"/>
                      </a:pPr>
                      <a:r>
                        <a:rPr lang="en-AU" sz="1600"/>
                        <a:t>The title uses several layers meaning to make a point about displacement of Aboriginal People.</a:t>
                      </a:r>
                    </a:p>
                    <a:p>
                      <a:pPr marL="285750" indent="-285750">
                        <a:lnSpc>
                          <a:spcPct val="114000"/>
                        </a:lnSpc>
                        <a:spcAft>
                          <a:spcPts val="1200"/>
                        </a:spcAft>
                        <a:buFont typeface="Arial" panose="020B0604020202020204" pitchFamily="34" charset="0"/>
                        <a:buChar char="•"/>
                      </a:pPr>
                      <a:r>
                        <a:rPr lang="en-AU" sz="1600"/>
                        <a:t>‘Cast in’ could refer to people being displaced </a:t>
                      </a:r>
                      <a:r>
                        <a:rPr lang="en-AU" sz="1600" i="1"/>
                        <a:t>into</a:t>
                      </a:r>
                      <a:r>
                        <a:rPr lang="en-AU" sz="1600" i="0"/>
                        <a:t> concentrated places like Redfern.</a:t>
                      </a:r>
                    </a:p>
                    <a:p>
                      <a:pPr marL="285750" indent="-285750">
                        <a:lnSpc>
                          <a:spcPct val="114000"/>
                        </a:lnSpc>
                        <a:spcAft>
                          <a:spcPts val="1200"/>
                        </a:spcAft>
                        <a:buFont typeface="Arial" panose="020B0604020202020204" pitchFamily="34" charset="0"/>
                        <a:buChar char="•"/>
                      </a:pPr>
                      <a:r>
                        <a:rPr lang="en-AU" sz="1600" i="0"/>
                        <a:t>‘Cast out’ could refer to displacement </a:t>
                      </a:r>
                      <a:r>
                        <a:rPr lang="en-AU" sz="1600" i="1"/>
                        <a:t>from</a:t>
                      </a:r>
                      <a:r>
                        <a:rPr lang="en-AU" sz="1600" i="0"/>
                        <a:t> ancestral land, or the idea of being ‘cast out’ or excluded from participating in white Australian society.</a:t>
                      </a:r>
                      <a:endParaRPr lang="en-AU" sz="1600"/>
                    </a:p>
                  </a:txBody>
                  <a:tcPr/>
                </a:tc>
                <a:extLst>
                  <a:ext uri="{0D108BD9-81ED-4DB2-BD59-A6C34878D82A}">
                    <a16:rowId xmlns:a16="http://schemas.microsoft.com/office/drawing/2014/main" val="4260517106"/>
                  </a:ext>
                </a:extLst>
              </a:tr>
              <a:tr h="818084">
                <a:tc>
                  <a:txBody>
                    <a:bodyPr/>
                    <a:lstStyle/>
                    <a:p>
                      <a:pPr>
                        <a:lnSpc>
                          <a:spcPct val="114000"/>
                        </a:lnSpc>
                        <a:spcAft>
                          <a:spcPts val="1200"/>
                        </a:spcAft>
                      </a:pPr>
                      <a:r>
                        <a:rPr lang="en-AU" sz="1600"/>
                        <a:t>Large sculptures of the fence panels</a:t>
                      </a:r>
                    </a:p>
                  </a:txBody>
                  <a:tcPr/>
                </a:tc>
                <a:tc>
                  <a:txBody>
                    <a:bodyPr/>
                    <a:lstStyle/>
                    <a:p>
                      <a:pPr marL="285750" indent="-285750">
                        <a:lnSpc>
                          <a:spcPct val="114000"/>
                        </a:lnSpc>
                        <a:spcAft>
                          <a:spcPts val="1200"/>
                        </a:spcAft>
                        <a:buFont typeface="Arial" panose="020B0604020202020204" pitchFamily="34" charset="0"/>
                        <a:buChar char="•"/>
                      </a:pPr>
                      <a:r>
                        <a:rPr lang="en-AU" sz="1600"/>
                        <a:t>Literal reference to iron fences in the terrace houses on The Block in Redfern and elsewhere across inner Sydney.</a:t>
                      </a:r>
                    </a:p>
                    <a:p>
                      <a:pPr marL="285750" marR="0" lvl="0" indent="-285750" algn="l" defTabSz="914377" rtl="0" eaLnBrk="1" fontAlgn="auto" latinLnBrk="0" hangingPunct="1">
                        <a:lnSpc>
                          <a:spcPct val="114000"/>
                        </a:lnSpc>
                        <a:spcBef>
                          <a:spcPts val="0"/>
                        </a:spcBef>
                        <a:spcAft>
                          <a:spcPts val="1200"/>
                        </a:spcAft>
                        <a:buClrTx/>
                        <a:buSzTx/>
                        <a:buFont typeface="Arial" panose="020B0604020202020204" pitchFamily="34" charset="0"/>
                        <a:buChar char="•"/>
                        <a:tabLst/>
                        <a:defRPr/>
                      </a:pPr>
                      <a:r>
                        <a:rPr lang="en-AU" sz="1600"/>
                        <a:t>Broken/damaged parts of the fence are included as separate small sculptures.</a:t>
                      </a:r>
                    </a:p>
                    <a:p>
                      <a:pPr marL="285750" indent="-285750">
                        <a:lnSpc>
                          <a:spcPct val="114000"/>
                        </a:lnSpc>
                        <a:spcAft>
                          <a:spcPts val="1200"/>
                        </a:spcAft>
                        <a:buFont typeface="Arial" panose="020B0604020202020204" pitchFamily="34" charset="0"/>
                        <a:buChar char="•"/>
                      </a:pPr>
                      <a:r>
                        <a:rPr lang="en-AU" sz="1600"/>
                        <a:t>Decorative ironwork a symbol of British colonial culture.</a:t>
                      </a:r>
                    </a:p>
                  </a:txBody>
                  <a:tcPr/>
                </a:tc>
                <a:tc>
                  <a:txBody>
                    <a:bodyPr/>
                    <a:lstStyle/>
                    <a:p>
                      <a:pPr marL="285750" indent="-285750">
                        <a:lnSpc>
                          <a:spcPct val="114000"/>
                        </a:lnSpc>
                        <a:spcAft>
                          <a:spcPts val="1200"/>
                        </a:spcAft>
                        <a:buFont typeface="Arial" panose="020B0604020202020204" pitchFamily="34" charset="0"/>
                        <a:buChar char="•"/>
                      </a:pPr>
                      <a:r>
                        <a:rPr lang="en-AU" sz="1600" dirty="0"/>
                        <a:t>Reinforces Aboriginal Peoples connection to places like The Block.</a:t>
                      </a:r>
                    </a:p>
                    <a:p>
                      <a:pPr marL="285750" indent="-285750">
                        <a:lnSpc>
                          <a:spcPct val="114000"/>
                        </a:lnSpc>
                        <a:spcAft>
                          <a:spcPts val="1200"/>
                        </a:spcAft>
                        <a:buFont typeface="Arial" panose="020B0604020202020204" pitchFamily="34" charset="0"/>
                        <a:buChar char="•"/>
                      </a:pPr>
                      <a:r>
                        <a:rPr lang="en-AU" sz="1600" dirty="0"/>
                        <a:t>Golding talks about parts of the housing being damaged, and about his grandmother painting her fence bright blue to claim it as her own.</a:t>
                      </a:r>
                    </a:p>
                    <a:p>
                      <a:pPr marL="285750" indent="-285750">
                        <a:lnSpc>
                          <a:spcPct val="114000"/>
                        </a:lnSpc>
                        <a:spcAft>
                          <a:spcPts val="1200"/>
                        </a:spcAft>
                        <a:buFont typeface="Arial" panose="020B0604020202020204" pitchFamily="34" charset="0"/>
                        <a:buChar char="•"/>
                      </a:pPr>
                      <a:r>
                        <a:rPr lang="en-AU" sz="1600" dirty="0"/>
                        <a:t>Artist talks about transforming ‘colonial objects… into something of my own.’</a:t>
                      </a:r>
                    </a:p>
                  </a:txBody>
                  <a:tcPr/>
                </a:tc>
                <a:extLst>
                  <a:ext uri="{0D108BD9-81ED-4DB2-BD59-A6C34878D82A}">
                    <a16:rowId xmlns:a16="http://schemas.microsoft.com/office/drawing/2014/main" val="725840478"/>
                  </a:ext>
                </a:extLst>
              </a:tr>
            </a:tbl>
          </a:graphicData>
        </a:graphic>
      </p:graphicFrame>
      <p:sp>
        <p:nvSpPr>
          <p:cNvPr id="2" name="Slide Number Placeholder 1">
            <a:extLst>
              <a:ext uri="{FF2B5EF4-FFF2-40B4-BE49-F238E27FC236}">
                <a16:creationId xmlns:a16="http://schemas.microsoft.com/office/drawing/2014/main" id="{97C195A8-7660-BEED-7682-FE5BC6140FE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52</a:t>
            </a:fld>
            <a:endParaRPr lang="en-AU"/>
          </a:p>
        </p:txBody>
      </p:sp>
    </p:spTree>
    <p:extLst>
      <p:ext uri="{BB962C8B-B14F-4D97-AF65-F5344CB8AC3E}">
        <p14:creationId xmlns:p14="http://schemas.microsoft.com/office/powerpoint/2010/main" val="1549516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AC3C43-CEC5-1FBE-BBA5-3E30CF9F6E4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420AFB3-667F-AF64-5EAF-607E29365CD3}"/>
              </a:ext>
            </a:extLst>
          </p:cNvPr>
          <p:cNvSpPr>
            <a:spLocks noGrp="1"/>
          </p:cNvSpPr>
          <p:nvPr>
            <p:ph type="title"/>
          </p:nvPr>
        </p:nvSpPr>
        <p:spPr/>
        <p:txBody>
          <a:bodyPr/>
          <a:lstStyle/>
          <a:p>
            <a:r>
              <a:rPr lang="en-AU" dirty="0">
                <a:latin typeface="+mj-lt"/>
              </a:rPr>
              <a:t>Cast In Cast Out – inferring meaning </a:t>
            </a:r>
            <a:r>
              <a:rPr lang="en-AU" dirty="0">
                <a:solidFill>
                  <a:schemeClr val="accent1">
                    <a:alpha val="0"/>
                  </a:schemeClr>
                </a:solidFill>
                <a:latin typeface="+mj-lt"/>
              </a:rPr>
              <a:t>(3)</a:t>
            </a:r>
          </a:p>
        </p:txBody>
      </p:sp>
      <p:sp>
        <p:nvSpPr>
          <p:cNvPr id="4" name="Text Placeholder 3">
            <a:extLst>
              <a:ext uri="{FF2B5EF4-FFF2-40B4-BE49-F238E27FC236}">
                <a16:creationId xmlns:a16="http://schemas.microsoft.com/office/drawing/2014/main" id="{75165DEE-8811-0FEE-C5B3-09DACFE78668}"/>
              </a:ext>
            </a:extLst>
          </p:cNvPr>
          <p:cNvSpPr>
            <a:spLocks noGrp="1"/>
          </p:cNvSpPr>
          <p:nvPr>
            <p:ph type="body" sz="quarter" idx="18"/>
          </p:nvPr>
        </p:nvSpPr>
        <p:spPr/>
        <p:txBody>
          <a:bodyPr/>
          <a:lstStyle/>
          <a:p>
            <a:r>
              <a:rPr lang="en-AU">
                <a:latin typeface="+mj-lt"/>
              </a:rPr>
              <a:t>2.5(c) – Inferring meaning – sample responses</a:t>
            </a:r>
          </a:p>
        </p:txBody>
      </p:sp>
      <p:graphicFrame>
        <p:nvGraphicFramePr>
          <p:cNvPr id="7" name="Table 6">
            <a:extLst>
              <a:ext uri="{FF2B5EF4-FFF2-40B4-BE49-F238E27FC236}">
                <a16:creationId xmlns:a16="http://schemas.microsoft.com/office/drawing/2014/main" id="{51BF2E78-E5A9-6723-9D46-628C20484D8B}"/>
              </a:ext>
              <a:ext uri="{C183D7F6-B498-43B3-948B-1728B52AA6E4}">
                <adec:decorative xmlns:adec="http://schemas.microsoft.com/office/drawing/2017/decorative" val="0"/>
              </a:ext>
            </a:extLst>
          </p:cNvPr>
          <p:cNvGraphicFramePr>
            <a:graphicFrameLocks noGrp="1"/>
          </p:cNvGraphicFramePr>
          <p:nvPr>
            <p:extLst>
              <p:ext uri="{D42A27DB-BD31-4B8C-83A1-F6EECF244321}">
                <p14:modId xmlns:p14="http://schemas.microsoft.com/office/powerpoint/2010/main" val="1754184105"/>
              </p:ext>
            </p:extLst>
          </p:nvPr>
        </p:nvGraphicFramePr>
        <p:xfrm>
          <a:off x="359999" y="1484181"/>
          <a:ext cx="11484000" cy="4840172"/>
        </p:xfrm>
        <a:graphic>
          <a:graphicData uri="http://schemas.openxmlformats.org/drawingml/2006/table">
            <a:tbl>
              <a:tblPr firstRow="1" bandRow="1">
                <a:tableStyleId>{69012ECD-51FC-41F1-AA8D-1B2483CD663E}</a:tableStyleId>
              </a:tblPr>
              <a:tblGrid>
                <a:gridCol w="1794375">
                  <a:extLst>
                    <a:ext uri="{9D8B030D-6E8A-4147-A177-3AD203B41FA5}">
                      <a16:colId xmlns:a16="http://schemas.microsoft.com/office/drawing/2014/main" val="2358750359"/>
                    </a:ext>
                  </a:extLst>
                </a:gridCol>
                <a:gridCol w="4306500">
                  <a:extLst>
                    <a:ext uri="{9D8B030D-6E8A-4147-A177-3AD203B41FA5}">
                      <a16:colId xmlns:a16="http://schemas.microsoft.com/office/drawing/2014/main" val="775961441"/>
                    </a:ext>
                  </a:extLst>
                </a:gridCol>
                <a:gridCol w="5383125">
                  <a:extLst>
                    <a:ext uri="{9D8B030D-6E8A-4147-A177-3AD203B41FA5}">
                      <a16:colId xmlns:a16="http://schemas.microsoft.com/office/drawing/2014/main" val="3527804144"/>
                    </a:ext>
                  </a:extLst>
                </a:gridCol>
              </a:tblGrid>
              <a:tr h="435918">
                <a:tc>
                  <a:txBody>
                    <a:bodyPr/>
                    <a:lstStyle/>
                    <a:p>
                      <a:pPr>
                        <a:lnSpc>
                          <a:spcPct val="114000"/>
                        </a:lnSpc>
                        <a:spcAft>
                          <a:spcPts val="600"/>
                        </a:spcAft>
                      </a:pPr>
                      <a:r>
                        <a:rPr lang="en-AU" sz="1400"/>
                        <a:t>Key feature</a:t>
                      </a:r>
                    </a:p>
                  </a:txBody>
                  <a:tcPr/>
                </a:tc>
                <a:tc>
                  <a:txBody>
                    <a:bodyPr/>
                    <a:lstStyle/>
                    <a:p>
                      <a:pPr marL="0" marR="0" lvl="0" indent="0" algn="l" defTabSz="914377" rtl="0" eaLnBrk="1" fontAlgn="auto" latinLnBrk="0" hangingPunct="1">
                        <a:lnSpc>
                          <a:spcPct val="114000"/>
                        </a:lnSpc>
                        <a:spcBef>
                          <a:spcPts val="0"/>
                        </a:spcBef>
                        <a:spcAft>
                          <a:spcPts val="600"/>
                        </a:spcAft>
                        <a:buClrTx/>
                        <a:buSzTx/>
                        <a:buFontTx/>
                        <a:buNone/>
                        <a:tabLst/>
                        <a:defRPr/>
                      </a:pPr>
                      <a:r>
                        <a:rPr lang="en-AU" sz="1400"/>
                        <a:t>This represents…</a:t>
                      </a:r>
                    </a:p>
                  </a:txBody>
                  <a:tcPr/>
                </a:tc>
                <a:tc>
                  <a:txBody>
                    <a:bodyPr/>
                    <a:lstStyle/>
                    <a:p>
                      <a:pPr>
                        <a:lnSpc>
                          <a:spcPct val="114000"/>
                        </a:lnSpc>
                        <a:spcAft>
                          <a:spcPts val="600"/>
                        </a:spcAft>
                      </a:pPr>
                      <a:r>
                        <a:rPr lang="en-AU" sz="1400"/>
                        <a:t>What it communicates about the artist’s world</a:t>
                      </a:r>
                    </a:p>
                  </a:txBody>
                  <a:tcPr/>
                </a:tc>
                <a:extLst>
                  <a:ext uri="{0D108BD9-81ED-4DB2-BD59-A6C34878D82A}">
                    <a16:rowId xmlns:a16="http://schemas.microsoft.com/office/drawing/2014/main" val="3787179709"/>
                  </a:ext>
                </a:extLst>
              </a:tr>
              <a:tr h="2492813">
                <a:tc>
                  <a:txBody>
                    <a:bodyPr/>
                    <a:lstStyle/>
                    <a:p>
                      <a:pPr>
                        <a:lnSpc>
                          <a:spcPct val="114000"/>
                        </a:lnSpc>
                        <a:spcAft>
                          <a:spcPts val="600"/>
                        </a:spcAft>
                      </a:pPr>
                      <a:r>
                        <a:rPr lang="en-AU" sz="1400"/>
                        <a:t>Self-portrait photograph</a:t>
                      </a:r>
                    </a:p>
                  </a:txBody>
                  <a:tcPr/>
                </a:tc>
                <a:tc>
                  <a:txBody>
                    <a:bodyPr/>
                    <a:lstStyle/>
                    <a:p>
                      <a:pPr marL="285750" indent="-285750">
                        <a:lnSpc>
                          <a:spcPct val="114000"/>
                        </a:lnSpc>
                        <a:spcAft>
                          <a:spcPts val="600"/>
                        </a:spcAft>
                        <a:buFont typeface="Arial" panose="020B0604020202020204" pitchFamily="34" charset="0"/>
                        <a:buChar char="•"/>
                      </a:pPr>
                      <a:r>
                        <a:rPr lang="en-AU" sz="1400"/>
                        <a:t>He is holding the fence in front of him like a shield. Decorative ironwork a reminder of decorated shields in Aboriginal Culture</a:t>
                      </a:r>
                    </a:p>
                    <a:p>
                      <a:pPr marL="285750" indent="-285750">
                        <a:lnSpc>
                          <a:spcPct val="114000"/>
                        </a:lnSpc>
                        <a:spcAft>
                          <a:spcPts val="600"/>
                        </a:spcAft>
                        <a:buFont typeface="Arial" panose="020B0604020202020204" pitchFamily="34" charset="0"/>
                        <a:buChar char="•"/>
                      </a:pPr>
                      <a:r>
                        <a:rPr lang="en-AU" sz="1400"/>
                        <a:t>Could also reference being trapped or confined ‘behind bars’, representing displacement of Aboriginal people from Country and their confinement in missions and housing projects</a:t>
                      </a:r>
                    </a:p>
                    <a:p>
                      <a:pPr marL="285750" indent="-285750">
                        <a:lnSpc>
                          <a:spcPct val="114000"/>
                        </a:lnSpc>
                        <a:spcAft>
                          <a:spcPts val="600"/>
                        </a:spcAft>
                        <a:buFont typeface="Arial" panose="020B0604020202020204" pitchFamily="34" charset="0"/>
                        <a:buChar char="•"/>
                      </a:pPr>
                      <a:r>
                        <a:rPr lang="en-AU" sz="1400"/>
                        <a:t>Photograph taken at the north headland of Kamay (Botany Bay).</a:t>
                      </a:r>
                    </a:p>
                  </a:txBody>
                  <a:tcPr/>
                </a:tc>
                <a:tc>
                  <a:txBody>
                    <a:bodyPr/>
                    <a:lstStyle/>
                    <a:p>
                      <a:pPr marL="285750" indent="-285750">
                        <a:lnSpc>
                          <a:spcPct val="114000"/>
                        </a:lnSpc>
                        <a:spcAft>
                          <a:spcPts val="600"/>
                        </a:spcAft>
                        <a:buFont typeface="Arial" panose="020B0604020202020204" pitchFamily="34" charset="0"/>
                        <a:buChar char="•"/>
                      </a:pPr>
                      <a:r>
                        <a:rPr lang="en-AU" sz="1400"/>
                        <a:t>Connects to shields as Aboriginal artefacts and as symbols of resistance. Reclaiming a meaningful part of place as an aspect of Culture and identity. </a:t>
                      </a:r>
                    </a:p>
                    <a:p>
                      <a:pPr marL="285750" indent="-285750">
                        <a:lnSpc>
                          <a:spcPct val="114000"/>
                        </a:lnSpc>
                        <a:spcAft>
                          <a:spcPts val="600"/>
                        </a:spcAft>
                        <a:buFont typeface="Arial" panose="020B0604020202020204" pitchFamily="34" charset="0"/>
                        <a:buChar char="•"/>
                      </a:pPr>
                      <a:r>
                        <a:rPr lang="en-AU" sz="1400"/>
                        <a:t>Kamay (Botany Bay) a meaningful site as it is connected to first contact and James Cook’s landing and claiming the land for England as </a:t>
                      </a:r>
                      <a:r>
                        <a:rPr lang="en-AU" sz="1400" i="1"/>
                        <a:t>Terra Nullius.</a:t>
                      </a:r>
                    </a:p>
                    <a:p>
                      <a:pPr marL="285750" indent="-285750">
                        <a:lnSpc>
                          <a:spcPct val="114000"/>
                        </a:lnSpc>
                        <a:spcAft>
                          <a:spcPts val="600"/>
                        </a:spcAft>
                        <a:buFont typeface="Arial" panose="020B0604020202020204" pitchFamily="34" charset="0"/>
                        <a:buChar char="•"/>
                      </a:pPr>
                      <a:r>
                        <a:rPr lang="en-AU" sz="1400"/>
                        <a:t>North headland of Botany Bay is close to another significant Aboriginal community in Sydney (La Perouse).</a:t>
                      </a:r>
                    </a:p>
                  </a:txBody>
                  <a:tcPr/>
                </a:tc>
                <a:extLst>
                  <a:ext uri="{0D108BD9-81ED-4DB2-BD59-A6C34878D82A}">
                    <a16:rowId xmlns:a16="http://schemas.microsoft.com/office/drawing/2014/main" val="952873275"/>
                  </a:ext>
                </a:extLst>
              </a:tr>
              <a:tr h="1911441">
                <a:tc>
                  <a:txBody>
                    <a:bodyPr/>
                    <a:lstStyle/>
                    <a:p>
                      <a:pPr>
                        <a:lnSpc>
                          <a:spcPct val="114000"/>
                        </a:lnSpc>
                        <a:spcAft>
                          <a:spcPts val="600"/>
                        </a:spcAft>
                      </a:pPr>
                      <a:r>
                        <a:rPr lang="en-AU" sz="1400"/>
                        <a:t>Small sculptures of fence fragments</a:t>
                      </a:r>
                    </a:p>
                  </a:txBody>
                  <a:tcPr/>
                </a:tc>
                <a:tc>
                  <a:txBody>
                    <a:bodyPr/>
                    <a:lstStyle/>
                    <a:p>
                      <a:pPr marL="285750" indent="-285750">
                        <a:lnSpc>
                          <a:spcPct val="114000"/>
                        </a:lnSpc>
                        <a:spcAft>
                          <a:spcPts val="600"/>
                        </a:spcAft>
                        <a:buFont typeface="Arial" panose="020B0604020202020204" pitchFamily="34" charset="0"/>
                        <a:buChar char="•"/>
                      </a:pPr>
                      <a:r>
                        <a:rPr lang="en-AU" sz="1400"/>
                        <a:t>The artist statement explains this: “</a:t>
                      </a:r>
                      <a:r>
                        <a:rPr lang="en-AU" sz="1400" b="0" i="0" kern="1200">
                          <a:solidFill>
                            <a:schemeClr val="tx1"/>
                          </a:solidFill>
                          <a:effectLst/>
                          <a:latin typeface="+mn-lt"/>
                          <a:ea typeface="+mn-ea"/>
                          <a:cs typeface="+mn-cs"/>
                        </a:rPr>
                        <a:t>Aboriginal families, when they were evicted from their homes, part of them were broken … [yet] a fragment of their memories stays there in that space, and the fragment stays with them in their memory.”</a:t>
                      </a:r>
                      <a:endParaRPr lang="en-AU" sz="1400"/>
                    </a:p>
                  </a:txBody>
                  <a:tcPr/>
                </a:tc>
                <a:tc>
                  <a:txBody>
                    <a:bodyPr/>
                    <a:lstStyle/>
                    <a:p>
                      <a:pPr marL="285750" indent="-285750">
                        <a:lnSpc>
                          <a:spcPct val="114000"/>
                        </a:lnSpc>
                        <a:spcAft>
                          <a:spcPts val="600"/>
                        </a:spcAft>
                        <a:buFont typeface="Arial" panose="020B0604020202020204" pitchFamily="34" charset="0"/>
                        <a:buChar char="•"/>
                      </a:pPr>
                      <a:r>
                        <a:rPr lang="en-AU" sz="1400" dirty="0"/>
                        <a:t>Fragments as a metaphor for something broken or damaged, referring to displacement and dispossession. This could be the pieces on the floor – as if discarded or forgotten.</a:t>
                      </a:r>
                    </a:p>
                    <a:p>
                      <a:pPr marL="285750" indent="-285750">
                        <a:lnSpc>
                          <a:spcPct val="114000"/>
                        </a:lnSpc>
                        <a:spcAft>
                          <a:spcPts val="600"/>
                        </a:spcAft>
                        <a:buFont typeface="Arial" panose="020B0604020202020204" pitchFamily="34" charset="0"/>
                        <a:buChar char="•"/>
                      </a:pPr>
                      <a:r>
                        <a:rPr lang="en-AU" sz="1400" dirty="0"/>
                        <a:t>Fragments as a metaphor for memory – traces people leave on places, and the memories of place that people carry with them. This could be the pieces on the wall – as if floating in someone’s memory or imagination.</a:t>
                      </a:r>
                    </a:p>
                  </a:txBody>
                  <a:tcPr/>
                </a:tc>
                <a:extLst>
                  <a:ext uri="{0D108BD9-81ED-4DB2-BD59-A6C34878D82A}">
                    <a16:rowId xmlns:a16="http://schemas.microsoft.com/office/drawing/2014/main" val="69021327"/>
                  </a:ext>
                </a:extLst>
              </a:tr>
            </a:tbl>
          </a:graphicData>
        </a:graphic>
      </p:graphicFrame>
      <p:sp>
        <p:nvSpPr>
          <p:cNvPr id="2" name="Slide Number Placeholder 1">
            <a:extLst>
              <a:ext uri="{FF2B5EF4-FFF2-40B4-BE49-F238E27FC236}">
                <a16:creationId xmlns:a16="http://schemas.microsoft.com/office/drawing/2014/main" id="{8A72A3C1-E9F7-7F96-0A6D-9CB53BF725B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53</a:t>
            </a:fld>
            <a:endParaRPr lang="en-AU"/>
          </a:p>
        </p:txBody>
      </p:sp>
    </p:spTree>
    <p:extLst>
      <p:ext uri="{BB962C8B-B14F-4D97-AF65-F5344CB8AC3E}">
        <p14:creationId xmlns:p14="http://schemas.microsoft.com/office/powerpoint/2010/main" val="800565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671AE3-9318-5062-8E76-1D7515A631F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7F9D1DD-88FF-8238-14EB-0CA61C3CD521}"/>
              </a:ext>
            </a:extLst>
          </p:cNvPr>
          <p:cNvSpPr>
            <a:spLocks noGrp="1"/>
          </p:cNvSpPr>
          <p:nvPr>
            <p:ph type="title"/>
          </p:nvPr>
        </p:nvSpPr>
        <p:spPr/>
        <p:txBody>
          <a:bodyPr/>
          <a:lstStyle/>
          <a:p>
            <a:r>
              <a:rPr lang="en-AU" dirty="0">
                <a:latin typeface="+mj-lt"/>
              </a:rPr>
              <a:t>Cast In Cast Out – inferring meaning </a:t>
            </a:r>
            <a:r>
              <a:rPr lang="en-AU" dirty="0">
                <a:solidFill>
                  <a:schemeClr val="accent1">
                    <a:alpha val="0"/>
                  </a:schemeClr>
                </a:solidFill>
                <a:latin typeface="+mj-lt"/>
              </a:rPr>
              <a:t>(4)</a:t>
            </a:r>
          </a:p>
        </p:txBody>
      </p:sp>
      <p:sp>
        <p:nvSpPr>
          <p:cNvPr id="4" name="Text Placeholder 3">
            <a:extLst>
              <a:ext uri="{FF2B5EF4-FFF2-40B4-BE49-F238E27FC236}">
                <a16:creationId xmlns:a16="http://schemas.microsoft.com/office/drawing/2014/main" id="{4E49277E-46C4-83BF-1D03-90BD152A1523}"/>
              </a:ext>
            </a:extLst>
          </p:cNvPr>
          <p:cNvSpPr>
            <a:spLocks noGrp="1"/>
          </p:cNvSpPr>
          <p:nvPr>
            <p:ph type="body" sz="quarter" idx="18"/>
          </p:nvPr>
        </p:nvSpPr>
        <p:spPr/>
        <p:txBody>
          <a:bodyPr anchor="t"/>
          <a:lstStyle/>
          <a:p>
            <a:pPr marL="893763" indent="-893763">
              <a:lnSpc>
                <a:spcPct val="100000"/>
              </a:lnSpc>
              <a:spcAft>
                <a:spcPts val="600"/>
              </a:spcAft>
            </a:pPr>
            <a:r>
              <a:rPr lang="en-AU">
                <a:latin typeface="+mj-lt"/>
              </a:rPr>
              <a:t>2.5(d) – Putting it together</a:t>
            </a:r>
            <a:endParaRPr lang="en-AU" b="1">
              <a:latin typeface="+mj-lt"/>
            </a:endParaRPr>
          </a:p>
        </p:txBody>
      </p:sp>
      <p:sp>
        <p:nvSpPr>
          <p:cNvPr id="7" name="Rectangle: Rounded Corners 6">
            <a:extLst>
              <a:ext uri="{FF2B5EF4-FFF2-40B4-BE49-F238E27FC236}">
                <a16:creationId xmlns:a16="http://schemas.microsoft.com/office/drawing/2014/main" id="{D0D1A600-6050-4F29-A5A2-CB001201086C}"/>
              </a:ext>
              <a:ext uri="{C183D7F6-B498-43B3-948B-1728B52AA6E4}">
                <adec:decorative xmlns:adec="http://schemas.microsoft.com/office/drawing/2017/decorative" val="1"/>
              </a:ext>
            </a:extLst>
          </p:cNvPr>
          <p:cNvSpPr/>
          <p:nvPr/>
        </p:nvSpPr>
        <p:spPr>
          <a:xfrm>
            <a:off x="359999" y="1369454"/>
            <a:ext cx="11483998" cy="310015"/>
          </a:xfrm>
          <a:prstGeom prst="roundRect">
            <a:avLst>
              <a:gd name="adj" fmla="val 2550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r>
              <a:rPr lang="en-AU" sz="1800"/>
              <a:t>Analyse how Dennis Golding has represented aspects of the built environment in his artwork.</a:t>
            </a:r>
          </a:p>
        </p:txBody>
      </p:sp>
      <p:graphicFrame>
        <p:nvGraphicFramePr>
          <p:cNvPr id="5" name="Table 4">
            <a:extLst>
              <a:ext uri="{FF2B5EF4-FFF2-40B4-BE49-F238E27FC236}">
                <a16:creationId xmlns:a16="http://schemas.microsoft.com/office/drawing/2014/main" id="{FF262213-78E2-0CA7-45C0-CC6FD13A4BFE}"/>
              </a:ext>
              <a:ext uri="{C183D7F6-B498-43B3-948B-1728B52AA6E4}">
                <adec:decorative xmlns:adec="http://schemas.microsoft.com/office/drawing/2017/decorative" val="0"/>
              </a:ext>
            </a:extLst>
          </p:cNvPr>
          <p:cNvGraphicFramePr>
            <a:graphicFrameLocks noGrp="1"/>
          </p:cNvGraphicFramePr>
          <p:nvPr>
            <p:extLst>
              <p:ext uri="{D42A27DB-BD31-4B8C-83A1-F6EECF244321}">
                <p14:modId xmlns:p14="http://schemas.microsoft.com/office/powerpoint/2010/main" val="3703290492"/>
              </p:ext>
            </p:extLst>
          </p:nvPr>
        </p:nvGraphicFramePr>
        <p:xfrm>
          <a:off x="347999" y="1756388"/>
          <a:ext cx="11496001" cy="4691507"/>
        </p:xfrm>
        <a:graphic>
          <a:graphicData uri="http://schemas.openxmlformats.org/drawingml/2006/table">
            <a:tbl>
              <a:tblPr firstRow="1" bandRow="1">
                <a:tableStyleId>{69012ECD-51FC-41F1-AA8D-1B2483CD663E}</a:tableStyleId>
              </a:tblPr>
              <a:tblGrid>
                <a:gridCol w="1209222">
                  <a:extLst>
                    <a:ext uri="{9D8B030D-6E8A-4147-A177-3AD203B41FA5}">
                      <a16:colId xmlns:a16="http://schemas.microsoft.com/office/drawing/2014/main" val="3700305165"/>
                    </a:ext>
                  </a:extLst>
                </a:gridCol>
                <a:gridCol w="1400292">
                  <a:extLst>
                    <a:ext uri="{9D8B030D-6E8A-4147-A177-3AD203B41FA5}">
                      <a16:colId xmlns:a16="http://schemas.microsoft.com/office/drawing/2014/main" val="743596437"/>
                    </a:ext>
                  </a:extLst>
                </a:gridCol>
                <a:gridCol w="8886487">
                  <a:extLst>
                    <a:ext uri="{9D8B030D-6E8A-4147-A177-3AD203B41FA5}">
                      <a16:colId xmlns:a16="http://schemas.microsoft.com/office/drawing/2014/main" val="359516302"/>
                    </a:ext>
                  </a:extLst>
                </a:gridCol>
              </a:tblGrid>
              <a:tr h="370840">
                <a:tc>
                  <a:txBody>
                    <a:bodyPr/>
                    <a:lstStyle/>
                    <a:p>
                      <a:r>
                        <a:rPr lang="en-AU" sz="1600">
                          <a:latin typeface="+mn-lt"/>
                        </a:rPr>
                        <a:t>Acronym</a:t>
                      </a:r>
                    </a:p>
                  </a:txBody>
                  <a:tcPr/>
                </a:tc>
                <a:tc>
                  <a:txBody>
                    <a:bodyPr/>
                    <a:lstStyle/>
                    <a:p>
                      <a:r>
                        <a:rPr lang="en-AU" sz="1600">
                          <a:latin typeface="+mn-lt"/>
                        </a:rPr>
                        <a:t>Paragraph element </a:t>
                      </a:r>
                    </a:p>
                  </a:txBody>
                  <a:tcPr/>
                </a:tc>
                <a:tc>
                  <a:txBody>
                    <a:bodyPr/>
                    <a:lstStyle/>
                    <a:p>
                      <a:r>
                        <a:rPr lang="en-AU" sz="1600">
                          <a:latin typeface="+mn-lt"/>
                        </a:rPr>
                        <a:t>Description</a:t>
                      </a:r>
                    </a:p>
                  </a:txBody>
                  <a:tcPr/>
                </a:tc>
                <a:extLst>
                  <a:ext uri="{0D108BD9-81ED-4DB2-BD59-A6C34878D82A}">
                    <a16:rowId xmlns:a16="http://schemas.microsoft.com/office/drawing/2014/main" val="4033011506"/>
                  </a:ext>
                </a:extLst>
              </a:tr>
              <a:tr h="370840">
                <a:tc>
                  <a:txBody>
                    <a:bodyPr/>
                    <a:lstStyle/>
                    <a:p>
                      <a:pPr algn="ctr"/>
                      <a:r>
                        <a:rPr lang="en-AU" sz="4800" b="1">
                          <a:solidFill>
                            <a:schemeClr val="accent1"/>
                          </a:solidFill>
                          <a:latin typeface="+mn-lt"/>
                        </a:rPr>
                        <a:t>P</a:t>
                      </a:r>
                    </a:p>
                  </a:txBody>
                  <a:tcPr>
                    <a:solidFill>
                      <a:srgbClr val="DBFADF"/>
                    </a:solidFill>
                  </a:tcPr>
                </a:tc>
                <a:tc>
                  <a:txBody>
                    <a:bodyPr/>
                    <a:lstStyle/>
                    <a:p>
                      <a:pPr>
                        <a:lnSpc>
                          <a:spcPct val="114000"/>
                        </a:lnSpc>
                        <a:spcAft>
                          <a:spcPts val="600"/>
                        </a:spcAft>
                      </a:pPr>
                      <a:r>
                        <a:rPr lang="en-AU" sz="1600">
                          <a:latin typeface="+mn-lt"/>
                        </a:rPr>
                        <a:t>Point</a:t>
                      </a:r>
                    </a:p>
                  </a:txBody>
                  <a:tcPr/>
                </a:tc>
                <a:tc>
                  <a:txBody>
                    <a:bodyPr/>
                    <a:lstStyle/>
                    <a:p>
                      <a:pPr>
                        <a:lnSpc>
                          <a:spcPct val="114000"/>
                        </a:lnSpc>
                        <a:spcAft>
                          <a:spcPts val="600"/>
                        </a:spcAft>
                      </a:pPr>
                      <a:r>
                        <a:rPr lang="en-AU" sz="1600">
                          <a:latin typeface="+mn-lt"/>
                        </a:rPr>
                        <a:t>A topic sentence that states the key point you are making in this paragraph.</a:t>
                      </a:r>
                    </a:p>
                    <a:p>
                      <a:pPr marL="285750" indent="-285750">
                        <a:lnSpc>
                          <a:spcPct val="114000"/>
                        </a:lnSpc>
                        <a:spcAft>
                          <a:spcPts val="600"/>
                        </a:spcAft>
                        <a:buFont typeface="Arial" panose="020B0604020202020204" pitchFamily="34" charset="0"/>
                        <a:buChar char="•"/>
                      </a:pPr>
                      <a:r>
                        <a:rPr lang="en-AU" sz="1600">
                          <a:latin typeface="+mn-lt"/>
                        </a:rPr>
                        <a:t>Name the artist/artworks you will refer to</a:t>
                      </a:r>
                    </a:p>
                    <a:p>
                      <a:pPr marL="285750" indent="-285750">
                        <a:lnSpc>
                          <a:spcPct val="114000"/>
                        </a:lnSpc>
                        <a:spcAft>
                          <a:spcPts val="600"/>
                        </a:spcAft>
                        <a:buFont typeface="Arial" panose="020B0604020202020204" pitchFamily="34" charset="0"/>
                        <a:buChar char="•"/>
                      </a:pPr>
                      <a:r>
                        <a:rPr lang="en-AU" sz="1600">
                          <a:latin typeface="+mn-lt"/>
                        </a:rPr>
                        <a:t>Identify the artworld concepts you will explore and how they influence one another</a:t>
                      </a:r>
                    </a:p>
                  </a:txBody>
                  <a:tcPr/>
                </a:tc>
                <a:extLst>
                  <a:ext uri="{0D108BD9-81ED-4DB2-BD59-A6C34878D82A}">
                    <a16:rowId xmlns:a16="http://schemas.microsoft.com/office/drawing/2014/main" val="1525376493"/>
                  </a:ext>
                </a:extLst>
              </a:tr>
              <a:tr h="370840">
                <a:tc>
                  <a:txBody>
                    <a:bodyPr/>
                    <a:lstStyle/>
                    <a:p>
                      <a:pPr algn="ctr"/>
                      <a:r>
                        <a:rPr lang="en-AU" sz="4800" b="1">
                          <a:solidFill>
                            <a:schemeClr val="accent1"/>
                          </a:solidFill>
                          <a:latin typeface="+mn-lt"/>
                        </a:rPr>
                        <a:t>E</a:t>
                      </a:r>
                    </a:p>
                  </a:txBody>
                  <a:tcPr>
                    <a:solidFill>
                      <a:srgbClr val="A8EDB3"/>
                    </a:solidFill>
                  </a:tcPr>
                </a:tc>
                <a:tc>
                  <a:txBody>
                    <a:bodyPr/>
                    <a:lstStyle/>
                    <a:p>
                      <a:pPr>
                        <a:lnSpc>
                          <a:spcPct val="114000"/>
                        </a:lnSpc>
                        <a:spcAft>
                          <a:spcPts val="600"/>
                        </a:spcAft>
                      </a:pPr>
                      <a:r>
                        <a:rPr lang="en-AU" sz="1600">
                          <a:latin typeface="+mn-lt"/>
                        </a:rPr>
                        <a:t>Explain</a:t>
                      </a:r>
                    </a:p>
                  </a:txBody>
                  <a:tcPr/>
                </a:tc>
                <a:tc>
                  <a:txBody>
                    <a:bodyPr/>
                    <a:lstStyle/>
                    <a:p>
                      <a:pPr marL="285750" indent="-285750">
                        <a:lnSpc>
                          <a:spcPct val="114000"/>
                        </a:lnSpc>
                        <a:spcAft>
                          <a:spcPts val="600"/>
                        </a:spcAft>
                        <a:buFont typeface="Arial" panose="020B0604020202020204" pitchFamily="34" charset="0"/>
                        <a:buChar char="•"/>
                      </a:pPr>
                      <a:r>
                        <a:rPr lang="en-AU" sz="1600">
                          <a:latin typeface="+mn-lt"/>
                        </a:rPr>
                        <a:t>Describe specific features of the artwork, and how it relates to the artist’s world</a:t>
                      </a:r>
                    </a:p>
                    <a:p>
                      <a:pPr marL="285750" indent="-285750">
                        <a:lnSpc>
                          <a:spcPct val="114000"/>
                        </a:lnSpc>
                        <a:spcAft>
                          <a:spcPts val="600"/>
                        </a:spcAft>
                        <a:buFont typeface="Arial" panose="020B0604020202020204" pitchFamily="34" charset="0"/>
                        <a:buChar char="•"/>
                      </a:pPr>
                      <a:r>
                        <a:rPr lang="en-AU" sz="1600">
                          <a:latin typeface="+mn-lt"/>
                        </a:rPr>
                        <a:t>Explore the relationship between the artworld concepts. How is meaning communicated?</a:t>
                      </a:r>
                    </a:p>
                    <a:p>
                      <a:pPr marL="0" indent="0">
                        <a:lnSpc>
                          <a:spcPct val="114000"/>
                        </a:lnSpc>
                        <a:spcAft>
                          <a:spcPts val="600"/>
                        </a:spcAft>
                        <a:buFont typeface="Arial" panose="020B0604020202020204" pitchFamily="34" charset="0"/>
                        <a:buNone/>
                      </a:pPr>
                      <a:r>
                        <a:rPr lang="en-AU" sz="1600">
                          <a:latin typeface="+mn-lt"/>
                        </a:rPr>
                        <a:t>Hint: remember relationships are 2-way transactions, think about what each concept ‘gives’ and ‘receives’ from the other concept</a:t>
                      </a:r>
                    </a:p>
                  </a:txBody>
                  <a:tcPr/>
                </a:tc>
                <a:extLst>
                  <a:ext uri="{0D108BD9-81ED-4DB2-BD59-A6C34878D82A}">
                    <a16:rowId xmlns:a16="http://schemas.microsoft.com/office/drawing/2014/main" val="4270299374"/>
                  </a:ext>
                </a:extLst>
              </a:tr>
              <a:tr h="0">
                <a:tc>
                  <a:txBody>
                    <a:bodyPr/>
                    <a:lstStyle/>
                    <a:p>
                      <a:pPr algn="ctr"/>
                      <a:r>
                        <a:rPr lang="en-AU" sz="4800" b="1">
                          <a:solidFill>
                            <a:schemeClr val="bg1"/>
                          </a:solidFill>
                          <a:latin typeface="+mn-lt"/>
                        </a:rPr>
                        <a:t>E</a:t>
                      </a:r>
                    </a:p>
                  </a:txBody>
                  <a:tcPr>
                    <a:solidFill>
                      <a:srgbClr val="00AA45"/>
                    </a:solidFill>
                  </a:tcPr>
                </a:tc>
                <a:tc>
                  <a:txBody>
                    <a:bodyPr/>
                    <a:lstStyle/>
                    <a:p>
                      <a:pPr>
                        <a:lnSpc>
                          <a:spcPct val="114000"/>
                        </a:lnSpc>
                        <a:spcAft>
                          <a:spcPts val="600"/>
                        </a:spcAft>
                      </a:pPr>
                      <a:r>
                        <a:rPr lang="en-AU" sz="1600">
                          <a:latin typeface="+mn-lt"/>
                        </a:rPr>
                        <a:t>Evidence</a:t>
                      </a:r>
                    </a:p>
                  </a:txBody>
                  <a:tcPr/>
                </a:tc>
                <a:tc>
                  <a:txBody>
                    <a:bodyPr/>
                    <a:lstStyle/>
                    <a:p>
                      <a:pPr marL="285750" indent="-285750">
                        <a:lnSpc>
                          <a:spcPct val="114000"/>
                        </a:lnSpc>
                        <a:spcAft>
                          <a:spcPts val="600"/>
                        </a:spcAft>
                        <a:buFont typeface="Arial" panose="020B0604020202020204" pitchFamily="34" charset="0"/>
                        <a:buChar char="•"/>
                      </a:pPr>
                      <a:r>
                        <a:rPr lang="en-AU" sz="1600" kern="1200">
                          <a:solidFill>
                            <a:schemeClr val="tx1"/>
                          </a:solidFill>
                          <a:effectLst/>
                          <a:latin typeface="+mn-lt"/>
                          <a:ea typeface="+mn-ea"/>
                          <a:cs typeface="+mn-cs"/>
                        </a:rPr>
                        <a:t>Use the evidence provided on the previous slides, along with specific features of the artwork, to explain your interpretation of the relationships between artworld concepts and evaluate the themes and messages conveyed.</a:t>
                      </a:r>
                      <a:endParaRPr lang="en-AU" sz="1600">
                        <a:latin typeface="+mn-lt"/>
                      </a:endParaRPr>
                    </a:p>
                  </a:txBody>
                  <a:tcPr/>
                </a:tc>
                <a:extLst>
                  <a:ext uri="{0D108BD9-81ED-4DB2-BD59-A6C34878D82A}">
                    <a16:rowId xmlns:a16="http://schemas.microsoft.com/office/drawing/2014/main" val="1435850132"/>
                  </a:ext>
                </a:extLst>
              </a:tr>
              <a:tr h="370840">
                <a:tc>
                  <a:txBody>
                    <a:bodyPr/>
                    <a:lstStyle/>
                    <a:p>
                      <a:pPr algn="ctr"/>
                      <a:r>
                        <a:rPr lang="en-AU" sz="4800" b="1">
                          <a:solidFill>
                            <a:schemeClr val="bg1"/>
                          </a:solidFill>
                          <a:latin typeface="+mn-lt"/>
                        </a:rPr>
                        <a:t>L</a:t>
                      </a:r>
                    </a:p>
                  </a:txBody>
                  <a:tcPr>
                    <a:solidFill>
                      <a:srgbClr val="004000"/>
                    </a:solidFill>
                  </a:tcPr>
                </a:tc>
                <a:tc>
                  <a:txBody>
                    <a:bodyPr/>
                    <a:lstStyle/>
                    <a:p>
                      <a:pPr>
                        <a:lnSpc>
                          <a:spcPct val="114000"/>
                        </a:lnSpc>
                        <a:spcAft>
                          <a:spcPts val="600"/>
                        </a:spcAft>
                      </a:pPr>
                      <a:r>
                        <a:rPr lang="en-AU" sz="1600">
                          <a:latin typeface="+mn-lt"/>
                        </a:rPr>
                        <a:t>Link</a:t>
                      </a:r>
                    </a:p>
                  </a:txBody>
                  <a:tcPr/>
                </a:tc>
                <a:tc>
                  <a:txBody>
                    <a:bodyPr/>
                    <a:lstStyle/>
                    <a:p>
                      <a:pPr marL="285750" indent="-285750">
                        <a:lnSpc>
                          <a:spcPct val="114000"/>
                        </a:lnSpc>
                        <a:spcAft>
                          <a:spcPts val="600"/>
                        </a:spcAft>
                        <a:buFont typeface="Arial" panose="020B0604020202020204" pitchFamily="34" charset="0"/>
                        <a:buChar char="•"/>
                      </a:pPr>
                      <a:r>
                        <a:rPr lang="en-AU" sz="1600" dirty="0">
                          <a:latin typeface="+mn-lt"/>
                        </a:rPr>
                        <a:t>Summarise how the evidence you have used proves the point you raised in the topic sentence.</a:t>
                      </a:r>
                    </a:p>
                  </a:txBody>
                  <a:tcPr/>
                </a:tc>
                <a:extLst>
                  <a:ext uri="{0D108BD9-81ED-4DB2-BD59-A6C34878D82A}">
                    <a16:rowId xmlns:a16="http://schemas.microsoft.com/office/drawing/2014/main" val="923991128"/>
                  </a:ext>
                </a:extLst>
              </a:tr>
            </a:tbl>
          </a:graphicData>
        </a:graphic>
      </p:graphicFrame>
      <p:sp>
        <p:nvSpPr>
          <p:cNvPr id="2" name="Slide Number Placeholder 1">
            <a:extLst>
              <a:ext uri="{FF2B5EF4-FFF2-40B4-BE49-F238E27FC236}">
                <a16:creationId xmlns:a16="http://schemas.microsoft.com/office/drawing/2014/main" id="{73D5E56F-76B8-3231-CBF2-6C7B2759C90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54</a:t>
            </a:fld>
            <a:endParaRPr lang="en-AU"/>
          </a:p>
        </p:txBody>
      </p:sp>
    </p:spTree>
    <p:extLst>
      <p:ext uri="{BB962C8B-B14F-4D97-AF65-F5344CB8AC3E}">
        <p14:creationId xmlns:p14="http://schemas.microsoft.com/office/powerpoint/2010/main" val="2944238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37BC8C-4F93-1F08-F8B3-EA0F88E5A89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9E14F2C-D510-3723-D14E-357064337E0B}"/>
              </a:ext>
            </a:extLst>
          </p:cNvPr>
          <p:cNvSpPr>
            <a:spLocks noGrp="1"/>
          </p:cNvSpPr>
          <p:nvPr>
            <p:ph type="title"/>
          </p:nvPr>
        </p:nvSpPr>
        <p:spPr/>
        <p:txBody>
          <a:bodyPr/>
          <a:lstStyle/>
          <a:p>
            <a:r>
              <a:rPr lang="en-AU" dirty="0">
                <a:latin typeface="+mj-lt"/>
              </a:rPr>
              <a:t>Cast In Cast Out – inferring meaning </a:t>
            </a:r>
            <a:r>
              <a:rPr lang="en-AU" dirty="0">
                <a:solidFill>
                  <a:schemeClr val="accent1">
                    <a:alpha val="0"/>
                  </a:schemeClr>
                </a:solidFill>
                <a:latin typeface="+mj-lt"/>
              </a:rPr>
              <a:t>(5)</a:t>
            </a:r>
          </a:p>
        </p:txBody>
      </p:sp>
      <p:sp>
        <p:nvSpPr>
          <p:cNvPr id="4" name="Text Placeholder 3">
            <a:extLst>
              <a:ext uri="{FF2B5EF4-FFF2-40B4-BE49-F238E27FC236}">
                <a16:creationId xmlns:a16="http://schemas.microsoft.com/office/drawing/2014/main" id="{AB051E9F-123F-9586-C461-BA60C93AFA2D}"/>
              </a:ext>
            </a:extLst>
          </p:cNvPr>
          <p:cNvSpPr>
            <a:spLocks noGrp="1"/>
          </p:cNvSpPr>
          <p:nvPr>
            <p:ph type="body" sz="quarter" idx="18"/>
          </p:nvPr>
        </p:nvSpPr>
        <p:spPr/>
        <p:txBody>
          <a:bodyPr anchor="t"/>
          <a:lstStyle/>
          <a:p>
            <a:pPr marL="893763" indent="-893763">
              <a:lnSpc>
                <a:spcPct val="100000"/>
              </a:lnSpc>
              <a:spcAft>
                <a:spcPts val="600"/>
              </a:spcAft>
            </a:pPr>
            <a:r>
              <a:rPr lang="en-AU">
                <a:latin typeface="+mj-lt"/>
              </a:rPr>
              <a:t>2.5(e) – Putting it together</a:t>
            </a:r>
          </a:p>
        </p:txBody>
      </p:sp>
      <p:sp>
        <p:nvSpPr>
          <p:cNvPr id="6" name="Rectangle: Rounded Corners 5">
            <a:extLst>
              <a:ext uri="{FF2B5EF4-FFF2-40B4-BE49-F238E27FC236}">
                <a16:creationId xmlns:a16="http://schemas.microsoft.com/office/drawing/2014/main" id="{DB09554E-75ED-5F12-72C8-5BD24915C112}"/>
              </a:ext>
              <a:ext uri="{C183D7F6-B498-43B3-948B-1728B52AA6E4}">
                <adec:decorative xmlns:adec="http://schemas.microsoft.com/office/drawing/2017/decorative" val="1"/>
              </a:ext>
            </a:extLst>
          </p:cNvPr>
          <p:cNvSpPr/>
          <p:nvPr/>
        </p:nvSpPr>
        <p:spPr>
          <a:xfrm>
            <a:off x="359999" y="1369454"/>
            <a:ext cx="11483998" cy="310015"/>
          </a:xfrm>
          <a:prstGeom prst="roundRect">
            <a:avLst>
              <a:gd name="adj" fmla="val 2550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r>
              <a:rPr lang="en-AU" sz="1800"/>
              <a:t>Analyse how Dennis Golding has represented aspects of the built environment in his artwork</a:t>
            </a:r>
          </a:p>
        </p:txBody>
      </p:sp>
      <p:graphicFrame>
        <p:nvGraphicFramePr>
          <p:cNvPr id="5" name="Table 4">
            <a:extLst>
              <a:ext uri="{FF2B5EF4-FFF2-40B4-BE49-F238E27FC236}">
                <a16:creationId xmlns:a16="http://schemas.microsoft.com/office/drawing/2014/main" id="{64C9EC8C-63D9-2FEC-FB5E-2E6866987F17}"/>
              </a:ext>
              <a:ext uri="{C183D7F6-B498-43B3-948B-1728B52AA6E4}">
                <adec:decorative xmlns:adec="http://schemas.microsoft.com/office/drawing/2017/decorative" val="0"/>
              </a:ext>
            </a:extLst>
          </p:cNvPr>
          <p:cNvGraphicFramePr>
            <a:graphicFrameLocks noGrp="1"/>
          </p:cNvGraphicFramePr>
          <p:nvPr>
            <p:extLst>
              <p:ext uri="{D42A27DB-BD31-4B8C-83A1-F6EECF244321}">
                <p14:modId xmlns:p14="http://schemas.microsoft.com/office/powerpoint/2010/main" val="1241719626"/>
              </p:ext>
            </p:extLst>
          </p:nvPr>
        </p:nvGraphicFramePr>
        <p:xfrm>
          <a:off x="347998" y="1752057"/>
          <a:ext cx="11495999" cy="4691354"/>
        </p:xfrm>
        <a:graphic>
          <a:graphicData uri="http://schemas.openxmlformats.org/drawingml/2006/table">
            <a:tbl>
              <a:tblPr firstRow="1" bandRow="1">
                <a:tableStyleId>{69012ECD-51FC-41F1-AA8D-1B2483CD663E}</a:tableStyleId>
              </a:tblPr>
              <a:tblGrid>
                <a:gridCol w="1211392">
                  <a:extLst>
                    <a:ext uri="{9D8B030D-6E8A-4147-A177-3AD203B41FA5}">
                      <a16:colId xmlns:a16="http://schemas.microsoft.com/office/drawing/2014/main" val="3700305165"/>
                    </a:ext>
                  </a:extLst>
                </a:gridCol>
                <a:gridCol w="10284607">
                  <a:extLst>
                    <a:ext uri="{9D8B030D-6E8A-4147-A177-3AD203B41FA5}">
                      <a16:colId xmlns:a16="http://schemas.microsoft.com/office/drawing/2014/main" val="359516302"/>
                    </a:ext>
                  </a:extLst>
                </a:gridCol>
              </a:tblGrid>
              <a:tr h="371354">
                <a:tc>
                  <a:txBody>
                    <a:bodyPr/>
                    <a:lstStyle/>
                    <a:p>
                      <a:r>
                        <a:rPr lang="en-AU" sz="1600">
                          <a:latin typeface="+mj-lt"/>
                        </a:rPr>
                        <a:t>Acronym</a:t>
                      </a:r>
                    </a:p>
                  </a:txBody>
                  <a:tcPr/>
                </a:tc>
                <a:tc>
                  <a:txBody>
                    <a:bodyPr/>
                    <a:lstStyle/>
                    <a:p>
                      <a:r>
                        <a:rPr lang="en-AU" sz="1600">
                          <a:latin typeface="+mj-lt"/>
                        </a:rPr>
                        <a:t>Description</a:t>
                      </a:r>
                    </a:p>
                  </a:txBody>
                  <a:tcPr/>
                </a:tc>
                <a:extLst>
                  <a:ext uri="{0D108BD9-81ED-4DB2-BD59-A6C34878D82A}">
                    <a16:rowId xmlns:a16="http://schemas.microsoft.com/office/drawing/2014/main" val="4033011506"/>
                  </a:ext>
                </a:extLst>
              </a:tr>
              <a:tr h="900000">
                <a:tc>
                  <a:txBody>
                    <a:bodyPr/>
                    <a:lstStyle/>
                    <a:p>
                      <a:pPr algn="ctr"/>
                      <a:r>
                        <a:rPr lang="en-AU" sz="4800" b="1">
                          <a:solidFill>
                            <a:schemeClr val="accent1"/>
                          </a:solidFill>
                        </a:rPr>
                        <a:t>P</a:t>
                      </a:r>
                    </a:p>
                  </a:txBody>
                  <a:tcPr>
                    <a:solidFill>
                      <a:srgbClr val="DBFADF"/>
                    </a:solidFill>
                  </a:tcPr>
                </a:tc>
                <a:tc>
                  <a:txBody>
                    <a:bodyPr/>
                    <a:lstStyle/>
                    <a:p>
                      <a:endParaRPr lang="en-AU" sz="1600"/>
                    </a:p>
                  </a:txBody>
                  <a:tcPr/>
                </a:tc>
                <a:extLst>
                  <a:ext uri="{0D108BD9-81ED-4DB2-BD59-A6C34878D82A}">
                    <a16:rowId xmlns:a16="http://schemas.microsoft.com/office/drawing/2014/main" val="1525376493"/>
                  </a:ext>
                </a:extLst>
              </a:tr>
              <a:tr h="1080000">
                <a:tc>
                  <a:txBody>
                    <a:bodyPr/>
                    <a:lstStyle/>
                    <a:p>
                      <a:pPr algn="ctr"/>
                      <a:r>
                        <a:rPr lang="en-AU" sz="4800" b="1">
                          <a:solidFill>
                            <a:schemeClr val="accent1"/>
                          </a:solidFill>
                        </a:rPr>
                        <a:t>E</a:t>
                      </a:r>
                    </a:p>
                  </a:txBody>
                  <a:tcPr>
                    <a:solidFill>
                      <a:srgbClr val="A8EDB3"/>
                    </a:solidFill>
                  </a:tcPr>
                </a:tc>
                <a:tc>
                  <a:txBody>
                    <a:bodyPr/>
                    <a:lstStyle/>
                    <a:p>
                      <a:pPr marL="0" indent="0">
                        <a:spcAft>
                          <a:spcPts val="600"/>
                        </a:spcAft>
                        <a:buFont typeface="Arial" panose="020B0604020202020204" pitchFamily="34" charset="0"/>
                        <a:buNone/>
                      </a:pPr>
                      <a:endParaRPr lang="en-AU" sz="1600"/>
                    </a:p>
                  </a:txBody>
                  <a:tcPr/>
                </a:tc>
                <a:extLst>
                  <a:ext uri="{0D108BD9-81ED-4DB2-BD59-A6C34878D82A}">
                    <a16:rowId xmlns:a16="http://schemas.microsoft.com/office/drawing/2014/main" val="4270299374"/>
                  </a:ext>
                </a:extLst>
              </a:tr>
              <a:tr h="1260000">
                <a:tc>
                  <a:txBody>
                    <a:bodyPr/>
                    <a:lstStyle/>
                    <a:p>
                      <a:pPr algn="ctr"/>
                      <a:r>
                        <a:rPr lang="en-AU" sz="4800" b="1">
                          <a:solidFill>
                            <a:schemeClr val="bg1"/>
                          </a:solidFill>
                        </a:rPr>
                        <a:t>E</a:t>
                      </a:r>
                    </a:p>
                  </a:txBody>
                  <a:tcPr>
                    <a:solidFill>
                      <a:srgbClr val="00AA45"/>
                    </a:solidFill>
                  </a:tcPr>
                </a:tc>
                <a:tc>
                  <a:txBody>
                    <a:bodyPr/>
                    <a:lstStyle/>
                    <a:p>
                      <a:pPr marL="0" indent="0">
                        <a:buFont typeface="Arial" panose="020B0604020202020204" pitchFamily="34" charset="0"/>
                        <a:buNone/>
                      </a:pPr>
                      <a:endParaRPr lang="en-AU" sz="1600"/>
                    </a:p>
                  </a:txBody>
                  <a:tcPr/>
                </a:tc>
                <a:extLst>
                  <a:ext uri="{0D108BD9-81ED-4DB2-BD59-A6C34878D82A}">
                    <a16:rowId xmlns:a16="http://schemas.microsoft.com/office/drawing/2014/main" val="1435850132"/>
                  </a:ext>
                </a:extLst>
              </a:tr>
              <a:tr h="1080000">
                <a:tc>
                  <a:txBody>
                    <a:bodyPr/>
                    <a:lstStyle/>
                    <a:p>
                      <a:pPr algn="ctr"/>
                      <a:r>
                        <a:rPr lang="en-AU" sz="4800" b="1">
                          <a:solidFill>
                            <a:schemeClr val="bg1"/>
                          </a:solidFill>
                        </a:rPr>
                        <a:t>L</a:t>
                      </a:r>
                    </a:p>
                  </a:txBody>
                  <a:tcPr>
                    <a:solidFill>
                      <a:srgbClr val="004000"/>
                    </a:solidFill>
                  </a:tcPr>
                </a:tc>
                <a:tc>
                  <a:txBody>
                    <a:bodyPr/>
                    <a:lstStyle/>
                    <a:p>
                      <a:pPr marL="0" indent="0">
                        <a:buFont typeface="Arial" panose="020B0604020202020204" pitchFamily="34" charset="0"/>
                        <a:buNone/>
                      </a:pPr>
                      <a:endParaRPr lang="en-AU" sz="1600" dirty="0"/>
                    </a:p>
                  </a:txBody>
                  <a:tcPr/>
                </a:tc>
                <a:extLst>
                  <a:ext uri="{0D108BD9-81ED-4DB2-BD59-A6C34878D82A}">
                    <a16:rowId xmlns:a16="http://schemas.microsoft.com/office/drawing/2014/main" val="923991128"/>
                  </a:ext>
                </a:extLst>
              </a:tr>
            </a:tbl>
          </a:graphicData>
        </a:graphic>
      </p:graphicFrame>
      <p:sp>
        <p:nvSpPr>
          <p:cNvPr id="2" name="Slide Number Placeholder 1">
            <a:extLst>
              <a:ext uri="{FF2B5EF4-FFF2-40B4-BE49-F238E27FC236}">
                <a16:creationId xmlns:a16="http://schemas.microsoft.com/office/drawing/2014/main" id="{3118B940-CF90-3423-46B0-18FCDF05602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55</a:t>
            </a:fld>
            <a:endParaRPr lang="en-AU"/>
          </a:p>
        </p:txBody>
      </p:sp>
    </p:spTree>
    <p:extLst>
      <p:ext uri="{BB962C8B-B14F-4D97-AF65-F5344CB8AC3E}">
        <p14:creationId xmlns:p14="http://schemas.microsoft.com/office/powerpoint/2010/main" val="1678331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CAF213-FB11-DCDA-B4DB-9D3753BC559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4613002-5FF3-DA99-0DF9-6403874E0A9B}"/>
              </a:ext>
            </a:extLst>
          </p:cNvPr>
          <p:cNvSpPr>
            <a:spLocks noGrp="1"/>
          </p:cNvSpPr>
          <p:nvPr>
            <p:ph type="title"/>
          </p:nvPr>
        </p:nvSpPr>
        <p:spPr/>
        <p:txBody>
          <a:bodyPr/>
          <a:lstStyle/>
          <a:p>
            <a:r>
              <a:rPr lang="en-AU" dirty="0">
                <a:latin typeface="+mj-lt"/>
              </a:rPr>
              <a:t>Cast In Cast Out – inferring meaning </a:t>
            </a:r>
            <a:r>
              <a:rPr lang="en-AU" dirty="0">
                <a:solidFill>
                  <a:schemeClr val="accent1">
                    <a:alpha val="0"/>
                  </a:schemeClr>
                </a:solidFill>
                <a:latin typeface="+mj-lt"/>
              </a:rPr>
              <a:t>(6)</a:t>
            </a:r>
          </a:p>
        </p:txBody>
      </p:sp>
      <p:sp>
        <p:nvSpPr>
          <p:cNvPr id="4" name="Text Placeholder 3">
            <a:extLst>
              <a:ext uri="{FF2B5EF4-FFF2-40B4-BE49-F238E27FC236}">
                <a16:creationId xmlns:a16="http://schemas.microsoft.com/office/drawing/2014/main" id="{B524F1A8-02D5-6FAF-218F-E2861A941115}"/>
              </a:ext>
            </a:extLst>
          </p:cNvPr>
          <p:cNvSpPr>
            <a:spLocks noGrp="1"/>
          </p:cNvSpPr>
          <p:nvPr>
            <p:ph type="body" sz="quarter" idx="18"/>
          </p:nvPr>
        </p:nvSpPr>
        <p:spPr/>
        <p:txBody>
          <a:bodyPr anchor="t"/>
          <a:lstStyle/>
          <a:p>
            <a:pPr marL="893763" indent="-893763">
              <a:lnSpc>
                <a:spcPct val="100000"/>
              </a:lnSpc>
              <a:spcAft>
                <a:spcPts val="600"/>
              </a:spcAft>
            </a:pPr>
            <a:r>
              <a:rPr lang="en-AU">
                <a:latin typeface="+mj-lt"/>
              </a:rPr>
              <a:t>2.5(f) – Sample response 1</a:t>
            </a:r>
          </a:p>
        </p:txBody>
      </p:sp>
      <p:sp>
        <p:nvSpPr>
          <p:cNvPr id="6" name="Rectangle: Rounded Corners 5">
            <a:extLst>
              <a:ext uri="{FF2B5EF4-FFF2-40B4-BE49-F238E27FC236}">
                <a16:creationId xmlns:a16="http://schemas.microsoft.com/office/drawing/2014/main" id="{6FC20B40-E7A5-A6B3-FE37-9EF628EF09CE}"/>
              </a:ext>
              <a:ext uri="{C183D7F6-B498-43B3-948B-1728B52AA6E4}">
                <adec:decorative xmlns:adec="http://schemas.microsoft.com/office/drawing/2017/decorative" val="1"/>
              </a:ext>
            </a:extLst>
          </p:cNvPr>
          <p:cNvSpPr/>
          <p:nvPr/>
        </p:nvSpPr>
        <p:spPr>
          <a:xfrm>
            <a:off x="359999" y="1369454"/>
            <a:ext cx="11483998" cy="310015"/>
          </a:xfrm>
          <a:prstGeom prst="roundRect">
            <a:avLst>
              <a:gd name="adj" fmla="val 2550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r>
              <a:rPr lang="en-AU" sz="1800"/>
              <a:t>Analyse how Dennis Golding has represented aspects of the built environment in his artwork</a:t>
            </a:r>
          </a:p>
        </p:txBody>
      </p:sp>
      <p:graphicFrame>
        <p:nvGraphicFramePr>
          <p:cNvPr id="5" name="Table 4">
            <a:extLst>
              <a:ext uri="{FF2B5EF4-FFF2-40B4-BE49-F238E27FC236}">
                <a16:creationId xmlns:a16="http://schemas.microsoft.com/office/drawing/2014/main" id="{73CDBCAA-7E34-BB8C-9B89-239B53DC4487}"/>
              </a:ext>
              <a:ext uri="{C183D7F6-B498-43B3-948B-1728B52AA6E4}">
                <adec:decorative xmlns:adec="http://schemas.microsoft.com/office/drawing/2017/decorative" val="0"/>
              </a:ext>
            </a:extLst>
          </p:cNvPr>
          <p:cNvGraphicFramePr>
            <a:graphicFrameLocks noGrp="1"/>
          </p:cNvGraphicFramePr>
          <p:nvPr>
            <p:extLst>
              <p:ext uri="{D42A27DB-BD31-4B8C-83A1-F6EECF244321}">
                <p14:modId xmlns:p14="http://schemas.microsoft.com/office/powerpoint/2010/main" val="1533344305"/>
              </p:ext>
            </p:extLst>
          </p:nvPr>
        </p:nvGraphicFramePr>
        <p:xfrm>
          <a:off x="347998" y="1739833"/>
          <a:ext cx="11520000" cy="4691354"/>
        </p:xfrm>
        <a:graphic>
          <a:graphicData uri="http://schemas.openxmlformats.org/drawingml/2006/table">
            <a:tbl>
              <a:tblPr firstRow="1" bandRow="1">
                <a:tableStyleId>{69012ECD-51FC-41F1-AA8D-1B2483CD663E}</a:tableStyleId>
              </a:tblPr>
              <a:tblGrid>
                <a:gridCol w="1213921">
                  <a:extLst>
                    <a:ext uri="{9D8B030D-6E8A-4147-A177-3AD203B41FA5}">
                      <a16:colId xmlns:a16="http://schemas.microsoft.com/office/drawing/2014/main" val="3700305165"/>
                    </a:ext>
                  </a:extLst>
                </a:gridCol>
                <a:gridCol w="10306079">
                  <a:extLst>
                    <a:ext uri="{9D8B030D-6E8A-4147-A177-3AD203B41FA5}">
                      <a16:colId xmlns:a16="http://schemas.microsoft.com/office/drawing/2014/main" val="359516302"/>
                    </a:ext>
                  </a:extLst>
                </a:gridCol>
              </a:tblGrid>
              <a:tr h="371354">
                <a:tc>
                  <a:txBody>
                    <a:bodyPr/>
                    <a:lstStyle/>
                    <a:p>
                      <a:r>
                        <a:rPr lang="en-AU" sz="1600">
                          <a:latin typeface="+mj-lt"/>
                        </a:rPr>
                        <a:t>Acronym</a:t>
                      </a:r>
                    </a:p>
                  </a:txBody>
                  <a:tcPr/>
                </a:tc>
                <a:tc>
                  <a:txBody>
                    <a:bodyPr/>
                    <a:lstStyle/>
                    <a:p>
                      <a:r>
                        <a:rPr lang="en-AU" sz="1600">
                          <a:latin typeface="+mj-lt"/>
                        </a:rPr>
                        <a:t>Description</a:t>
                      </a:r>
                    </a:p>
                  </a:txBody>
                  <a:tcPr/>
                </a:tc>
                <a:extLst>
                  <a:ext uri="{0D108BD9-81ED-4DB2-BD59-A6C34878D82A}">
                    <a16:rowId xmlns:a16="http://schemas.microsoft.com/office/drawing/2014/main" val="4033011506"/>
                  </a:ext>
                </a:extLst>
              </a:tr>
              <a:tr h="900000">
                <a:tc>
                  <a:txBody>
                    <a:bodyPr/>
                    <a:lstStyle/>
                    <a:p>
                      <a:pPr algn="ctr"/>
                      <a:r>
                        <a:rPr lang="en-AU" sz="4800" b="1">
                          <a:solidFill>
                            <a:schemeClr val="accent1"/>
                          </a:solidFill>
                        </a:rPr>
                        <a:t>P</a:t>
                      </a:r>
                    </a:p>
                  </a:txBody>
                  <a:tcPr>
                    <a:solidFill>
                      <a:srgbClr val="DBFADF"/>
                    </a:solidFill>
                  </a:tcPr>
                </a:tc>
                <a:tc>
                  <a:txBody>
                    <a:bodyPr/>
                    <a:lstStyle/>
                    <a:p>
                      <a:pPr>
                        <a:lnSpc>
                          <a:spcPct val="114000"/>
                        </a:lnSpc>
                        <a:spcAft>
                          <a:spcPts val="600"/>
                        </a:spcAft>
                      </a:pPr>
                      <a:r>
                        <a:rPr lang="en-AU" sz="1600" kern="1200">
                          <a:solidFill>
                            <a:schemeClr val="tx1"/>
                          </a:solidFill>
                          <a:effectLst/>
                          <a:latin typeface="+mn-lt"/>
                          <a:ea typeface="+mn-ea"/>
                          <a:cs typeface="+mn-cs"/>
                        </a:rPr>
                        <a:t>Dennis Golding’s artwork Cast in cast out looks at how spaces are designed and what they mean, by showing his childhood memories from Redfern and the effects of colonisation.</a:t>
                      </a:r>
                      <a:endParaRPr lang="en-AU" sz="1600">
                        <a:latin typeface="+mn-lt"/>
                      </a:endParaRPr>
                    </a:p>
                  </a:txBody>
                  <a:tcPr/>
                </a:tc>
                <a:extLst>
                  <a:ext uri="{0D108BD9-81ED-4DB2-BD59-A6C34878D82A}">
                    <a16:rowId xmlns:a16="http://schemas.microsoft.com/office/drawing/2014/main" val="1525376493"/>
                  </a:ext>
                </a:extLst>
              </a:tr>
              <a:tr h="1080000">
                <a:tc>
                  <a:txBody>
                    <a:bodyPr/>
                    <a:lstStyle/>
                    <a:p>
                      <a:pPr algn="ctr"/>
                      <a:r>
                        <a:rPr lang="en-AU" sz="4800" b="1">
                          <a:solidFill>
                            <a:schemeClr val="accent1"/>
                          </a:solidFill>
                        </a:rPr>
                        <a:t>E</a:t>
                      </a:r>
                    </a:p>
                  </a:txBody>
                  <a:tcPr>
                    <a:solidFill>
                      <a:srgbClr val="A8EDB3"/>
                    </a:solidFill>
                  </a:tcPr>
                </a:tc>
                <a:tc>
                  <a:txBody>
                    <a:bodyPr/>
                    <a:lstStyle/>
                    <a:p>
                      <a:pPr marL="0" indent="0">
                        <a:lnSpc>
                          <a:spcPct val="114000"/>
                        </a:lnSpc>
                        <a:spcAft>
                          <a:spcPts val="600"/>
                        </a:spcAft>
                        <a:buFont typeface="Arial" panose="020B0604020202020204" pitchFamily="34" charset="0"/>
                        <a:buNone/>
                      </a:pPr>
                      <a:r>
                        <a:rPr lang="en-AU" sz="1600" kern="1200">
                          <a:solidFill>
                            <a:schemeClr val="tx1"/>
                          </a:solidFill>
                          <a:effectLst/>
                          <a:latin typeface="+mn-lt"/>
                          <a:ea typeface="+mn-ea"/>
                          <a:cs typeface="+mn-cs"/>
                        </a:rPr>
                        <a:t>Golding uses old ironwork panels as symbols in his art. These were once used as fences and show how places can both connect and divide people. By making them from materials like resin, he changes them into objects that tell stories about Aboriginal families and their lives in Redfern.</a:t>
                      </a:r>
                      <a:endParaRPr lang="en-AU" sz="1600">
                        <a:latin typeface="+mn-lt"/>
                      </a:endParaRPr>
                    </a:p>
                  </a:txBody>
                  <a:tcPr/>
                </a:tc>
                <a:extLst>
                  <a:ext uri="{0D108BD9-81ED-4DB2-BD59-A6C34878D82A}">
                    <a16:rowId xmlns:a16="http://schemas.microsoft.com/office/drawing/2014/main" val="4270299374"/>
                  </a:ext>
                </a:extLst>
              </a:tr>
              <a:tr h="1260000">
                <a:tc>
                  <a:txBody>
                    <a:bodyPr/>
                    <a:lstStyle/>
                    <a:p>
                      <a:pPr algn="ctr"/>
                      <a:r>
                        <a:rPr lang="en-AU" sz="4800" b="1">
                          <a:solidFill>
                            <a:schemeClr val="bg1"/>
                          </a:solidFill>
                        </a:rPr>
                        <a:t>E</a:t>
                      </a:r>
                    </a:p>
                  </a:txBody>
                  <a:tcPr>
                    <a:solidFill>
                      <a:srgbClr val="00AA45"/>
                    </a:solidFill>
                  </a:tcPr>
                </a:tc>
                <a:tc>
                  <a:txBody>
                    <a:bodyPr/>
                    <a:lstStyle/>
                    <a:p>
                      <a:pPr marL="0" indent="0">
                        <a:lnSpc>
                          <a:spcPct val="114000"/>
                        </a:lnSpc>
                        <a:spcAft>
                          <a:spcPts val="600"/>
                        </a:spcAft>
                        <a:buFont typeface="Arial" panose="020B0604020202020204" pitchFamily="34" charset="0"/>
                        <a:buNone/>
                      </a:pPr>
                      <a:r>
                        <a:rPr lang="en-AU" sz="1600" dirty="0">
                          <a:latin typeface="+mn-lt"/>
                        </a:rPr>
                        <a:t>Some panels look broken, showing how the neighbourhood changed over time. Golding mentions that "a fragment of their memories stays there," showing how important these places are to personal and family history. In his self-portrait, he holds a shield made from the panels, which stands for strength and fighting back against colonial ideas. This shows how spaces and memories are linked.</a:t>
                      </a:r>
                    </a:p>
                  </a:txBody>
                  <a:tcPr/>
                </a:tc>
                <a:extLst>
                  <a:ext uri="{0D108BD9-81ED-4DB2-BD59-A6C34878D82A}">
                    <a16:rowId xmlns:a16="http://schemas.microsoft.com/office/drawing/2014/main" val="1435850132"/>
                  </a:ext>
                </a:extLst>
              </a:tr>
              <a:tr h="1080000">
                <a:tc>
                  <a:txBody>
                    <a:bodyPr/>
                    <a:lstStyle/>
                    <a:p>
                      <a:pPr algn="ctr"/>
                      <a:r>
                        <a:rPr lang="en-AU" sz="4800" b="1">
                          <a:solidFill>
                            <a:schemeClr val="bg1"/>
                          </a:solidFill>
                        </a:rPr>
                        <a:t>L</a:t>
                      </a:r>
                    </a:p>
                  </a:txBody>
                  <a:tcPr>
                    <a:solidFill>
                      <a:srgbClr val="004000"/>
                    </a:solidFill>
                  </a:tcPr>
                </a:tc>
                <a:tc>
                  <a:txBody>
                    <a:bodyPr/>
                    <a:lstStyle/>
                    <a:p>
                      <a:pPr marL="0" indent="0">
                        <a:lnSpc>
                          <a:spcPct val="114000"/>
                        </a:lnSpc>
                        <a:spcAft>
                          <a:spcPts val="600"/>
                        </a:spcAft>
                        <a:buFont typeface="Arial" panose="020B0604020202020204" pitchFamily="34" charset="0"/>
                        <a:buNone/>
                      </a:pPr>
                      <a:r>
                        <a:rPr lang="en-AU" sz="1600" b="0" i="0" dirty="0">
                          <a:solidFill>
                            <a:srgbClr val="000000"/>
                          </a:solidFill>
                          <a:effectLst/>
                          <a:latin typeface="+mn-lt"/>
                        </a:rPr>
                        <a:t>Golding’s </a:t>
                      </a:r>
                      <a:r>
                        <a:rPr lang="en-AU" sz="1600" b="0" i="1" dirty="0">
                          <a:solidFill>
                            <a:srgbClr val="000000"/>
                          </a:solidFill>
                          <a:effectLst/>
                          <a:latin typeface="+mn-lt"/>
                        </a:rPr>
                        <a:t>Cast in cast out</a:t>
                      </a:r>
                      <a:r>
                        <a:rPr lang="en-AU" sz="1600" b="0" i="0" dirty="0">
                          <a:solidFill>
                            <a:srgbClr val="000000"/>
                          </a:solidFill>
                          <a:effectLst/>
                          <a:latin typeface="+mn-lt"/>
                        </a:rPr>
                        <a:t> helps us see how designed spaces can tell important stories about who we are and where we come from. His work reminds us of the impact of losing homes and celebrates Aboriginal strength and Culture.</a:t>
                      </a:r>
                      <a:endParaRPr lang="en-AU" sz="1600" dirty="0">
                        <a:latin typeface="+mn-lt"/>
                      </a:endParaRPr>
                    </a:p>
                  </a:txBody>
                  <a:tcPr/>
                </a:tc>
                <a:extLst>
                  <a:ext uri="{0D108BD9-81ED-4DB2-BD59-A6C34878D82A}">
                    <a16:rowId xmlns:a16="http://schemas.microsoft.com/office/drawing/2014/main" val="923991128"/>
                  </a:ext>
                </a:extLst>
              </a:tr>
            </a:tbl>
          </a:graphicData>
        </a:graphic>
      </p:graphicFrame>
      <p:sp>
        <p:nvSpPr>
          <p:cNvPr id="2" name="Slide Number Placeholder 1">
            <a:extLst>
              <a:ext uri="{FF2B5EF4-FFF2-40B4-BE49-F238E27FC236}">
                <a16:creationId xmlns:a16="http://schemas.microsoft.com/office/drawing/2014/main" id="{8F948CA9-A907-E83F-8F2F-EF3C7503178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56</a:t>
            </a:fld>
            <a:endParaRPr lang="en-AU"/>
          </a:p>
        </p:txBody>
      </p:sp>
    </p:spTree>
    <p:extLst>
      <p:ext uri="{BB962C8B-B14F-4D97-AF65-F5344CB8AC3E}">
        <p14:creationId xmlns:p14="http://schemas.microsoft.com/office/powerpoint/2010/main" val="3742574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E4BF23-EFAB-97CF-7D40-00913BCAE33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41F9078-C0FB-B883-EE1E-7F97984E91CF}"/>
              </a:ext>
            </a:extLst>
          </p:cNvPr>
          <p:cNvSpPr>
            <a:spLocks noGrp="1"/>
          </p:cNvSpPr>
          <p:nvPr>
            <p:ph type="title"/>
          </p:nvPr>
        </p:nvSpPr>
        <p:spPr/>
        <p:txBody>
          <a:bodyPr/>
          <a:lstStyle/>
          <a:p>
            <a:r>
              <a:rPr lang="en-AU" dirty="0">
                <a:latin typeface="+mj-lt"/>
              </a:rPr>
              <a:t>Cast In Cast Out – inferring meaning </a:t>
            </a:r>
            <a:r>
              <a:rPr lang="en-AU" dirty="0">
                <a:solidFill>
                  <a:schemeClr val="accent1">
                    <a:alpha val="0"/>
                  </a:schemeClr>
                </a:solidFill>
                <a:latin typeface="+mj-lt"/>
              </a:rPr>
              <a:t>(7)</a:t>
            </a:r>
          </a:p>
        </p:txBody>
      </p:sp>
      <p:sp>
        <p:nvSpPr>
          <p:cNvPr id="4" name="Text Placeholder 3">
            <a:extLst>
              <a:ext uri="{FF2B5EF4-FFF2-40B4-BE49-F238E27FC236}">
                <a16:creationId xmlns:a16="http://schemas.microsoft.com/office/drawing/2014/main" id="{E6080E84-4643-A1CC-6610-797773BBCFBF}"/>
              </a:ext>
            </a:extLst>
          </p:cNvPr>
          <p:cNvSpPr>
            <a:spLocks noGrp="1"/>
          </p:cNvSpPr>
          <p:nvPr>
            <p:ph type="body" sz="quarter" idx="18"/>
          </p:nvPr>
        </p:nvSpPr>
        <p:spPr/>
        <p:txBody>
          <a:bodyPr anchor="t"/>
          <a:lstStyle/>
          <a:p>
            <a:pPr marL="893763" indent="-893763">
              <a:lnSpc>
                <a:spcPct val="100000"/>
              </a:lnSpc>
              <a:spcAft>
                <a:spcPts val="600"/>
              </a:spcAft>
            </a:pPr>
            <a:r>
              <a:rPr lang="en-AU">
                <a:latin typeface="+mj-lt"/>
              </a:rPr>
              <a:t>2.5(g) – Sample response 2</a:t>
            </a:r>
          </a:p>
        </p:txBody>
      </p:sp>
      <p:sp>
        <p:nvSpPr>
          <p:cNvPr id="6" name="Rectangle: Rounded Corners 5">
            <a:extLst>
              <a:ext uri="{FF2B5EF4-FFF2-40B4-BE49-F238E27FC236}">
                <a16:creationId xmlns:a16="http://schemas.microsoft.com/office/drawing/2014/main" id="{10F193DC-49A9-6DA6-C8F1-7D72F2DD1BDB}"/>
              </a:ext>
              <a:ext uri="{C183D7F6-B498-43B3-948B-1728B52AA6E4}">
                <adec:decorative xmlns:adec="http://schemas.microsoft.com/office/drawing/2017/decorative" val="1"/>
              </a:ext>
            </a:extLst>
          </p:cNvPr>
          <p:cNvSpPr/>
          <p:nvPr/>
        </p:nvSpPr>
        <p:spPr>
          <a:xfrm>
            <a:off x="359999" y="1369454"/>
            <a:ext cx="11483998" cy="310015"/>
          </a:xfrm>
          <a:prstGeom prst="roundRect">
            <a:avLst>
              <a:gd name="adj" fmla="val 2550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r>
              <a:rPr lang="en-AU" sz="1800"/>
              <a:t>Analyse how Dennis Golding has represented aspects of the built environment in his artwork</a:t>
            </a:r>
          </a:p>
        </p:txBody>
      </p:sp>
      <p:graphicFrame>
        <p:nvGraphicFramePr>
          <p:cNvPr id="5" name="Table 4">
            <a:extLst>
              <a:ext uri="{FF2B5EF4-FFF2-40B4-BE49-F238E27FC236}">
                <a16:creationId xmlns:a16="http://schemas.microsoft.com/office/drawing/2014/main" id="{9579B278-1FD8-EDE8-E026-F2DCAA5495CA}"/>
              </a:ext>
              <a:ext uri="{C183D7F6-B498-43B3-948B-1728B52AA6E4}">
                <adec:decorative xmlns:adec="http://schemas.microsoft.com/office/drawing/2017/decorative" val="0"/>
              </a:ext>
            </a:extLst>
          </p:cNvPr>
          <p:cNvGraphicFramePr>
            <a:graphicFrameLocks noGrp="1"/>
          </p:cNvGraphicFramePr>
          <p:nvPr>
            <p:extLst>
              <p:ext uri="{D42A27DB-BD31-4B8C-83A1-F6EECF244321}">
                <p14:modId xmlns:p14="http://schemas.microsoft.com/office/powerpoint/2010/main" val="2201063548"/>
              </p:ext>
            </p:extLst>
          </p:nvPr>
        </p:nvGraphicFramePr>
        <p:xfrm>
          <a:off x="347998" y="1779590"/>
          <a:ext cx="11520000" cy="4637971"/>
        </p:xfrm>
        <a:graphic>
          <a:graphicData uri="http://schemas.openxmlformats.org/drawingml/2006/table">
            <a:tbl>
              <a:tblPr firstRow="1" bandRow="1">
                <a:tableStyleId>{69012ECD-51FC-41F1-AA8D-1B2483CD663E}</a:tableStyleId>
              </a:tblPr>
              <a:tblGrid>
                <a:gridCol w="1213921">
                  <a:extLst>
                    <a:ext uri="{9D8B030D-6E8A-4147-A177-3AD203B41FA5}">
                      <a16:colId xmlns:a16="http://schemas.microsoft.com/office/drawing/2014/main" val="3700305165"/>
                    </a:ext>
                  </a:extLst>
                </a:gridCol>
                <a:gridCol w="10306079">
                  <a:extLst>
                    <a:ext uri="{9D8B030D-6E8A-4147-A177-3AD203B41FA5}">
                      <a16:colId xmlns:a16="http://schemas.microsoft.com/office/drawing/2014/main" val="359516302"/>
                    </a:ext>
                  </a:extLst>
                </a:gridCol>
              </a:tblGrid>
              <a:tr h="362639">
                <a:tc>
                  <a:txBody>
                    <a:bodyPr/>
                    <a:lstStyle/>
                    <a:p>
                      <a:r>
                        <a:rPr lang="en-AU" sz="1600">
                          <a:latin typeface="+mj-lt"/>
                        </a:rPr>
                        <a:t>Acronym</a:t>
                      </a:r>
                    </a:p>
                  </a:txBody>
                  <a:tcPr/>
                </a:tc>
                <a:tc>
                  <a:txBody>
                    <a:bodyPr/>
                    <a:lstStyle/>
                    <a:p>
                      <a:r>
                        <a:rPr lang="en-AU" sz="1600">
                          <a:latin typeface="+mj-lt"/>
                        </a:rPr>
                        <a:t>Description</a:t>
                      </a:r>
                    </a:p>
                  </a:txBody>
                  <a:tcPr/>
                </a:tc>
                <a:extLst>
                  <a:ext uri="{0D108BD9-81ED-4DB2-BD59-A6C34878D82A}">
                    <a16:rowId xmlns:a16="http://schemas.microsoft.com/office/drawing/2014/main" val="4033011506"/>
                  </a:ext>
                </a:extLst>
              </a:tr>
              <a:tr h="878879">
                <a:tc>
                  <a:txBody>
                    <a:bodyPr/>
                    <a:lstStyle/>
                    <a:p>
                      <a:pPr algn="ctr"/>
                      <a:r>
                        <a:rPr lang="en-AU" sz="4800" b="1">
                          <a:solidFill>
                            <a:schemeClr val="accent1"/>
                          </a:solidFill>
                        </a:rPr>
                        <a:t>P</a:t>
                      </a:r>
                    </a:p>
                  </a:txBody>
                  <a:tcPr>
                    <a:solidFill>
                      <a:srgbClr val="DBFADF"/>
                    </a:solidFill>
                  </a:tcPr>
                </a:tc>
                <a:tc>
                  <a:txBody>
                    <a:bodyPr/>
                    <a:lstStyle/>
                    <a:p>
                      <a:pPr>
                        <a:lnSpc>
                          <a:spcPct val="114000"/>
                        </a:lnSpc>
                        <a:spcAft>
                          <a:spcPts val="600"/>
                        </a:spcAft>
                      </a:pPr>
                      <a:r>
                        <a:rPr lang="en-AU" sz="1400" kern="1200">
                          <a:solidFill>
                            <a:schemeClr val="tx1"/>
                          </a:solidFill>
                          <a:effectLst/>
                          <a:latin typeface="+mn-lt"/>
                          <a:ea typeface="+mn-ea"/>
                          <a:cs typeface="+mn-cs"/>
                        </a:rPr>
                        <a:t>Dennis Golding’s artwork Cast in cast out explores the complexities of designed and constructed spaces by reflecting on his childhood memories in Redfern and critiquing colonial practices.</a:t>
                      </a:r>
                      <a:endParaRPr lang="en-AU" sz="1400"/>
                    </a:p>
                  </a:txBody>
                  <a:tcPr/>
                </a:tc>
                <a:extLst>
                  <a:ext uri="{0D108BD9-81ED-4DB2-BD59-A6C34878D82A}">
                    <a16:rowId xmlns:a16="http://schemas.microsoft.com/office/drawing/2014/main" val="1525376493"/>
                  </a:ext>
                </a:extLst>
              </a:tr>
              <a:tr h="1054654">
                <a:tc>
                  <a:txBody>
                    <a:bodyPr/>
                    <a:lstStyle/>
                    <a:p>
                      <a:pPr algn="ctr"/>
                      <a:r>
                        <a:rPr lang="en-AU" sz="4800" b="1">
                          <a:solidFill>
                            <a:schemeClr val="accent1"/>
                          </a:solidFill>
                        </a:rPr>
                        <a:t>E</a:t>
                      </a:r>
                    </a:p>
                  </a:txBody>
                  <a:tcPr>
                    <a:solidFill>
                      <a:srgbClr val="A8EDB3"/>
                    </a:solidFill>
                  </a:tcPr>
                </a:tc>
                <a:tc>
                  <a:txBody>
                    <a:bodyPr/>
                    <a:lstStyle/>
                    <a:p>
                      <a:pPr marL="0" marR="0" lvl="0" indent="0" algn="l" defTabSz="914377" rtl="0" eaLnBrk="1" fontAlgn="auto" latinLnBrk="0" hangingPunct="1">
                        <a:lnSpc>
                          <a:spcPct val="114000"/>
                        </a:lnSpc>
                        <a:spcBef>
                          <a:spcPts val="0"/>
                        </a:spcBef>
                        <a:spcAft>
                          <a:spcPts val="600"/>
                        </a:spcAft>
                        <a:buClrTx/>
                        <a:buSzTx/>
                        <a:buFont typeface="Arial" panose="020B0604020202020204" pitchFamily="34" charset="0"/>
                        <a:buNone/>
                        <a:tabLst/>
                        <a:defRPr/>
                      </a:pPr>
                      <a:r>
                        <a:rPr lang="en-AU" sz="1400" kern="1200">
                          <a:solidFill>
                            <a:schemeClr val="tx1"/>
                          </a:solidFill>
                          <a:effectLst/>
                          <a:latin typeface="+mn-lt"/>
                          <a:ea typeface="+mn-ea"/>
                          <a:cs typeface="+mn-cs"/>
                        </a:rPr>
                        <a:t>The use of Victorian-era ironwork panels in Golding’s work serves as a powerful motif that represents both community and the impact of colonialism. By casting these panels in materials like epoxy resin and iron oxides, Golding transforms them into symbols that reflect the experiences of Aboriginal families who lived in these homes. The panels, originally designed as barriers, now challenge the very idea of ownership and belonging.</a:t>
                      </a:r>
                    </a:p>
                  </a:txBody>
                  <a:tcPr/>
                </a:tc>
                <a:extLst>
                  <a:ext uri="{0D108BD9-81ED-4DB2-BD59-A6C34878D82A}">
                    <a16:rowId xmlns:a16="http://schemas.microsoft.com/office/drawing/2014/main" val="4270299374"/>
                  </a:ext>
                </a:extLst>
              </a:tr>
              <a:tr h="1256938">
                <a:tc>
                  <a:txBody>
                    <a:bodyPr/>
                    <a:lstStyle/>
                    <a:p>
                      <a:pPr algn="ctr"/>
                      <a:r>
                        <a:rPr lang="en-AU" sz="4800" b="1">
                          <a:solidFill>
                            <a:schemeClr val="bg1"/>
                          </a:solidFill>
                        </a:rPr>
                        <a:t>E</a:t>
                      </a:r>
                    </a:p>
                  </a:txBody>
                  <a:tcPr>
                    <a:solidFill>
                      <a:srgbClr val="00AA45"/>
                    </a:solidFill>
                  </a:tcPr>
                </a:tc>
                <a:tc>
                  <a:txBody>
                    <a:bodyPr/>
                    <a:lstStyle/>
                    <a:p>
                      <a:pPr marL="0" indent="0">
                        <a:lnSpc>
                          <a:spcPct val="114000"/>
                        </a:lnSpc>
                        <a:spcAft>
                          <a:spcPts val="600"/>
                        </a:spcAft>
                        <a:buFont typeface="Arial" panose="020B0604020202020204" pitchFamily="34" charset="0"/>
                        <a:buNone/>
                      </a:pPr>
                      <a:r>
                        <a:rPr lang="en-AU" sz="1400" kern="1200">
                          <a:solidFill>
                            <a:schemeClr val="tx1"/>
                          </a:solidFill>
                          <a:effectLst/>
                          <a:latin typeface="+mn-lt"/>
                          <a:ea typeface="+mn-ea"/>
                          <a:cs typeface="+mn-cs"/>
                        </a:rPr>
                        <a:t>Golding’s artwork showcases broken and incomplete panels, which mirror the physical deterioration of the neighbourhood due to gentrification. He states that "a fragment of their memories stays there in that space," emphasising the connection between memory and place. Additionally, his self-portrait, where he holds a shield made from the ironwork, represents resistance and a reclaiming of identity against colonial narratives. This relationship between constructed spaces and personal history is crucial in understanding the artwork’s message.</a:t>
                      </a:r>
                      <a:endParaRPr lang="en-AU" sz="1400"/>
                    </a:p>
                  </a:txBody>
                  <a:tcPr/>
                </a:tc>
                <a:extLst>
                  <a:ext uri="{0D108BD9-81ED-4DB2-BD59-A6C34878D82A}">
                    <a16:rowId xmlns:a16="http://schemas.microsoft.com/office/drawing/2014/main" val="1435850132"/>
                  </a:ext>
                </a:extLst>
              </a:tr>
              <a:tr h="1054654">
                <a:tc>
                  <a:txBody>
                    <a:bodyPr/>
                    <a:lstStyle/>
                    <a:p>
                      <a:pPr algn="ctr"/>
                      <a:r>
                        <a:rPr lang="en-AU" sz="4800" b="1">
                          <a:solidFill>
                            <a:schemeClr val="bg1"/>
                          </a:solidFill>
                        </a:rPr>
                        <a:t>L</a:t>
                      </a:r>
                    </a:p>
                  </a:txBody>
                  <a:tcPr>
                    <a:solidFill>
                      <a:srgbClr val="004000"/>
                    </a:solidFill>
                  </a:tcPr>
                </a:tc>
                <a:tc>
                  <a:txBody>
                    <a:bodyPr/>
                    <a:lstStyle/>
                    <a:p>
                      <a:pPr marL="0" indent="0">
                        <a:lnSpc>
                          <a:spcPct val="114000"/>
                        </a:lnSpc>
                        <a:spcAft>
                          <a:spcPts val="600"/>
                        </a:spcAft>
                        <a:buFont typeface="Arial" panose="020B0604020202020204" pitchFamily="34" charset="0"/>
                        <a:buNone/>
                      </a:pPr>
                      <a:r>
                        <a:rPr lang="en-AU" sz="1400" kern="1200" dirty="0">
                          <a:solidFill>
                            <a:schemeClr val="tx1"/>
                          </a:solidFill>
                          <a:effectLst/>
                          <a:latin typeface="+mn-lt"/>
                          <a:ea typeface="+mn-ea"/>
                          <a:cs typeface="+mn-cs"/>
                        </a:rPr>
                        <a:t>Golding’s Cast in cast out reveals how designed spaces can embody personal and collective experiences, highlighting the ongoing effects of dispossession while celebrating the resilience of Aboriginal culture. Through his work, Golding invites viewers to reconsider the significance of these constructed environments in shaping identity and community.</a:t>
                      </a:r>
                      <a:endParaRPr lang="en-AU" sz="1400" dirty="0"/>
                    </a:p>
                  </a:txBody>
                  <a:tcPr/>
                </a:tc>
                <a:extLst>
                  <a:ext uri="{0D108BD9-81ED-4DB2-BD59-A6C34878D82A}">
                    <a16:rowId xmlns:a16="http://schemas.microsoft.com/office/drawing/2014/main" val="923991128"/>
                  </a:ext>
                </a:extLst>
              </a:tr>
            </a:tbl>
          </a:graphicData>
        </a:graphic>
      </p:graphicFrame>
      <p:sp>
        <p:nvSpPr>
          <p:cNvPr id="2" name="Slide Number Placeholder 1">
            <a:extLst>
              <a:ext uri="{FF2B5EF4-FFF2-40B4-BE49-F238E27FC236}">
                <a16:creationId xmlns:a16="http://schemas.microsoft.com/office/drawing/2014/main" id="{24152573-EAE1-3538-A64B-8F0BF6F56F4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57</a:t>
            </a:fld>
            <a:endParaRPr lang="en-AU"/>
          </a:p>
        </p:txBody>
      </p:sp>
    </p:spTree>
    <p:extLst>
      <p:ext uri="{BB962C8B-B14F-4D97-AF65-F5344CB8AC3E}">
        <p14:creationId xmlns:p14="http://schemas.microsoft.com/office/powerpoint/2010/main" val="1588646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03D39D0-FF38-15BD-08FF-B672C96D8477}"/>
              </a:ext>
            </a:extLst>
          </p:cNvPr>
          <p:cNvSpPr>
            <a:spLocks noGrp="1"/>
          </p:cNvSpPr>
          <p:nvPr>
            <p:ph type="title"/>
          </p:nvPr>
        </p:nvSpPr>
        <p:spPr/>
        <p:txBody>
          <a:bodyPr/>
          <a:lstStyle/>
          <a:p>
            <a:r>
              <a:rPr lang="en-AU" dirty="0">
                <a:latin typeface="+mj-lt"/>
              </a:rPr>
              <a:t>Quick summary </a:t>
            </a:r>
            <a:r>
              <a:rPr lang="en-AU" dirty="0">
                <a:solidFill>
                  <a:schemeClr val="accent1">
                    <a:alpha val="0"/>
                  </a:schemeClr>
                </a:solidFill>
                <a:latin typeface="+mj-lt"/>
              </a:rPr>
              <a:t>(1)</a:t>
            </a:r>
          </a:p>
        </p:txBody>
      </p:sp>
      <p:sp>
        <p:nvSpPr>
          <p:cNvPr id="4" name="Text Placeholder 3">
            <a:extLst>
              <a:ext uri="{FF2B5EF4-FFF2-40B4-BE49-F238E27FC236}">
                <a16:creationId xmlns:a16="http://schemas.microsoft.com/office/drawing/2014/main" id="{B47F7CBE-892A-0E3A-6293-FF65DCC40C5B}"/>
              </a:ext>
            </a:extLst>
          </p:cNvPr>
          <p:cNvSpPr>
            <a:spLocks noGrp="1"/>
          </p:cNvSpPr>
          <p:nvPr>
            <p:ph type="body" sz="quarter" idx="18"/>
          </p:nvPr>
        </p:nvSpPr>
        <p:spPr/>
        <p:txBody>
          <a:bodyPr/>
          <a:lstStyle/>
          <a:p>
            <a:r>
              <a:rPr lang="en-AU">
                <a:latin typeface="+mj-lt"/>
              </a:rPr>
              <a:t>2.5(h) – The big ideas</a:t>
            </a:r>
          </a:p>
        </p:txBody>
      </p:sp>
      <p:grpSp>
        <p:nvGrpSpPr>
          <p:cNvPr id="28" name="Group 27" descr="Task – What are the big ideas about the world Dennis Golding examines in his artwork?&#10;">
            <a:extLst>
              <a:ext uri="{FF2B5EF4-FFF2-40B4-BE49-F238E27FC236}">
                <a16:creationId xmlns:a16="http://schemas.microsoft.com/office/drawing/2014/main" id="{937C577A-2AF7-DFC7-E3B1-0C60A173265D}"/>
              </a:ext>
            </a:extLst>
          </p:cNvPr>
          <p:cNvGrpSpPr/>
          <p:nvPr/>
        </p:nvGrpSpPr>
        <p:grpSpPr>
          <a:xfrm>
            <a:off x="6251720" y="160550"/>
            <a:ext cx="5580280" cy="1045440"/>
            <a:chOff x="4308000" y="160550"/>
            <a:chExt cx="5580280" cy="1045440"/>
          </a:xfrm>
        </p:grpSpPr>
        <p:grpSp>
          <p:nvGrpSpPr>
            <p:cNvPr id="29" name="Group 28" descr="2. Pre-production">
              <a:extLst>
                <a:ext uri="{FF2B5EF4-FFF2-40B4-BE49-F238E27FC236}">
                  <a16:creationId xmlns:a16="http://schemas.microsoft.com/office/drawing/2014/main" id="{0B312D97-4506-E919-2D88-67E95737DFD8}"/>
                </a:ext>
              </a:extLst>
            </p:cNvPr>
            <p:cNvGrpSpPr/>
            <p:nvPr/>
          </p:nvGrpSpPr>
          <p:grpSpPr>
            <a:xfrm>
              <a:off x="4308000" y="160550"/>
              <a:ext cx="5580280" cy="1045440"/>
              <a:chOff x="8516640" y="310738"/>
              <a:chExt cx="5580280" cy="1045440"/>
            </a:xfrm>
          </p:grpSpPr>
          <p:sp>
            <p:nvSpPr>
              <p:cNvPr id="31" name="Rectangle: Rounded Corners 30">
                <a:extLst>
                  <a:ext uri="{FF2B5EF4-FFF2-40B4-BE49-F238E27FC236}">
                    <a16:creationId xmlns:a16="http://schemas.microsoft.com/office/drawing/2014/main" id="{B6E41DEC-9884-33E1-1FD8-AB480E402FE7}"/>
                  </a:ext>
                  <a:ext uri="{C183D7F6-B498-43B3-948B-1728B52AA6E4}">
                    <adec:decorative xmlns:adec="http://schemas.microsoft.com/office/drawing/2017/decorative" val="1"/>
                  </a:ext>
                </a:extLst>
              </p:cNvPr>
              <p:cNvSpPr/>
              <p:nvPr/>
            </p:nvSpPr>
            <p:spPr>
              <a:xfrm>
                <a:off x="9194422" y="374761"/>
                <a:ext cx="4902498"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63538"/>
                <a:r>
                  <a:rPr lang="en-GB" sz="1800">
                    <a:solidFill>
                      <a:schemeClr val="tx1"/>
                    </a:solidFill>
                    <a:latin typeface="+mj-lt"/>
                    <a:cs typeface="Arial" panose="020B0604020202020204" pitchFamily="34" charset="0"/>
                  </a:rPr>
                  <a:t>Task – What are the big ideas about the world Dennis Golding examines in his artwork?</a:t>
                </a:r>
              </a:p>
            </p:txBody>
          </p:sp>
          <p:sp>
            <p:nvSpPr>
              <p:cNvPr id="32" name="Oval 31">
                <a:hlinkClick r:id="rId3" action="ppaction://hlinksldjump"/>
                <a:extLst>
                  <a:ext uri="{FF2B5EF4-FFF2-40B4-BE49-F238E27FC236}">
                    <a16:creationId xmlns:a16="http://schemas.microsoft.com/office/drawing/2014/main" id="{1A1688B1-1590-A446-C972-E2540B9FAF2F}"/>
                  </a:ext>
                </a:extLst>
              </p:cNvPr>
              <p:cNvSpPr/>
              <p:nvPr/>
            </p:nvSpPr>
            <p:spPr>
              <a:xfrm>
                <a:off x="8516640" y="310738"/>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sz="3000" b="1">
                  <a:solidFill>
                    <a:schemeClr val="bg1"/>
                  </a:solidFill>
                  <a:latin typeface="+mj-lt"/>
                  <a:cs typeface="Arial" panose="020B0604020202020204" pitchFamily="34" charset="0"/>
                </a:endParaRPr>
              </a:p>
            </p:txBody>
          </p:sp>
        </p:grpSp>
        <p:pic>
          <p:nvPicPr>
            <p:cNvPr id="30" name="Picture 29">
              <a:extLst>
                <a:ext uri="{FF2B5EF4-FFF2-40B4-BE49-F238E27FC236}">
                  <a16:creationId xmlns:a16="http://schemas.microsoft.com/office/drawing/2014/main" id="{66D98C19-8DEB-A8BA-5CDB-B7B8CC7496C5}"/>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4411900" y="261378"/>
              <a:ext cx="837640" cy="845694"/>
            </a:xfrm>
            <a:prstGeom prst="rect">
              <a:avLst/>
            </a:prstGeom>
          </p:spPr>
        </p:pic>
      </p:grpSp>
      <p:grpSp>
        <p:nvGrpSpPr>
          <p:cNvPr id="6" name="Group 5" descr="Object 1">
            <a:extLst>
              <a:ext uri="{FF2B5EF4-FFF2-40B4-BE49-F238E27FC236}">
                <a16:creationId xmlns:a16="http://schemas.microsoft.com/office/drawing/2014/main" id="{2A72A6A3-4F4E-2099-E65E-AAC6374BFACB}"/>
              </a:ext>
            </a:extLst>
          </p:cNvPr>
          <p:cNvGrpSpPr/>
          <p:nvPr/>
        </p:nvGrpSpPr>
        <p:grpSpPr>
          <a:xfrm>
            <a:off x="1806039" y="1276160"/>
            <a:ext cx="5220000" cy="5220000"/>
            <a:chOff x="1653639" y="1123760"/>
            <a:chExt cx="5471315" cy="5247059"/>
          </a:xfrm>
        </p:grpSpPr>
        <p:sp>
          <p:nvSpPr>
            <p:cNvPr id="7" name="Google Shape;79;p15" descr="Venn object 1">
              <a:extLst>
                <a:ext uri="{FF2B5EF4-FFF2-40B4-BE49-F238E27FC236}">
                  <a16:creationId xmlns:a16="http://schemas.microsoft.com/office/drawing/2014/main" id="{94F65C23-745D-631A-8754-6FB1AF108680}"/>
                </a:ext>
              </a:extLst>
            </p:cNvPr>
            <p:cNvSpPr/>
            <p:nvPr/>
          </p:nvSpPr>
          <p:spPr>
            <a:xfrm>
              <a:off x="1653639" y="1284852"/>
              <a:ext cx="5471315" cy="5085967"/>
            </a:xfrm>
            <a:prstGeom prst="ellipse">
              <a:avLst/>
            </a:prstGeom>
            <a:noFill/>
            <a:ln w="57150" cap="flat" cmpd="sng">
              <a:solidFill>
                <a:srgbClr val="00ACC2"/>
              </a:solidFill>
              <a:prstDash val="solid"/>
              <a:miter lim="800000"/>
              <a:headEnd type="none" w="sm" len="sm"/>
              <a:tailEnd type="none" w="sm" len="sm"/>
            </a:ln>
            <a:effectLst/>
          </p:spPr>
          <p:txBody>
            <a:bodyPr spcFirstLastPara="1" wrap="square" lIns="105500" tIns="52733" rIns="105500" bIns="52733" anchor="ctr" anchorCtr="0">
              <a:noAutofit/>
            </a:bodyPr>
            <a:lstStyle/>
            <a:p>
              <a:pPr algn="ctr" defTabSz="1219170">
                <a:buClr>
                  <a:srgbClr val="000000"/>
                </a:buClr>
                <a:buSzPts val="1200"/>
              </a:pPr>
              <a:endParaRPr sz="1600" kern="0">
                <a:solidFill>
                  <a:srgbClr val="000000"/>
                </a:solidFill>
                <a:latin typeface="+mj-lt"/>
                <a:ea typeface="Montserrat"/>
                <a:cs typeface="Arial" panose="020B0604020202020204" pitchFamily="34" charset="0"/>
                <a:sym typeface="Montserrat"/>
              </a:endParaRPr>
            </a:p>
            <a:p>
              <a:pPr algn="ctr" defTabSz="1219170">
                <a:buClr>
                  <a:srgbClr val="000000"/>
                </a:buClr>
                <a:buSzPts val="1200"/>
              </a:pPr>
              <a:endParaRPr sz="1600" kern="0">
                <a:solidFill>
                  <a:srgbClr val="000000"/>
                </a:solidFill>
                <a:latin typeface="+mj-lt"/>
                <a:ea typeface="Montserrat"/>
                <a:cs typeface="Arial" panose="020B0604020202020204" pitchFamily="34" charset="0"/>
                <a:sym typeface="Montserrat"/>
              </a:endParaRPr>
            </a:p>
            <a:p>
              <a:pPr algn="ctr" defTabSz="1219170">
                <a:buClr>
                  <a:srgbClr val="000000"/>
                </a:buClr>
                <a:buSzPts val="1200"/>
              </a:pPr>
              <a:endParaRPr sz="1600" kern="0">
                <a:solidFill>
                  <a:srgbClr val="000000"/>
                </a:solidFill>
                <a:latin typeface="+mj-lt"/>
                <a:ea typeface="Montserrat"/>
                <a:cs typeface="Arial" panose="020B0604020202020204" pitchFamily="34" charset="0"/>
                <a:sym typeface="Montserrat"/>
              </a:endParaRPr>
            </a:p>
          </p:txBody>
        </p:sp>
        <p:sp>
          <p:nvSpPr>
            <p:cNvPr id="8" name="Rectangle: Rounded Corners 7" descr="Cast In Cast Out">
              <a:extLst>
                <a:ext uri="{FF2B5EF4-FFF2-40B4-BE49-F238E27FC236}">
                  <a16:creationId xmlns:a16="http://schemas.microsoft.com/office/drawing/2014/main" id="{53138487-07C6-A73C-EE64-23D4B4FAF9BA}"/>
                </a:ext>
              </a:extLst>
            </p:cNvPr>
            <p:cNvSpPr/>
            <p:nvPr/>
          </p:nvSpPr>
          <p:spPr>
            <a:xfrm>
              <a:off x="3233969" y="1123760"/>
              <a:ext cx="2310656" cy="544512"/>
            </a:xfrm>
            <a:prstGeom prst="roundRect">
              <a:avLst/>
            </a:prstGeom>
            <a:solidFill>
              <a:srgbClr val="E5F7FC"/>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p>
              <a:pPr algn="ctr">
                <a:buClr>
                  <a:srgbClr val="000000"/>
                </a:buClr>
                <a:buFont typeface="Arial"/>
              </a:pPr>
              <a:r>
                <a:rPr lang="en-AU" sz="1800" b="1">
                  <a:solidFill>
                    <a:srgbClr val="000000"/>
                  </a:solidFill>
                  <a:latin typeface="+mj-lt"/>
                  <a:cs typeface="Arial" panose="020B0604020202020204" pitchFamily="34" charset="0"/>
                </a:rPr>
                <a:t>Cast In Cast Out</a:t>
              </a:r>
            </a:p>
          </p:txBody>
        </p:sp>
      </p:grpSp>
      <p:sp>
        <p:nvSpPr>
          <p:cNvPr id="12" name="Google Shape;83;p15">
            <a:extLst>
              <a:ext uri="{FF2B5EF4-FFF2-40B4-BE49-F238E27FC236}">
                <a16:creationId xmlns:a16="http://schemas.microsoft.com/office/drawing/2014/main" id="{833DA8CB-FCCF-E0A1-1B9B-F72C5AAB6EE6}"/>
              </a:ext>
            </a:extLst>
          </p:cNvPr>
          <p:cNvSpPr txBox="1"/>
          <p:nvPr/>
        </p:nvSpPr>
        <p:spPr>
          <a:xfrm>
            <a:off x="2817628" y="2212713"/>
            <a:ext cx="3278372" cy="3369127"/>
          </a:xfrm>
          <a:prstGeom prst="rect">
            <a:avLst/>
          </a:prstGeom>
          <a:noFill/>
          <a:ln>
            <a:noFill/>
          </a:ln>
        </p:spPr>
        <p:txBody>
          <a:bodyPr spcFirstLastPara="1" wrap="square" lIns="121900" tIns="121900" rIns="121900" bIns="121900" anchor="t" anchorCtr="0">
            <a:noAutofit/>
          </a:bodyPr>
          <a:lstStyle/>
          <a:p>
            <a:pPr defTabSz="1219170">
              <a:buClr>
                <a:srgbClr val="000000"/>
              </a:buClr>
              <a:buSzPts val="1200"/>
            </a:pPr>
            <a:r>
              <a:rPr lang="en-AU" sz="1600" kern="0">
                <a:solidFill>
                  <a:srgbClr val="000000"/>
                </a:solidFill>
                <a:ea typeface="Montserrat"/>
                <a:cs typeface="Arial" panose="020B0604020202020204" pitchFamily="34" charset="0"/>
                <a:sym typeface="Montserrat"/>
              </a:rPr>
              <a:t>Big ideas in ‘Cast In Cast Out’</a:t>
            </a:r>
          </a:p>
          <a:p>
            <a:pPr marL="285750" indent="-285750" defTabSz="1219170">
              <a:buClr>
                <a:srgbClr val="000000"/>
              </a:buClr>
              <a:buSzPts val="1200"/>
              <a:buFont typeface="Arial" panose="020B0604020202020204" pitchFamily="34" charset="0"/>
              <a:buChar char="•"/>
            </a:pPr>
            <a:endParaRPr sz="1600" kern="0">
              <a:solidFill>
                <a:srgbClr val="000000"/>
              </a:solidFill>
              <a:ea typeface="Montserrat"/>
              <a:cs typeface="Arial" panose="020B0604020202020204" pitchFamily="34" charset="0"/>
              <a:sym typeface="Montserrat"/>
            </a:endParaRPr>
          </a:p>
        </p:txBody>
      </p:sp>
      <p:sp>
        <p:nvSpPr>
          <p:cNvPr id="2" name="Slide Number Placeholder 1">
            <a:extLst>
              <a:ext uri="{FF2B5EF4-FFF2-40B4-BE49-F238E27FC236}">
                <a16:creationId xmlns:a16="http://schemas.microsoft.com/office/drawing/2014/main" id="{E892555C-3C2A-5DC6-3BA8-78FB263AD1D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58</a:t>
            </a:fld>
            <a:endParaRPr lang="en-AU"/>
          </a:p>
        </p:txBody>
      </p:sp>
    </p:spTree>
    <p:extLst>
      <p:ext uri="{BB962C8B-B14F-4D97-AF65-F5344CB8AC3E}">
        <p14:creationId xmlns:p14="http://schemas.microsoft.com/office/powerpoint/2010/main" val="2141211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55B5E0-F012-0B0E-4EA0-51B735BB50B4}"/>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46FB2365-F978-1E2E-1232-028F03F8AA6A}"/>
              </a:ext>
            </a:extLst>
          </p:cNvPr>
          <p:cNvSpPr>
            <a:spLocks noGrp="1"/>
          </p:cNvSpPr>
          <p:nvPr>
            <p:ph type="ctrTitle"/>
          </p:nvPr>
        </p:nvSpPr>
        <p:spPr/>
        <p:txBody>
          <a:bodyPr/>
          <a:lstStyle/>
          <a:p>
            <a:r>
              <a:rPr lang="en-AU">
                <a:latin typeface="+mj-lt"/>
              </a:rPr>
              <a:t>Learning sequence 3:</a:t>
            </a:r>
            <a:br>
              <a:rPr lang="en-AU">
                <a:latin typeface="+mj-lt"/>
              </a:rPr>
            </a:br>
            <a:r>
              <a:rPr lang="en-AU">
                <a:latin typeface="+mj-lt"/>
              </a:rPr>
              <a:t>Art making processes</a:t>
            </a:r>
            <a:br>
              <a:rPr lang="en-AU">
                <a:latin typeface="+mj-lt"/>
              </a:rPr>
            </a:br>
            <a:r>
              <a:rPr lang="en-AU" err="1">
                <a:latin typeface="+mj-lt"/>
              </a:rPr>
              <a:t>Mylyn</a:t>
            </a:r>
            <a:r>
              <a:rPr lang="en-AU">
                <a:latin typeface="+mj-lt"/>
              </a:rPr>
              <a:t> Nguyen case study</a:t>
            </a:r>
            <a:br>
              <a:rPr lang="en-AU">
                <a:latin typeface="+mj-lt"/>
              </a:rPr>
            </a:br>
            <a:endParaRPr lang="en-AU">
              <a:latin typeface="+mj-lt"/>
            </a:endParaRPr>
          </a:p>
        </p:txBody>
      </p:sp>
    </p:spTree>
    <p:extLst>
      <p:ext uri="{BB962C8B-B14F-4D97-AF65-F5344CB8AC3E}">
        <p14:creationId xmlns:p14="http://schemas.microsoft.com/office/powerpoint/2010/main" val="972857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F75A6B-6C6B-CC8F-CA3D-D60E54D4A95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9147ABB-CE07-A801-9A85-6C9B77539096}"/>
              </a:ext>
            </a:extLst>
          </p:cNvPr>
          <p:cNvSpPr>
            <a:spLocks noGrp="1"/>
          </p:cNvSpPr>
          <p:nvPr>
            <p:ph type="title"/>
          </p:nvPr>
        </p:nvSpPr>
        <p:spPr/>
        <p:txBody>
          <a:bodyPr/>
          <a:lstStyle/>
          <a:p>
            <a:r>
              <a:rPr lang="en-AU" dirty="0">
                <a:latin typeface="+mj-lt"/>
              </a:rPr>
              <a:t>Learning intentions and success criteria </a:t>
            </a:r>
            <a:r>
              <a:rPr lang="en-AU" dirty="0">
                <a:solidFill>
                  <a:schemeClr val="accent1">
                    <a:alpha val="0"/>
                  </a:schemeClr>
                </a:solidFill>
                <a:latin typeface="+mj-lt"/>
              </a:rPr>
              <a:t>(1)</a:t>
            </a:r>
          </a:p>
        </p:txBody>
      </p:sp>
      <p:sp>
        <p:nvSpPr>
          <p:cNvPr id="3" name="TextBox 2">
            <a:extLst>
              <a:ext uri="{FF2B5EF4-FFF2-40B4-BE49-F238E27FC236}">
                <a16:creationId xmlns:a16="http://schemas.microsoft.com/office/drawing/2014/main" id="{BD432FB0-42FD-3098-F475-E1348116CD27}"/>
              </a:ext>
            </a:extLst>
          </p:cNvPr>
          <p:cNvSpPr txBox="1"/>
          <p:nvPr/>
        </p:nvSpPr>
        <p:spPr>
          <a:xfrm>
            <a:off x="370416" y="1779038"/>
            <a:ext cx="11303000" cy="482696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600"/>
              </a:spcAft>
            </a:pPr>
            <a:r>
              <a:rPr lang="en-AU" sz="2000" b="1">
                <a:solidFill>
                  <a:schemeClr val="accent1"/>
                </a:solidFill>
                <a:latin typeface="+mj-lt"/>
                <a:cs typeface="Arial" panose="020B0604020202020204" pitchFamily="34" charset="0"/>
              </a:rPr>
              <a:t>We are learning to</a:t>
            </a:r>
            <a:endParaRPr lang="en-AU" sz="2000" b="1">
              <a:solidFill>
                <a:schemeClr val="accent1"/>
              </a:solidFill>
              <a:latin typeface="+mj-lt"/>
              <a:ea typeface="+mn-lt"/>
              <a:cs typeface="Arial" panose="020B0604020202020204" pitchFamily="34" charset="0"/>
            </a:endParaRPr>
          </a:p>
          <a:p>
            <a:pPr marL="285750" lvl="0" indent="-285750">
              <a:lnSpc>
                <a:spcPct val="150000"/>
              </a:lnSpc>
              <a:spcBef>
                <a:spcPts val="1200"/>
              </a:spcBef>
              <a:spcAft>
                <a:spcPts val="600"/>
              </a:spcAft>
              <a:buFont typeface="Arial" panose="020B0604020202020204" pitchFamily="34" charset="0"/>
              <a:buChar char="•"/>
            </a:pPr>
            <a:r>
              <a:rPr lang="en-AU" sz="1800" b="0">
                <a:effectLst/>
                <a:ea typeface="Calibri" panose="020F0502020204030204" pitchFamily="34" charset="0"/>
              </a:rPr>
              <a:t>explore the world as a source of ideas </a:t>
            </a:r>
            <a:r>
              <a:rPr lang="en-AU" sz="1800">
                <a:ea typeface="Calibri" panose="020F0502020204030204" pitchFamily="34" charset="0"/>
              </a:rPr>
              <a:t>as an artist</a:t>
            </a:r>
            <a:endParaRPr lang="en-AU" sz="1800">
              <a:effectLst/>
              <a:ea typeface="Calibri" panose="020F0502020204030204" pitchFamily="34" charset="0"/>
            </a:endParaRPr>
          </a:p>
          <a:p>
            <a:pPr marL="285750" lvl="0" indent="-285750">
              <a:lnSpc>
                <a:spcPct val="150000"/>
              </a:lnSpc>
              <a:spcBef>
                <a:spcPts val="1200"/>
              </a:spcBef>
              <a:spcAft>
                <a:spcPts val="600"/>
              </a:spcAft>
              <a:buFont typeface="Arial" panose="020B0604020202020204" pitchFamily="34" charset="0"/>
              <a:buChar char="•"/>
            </a:pPr>
            <a:r>
              <a:rPr lang="en-AU" sz="1800" b="0">
                <a:effectLst/>
                <a:ea typeface="Calibri" panose="020F0502020204030204" pitchFamily="34" charset="0"/>
              </a:rPr>
              <a:t>investigate how and why artists represent built environments in different contexts</a:t>
            </a:r>
            <a:endParaRPr lang="en-AU" sz="1800">
              <a:effectLst/>
              <a:ea typeface="Calibri" panose="020F0502020204030204" pitchFamily="34" charset="0"/>
            </a:endParaRPr>
          </a:p>
          <a:p>
            <a:pPr marL="285750" lvl="0" indent="-285750">
              <a:lnSpc>
                <a:spcPct val="150000"/>
              </a:lnSpc>
              <a:spcBef>
                <a:spcPts val="1200"/>
              </a:spcBef>
              <a:spcAft>
                <a:spcPts val="600"/>
              </a:spcAft>
              <a:buFont typeface="Arial" panose="020B0604020202020204" pitchFamily="34" charset="0"/>
              <a:buChar char="•"/>
            </a:pPr>
            <a:r>
              <a:rPr lang="en-AU" sz="1800">
                <a:ea typeface="Calibri" panose="020F0502020204030204" pitchFamily="34" charset="0"/>
              </a:rPr>
              <a:t>think about how </a:t>
            </a:r>
            <a:r>
              <a:rPr lang="en-AU" sz="1800" b="0">
                <a:effectLst/>
                <a:ea typeface="Calibri" panose="020F0502020204030204" pitchFamily="34" charset="0"/>
              </a:rPr>
              <a:t>material</a:t>
            </a:r>
            <a:r>
              <a:rPr lang="en-AU" sz="1800">
                <a:ea typeface="Calibri" panose="020F0502020204030204" pitchFamily="34" charset="0"/>
              </a:rPr>
              <a:t>s</a:t>
            </a:r>
            <a:r>
              <a:rPr lang="en-AU" sz="1800" b="0">
                <a:effectLst/>
                <a:ea typeface="Calibri" panose="020F0502020204030204" pitchFamily="34" charset="0"/>
              </a:rPr>
              <a:t>, ideas and symbols in artworks represent meaning for audiences</a:t>
            </a:r>
            <a:endParaRPr lang="en-AU" sz="2000">
              <a:cs typeface="Arial" panose="020B0604020202020204" pitchFamily="34" charset="0"/>
            </a:endParaRPr>
          </a:p>
          <a:p>
            <a:pPr>
              <a:lnSpc>
                <a:spcPct val="150000"/>
              </a:lnSpc>
              <a:spcAft>
                <a:spcPts val="600"/>
              </a:spcAft>
            </a:pPr>
            <a:r>
              <a:rPr lang="en-AU" sz="2000" b="1">
                <a:solidFill>
                  <a:schemeClr val="accent1"/>
                </a:solidFill>
                <a:latin typeface="+mj-lt"/>
                <a:cs typeface="Arial" panose="020B0604020202020204" pitchFamily="34" charset="0"/>
              </a:rPr>
              <a:t>I can</a:t>
            </a:r>
            <a:endParaRPr lang="en-US" sz="2000">
              <a:solidFill>
                <a:schemeClr val="accent1"/>
              </a:solidFill>
              <a:latin typeface="+mj-lt"/>
              <a:cs typeface="Arial" panose="020B0604020202020204" pitchFamily="34" charset="0"/>
            </a:endParaRPr>
          </a:p>
          <a:p>
            <a:pPr marL="285750" lvl="0" indent="-285750">
              <a:lnSpc>
                <a:spcPct val="150000"/>
              </a:lnSpc>
              <a:spcBef>
                <a:spcPts val="1200"/>
              </a:spcBef>
              <a:spcAft>
                <a:spcPts val="600"/>
              </a:spcAft>
              <a:buFont typeface="Arial" panose="020B0604020202020204" pitchFamily="34" charset="0"/>
              <a:buChar char="•"/>
            </a:pPr>
            <a:r>
              <a:rPr lang="en-AU" sz="1800" b="0">
                <a:effectLst/>
                <a:ea typeface="Calibri" panose="020F0502020204030204" pitchFamily="34" charset="0"/>
              </a:rPr>
              <a:t>consider and document personal experiences and connections to buildings and built environments</a:t>
            </a:r>
            <a:endParaRPr lang="en-AU" sz="1800">
              <a:effectLst/>
              <a:ea typeface="Calibri" panose="020F0502020204030204" pitchFamily="34" charset="0"/>
            </a:endParaRPr>
          </a:p>
          <a:p>
            <a:pPr marL="285750" lvl="0" indent="-285750">
              <a:lnSpc>
                <a:spcPct val="150000"/>
              </a:lnSpc>
              <a:spcBef>
                <a:spcPts val="1200"/>
              </a:spcBef>
              <a:spcAft>
                <a:spcPts val="600"/>
              </a:spcAft>
              <a:buFont typeface="Arial" panose="020B0604020202020204" pitchFamily="34" charset="0"/>
              <a:buChar char="•"/>
            </a:pPr>
            <a:r>
              <a:rPr lang="en-AU" sz="1800" b="0">
                <a:effectLst/>
                <a:ea typeface="Calibri" panose="020F0502020204030204" pitchFamily="34" charset="0"/>
              </a:rPr>
              <a:t>describe components of an artwork and interpret how they communicate the artist’s ideas about the world</a:t>
            </a:r>
            <a:endParaRPr lang="en-AU" sz="1800">
              <a:effectLst/>
              <a:ea typeface="Calibri" panose="020F0502020204030204" pitchFamily="34" charset="0"/>
            </a:endParaRPr>
          </a:p>
          <a:p>
            <a:pPr marL="285750" lvl="0" indent="-285750">
              <a:lnSpc>
                <a:spcPct val="150000"/>
              </a:lnSpc>
              <a:spcBef>
                <a:spcPts val="1200"/>
              </a:spcBef>
              <a:spcAft>
                <a:spcPts val="600"/>
              </a:spcAft>
              <a:buFont typeface="Arial" panose="020B0604020202020204" pitchFamily="34" charset="0"/>
              <a:buChar char="•"/>
            </a:pPr>
            <a:r>
              <a:rPr lang="en-AU" sz="1800" b="0">
                <a:effectLst/>
                <a:ea typeface="Calibri" panose="020F0502020204030204" pitchFamily="34" charset="0"/>
              </a:rPr>
              <a:t>assess and explain how effectively materials, ideas or symbols can represent meaning</a:t>
            </a:r>
            <a:endParaRPr lang="en-AU" sz="1800">
              <a:effectLst/>
              <a:ea typeface="Calibri" panose="020F0502020204030204" pitchFamily="34" charset="0"/>
            </a:endParaRPr>
          </a:p>
        </p:txBody>
      </p:sp>
      <p:sp>
        <p:nvSpPr>
          <p:cNvPr id="2" name="Slide Number Placeholder 1">
            <a:extLst>
              <a:ext uri="{FF2B5EF4-FFF2-40B4-BE49-F238E27FC236}">
                <a16:creationId xmlns:a16="http://schemas.microsoft.com/office/drawing/2014/main" id="{6C174A6A-A2A8-4AE6-9D0B-1F97EA149C6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6</a:t>
            </a:fld>
            <a:endParaRPr lang="en-AU"/>
          </a:p>
        </p:txBody>
      </p:sp>
    </p:spTree>
    <p:extLst>
      <p:ext uri="{BB962C8B-B14F-4D97-AF65-F5344CB8AC3E}">
        <p14:creationId xmlns:p14="http://schemas.microsoft.com/office/powerpoint/2010/main" val="283060583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83A7C1-1BB0-8DD0-A56C-E4AC0B7E34E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8D5D43C-CB78-E128-B690-B281A7B0D569}"/>
              </a:ext>
            </a:extLst>
          </p:cNvPr>
          <p:cNvSpPr>
            <a:spLocks noGrp="1"/>
          </p:cNvSpPr>
          <p:nvPr>
            <p:ph type="title"/>
          </p:nvPr>
        </p:nvSpPr>
        <p:spPr/>
        <p:txBody>
          <a:bodyPr/>
          <a:lstStyle/>
          <a:p>
            <a:r>
              <a:rPr lang="en-AU" dirty="0">
                <a:latin typeface="+mj-lt"/>
              </a:rPr>
              <a:t>Learning intentions and success criteria </a:t>
            </a:r>
            <a:r>
              <a:rPr lang="en-AU" dirty="0">
                <a:solidFill>
                  <a:schemeClr val="accent1">
                    <a:alpha val="0"/>
                  </a:schemeClr>
                </a:solidFill>
                <a:latin typeface="+mj-lt"/>
              </a:rPr>
              <a:t>(3)</a:t>
            </a:r>
          </a:p>
        </p:txBody>
      </p:sp>
      <p:sp>
        <p:nvSpPr>
          <p:cNvPr id="3" name="TextBox 2">
            <a:extLst>
              <a:ext uri="{FF2B5EF4-FFF2-40B4-BE49-F238E27FC236}">
                <a16:creationId xmlns:a16="http://schemas.microsoft.com/office/drawing/2014/main" id="{57169D80-BC59-3036-E938-E87FB0669AAD}"/>
              </a:ext>
            </a:extLst>
          </p:cNvPr>
          <p:cNvSpPr txBox="1"/>
          <p:nvPr/>
        </p:nvSpPr>
        <p:spPr>
          <a:xfrm>
            <a:off x="370416" y="1894417"/>
            <a:ext cx="11303000" cy="509825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600"/>
              </a:spcAft>
            </a:pPr>
            <a:r>
              <a:rPr lang="en-AU" sz="2000" b="1">
                <a:solidFill>
                  <a:schemeClr val="accent1"/>
                </a:solidFill>
                <a:latin typeface="+mj-lt"/>
                <a:cs typeface="Arial" panose="020B0604020202020204" pitchFamily="34" charset="0"/>
              </a:rPr>
              <a:t>We are learning to</a:t>
            </a:r>
            <a:endParaRPr lang="en-AU" sz="2000" b="1">
              <a:solidFill>
                <a:schemeClr val="accent1"/>
              </a:solidFill>
              <a:latin typeface="+mj-lt"/>
              <a:ea typeface="+mn-lt"/>
              <a:cs typeface="Arial" panose="020B0604020202020204" pitchFamily="34" charset="0"/>
            </a:endParaRPr>
          </a:p>
          <a:p>
            <a:pPr marL="342900" indent="-342900">
              <a:lnSpc>
                <a:spcPct val="150000"/>
              </a:lnSpc>
              <a:spcAft>
                <a:spcPts val="600"/>
              </a:spcAft>
              <a:buFont typeface="Arial" panose="020B0604020202020204" pitchFamily="34" charset="0"/>
              <a:buChar char="•"/>
            </a:pPr>
            <a:r>
              <a:rPr lang="en-AU" sz="2000">
                <a:cs typeface="Arial" panose="020B0604020202020204" pitchFamily="34" charset="0"/>
              </a:rPr>
              <a:t>Develop art making ideas and processes based on research and experimentation</a:t>
            </a:r>
          </a:p>
          <a:p>
            <a:pPr marL="342900" indent="-342900">
              <a:lnSpc>
                <a:spcPct val="150000"/>
              </a:lnSpc>
              <a:spcAft>
                <a:spcPts val="600"/>
              </a:spcAft>
              <a:buFont typeface="Arial" panose="020B0604020202020204" pitchFamily="34" charset="0"/>
              <a:buChar char="•"/>
            </a:pPr>
            <a:r>
              <a:rPr lang="en-AU" sz="2000">
                <a:cs typeface="Arial" panose="020B0604020202020204" pitchFamily="34" charset="0"/>
              </a:rPr>
              <a:t>Interpret how </a:t>
            </a:r>
            <a:r>
              <a:rPr lang="en-AU" sz="2000" err="1">
                <a:cs typeface="Arial" panose="020B0604020202020204" pitchFamily="34" charset="0"/>
              </a:rPr>
              <a:t>Mylyn</a:t>
            </a:r>
            <a:r>
              <a:rPr lang="en-AU" sz="2000">
                <a:cs typeface="Arial" panose="020B0604020202020204" pitchFamily="34" charset="0"/>
              </a:rPr>
              <a:t> Nguyen’s choices inform her representation of ideas and intentions in her artworks and how these can inform our own art making practice</a:t>
            </a:r>
          </a:p>
          <a:p>
            <a:pPr>
              <a:lnSpc>
                <a:spcPct val="150000"/>
              </a:lnSpc>
              <a:spcAft>
                <a:spcPts val="600"/>
              </a:spcAft>
            </a:pPr>
            <a:r>
              <a:rPr lang="en-AU" sz="2000" b="1">
                <a:solidFill>
                  <a:schemeClr val="accent1"/>
                </a:solidFill>
                <a:latin typeface="+mj-lt"/>
                <a:cs typeface="Arial" panose="020B0604020202020204" pitchFamily="34" charset="0"/>
              </a:rPr>
              <a:t>I can</a:t>
            </a:r>
            <a:endParaRPr lang="en-US" sz="2000">
              <a:solidFill>
                <a:schemeClr val="accent1"/>
              </a:solidFill>
              <a:latin typeface="+mj-lt"/>
              <a:cs typeface="Arial" panose="020B0604020202020204" pitchFamily="34" charset="0"/>
            </a:endParaRPr>
          </a:p>
          <a:p>
            <a:pPr marL="342900" indent="-342900">
              <a:lnSpc>
                <a:spcPct val="150000"/>
              </a:lnSpc>
              <a:spcAft>
                <a:spcPts val="600"/>
              </a:spcAft>
              <a:buFont typeface="Arial" panose="020B0604020202020204" pitchFamily="34" charset="0"/>
              <a:buChar char="•"/>
            </a:pPr>
            <a:r>
              <a:rPr lang="en-AU" sz="2000">
                <a:cs typeface="Arial" panose="020B0604020202020204" pitchFamily="34" charset="0"/>
              </a:rPr>
              <a:t>Generate original ideas using site observations and artist research</a:t>
            </a:r>
          </a:p>
          <a:p>
            <a:pPr marL="342900" indent="-342900">
              <a:lnSpc>
                <a:spcPct val="150000"/>
              </a:lnSpc>
              <a:spcAft>
                <a:spcPts val="600"/>
              </a:spcAft>
              <a:buFont typeface="Arial" panose="020B0604020202020204" pitchFamily="34" charset="0"/>
              <a:buChar char="•"/>
            </a:pPr>
            <a:r>
              <a:rPr lang="en-AU" sz="2000">
                <a:cs typeface="Arial" panose="020B0604020202020204" pitchFamily="34" charset="0"/>
              </a:rPr>
              <a:t>Make experimental artworks using source material from my site investigation</a:t>
            </a:r>
          </a:p>
          <a:p>
            <a:pPr marL="342900" indent="-342900">
              <a:lnSpc>
                <a:spcPct val="150000"/>
              </a:lnSpc>
              <a:spcAft>
                <a:spcPts val="600"/>
              </a:spcAft>
              <a:buFont typeface="Arial" panose="020B0604020202020204" pitchFamily="34" charset="0"/>
              <a:buChar char="•"/>
            </a:pPr>
            <a:r>
              <a:rPr lang="en-AU" sz="2000">
                <a:cs typeface="Arial" panose="020B0604020202020204" pitchFamily="34" charset="0"/>
              </a:rPr>
              <a:t>Investigate and interpret </a:t>
            </a:r>
            <a:r>
              <a:rPr lang="en-AU" sz="2000" err="1">
                <a:cs typeface="Arial" panose="020B0604020202020204" pitchFamily="34" charset="0"/>
              </a:rPr>
              <a:t>Mylyn</a:t>
            </a:r>
            <a:r>
              <a:rPr lang="en-AU" sz="2000">
                <a:cs typeface="Arial" panose="020B0604020202020204" pitchFamily="34" charset="0"/>
              </a:rPr>
              <a:t> Nguyen’s artmaking practice and use it to inform my own art making</a:t>
            </a:r>
          </a:p>
          <a:p>
            <a:pPr marL="342900" indent="-342900">
              <a:lnSpc>
                <a:spcPct val="150000"/>
              </a:lnSpc>
              <a:spcAft>
                <a:spcPts val="600"/>
              </a:spcAft>
              <a:buFont typeface="Arial" panose="020B0604020202020204" pitchFamily="34" charset="0"/>
              <a:buChar char="•"/>
            </a:pPr>
            <a:endParaRPr lang="en-AU" sz="2000">
              <a:cs typeface="Arial" panose="020B0604020202020204" pitchFamily="34" charset="0"/>
            </a:endParaRPr>
          </a:p>
        </p:txBody>
      </p:sp>
      <p:sp>
        <p:nvSpPr>
          <p:cNvPr id="2" name="Slide Number Placeholder 1">
            <a:extLst>
              <a:ext uri="{FF2B5EF4-FFF2-40B4-BE49-F238E27FC236}">
                <a16:creationId xmlns:a16="http://schemas.microsoft.com/office/drawing/2014/main" id="{EBEE0E3B-7F7C-ED47-F74F-1D7FF07686C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60</a:t>
            </a:fld>
            <a:endParaRPr lang="en-AU"/>
          </a:p>
        </p:txBody>
      </p:sp>
    </p:spTree>
    <p:extLst>
      <p:ext uri="{BB962C8B-B14F-4D97-AF65-F5344CB8AC3E}">
        <p14:creationId xmlns:p14="http://schemas.microsoft.com/office/powerpoint/2010/main" val="170123084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8A0D52-B97D-82B6-43C6-5692650F00E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6E1186C-EAB1-8728-4B89-E4911D76022A}"/>
              </a:ext>
            </a:extLst>
          </p:cNvPr>
          <p:cNvSpPr>
            <a:spLocks noGrp="1"/>
          </p:cNvSpPr>
          <p:nvPr>
            <p:ph type="title"/>
          </p:nvPr>
        </p:nvSpPr>
        <p:spPr/>
        <p:txBody>
          <a:bodyPr/>
          <a:lstStyle/>
          <a:p>
            <a:r>
              <a:rPr lang="en-AU" dirty="0">
                <a:latin typeface="+mj-lt"/>
              </a:rPr>
              <a:t>Art making – working through source material </a:t>
            </a:r>
            <a:r>
              <a:rPr lang="en-AU" dirty="0">
                <a:solidFill>
                  <a:schemeClr val="accent1">
                    <a:alpha val="0"/>
                  </a:schemeClr>
                </a:solidFill>
                <a:latin typeface="+mj-lt"/>
              </a:rPr>
              <a:t>(1)</a:t>
            </a:r>
          </a:p>
        </p:txBody>
      </p:sp>
      <p:sp>
        <p:nvSpPr>
          <p:cNvPr id="4" name="Text Placeholder 3">
            <a:extLst>
              <a:ext uri="{FF2B5EF4-FFF2-40B4-BE49-F238E27FC236}">
                <a16:creationId xmlns:a16="http://schemas.microsoft.com/office/drawing/2014/main" id="{FA3EDA15-4401-21D5-30B2-D6E0BB95C99E}"/>
              </a:ext>
            </a:extLst>
          </p:cNvPr>
          <p:cNvSpPr>
            <a:spLocks noGrp="1"/>
          </p:cNvSpPr>
          <p:nvPr>
            <p:ph type="body" sz="quarter" idx="18"/>
          </p:nvPr>
        </p:nvSpPr>
        <p:spPr/>
        <p:txBody>
          <a:bodyPr/>
          <a:lstStyle/>
          <a:p>
            <a:r>
              <a:rPr lang="en-AU">
                <a:latin typeface="+mj-lt"/>
              </a:rPr>
              <a:t>3.1(a) – Learning map</a:t>
            </a:r>
          </a:p>
        </p:txBody>
      </p:sp>
      <p:grpSp>
        <p:nvGrpSpPr>
          <p:cNvPr id="5" name="Group 4" descr="Tip – Use the self-evaluation and peer feedback – art making protocol to exchange feedback&#10;See Appendix 3 and 4 for additional artwork references for art making&#10;">
            <a:extLst>
              <a:ext uri="{FF2B5EF4-FFF2-40B4-BE49-F238E27FC236}">
                <a16:creationId xmlns:a16="http://schemas.microsoft.com/office/drawing/2014/main" id="{8DD995A9-0534-CC43-E6FD-8A22ABAA4E08}"/>
              </a:ext>
            </a:extLst>
          </p:cNvPr>
          <p:cNvGrpSpPr/>
          <p:nvPr/>
        </p:nvGrpSpPr>
        <p:grpSpPr>
          <a:xfrm>
            <a:off x="359999" y="1268626"/>
            <a:ext cx="11497040" cy="1045440"/>
            <a:chOff x="359999" y="1268626"/>
            <a:chExt cx="11497040" cy="1045440"/>
          </a:xfrm>
        </p:grpSpPr>
        <p:sp>
          <p:nvSpPr>
            <p:cNvPr id="6" name="Rectangle: Rounded Corners 5">
              <a:extLst>
                <a:ext uri="{FF2B5EF4-FFF2-40B4-BE49-F238E27FC236}">
                  <a16:creationId xmlns:a16="http://schemas.microsoft.com/office/drawing/2014/main" id="{D3F68CA4-38E0-CFE3-1433-AF1A4E8CEAEA}"/>
                </a:ext>
                <a:ext uri="{C183D7F6-B498-43B3-948B-1728B52AA6E4}">
                  <adec:decorative xmlns:adec="http://schemas.microsoft.com/office/drawing/2017/decorative" val="1"/>
                </a:ext>
              </a:extLst>
            </p:cNvPr>
            <p:cNvSpPr/>
            <p:nvPr/>
          </p:nvSpPr>
          <p:spPr>
            <a:xfrm>
              <a:off x="359999" y="1387072"/>
              <a:ext cx="11334320" cy="860251"/>
            </a:xfrm>
            <a:prstGeom prst="roundRect">
              <a:avLst>
                <a:gd name="adj" fmla="val 2634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63538" indent="-363538">
                <a:spcBef>
                  <a:spcPts val="600"/>
                </a:spcBef>
                <a:spcAft>
                  <a:spcPts val="600"/>
                </a:spcAft>
              </a:pPr>
              <a:r>
                <a:rPr lang="en-GB" sz="1800" b="1">
                  <a:solidFill>
                    <a:schemeClr val="bg1"/>
                  </a:solidFill>
                  <a:latin typeface="+mj-lt"/>
                  <a:cs typeface="Arial" panose="020B0604020202020204" pitchFamily="34" charset="0"/>
                </a:rPr>
                <a:t>Tip – Use the </a:t>
              </a:r>
              <a:r>
                <a:rPr lang="en-GB" sz="1800" b="1" u="sng">
                  <a:solidFill>
                    <a:schemeClr val="accent4"/>
                  </a:solidFill>
                  <a:latin typeface="+mj-lt"/>
                  <a:cs typeface="Arial" panose="020B0604020202020204" pitchFamily="34" charset="0"/>
                </a:rPr>
                <a:t>self-evaluation and peer feedback – art making</a:t>
              </a:r>
              <a:r>
                <a:rPr lang="en-GB" sz="1800" b="1">
                  <a:solidFill>
                    <a:schemeClr val="accent4"/>
                  </a:solidFill>
                  <a:latin typeface="+mj-lt"/>
                  <a:cs typeface="Arial" panose="020B0604020202020204" pitchFamily="34" charset="0"/>
                </a:rPr>
                <a:t> </a:t>
              </a:r>
              <a:r>
                <a:rPr lang="en-GB" sz="1800" b="1">
                  <a:solidFill>
                    <a:schemeClr val="bg1"/>
                  </a:solidFill>
                  <a:latin typeface="+mj-lt"/>
                  <a:cs typeface="Arial" panose="020B0604020202020204" pitchFamily="34" charset="0"/>
                </a:rPr>
                <a:t>protocol to exchange feedback</a:t>
              </a:r>
            </a:p>
            <a:p>
              <a:pPr marL="363538" indent="-363538">
                <a:spcBef>
                  <a:spcPts val="600"/>
                </a:spcBef>
                <a:spcAft>
                  <a:spcPts val="600"/>
                </a:spcAft>
              </a:pPr>
              <a:r>
                <a:rPr lang="en-GB" sz="1800" b="1">
                  <a:solidFill>
                    <a:schemeClr val="bg1"/>
                  </a:solidFill>
                  <a:latin typeface="+mj-lt"/>
                  <a:cs typeface="Arial" panose="020B0604020202020204" pitchFamily="34" charset="0"/>
                </a:rPr>
                <a:t>See Appendix 3 and 4 for additional artwork references for art making</a:t>
              </a:r>
            </a:p>
          </p:txBody>
        </p:sp>
        <p:grpSp>
          <p:nvGrpSpPr>
            <p:cNvPr id="8" name="Group 7">
              <a:extLst>
                <a:ext uri="{FF2B5EF4-FFF2-40B4-BE49-F238E27FC236}">
                  <a16:creationId xmlns:a16="http://schemas.microsoft.com/office/drawing/2014/main" id="{60A79D4F-F3D9-3AEC-C813-5663DEDEA071}"/>
                </a:ext>
              </a:extLst>
            </p:cNvPr>
            <p:cNvGrpSpPr/>
            <p:nvPr/>
          </p:nvGrpSpPr>
          <p:grpSpPr>
            <a:xfrm>
              <a:off x="10811599" y="1268626"/>
              <a:ext cx="1045440" cy="1045440"/>
              <a:chOff x="5838416" y="1432090"/>
              <a:chExt cx="1045440" cy="1045440"/>
            </a:xfrm>
          </p:grpSpPr>
          <p:sp>
            <p:nvSpPr>
              <p:cNvPr id="9" name="Oval 8">
                <a:hlinkClick r:id="rId2" action="ppaction://hlinksldjump"/>
                <a:extLst>
                  <a:ext uri="{FF2B5EF4-FFF2-40B4-BE49-F238E27FC236}">
                    <a16:creationId xmlns:a16="http://schemas.microsoft.com/office/drawing/2014/main" id="{287E60D4-6E78-3582-5C04-B712BB027F4B}"/>
                  </a:ext>
                </a:extLst>
              </p:cNvPr>
              <p:cNvSpPr/>
              <p:nvPr/>
            </p:nvSpPr>
            <p:spPr>
              <a:xfrm>
                <a:off x="5838416" y="1432090"/>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sz="3000" b="1">
                  <a:solidFill>
                    <a:schemeClr val="bg1"/>
                  </a:solidFill>
                  <a:latin typeface="+mj-lt"/>
                  <a:cs typeface="Arial" panose="020B0604020202020204" pitchFamily="34" charset="0"/>
                </a:endParaRPr>
              </a:p>
            </p:txBody>
          </p:sp>
          <p:pic>
            <p:nvPicPr>
              <p:cNvPr id="10" name="Picture 9" descr="A blue circle with a red and blue circle with a red arrow in the center&#10;&#10;AI-generated content may be incorrect.">
                <a:extLst>
                  <a:ext uri="{FF2B5EF4-FFF2-40B4-BE49-F238E27FC236}">
                    <a16:creationId xmlns:a16="http://schemas.microsoft.com/office/drawing/2014/main" id="{0E052F74-1E01-E997-2948-1DA7C81559C3}"/>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938288" y="1532918"/>
                <a:ext cx="845696" cy="845694"/>
              </a:xfrm>
              <a:prstGeom prst="rect">
                <a:avLst/>
              </a:prstGeom>
            </p:spPr>
          </p:pic>
        </p:grpSp>
      </p:grpSp>
      <p:grpSp>
        <p:nvGrpSpPr>
          <p:cNvPr id="11" name="Group 10">
            <a:extLst>
              <a:ext uri="{FF2B5EF4-FFF2-40B4-BE49-F238E27FC236}">
                <a16:creationId xmlns:a16="http://schemas.microsoft.com/office/drawing/2014/main" id="{0D96292F-88E2-F4F7-D5EF-8DA0B3487F73}"/>
              </a:ext>
              <a:ext uri="{C183D7F6-B498-43B3-948B-1728B52AA6E4}">
                <adec:decorative xmlns:adec="http://schemas.microsoft.com/office/drawing/2017/decorative" val="1"/>
              </a:ext>
            </a:extLst>
          </p:cNvPr>
          <p:cNvGrpSpPr/>
          <p:nvPr/>
        </p:nvGrpSpPr>
        <p:grpSpPr>
          <a:xfrm>
            <a:off x="3928133" y="2353919"/>
            <a:ext cx="5891080" cy="4941367"/>
            <a:chOff x="3928133" y="2353919"/>
            <a:chExt cx="5891080" cy="4941367"/>
          </a:xfrm>
        </p:grpSpPr>
        <p:sp>
          <p:nvSpPr>
            <p:cNvPr id="24" name="Arc 23">
              <a:extLst>
                <a:ext uri="{FF2B5EF4-FFF2-40B4-BE49-F238E27FC236}">
                  <a16:creationId xmlns:a16="http://schemas.microsoft.com/office/drawing/2014/main" id="{E7E832A6-5CD9-631F-775C-BF11999FDFA0}"/>
                </a:ext>
              </a:extLst>
            </p:cNvPr>
            <p:cNvSpPr/>
            <p:nvPr/>
          </p:nvSpPr>
          <p:spPr>
            <a:xfrm>
              <a:off x="3928133" y="2353919"/>
              <a:ext cx="3362286" cy="3362286"/>
            </a:xfrm>
            <a:prstGeom prst="arc">
              <a:avLst>
                <a:gd name="adj1" fmla="val 5397704"/>
                <a:gd name="adj2" fmla="val 11040835"/>
              </a:avLst>
            </a:prstGeom>
            <a:ln w="28575">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23" name="Arc 22">
              <a:extLst>
                <a:ext uri="{FF2B5EF4-FFF2-40B4-BE49-F238E27FC236}">
                  <a16:creationId xmlns:a16="http://schemas.microsoft.com/office/drawing/2014/main" id="{EF3D6423-567C-E1FD-7DAD-16832BD541B4}"/>
                </a:ext>
              </a:extLst>
            </p:cNvPr>
            <p:cNvSpPr/>
            <p:nvPr/>
          </p:nvSpPr>
          <p:spPr>
            <a:xfrm>
              <a:off x="6456927" y="3933000"/>
              <a:ext cx="3362286" cy="3362286"/>
            </a:xfrm>
            <a:prstGeom prst="arc">
              <a:avLst>
                <a:gd name="adj1" fmla="val 10957113"/>
                <a:gd name="adj2" fmla="val 17763103"/>
              </a:avLst>
            </a:prstGeom>
            <a:ln w="28575">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grpSp>
      <p:sp>
        <p:nvSpPr>
          <p:cNvPr id="13" name="Oval 12">
            <a:extLst>
              <a:ext uri="{FF2B5EF4-FFF2-40B4-BE49-F238E27FC236}">
                <a16:creationId xmlns:a16="http://schemas.microsoft.com/office/drawing/2014/main" id="{F82C851E-C979-A02F-E6D1-2FD390DAF009}"/>
              </a:ext>
            </a:extLst>
          </p:cNvPr>
          <p:cNvSpPr/>
          <p:nvPr/>
        </p:nvSpPr>
        <p:spPr>
          <a:xfrm>
            <a:off x="2529540" y="2537416"/>
            <a:ext cx="2168081" cy="2168081"/>
          </a:xfrm>
          <a:prstGeom prst="ellipse">
            <a:avLst/>
          </a:prstGeom>
          <a:solidFill>
            <a:schemeClr val="accent4"/>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600">
                <a:solidFill>
                  <a:schemeClr val="accent1"/>
                </a:solidFill>
              </a:rPr>
              <a:t>Categorise your artefacts</a:t>
            </a:r>
          </a:p>
        </p:txBody>
      </p:sp>
      <p:sp>
        <p:nvSpPr>
          <p:cNvPr id="17" name="Oval 16">
            <a:extLst>
              <a:ext uri="{FF2B5EF4-FFF2-40B4-BE49-F238E27FC236}">
                <a16:creationId xmlns:a16="http://schemas.microsoft.com/office/drawing/2014/main" id="{1D1F82C3-92A4-9E29-176D-E9EF370A90EE}"/>
              </a:ext>
            </a:extLst>
          </p:cNvPr>
          <p:cNvSpPr/>
          <p:nvPr/>
        </p:nvSpPr>
        <p:spPr>
          <a:xfrm>
            <a:off x="4775784" y="4508629"/>
            <a:ext cx="2168081" cy="2168081"/>
          </a:xfrm>
          <a:prstGeom prst="ellipse">
            <a:avLst/>
          </a:prstGeom>
          <a:solidFill>
            <a:schemeClr val="accent4"/>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600">
                <a:solidFill>
                  <a:schemeClr val="accent1"/>
                </a:solidFill>
              </a:rPr>
              <a:t>Remix: combine artefacts to create new ones</a:t>
            </a:r>
          </a:p>
        </p:txBody>
      </p:sp>
      <p:sp>
        <p:nvSpPr>
          <p:cNvPr id="18" name="Oval 17">
            <a:extLst>
              <a:ext uri="{FF2B5EF4-FFF2-40B4-BE49-F238E27FC236}">
                <a16:creationId xmlns:a16="http://schemas.microsoft.com/office/drawing/2014/main" id="{FE638E3A-3F10-92BB-3E02-3C777A4B44E4}"/>
              </a:ext>
            </a:extLst>
          </p:cNvPr>
          <p:cNvSpPr/>
          <p:nvPr/>
        </p:nvSpPr>
        <p:spPr>
          <a:xfrm>
            <a:off x="7022028" y="2537416"/>
            <a:ext cx="2168081" cy="2168081"/>
          </a:xfrm>
          <a:prstGeom prst="ellipse">
            <a:avLst/>
          </a:prstGeom>
          <a:solidFill>
            <a:schemeClr val="accent4"/>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600" dirty="0">
                <a:solidFill>
                  <a:schemeClr val="accent1"/>
                </a:solidFill>
              </a:rPr>
              <a:t>Rework: re-create artefacts using different materials or processes</a:t>
            </a:r>
          </a:p>
        </p:txBody>
      </p:sp>
      <p:sp>
        <p:nvSpPr>
          <p:cNvPr id="2" name="Slide Number Placeholder 1">
            <a:extLst>
              <a:ext uri="{FF2B5EF4-FFF2-40B4-BE49-F238E27FC236}">
                <a16:creationId xmlns:a16="http://schemas.microsoft.com/office/drawing/2014/main" id="{E9859903-CCB1-878A-C822-4238EF770D5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61</a:t>
            </a:fld>
            <a:endParaRPr lang="en-AU"/>
          </a:p>
        </p:txBody>
      </p:sp>
    </p:spTree>
    <p:extLst>
      <p:ext uri="{BB962C8B-B14F-4D97-AF65-F5344CB8AC3E}">
        <p14:creationId xmlns:p14="http://schemas.microsoft.com/office/powerpoint/2010/main" val="807273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6AF137-1B62-FD5C-EA9B-ADE5C483B11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B5F1F0D-F5E9-C62E-BB6E-3126F0111C33}"/>
              </a:ext>
            </a:extLst>
          </p:cNvPr>
          <p:cNvSpPr>
            <a:spLocks noGrp="1"/>
          </p:cNvSpPr>
          <p:nvPr>
            <p:ph type="title"/>
          </p:nvPr>
        </p:nvSpPr>
        <p:spPr/>
        <p:txBody>
          <a:bodyPr/>
          <a:lstStyle/>
          <a:p>
            <a:r>
              <a:rPr lang="en-AU" dirty="0">
                <a:latin typeface="+mj-lt"/>
              </a:rPr>
              <a:t>Art making – working through source material </a:t>
            </a:r>
            <a:r>
              <a:rPr lang="en-AU" dirty="0">
                <a:solidFill>
                  <a:schemeClr val="accent1">
                    <a:alpha val="0"/>
                  </a:schemeClr>
                </a:solidFill>
                <a:latin typeface="+mj-lt"/>
              </a:rPr>
              <a:t>(2)</a:t>
            </a:r>
          </a:p>
        </p:txBody>
      </p:sp>
      <p:sp>
        <p:nvSpPr>
          <p:cNvPr id="4" name="Text Placeholder 3">
            <a:extLst>
              <a:ext uri="{FF2B5EF4-FFF2-40B4-BE49-F238E27FC236}">
                <a16:creationId xmlns:a16="http://schemas.microsoft.com/office/drawing/2014/main" id="{1D4F7E3F-682F-9DFB-069A-55B7D9C0ADC7}"/>
              </a:ext>
            </a:extLst>
          </p:cNvPr>
          <p:cNvSpPr>
            <a:spLocks noGrp="1"/>
          </p:cNvSpPr>
          <p:nvPr>
            <p:ph type="body" sz="quarter" idx="18"/>
          </p:nvPr>
        </p:nvSpPr>
        <p:spPr/>
        <p:txBody>
          <a:bodyPr/>
          <a:lstStyle/>
          <a:p>
            <a:r>
              <a:rPr lang="en-AU">
                <a:latin typeface="+mj-lt"/>
              </a:rPr>
              <a:t>3.1(b) – Categorising</a:t>
            </a:r>
          </a:p>
        </p:txBody>
      </p:sp>
      <p:sp>
        <p:nvSpPr>
          <p:cNvPr id="5" name="Content Placeholder 4">
            <a:extLst>
              <a:ext uri="{FF2B5EF4-FFF2-40B4-BE49-F238E27FC236}">
                <a16:creationId xmlns:a16="http://schemas.microsoft.com/office/drawing/2014/main" id="{54BE5AB4-D516-E095-43F6-EC208BD1BF6F}"/>
              </a:ext>
            </a:extLst>
          </p:cNvPr>
          <p:cNvSpPr>
            <a:spLocks noGrp="1"/>
          </p:cNvSpPr>
          <p:nvPr>
            <p:ph sz="quarter" idx="19"/>
          </p:nvPr>
        </p:nvSpPr>
        <p:spPr/>
        <p:txBody>
          <a:bodyPr/>
          <a:lstStyle/>
          <a:p>
            <a:r>
              <a:rPr lang="en-AU">
                <a:latin typeface="+mn-lt"/>
              </a:rPr>
              <a:t>Think about your reflection and peer feedback from activity 2.3</a:t>
            </a:r>
          </a:p>
          <a:p>
            <a:pPr marL="342900" indent="-342900">
              <a:buFont typeface="Arial" panose="020B0604020202020204" pitchFamily="34" charset="0"/>
              <a:buChar char="•"/>
            </a:pPr>
            <a:r>
              <a:rPr lang="en-AU">
                <a:latin typeface="+mn-lt"/>
              </a:rPr>
              <a:t>From your top 5 artefacts, think about what categories you could assign. These could include techniques and/or subject matter.</a:t>
            </a:r>
            <a:br>
              <a:rPr lang="en-AU">
                <a:latin typeface="+mn-lt"/>
              </a:rPr>
            </a:br>
            <a:r>
              <a:rPr lang="en-AU">
                <a:latin typeface="+mn-lt"/>
              </a:rPr>
              <a:t>For example: wide shots, architecture details, doors, weathering, reflections</a:t>
            </a:r>
          </a:p>
          <a:p>
            <a:pPr marL="342900" indent="-342900">
              <a:buFont typeface="Arial" panose="020B0604020202020204" pitchFamily="34" charset="0"/>
              <a:buChar char="•"/>
            </a:pPr>
            <a:r>
              <a:rPr lang="en-AU">
                <a:latin typeface="+mn-lt"/>
              </a:rPr>
              <a:t>Go back to your collection of documentary material – add other artefacts into the categories you’ve just created</a:t>
            </a:r>
          </a:p>
        </p:txBody>
      </p:sp>
      <p:sp>
        <p:nvSpPr>
          <p:cNvPr id="8" name="Rectangle: Rounded Corners 7">
            <a:extLst>
              <a:ext uri="{FF2B5EF4-FFF2-40B4-BE49-F238E27FC236}">
                <a16:creationId xmlns:a16="http://schemas.microsoft.com/office/drawing/2014/main" id="{7834061E-C8AC-5105-557E-121298F12730}"/>
              </a:ext>
            </a:extLst>
          </p:cNvPr>
          <p:cNvSpPr/>
          <p:nvPr/>
        </p:nvSpPr>
        <p:spPr>
          <a:xfrm>
            <a:off x="6248246" y="1232291"/>
            <a:ext cx="5735637" cy="4941455"/>
          </a:xfrm>
          <a:prstGeom prst="roundRect">
            <a:avLst>
              <a:gd name="adj" fmla="val 5452"/>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AU" sz="2000">
                <a:solidFill>
                  <a:schemeClr val="tx1"/>
                </a:solidFill>
              </a:rPr>
              <a:t>Category – building tops</a:t>
            </a:r>
          </a:p>
        </p:txBody>
      </p:sp>
      <p:grpSp>
        <p:nvGrpSpPr>
          <p:cNvPr id="6" name="Group 5" descr="5 photographs of building rooftops in a range of architectural styles.">
            <a:extLst>
              <a:ext uri="{FF2B5EF4-FFF2-40B4-BE49-F238E27FC236}">
                <a16:creationId xmlns:a16="http://schemas.microsoft.com/office/drawing/2014/main" id="{C6CCE5F7-906F-D390-57A4-5B6001EE7E82}"/>
              </a:ext>
            </a:extLst>
          </p:cNvPr>
          <p:cNvGrpSpPr/>
          <p:nvPr/>
        </p:nvGrpSpPr>
        <p:grpSpPr>
          <a:xfrm>
            <a:off x="6452343" y="1786357"/>
            <a:ext cx="5379294" cy="4089123"/>
            <a:chOff x="6452343" y="1786357"/>
            <a:chExt cx="5379294" cy="4089123"/>
          </a:xfrm>
        </p:grpSpPr>
        <p:pic>
          <p:nvPicPr>
            <p:cNvPr id="14" name="Picture 13" descr="A close-up of a building&#10;&#10;AI-generated content may be incorrect.">
              <a:extLst>
                <a:ext uri="{FF2B5EF4-FFF2-40B4-BE49-F238E27FC236}">
                  <a16:creationId xmlns:a16="http://schemas.microsoft.com/office/drawing/2014/main" id="{3C528885-04BE-D0A0-385D-CAE81D32A72C}"/>
                </a:ext>
              </a:extLst>
            </p:cNvPr>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rot="5400000">
              <a:off x="6130505" y="2108195"/>
              <a:ext cx="2369271" cy="1725596"/>
            </a:xfrm>
            <a:prstGeom prst="rect">
              <a:avLst/>
            </a:prstGeom>
          </p:spPr>
        </p:pic>
        <p:pic>
          <p:nvPicPr>
            <p:cNvPr id="16" name="Picture 15" descr="A clock tower with a cross on top&#10;&#10;AI-generated content may be incorrect.">
              <a:extLst>
                <a:ext uri="{FF2B5EF4-FFF2-40B4-BE49-F238E27FC236}">
                  <a16:creationId xmlns:a16="http://schemas.microsoft.com/office/drawing/2014/main" id="{5A59D2A5-0CF0-9526-C5A3-7A0F36A5ECFE}"/>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8255149" y="1786358"/>
              <a:ext cx="1254959" cy="2377539"/>
            </a:xfrm>
            <a:prstGeom prst="rect">
              <a:avLst/>
            </a:prstGeom>
          </p:spPr>
        </p:pic>
        <p:pic>
          <p:nvPicPr>
            <p:cNvPr id="10" name="Picture 9" descr="A large building with a flag on top&#10;&#10;AI-generated content may be incorrect.">
              <a:extLst>
                <a:ext uri="{FF2B5EF4-FFF2-40B4-BE49-F238E27FC236}">
                  <a16:creationId xmlns:a16="http://schemas.microsoft.com/office/drawing/2014/main" id="{66915B98-B277-6C55-26EF-4751CC7006FF}"/>
                </a:ext>
              </a:extLst>
            </p:cNvPr>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a:xfrm>
              <a:off x="9587318" y="1786357"/>
              <a:ext cx="2244319" cy="2398293"/>
            </a:xfrm>
            <a:prstGeom prst="rect">
              <a:avLst/>
            </a:prstGeom>
          </p:spPr>
        </p:pic>
        <p:pic>
          <p:nvPicPr>
            <p:cNvPr id="18" name="Picture 17" descr="A statue of a person and several women&#10;&#10;AI-generated content may be incorrect.">
              <a:extLst>
                <a:ext uri="{FF2B5EF4-FFF2-40B4-BE49-F238E27FC236}">
                  <a16:creationId xmlns:a16="http://schemas.microsoft.com/office/drawing/2014/main" id="{2B476139-CC7A-6EB2-D6AF-10F1BDA5F77A}"/>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742859" y="4232723"/>
              <a:ext cx="2464135" cy="1642757"/>
            </a:xfrm>
            <a:prstGeom prst="rect">
              <a:avLst/>
            </a:prstGeom>
          </p:spPr>
        </p:pic>
        <p:pic>
          <p:nvPicPr>
            <p:cNvPr id="20" name="Picture 19" descr="A brick building with a tower&#10;&#10;AI-generated content may be incorrect.">
              <a:extLst>
                <a:ext uri="{FF2B5EF4-FFF2-40B4-BE49-F238E27FC236}">
                  <a16:creationId xmlns:a16="http://schemas.microsoft.com/office/drawing/2014/main" id="{FD315019-D748-5065-D002-FC178252D1FB}"/>
                </a:ext>
              </a:extLst>
            </p:cNvPr>
            <p:cNvPicPr>
              <a:picLocks noChangeAspect="1"/>
            </p:cNvPicPr>
            <p:nvPr/>
          </p:nvPicPr>
          <p:blipFill>
            <a:blip r:embed="rId6" cstate="hqprint">
              <a:extLst>
                <a:ext uri="{28A0092B-C50C-407E-A947-70E740481C1C}">
                  <a14:useLocalDpi xmlns:a14="http://schemas.microsoft.com/office/drawing/2010/main"/>
                </a:ext>
              </a:extLst>
            </a:blip>
            <a:srcRect b="-1935"/>
            <a:stretch>
              <a:fillRect/>
            </a:stretch>
          </p:blipFill>
          <p:spPr>
            <a:xfrm rot="16200000">
              <a:off x="9631150" y="3898594"/>
              <a:ext cx="1642756" cy="2311015"/>
            </a:xfrm>
            <a:prstGeom prst="rect">
              <a:avLst/>
            </a:prstGeom>
          </p:spPr>
        </p:pic>
      </p:grpSp>
      <p:sp>
        <p:nvSpPr>
          <p:cNvPr id="2" name="Slide Number Placeholder 1">
            <a:extLst>
              <a:ext uri="{FF2B5EF4-FFF2-40B4-BE49-F238E27FC236}">
                <a16:creationId xmlns:a16="http://schemas.microsoft.com/office/drawing/2014/main" id="{1FDB2E2C-C974-EF1D-4ED5-0B9FEDAB9B0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62</a:t>
            </a:fld>
            <a:endParaRPr lang="en-AU"/>
          </a:p>
        </p:txBody>
      </p:sp>
    </p:spTree>
    <p:extLst>
      <p:ext uri="{BB962C8B-B14F-4D97-AF65-F5344CB8AC3E}">
        <p14:creationId xmlns:p14="http://schemas.microsoft.com/office/powerpoint/2010/main" val="2548881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DD1628-67C3-FE54-C145-957A862ED65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936FC92-935F-833C-C5DC-09FA0FDB960C}"/>
              </a:ext>
            </a:extLst>
          </p:cNvPr>
          <p:cNvSpPr>
            <a:spLocks noGrp="1"/>
          </p:cNvSpPr>
          <p:nvPr>
            <p:ph type="title"/>
          </p:nvPr>
        </p:nvSpPr>
        <p:spPr/>
        <p:txBody>
          <a:bodyPr/>
          <a:lstStyle/>
          <a:p>
            <a:r>
              <a:rPr lang="en-AU" dirty="0">
                <a:latin typeface="+mj-lt"/>
              </a:rPr>
              <a:t>Art making – working through source material </a:t>
            </a:r>
            <a:r>
              <a:rPr lang="en-AU" dirty="0">
                <a:solidFill>
                  <a:schemeClr val="accent1">
                    <a:alpha val="0"/>
                  </a:schemeClr>
                </a:solidFill>
                <a:latin typeface="+mj-lt"/>
              </a:rPr>
              <a:t>(3)</a:t>
            </a:r>
          </a:p>
        </p:txBody>
      </p:sp>
      <p:sp>
        <p:nvSpPr>
          <p:cNvPr id="4" name="Text Placeholder 3">
            <a:extLst>
              <a:ext uri="{FF2B5EF4-FFF2-40B4-BE49-F238E27FC236}">
                <a16:creationId xmlns:a16="http://schemas.microsoft.com/office/drawing/2014/main" id="{C28D4B4C-609A-4A99-C63C-3EB9C9ED31DA}"/>
              </a:ext>
            </a:extLst>
          </p:cNvPr>
          <p:cNvSpPr>
            <a:spLocks noGrp="1"/>
          </p:cNvSpPr>
          <p:nvPr>
            <p:ph type="body" sz="quarter" idx="18"/>
          </p:nvPr>
        </p:nvSpPr>
        <p:spPr/>
        <p:txBody>
          <a:bodyPr/>
          <a:lstStyle/>
          <a:p>
            <a:r>
              <a:rPr lang="en-AU">
                <a:latin typeface="+mj-lt"/>
              </a:rPr>
              <a:t>3.1(c) – Remixing</a:t>
            </a:r>
          </a:p>
        </p:txBody>
      </p:sp>
      <p:sp>
        <p:nvSpPr>
          <p:cNvPr id="5" name="Content Placeholder 4">
            <a:extLst>
              <a:ext uri="{FF2B5EF4-FFF2-40B4-BE49-F238E27FC236}">
                <a16:creationId xmlns:a16="http://schemas.microsoft.com/office/drawing/2014/main" id="{411BBB4D-505B-28DB-45BE-33C0119EA102}"/>
              </a:ext>
            </a:extLst>
          </p:cNvPr>
          <p:cNvSpPr>
            <a:spLocks noGrp="1"/>
          </p:cNvSpPr>
          <p:nvPr>
            <p:ph sz="quarter" idx="19"/>
          </p:nvPr>
        </p:nvSpPr>
        <p:spPr>
          <a:xfrm>
            <a:off x="360363" y="1562471"/>
            <a:ext cx="5583237" cy="4814518"/>
          </a:xfrm>
        </p:spPr>
        <p:txBody>
          <a:bodyPr/>
          <a:lstStyle/>
          <a:p>
            <a:pPr marL="285750" indent="-285750">
              <a:buFont typeface="Arial" panose="020B0604020202020204" pitchFamily="34" charset="0"/>
              <a:buChar char="•"/>
            </a:pPr>
            <a:r>
              <a:rPr lang="en-AU" sz="1800">
                <a:latin typeface="+mn-lt"/>
              </a:rPr>
              <a:t>Choose 3–4 of your artefacts to work with. These could be from your top 5 and/or related items</a:t>
            </a:r>
          </a:p>
          <a:p>
            <a:pPr marL="285750" indent="-285750">
              <a:buFont typeface="Arial" panose="020B0604020202020204" pitchFamily="34" charset="0"/>
              <a:buChar char="•"/>
            </a:pPr>
            <a:r>
              <a:rPr lang="en-AU" sz="1800">
                <a:latin typeface="+mn-lt"/>
              </a:rPr>
              <a:t>Make a new artefact by combining elements of your source material. You could:</a:t>
            </a:r>
          </a:p>
          <a:p>
            <a:pPr marL="702900" lvl="4" indent="-342900">
              <a:spcAft>
                <a:spcPts val="1200"/>
              </a:spcAft>
              <a:buFont typeface="Arial"/>
              <a:buChar char="–"/>
            </a:pPr>
            <a:r>
              <a:rPr lang="en-AU">
                <a:latin typeface="+mn-lt"/>
              </a:rPr>
              <a:t>make photocopies, cut/tear the paper and re-arrange as a collage with additional drawing/painted elements.</a:t>
            </a:r>
          </a:p>
          <a:p>
            <a:pPr marL="702900" lvl="4" indent="-342900">
              <a:spcAft>
                <a:spcPts val="1200"/>
              </a:spcAft>
              <a:buFont typeface="Arial"/>
              <a:buChar char="–"/>
            </a:pPr>
            <a:r>
              <a:rPr lang="en-AU">
                <a:latin typeface="+mn-lt"/>
              </a:rPr>
              <a:t>use digital tools like </a:t>
            </a:r>
            <a:r>
              <a:rPr lang="en-AU">
                <a:latin typeface="+mn-lt"/>
                <a:hlinkClick r:id="rId2"/>
              </a:rPr>
              <a:t>Canva</a:t>
            </a:r>
            <a:r>
              <a:rPr lang="en-AU">
                <a:latin typeface="+mn-lt"/>
              </a:rPr>
              <a:t>, </a:t>
            </a:r>
            <a:r>
              <a:rPr lang="en-AU">
                <a:latin typeface="+mn-lt"/>
                <a:hlinkClick r:id="rId3"/>
              </a:rPr>
              <a:t>Paint</a:t>
            </a:r>
            <a:r>
              <a:rPr lang="en-AU">
                <a:latin typeface="+mn-lt"/>
              </a:rPr>
              <a:t> or </a:t>
            </a:r>
            <a:r>
              <a:rPr lang="en-AU">
                <a:latin typeface="+mn-lt"/>
                <a:hlinkClick r:id="rId4"/>
              </a:rPr>
              <a:t>Photoshop</a:t>
            </a:r>
            <a:r>
              <a:rPr lang="en-AU">
                <a:latin typeface="+mn-lt"/>
              </a:rPr>
              <a:t> to modify and combine elements to make a new image like a digital collage, or a video artwork.</a:t>
            </a:r>
          </a:p>
        </p:txBody>
      </p:sp>
      <p:grpSp>
        <p:nvGrpSpPr>
          <p:cNvPr id="26" name="Group 25">
            <a:extLst>
              <a:ext uri="{FF2B5EF4-FFF2-40B4-BE49-F238E27FC236}">
                <a16:creationId xmlns:a16="http://schemas.microsoft.com/office/drawing/2014/main" id="{F0BF7EFE-84BA-321A-A9F4-E3173161FFF6}"/>
              </a:ext>
              <a:ext uri="{C183D7F6-B498-43B3-948B-1728B52AA6E4}">
                <adec:decorative xmlns:adec="http://schemas.microsoft.com/office/drawing/2017/decorative" val="1"/>
              </a:ext>
            </a:extLst>
          </p:cNvPr>
          <p:cNvGrpSpPr/>
          <p:nvPr/>
        </p:nvGrpSpPr>
        <p:grpSpPr>
          <a:xfrm>
            <a:off x="6426202" y="1348435"/>
            <a:ext cx="5421756" cy="4780632"/>
            <a:chOff x="5765800" y="905601"/>
            <a:chExt cx="6426199" cy="5666299"/>
          </a:xfrm>
        </p:grpSpPr>
        <p:pic>
          <p:nvPicPr>
            <p:cNvPr id="10" name="Picture 9" descr="A building with a statue on top&#10;&#10;AI-generated content may be incorrect.">
              <a:extLst>
                <a:ext uri="{FF2B5EF4-FFF2-40B4-BE49-F238E27FC236}">
                  <a16:creationId xmlns:a16="http://schemas.microsoft.com/office/drawing/2014/main" id="{BFFE79B0-0726-B267-914D-FE2E529F29B7}"/>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765800" y="3867260"/>
              <a:ext cx="3825516" cy="2704640"/>
            </a:xfrm>
            <a:prstGeom prst="rect">
              <a:avLst/>
            </a:prstGeom>
          </p:spPr>
        </p:pic>
        <p:pic>
          <p:nvPicPr>
            <p:cNvPr id="3074" name="Picture 2" descr="May be an image of studying and text">
              <a:extLst>
                <a:ext uri="{FF2B5EF4-FFF2-40B4-BE49-F238E27FC236}">
                  <a16:creationId xmlns:a16="http://schemas.microsoft.com/office/drawing/2014/main" id="{7CC84892-768C-84A3-D6ED-9D343C5044D8}"/>
                </a:ext>
              </a:extLst>
            </p:cNvPr>
            <p:cNvPicPr>
              <a:picLocks noChangeAspect="1" noChangeArrowheads="1"/>
            </p:cNvPicPr>
            <p:nvPr/>
          </p:nvPicPr>
          <p:blipFill rotWithShape="1">
            <a:blip r:embed="rId6" cstate="hqprint">
              <a:extLst>
                <a:ext uri="{28A0092B-C50C-407E-A947-70E740481C1C}">
                  <a14:useLocalDpi xmlns:a14="http://schemas.microsoft.com/office/drawing/2010/main"/>
                </a:ext>
              </a:extLst>
            </a:blip>
            <a:srcRect/>
            <a:stretch>
              <a:fillRect/>
            </a:stretch>
          </p:blipFill>
          <p:spPr bwMode="auto">
            <a:xfrm>
              <a:off x="5765800" y="905601"/>
              <a:ext cx="3825516" cy="287212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picture of a building&#10;&#10;AI-generated content may be incorrect.">
              <a:extLst>
                <a:ext uri="{FF2B5EF4-FFF2-40B4-BE49-F238E27FC236}">
                  <a16:creationId xmlns:a16="http://schemas.microsoft.com/office/drawing/2014/main" id="{1358CA88-EEF5-EB2B-A100-8667A1EADB80}"/>
                </a:ext>
              </a:extLst>
            </p:cNvPr>
            <p:cNvPicPr>
              <a:picLocks noChangeAspect="1"/>
            </p:cNvPicPr>
            <p:nvPr/>
          </p:nvPicPr>
          <p:blipFill>
            <a:blip r:embed="rId7" cstate="hqprint">
              <a:extLst>
                <a:ext uri="{28A0092B-C50C-407E-A947-70E740481C1C}">
                  <a14:useLocalDpi xmlns:a14="http://schemas.microsoft.com/office/drawing/2010/main"/>
                </a:ext>
              </a:extLst>
            </a:blip>
            <a:srcRect/>
            <a:stretch>
              <a:fillRect/>
            </a:stretch>
          </p:blipFill>
          <p:spPr>
            <a:xfrm rot="5400000">
              <a:off x="9105869" y="2451555"/>
              <a:ext cx="3653770" cy="2518491"/>
            </a:xfrm>
            <a:prstGeom prst="rect">
              <a:avLst/>
            </a:prstGeom>
          </p:spPr>
        </p:pic>
      </p:grpSp>
      <p:sp>
        <p:nvSpPr>
          <p:cNvPr id="2" name="Slide Number Placeholder 1">
            <a:extLst>
              <a:ext uri="{FF2B5EF4-FFF2-40B4-BE49-F238E27FC236}">
                <a16:creationId xmlns:a16="http://schemas.microsoft.com/office/drawing/2014/main" id="{2F3546FC-8840-FC87-E58D-8973E564255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63</a:t>
            </a:fld>
            <a:endParaRPr lang="en-AU"/>
          </a:p>
        </p:txBody>
      </p:sp>
    </p:spTree>
    <p:extLst>
      <p:ext uri="{BB962C8B-B14F-4D97-AF65-F5344CB8AC3E}">
        <p14:creationId xmlns:p14="http://schemas.microsoft.com/office/powerpoint/2010/main" val="3995770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A5B437-65F9-D27F-0179-9AA51920392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B123ADF-4ED6-7D12-B725-8E4839840FF4}"/>
              </a:ext>
            </a:extLst>
          </p:cNvPr>
          <p:cNvSpPr>
            <a:spLocks noGrp="1"/>
          </p:cNvSpPr>
          <p:nvPr>
            <p:ph type="title"/>
          </p:nvPr>
        </p:nvSpPr>
        <p:spPr/>
        <p:txBody>
          <a:bodyPr/>
          <a:lstStyle/>
          <a:p>
            <a:r>
              <a:rPr lang="en-AU" dirty="0">
                <a:latin typeface="+mj-lt"/>
              </a:rPr>
              <a:t>Art making – working through source material </a:t>
            </a:r>
            <a:r>
              <a:rPr lang="en-AU" dirty="0">
                <a:solidFill>
                  <a:schemeClr val="accent1">
                    <a:alpha val="0"/>
                  </a:schemeClr>
                </a:solidFill>
                <a:latin typeface="+mj-lt"/>
              </a:rPr>
              <a:t>(4)</a:t>
            </a:r>
          </a:p>
        </p:txBody>
      </p:sp>
      <p:sp>
        <p:nvSpPr>
          <p:cNvPr id="4" name="Text Placeholder 3">
            <a:extLst>
              <a:ext uri="{FF2B5EF4-FFF2-40B4-BE49-F238E27FC236}">
                <a16:creationId xmlns:a16="http://schemas.microsoft.com/office/drawing/2014/main" id="{ED0F7ED3-13A8-DB79-DBC8-93528C0B2FB7}"/>
              </a:ext>
            </a:extLst>
          </p:cNvPr>
          <p:cNvSpPr>
            <a:spLocks noGrp="1"/>
          </p:cNvSpPr>
          <p:nvPr>
            <p:ph type="body" sz="quarter" idx="18"/>
          </p:nvPr>
        </p:nvSpPr>
        <p:spPr/>
        <p:txBody>
          <a:bodyPr/>
          <a:lstStyle/>
          <a:p>
            <a:r>
              <a:rPr lang="en-AU" dirty="0">
                <a:latin typeface="+mj-lt"/>
              </a:rPr>
              <a:t>3.1(d) – Reworking</a:t>
            </a:r>
          </a:p>
        </p:txBody>
      </p:sp>
      <p:sp>
        <p:nvSpPr>
          <p:cNvPr id="5" name="Content Placeholder 4">
            <a:extLst>
              <a:ext uri="{FF2B5EF4-FFF2-40B4-BE49-F238E27FC236}">
                <a16:creationId xmlns:a16="http://schemas.microsoft.com/office/drawing/2014/main" id="{853CEA9B-916D-21C3-F9AE-F2D89B3923D4}"/>
              </a:ext>
            </a:extLst>
          </p:cNvPr>
          <p:cNvSpPr>
            <a:spLocks noGrp="1"/>
          </p:cNvSpPr>
          <p:nvPr>
            <p:ph sz="quarter" idx="19"/>
          </p:nvPr>
        </p:nvSpPr>
        <p:spPr>
          <a:xfrm>
            <a:off x="360363" y="1369454"/>
            <a:ext cx="5735637" cy="5326546"/>
          </a:xfrm>
        </p:spPr>
        <p:txBody>
          <a:bodyPr/>
          <a:lstStyle/>
          <a:p>
            <a:pPr marL="285750" indent="-285750">
              <a:buFont typeface="Arial" panose="020B0604020202020204" pitchFamily="34" charset="0"/>
              <a:buChar char="•"/>
            </a:pPr>
            <a:r>
              <a:rPr lang="en-AU" sz="1800" dirty="0">
                <a:latin typeface="+mn-lt"/>
              </a:rPr>
              <a:t>Choose 3–4 pieces of your artefacts to work with. These could be from your top 5, or related items from one of your categories.</a:t>
            </a:r>
          </a:p>
          <a:p>
            <a:pPr marL="285750" indent="-285750">
              <a:buFont typeface="Arial" panose="020B0604020202020204" pitchFamily="34" charset="0"/>
              <a:buChar char="•"/>
            </a:pPr>
            <a:r>
              <a:rPr lang="en-AU" sz="1800" dirty="0">
                <a:latin typeface="+mn-lt"/>
              </a:rPr>
              <a:t>Make a new artefact using a different material or technique. Ideas could include:</a:t>
            </a:r>
          </a:p>
          <a:p>
            <a:pPr marL="702900" lvl="4" indent="-342900">
              <a:spcAft>
                <a:spcPts val="1200"/>
              </a:spcAft>
              <a:buFont typeface="Arial"/>
              <a:buChar char="–"/>
            </a:pPr>
            <a:r>
              <a:rPr lang="en-AU" dirty="0">
                <a:latin typeface="+mn-lt"/>
              </a:rPr>
              <a:t>rework a photograph as a drawing</a:t>
            </a:r>
          </a:p>
          <a:p>
            <a:pPr marL="702900" lvl="4" indent="-342900">
              <a:spcAft>
                <a:spcPts val="1200"/>
              </a:spcAft>
              <a:buFont typeface="Arial"/>
              <a:buChar char="–"/>
            </a:pPr>
            <a:r>
              <a:rPr lang="en-AU" dirty="0">
                <a:latin typeface="+mn-lt"/>
              </a:rPr>
              <a:t>use photo editing to create a new distorted image</a:t>
            </a:r>
          </a:p>
          <a:p>
            <a:pPr marL="702900" lvl="4" indent="-342900">
              <a:spcAft>
                <a:spcPts val="1200"/>
              </a:spcAft>
              <a:buFont typeface="Arial"/>
              <a:buChar char="–"/>
            </a:pPr>
            <a:r>
              <a:rPr lang="en-AU" dirty="0">
                <a:latin typeface="+mn-lt"/>
              </a:rPr>
              <a:t>use paint to re-create a texture rubbing</a:t>
            </a:r>
          </a:p>
          <a:p>
            <a:pPr marL="702900" lvl="4" indent="-342900">
              <a:spcAft>
                <a:spcPts val="1200"/>
              </a:spcAft>
              <a:buFont typeface="Arial"/>
              <a:buChar char="–"/>
            </a:pPr>
            <a:r>
              <a:rPr lang="en-AU" dirty="0">
                <a:latin typeface="+mn-lt"/>
              </a:rPr>
              <a:t>make a sculpture from recycled cardboard</a:t>
            </a:r>
          </a:p>
          <a:p>
            <a:pPr marL="702900" lvl="4" indent="-342900">
              <a:spcAft>
                <a:spcPts val="1200"/>
              </a:spcAft>
              <a:buFont typeface="Arial"/>
              <a:buChar char="–"/>
            </a:pPr>
            <a:r>
              <a:rPr lang="en-AU" dirty="0">
                <a:latin typeface="+mn-lt"/>
              </a:rPr>
              <a:t>rework one of your images as a monotype or </a:t>
            </a:r>
            <a:r>
              <a:rPr lang="en-AU" dirty="0" err="1">
                <a:latin typeface="+mn-lt"/>
              </a:rPr>
              <a:t>drypoint</a:t>
            </a:r>
            <a:r>
              <a:rPr lang="en-AU" dirty="0">
                <a:latin typeface="+mn-lt"/>
              </a:rPr>
              <a:t> print</a:t>
            </a:r>
          </a:p>
        </p:txBody>
      </p:sp>
      <p:grpSp>
        <p:nvGrpSpPr>
          <p:cNvPr id="7" name="Group 6">
            <a:extLst>
              <a:ext uri="{FF2B5EF4-FFF2-40B4-BE49-F238E27FC236}">
                <a16:creationId xmlns:a16="http://schemas.microsoft.com/office/drawing/2014/main" id="{6BFF36D8-F47F-CCA8-22D7-296CA04FDA5F}"/>
              </a:ext>
              <a:ext uri="{C183D7F6-B498-43B3-948B-1728B52AA6E4}">
                <adec:decorative xmlns:adec="http://schemas.microsoft.com/office/drawing/2017/decorative" val="1"/>
              </a:ext>
            </a:extLst>
          </p:cNvPr>
          <p:cNvGrpSpPr/>
          <p:nvPr/>
        </p:nvGrpSpPr>
        <p:grpSpPr>
          <a:xfrm>
            <a:off x="6293793" y="1481064"/>
            <a:ext cx="5550204" cy="4895925"/>
            <a:chOff x="6293793" y="1481064"/>
            <a:chExt cx="5550204" cy="4895925"/>
          </a:xfrm>
        </p:grpSpPr>
        <p:pic>
          <p:nvPicPr>
            <p:cNvPr id="12" name="Picture 11">
              <a:extLst>
                <a:ext uri="{FF2B5EF4-FFF2-40B4-BE49-F238E27FC236}">
                  <a16:creationId xmlns:a16="http://schemas.microsoft.com/office/drawing/2014/main" id="{DDA7F67B-E513-C811-6A49-9D333268C979}"/>
                </a:ext>
                <a:ext uri="{C183D7F6-B498-43B3-948B-1728B52AA6E4}">
                  <adec:decorative xmlns:adec="http://schemas.microsoft.com/office/drawing/2017/decorative" val="1"/>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rot="5400000">
              <a:off x="5785078" y="2907310"/>
              <a:ext cx="3142270" cy="2124840"/>
            </a:xfrm>
            <a:prstGeom prst="rect">
              <a:avLst/>
            </a:prstGeom>
          </p:spPr>
        </p:pic>
        <p:pic>
          <p:nvPicPr>
            <p:cNvPr id="9" name="Picture 8">
              <a:extLst>
                <a:ext uri="{FF2B5EF4-FFF2-40B4-BE49-F238E27FC236}">
                  <a16:creationId xmlns:a16="http://schemas.microsoft.com/office/drawing/2014/main" id="{86C3D17B-E7C9-54FC-1228-ECD0375400FE}"/>
                </a:ext>
              </a:extLst>
            </p:cNvPr>
            <p:cNvPicPr>
              <a:picLocks noChangeAspect="1"/>
            </p:cNvPicPr>
            <p:nvPr/>
          </p:nvPicPr>
          <p:blipFill>
            <a:blip r:embed="rId4" cstate="hqprint">
              <a:extLst>
                <a:ext uri="{28A0092B-C50C-407E-A947-70E740481C1C}">
                  <a14:useLocalDpi xmlns:a14="http://schemas.microsoft.com/office/drawing/2010/main"/>
                </a:ext>
              </a:extLst>
            </a:blip>
            <a:srcRect r="-131"/>
            <a:stretch>
              <a:fillRect/>
            </a:stretch>
          </p:blipFill>
          <p:spPr>
            <a:xfrm>
              <a:off x="8616426" y="4210030"/>
              <a:ext cx="3227571" cy="2166959"/>
            </a:xfrm>
            <a:prstGeom prst="rect">
              <a:avLst/>
            </a:prstGeom>
          </p:spPr>
        </p:pic>
        <p:pic>
          <p:nvPicPr>
            <p:cNvPr id="10" name="Picture 2">
              <a:extLst>
                <a:ext uri="{FF2B5EF4-FFF2-40B4-BE49-F238E27FC236}">
                  <a16:creationId xmlns:a16="http://schemas.microsoft.com/office/drawing/2014/main" id="{CB8575CA-365C-CE0F-2243-2D8240F9D90C}"/>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p:blipFill>
          <p:spPr bwMode="auto">
            <a:xfrm>
              <a:off x="8616426" y="1481064"/>
              <a:ext cx="3227571" cy="2423203"/>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Slide Number Placeholder 1">
            <a:extLst>
              <a:ext uri="{FF2B5EF4-FFF2-40B4-BE49-F238E27FC236}">
                <a16:creationId xmlns:a16="http://schemas.microsoft.com/office/drawing/2014/main" id="{F4588A17-8D62-7A20-CA4F-C700DF32112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64</a:t>
            </a:fld>
            <a:endParaRPr lang="en-AU"/>
          </a:p>
        </p:txBody>
      </p:sp>
    </p:spTree>
    <p:extLst>
      <p:ext uri="{BB962C8B-B14F-4D97-AF65-F5344CB8AC3E}">
        <p14:creationId xmlns:p14="http://schemas.microsoft.com/office/powerpoint/2010/main" val="574932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C196D7-4624-DDA9-FA5A-C770B846370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1D82E5D-5B7A-D5D4-716A-12963D32178A}"/>
              </a:ext>
            </a:extLst>
          </p:cNvPr>
          <p:cNvSpPr>
            <a:spLocks noGrp="1"/>
          </p:cNvSpPr>
          <p:nvPr>
            <p:ph type="title"/>
          </p:nvPr>
        </p:nvSpPr>
        <p:spPr/>
        <p:txBody>
          <a:bodyPr/>
          <a:lstStyle/>
          <a:p>
            <a:r>
              <a:rPr lang="en-AU" dirty="0" err="1">
                <a:latin typeface="+mj-lt"/>
              </a:rPr>
              <a:t>Mylyn</a:t>
            </a:r>
            <a:r>
              <a:rPr lang="en-AU" dirty="0">
                <a:latin typeface="+mj-lt"/>
              </a:rPr>
              <a:t> Nguyen – representing the world </a:t>
            </a:r>
            <a:r>
              <a:rPr lang="en-AU" dirty="0">
                <a:solidFill>
                  <a:schemeClr val="accent1">
                    <a:alpha val="0"/>
                  </a:schemeClr>
                </a:solidFill>
                <a:latin typeface="+mj-lt"/>
              </a:rPr>
              <a:t>(1)</a:t>
            </a:r>
          </a:p>
        </p:txBody>
      </p:sp>
      <p:sp>
        <p:nvSpPr>
          <p:cNvPr id="4" name="Text Placeholder 3">
            <a:extLst>
              <a:ext uri="{FF2B5EF4-FFF2-40B4-BE49-F238E27FC236}">
                <a16:creationId xmlns:a16="http://schemas.microsoft.com/office/drawing/2014/main" id="{09118D81-6677-FAAF-28E4-E6458FD672C8}"/>
              </a:ext>
            </a:extLst>
          </p:cNvPr>
          <p:cNvSpPr>
            <a:spLocks noGrp="1"/>
          </p:cNvSpPr>
          <p:nvPr>
            <p:ph type="body" sz="quarter" idx="18"/>
          </p:nvPr>
        </p:nvSpPr>
        <p:spPr/>
        <p:txBody>
          <a:bodyPr/>
          <a:lstStyle/>
          <a:p>
            <a:r>
              <a:rPr lang="en-AU">
                <a:latin typeface="+mj-lt"/>
              </a:rPr>
              <a:t>3.2(a) – Consolidating prior learning</a:t>
            </a:r>
          </a:p>
        </p:txBody>
      </p:sp>
      <p:sp>
        <p:nvSpPr>
          <p:cNvPr id="7" name="Rectangle: Rounded Corners 6">
            <a:extLst>
              <a:ext uri="{FF2B5EF4-FFF2-40B4-BE49-F238E27FC236}">
                <a16:creationId xmlns:a16="http://schemas.microsoft.com/office/drawing/2014/main" id="{B4896262-AD09-1B93-54A5-1D35EB55CFAA}"/>
              </a:ext>
              <a:ext uri="{C183D7F6-B498-43B3-948B-1728B52AA6E4}">
                <adec:decorative xmlns:adec="http://schemas.microsoft.com/office/drawing/2017/decorative" val="1"/>
              </a:ext>
            </a:extLst>
          </p:cNvPr>
          <p:cNvSpPr/>
          <p:nvPr/>
        </p:nvSpPr>
        <p:spPr>
          <a:xfrm>
            <a:off x="279791" y="1400341"/>
            <a:ext cx="3690630" cy="5071858"/>
          </a:xfrm>
          <a:prstGeom prst="roundRect">
            <a:avLst>
              <a:gd name="adj" fmla="val 3011"/>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63538"/>
            <a:endParaRPr lang="en-GB" sz="1800">
              <a:solidFill>
                <a:schemeClr val="tx1"/>
              </a:solidFill>
              <a:latin typeface="+mj-lt"/>
              <a:cs typeface="Arial" panose="020B0604020202020204" pitchFamily="34" charset="0"/>
            </a:endParaRPr>
          </a:p>
        </p:txBody>
      </p:sp>
      <p:sp>
        <p:nvSpPr>
          <p:cNvPr id="6" name="Picture Placeholder 5">
            <a:extLst>
              <a:ext uri="{FF2B5EF4-FFF2-40B4-BE49-F238E27FC236}">
                <a16:creationId xmlns:a16="http://schemas.microsoft.com/office/drawing/2014/main" id="{385CD842-DC2D-6B48-FF45-B114A82A4F19}"/>
              </a:ext>
            </a:extLst>
          </p:cNvPr>
          <p:cNvSpPr>
            <a:spLocks noGrp="1"/>
          </p:cNvSpPr>
          <p:nvPr>
            <p:ph type="pic" sz="quarter" idx="20"/>
          </p:nvPr>
        </p:nvSpPr>
        <p:spPr>
          <a:xfrm>
            <a:off x="359999" y="1497008"/>
            <a:ext cx="3530212" cy="3150295"/>
          </a:xfrm>
        </p:spPr>
        <p:txBody>
          <a:bodyPr/>
          <a:lstStyle/>
          <a:p>
            <a:endParaRPr lang="en-AU"/>
          </a:p>
        </p:txBody>
      </p:sp>
      <p:sp>
        <p:nvSpPr>
          <p:cNvPr id="8" name="TextBox 7">
            <a:extLst>
              <a:ext uri="{FF2B5EF4-FFF2-40B4-BE49-F238E27FC236}">
                <a16:creationId xmlns:a16="http://schemas.microsoft.com/office/drawing/2014/main" id="{32E759D6-A517-C108-B3A1-DFBDA875E754}"/>
              </a:ext>
            </a:extLst>
          </p:cNvPr>
          <p:cNvSpPr txBox="1"/>
          <p:nvPr/>
        </p:nvSpPr>
        <p:spPr>
          <a:xfrm>
            <a:off x="359999" y="4755109"/>
            <a:ext cx="3530212" cy="1415772"/>
          </a:xfrm>
          <a:prstGeom prst="rect">
            <a:avLst/>
          </a:prstGeom>
          <a:noFill/>
        </p:spPr>
        <p:txBody>
          <a:bodyPr wrap="square">
            <a:spAutoFit/>
          </a:bodyPr>
          <a:lstStyle/>
          <a:p>
            <a:pPr>
              <a:spcBef>
                <a:spcPts val="600"/>
              </a:spcBef>
              <a:spcAft>
                <a:spcPts val="600"/>
              </a:spcAft>
            </a:pPr>
            <a:r>
              <a:rPr lang="en-AU" sz="1400"/>
              <a:t>Mylyn Nguyen</a:t>
            </a:r>
          </a:p>
          <a:p>
            <a:pPr marL="285750" indent="-285750">
              <a:spcBef>
                <a:spcPts val="600"/>
              </a:spcBef>
              <a:spcAft>
                <a:spcPts val="600"/>
              </a:spcAft>
              <a:buFont typeface="Arial" panose="020B0604020202020204" pitchFamily="34" charset="0"/>
              <a:buChar char="•"/>
            </a:pPr>
            <a:r>
              <a:rPr lang="en-AU" sz="1400"/>
              <a:t>Artwork title and year</a:t>
            </a:r>
          </a:p>
          <a:p>
            <a:pPr marL="285750" indent="-285750">
              <a:spcBef>
                <a:spcPts val="600"/>
              </a:spcBef>
              <a:spcAft>
                <a:spcPts val="600"/>
              </a:spcAft>
              <a:buFont typeface="Arial" panose="020B0604020202020204" pitchFamily="34" charset="0"/>
              <a:buChar char="•"/>
            </a:pPr>
            <a:r>
              <a:rPr lang="en-AU" sz="1400"/>
              <a:t>Artwork dimensions and materials</a:t>
            </a:r>
          </a:p>
          <a:p>
            <a:pPr marL="285750" indent="-285750">
              <a:spcBef>
                <a:spcPts val="600"/>
              </a:spcBef>
              <a:spcAft>
                <a:spcPts val="600"/>
              </a:spcAft>
              <a:buFont typeface="Arial" panose="020B0604020202020204" pitchFamily="34" charset="0"/>
              <a:buChar char="•"/>
            </a:pPr>
            <a:r>
              <a:rPr lang="en-AU" sz="1400"/>
              <a:t>Link to source</a:t>
            </a:r>
          </a:p>
        </p:txBody>
      </p:sp>
      <p:grpSp>
        <p:nvGrpSpPr>
          <p:cNvPr id="11" name="Group 10" descr="What do you recall about Mylyn Nguyen’s building sculptures?&#10;Collaborate with a peer to share what you know about …&#10;">
            <a:extLst>
              <a:ext uri="{FF2B5EF4-FFF2-40B4-BE49-F238E27FC236}">
                <a16:creationId xmlns:a16="http://schemas.microsoft.com/office/drawing/2014/main" id="{F3E5F145-FBA0-BCD2-3BEF-F69081430253}"/>
              </a:ext>
            </a:extLst>
          </p:cNvPr>
          <p:cNvGrpSpPr/>
          <p:nvPr/>
        </p:nvGrpSpPr>
        <p:grpSpPr>
          <a:xfrm>
            <a:off x="4070920" y="1400341"/>
            <a:ext cx="7841288" cy="1312234"/>
            <a:chOff x="4308000" y="160550"/>
            <a:chExt cx="6247054" cy="1045440"/>
          </a:xfrm>
        </p:grpSpPr>
        <p:grpSp>
          <p:nvGrpSpPr>
            <p:cNvPr id="12" name="Group 11" descr="2. Pre-production">
              <a:extLst>
                <a:ext uri="{FF2B5EF4-FFF2-40B4-BE49-F238E27FC236}">
                  <a16:creationId xmlns:a16="http://schemas.microsoft.com/office/drawing/2014/main" id="{62B19E00-5AD5-0C0A-E12F-D35A37585010}"/>
                </a:ext>
              </a:extLst>
            </p:cNvPr>
            <p:cNvGrpSpPr/>
            <p:nvPr/>
          </p:nvGrpSpPr>
          <p:grpSpPr>
            <a:xfrm>
              <a:off x="4308000" y="160550"/>
              <a:ext cx="6247054" cy="1045440"/>
              <a:chOff x="8516640" y="310738"/>
              <a:chExt cx="6247054" cy="1045440"/>
            </a:xfrm>
          </p:grpSpPr>
          <p:sp>
            <p:nvSpPr>
              <p:cNvPr id="14" name="Rectangle: Rounded Corners 13">
                <a:extLst>
                  <a:ext uri="{FF2B5EF4-FFF2-40B4-BE49-F238E27FC236}">
                    <a16:creationId xmlns:a16="http://schemas.microsoft.com/office/drawing/2014/main" id="{558E1070-9C52-13DC-FF48-00CB5CEA8534}"/>
                  </a:ext>
                  <a:ext uri="{C183D7F6-B498-43B3-948B-1728B52AA6E4}">
                    <adec:decorative xmlns:adec="http://schemas.microsoft.com/office/drawing/2017/decorative" val="1"/>
                  </a:ext>
                </a:extLst>
              </p:cNvPr>
              <p:cNvSpPr/>
              <p:nvPr/>
            </p:nvSpPr>
            <p:spPr>
              <a:xfrm>
                <a:off x="9194421" y="374761"/>
                <a:ext cx="5569273" cy="917394"/>
              </a:xfrm>
              <a:prstGeom prst="roundRect">
                <a:avLst>
                  <a:gd name="adj" fmla="val 1725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449263" indent="-19050">
                  <a:spcAft>
                    <a:spcPts val="600"/>
                  </a:spcAft>
                </a:pPr>
                <a:r>
                  <a:rPr lang="en-GB" sz="1800">
                    <a:solidFill>
                      <a:schemeClr val="bg1"/>
                    </a:solidFill>
                    <a:cs typeface="Arial" panose="020B0604020202020204" pitchFamily="34" charset="0"/>
                  </a:rPr>
                  <a:t>What do you recall about </a:t>
                </a:r>
                <a:r>
                  <a:rPr lang="en-GB" sz="1800" err="1">
                    <a:solidFill>
                      <a:schemeClr val="bg1"/>
                    </a:solidFill>
                    <a:cs typeface="Arial" panose="020B0604020202020204" pitchFamily="34" charset="0"/>
                  </a:rPr>
                  <a:t>Mylyn</a:t>
                </a:r>
                <a:r>
                  <a:rPr lang="en-GB" sz="1800">
                    <a:solidFill>
                      <a:schemeClr val="bg1"/>
                    </a:solidFill>
                    <a:cs typeface="Arial" panose="020B0604020202020204" pitchFamily="34" charset="0"/>
                  </a:rPr>
                  <a:t> Nguyen’s building sculptures?</a:t>
                </a:r>
              </a:p>
              <a:p>
                <a:pPr marL="449263" indent="-19050">
                  <a:spcAft>
                    <a:spcPts val="600"/>
                  </a:spcAft>
                </a:pPr>
                <a:r>
                  <a:rPr lang="en-GB" sz="1800">
                    <a:solidFill>
                      <a:schemeClr val="bg1"/>
                    </a:solidFill>
                    <a:cs typeface="Arial" panose="020B0604020202020204" pitchFamily="34" charset="0"/>
                  </a:rPr>
                  <a:t>Collaborate with a peer to share what you know about …</a:t>
                </a:r>
              </a:p>
            </p:txBody>
          </p:sp>
          <p:sp>
            <p:nvSpPr>
              <p:cNvPr id="15" name="Oval 14">
                <a:hlinkClick r:id="rId3" action="ppaction://hlinksldjump"/>
                <a:extLst>
                  <a:ext uri="{FF2B5EF4-FFF2-40B4-BE49-F238E27FC236}">
                    <a16:creationId xmlns:a16="http://schemas.microsoft.com/office/drawing/2014/main" id="{163510DF-6C05-6990-E1BE-6818E882CD99}"/>
                  </a:ext>
                </a:extLst>
              </p:cNvPr>
              <p:cNvSpPr/>
              <p:nvPr/>
            </p:nvSpPr>
            <p:spPr>
              <a:xfrm>
                <a:off x="8516640" y="310738"/>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sz="3000" b="1">
                  <a:solidFill>
                    <a:schemeClr val="bg1"/>
                  </a:solidFill>
                  <a:latin typeface="+mj-lt"/>
                  <a:cs typeface="Arial" panose="020B0604020202020204" pitchFamily="34" charset="0"/>
                </a:endParaRPr>
              </a:p>
            </p:txBody>
          </p:sp>
        </p:grpSp>
        <p:pic>
          <p:nvPicPr>
            <p:cNvPr id="13" name="Picture 12">
              <a:extLst>
                <a:ext uri="{FF2B5EF4-FFF2-40B4-BE49-F238E27FC236}">
                  <a16:creationId xmlns:a16="http://schemas.microsoft.com/office/drawing/2014/main" id="{7C28FC4A-8CBB-3971-0872-A1D7742153A1}"/>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4407873" y="261378"/>
              <a:ext cx="845694" cy="845694"/>
            </a:xfrm>
            <a:prstGeom prst="rect">
              <a:avLst/>
            </a:prstGeom>
          </p:spPr>
        </p:pic>
      </p:grpSp>
      <p:sp>
        <p:nvSpPr>
          <p:cNvPr id="19" name="Rectangle: Rounded Corners 18">
            <a:extLst>
              <a:ext uri="{FF2B5EF4-FFF2-40B4-BE49-F238E27FC236}">
                <a16:creationId xmlns:a16="http://schemas.microsoft.com/office/drawing/2014/main" id="{8FB76F0C-7EBA-697D-314A-2E2811D1C23D}"/>
              </a:ext>
              <a:ext uri="{C183D7F6-B498-43B3-948B-1728B52AA6E4}">
                <adec:decorative xmlns:adec="http://schemas.microsoft.com/office/drawing/2017/decorative" val="0"/>
              </a:ext>
            </a:extLst>
          </p:cNvPr>
          <p:cNvSpPr/>
          <p:nvPr/>
        </p:nvSpPr>
        <p:spPr>
          <a:xfrm>
            <a:off x="4140934" y="2820381"/>
            <a:ext cx="1812156" cy="1714135"/>
          </a:xfrm>
          <a:prstGeom prst="roundRect">
            <a:avLst>
              <a:gd name="adj" fmla="val 17256"/>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spcAft>
                <a:spcPts val="600"/>
              </a:spcAft>
            </a:pPr>
            <a:r>
              <a:rPr lang="en-GB" sz="1800">
                <a:solidFill>
                  <a:schemeClr val="tx1"/>
                </a:solidFill>
                <a:cs typeface="Arial" panose="020B0604020202020204" pitchFamily="34" charset="0"/>
              </a:rPr>
              <a:t>The artist</a:t>
            </a:r>
          </a:p>
        </p:txBody>
      </p:sp>
      <p:sp>
        <p:nvSpPr>
          <p:cNvPr id="21" name="Rectangle: Rounded Corners 20">
            <a:extLst>
              <a:ext uri="{FF2B5EF4-FFF2-40B4-BE49-F238E27FC236}">
                <a16:creationId xmlns:a16="http://schemas.microsoft.com/office/drawing/2014/main" id="{82CEBAF0-55AA-F664-529F-A64FCE016E5E}"/>
              </a:ext>
              <a:ext uri="{C183D7F6-B498-43B3-948B-1728B52AA6E4}">
                <adec:decorative xmlns:adec="http://schemas.microsoft.com/office/drawing/2017/decorative" val="0"/>
              </a:ext>
            </a:extLst>
          </p:cNvPr>
          <p:cNvSpPr/>
          <p:nvPr/>
        </p:nvSpPr>
        <p:spPr>
          <a:xfrm>
            <a:off x="6127307" y="2820381"/>
            <a:ext cx="1812156" cy="1714135"/>
          </a:xfrm>
          <a:prstGeom prst="roundRect">
            <a:avLst>
              <a:gd name="adj" fmla="val 17256"/>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spcAft>
                <a:spcPts val="600"/>
              </a:spcAft>
            </a:pPr>
            <a:r>
              <a:rPr lang="en-GB" sz="1800">
                <a:solidFill>
                  <a:schemeClr val="tx1"/>
                </a:solidFill>
                <a:cs typeface="Arial" panose="020B0604020202020204" pitchFamily="34" charset="0"/>
              </a:rPr>
              <a:t>The artwork</a:t>
            </a:r>
          </a:p>
        </p:txBody>
      </p:sp>
      <p:sp>
        <p:nvSpPr>
          <p:cNvPr id="22" name="Rectangle: Rounded Corners 21">
            <a:extLst>
              <a:ext uri="{FF2B5EF4-FFF2-40B4-BE49-F238E27FC236}">
                <a16:creationId xmlns:a16="http://schemas.microsoft.com/office/drawing/2014/main" id="{51E1E20A-249F-EF5A-81B6-B65099210E5E}"/>
              </a:ext>
              <a:ext uri="{C183D7F6-B498-43B3-948B-1728B52AA6E4}">
                <adec:decorative xmlns:adec="http://schemas.microsoft.com/office/drawing/2017/decorative" val="0"/>
              </a:ext>
            </a:extLst>
          </p:cNvPr>
          <p:cNvSpPr/>
          <p:nvPr/>
        </p:nvSpPr>
        <p:spPr>
          <a:xfrm>
            <a:off x="8113680" y="2820381"/>
            <a:ext cx="1812156" cy="1714135"/>
          </a:xfrm>
          <a:prstGeom prst="roundRect">
            <a:avLst>
              <a:gd name="adj" fmla="val 17256"/>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spcAft>
                <a:spcPts val="600"/>
              </a:spcAft>
            </a:pPr>
            <a:r>
              <a:rPr lang="en-GB" sz="1800">
                <a:solidFill>
                  <a:schemeClr val="tx1"/>
                </a:solidFill>
                <a:cs typeface="Arial" panose="020B0604020202020204" pitchFamily="34" charset="0"/>
              </a:rPr>
              <a:t>The world</a:t>
            </a:r>
          </a:p>
        </p:txBody>
      </p:sp>
      <p:sp>
        <p:nvSpPr>
          <p:cNvPr id="23" name="Rectangle: Rounded Corners 22">
            <a:extLst>
              <a:ext uri="{FF2B5EF4-FFF2-40B4-BE49-F238E27FC236}">
                <a16:creationId xmlns:a16="http://schemas.microsoft.com/office/drawing/2014/main" id="{C79F7410-FA1C-C3B7-F468-DCF4FB0BEC86}"/>
              </a:ext>
              <a:ext uri="{C183D7F6-B498-43B3-948B-1728B52AA6E4}">
                <adec:decorative xmlns:adec="http://schemas.microsoft.com/office/drawing/2017/decorative" val="0"/>
              </a:ext>
            </a:extLst>
          </p:cNvPr>
          <p:cNvSpPr/>
          <p:nvPr/>
        </p:nvSpPr>
        <p:spPr>
          <a:xfrm>
            <a:off x="10100052" y="2820381"/>
            <a:ext cx="1812156" cy="1714135"/>
          </a:xfrm>
          <a:prstGeom prst="roundRect">
            <a:avLst>
              <a:gd name="adj" fmla="val 17256"/>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spcAft>
                <a:spcPts val="600"/>
              </a:spcAft>
            </a:pPr>
            <a:r>
              <a:rPr lang="en-GB" sz="1800">
                <a:solidFill>
                  <a:schemeClr val="tx1"/>
                </a:solidFill>
                <a:cs typeface="Arial" panose="020B0604020202020204" pitchFamily="34" charset="0"/>
              </a:rPr>
              <a:t>The audience</a:t>
            </a:r>
          </a:p>
        </p:txBody>
      </p:sp>
      <p:sp>
        <p:nvSpPr>
          <p:cNvPr id="25" name="Rectangle: Rounded Corners 24">
            <a:extLst>
              <a:ext uri="{FF2B5EF4-FFF2-40B4-BE49-F238E27FC236}">
                <a16:creationId xmlns:a16="http://schemas.microsoft.com/office/drawing/2014/main" id="{49104DAF-3382-F6E1-60C1-E55E58CFEB86}"/>
              </a:ext>
              <a:ext uri="{C183D7F6-B498-43B3-948B-1728B52AA6E4}">
                <adec:decorative xmlns:adec="http://schemas.microsoft.com/office/drawing/2017/decorative" val="0"/>
              </a:ext>
            </a:extLst>
          </p:cNvPr>
          <p:cNvSpPr/>
          <p:nvPr/>
        </p:nvSpPr>
        <p:spPr>
          <a:xfrm>
            <a:off x="4140934" y="4758064"/>
            <a:ext cx="1812156" cy="1714135"/>
          </a:xfrm>
          <a:prstGeom prst="roundRect">
            <a:avLst>
              <a:gd name="adj" fmla="val 17256"/>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spcAft>
                <a:spcPts val="600"/>
              </a:spcAft>
            </a:pPr>
            <a:r>
              <a:rPr lang="en-GB" sz="1800">
                <a:solidFill>
                  <a:schemeClr val="tx1"/>
                </a:solidFill>
                <a:cs typeface="Arial" panose="020B0604020202020204" pitchFamily="34" charset="0"/>
              </a:rPr>
              <a:t>Source material</a:t>
            </a:r>
          </a:p>
        </p:txBody>
      </p:sp>
      <p:sp>
        <p:nvSpPr>
          <p:cNvPr id="26" name="Rectangle: Rounded Corners 25">
            <a:extLst>
              <a:ext uri="{FF2B5EF4-FFF2-40B4-BE49-F238E27FC236}">
                <a16:creationId xmlns:a16="http://schemas.microsoft.com/office/drawing/2014/main" id="{8961E361-D9B5-B304-E3D7-3D0DFE5BAF9F}"/>
              </a:ext>
              <a:ext uri="{C183D7F6-B498-43B3-948B-1728B52AA6E4}">
                <adec:decorative xmlns:adec="http://schemas.microsoft.com/office/drawing/2017/decorative" val="0"/>
              </a:ext>
            </a:extLst>
          </p:cNvPr>
          <p:cNvSpPr/>
          <p:nvPr/>
        </p:nvSpPr>
        <p:spPr>
          <a:xfrm>
            <a:off x="6127307" y="4758064"/>
            <a:ext cx="1812156" cy="1714135"/>
          </a:xfrm>
          <a:prstGeom prst="roundRect">
            <a:avLst>
              <a:gd name="adj" fmla="val 17256"/>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spcAft>
                <a:spcPts val="600"/>
              </a:spcAft>
            </a:pPr>
            <a:r>
              <a:rPr lang="en-GB" sz="1800">
                <a:solidFill>
                  <a:schemeClr val="tx1"/>
                </a:solidFill>
                <a:cs typeface="Arial" panose="020B0604020202020204" pitchFamily="34" charset="0"/>
              </a:rPr>
              <a:t>Materials and techniques</a:t>
            </a:r>
          </a:p>
        </p:txBody>
      </p:sp>
      <p:sp>
        <p:nvSpPr>
          <p:cNvPr id="27" name="Rectangle: Rounded Corners 26">
            <a:extLst>
              <a:ext uri="{FF2B5EF4-FFF2-40B4-BE49-F238E27FC236}">
                <a16:creationId xmlns:a16="http://schemas.microsoft.com/office/drawing/2014/main" id="{9B015B1B-7D4A-5516-F371-AD7A2CE877AE}"/>
              </a:ext>
              <a:ext uri="{C183D7F6-B498-43B3-948B-1728B52AA6E4}">
                <adec:decorative xmlns:adec="http://schemas.microsoft.com/office/drawing/2017/decorative" val="0"/>
              </a:ext>
            </a:extLst>
          </p:cNvPr>
          <p:cNvSpPr/>
          <p:nvPr/>
        </p:nvSpPr>
        <p:spPr>
          <a:xfrm>
            <a:off x="8113680" y="4758064"/>
            <a:ext cx="1812156" cy="1714135"/>
          </a:xfrm>
          <a:prstGeom prst="roundRect">
            <a:avLst>
              <a:gd name="adj" fmla="val 17256"/>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spcAft>
                <a:spcPts val="600"/>
              </a:spcAft>
            </a:pPr>
            <a:r>
              <a:rPr lang="en-GB" sz="1800">
                <a:solidFill>
                  <a:schemeClr val="tx1"/>
                </a:solidFill>
                <a:cs typeface="Arial" panose="020B0604020202020204" pitchFamily="34" charset="0"/>
              </a:rPr>
              <a:t>Ideas about place</a:t>
            </a:r>
          </a:p>
        </p:txBody>
      </p:sp>
      <p:sp>
        <p:nvSpPr>
          <p:cNvPr id="28" name="Rectangle: Rounded Corners 27">
            <a:extLst>
              <a:ext uri="{FF2B5EF4-FFF2-40B4-BE49-F238E27FC236}">
                <a16:creationId xmlns:a16="http://schemas.microsoft.com/office/drawing/2014/main" id="{72EA5AEC-D7C5-8D0D-005D-FB620DDF99E6}"/>
              </a:ext>
              <a:ext uri="{C183D7F6-B498-43B3-948B-1728B52AA6E4}">
                <adec:decorative xmlns:adec="http://schemas.microsoft.com/office/drawing/2017/decorative" val="0"/>
              </a:ext>
            </a:extLst>
          </p:cNvPr>
          <p:cNvSpPr/>
          <p:nvPr/>
        </p:nvSpPr>
        <p:spPr>
          <a:xfrm>
            <a:off x="10100052" y="4758064"/>
            <a:ext cx="1812156" cy="1714135"/>
          </a:xfrm>
          <a:prstGeom prst="roundRect">
            <a:avLst>
              <a:gd name="adj" fmla="val 17256"/>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spcAft>
                <a:spcPts val="600"/>
              </a:spcAft>
            </a:pPr>
            <a:r>
              <a:rPr lang="en-GB" sz="1800">
                <a:solidFill>
                  <a:schemeClr val="tx1"/>
                </a:solidFill>
                <a:cs typeface="Arial" panose="020B0604020202020204" pitchFamily="34" charset="0"/>
              </a:rPr>
              <a:t>Anything else interesting</a:t>
            </a:r>
          </a:p>
        </p:txBody>
      </p:sp>
      <p:sp>
        <p:nvSpPr>
          <p:cNvPr id="2" name="Slide Number Placeholder 1">
            <a:extLst>
              <a:ext uri="{FF2B5EF4-FFF2-40B4-BE49-F238E27FC236}">
                <a16:creationId xmlns:a16="http://schemas.microsoft.com/office/drawing/2014/main" id="{1B2B608D-1FEF-7F97-ED96-65A1CB81A9E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65</a:t>
            </a:fld>
            <a:endParaRPr lang="en-AU"/>
          </a:p>
        </p:txBody>
      </p:sp>
    </p:spTree>
    <p:extLst>
      <p:ext uri="{BB962C8B-B14F-4D97-AF65-F5344CB8AC3E}">
        <p14:creationId xmlns:p14="http://schemas.microsoft.com/office/powerpoint/2010/main" val="1093110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E08491-14DB-14A0-7AB3-8ABA5252B53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059E216-5EA5-F17D-40E4-FD2493E32311}"/>
              </a:ext>
            </a:extLst>
          </p:cNvPr>
          <p:cNvSpPr>
            <a:spLocks noGrp="1"/>
          </p:cNvSpPr>
          <p:nvPr>
            <p:ph type="title"/>
          </p:nvPr>
        </p:nvSpPr>
        <p:spPr/>
        <p:txBody>
          <a:bodyPr/>
          <a:lstStyle/>
          <a:p>
            <a:r>
              <a:rPr lang="en-AU" dirty="0" err="1">
                <a:latin typeface="+mj-lt"/>
              </a:rPr>
              <a:t>Mylyn</a:t>
            </a:r>
            <a:r>
              <a:rPr lang="en-AU" dirty="0">
                <a:latin typeface="+mj-lt"/>
              </a:rPr>
              <a:t> Nguyen – representing the world </a:t>
            </a:r>
            <a:r>
              <a:rPr lang="en-AU" dirty="0">
                <a:solidFill>
                  <a:schemeClr val="accent1">
                    <a:alpha val="0"/>
                  </a:schemeClr>
                </a:solidFill>
                <a:latin typeface="+mj-lt"/>
              </a:rPr>
              <a:t>(2)</a:t>
            </a:r>
          </a:p>
        </p:txBody>
      </p:sp>
      <p:sp>
        <p:nvSpPr>
          <p:cNvPr id="4" name="Text Placeholder 3">
            <a:extLst>
              <a:ext uri="{FF2B5EF4-FFF2-40B4-BE49-F238E27FC236}">
                <a16:creationId xmlns:a16="http://schemas.microsoft.com/office/drawing/2014/main" id="{C8BC38CA-1AD8-1083-D29D-4416757FB973}"/>
              </a:ext>
            </a:extLst>
          </p:cNvPr>
          <p:cNvSpPr>
            <a:spLocks noGrp="1"/>
          </p:cNvSpPr>
          <p:nvPr>
            <p:ph type="body" sz="quarter" idx="18"/>
          </p:nvPr>
        </p:nvSpPr>
        <p:spPr/>
        <p:txBody>
          <a:bodyPr/>
          <a:lstStyle/>
          <a:p>
            <a:r>
              <a:rPr lang="en-AU">
                <a:latin typeface="+mj-lt"/>
              </a:rPr>
              <a:t>3.2(b) – Investigating material choices</a:t>
            </a:r>
          </a:p>
        </p:txBody>
      </p:sp>
      <p:grpSp>
        <p:nvGrpSpPr>
          <p:cNvPr id="5" name="Group 4">
            <a:extLst>
              <a:ext uri="{FF2B5EF4-FFF2-40B4-BE49-F238E27FC236}">
                <a16:creationId xmlns:a16="http://schemas.microsoft.com/office/drawing/2014/main" id="{3924C38C-1139-B049-E349-AADA84E1868E}"/>
              </a:ext>
              <a:ext uri="{C183D7F6-B498-43B3-948B-1728B52AA6E4}">
                <adec:decorative xmlns:adec="http://schemas.microsoft.com/office/drawing/2017/decorative" val="1"/>
              </a:ext>
            </a:extLst>
          </p:cNvPr>
          <p:cNvGrpSpPr/>
          <p:nvPr/>
        </p:nvGrpSpPr>
        <p:grpSpPr>
          <a:xfrm>
            <a:off x="279791" y="1400340"/>
            <a:ext cx="11564207" cy="4570403"/>
            <a:chOff x="279791" y="1400340"/>
            <a:chExt cx="11564207" cy="4570403"/>
          </a:xfrm>
        </p:grpSpPr>
        <p:sp>
          <p:nvSpPr>
            <p:cNvPr id="7" name="Rectangle: Rounded Corners 6">
              <a:extLst>
                <a:ext uri="{FF2B5EF4-FFF2-40B4-BE49-F238E27FC236}">
                  <a16:creationId xmlns:a16="http://schemas.microsoft.com/office/drawing/2014/main" id="{091EFAAE-0C83-483B-9B7D-A621583A6734}"/>
                </a:ext>
                <a:ext uri="{C183D7F6-B498-43B3-948B-1728B52AA6E4}">
                  <adec:decorative xmlns:adec="http://schemas.microsoft.com/office/drawing/2017/decorative" val="1"/>
                </a:ext>
              </a:extLst>
            </p:cNvPr>
            <p:cNvSpPr/>
            <p:nvPr/>
          </p:nvSpPr>
          <p:spPr>
            <a:xfrm>
              <a:off x="279791" y="1400340"/>
              <a:ext cx="3690630" cy="4570403"/>
            </a:xfrm>
            <a:prstGeom prst="roundRect">
              <a:avLst>
                <a:gd name="adj" fmla="val 3011"/>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63538"/>
              <a:endParaRPr lang="en-GB" sz="1800">
                <a:solidFill>
                  <a:schemeClr val="tx1"/>
                </a:solidFill>
                <a:latin typeface="+mj-lt"/>
                <a:cs typeface="Arial" panose="020B0604020202020204" pitchFamily="34" charset="0"/>
              </a:endParaRPr>
            </a:p>
          </p:txBody>
        </p:sp>
        <p:sp>
          <p:nvSpPr>
            <p:cNvPr id="11" name="Rectangle: Rounded Corners 10">
              <a:extLst>
                <a:ext uri="{FF2B5EF4-FFF2-40B4-BE49-F238E27FC236}">
                  <a16:creationId xmlns:a16="http://schemas.microsoft.com/office/drawing/2014/main" id="{E56AE8B7-E0E5-B2D1-D8A5-7143F38660AA}"/>
                </a:ext>
                <a:ext uri="{C183D7F6-B498-43B3-948B-1728B52AA6E4}">
                  <adec:decorative xmlns:adec="http://schemas.microsoft.com/office/drawing/2017/decorative" val="1"/>
                </a:ext>
              </a:extLst>
            </p:cNvPr>
            <p:cNvSpPr/>
            <p:nvPr/>
          </p:nvSpPr>
          <p:spPr>
            <a:xfrm>
              <a:off x="4216579" y="1400340"/>
              <a:ext cx="3690630" cy="4570403"/>
            </a:xfrm>
            <a:prstGeom prst="roundRect">
              <a:avLst>
                <a:gd name="adj" fmla="val 3011"/>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63538"/>
              <a:endParaRPr lang="en-GB" sz="1800">
                <a:solidFill>
                  <a:schemeClr val="tx1"/>
                </a:solidFill>
                <a:latin typeface="+mj-lt"/>
                <a:cs typeface="Arial" panose="020B0604020202020204" pitchFamily="34" charset="0"/>
              </a:endParaRPr>
            </a:p>
          </p:txBody>
        </p:sp>
        <p:sp>
          <p:nvSpPr>
            <p:cNvPr id="14" name="Rectangle: Rounded Corners 13">
              <a:extLst>
                <a:ext uri="{FF2B5EF4-FFF2-40B4-BE49-F238E27FC236}">
                  <a16:creationId xmlns:a16="http://schemas.microsoft.com/office/drawing/2014/main" id="{321D6F19-7F85-C740-6C51-42C09F9E0DD6}"/>
                </a:ext>
                <a:ext uri="{C183D7F6-B498-43B3-948B-1728B52AA6E4}">
                  <adec:decorative xmlns:adec="http://schemas.microsoft.com/office/drawing/2017/decorative" val="1"/>
                </a:ext>
              </a:extLst>
            </p:cNvPr>
            <p:cNvSpPr/>
            <p:nvPr/>
          </p:nvSpPr>
          <p:spPr>
            <a:xfrm>
              <a:off x="8153368" y="1400340"/>
              <a:ext cx="3690630" cy="4570403"/>
            </a:xfrm>
            <a:prstGeom prst="roundRect">
              <a:avLst>
                <a:gd name="adj" fmla="val 3011"/>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63538"/>
              <a:endParaRPr lang="en-GB" sz="1800">
                <a:solidFill>
                  <a:schemeClr val="tx1"/>
                </a:solidFill>
                <a:latin typeface="+mj-lt"/>
                <a:cs typeface="Arial" panose="020B0604020202020204" pitchFamily="34" charset="0"/>
              </a:endParaRPr>
            </a:p>
          </p:txBody>
        </p:sp>
      </p:grpSp>
      <p:pic>
        <p:nvPicPr>
          <p:cNvPr id="8" name="Picture Placeholder 32">
            <a:extLst>
              <a:ext uri="{FF2B5EF4-FFF2-40B4-BE49-F238E27FC236}">
                <a16:creationId xmlns:a16="http://schemas.microsoft.com/office/drawing/2014/main" id="{803AFC8F-045B-90C3-3EEA-7F6F227AE634}"/>
              </a:ext>
              <a:ext uri="{C183D7F6-B498-43B3-948B-1728B52AA6E4}">
                <adec:decorative xmlns:adec="http://schemas.microsoft.com/office/drawing/2017/decorative" val="1"/>
              </a:ext>
            </a:extLst>
          </p:cNvPr>
          <p:cNvPicPr>
            <a:picLocks noGrp="1" noChangeAspect="1"/>
          </p:cNvPicPr>
          <p:nvPr>
            <p:ph type="pic" sz="quarter" idx="20"/>
          </p:nvPr>
        </p:nvPicPr>
        <p:blipFill>
          <a:blip r:embed="rId3" cstate="hqprint">
            <a:extLst>
              <a:ext uri="{28A0092B-C50C-407E-A947-70E740481C1C}">
                <a14:useLocalDpi xmlns:a14="http://schemas.microsoft.com/office/drawing/2010/main"/>
              </a:ext>
            </a:extLst>
          </a:blip>
          <a:srcRect/>
          <a:stretch/>
        </p:blipFill>
        <p:spPr>
          <a:xfrm>
            <a:off x="359999" y="1497091"/>
            <a:ext cx="3530212" cy="3086281"/>
          </a:xfrm>
        </p:spPr>
      </p:pic>
      <p:sp>
        <p:nvSpPr>
          <p:cNvPr id="9" name="TextBox 8">
            <a:extLst>
              <a:ext uri="{FF2B5EF4-FFF2-40B4-BE49-F238E27FC236}">
                <a16:creationId xmlns:a16="http://schemas.microsoft.com/office/drawing/2014/main" id="{7CD468E5-BF5E-BC06-38A0-6A19ED63F0D7}"/>
              </a:ext>
            </a:extLst>
          </p:cNvPr>
          <p:cNvSpPr txBox="1"/>
          <p:nvPr/>
        </p:nvSpPr>
        <p:spPr>
          <a:xfrm>
            <a:off x="359999" y="4647305"/>
            <a:ext cx="3530212" cy="1107996"/>
          </a:xfrm>
          <a:prstGeom prst="rect">
            <a:avLst/>
          </a:prstGeom>
          <a:noFill/>
        </p:spPr>
        <p:txBody>
          <a:bodyPr wrap="square">
            <a:spAutoFit/>
          </a:bodyPr>
          <a:lstStyle/>
          <a:p>
            <a:pPr>
              <a:spcAft>
                <a:spcPts val="600"/>
              </a:spcAft>
            </a:pPr>
            <a:r>
              <a:rPr lang="en-AU" sz="1400">
                <a:hlinkClick r:id="rId4"/>
              </a:rPr>
              <a:t>411 King Street (2023) by Mylyn Nguyen</a:t>
            </a:r>
            <a:endParaRPr lang="en-AU" sz="1400"/>
          </a:p>
          <a:p>
            <a:pPr algn="l">
              <a:spcAft>
                <a:spcPts val="600"/>
              </a:spcAft>
              <a:buNone/>
            </a:pPr>
            <a:r>
              <a:rPr lang="en-AU" sz="1400" b="0" i="0">
                <a:solidFill>
                  <a:srgbClr val="212529"/>
                </a:solidFill>
                <a:effectLst/>
              </a:rPr>
              <a:t>6.80h x 6.20w x 17.90d cm</a:t>
            </a:r>
          </a:p>
          <a:p>
            <a:pPr algn="l">
              <a:spcAft>
                <a:spcPts val="600"/>
              </a:spcAft>
              <a:buNone/>
            </a:pPr>
            <a:r>
              <a:rPr lang="en-AU" sz="1400" b="0" i="0">
                <a:solidFill>
                  <a:srgbClr val="212529"/>
                </a:solidFill>
                <a:effectLst/>
              </a:rPr>
              <a:t>Paper, gouache, pencil, pastel, charcoal, acetate and battery operated LED lights</a:t>
            </a:r>
          </a:p>
        </p:txBody>
      </p:sp>
      <p:pic>
        <p:nvPicPr>
          <p:cNvPr id="12" name="Picture Placeholder 32">
            <a:extLst>
              <a:ext uri="{FF2B5EF4-FFF2-40B4-BE49-F238E27FC236}">
                <a16:creationId xmlns:a16="http://schemas.microsoft.com/office/drawing/2014/main" id="{C2FE7E25-C73B-CA14-8675-5F11425C405A}"/>
              </a:ext>
              <a:ext uri="{C183D7F6-B498-43B3-948B-1728B52AA6E4}">
                <adec:decorative xmlns:adec="http://schemas.microsoft.com/office/drawing/2017/decorative" val="1"/>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4296787" y="1497091"/>
            <a:ext cx="3530212" cy="3086281"/>
          </a:xfrm>
          <a:prstGeom prst="rect">
            <a:avLst/>
          </a:prstGeom>
        </p:spPr>
      </p:pic>
      <p:sp>
        <p:nvSpPr>
          <p:cNvPr id="13" name="TextBox 12">
            <a:extLst>
              <a:ext uri="{FF2B5EF4-FFF2-40B4-BE49-F238E27FC236}">
                <a16:creationId xmlns:a16="http://schemas.microsoft.com/office/drawing/2014/main" id="{31B73F3A-9FC1-83F4-70EA-C3220CEC9635}"/>
              </a:ext>
            </a:extLst>
          </p:cNvPr>
          <p:cNvSpPr txBox="1"/>
          <p:nvPr/>
        </p:nvSpPr>
        <p:spPr>
          <a:xfrm>
            <a:off x="4296787" y="4647305"/>
            <a:ext cx="3530212" cy="1107996"/>
          </a:xfrm>
          <a:prstGeom prst="rect">
            <a:avLst/>
          </a:prstGeom>
          <a:noFill/>
        </p:spPr>
        <p:txBody>
          <a:bodyPr wrap="square">
            <a:spAutoFit/>
          </a:bodyPr>
          <a:lstStyle/>
          <a:p>
            <a:pPr>
              <a:spcAft>
                <a:spcPts val="600"/>
              </a:spcAft>
            </a:pPr>
            <a:r>
              <a:rPr lang="en-AU" sz="1400">
                <a:hlinkClick r:id="rId6"/>
              </a:rPr>
              <a:t>224 King Street (2022) by Mylyn Nguyen</a:t>
            </a:r>
            <a:endParaRPr lang="en-AU" sz="1400"/>
          </a:p>
          <a:p>
            <a:pPr algn="l">
              <a:spcAft>
                <a:spcPts val="600"/>
              </a:spcAft>
              <a:buNone/>
            </a:pPr>
            <a:r>
              <a:rPr lang="pl-PL" sz="1400" b="0" i="0">
                <a:solidFill>
                  <a:srgbClr val="212529"/>
                </a:solidFill>
                <a:effectLst/>
              </a:rPr>
              <a:t>10.5h x 7.2w x 14d cm</a:t>
            </a:r>
            <a:endParaRPr lang="en-AU" sz="1400" b="0" i="0">
              <a:solidFill>
                <a:srgbClr val="212529"/>
              </a:solidFill>
              <a:effectLst/>
            </a:endParaRPr>
          </a:p>
          <a:p>
            <a:pPr algn="l">
              <a:spcAft>
                <a:spcPts val="600"/>
              </a:spcAft>
              <a:buNone/>
            </a:pPr>
            <a:r>
              <a:rPr lang="en-AU" sz="1400" b="0" i="0">
                <a:solidFill>
                  <a:srgbClr val="212529"/>
                </a:solidFill>
                <a:effectLst/>
              </a:rPr>
              <a:t>Pencil, charcoal, gouache, ink, paper, box board, plastic, battery powered LED lights</a:t>
            </a:r>
          </a:p>
        </p:txBody>
      </p:sp>
      <p:pic>
        <p:nvPicPr>
          <p:cNvPr id="15" name="Picture Placeholder 32">
            <a:extLst>
              <a:ext uri="{FF2B5EF4-FFF2-40B4-BE49-F238E27FC236}">
                <a16:creationId xmlns:a16="http://schemas.microsoft.com/office/drawing/2014/main" id="{ED783FD2-07AB-FF8E-3108-68414B1A27FC}"/>
              </a:ext>
              <a:ext uri="{C183D7F6-B498-43B3-948B-1728B52AA6E4}">
                <adec:decorative xmlns:adec="http://schemas.microsoft.com/office/drawing/2017/decorative" val="1"/>
              </a:ext>
            </a:extLst>
          </p:cNvPr>
          <p:cNvPicPr>
            <a:picLocks noChangeAspect="1"/>
          </p:cNvPicPr>
          <p:nvPr/>
        </p:nvPicPr>
        <p:blipFill>
          <a:blip r:embed="rId7" cstate="hqprint">
            <a:extLst>
              <a:ext uri="{28A0092B-C50C-407E-A947-70E740481C1C}">
                <a14:useLocalDpi xmlns:a14="http://schemas.microsoft.com/office/drawing/2010/main"/>
              </a:ext>
            </a:extLst>
          </a:blip>
          <a:srcRect/>
          <a:stretch/>
        </p:blipFill>
        <p:spPr>
          <a:xfrm>
            <a:off x="8233576" y="1497091"/>
            <a:ext cx="3530212" cy="3086281"/>
          </a:xfrm>
          <a:prstGeom prst="rect">
            <a:avLst/>
          </a:prstGeom>
        </p:spPr>
      </p:pic>
      <p:sp>
        <p:nvSpPr>
          <p:cNvPr id="16" name="TextBox 15">
            <a:extLst>
              <a:ext uri="{FF2B5EF4-FFF2-40B4-BE49-F238E27FC236}">
                <a16:creationId xmlns:a16="http://schemas.microsoft.com/office/drawing/2014/main" id="{5125A817-B9B4-FA40-6691-E985CED0A694}"/>
              </a:ext>
            </a:extLst>
          </p:cNvPr>
          <p:cNvSpPr txBox="1"/>
          <p:nvPr/>
        </p:nvSpPr>
        <p:spPr>
          <a:xfrm>
            <a:off x="8233576" y="4647305"/>
            <a:ext cx="3530212" cy="1323439"/>
          </a:xfrm>
          <a:prstGeom prst="rect">
            <a:avLst/>
          </a:prstGeom>
          <a:noFill/>
        </p:spPr>
        <p:txBody>
          <a:bodyPr wrap="square">
            <a:spAutoFit/>
          </a:bodyPr>
          <a:lstStyle/>
          <a:p>
            <a:pPr>
              <a:spcAft>
                <a:spcPts val="600"/>
              </a:spcAft>
            </a:pPr>
            <a:r>
              <a:rPr lang="en-AU" sz="1400">
                <a:hlinkClick r:id="rId8"/>
              </a:rPr>
              <a:t>475 King </a:t>
            </a:r>
            <a:r>
              <a:rPr lang="en-AU" sz="1400">
                <a:hlinkClick r:id="rId9"/>
              </a:rPr>
              <a:t>Street</a:t>
            </a:r>
            <a:r>
              <a:rPr lang="en-AU" sz="1400">
                <a:hlinkClick r:id="rId10"/>
              </a:rPr>
              <a:t> (2022) by Mylyn Nguyen</a:t>
            </a:r>
            <a:endParaRPr lang="en-AU" sz="1400"/>
          </a:p>
          <a:p>
            <a:pPr algn="l">
              <a:spcAft>
                <a:spcPts val="600"/>
              </a:spcAft>
              <a:buNone/>
            </a:pPr>
            <a:r>
              <a:rPr lang="pl-PL" sz="1400" b="0" i="0">
                <a:solidFill>
                  <a:srgbClr val="212529"/>
                </a:solidFill>
                <a:effectLst/>
              </a:rPr>
              <a:t>7.9h x 22w x 14d cm</a:t>
            </a:r>
            <a:endParaRPr lang="en-AU" sz="1400" b="0" i="0">
              <a:solidFill>
                <a:srgbClr val="212529"/>
              </a:solidFill>
              <a:effectLst/>
            </a:endParaRPr>
          </a:p>
          <a:p>
            <a:pPr algn="l">
              <a:spcAft>
                <a:spcPts val="600"/>
              </a:spcAft>
              <a:buNone/>
            </a:pPr>
            <a:r>
              <a:rPr lang="en-AU" sz="1400" b="0" i="0">
                <a:solidFill>
                  <a:srgbClr val="212529"/>
                </a:solidFill>
                <a:effectLst/>
              </a:rPr>
              <a:t>pencil, charcoal, gouache, ink, paper, box board, cherry wood, plastic, battery powered LED lights</a:t>
            </a:r>
          </a:p>
        </p:txBody>
      </p:sp>
      <p:grpSp>
        <p:nvGrpSpPr>
          <p:cNvPr id="19" name="Group 18" descr="Choose 1 Mylyn Nguyen building sculpture to focus on. There are more works on her artist website, and via M Contemporary, the commercial gallery that represents her.  &#10;">
            <a:extLst>
              <a:ext uri="{FF2B5EF4-FFF2-40B4-BE49-F238E27FC236}">
                <a16:creationId xmlns:a16="http://schemas.microsoft.com/office/drawing/2014/main" id="{27269C2F-D951-0EEE-BC43-1E49C97D19B0}"/>
              </a:ext>
            </a:extLst>
          </p:cNvPr>
          <p:cNvGrpSpPr/>
          <p:nvPr/>
        </p:nvGrpSpPr>
        <p:grpSpPr>
          <a:xfrm>
            <a:off x="279791" y="6034676"/>
            <a:ext cx="10092373" cy="729100"/>
            <a:chOff x="4466170" y="318720"/>
            <a:chExt cx="10092373" cy="729100"/>
          </a:xfrm>
        </p:grpSpPr>
        <p:grpSp>
          <p:nvGrpSpPr>
            <p:cNvPr id="20" name="Group 19" descr="2. Pre-production">
              <a:extLst>
                <a:ext uri="{FF2B5EF4-FFF2-40B4-BE49-F238E27FC236}">
                  <a16:creationId xmlns:a16="http://schemas.microsoft.com/office/drawing/2014/main" id="{D508C215-4968-A2C9-56B5-D5B0105D3CE8}"/>
                </a:ext>
              </a:extLst>
            </p:cNvPr>
            <p:cNvGrpSpPr/>
            <p:nvPr/>
          </p:nvGrpSpPr>
          <p:grpSpPr>
            <a:xfrm>
              <a:off x="4466170" y="318720"/>
              <a:ext cx="10092373" cy="729100"/>
              <a:chOff x="8674810" y="468908"/>
              <a:chExt cx="10092373" cy="729100"/>
            </a:xfrm>
          </p:grpSpPr>
          <p:sp>
            <p:nvSpPr>
              <p:cNvPr id="22" name="Rectangle: Rounded Corners 21">
                <a:extLst>
                  <a:ext uri="{FF2B5EF4-FFF2-40B4-BE49-F238E27FC236}">
                    <a16:creationId xmlns:a16="http://schemas.microsoft.com/office/drawing/2014/main" id="{EB1D7712-24A2-0B2A-DB4E-F4366EB16627}"/>
                  </a:ext>
                  <a:ext uri="{C183D7F6-B498-43B3-948B-1728B52AA6E4}">
                    <adec:decorative xmlns:adec="http://schemas.microsoft.com/office/drawing/2017/decorative" val="1"/>
                  </a:ext>
                </a:extLst>
              </p:cNvPr>
              <p:cNvSpPr/>
              <p:nvPr/>
            </p:nvSpPr>
            <p:spPr>
              <a:xfrm>
                <a:off x="9179724" y="537017"/>
                <a:ext cx="9587459" cy="592882"/>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63538">
                  <a:spcAft>
                    <a:spcPts val="600"/>
                  </a:spcAft>
                </a:pPr>
                <a:r>
                  <a:rPr lang="en-GB" sz="1600">
                    <a:solidFill>
                      <a:schemeClr val="tx1"/>
                    </a:solidFill>
                    <a:latin typeface="+mj-lt"/>
                    <a:cs typeface="Arial" panose="020B0604020202020204" pitchFamily="34" charset="0"/>
                  </a:rPr>
                  <a:t>Choose 1 </a:t>
                </a:r>
                <a:r>
                  <a:rPr lang="en-GB" sz="1600" err="1">
                    <a:solidFill>
                      <a:schemeClr val="tx1"/>
                    </a:solidFill>
                    <a:latin typeface="+mj-lt"/>
                    <a:cs typeface="Arial" panose="020B0604020202020204" pitchFamily="34" charset="0"/>
                  </a:rPr>
                  <a:t>Mylyn</a:t>
                </a:r>
                <a:r>
                  <a:rPr lang="en-GB" sz="1600">
                    <a:solidFill>
                      <a:schemeClr val="tx1"/>
                    </a:solidFill>
                    <a:latin typeface="+mj-lt"/>
                    <a:cs typeface="Arial" panose="020B0604020202020204" pitchFamily="34" charset="0"/>
                  </a:rPr>
                  <a:t> Nguyen building sculpture to focus on. There are more works on her </a:t>
                </a:r>
                <a:r>
                  <a:rPr lang="en-GB" sz="1600">
                    <a:solidFill>
                      <a:schemeClr val="tx1"/>
                    </a:solidFill>
                    <a:latin typeface="+mj-lt"/>
                    <a:cs typeface="Arial" panose="020B0604020202020204" pitchFamily="34" charset="0"/>
                    <a:hlinkClick r:id="rId11"/>
                  </a:rPr>
                  <a:t>artist website</a:t>
                </a:r>
                <a:r>
                  <a:rPr lang="en-GB" sz="1600">
                    <a:solidFill>
                      <a:schemeClr val="tx1"/>
                    </a:solidFill>
                    <a:latin typeface="+mj-lt"/>
                    <a:cs typeface="Arial" panose="020B0604020202020204" pitchFamily="34" charset="0"/>
                  </a:rPr>
                  <a:t>, and via </a:t>
                </a:r>
                <a:r>
                  <a:rPr lang="en-GB" sz="1600">
                    <a:solidFill>
                      <a:schemeClr val="tx1"/>
                    </a:solidFill>
                    <a:latin typeface="+mj-lt"/>
                    <a:cs typeface="Arial" panose="020B0604020202020204" pitchFamily="34" charset="0"/>
                    <a:hlinkClick r:id="rId12"/>
                  </a:rPr>
                  <a:t>M Contemporary</a:t>
                </a:r>
                <a:r>
                  <a:rPr lang="en-GB" sz="1600">
                    <a:solidFill>
                      <a:schemeClr val="tx1"/>
                    </a:solidFill>
                    <a:latin typeface="+mj-lt"/>
                    <a:cs typeface="Arial" panose="020B0604020202020204" pitchFamily="34" charset="0"/>
                  </a:rPr>
                  <a:t>, the commercial gallery that represents her.  </a:t>
                </a:r>
              </a:p>
            </p:txBody>
          </p:sp>
          <p:sp>
            <p:nvSpPr>
              <p:cNvPr id="23" name="Oval 22">
                <a:hlinkClick r:id="rId13" action="ppaction://hlinksldjump"/>
                <a:extLst>
                  <a:ext uri="{FF2B5EF4-FFF2-40B4-BE49-F238E27FC236}">
                    <a16:creationId xmlns:a16="http://schemas.microsoft.com/office/drawing/2014/main" id="{96778C85-C571-53EE-19BD-9F33AB34FCCD}"/>
                  </a:ext>
                </a:extLst>
              </p:cNvPr>
              <p:cNvSpPr/>
              <p:nvPr/>
            </p:nvSpPr>
            <p:spPr>
              <a:xfrm>
                <a:off x="8674810" y="468908"/>
                <a:ext cx="729100" cy="7291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sz="3000" b="1">
                  <a:solidFill>
                    <a:schemeClr val="bg1"/>
                  </a:solidFill>
                  <a:latin typeface="+mj-lt"/>
                  <a:cs typeface="Arial" panose="020B0604020202020204" pitchFamily="34" charset="0"/>
                </a:endParaRPr>
              </a:p>
            </p:txBody>
          </p:sp>
        </p:grpSp>
        <p:pic>
          <p:nvPicPr>
            <p:cNvPr id="21" name="Picture 20">
              <a:extLst>
                <a:ext uri="{FF2B5EF4-FFF2-40B4-BE49-F238E27FC236}">
                  <a16:creationId xmlns:a16="http://schemas.microsoft.com/office/drawing/2014/main" id="{473857C2-195A-4D8B-AC0D-EDD5AFAFCC7C}"/>
                </a:ext>
              </a:extLst>
            </p:cNvPr>
            <p:cNvPicPr>
              <a:picLocks noChangeAspect="1"/>
            </p:cNvPicPr>
            <p:nvPr/>
          </p:nvPicPr>
          <p:blipFill>
            <a:blip r:embed="rId14">
              <a:extLst>
                <a:ext uri="{28A0092B-C50C-407E-A947-70E740481C1C}">
                  <a14:useLocalDpi xmlns:a14="http://schemas.microsoft.com/office/drawing/2010/main"/>
                </a:ext>
              </a:extLst>
            </a:blip>
            <a:srcRect/>
            <a:stretch/>
          </p:blipFill>
          <p:spPr>
            <a:xfrm>
              <a:off x="4538961" y="390583"/>
              <a:ext cx="583518" cy="589128"/>
            </a:xfrm>
            <a:prstGeom prst="rect">
              <a:avLst/>
            </a:prstGeom>
          </p:spPr>
        </p:pic>
      </p:grpSp>
      <p:sp>
        <p:nvSpPr>
          <p:cNvPr id="2" name="Slide Number Placeholder 1">
            <a:extLst>
              <a:ext uri="{FF2B5EF4-FFF2-40B4-BE49-F238E27FC236}">
                <a16:creationId xmlns:a16="http://schemas.microsoft.com/office/drawing/2014/main" id="{31845370-ABD5-B96B-CC66-13391A386F3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66</a:t>
            </a:fld>
            <a:endParaRPr lang="en-AU"/>
          </a:p>
        </p:txBody>
      </p:sp>
    </p:spTree>
    <p:extLst>
      <p:ext uri="{BB962C8B-B14F-4D97-AF65-F5344CB8AC3E}">
        <p14:creationId xmlns:p14="http://schemas.microsoft.com/office/powerpoint/2010/main" val="1729874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A50C47-BD8C-467F-A889-9A1B0CCA7DF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0B2BC9B-58BF-E542-8171-658C9C9CFF8F}"/>
              </a:ext>
            </a:extLst>
          </p:cNvPr>
          <p:cNvSpPr>
            <a:spLocks noGrp="1"/>
          </p:cNvSpPr>
          <p:nvPr>
            <p:ph type="title"/>
          </p:nvPr>
        </p:nvSpPr>
        <p:spPr/>
        <p:txBody>
          <a:bodyPr/>
          <a:lstStyle/>
          <a:p>
            <a:r>
              <a:rPr lang="en-AU" dirty="0" err="1">
                <a:latin typeface="+mj-lt"/>
              </a:rPr>
              <a:t>Mylyn</a:t>
            </a:r>
            <a:r>
              <a:rPr lang="en-AU" dirty="0">
                <a:latin typeface="+mj-lt"/>
              </a:rPr>
              <a:t> Nguyen – representing the world </a:t>
            </a:r>
            <a:r>
              <a:rPr lang="en-AU" dirty="0">
                <a:solidFill>
                  <a:schemeClr val="accent1">
                    <a:alpha val="0"/>
                  </a:schemeClr>
                </a:solidFill>
                <a:latin typeface="+mj-lt"/>
              </a:rPr>
              <a:t>(3)</a:t>
            </a:r>
          </a:p>
        </p:txBody>
      </p:sp>
      <p:sp>
        <p:nvSpPr>
          <p:cNvPr id="4" name="Text Placeholder 3">
            <a:extLst>
              <a:ext uri="{FF2B5EF4-FFF2-40B4-BE49-F238E27FC236}">
                <a16:creationId xmlns:a16="http://schemas.microsoft.com/office/drawing/2014/main" id="{A23A6B5C-D012-066A-54A3-1B608DE10816}"/>
              </a:ext>
            </a:extLst>
          </p:cNvPr>
          <p:cNvSpPr>
            <a:spLocks noGrp="1"/>
          </p:cNvSpPr>
          <p:nvPr>
            <p:ph type="body" sz="quarter" idx="18"/>
          </p:nvPr>
        </p:nvSpPr>
        <p:spPr/>
        <p:txBody>
          <a:bodyPr/>
          <a:lstStyle/>
          <a:p>
            <a:r>
              <a:rPr lang="en-AU">
                <a:latin typeface="+mj-lt"/>
              </a:rPr>
              <a:t>3.2(c) – Looking closely at artworks</a:t>
            </a:r>
          </a:p>
        </p:txBody>
      </p:sp>
      <p:grpSp>
        <p:nvGrpSpPr>
          <p:cNvPr id="5" name="Group 4" descr="Task 1 – Collect alternative images of the Mylyn Nguyen artwork you selected.&#10;Include images of the sculpture from different angles, any interesting details, and her documentary photograph showing the sculpture in front of the real building.">
            <a:extLst>
              <a:ext uri="{FF2B5EF4-FFF2-40B4-BE49-F238E27FC236}">
                <a16:creationId xmlns:a16="http://schemas.microsoft.com/office/drawing/2014/main" id="{1A8A0709-D7A9-CF9A-9EE0-92AD0870C2B2}"/>
              </a:ext>
            </a:extLst>
          </p:cNvPr>
          <p:cNvGrpSpPr/>
          <p:nvPr/>
        </p:nvGrpSpPr>
        <p:grpSpPr>
          <a:xfrm>
            <a:off x="356262" y="1442599"/>
            <a:ext cx="11487735" cy="1125330"/>
            <a:chOff x="4308000" y="120605"/>
            <a:chExt cx="11487735" cy="1125330"/>
          </a:xfrm>
        </p:grpSpPr>
        <p:grpSp>
          <p:nvGrpSpPr>
            <p:cNvPr id="9" name="Group 8" descr="2. Pre-production">
              <a:extLst>
                <a:ext uri="{FF2B5EF4-FFF2-40B4-BE49-F238E27FC236}">
                  <a16:creationId xmlns:a16="http://schemas.microsoft.com/office/drawing/2014/main" id="{9F469454-9957-20FC-3BD0-A493489CE017}"/>
                </a:ext>
              </a:extLst>
            </p:cNvPr>
            <p:cNvGrpSpPr/>
            <p:nvPr/>
          </p:nvGrpSpPr>
          <p:grpSpPr>
            <a:xfrm>
              <a:off x="4308000" y="120605"/>
              <a:ext cx="11487735" cy="1125330"/>
              <a:chOff x="8516640" y="270793"/>
              <a:chExt cx="11487735" cy="1125330"/>
            </a:xfrm>
          </p:grpSpPr>
          <p:sp>
            <p:nvSpPr>
              <p:cNvPr id="16" name="Rectangle: Rounded Corners 15">
                <a:extLst>
                  <a:ext uri="{FF2B5EF4-FFF2-40B4-BE49-F238E27FC236}">
                    <a16:creationId xmlns:a16="http://schemas.microsoft.com/office/drawing/2014/main" id="{E4B44D16-04E1-0141-CB55-BA128C0472ED}"/>
                  </a:ext>
                  <a:ext uri="{C183D7F6-B498-43B3-948B-1728B52AA6E4}">
                    <adec:decorative xmlns:adec="http://schemas.microsoft.com/office/drawing/2017/decorative" val="1"/>
                  </a:ext>
                </a:extLst>
              </p:cNvPr>
              <p:cNvSpPr/>
              <p:nvPr/>
            </p:nvSpPr>
            <p:spPr>
              <a:xfrm>
                <a:off x="9194420" y="270793"/>
                <a:ext cx="10809955" cy="1125330"/>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63538">
                  <a:spcAft>
                    <a:spcPts val="600"/>
                  </a:spcAft>
                </a:pPr>
                <a:r>
                  <a:rPr lang="en-GB" sz="1800" b="1">
                    <a:solidFill>
                      <a:schemeClr val="tx1"/>
                    </a:solidFill>
                    <a:cs typeface="Arial" panose="020B0604020202020204" pitchFamily="34" charset="0"/>
                  </a:rPr>
                  <a:t>Task 1</a:t>
                </a:r>
                <a:r>
                  <a:rPr lang="en-GB" sz="1800">
                    <a:solidFill>
                      <a:schemeClr val="tx1"/>
                    </a:solidFill>
                    <a:cs typeface="Arial" panose="020B0604020202020204" pitchFamily="34" charset="0"/>
                  </a:rPr>
                  <a:t> – Collect alternative images of the </a:t>
                </a:r>
                <a:r>
                  <a:rPr lang="en-GB" sz="1800" err="1">
                    <a:solidFill>
                      <a:schemeClr val="tx1"/>
                    </a:solidFill>
                    <a:cs typeface="Arial" panose="020B0604020202020204" pitchFamily="34" charset="0"/>
                  </a:rPr>
                  <a:t>Mylyn</a:t>
                </a:r>
                <a:r>
                  <a:rPr lang="en-GB" sz="1800">
                    <a:solidFill>
                      <a:schemeClr val="tx1"/>
                    </a:solidFill>
                    <a:cs typeface="Arial" panose="020B0604020202020204" pitchFamily="34" charset="0"/>
                  </a:rPr>
                  <a:t> Nguyen artwork you selected.</a:t>
                </a:r>
              </a:p>
              <a:p>
                <a:pPr marL="363538">
                  <a:spcAft>
                    <a:spcPts val="600"/>
                  </a:spcAft>
                </a:pPr>
                <a:r>
                  <a:rPr lang="en-GB" sz="1800">
                    <a:solidFill>
                      <a:schemeClr val="tx1"/>
                    </a:solidFill>
                    <a:cs typeface="Arial" panose="020B0604020202020204" pitchFamily="34" charset="0"/>
                  </a:rPr>
                  <a:t>Include images of the sculpture from different angles, any interesting details, and her documentary photograph showing the sculpture in front of the real building.</a:t>
                </a:r>
              </a:p>
            </p:txBody>
          </p:sp>
          <p:sp>
            <p:nvSpPr>
              <p:cNvPr id="17" name="Oval 16">
                <a:hlinkClick r:id="rId3" action="ppaction://hlinksldjump"/>
                <a:extLst>
                  <a:ext uri="{FF2B5EF4-FFF2-40B4-BE49-F238E27FC236}">
                    <a16:creationId xmlns:a16="http://schemas.microsoft.com/office/drawing/2014/main" id="{DE0DAC3A-DA04-042D-C8F4-DF7543D802EC}"/>
                  </a:ext>
                </a:extLst>
              </p:cNvPr>
              <p:cNvSpPr/>
              <p:nvPr/>
            </p:nvSpPr>
            <p:spPr>
              <a:xfrm>
                <a:off x="8516640" y="310738"/>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sz="3000" b="1">
                  <a:solidFill>
                    <a:schemeClr val="bg1"/>
                  </a:solidFill>
                  <a:latin typeface="+mj-lt"/>
                  <a:cs typeface="Arial" panose="020B0604020202020204" pitchFamily="34" charset="0"/>
                </a:endParaRPr>
              </a:p>
            </p:txBody>
          </p:sp>
        </p:grpSp>
        <p:pic>
          <p:nvPicPr>
            <p:cNvPr id="10" name="Picture 9">
              <a:extLst>
                <a:ext uri="{FF2B5EF4-FFF2-40B4-BE49-F238E27FC236}">
                  <a16:creationId xmlns:a16="http://schemas.microsoft.com/office/drawing/2014/main" id="{4F9506CE-95A6-B95F-4428-3CBE20123DDB}"/>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4412372" y="261378"/>
              <a:ext cx="836696" cy="845694"/>
            </a:xfrm>
            <a:prstGeom prst="rect">
              <a:avLst/>
            </a:prstGeom>
          </p:spPr>
        </p:pic>
      </p:grpSp>
      <p:sp>
        <p:nvSpPr>
          <p:cNvPr id="6" name="Rectangle: Rounded Corners 5">
            <a:extLst>
              <a:ext uri="{FF2B5EF4-FFF2-40B4-BE49-F238E27FC236}">
                <a16:creationId xmlns:a16="http://schemas.microsoft.com/office/drawing/2014/main" id="{0A1AB533-86C8-6072-B4AD-C8D46969218A}"/>
              </a:ext>
              <a:ext uri="{C183D7F6-B498-43B3-948B-1728B52AA6E4}">
                <adec:decorative xmlns:adec="http://schemas.microsoft.com/office/drawing/2017/decorative" val="1"/>
              </a:ext>
            </a:extLst>
          </p:cNvPr>
          <p:cNvSpPr/>
          <p:nvPr/>
        </p:nvSpPr>
        <p:spPr>
          <a:xfrm>
            <a:off x="356262" y="2757938"/>
            <a:ext cx="11483998" cy="3619199"/>
          </a:xfrm>
          <a:prstGeom prst="roundRect">
            <a:avLst>
              <a:gd name="adj" fmla="val 5820"/>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2" name="Slide Number Placeholder 1">
            <a:extLst>
              <a:ext uri="{FF2B5EF4-FFF2-40B4-BE49-F238E27FC236}">
                <a16:creationId xmlns:a16="http://schemas.microsoft.com/office/drawing/2014/main" id="{2523CE81-814E-2873-9342-21302E73177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67</a:t>
            </a:fld>
            <a:endParaRPr lang="en-AU"/>
          </a:p>
        </p:txBody>
      </p:sp>
    </p:spTree>
    <p:extLst>
      <p:ext uri="{BB962C8B-B14F-4D97-AF65-F5344CB8AC3E}">
        <p14:creationId xmlns:p14="http://schemas.microsoft.com/office/powerpoint/2010/main" val="186222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751A53-C809-1DA7-FFD0-40B02C0E187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9FB9EA1-68A4-42C6-21B6-C483207AAAEC}"/>
              </a:ext>
            </a:extLst>
          </p:cNvPr>
          <p:cNvSpPr>
            <a:spLocks noGrp="1"/>
          </p:cNvSpPr>
          <p:nvPr>
            <p:ph type="title"/>
          </p:nvPr>
        </p:nvSpPr>
        <p:spPr/>
        <p:txBody>
          <a:bodyPr/>
          <a:lstStyle/>
          <a:p>
            <a:r>
              <a:rPr lang="en-AU" dirty="0" err="1">
                <a:latin typeface="+mj-lt"/>
              </a:rPr>
              <a:t>Mylyn</a:t>
            </a:r>
            <a:r>
              <a:rPr lang="en-AU" dirty="0">
                <a:latin typeface="+mj-lt"/>
              </a:rPr>
              <a:t> Nguyen – representing the world </a:t>
            </a:r>
            <a:r>
              <a:rPr lang="en-AU" dirty="0">
                <a:solidFill>
                  <a:schemeClr val="accent1">
                    <a:alpha val="0"/>
                  </a:schemeClr>
                </a:solidFill>
                <a:latin typeface="+mj-lt"/>
              </a:rPr>
              <a:t>(4)</a:t>
            </a:r>
          </a:p>
        </p:txBody>
      </p:sp>
      <p:sp>
        <p:nvSpPr>
          <p:cNvPr id="4" name="Text Placeholder 3">
            <a:extLst>
              <a:ext uri="{FF2B5EF4-FFF2-40B4-BE49-F238E27FC236}">
                <a16:creationId xmlns:a16="http://schemas.microsoft.com/office/drawing/2014/main" id="{6C2F57DE-FC50-9940-2985-B74D5CE12FAB}"/>
              </a:ext>
            </a:extLst>
          </p:cNvPr>
          <p:cNvSpPr>
            <a:spLocks noGrp="1"/>
          </p:cNvSpPr>
          <p:nvPr>
            <p:ph type="body" sz="quarter" idx="18"/>
          </p:nvPr>
        </p:nvSpPr>
        <p:spPr/>
        <p:txBody>
          <a:bodyPr/>
          <a:lstStyle/>
          <a:p>
            <a:r>
              <a:rPr lang="en-AU">
                <a:latin typeface="+mj-lt"/>
              </a:rPr>
              <a:t>3.2(d) – Looking closely at source material</a:t>
            </a:r>
          </a:p>
        </p:txBody>
      </p:sp>
      <p:grpSp>
        <p:nvGrpSpPr>
          <p:cNvPr id="5" name="Group 4" descr="Task 2 – Find images of the real building that Mylyn Nguyen made her sculpture of.&#10;Find additional images that show changes over time. Try searching for the address in image search, or using street view in Google Earth to see historical imagery of the site. &#10;">
            <a:extLst>
              <a:ext uri="{FF2B5EF4-FFF2-40B4-BE49-F238E27FC236}">
                <a16:creationId xmlns:a16="http://schemas.microsoft.com/office/drawing/2014/main" id="{17FA0B9E-30E1-2BB9-A989-A77DC66AB3FE}"/>
              </a:ext>
            </a:extLst>
          </p:cNvPr>
          <p:cNvGrpSpPr/>
          <p:nvPr/>
        </p:nvGrpSpPr>
        <p:grpSpPr>
          <a:xfrm>
            <a:off x="356262" y="1442599"/>
            <a:ext cx="11487735" cy="1125330"/>
            <a:chOff x="4308000" y="120605"/>
            <a:chExt cx="11487735" cy="1125330"/>
          </a:xfrm>
        </p:grpSpPr>
        <p:grpSp>
          <p:nvGrpSpPr>
            <p:cNvPr id="9" name="Group 8" descr="2. Pre-production">
              <a:extLst>
                <a:ext uri="{FF2B5EF4-FFF2-40B4-BE49-F238E27FC236}">
                  <a16:creationId xmlns:a16="http://schemas.microsoft.com/office/drawing/2014/main" id="{50BFA8F3-9D5D-E887-547F-B42F7F4FD1EB}"/>
                </a:ext>
              </a:extLst>
            </p:cNvPr>
            <p:cNvGrpSpPr/>
            <p:nvPr/>
          </p:nvGrpSpPr>
          <p:grpSpPr>
            <a:xfrm>
              <a:off x="4308000" y="120605"/>
              <a:ext cx="11487735" cy="1125330"/>
              <a:chOff x="8516640" y="270793"/>
              <a:chExt cx="11487735" cy="1125330"/>
            </a:xfrm>
          </p:grpSpPr>
          <p:sp>
            <p:nvSpPr>
              <p:cNvPr id="16" name="Rectangle: Rounded Corners 15">
                <a:extLst>
                  <a:ext uri="{FF2B5EF4-FFF2-40B4-BE49-F238E27FC236}">
                    <a16:creationId xmlns:a16="http://schemas.microsoft.com/office/drawing/2014/main" id="{21F6AFB0-C72C-DAC5-A151-D740CDCF766F}"/>
                  </a:ext>
                  <a:ext uri="{C183D7F6-B498-43B3-948B-1728B52AA6E4}">
                    <adec:decorative xmlns:adec="http://schemas.microsoft.com/office/drawing/2017/decorative" val="1"/>
                  </a:ext>
                </a:extLst>
              </p:cNvPr>
              <p:cNvSpPr/>
              <p:nvPr/>
            </p:nvSpPr>
            <p:spPr>
              <a:xfrm>
                <a:off x="9194420" y="270793"/>
                <a:ext cx="10809955" cy="1125330"/>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63220">
                  <a:spcAft>
                    <a:spcPts val="600"/>
                  </a:spcAft>
                </a:pPr>
                <a:r>
                  <a:rPr lang="en-GB" sz="1800" b="1" dirty="0">
                    <a:solidFill>
                      <a:schemeClr val="tx1"/>
                    </a:solidFill>
                    <a:cs typeface="Arial"/>
                  </a:rPr>
                  <a:t>Task 2</a:t>
                </a:r>
                <a:r>
                  <a:rPr lang="en-GB" sz="1800" dirty="0">
                    <a:solidFill>
                      <a:schemeClr val="tx1"/>
                    </a:solidFill>
                    <a:cs typeface="Arial"/>
                  </a:rPr>
                  <a:t> – Find images of the real building that </a:t>
                </a:r>
                <a:r>
                  <a:rPr lang="en-GB" sz="1800" dirty="0" err="1">
                    <a:solidFill>
                      <a:schemeClr val="tx1"/>
                    </a:solidFill>
                    <a:cs typeface="Arial"/>
                  </a:rPr>
                  <a:t>Mylyn</a:t>
                </a:r>
                <a:r>
                  <a:rPr lang="en-GB" sz="1800" dirty="0">
                    <a:solidFill>
                      <a:schemeClr val="tx1"/>
                    </a:solidFill>
                    <a:cs typeface="Arial"/>
                  </a:rPr>
                  <a:t> Nguyen made her sculpture of.</a:t>
                </a:r>
                <a:endParaRPr lang="en-US" dirty="0">
                  <a:solidFill>
                    <a:schemeClr val="tx1"/>
                  </a:solidFill>
                  <a:cs typeface="Arial"/>
                </a:endParaRPr>
              </a:p>
              <a:p>
                <a:pPr marL="363220">
                  <a:spcAft>
                    <a:spcPts val="600"/>
                  </a:spcAft>
                </a:pPr>
                <a:r>
                  <a:rPr lang="en-GB" sz="1800" dirty="0">
                    <a:solidFill>
                      <a:schemeClr val="tx1"/>
                    </a:solidFill>
                    <a:cs typeface="Arial"/>
                  </a:rPr>
                  <a:t>Find additional images that show changes over time. Try searching for the address in image search, or using street view in </a:t>
                </a:r>
                <a:r>
                  <a:rPr lang="en-GB" sz="1800" dirty="0">
                    <a:solidFill>
                      <a:schemeClr val="accent2"/>
                    </a:solidFill>
                    <a:cs typeface="Arial"/>
                    <a:hlinkClick r:id="rId3">
                      <a:extLst>
                        <a:ext uri="{A12FA001-AC4F-418D-AE19-62706E023703}">
                          <ahyp:hlinkClr xmlns:ahyp="http://schemas.microsoft.com/office/drawing/2018/hyperlinkcolor" val="tx"/>
                        </a:ext>
                      </a:extLst>
                    </a:hlinkClick>
                  </a:rPr>
                  <a:t>Google Earth</a:t>
                </a:r>
                <a:r>
                  <a:rPr lang="en-GB" sz="1800" dirty="0">
                    <a:solidFill>
                      <a:schemeClr val="tx1"/>
                    </a:solidFill>
                    <a:cs typeface="Arial"/>
                  </a:rPr>
                  <a:t> to see historical imagery of the site. </a:t>
                </a:r>
              </a:p>
            </p:txBody>
          </p:sp>
          <p:sp>
            <p:nvSpPr>
              <p:cNvPr id="17" name="Oval 16">
                <a:hlinkClick r:id="rId4" action="ppaction://hlinksldjump"/>
                <a:extLst>
                  <a:ext uri="{FF2B5EF4-FFF2-40B4-BE49-F238E27FC236}">
                    <a16:creationId xmlns:a16="http://schemas.microsoft.com/office/drawing/2014/main" id="{F3676934-8C5D-9D4C-3B92-806D44BFE41B}"/>
                  </a:ext>
                </a:extLst>
              </p:cNvPr>
              <p:cNvSpPr/>
              <p:nvPr/>
            </p:nvSpPr>
            <p:spPr>
              <a:xfrm>
                <a:off x="8516640" y="310738"/>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sz="3000" b="1">
                  <a:solidFill>
                    <a:schemeClr val="bg1"/>
                  </a:solidFill>
                  <a:latin typeface="+mj-lt"/>
                  <a:cs typeface="Arial" panose="020B0604020202020204" pitchFamily="34" charset="0"/>
                </a:endParaRPr>
              </a:p>
            </p:txBody>
          </p:sp>
        </p:grpSp>
        <p:pic>
          <p:nvPicPr>
            <p:cNvPr id="10" name="Picture 9">
              <a:extLst>
                <a:ext uri="{FF2B5EF4-FFF2-40B4-BE49-F238E27FC236}">
                  <a16:creationId xmlns:a16="http://schemas.microsoft.com/office/drawing/2014/main" id="{6ABD8142-C59F-F450-820C-40CC35994E59}"/>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4412372" y="261378"/>
              <a:ext cx="836696" cy="845694"/>
            </a:xfrm>
            <a:prstGeom prst="rect">
              <a:avLst/>
            </a:prstGeom>
          </p:spPr>
        </p:pic>
      </p:grpSp>
      <p:sp>
        <p:nvSpPr>
          <p:cNvPr id="6" name="Rectangle: Rounded Corners 5">
            <a:extLst>
              <a:ext uri="{FF2B5EF4-FFF2-40B4-BE49-F238E27FC236}">
                <a16:creationId xmlns:a16="http://schemas.microsoft.com/office/drawing/2014/main" id="{5AA482B8-B034-F678-6CFD-D65418521BB5}"/>
              </a:ext>
              <a:ext uri="{C183D7F6-B498-43B3-948B-1728B52AA6E4}">
                <adec:decorative xmlns:adec="http://schemas.microsoft.com/office/drawing/2017/decorative" val="1"/>
              </a:ext>
            </a:extLst>
          </p:cNvPr>
          <p:cNvSpPr/>
          <p:nvPr/>
        </p:nvSpPr>
        <p:spPr>
          <a:xfrm>
            <a:off x="356262" y="2757938"/>
            <a:ext cx="11483998" cy="3718117"/>
          </a:xfrm>
          <a:prstGeom prst="roundRect">
            <a:avLst>
              <a:gd name="adj" fmla="val 5820"/>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Slide Number Placeholder 1">
            <a:extLst>
              <a:ext uri="{FF2B5EF4-FFF2-40B4-BE49-F238E27FC236}">
                <a16:creationId xmlns:a16="http://schemas.microsoft.com/office/drawing/2014/main" id="{3629FC15-56FA-F891-3574-0382BE73B0E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68</a:t>
            </a:fld>
            <a:endParaRPr lang="en-AU"/>
          </a:p>
        </p:txBody>
      </p:sp>
    </p:spTree>
    <p:extLst>
      <p:ext uri="{BB962C8B-B14F-4D97-AF65-F5344CB8AC3E}">
        <p14:creationId xmlns:p14="http://schemas.microsoft.com/office/powerpoint/2010/main" val="4137606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5C2875-8A6D-C6D5-C302-7AAC8E81FAF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DE94502-E817-3034-BD07-52303C4BF2D7}"/>
              </a:ext>
            </a:extLst>
          </p:cNvPr>
          <p:cNvSpPr>
            <a:spLocks noGrp="1"/>
          </p:cNvSpPr>
          <p:nvPr>
            <p:ph type="title"/>
          </p:nvPr>
        </p:nvSpPr>
        <p:spPr/>
        <p:txBody>
          <a:bodyPr/>
          <a:lstStyle/>
          <a:p>
            <a:r>
              <a:rPr lang="en-AU" dirty="0" err="1">
                <a:latin typeface="+mj-lt"/>
              </a:rPr>
              <a:t>Mylyn</a:t>
            </a:r>
            <a:r>
              <a:rPr lang="en-AU" dirty="0">
                <a:latin typeface="+mj-lt"/>
              </a:rPr>
              <a:t> Nguyen – representing the world </a:t>
            </a:r>
            <a:r>
              <a:rPr lang="en-AU" dirty="0">
                <a:solidFill>
                  <a:schemeClr val="accent1">
                    <a:alpha val="0"/>
                  </a:schemeClr>
                </a:solidFill>
                <a:latin typeface="+mj-lt"/>
              </a:rPr>
              <a:t>(5)</a:t>
            </a:r>
          </a:p>
        </p:txBody>
      </p:sp>
      <p:sp>
        <p:nvSpPr>
          <p:cNvPr id="4" name="Text Placeholder 3">
            <a:extLst>
              <a:ext uri="{FF2B5EF4-FFF2-40B4-BE49-F238E27FC236}">
                <a16:creationId xmlns:a16="http://schemas.microsoft.com/office/drawing/2014/main" id="{1DD2B61C-FE46-7C31-C1AA-9BA50CA8CE4F}"/>
              </a:ext>
            </a:extLst>
          </p:cNvPr>
          <p:cNvSpPr>
            <a:spLocks noGrp="1"/>
          </p:cNvSpPr>
          <p:nvPr>
            <p:ph type="body" sz="quarter" idx="18"/>
          </p:nvPr>
        </p:nvSpPr>
        <p:spPr/>
        <p:txBody>
          <a:bodyPr/>
          <a:lstStyle/>
          <a:p>
            <a:r>
              <a:rPr lang="en-AU">
                <a:latin typeface="+mj-lt"/>
              </a:rPr>
              <a:t>3.2(e) – Spot the difference</a:t>
            </a:r>
          </a:p>
        </p:txBody>
      </p:sp>
      <p:grpSp>
        <p:nvGrpSpPr>
          <p:cNvPr id="5" name="Group 4" descr="Task 3 – What has changed about this site, and what has stayed the same? &#10;What does this tell us about the place the artist has represented?&#10;">
            <a:extLst>
              <a:ext uri="{FF2B5EF4-FFF2-40B4-BE49-F238E27FC236}">
                <a16:creationId xmlns:a16="http://schemas.microsoft.com/office/drawing/2014/main" id="{8A1C1D20-719C-AD65-B7FC-325D64336033}"/>
              </a:ext>
            </a:extLst>
          </p:cNvPr>
          <p:cNvGrpSpPr/>
          <p:nvPr/>
        </p:nvGrpSpPr>
        <p:grpSpPr>
          <a:xfrm>
            <a:off x="356262" y="1442599"/>
            <a:ext cx="11487735" cy="1125330"/>
            <a:chOff x="4308000" y="120605"/>
            <a:chExt cx="11487735" cy="1125330"/>
          </a:xfrm>
        </p:grpSpPr>
        <p:grpSp>
          <p:nvGrpSpPr>
            <p:cNvPr id="9" name="Group 8" descr="2. Pre-production">
              <a:extLst>
                <a:ext uri="{FF2B5EF4-FFF2-40B4-BE49-F238E27FC236}">
                  <a16:creationId xmlns:a16="http://schemas.microsoft.com/office/drawing/2014/main" id="{638A0675-40EE-D283-3B1A-A38DE99242B2}"/>
                </a:ext>
              </a:extLst>
            </p:cNvPr>
            <p:cNvGrpSpPr/>
            <p:nvPr/>
          </p:nvGrpSpPr>
          <p:grpSpPr>
            <a:xfrm>
              <a:off x="4308000" y="120605"/>
              <a:ext cx="11487735" cy="1125330"/>
              <a:chOff x="8516640" y="270793"/>
              <a:chExt cx="11487735" cy="1125330"/>
            </a:xfrm>
          </p:grpSpPr>
          <p:sp>
            <p:nvSpPr>
              <p:cNvPr id="16" name="Rectangle: Rounded Corners 15">
                <a:extLst>
                  <a:ext uri="{FF2B5EF4-FFF2-40B4-BE49-F238E27FC236}">
                    <a16:creationId xmlns:a16="http://schemas.microsoft.com/office/drawing/2014/main" id="{AA4E2B66-2C93-A79D-73AF-60C5463C56DB}"/>
                  </a:ext>
                  <a:ext uri="{C183D7F6-B498-43B3-948B-1728B52AA6E4}">
                    <adec:decorative xmlns:adec="http://schemas.microsoft.com/office/drawing/2017/decorative" val="1"/>
                  </a:ext>
                </a:extLst>
              </p:cNvPr>
              <p:cNvSpPr/>
              <p:nvPr/>
            </p:nvSpPr>
            <p:spPr>
              <a:xfrm>
                <a:off x="9194420" y="270793"/>
                <a:ext cx="10809955" cy="1125330"/>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63538">
                  <a:spcAft>
                    <a:spcPts val="600"/>
                  </a:spcAft>
                </a:pPr>
                <a:r>
                  <a:rPr lang="en-GB" sz="1800" b="1">
                    <a:solidFill>
                      <a:schemeClr val="tx1"/>
                    </a:solidFill>
                    <a:cs typeface="Arial" panose="020B0604020202020204" pitchFamily="34" charset="0"/>
                  </a:rPr>
                  <a:t>Task 3</a:t>
                </a:r>
                <a:r>
                  <a:rPr lang="en-GB" sz="1800">
                    <a:solidFill>
                      <a:schemeClr val="tx1"/>
                    </a:solidFill>
                    <a:cs typeface="Arial" panose="020B0604020202020204" pitchFamily="34" charset="0"/>
                  </a:rPr>
                  <a:t> – What has changed about this site, and what has stayed the same? </a:t>
                </a:r>
              </a:p>
              <a:p>
                <a:pPr marL="363538">
                  <a:spcAft>
                    <a:spcPts val="600"/>
                  </a:spcAft>
                </a:pPr>
                <a:r>
                  <a:rPr lang="en-GB" sz="1800">
                    <a:solidFill>
                      <a:schemeClr val="tx1"/>
                    </a:solidFill>
                    <a:cs typeface="Arial" panose="020B0604020202020204" pitchFamily="34" charset="0"/>
                  </a:rPr>
                  <a:t>What does this tell us about the place the artist has represented?</a:t>
                </a:r>
              </a:p>
            </p:txBody>
          </p:sp>
          <p:sp>
            <p:nvSpPr>
              <p:cNvPr id="17" name="Oval 16">
                <a:hlinkClick r:id="rId3" action="ppaction://hlinksldjump"/>
                <a:extLst>
                  <a:ext uri="{FF2B5EF4-FFF2-40B4-BE49-F238E27FC236}">
                    <a16:creationId xmlns:a16="http://schemas.microsoft.com/office/drawing/2014/main" id="{43F0CB8D-B6C5-0DCE-D281-99D75B57AC63}"/>
                  </a:ext>
                </a:extLst>
              </p:cNvPr>
              <p:cNvSpPr/>
              <p:nvPr/>
            </p:nvSpPr>
            <p:spPr>
              <a:xfrm>
                <a:off x="8516640" y="310738"/>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sz="3000" b="1">
                  <a:solidFill>
                    <a:schemeClr val="bg1"/>
                  </a:solidFill>
                  <a:latin typeface="+mj-lt"/>
                  <a:cs typeface="Arial" panose="020B0604020202020204" pitchFamily="34" charset="0"/>
                </a:endParaRPr>
              </a:p>
            </p:txBody>
          </p:sp>
        </p:grpSp>
        <p:pic>
          <p:nvPicPr>
            <p:cNvPr id="10" name="Picture 9">
              <a:extLst>
                <a:ext uri="{FF2B5EF4-FFF2-40B4-BE49-F238E27FC236}">
                  <a16:creationId xmlns:a16="http://schemas.microsoft.com/office/drawing/2014/main" id="{0F06732F-433E-31CB-C458-38B031785523}"/>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4412372" y="261378"/>
              <a:ext cx="836696" cy="845694"/>
            </a:xfrm>
            <a:prstGeom prst="rect">
              <a:avLst/>
            </a:prstGeom>
          </p:spPr>
        </p:pic>
      </p:grpSp>
      <p:graphicFrame>
        <p:nvGraphicFramePr>
          <p:cNvPr id="6" name="Table 5">
            <a:extLst>
              <a:ext uri="{FF2B5EF4-FFF2-40B4-BE49-F238E27FC236}">
                <a16:creationId xmlns:a16="http://schemas.microsoft.com/office/drawing/2014/main" id="{31921693-6ADB-22CD-1D1D-367B3928BD41}"/>
              </a:ext>
            </a:extLst>
          </p:cNvPr>
          <p:cNvGraphicFramePr>
            <a:graphicFrameLocks noGrp="1"/>
          </p:cNvGraphicFramePr>
          <p:nvPr>
            <p:extLst>
              <p:ext uri="{D42A27DB-BD31-4B8C-83A1-F6EECF244321}">
                <p14:modId xmlns:p14="http://schemas.microsoft.com/office/powerpoint/2010/main" val="2915004400"/>
              </p:ext>
            </p:extLst>
          </p:nvPr>
        </p:nvGraphicFramePr>
        <p:xfrm>
          <a:off x="460634" y="2717993"/>
          <a:ext cx="11366935" cy="3748687"/>
        </p:xfrm>
        <a:graphic>
          <a:graphicData uri="http://schemas.openxmlformats.org/drawingml/2006/table">
            <a:tbl>
              <a:tblPr firstRow="1" bandRow="1">
                <a:tableStyleId>{5A111915-BE36-4E01-A7E5-04B1672EAD32}</a:tableStyleId>
              </a:tblPr>
              <a:tblGrid>
                <a:gridCol w="3420000">
                  <a:extLst>
                    <a:ext uri="{9D8B030D-6E8A-4147-A177-3AD203B41FA5}">
                      <a16:colId xmlns:a16="http://schemas.microsoft.com/office/drawing/2014/main" val="4227123511"/>
                    </a:ext>
                  </a:extLst>
                </a:gridCol>
                <a:gridCol w="3436427">
                  <a:extLst>
                    <a:ext uri="{9D8B030D-6E8A-4147-A177-3AD203B41FA5}">
                      <a16:colId xmlns:a16="http://schemas.microsoft.com/office/drawing/2014/main" val="3701752078"/>
                    </a:ext>
                  </a:extLst>
                </a:gridCol>
                <a:gridCol w="4510508">
                  <a:extLst>
                    <a:ext uri="{9D8B030D-6E8A-4147-A177-3AD203B41FA5}">
                      <a16:colId xmlns:a16="http://schemas.microsoft.com/office/drawing/2014/main" val="744437566"/>
                    </a:ext>
                  </a:extLst>
                </a:gridCol>
              </a:tblGrid>
              <a:tr h="436687">
                <a:tc>
                  <a:txBody>
                    <a:bodyPr/>
                    <a:lstStyle/>
                    <a:p>
                      <a:pPr>
                        <a:lnSpc>
                          <a:spcPct val="114000"/>
                        </a:lnSpc>
                        <a:spcAft>
                          <a:spcPts val="600"/>
                        </a:spcAft>
                      </a:pPr>
                      <a:r>
                        <a:rPr lang="en-AU"/>
                        <a:t>What changed?</a:t>
                      </a:r>
                    </a:p>
                  </a:txBody>
                  <a:tcPr/>
                </a:tc>
                <a:tc>
                  <a:txBody>
                    <a:bodyPr/>
                    <a:lstStyle/>
                    <a:p>
                      <a:pPr>
                        <a:lnSpc>
                          <a:spcPct val="114000"/>
                        </a:lnSpc>
                        <a:spcAft>
                          <a:spcPts val="600"/>
                        </a:spcAft>
                      </a:pPr>
                      <a:r>
                        <a:rPr lang="en-AU"/>
                        <a:t>What stayed the same?</a:t>
                      </a:r>
                    </a:p>
                  </a:txBody>
                  <a:tcPr/>
                </a:tc>
                <a:tc>
                  <a:txBody>
                    <a:bodyPr/>
                    <a:lstStyle/>
                    <a:p>
                      <a:pPr>
                        <a:lnSpc>
                          <a:spcPct val="114000"/>
                        </a:lnSpc>
                        <a:spcAft>
                          <a:spcPts val="600"/>
                        </a:spcAft>
                      </a:pPr>
                      <a:r>
                        <a:rPr lang="en-AU"/>
                        <a:t>What does this tell us about this place?</a:t>
                      </a:r>
                    </a:p>
                  </a:txBody>
                  <a:tcPr/>
                </a:tc>
                <a:extLst>
                  <a:ext uri="{0D108BD9-81ED-4DB2-BD59-A6C34878D82A}">
                    <a16:rowId xmlns:a16="http://schemas.microsoft.com/office/drawing/2014/main" val="1917015301"/>
                  </a:ext>
                </a:extLst>
              </a:tr>
              <a:tr h="3312000">
                <a:tc>
                  <a:txBody>
                    <a:bodyPr/>
                    <a:lstStyle/>
                    <a:p>
                      <a:pPr>
                        <a:lnSpc>
                          <a:spcPct val="114000"/>
                        </a:lnSpc>
                        <a:spcAft>
                          <a:spcPts val="600"/>
                        </a:spcAft>
                      </a:pPr>
                      <a:endParaRPr lang="en-AU"/>
                    </a:p>
                  </a:txBody>
                  <a:tcPr/>
                </a:tc>
                <a:tc>
                  <a:txBody>
                    <a:bodyPr/>
                    <a:lstStyle/>
                    <a:p>
                      <a:pPr>
                        <a:lnSpc>
                          <a:spcPct val="114000"/>
                        </a:lnSpc>
                        <a:spcAft>
                          <a:spcPts val="600"/>
                        </a:spcAft>
                      </a:pPr>
                      <a:endParaRPr lang="en-AU"/>
                    </a:p>
                  </a:txBody>
                  <a:tcPr/>
                </a:tc>
                <a:tc>
                  <a:txBody>
                    <a:bodyPr/>
                    <a:lstStyle/>
                    <a:p>
                      <a:pPr>
                        <a:lnSpc>
                          <a:spcPct val="114000"/>
                        </a:lnSpc>
                        <a:spcAft>
                          <a:spcPts val="600"/>
                        </a:spcAft>
                      </a:pPr>
                      <a:endParaRPr lang="en-AU" dirty="0"/>
                    </a:p>
                  </a:txBody>
                  <a:tcPr/>
                </a:tc>
                <a:extLst>
                  <a:ext uri="{0D108BD9-81ED-4DB2-BD59-A6C34878D82A}">
                    <a16:rowId xmlns:a16="http://schemas.microsoft.com/office/drawing/2014/main" val="2627964222"/>
                  </a:ext>
                </a:extLst>
              </a:tr>
            </a:tbl>
          </a:graphicData>
        </a:graphic>
      </p:graphicFrame>
      <p:sp>
        <p:nvSpPr>
          <p:cNvPr id="2" name="Slide Number Placeholder 1">
            <a:extLst>
              <a:ext uri="{FF2B5EF4-FFF2-40B4-BE49-F238E27FC236}">
                <a16:creationId xmlns:a16="http://schemas.microsoft.com/office/drawing/2014/main" id="{CDE2E0CD-FAC8-DF78-814A-009A5F7547F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69</a:t>
            </a:fld>
            <a:endParaRPr lang="en-AU"/>
          </a:p>
        </p:txBody>
      </p:sp>
    </p:spTree>
    <p:extLst>
      <p:ext uri="{BB962C8B-B14F-4D97-AF65-F5344CB8AC3E}">
        <p14:creationId xmlns:p14="http://schemas.microsoft.com/office/powerpoint/2010/main" val="221972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8F8A202-89DF-1C35-89B5-EE7D03A9A7AB}"/>
              </a:ext>
            </a:extLst>
          </p:cNvPr>
          <p:cNvSpPr>
            <a:spLocks noGrp="1"/>
          </p:cNvSpPr>
          <p:nvPr>
            <p:ph type="title"/>
          </p:nvPr>
        </p:nvSpPr>
        <p:spPr/>
        <p:txBody>
          <a:bodyPr/>
          <a:lstStyle/>
          <a:p>
            <a:r>
              <a:rPr lang="en-AU" dirty="0">
                <a:latin typeface="+mj-lt"/>
              </a:rPr>
              <a:t>Where you are… </a:t>
            </a:r>
            <a:r>
              <a:rPr lang="en-AU" dirty="0">
                <a:solidFill>
                  <a:schemeClr val="accent1">
                    <a:alpha val="0"/>
                  </a:schemeClr>
                </a:solidFill>
                <a:latin typeface="+mj-lt"/>
              </a:rPr>
              <a:t>(1)</a:t>
            </a:r>
          </a:p>
        </p:txBody>
      </p:sp>
      <p:sp>
        <p:nvSpPr>
          <p:cNvPr id="4" name="Text Placeholder 3">
            <a:extLst>
              <a:ext uri="{FF2B5EF4-FFF2-40B4-BE49-F238E27FC236}">
                <a16:creationId xmlns:a16="http://schemas.microsoft.com/office/drawing/2014/main" id="{A83B10EE-111B-B2E7-CAB2-EA69D6F07009}"/>
              </a:ext>
            </a:extLst>
          </p:cNvPr>
          <p:cNvSpPr>
            <a:spLocks noGrp="1"/>
          </p:cNvSpPr>
          <p:nvPr>
            <p:ph type="body" sz="quarter" idx="18"/>
          </p:nvPr>
        </p:nvSpPr>
        <p:spPr/>
        <p:txBody>
          <a:bodyPr/>
          <a:lstStyle/>
          <a:p>
            <a:r>
              <a:rPr lang="en-AU">
                <a:latin typeface="+mj-lt"/>
              </a:rPr>
              <a:t>1.1(a) – Exploring and representing the built environment</a:t>
            </a:r>
          </a:p>
        </p:txBody>
      </p:sp>
      <p:grpSp>
        <p:nvGrpSpPr>
          <p:cNvPr id="20" name="Group 19" descr="How do artists represent aspects of the built environment in their artworks?">
            <a:extLst>
              <a:ext uri="{FF2B5EF4-FFF2-40B4-BE49-F238E27FC236}">
                <a16:creationId xmlns:a16="http://schemas.microsoft.com/office/drawing/2014/main" id="{0FDCBF54-7995-19B7-00DF-0FCDD0A330EF}"/>
              </a:ext>
            </a:extLst>
          </p:cNvPr>
          <p:cNvGrpSpPr/>
          <p:nvPr/>
        </p:nvGrpSpPr>
        <p:grpSpPr>
          <a:xfrm>
            <a:off x="76242" y="1498446"/>
            <a:ext cx="5863756" cy="1045440"/>
            <a:chOff x="4308000" y="160550"/>
            <a:chExt cx="5863756" cy="1045440"/>
          </a:xfrm>
        </p:grpSpPr>
        <p:grpSp>
          <p:nvGrpSpPr>
            <p:cNvPr id="16" name="Group 15" descr="2. Pre-production">
              <a:extLst>
                <a:ext uri="{FF2B5EF4-FFF2-40B4-BE49-F238E27FC236}">
                  <a16:creationId xmlns:a16="http://schemas.microsoft.com/office/drawing/2014/main" id="{E6811EC2-B13B-9EBA-C16E-128469DE66F8}"/>
                </a:ext>
              </a:extLst>
            </p:cNvPr>
            <p:cNvGrpSpPr/>
            <p:nvPr/>
          </p:nvGrpSpPr>
          <p:grpSpPr>
            <a:xfrm>
              <a:off x="4308000" y="160550"/>
              <a:ext cx="5863756" cy="1045440"/>
              <a:chOff x="8516640" y="310738"/>
              <a:chExt cx="5863756" cy="1045440"/>
            </a:xfrm>
          </p:grpSpPr>
          <p:sp>
            <p:nvSpPr>
              <p:cNvPr id="18" name="Rectangle: Rounded Corners 17">
                <a:extLst>
                  <a:ext uri="{FF2B5EF4-FFF2-40B4-BE49-F238E27FC236}">
                    <a16:creationId xmlns:a16="http://schemas.microsoft.com/office/drawing/2014/main" id="{05425C7F-CAA1-FE23-EA71-BEAAA62169FA}"/>
                  </a:ext>
                  <a:ext uri="{C183D7F6-B498-43B3-948B-1728B52AA6E4}">
                    <adec:decorative xmlns:adec="http://schemas.microsoft.com/office/drawing/2017/decorative" val="1"/>
                  </a:ext>
                </a:extLst>
              </p:cNvPr>
              <p:cNvSpPr/>
              <p:nvPr/>
            </p:nvSpPr>
            <p:spPr>
              <a:xfrm>
                <a:off x="9194421" y="374761"/>
                <a:ext cx="5185975" cy="917394"/>
              </a:xfrm>
              <a:prstGeom prst="roundRect">
                <a:avLst>
                  <a:gd name="adj" fmla="val 1725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63538"/>
                <a:r>
                  <a:rPr lang="en-AU" sz="1800">
                    <a:solidFill>
                      <a:schemeClr val="bg1"/>
                    </a:solidFill>
                    <a:latin typeface="+mj-lt"/>
                    <a:cs typeface="Arial" panose="020B0604020202020204" pitchFamily="34" charset="0"/>
                  </a:rPr>
                  <a:t>How do artists represent aspects of the built environment in their artworks?</a:t>
                </a:r>
              </a:p>
            </p:txBody>
          </p:sp>
          <p:sp>
            <p:nvSpPr>
              <p:cNvPr id="19" name="Oval 18">
                <a:hlinkClick r:id="rId3" action="ppaction://hlinksldjump"/>
                <a:extLst>
                  <a:ext uri="{FF2B5EF4-FFF2-40B4-BE49-F238E27FC236}">
                    <a16:creationId xmlns:a16="http://schemas.microsoft.com/office/drawing/2014/main" id="{CD827E9C-08DF-2CC6-D615-259F76D3B0F9}"/>
                  </a:ext>
                  <a:ext uri="{C183D7F6-B498-43B3-948B-1728B52AA6E4}">
                    <adec:decorative xmlns:adec="http://schemas.microsoft.com/office/drawing/2017/decorative" val="1"/>
                  </a:ext>
                </a:extLst>
              </p:cNvPr>
              <p:cNvSpPr/>
              <p:nvPr/>
            </p:nvSpPr>
            <p:spPr>
              <a:xfrm>
                <a:off x="8516640" y="310738"/>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sz="3000" b="1">
                  <a:solidFill>
                    <a:schemeClr val="bg1"/>
                  </a:solidFill>
                  <a:latin typeface="+mj-lt"/>
                  <a:cs typeface="Arial" panose="020B0604020202020204" pitchFamily="34" charset="0"/>
                </a:endParaRPr>
              </a:p>
            </p:txBody>
          </p:sp>
        </p:grpSp>
        <p:pic>
          <p:nvPicPr>
            <p:cNvPr id="17" name="Picture 16">
              <a:extLst>
                <a:ext uri="{FF2B5EF4-FFF2-40B4-BE49-F238E27FC236}">
                  <a16:creationId xmlns:a16="http://schemas.microsoft.com/office/drawing/2014/main" id="{72AC3A98-478E-743F-7FD7-9F7B175F0466}"/>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4344720" y="197270"/>
              <a:ext cx="972000" cy="972000"/>
            </a:xfrm>
            <a:prstGeom prst="rect">
              <a:avLst/>
            </a:prstGeom>
          </p:spPr>
        </p:pic>
      </p:grpSp>
      <p:grpSp>
        <p:nvGrpSpPr>
          <p:cNvPr id="22" name="Group 21" descr="How can we investigate the built environment  as a source of ideas and subject matter for  art making?&#10;">
            <a:extLst>
              <a:ext uri="{FF2B5EF4-FFF2-40B4-BE49-F238E27FC236}">
                <a16:creationId xmlns:a16="http://schemas.microsoft.com/office/drawing/2014/main" id="{9B1DB99A-0A84-F58E-0984-5BD26793E150}"/>
              </a:ext>
            </a:extLst>
          </p:cNvPr>
          <p:cNvGrpSpPr/>
          <p:nvPr/>
        </p:nvGrpSpPr>
        <p:grpSpPr>
          <a:xfrm flipH="1">
            <a:off x="6252002" y="1498446"/>
            <a:ext cx="5904933" cy="1045440"/>
            <a:chOff x="4266823" y="160550"/>
            <a:chExt cx="5904933" cy="1045440"/>
          </a:xfrm>
        </p:grpSpPr>
        <p:grpSp>
          <p:nvGrpSpPr>
            <p:cNvPr id="23" name="Group 22" descr="2. Pre-production">
              <a:extLst>
                <a:ext uri="{FF2B5EF4-FFF2-40B4-BE49-F238E27FC236}">
                  <a16:creationId xmlns:a16="http://schemas.microsoft.com/office/drawing/2014/main" id="{FF7FE439-34DE-0D15-C54D-9B065D945F70}"/>
                </a:ext>
              </a:extLst>
            </p:cNvPr>
            <p:cNvGrpSpPr/>
            <p:nvPr/>
          </p:nvGrpSpPr>
          <p:grpSpPr>
            <a:xfrm>
              <a:off x="4266823" y="160550"/>
              <a:ext cx="5904933" cy="1045440"/>
              <a:chOff x="8475463" y="310738"/>
              <a:chExt cx="5904933" cy="1045440"/>
            </a:xfrm>
          </p:grpSpPr>
          <p:sp>
            <p:nvSpPr>
              <p:cNvPr id="25" name="Rectangle: Rounded Corners 24">
                <a:extLst>
                  <a:ext uri="{FF2B5EF4-FFF2-40B4-BE49-F238E27FC236}">
                    <a16:creationId xmlns:a16="http://schemas.microsoft.com/office/drawing/2014/main" id="{1F6ECADC-B8E2-EED4-043A-F3902C350498}"/>
                  </a:ext>
                  <a:ext uri="{C183D7F6-B498-43B3-948B-1728B52AA6E4}">
                    <adec:decorative xmlns:adec="http://schemas.microsoft.com/office/drawing/2017/decorative" val="1"/>
                  </a:ext>
                </a:extLst>
              </p:cNvPr>
              <p:cNvSpPr/>
              <p:nvPr/>
            </p:nvSpPr>
            <p:spPr>
              <a:xfrm>
                <a:off x="9194421" y="374761"/>
                <a:ext cx="5185975" cy="917394"/>
              </a:xfrm>
              <a:prstGeom prst="roundRect">
                <a:avLst>
                  <a:gd name="adj" fmla="val 1725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r>
                  <a:rPr lang="en-AU" sz="1800">
                    <a:latin typeface="Arial" panose="020B0604020202020204" pitchFamily="34" charset="0"/>
                    <a:ea typeface="Calibri" panose="020F0502020204030204" pitchFamily="34" charset="0"/>
                  </a:rPr>
                  <a:t>How can we investigate the built environment	 as a source of ideas and subject matter for	 art making?</a:t>
                </a:r>
              </a:p>
            </p:txBody>
          </p:sp>
          <p:sp>
            <p:nvSpPr>
              <p:cNvPr id="26" name="Oval 25">
                <a:hlinkClick r:id="rId3" action="ppaction://hlinksldjump"/>
                <a:extLst>
                  <a:ext uri="{FF2B5EF4-FFF2-40B4-BE49-F238E27FC236}">
                    <a16:creationId xmlns:a16="http://schemas.microsoft.com/office/drawing/2014/main" id="{101F91A6-FCD8-FAC9-7F1E-5BD434A5A6B8}"/>
                  </a:ext>
                  <a:ext uri="{C183D7F6-B498-43B3-948B-1728B52AA6E4}">
                    <adec:decorative xmlns:adec="http://schemas.microsoft.com/office/drawing/2017/decorative" val="1"/>
                  </a:ext>
                </a:extLst>
              </p:cNvPr>
              <p:cNvSpPr/>
              <p:nvPr/>
            </p:nvSpPr>
            <p:spPr>
              <a:xfrm>
                <a:off x="8475463" y="310738"/>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sz="3000" b="1">
                  <a:solidFill>
                    <a:schemeClr val="bg1"/>
                  </a:solidFill>
                  <a:latin typeface="+mj-lt"/>
                  <a:cs typeface="Arial" panose="020B0604020202020204" pitchFamily="34" charset="0"/>
                </a:endParaRPr>
              </a:p>
            </p:txBody>
          </p:sp>
        </p:grpSp>
        <p:pic>
          <p:nvPicPr>
            <p:cNvPr id="24" name="Picture 23">
              <a:extLst>
                <a:ext uri="{FF2B5EF4-FFF2-40B4-BE49-F238E27FC236}">
                  <a16:creationId xmlns:a16="http://schemas.microsoft.com/office/drawing/2014/main" id="{CACD26A3-F810-F54E-C268-20DF51C2FF0A}"/>
                </a:ext>
                <a:ext uri="{C183D7F6-B498-43B3-948B-1728B52AA6E4}">
                  <adec:decorative xmlns:adec="http://schemas.microsoft.com/office/drawing/2017/decorative" val="1"/>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4303543" y="198017"/>
              <a:ext cx="972000" cy="970506"/>
            </a:xfrm>
            <a:prstGeom prst="rect">
              <a:avLst/>
            </a:prstGeom>
          </p:spPr>
        </p:pic>
      </p:grpSp>
      <p:sp>
        <p:nvSpPr>
          <p:cNvPr id="11" name="Rectangle: Rounded Corners 10">
            <a:extLst>
              <a:ext uri="{FF2B5EF4-FFF2-40B4-BE49-F238E27FC236}">
                <a16:creationId xmlns:a16="http://schemas.microsoft.com/office/drawing/2014/main" id="{2AA7A4FF-AE23-C002-3491-EAC75D3C2B5B}"/>
              </a:ext>
              <a:ext uri="{C183D7F6-B498-43B3-948B-1728B52AA6E4}">
                <adec:decorative xmlns:adec="http://schemas.microsoft.com/office/drawing/2017/decorative" val="0"/>
              </a:ext>
            </a:extLst>
          </p:cNvPr>
          <p:cNvSpPr/>
          <p:nvPr/>
        </p:nvSpPr>
        <p:spPr>
          <a:xfrm>
            <a:off x="359998" y="2749798"/>
            <a:ext cx="5580000" cy="3766201"/>
          </a:xfrm>
          <a:prstGeom prst="roundRect">
            <a:avLst>
              <a:gd name="adj" fmla="val 5215"/>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14000"/>
              </a:lnSpc>
              <a:spcAft>
                <a:spcPts val="600"/>
              </a:spcAft>
            </a:pPr>
            <a:r>
              <a:rPr lang="en-AU" sz="1600" dirty="0">
                <a:solidFill>
                  <a:schemeClr val="tx1"/>
                </a:solidFill>
                <a:effectLst/>
                <a:ea typeface="Calibri" panose="020F0502020204030204" pitchFamily="34" charset="0"/>
              </a:rPr>
              <a:t>In this </a:t>
            </a:r>
            <a:r>
              <a:rPr lang="en-AU" sz="1600" dirty="0">
                <a:solidFill>
                  <a:sysClr val="windowText" lastClr="000000"/>
                </a:solidFill>
                <a:effectLst/>
                <a:ea typeface="Calibri" panose="020F0502020204030204" pitchFamily="34" charset="0"/>
              </a:rPr>
              <a:t>unit you will:</a:t>
            </a:r>
          </a:p>
          <a:p>
            <a:pPr marL="285750" indent="-285750">
              <a:lnSpc>
                <a:spcPct val="114000"/>
              </a:lnSpc>
              <a:spcAft>
                <a:spcPts val="600"/>
              </a:spcAft>
              <a:buFont typeface="Arial" panose="020B0604020202020204" pitchFamily="34" charset="0"/>
              <a:buChar char="•"/>
            </a:pPr>
            <a:r>
              <a:rPr lang="en-AU" sz="1600" dirty="0">
                <a:solidFill>
                  <a:sysClr val="windowText" lastClr="000000"/>
                </a:solidFill>
                <a:ea typeface="Calibri" panose="020F0502020204030204" pitchFamily="34" charset="0"/>
              </a:rPr>
              <a:t>investigate how artists explore and represent built environments in their practice</a:t>
            </a:r>
          </a:p>
          <a:p>
            <a:pPr marL="285750" indent="-285750">
              <a:lnSpc>
                <a:spcPct val="114000"/>
              </a:lnSpc>
              <a:spcAft>
                <a:spcPts val="600"/>
              </a:spcAft>
              <a:buFont typeface="Arial" panose="020B0604020202020204" pitchFamily="34" charset="0"/>
              <a:buChar char="•"/>
            </a:pPr>
            <a:r>
              <a:rPr lang="en-AU" sz="1600" dirty="0">
                <a:solidFill>
                  <a:sysClr val="windowText" lastClr="000000"/>
                </a:solidFill>
                <a:effectLst/>
                <a:ea typeface="Calibri" panose="020F0502020204030204" pitchFamily="34" charset="0"/>
              </a:rPr>
              <a:t>explain how artists intentionally construct artworks that share their understanding of the world with audiences</a:t>
            </a:r>
          </a:p>
          <a:p>
            <a:pPr marL="285750" indent="-285750">
              <a:lnSpc>
                <a:spcPct val="114000"/>
              </a:lnSpc>
              <a:spcAft>
                <a:spcPts val="600"/>
              </a:spcAft>
              <a:buFont typeface="Arial" panose="020B0604020202020204" pitchFamily="34" charset="0"/>
              <a:buChar char="•"/>
            </a:pPr>
            <a:r>
              <a:rPr lang="en-AU" sz="1600" b="1" dirty="0">
                <a:solidFill>
                  <a:sysClr val="windowText" lastClr="000000"/>
                </a:solidFill>
                <a:ea typeface="Calibri" panose="020F0502020204030204" pitchFamily="34" charset="0"/>
              </a:rPr>
              <a:t>construct a response that analyses the ways artists represent the world in different times and places.</a:t>
            </a:r>
            <a:endParaRPr lang="en-AU" sz="1600" b="1" dirty="0">
              <a:solidFill>
                <a:sysClr val="windowText" lastClr="000000"/>
              </a:solidFill>
              <a:effectLst/>
              <a:ea typeface="Calibri" panose="020F0502020204030204" pitchFamily="34" charset="0"/>
            </a:endParaRPr>
          </a:p>
        </p:txBody>
      </p:sp>
      <p:sp>
        <p:nvSpPr>
          <p:cNvPr id="12" name="Rectangle: Rounded Corners 11">
            <a:extLst>
              <a:ext uri="{FF2B5EF4-FFF2-40B4-BE49-F238E27FC236}">
                <a16:creationId xmlns:a16="http://schemas.microsoft.com/office/drawing/2014/main" id="{F50D699E-4A1E-463D-D977-AF572B04D3A5}"/>
              </a:ext>
              <a:ext uri="{C183D7F6-B498-43B3-948B-1728B52AA6E4}">
                <adec:decorative xmlns:adec="http://schemas.microsoft.com/office/drawing/2017/decorative" val="0"/>
              </a:ext>
            </a:extLst>
          </p:cNvPr>
          <p:cNvSpPr/>
          <p:nvPr/>
        </p:nvSpPr>
        <p:spPr>
          <a:xfrm>
            <a:off x="6251637" y="2749798"/>
            <a:ext cx="5580000" cy="3766201"/>
          </a:xfrm>
          <a:prstGeom prst="roundRect">
            <a:avLst>
              <a:gd name="adj" fmla="val 5215"/>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14000"/>
              </a:lnSpc>
              <a:spcAft>
                <a:spcPts val="600"/>
              </a:spcAft>
            </a:pPr>
            <a:r>
              <a:rPr lang="en-AU" sz="1600">
                <a:solidFill>
                  <a:schemeClr val="tx1"/>
                </a:solidFill>
                <a:effectLst/>
                <a:ea typeface="Calibri" panose="020F0502020204030204" pitchFamily="34" charset="0"/>
              </a:rPr>
              <a:t>In this unit you will:</a:t>
            </a:r>
          </a:p>
          <a:p>
            <a:pPr marL="285750" indent="-285750">
              <a:lnSpc>
                <a:spcPct val="114000"/>
              </a:lnSpc>
              <a:spcAft>
                <a:spcPts val="600"/>
              </a:spcAft>
              <a:buFont typeface="Arial" panose="020B0604020202020204" pitchFamily="34" charset="0"/>
              <a:buChar char="•"/>
            </a:pPr>
            <a:r>
              <a:rPr lang="en-AU" sz="1600">
                <a:solidFill>
                  <a:schemeClr val="tx1"/>
                </a:solidFill>
                <a:ea typeface="Calibri" panose="020F0502020204030204" pitchFamily="34" charset="0"/>
              </a:rPr>
              <a:t>consider how the built environment in your local area reflects the community</a:t>
            </a:r>
          </a:p>
          <a:p>
            <a:pPr marL="285750" indent="-285750">
              <a:lnSpc>
                <a:spcPct val="114000"/>
              </a:lnSpc>
              <a:spcAft>
                <a:spcPts val="600"/>
              </a:spcAft>
              <a:buFont typeface="Arial" panose="020B0604020202020204" pitchFamily="34" charset="0"/>
              <a:buChar char="•"/>
            </a:pPr>
            <a:r>
              <a:rPr lang="en-AU" sz="1600">
                <a:solidFill>
                  <a:schemeClr val="tx1"/>
                </a:solidFill>
                <a:ea typeface="Calibri" panose="020F0502020204030204" pitchFamily="34" charset="0"/>
              </a:rPr>
              <a:t>c</a:t>
            </a:r>
            <a:r>
              <a:rPr lang="en-AU" sz="1600">
                <a:solidFill>
                  <a:schemeClr val="tx1"/>
                </a:solidFill>
                <a:effectLst/>
                <a:ea typeface="Calibri" panose="020F0502020204030204" pitchFamily="34" charset="0"/>
              </a:rPr>
              <a:t>onduct a site investigation to document the world around you and gather source material for art making</a:t>
            </a:r>
          </a:p>
          <a:p>
            <a:pPr marL="285750" indent="-285750">
              <a:lnSpc>
                <a:spcPct val="114000"/>
              </a:lnSpc>
              <a:spcAft>
                <a:spcPts val="600"/>
              </a:spcAft>
              <a:buFont typeface="Arial" panose="020B0604020202020204" pitchFamily="34" charset="0"/>
              <a:buChar char="•"/>
            </a:pPr>
            <a:r>
              <a:rPr lang="en-AU" sz="1600">
                <a:solidFill>
                  <a:schemeClr val="tx1"/>
                </a:solidFill>
                <a:ea typeface="Calibri" panose="020F0502020204030204" pitchFamily="34" charset="0"/>
              </a:rPr>
              <a:t>experiment with art making processes that reconfigure and rearrange source material</a:t>
            </a:r>
            <a:endParaRPr lang="en-AU" sz="1600" b="1">
              <a:solidFill>
                <a:schemeClr val="tx1"/>
              </a:solidFill>
              <a:ea typeface="Calibri" panose="020F0502020204030204" pitchFamily="34" charset="0"/>
            </a:endParaRPr>
          </a:p>
          <a:p>
            <a:pPr marL="285750" indent="-285750">
              <a:lnSpc>
                <a:spcPct val="114000"/>
              </a:lnSpc>
              <a:spcAft>
                <a:spcPts val="600"/>
              </a:spcAft>
              <a:buFont typeface="Arial" panose="020B0604020202020204" pitchFamily="34" charset="0"/>
              <a:buChar char="•"/>
            </a:pPr>
            <a:r>
              <a:rPr lang="en-AU" sz="1600" b="1">
                <a:solidFill>
                  <a:schemeClr val="tx1"/>
                </a:solidFill>
                <a:ea typeface="Calibri" panose="020F0502020204030204" pitchFamily="34" charset="0"/>
              </a:rPr>
              <a:t>develop and refine artworks that represent your ideas about the world and invite audiences to arrive at a shared understanding of human environments.</a:t>
            </a:r>
            <a:endParaRPr lang="en-AU" sz="1600">
              <a:solidFill>
                <a:schemeClr val="tx1"/>
              </a:solidFill>
              <a:ea typeface="Calibri" panose="020F0502020204030204" pitchFamily="34" charset="0"/>
            </a:endParaRPr>
          </a:p>
        </p:txBody>
      </p:sp>
      <p:sp>
        <p:nvSpPr>
          <p:cNvPr id="2" name="Slide Number Placeholder 1">
            <a:extLst>
              <a:ext uri="{FF2B5EF4-FFF2-40B4-BE49-F238E27FC236}">
                <a16:creationId xmlns:a16="http://schemas.microsoft.com/office/drawing/2014/main" id="{A2A6F1A5-1182-15A2-27AA-9034A9B60B6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a:t>
            </a:fld>
            <a:endParaRPr lang="en-AU"/>
          </a:p>
        </p:txBody>
      </p:sp>
    </p:spTree>
    <p:extLst>
      <p:ext uri="{BB962C8B-B14F-4D97-AF65-F5344CB8AC3E}">
        <p14:creationId xmlns:p14="http://schemas.microsoft.com/office/powerpoint/2010/main" val="1132893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BA5E43-A014-85D4-FB7A-D5A2A368114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59D8640-59FC-8AA6-0666-E745685A3D2A}"/>
              </a:ext>
            </a:extLst>
          </p:cNvPr>
          <p:cNvSpPr>
            <a:spLocks noGrp="1"/>
          </p:cNvSpPr>
          <p:nvPr>
            <p:ph type="title"/>
          </p:nvPr>
        </p:nvSpPr>
        <p:spPr/>
        <p:txBody>
          <a:bodyPr/>
          <a:lstStyle/>
          <a:p>
            <a:r>
              <a:rPr lang="en-AU" dirty="0" err="1">
                <a:latin typeface="+mj-lt"/>
              </a:rPr>
              <a:t>Mylyn</a:t>
            </a:r>
            <a:r>
              <a:rPr lang="en-AU" dirty="0">
                <a:latin typeface="+mj-lt"/>
              </a:rPr>
              <a:t> Nguyen – representation and practice </a:t>
            </a:r>
            <a:r>
              <a:rPr lang="en-AU" dirty="0">
                <a:solidFill>
                  <a:schemeClr val="accent1">
                    <a:alpha val="0"/>
                  </a:schemeClr>
                </a:solidFill>
                <a:latin typeface="+mj-lt"/>
              </a:rPr>
              <a:t>(1)</a:t>
            </a:r>
          </a:p>
        </p:txBody>
      </p:sp>
      <p:sp>
        <p:nvSpPr>
          <p:cNvPr id="4" name="Text Placeholder 3">
            <a:extLst>
              <a:ext uri="{FF2B5EF4-FFF2-40B4-BE49-F238E27FC236}">
                <a16:creationId xmlns:a16="http://schemas.microsoft.com/office/drawing/2014/main" id="{387D4221-BFB5-F2C3-18C2-DFDD9CA7BD8A}"/>
              </a:ext>
            </a:extLst>
          </p:cNvPr>
          <p:cNvSpPr>
            <a:spLocks noGrp="1"/>
          </p:cNvSpPr>
          <p:nvPr>
            <p:ph type="body" sz="quarter" idx="18"/>
          </p:nvPr>
        </p:nvSpPr>
        <p:spPr/>
        <p:txBody>
          <a:bodyPr/>
          <a:lstStyle/>
          <a:p>
            <a:r>
              <a:rPr lang="en-AU">
                <a:latin typeface="+mj-lt"/>
              </a:rPr>
              <a:t>3.3(a) – Material and conceptual practice</a:t>
            </a:r>
          </a:p>
        </p:txBody>
      </p:sp>
      <p:grpSp>
        <p:nvGrpSpPr>
          <p:cNvPr id="5" name="Group 4" descr="Watch the video Why This Artist Is Building a Miniature World | EP01 | ARTSTRY - YouTube&#10;What do you notice about the artist’s material and conceptual practice?&#10;Share your notes with a peer and add to your list.&#10;">
            <a:extLst>
              <a:ext uri="{FF2B5EF4-FFF2-40B4-BE49-F238E27FC236}">
                <a16:creationId xmlns:a16="http://schemas.microsoft.com/office/drawing/2014/main" id="{D4529D42-82F6-144B-B225-25EABB71D884}"/>
              </a:ext>
            </a:extLst>
          </p:cNvPr>
          <p:cNvGrpSpPr/>
          <p:nvPr/>
        </p:nvGrpSpPr>
        <p:grpSpPr>
          <a:xfrm>
            <a:off x="356262" y="1442599"/>
            <a:ext cx="11487735" cy="1125330"/>
            <a:chOff x="4308000" y="120605"/>
            <a:chExt cx="11487735" cy="1125330"/>
          </a:xfrm>
        </p:grpSpPr>
        <p:grpSp>
          <p:nvGrpSpPr>
            <p:cNvPr id="9" name="Group 8" descr="2. Pre-production">
              <a:extLst>
                <a:ext uri="{FF2B5EF4-FFF2-40B4-BE49-F238E27FC236}">
                  <a16:creationId xmlns:a16="http://schemas.microsoft.com/office/drawing/2014/main" id="{8FA0D270-EB2C-584D-57C9-02B9628EFF88}"/>
                </a:ext>
              </a:extLst>
            </p:cNvPr>
            <p:cNvGrpSpPr/>
            <p:nvPr/>
          </p:nvGrpSpPr>
          <p:grpSpPr>
            <a:xfrm>
              <a:off x="4308000" y="120605"/>
              <a:ext cx="11487735" cy="1125330"/>
              <a:chOff x="8516640" y="270793"/>
              <a:chExt cx="11487735" cy="1125330"/>
            </a:xfrm>
          </p:grpSpPr>
          <p:sp>
            <p:nvSpPr>
              <p:cNvPr id="16" name="Rectangle: Rounded Corners 15">
                <a:extLst>
                  <a:ext uri="{FF2B5EF4-FFF2-40B4-BE49-F238E27FC236}">
                    <a16:creationId xmlns:a16="http://schemas.microsoft.com/office/drawing/2014/main" id="{C513B269-8308-23D5-2093-7F94A931E7E7}"/>
                  </a:ext>
                  <a:ext uri="{C183D7F6-B498-43B3-948B-1728B52AA6E4}">
                    <adec:decorative xmlns:adec="http://schemas.microsoft.com/office/drawing/2017/decorative" val="1"/>
                  </a:ext>
                </a:extLst>
              </p:cNvPr>
              <p:cNvSpPr/>
              <p:nvPr/>
            </p:nvSpPr>
            <p:spPr>
              <a:xfrm>
                <a:off x="9194420" y="270793"/>
                <a:ext cx="10809955" cy="1125330"/>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63538">
                  <a:spcAft>
                    <a:spcPts val="600"/>
                  </a:spcAft>
                </a:pPr>
                <a:r>
                  <a:rPr lang="en-GB" sz="1800">
                    <a:solidFill>
                      <a:schemeClr val="tx1"/>
                    </a:solidFill>
                    <a:cs typeface="Arial" panose="020B0604020202020204" pitchFamily="34" charset="0"/>
                  </a:rPr>
                  <a:t>Watch the video </a:t>
                </a:r>
                <a:r>
                  <a:rPr lang="en-AU" sz="1800">
                    <a:hlinkClick r:id="rId3"/>
                  </a:rPr>
                  <a:t>Why This Artist Is Building a Miniature World | EP01 | ARTSTRY - YouTube</a:t>
                </a:r>
                <a:endParaRPr lang="en-GB" sz="1800">
                  <a:solidFill>
                    <a:schemeClr val="tx1"/>
                  </a:solidFill>
                  <a:cs typeface="Arial" panose="020B0604020202020204" pitchFamily="34" charset="0"/>
                </a:endParaRPr>
              </a:p>
              <a:p>
                <a:pPr marL="363538">
                  <a:spcAft>
                    <a:spcPts val="600"/>
                  </a:spcAft>
                </a:pPr>
                <a:r>
                  <a:rPr lang="en-GB" sz="1800">
                    <a:solidFill>
                      <a:schemeClr val="tx1"/>
                    </a:solidFill>
                    <a:cs typeface="Arial" panose="020B0604020202020204" pitchFamily="34" charset="0"/>
                  </a:rPr>
                  <a:t>What do you notice about the artist’s material and conceptual practice?</a:t>
                </a:r>
              </a:p>
              <a:p>
                <a:pPr marL="363538">
                  <a:spcAft>
                    <a:spcPts val="600"/>
                  </a:spcAft>
                </a:pPr>
                <a:r>
                  <a:rPr lang="en-GB" sz="1800">
                    <a:solidFill>
                      <a:schemeClr val="tx1"/>
                    </a:solidFill>
                    <a:cs typeface="Arial" panose="020B0604020202020204" pitchFamily="34" charset="0"/>
                  </a:rPr>
                  <a:t>Share your notes with a peer and add to your list.</a:t>
                </a:r>
              </a:p>
            </p:txBody>
          </p:sp>
          <p:sp>
            <p:nvSpPr>
              <p:cNvPr id="17" name="Oval 16">
                <a:hlinkClick r:id="rId4" action="ppaction://hlinksldjump"/>
                <a:extLst>
                  <a:ext uri="{FF2B5EF4-FFF2-40B4-BE49-F238E27FC236}">
                    <a16:creationId xmlns:a16="http://schemas.microsoft.com/office/drawing/2014/main" id="{8BB8E859-E208-B613-8410-6E70F446FCB1}"/>
                  </a:ext>
                </a:extLst>
              </p:cNvPr>
              <p:cNvSpPr/>
              <p:nvPr/>
            </p:nvSpPr>
            <p:spPr>
              <a:xfrm>
                <a:off x="8516640" y="310738"/>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sz="3000" b="1">
                  <a:solidFill>
                    <a:schemeClr val="bg1"/>
                  </a:solidFill>
                  <a:latin typeface="+mj-lt"/>
                  <a:cs typeface="Arial" panose="020B0604020202020204" pitchFamily="34" charset="0"/>
                </a:endParaRPr>
              </a:p>
            </p:txBody>
          </p:sp>
        </p:grpSp>
        <p:pic>
          <p:nvPicPr>
            <p:cNvPr id="10" name="Picture 9">
              <a:extLst>
                <a:ext uri="{FF2B5EF4-FFF2-40B4-BE49-F238E27FC236}">
                  <a16:creationId xmlns:a16="http://schemas.microsoft.com/office/drawing/2014/main" id="{92FB67CE-A10A-C007-49C9-CA00224A3024}"/>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4412372" y="261855"/>
              <a:ext cx="836696" cy="844740"/>
            </a:xfrm>
            <a:prstGeom prst="rect">
              <a:avLst/>
            </a:prstGeom>
          </p:spPr>
        </p:pic>
      </p:grpSp>
      <p:graphicFrame>
        <p:nvGraphicFramePr>
          <p:cNvPr id="8" name="Table 7">
            <a:extLst>
              <a:ext uri="{FF2B5EF4-FFF2-40B4-BE49-F238E27FC236}">
                <a16:creationId xmlns:a16="http://schemas.microsoft.com/office/drawing/2014/main" id="{0F592765-3F74-A66D-A10D-B8DCC7B7A847}"/>
              </a:ext>
            </a:extLst>
          </p:cNvPr>
          <p:cNvGraphicFramePr>
            <a:graphicFrameLocks noGrp="1"/>
          </p:cNvGraphicFramePr>
          <p:nvPr>
            <p:extLst>
              <p:ext uri="{D42A27DB-BD31-4B8C-83A1-F6EECF244321}">
                <p14:modId xmlns:p14="http://schemas.microsoft.com/office/powerpoint/2010/main" val="2580439160"/>
              </p:ext>
            </p:extLst>
          </p:nvPr>
        </p:nvGraphicFramePr>
        <p:xfrm>
          <a:off x="460634" y="2717993"/>
          <a:ext cx="11383364" cy="3748687"/>
        </p:xfrm>
        <a:graphic>
          <a:graphicData uri="http://schemas.openxmlformats.org/drawingml/2006/table">
            <a:tbl>
              <a:tblPr firstRow="1" bandRow="1">
                <a:tableStyleId>{5A111915-BE36-4E01-A7E5-04B1672EAD32}</a:tableStyleId>
              </a:tblPr>
              <a:tblGrid>
                <a:gridCol w="5691682">
                  <a:extLst>
                    <a:ext uri="{9D8B030D-6E8A-4147-A177-3AD203B41FA5}">
                      <a16:colId xmlns:a16="http://schemas.microsoft.com/office/drawing/2014/main" val="4227123511"/>
                    </a:ext>
                  </a:extLst>
                </a:gridCol>
                <a:gridCol w="5691682">
                  <a:extLst>
                    <a:ext uri="{9D8B030D-6E8A-4147-A177-3AD203B41FA5}">
                      <a16:colId xmlns:a16="http://schemas.microsoft.com/office/drawing/2014/main" val="3701752078"/>
                    </a:ext>
                  </a:extLst>
                </a:gridCol>
              </a:tblGrid>
              <a:tr h="436687">
                <a:tc>
                  <a:txBody>
                    <a:bodyPr/>
                    <a:lstStyle/>
                    <a:p>
                      <a:pPr>
                        <a:lnSpc>
                          <a:spcPct val="114000"/>
                        </a:lnSpc>
                        <a:spcAft>
                          <a:spcPts val="600"/>
                        </a:spcAft>
                      </a:pPr>
                      <a:r>
                        <a:rPr lang="en-AU"/>
                        <a:t>Material practice (techniques and materials)</a:t>
                      </a:r>
                    </a:p>
                  </a:txBody>
                  <a:tcPr/>
                </a:tc>
                <a:tc>
                  <a:txBody>
                    <a:bodyPr/>
                    <a:lstStyle/>
                    <a:p>
                      <a:pPr>
                        <a:lnSpc>
                          <a:spcPct val="114000"/>
                        </a:lnSpc>
                        <a:spcAft>
                          <a:spcPts val="600"/>
                        </a:spcAft>
                      </a:pPr>
                      <a:r>
                        <a:rPr lang="en-AU"/>
                        <a:t>Conceptual practice (ideas, inspiration, meaning)</a:t>
                      </a:r>
                    </a:p>
                  </a:txBody>
                  <a:tcPr/>
                </a:tc>
                <a:extLst>
                  <a:ext uri="{0D108BD9-81ED-4DB2-BD59-A6C34878D82A}">
                    <a16:rowId xmlns:a16="http://schemas.microsoft.com/office/drawing/2014/main" val="1917015301"/>
                  </a:ext>
                </a:extLst>
              </a:tr>
              <a:tr h="3312000">
                <a:tc>
                  <a:txBody>
                    <a:bodyPr/>
                    <a:lstStyle/>
                    <a:p>
                      <a:pPr>
                        <a:lnSpc>
                          <a:spcPct val="114000"/>
                        </a:lnSpc>
                        <a:spcAft>
                          <a:spcPts val="600"/>
                        </a:spcAft>
                      </a:pPr>
                      <a:endParaRPr lang="en-AU"/>
                    </a:p>
                  </a:txBody>
                  <a:tcPr/>
                </a:tc>
                <a:tc>
                  <a:txBody>
                    <a:bodyPr/>
                    <a:lstStyle/>
                    <a:p>
                      <a:pPr>
                        <a:lnSpc>
                          <a:spcPct val="114000"/>
                        </a:lnSpc>
                        <a:spcAft>
                          <a:spcPts val="600"/>
                        </a:spcAft>
                      </a:pPr>
                      <a:endParaRPr lang="en-AU" dirty="0"/>
                    </a:p>
                  </a:txBody>
                  <a:tcPr/>
                </a:tc>
                <a:extLst>
                  <a:ext uri="{0D108BD9-81ED-4DB2-BD59-A6C34878D82A}">
                    <a16:rowId xmlns:a16="http://schemas.microsoft.com/office/drawing/2014/main" val="2627964222"/>
                  </a:ext>
                </a:extLst>
              </a:tr>
            </a:tbl>
          </a:graphicData>
        </a:graphic>
      </p:graphicFrame>
      <p:sp>
        <p:nvSpPr>
          <p:cNvPr id="2" name="Slide Number Placeholder 1">
            <a:extLst>
              <a:ext uri="{FF2B5EF4-FFF2-40B4-BE49-F238E27FC236}">
                <a16:creationId xmlns:a16="http://schemas.microsoft.com/office/drawing/2014/main" id="{0E288BE1-4DA6-D05C-088A-B86028FEB53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70</a:t>
            </a:fld>
            <a:endParaRPr lang="en-AU"/>
          </a:p>
        </p:txBody>
      </p:sp>
    </p:spTree>
    <p:extLst>
      <p:ext uri="{BB962C8B-B14F-4D97-AF65-F5344CB8AC3E}">
        <p14:creationId xmlns:p14="http://schemas.microsoft.com/office/powerpoint/2010/main" val="1412296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845F6E-5E93-46F9-A3C5-D95BFC0EA39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5855BEA-210C-F5DE-7038-E3C722F544DB}"/>
              </a:ext>
            </a:extLst>
          </p:cNvPr>
          <p:cNvSpPr>
            <a:spLocks noGrp="1"/>
          </p:cNvSpPr>
          <p:nvPr>
            <p:ph type="title"/>
          </p:nvPr>
        </p:nvSpPr>
        <p:spPr/>
        <p:txBody>
          <a:bodyPr/>
          <a:lstStyle/>
          <a:p>
            <a:r>
              <a:rPr lang="en-AU" dirty="0" err="1">
                <a:latin typeface="+mj-lt"/>
              </a:rPr>
              <a:t>Mylyn</a:t>
            </a:r>
            <a:r>
              <a:rPr lang="en-AU" dirty="0">
                <a:latin typeface="+mj-lt"/>
              </a:rPr>
              <a:t> Nguyen – representation and practice </a:t>
            </a:r>
            <a:r>
              <a:rPr lang="en-AU" dirty="0">
                <a:solidFill>
                  <a:schemeClr val="accent1">
                    <a:alpha val="0"/>
                  </a:schemeClr>
                </a:solidFill>
                <a:latin typeface="+mj-lt"/>
              </a:rPr>
              <a:t>(2)</a:t>
            </a:r>
          </a:p>
        </p:txBody>
      </p:sp>
      <p:sp>
        <p:nvSpPr>
          <p:cNvPr id="4" name="Text Placeholder 3">
            <a:extLst>
              <a:ext uri="{FF2B5EF4-FFF2-40B4-BE49-F238E27FC236}">
                <a16:creationId xmlns:a16="http://schemas.microsoft.com/office/drawing/2014/main" id="{60C48D97-1FBE-FCBA-C613-4C4ADD03C958}"/>
              </a:ext>
            </a:extLst>
          </p:cNvPr>
          <p:cNvSpPr>
            <a:spLocks noGrp="1"/>
          </p:cNvSpPr>
          <p:nvPr>
            <p:ph type="body" sz="quarter" idx="18"/>
          </p:nvPr>
        </p:nvSpPr>
        <p:spPr/>
        <p:txBody>
          <a:bodyPr/>
          <a:lstStyle/>
          <a:p>
            <a:r>
              <a:rPr lang="en-AU" dirty="0">
                <a:latin typeface="+mj-lt"/>
              </a:rPr>
              <a:t>3.3(b) – Capturing time and place</a:t>
            </a:r>
          </a:p>
        </p:txBody>
      </p:sp>
      <p:sp>
        <p:nvSpPr>
          <p:cNvPr id="5" name="Rectangle: Rounded Corners 4">
            <a:extLst>
              <a:ext uri="{FF2B5EF4-FFF2-40B4-BE49-F238E27FC236}">
                <a16:creationId xmlns:a16="http://schemas.microsoft.com/office/drawing/2014/main" id="{329DA5C2-63BC-1F37-6282-3C29711A5699}"/>
              </a:ext>
              <a:ext uri="{C183D7F6-B498-43B3-948B-1728B52AA6E4}">
                <adec:decorative xmlns:adec="http://schemas.microsoft.com/office/drawing/2017/decorative" val="1"/>
              </a:ext>
            </a:extLst>
          </p:cNvPr>
          <p:cNvSpPr/>
          <p:nvPr/>
        </p:nvSpPr>
        <p:spPr>
          <a:xfrm>
            <a:off x="359999" y="1369454"/>
            <a:ext cx="11483998" cy="310015"/>
          </a:xfrm>
          <a:prstGeom prst="roundRect">
            <a:avLst>
              <a:gd name="adj" fmla="val 2550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FFFFFF"/>
                </a:solidFill>
                <a:effectLst/>
                <a:uLnTx/>
                <a:uFillTx/>
                <a:ea typeface="+mn-ea"/>
                <a:cs typeface="+mn-cs"/>
              </a:rPr>
              <a:t>Analyse how </a:t>
            </a:r>
            <a:r>
              <a:rPr kumimoji="0" lang="en-AU" sz="1800" b="0" i="0" u="none" strike="noStrike" kern="1200" cap="none" spc="0" normalizeH="0" baseline="0" noProof="0" err="1">
                <a:ln>
                  <a:noFill/>
                </a:ln>
                <a:solidFill>
                  <a:srgbClr val="FFFFFF"/>
                </a:solidFill>
                <a:effectLst/>
                <a:uLnTx/>
                <a:uFillTx/>
                <a:ea typeface="+mn-ea"/>
                <a:cs typeface="+mn-cs"/>
              </a:rPr>
              <a:t>Mylyn</a:t>
            </a:r>
            <a:r>
              <a:rPr kumimoji="0" lang="en-AU" sz="1800" b="0" i="0" u="none" strike="noStrike" kern="1200" cap="none" spc="0" normalizeH="0" baseline="0" noProof="0">
                <a:ln>
                  <a:noFill/>
                </a:ln>
                <a:solidFill>
                  <a:srgbClr val="FFFFFF"/>
                </a:solidFill>
                <a:effectLst/>
                <a:uLnTx/>
                <a:uFillTx/>
                <a:ea typeface="+mn-ea"/>
                <a:cs typeface="+mn-cs"/>
              </a:rPr>
              <a:t> Nguyen has represented aspects of the built environment in her artworks.</a:t>
            </a:r>
          </a:p>
        </p:txBody>
      </p:sp>
      <p:grpSp>
        <p:nvGrpSpPr>
          <p:cNvPr id="11" name="Group 10" descr="Think about it…&#10;What has Mylyn Nguyen chosen to represent in her artworks?&#10;What relevance does the subject matter have to the artist? &#10;What meaning might it have for audiences?&#10;What material and conceptual choices has she made in her art making?">
            <a:extLst>
              <a:ext uri="{FF2B5EF4-FFF2-40B4-BE49-F238E27FC236}">
                <a16:creationId xmlns:a16="http://schemas.microsoft.com/office/drawing/2014/main" id="{00B28916-8952-B8A3-98EE-5B4DC513CA21}"/>
              </a:ext>
            </a:extLst>
          </p:cNvPr>
          <p:cNvGrpSpPr/>
          <p:nvPr/>
        </p:nvGrpSpPr>
        <p:grpSpPr>
          <a:xfrm>
            <a:off x="356262" y="1911127"/>
            <a:ext cx="11487735" cy="2197580"/>
            <a:chOff x="4308000" y="120605"/>
            <a:chExt cx="11487735" cy="2197580"/>
          </a:xfrm>
        </p:grpSpPr>
        <p:grpSp>
          <p:nvGrpSpPr>
            <p:cNvPr id="12" name="Group 11" descr="2. Pre-production">
              <a:extLst>
                <a:ext uri="{FF2B5EF4-FFF2-40B4-BE49-F238E27FC236}">
                  <a16:creationId xmlns:a16="http://schemas.microsoft.com/office/drawing/2014/main" id="{580FF1DF-46F3-0CF3-B65A-1C9873204056}"/>
                </a:ext>
              </a:extLst>
            </p:cNvPr>
            <p:cNvGrpSpPr/>
            <p:nvPr/>
          </p:nvGrpSpPr>
          <p:grpSpPr>
            <a:xfrm>
              <a:off x="4308000" y="120605"/>
              <a:ext cx="11487735" cy="2197580"/>
              <a:chOff x="8516640" y="270793"/>
              <a:chExt cx="11487735" cy="2197580"/>
            </a:xfrm>
          </p:grpSpPr>
          <p:sp>
            <p:nvSpPr>
              <p:cNvPr id="14" name="Rectangle: Rounded Corners 13">
                <a:extLst>
                  <a:ext uri="{FF2B5EF4-FFF2-40B4-BE49-F238E27FC236}">
                    <a16:creationId xmlns:a16="http://schemas.microsoft.com/office/drawing/2014/main" id="{7687D06F-1B48-34D8-C22E-79584341849B}"/>
                  </a:ext>
                  <a:ext uri="{C183D7F6-B498-43B3-948B-1728B52AA6E4}">
                    <adec:decorative xmlns:adec="http://schemas.microsoft.com/office/drawing/2017/decorative" val="1"/>
                  </a:ext>
                </a:extLst>
              </p:cNvPr>
              <p:cNvSpPr/>
              <p:nvPr/>
            </p:nvSpPr>
            <p:spPr>
              <a:xfrm>
                <a:off x="9194420" y="270793"/>
                <a:ext cx="10809955" cy="2197580"/>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63538">
                  <a:lnSpc>
                    <a:spcPct val="114000"/>
                  </a:lnSpc>
                  <a:spcAft>
                    <a:spcPts val="600"/>
                  </a:spcAft>
                </a:pPr>
                <a:r>
                  <a:rPr lang="en-AU" sz="1800">
                    <a:solidFill>
                      <a:schemeClr val="tx1"/>
                    </a:solidFill>
                    <a:cs typeface="Arial" panose="020B0604020202020204" pitchFamily="34" charset="0"/>
                  </a:rPr>
                  <a:t>Think about it…</a:t>
                </a:r>
              </a:p>
              <a:p>
                <a:pPr marL="649288" indent="-285750">
                  <a:lnSpc>
                    <a:spcPct val="114000"/>
                  </a:lnSpc>
                  <a:spcAft>
                    <a:spcPts val="600"/>
                  </a:spcAft>
                  <a:buFont typeface="Arial" panose="020B0604020202020204" pitchFamily="34" charset="0"/>
                  <a:buChar char="•"/>
                </a:pPr>
                <a:r>
                  <a:rPr lang="en-AU" sz="1800">
                    <a:solidFill>
                      <a:schemeClr val="tx1"/>
                    </a:solidFill>
                    <a:cs typeface="Arial" panose="020B0604020202020204" pitchFamily="34" charset="0"/>
                  </a:rPr>
                  <a:t>What has </a:t>
                </a:r>
                <a:r>
                  <a:rPr lang="en-AU" sz="1800" err="1">
                    <a:solidFill>
                      <a:schemeClr val="tx1"/>
                    </a:solidFill>
                    <a:cs typeface="Arial" panose="020B0604020202020204" pitchFamily="34" charset="0"/>
                  </a:rPr>
                  <a:t>Mylyn</a:t>
                </a:r>
                <a:r>
                  <a:rPr lang="en-AU" sz="1800">
                    <a:solidFill>
                      <a:schemeClr val="tx1"/>
                    </a:solidFill>
                    <a:cs typeface="Arial" panose="020B0604020202020204" pitchFamily="34" charset="0"/>
                  </a:rPr>
                  <a:t> Nguyen chosen to represent in her artworks?</a:t>
                </a:r>
              </a:p>
              <a:p>
                <a:pPr marL="649288" indent="-285750">
                  <a:lnSpc>
                    <a:spcPct val="114000"/>
                  </a:lnSpc>
                  <a:spcAft>
                    <a:spcPts val="600"/>
                  </a:spcAft>
                  <a:buFont typeface="Arial" panose="020B0604020202020204" pitchFamily="34" charset="0"/>
                  <a:buChar char="•"/>
                </a:pPr>
                <a:r>
                  <a:rPr lang="en-AU" sz="1800">
                    <a:solidFill>
                      <a:schemeClr val="tx1"/>
                    </a:solidFill>
                    <a:cs typeface="Arial" panose="020B0604020202020204" pitchFamily="34" charset="0"/>
                  </a:rPr>
                  <a:t>What relevance does the subject matter have to the artist? </a:t>
                </a:r>
              </a:p>
              <a:p>
                <a:pPr marL="649288" indent="-285750">
                  <a:lnSpc>
                    <a:spcPct val="114000"/>
                  </a:lnSpc>
                  <a:spcAft>
                    <a:spcPts val="600"/>
                  </a:spcAft>
                  <a:buFont typeface="Arial" panose="020B0604020202020204" pitchFamily="34" charset="0"/>
                  <a:buChar char="•"/>
                </a:pPr>
                <a:r>
                  <a:rPr lang="en-AU" sz="1800">
                    <a:solidFill>
                      <a:schemeClr val="tx1"/>
                    </a:solidFill>
                    <a:cs typeface="Arial" panose="020B0604020202020204" pitchFamily="34" charset="0"/>
                  </a:rPr>
                  <a:t>What meaning might it have for audiences?</a:t>
                </a:r>
              </a:p>
              <a:p>
                <a:pPr marL="649288" indent="-285750">
                  <a:lnSpc>
                    <a:spcPct val="114000"/>
                  </a:lnSpc>
                  <a:spcAft>
                    <a:spcPts val="600"/>
                  </a:spcAft>
                  <a:buFont typeface="Arial" panose="020B0604020202020204" pitchFamily="34" charset="0"/>
                  <a:buChar char="•"/>
                </a:pPr>
                <a:r>
                  <a:rPr lang="en-AU" sz="1800">
                    <a:solidFill>
                      <a:schemeClr val="tx1"/>
                    </a:solidFill>
                    <a:cs typeface="Arial" panose="020B0604020202020204" pitchFamily="34" charset="0"/>
                  </a:rPr>
                  <a:t>What material and conceptual choices has she made in her art making?</a:t>
                </a:r>
              </a:p>
            </p:txBody>
          </p:sp>
          <p:sp>
            <p:nvSpPr>
              <p:cNvPr id="15" name="Oval 14">
                <a:hlinkClick r:id="rId3" action="ppaction://hlinksldjump"/>
                <a:extLst>
                  <a:ext uri="{FF2B5EF4-FFF2-40B4-BE49-F238E27FC236}">
                    <a16:creationId xmlns:a16="http://schemas.microsoft.com/office/drawing/2014/main" id="{E293F4B9-531D-3B62-FD80-4EC95D6445EF}"/>
                  </a:ext>
                </a:extLst>
              </p:cNvPr>
              <p:cNvSpPr/>
              <p:nvPr/>
            </p:nvSpPr>
            <p:spPr>
              <a:xfrm>
                <a:off x="8516640" y="310738"/>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14000"/>
                  </a:lnSpc>
                  <a:spcAft>
                    <a:spcPts val="600"/>
                  </a:spcAft>
                </a:pPr>
                <a:endParaRPr lang="en-AU" sz="1800" b="1">
                  <a:solidFill>
                    <a:schemeClr val="bg1"/>
                  </a:solidFill>
                  <a:cs typeface="Arial" panose="020B0604020202020204" pitchFamily="34" charset="0"/>
                </a:endParaRPr>
              </a:p>
            </p:txBody>
          </p:sp>
        </p:grpSp>
        <p:pic>
          <p:nvPicPr>
            <p:cNvPr id="13" name="Picture 12">
              <a:extLst>
                <a:ext uri="{FF2B5EF4-FFF2-40B4-BE49-F238E27FC236}">
                  <a16:creationId xmlns:a16="http://schemas.microsoft.com/office/drawing/2014/main" id="{8727F03D-8E6C-367D-AD13-747FF4711DA8}"/>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4412372" y="261855"/>
              <a:ext cx="836695" cy="844740"/>
            </a:xfrm>
            <a:prstGeom prst="rect">
              <a:avLst/>
            </a:prstGeom>
          </p:spPr>
        </p:pic>
      </p:grpSp>
      <p:grpSp>
        <p:nvGrpSpPr>
          <p:cNvPr id="6" name="Group 5" descr="Further reading:&#10;Mylyn Nguyen | .M Contemporary&#10;Building Miniature Replicas with Artist Mylyn Nguyen | Travel Insider&#10;About — mylyn nguyen&#10;">
            <a:extLst>
              <a:ext uri="{FF2B5EF4-FFF2-40B4-BE49-F238E27FC236}">
                <a16:creationId xmlns:a16="http://schemas.microsoft.com/office/drawing/2014/main" id="{578E2CF3-0EB2-69DD-559F-1754817F33AD}"/>
              </a:ext>
            </a:extLst>
          </p:cNvPr>
          <p:cNvGrpSpPr/>
          <p:nvPr/>
        </p:nvGrpSpPr>
        <p:grpSpPr>
          <a:xfrm>
            <a:off x="356262" y="4300420"/>
            <a:ext cx="11487735" cy="2197580"/>
            <a:chOff x="4308000" y="120605"/>
            <a:chExt cx="11487735" cy="2197580"/>
          </a:xfrm>
        </p:grpSpPr>
        <p:grpSp>
          <p:nvGrpSpPr>
            <p:cNvPr id="7" name="Group 6" descr="2. Pre-production">
              <a:extLst>
                <a:ext uri="{FF2B5EF4-FFF2-40B4-BE49-F238E27FC236}">
                  <a16:creationId xmlns:a16="http://schemas.microsoft.com/office/drawing/2014/main" id="{8C90D791-E4E8-0E1B-BBE9-FBF780F111AC}"/>
                </a:ext>
              </a:extLst>
            </p:cNvPr>
            <p:cNvGrpSpPr/>
            <p:nvPr/>
          </p:nvGrpSpPr>
          <p:grpSpPr>
            <a:xfrm>
              <a:off x="4308000" y="120605"/>
              <a:ext cx="11487735" cy="2197580"/>
              <a:chOff x="8516640" y="270793"/>
              <a:chExt cx="11487735" cy="2197580"/>
            </a:xfrm>
          </p:grpSpPr>
          <p:sp>
            <p:nvSpPr>
              <p:cNvPr id="9" name="Rectangle: Rounded Corners 8">
                <a:extLst>
                  <a:ext uri="{FF2B5EF4-FFF2-40B4-BE49-F238E27FC236}">
                    <a16:creationId xmlns:a16="http://schemas.microsoft.com/office/drawing/2014/main" id="{CA31911C-F75A-FB22-1577-8E45B0854279}"/>
                  </a:ext>
                  <a:ext uri="{C183D7F6-B498-43B3-948B-1728B52AA6E4}">
                    <adec:decorative xmlns:adec="http://schemas.microsoft.com/office/drawing/2017/decorative" val="1"/>
                  </a:ext>
                </a:extLst>
              </p:cNvPr>
              <p:cNvSpPr/>
              <p:nvPr/>
            </p:nvSpPr>
            <p:spPr>
              <a:xfrm>
                <a:off x="9194420" y="270793"/>
                <a:ext cx="10809955" cy="2197580"/>
              </a:xfrm>
              <a:prstGeom prst="roundRect">
                <a:avLst>
                  <a:gd name="adj" fmla="val 17256"/>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63538">
                  <a:lnSpc>
                    <a:spcPct val="114000"/>
                  </a:lnSpc>
                  <a:spcAft>
                    <a:spcPts val="600"/>
                  </a:spcAft>
                </a:pPr>
                <a:r>
                  <a:rPr lang="en-AU" sz="1800">
                    <a:solidFill>
                      <a:schemeClr val="tx1"/>
                    </a:solidFill>
                    <a:cs typeface="Arial" panose="020B0604020202020204" pitchFamily="34" charset="0"/>
                  </a:rPr>
                  <a:t>Further reading:</a:t>
                </a:r>
              </a:p>
              <a:p>
                <a:pPr marL="649288" indent="-285750">
                  <a:lnSpc>
                    <a:spcPct val="114000"/>
                  </a:lnSpc>
                  <a:spcAft>
                    <a:spcPts val="600"/>
                  </a:spcAft>
                  <a:buClr>
                    <a:schemeClr val="tx1"/>
                  </a:buClr>
                  <a:buFont typeface="Arial" panose="020B0604020202020204" pitchFamily="34" charset="0"/>
                  <a:buChar char="•"/>
                </a:pPr>
                <a:r>
                  <a:rPr lang="en-AU" sz="1800" err="1">
                    <a:hlinkClick r:id="rId5"/>
                  </a:rPr>
                  <a:t>Mylyn</a:t>
                </a:r>
                <a:r>
                  <a:rPr lang="en-AU" sz="1800">
                    <a:hlinkClick r:id="rId5"/>
                  </a:rPr>
                  <a:t> Nguyen | .M Contemporary</a:t>
                </a:r>
                <a:endParaRPr lang="en-AU" sz="1800"/>
              </a:p>
              <a:p>
                <a:pPr marL="649288" indent="-285750">
                  <a:lnSpc>
                    <a:spcPct val="114000"/>
                  </a:lnSpc>
                  <a:spcAft>
                    <a:spcPts val="600"/>
                  </a:spcAft>
                  <a:buClr>
                    <a:schemeClr val="tx1"/>
                  </a:buClr>
                  <a:buFont typeface="Arial" panose="020B0604020202020204" pitchFamily="34" charset="0"/>
                  <a:buChar char="•"/>
                </a:pPr>
                <a:r>
                  <a:rPr lang="en-AU" sz="1800">
                    <a:hlinkClick r:id="rId6"/>
                  </a:rPr>
                  <a:t>Building Miniature Replicas with Artist </a:t>
                </a:r>
                <a:r>
                  <a:rPr lang="en-AU" sz="1800" err="1">
                    <a:hlinkClick r:id="rId6"/>
                  </a:rPr>
                  <a:t>Mylyn</a:t>
                </a:r>
                <a:r>
                  <a:rPr lang="en-AU" sz="1800">
                    <a:hlinkClick r:id="rId6"/>
                  </a:rPr>
                  <a:t> Nguyen | Travel Insider</a:t>
                </a:r>
                <a:endParaRPr lang="en-AU" sz="1800"/>
              </a:p>
              <a:p>
                <a:pPr marL="649288" indent="-285750">
                  <a:lnSpc>
                    <a:spcPct val="114000"/>
                  </a:lnSpc>
                  <a:spcAft>
                    <a:spcPts val="600"/>
                  </a:spcAft>
                  <a:buClr>
                    <a:schemeClr val="tx1"/>
                  </a:buClr>
                  <a:buFont typeface="Arial" panose="020B0604020202020204" pitchFamily="34" charset="0"/>
                  <a:buChar char="•"/>
                </a:pPr>
                <a:r>
                  <a:rPr lang="en-AU" sz="1800">
                    <a:hlinkClick r:id="rId7"/>
                  </a:rPr>
                  <a:t>About — </a:t>
                </a:r>
                <a:r>
                  <a:rPr lang="en-AU" sz="1800" err="1">
                    <a:hlinkClick r:id="rId7"/>
                  </a:rPr>
                  <a:t>mylyn</a:t>
                </a:r>
                <a:r>
                  <a:rPr lang="en-AU" sz="1800">
                    <a:hlinkClick r:id="rId7"/>
                  </a:rPr>
                  <a:t> </a:t>
                </a:r>
                <a:r>
                  <a:rPr lang="en-AU" sz="1800" err="1">
                    <a:hlinkClick r:id="rId7"/>
                  </a:rPr>
                  <a:t>nguyen</a:t>
                </a:r>
                <a:endParaRPr lang="en-AU" sz="1800">
                  <a:solidFill>
                    <a:schemeClr val="tx1"/>
                  </a:solidFill>
                  <a:cs typeface="Arial" panose="020B0604020202020204" pitchFamily="34" charset="0"/>
                </a:endParaRPr>
              </a:p>
            </p:txBody>
          </p:sp>
          <p:sp>
            <p:nvSpPr>
              <p:cNvPr id="10" name="Oval 9">
                <a:hlinkClick r:id="rId3" action="ppaction://hlinksldjump"/>
                <a:extLst>
                  <a:ext uri="{FF2B5EF4-FFF2-40B4-BE49-F238E27FC236}">
                    <a16:creationId xmlns:a16="http://schemas.microsoft.com/office/drawing/2014/main" id="{CEC2BA9C-4F17-0258-7FE9-9AB6A0773255}"/>
                  </a:ext>
                </a:extLst>
              </p:cNvPr>
              <p:cNvSpPr/>
              <p:nvPr/>
            </p:nvSpPr>
            <p:spPr>
              <a:xfrm>
                <a:off x="8516640" y="310738"/>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14000"/>
                  </a:lnSpc>
                  <a:spcAft>
                    <a:spcPts val="600"/>
                  </a:spcAft>
                </a:pPr>
                <a:endParaRPr lang="en-AU" sz="1800" b="1">
                  <a:solidFill>
                    <a:schemeClr val="bg1"/>
                  </a:solidFill>
                  <a:cs typeface="Arial" panose="020B0604020202020204" pitchFamily="34" charset="0"/>
                </a:endParaRPr>
              </a:p>
            </p:txBody>
          </p:sp>
        </p:grpSp>
        <p:pic>
          <p:nvPicPr>
            <p:cNvPr id="8" name="Picture 7">
              <a:extLst>
                <a:ext uri="{FF2B5EF4-FFF2-40B4-BE49-F238E27FC236}">
                  <a16:creationId xmlns:a16="http://schemas.microsoft.com/office/drawing/2014/main" id="{13DE96DC-6046-3EAD-228D-DE2BC1263C8A}"/>
                </a:ext>
              </a:extLst>
            </p:cNvPr>
            <p:cNvPicPr>
              <a:picLocks noChangeAspect="1"/>
            </p:cNvPicPr>
            <p:nvPr/>
          </p:nvPicPr>
          <p:blipFill>
            <a:blip r:embed="rId8">
              <a:extLst>
                <a:ext uri="{28A0092B-C50C-407E-A947-70E740481C1C}">
                  <a14:useLocalDpi xmlns:a14="http://schemas.microsoft.com/office/drawing/2010/main"/>
                </a:ext>
              </a:extLst>
            </a:blip>
            <a:srcRect/>
            <a:stretch/>
          </p:blipFill>
          <p:spPr>
            <a:xfrm>
              <a:off x="4412372" y="261855"/>
              <a:ext cx="836695" cy="844739"/>
            </a:xfrm>
            <a:prstGeom prst="rect">
              <a:avLst/>
            </a:prstGeom>
          </p:spPr>
        </p:pic>
      </p:grpSp>
      <p:sp>
        <p:nvSpPr>
          <p:cNvPr id="2" name="Slide Number Placeholder 1">
            <a:extLst>
              <a:ext uri="{FF2B5EF4-FFF2-40B4-BE49-F238E27FC236}">
                <a16:creationId xmlns:a16="http://schemas.microsoft.com/office/drawing/2014/main" id="{6A2EC023-BA1F-2546-2B2E-D92CE06121E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71</a:t>
            </a:fld>
            <a:endParaRPr lang="en-AU"/>
          </a:p>
        </p:txBody>
      </p:sp>
    </p:spTree>
    <p:extLst>
      <p:ext uri="{BB962C8B-B14F-4D97-AF65-F5344CB8AC3E}">
        <p14:creationId xmlns:p14="http://schemas.microsoft.com/office/powerpoint/2010/main" val="3524963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8B55DB-767E-985F-FDE8-544456130D4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361F2AA-143E-2D6B-AC8F-74C7A7481072}"/>
              </a:ext>
            </a:extLst>
          </p:cNvPr>
          <p:cNvSpPr>
            <a:spLocks noGrp="1"/>
          </p:cNvSpPr>
          <p:nvPr>
            <p:ph type="title"/>
          </p:nvPr>
        </p:nvSpPr>
        <p:spPr/>
        <p:txBody>
          <a:bodyPr/>
          <a:lstStyle/>
          <a:p>
            <a:r>
              <a:rPr lang="en-AU" dirty="0" err="1">
                <a:latin typeface="+mj-lt"/>
              </a:rPr>
              <a:t>Mylyn</a:t>
            </a:r>
            <a:r>
              <a:rPr lang="en-AU" dirty="0">
                <a:latin typeface="+mj-lt"/>
              </a:rPr>
              <a:t> Nguyen – representation and practice </a:t>
            </a:r>
            <a:r>
              <a:rPr lang="en-AU" dirty="0">
                <a:solidFill>
                  <a:schemeClr val="accent1">
                    <a:alpha val="0"/>
                  </a:schemeClr>
                </a:solidFill>
                <a:latin typeface="+mj-lt"/>
              </a:rPr>
              <a:t>(3)</a:t>
            </a:r>
          </a:p>
        </p:txBody>
      </p:sp>
      <p:sp>
        <p:nvSpPr>
          <p:cNvPr id="4" name="Text Placeholder 3">
            <a:extLst>
              <a:ext uri="{FF2B5EF4-FFF2-40B4-BE49-F238E27FC236}">
                <a16:creationId xmlns:a16="http://schemas.microsoft.com/office/drawing/2014/main" id="{E3DF6068-3158-F3B0-9AA9-AE96AC49D364}"/>
              </a:ext>
            </a:extLst>
          </p:cNvPr>
          <p:cNvSpPr>
            <a:spLocks noGrp="1"/>
          </p:cNvSpPr>
          <p:nvPr>
            <p:ph type="body" sz="quarter" idx="18"/>
          </p:nvPr>
        </p:nvSpPr>
        <p:spPr>
          <a:xfrm>
            <a:off x="359999" y="888391"/>
            <a:ext cx="11483999" cy="310015"/>
          </a:xfrm>
        </p:spPr>
        <p:txBody>
          <a:bodyPr/>
          <a:lstStyle/>
          <a:p>
            <a:r>
              <a:rPr lang="en-AU">
                <a:latin typeface="+mj-lt"/>
              </a:rPr>
              <a:t>3.3(c) – Putting it together</a:t>
            </a:r>
          </a:p>
        </p:txBody>
      </p:sp>
      <p:sp>
        <p:nvSpPr>
          <p:cNvPr id="5" name="Rectangle: Rounded Corners 4">
            <a:extLst>
              <a:ext uri="{FF2B5EF4-FFF2-40B4-BE49-F238E27FC236}">
                <a16:creationId xmlns:a16="http://schemas.microsoft.com/office/drawing/2014/main" id="{87C41C42-258B-8FC7-3865-C39E8A3D0494}"/>
              </a:ext>
              <a:ext uri="{C183D7F6-B498-43B3-948B-1728B52AA6E4}">
                <adec:decorative xmlns:adec="http://schemas.microsoft.com/office/drawing/2017/decorative" val="1"/>
              </a:ext>
            </a:extLst>
          </p:cNvPr>
          <p:cNvSpPr/>
          <p:nvPr/>
        </p:nvSpPr>
        <p:spPr>
          <a:xfrm>
            <a:off x="359999" y="1275325"/>
            <a:ext cx="11483998" cy="310015"/>
          </a:xfrm>
          <a:prstGeom prst="roundRect">
            <a:avLst>
              <a:gd name="adj" fmla="val 2550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r>
              <a:rPr lang="en-AU" sz="1800"/>
              <a:t>Analyse how </a:t>
            </a:r>
            <a:r>
              <a:rPr lang="en-AU" sz="1800" err="1"/>
              <a:t>Mylyn</a:t>
            </a:r>
            <a:r>
              <a:rPr lang="en-AU" sz="1800"/>
              <a:t> Nguyen has represented aspects of the built environment in her artworks.</a:t>
            </a:r>
          </a:p>
        </p:txBody>
      </p:sp>
      <p:graphicFrame>
        <p:nvGraphicFramePr>
          <p:cNvPr id="6" name="Table 5">
            <a:extLst>
              <a:ext uri="{FF2B5EF4-FFF2-40B4-BE49-F238E27FC236}">
                <a16:creationId xmlns:a16="http://schemas.microsoft.com/office/drawing/2014/main" id="{56B9BBB3-5254-5520-A15D-16676D06C84E}"/>
              </a:ext>
              <a:ext uri="{C183D7F6-B498-43B3-948B-1728B52AA6E4}">
                <adec:decorative xmlns:adec="http://schemas.microsoft.com/office/drawing/2017/decorative" val="0"/>
              </a:ext>
            </a:extLst>
          </p:cNvPr>
          <p:cNvGraphicFramePr>
            <a:graphicFrameLocks noGrp="1"/>
          </p:cNvGraphicFramePr>
          <p:nvPr>
            <p:extLst>
              <p:ext uri="{D42A27DB-BD31-4B8C-83A1-F6EECF244321}">
                <p14:modId xmlns:p14="http://schemas.microsoft.com/office/powerpoint/2010/main" val="2328187572"/>
              </p:ext>
            </p:extLst>
          </p:nvPr>
        </p:nvGraphicFramePr>
        <p:xfrm>
          <a:off x="347999" y="1662259"/>
          <a:ext cx="11496001" cy="4769295"/>
        </p:xfrm>
        <a:graphic>
          <a:graphicData uri="http://schemas.openxmlformats.org/drawingml/2006/table">
            <a:tbl>
              <a:tblPr firstRow="1" bandRow="1">
                <a:tableStyleId>{69012ECD-51FC-41F1-AA8D-1B2483CD663E}</a:tableStyleId>
              </a:tblPr>
              <a:tblGrid>
                <a:gridCol w="1209222">
                  <a:extLst>
                    <a:ext uri="{9D8B030D-6E8A-4147-A177-3AD203B41FA5}">
                      <a16:colId xmlns:a16="http://schemas.microsoft.com/office/drawing/2014/main" val="3700305165"/>
                    </a:ext>
                  </a:extLst>
                </a:gridCol>
                <a:gridCol w="1400292">
                  <a:extLst>
                    <a:ext uri="{9D8B030D-6E8A-4147-A177-3AD203B41FA5}">
                      <a16:colId xmlns:a16="http://schemas.microsoft.com/office/drawing/2014/main" val="743596437"/>
                    </a:ext>
                  </a:extLst>
                </a:gridCol>
                <a:gridCol w="8886487">
                  <a:extLst>
                    <a:ext uri="{9D8B030D-6E8A-4147-A177-3AD203B41FA5}">
                      <a16:colId xmlns:a16="http://schemas.microsoft.com/office/drawing/2014/main" val="359516302"/>
                    </a:ext>
                  </a:extLst>
                </a:gridCol>
              </a:tblGrid>
              <a:tr h="606100">
                <a:tc>
                  <a:txBody>
                    <a:bodyPr/>
                    <a:lstStyle/>
                    <a:p>
                      <a:pPr>
                        <a:lnSpc>
                          <a:spcPct val="114000"/>
                        </a:lnSpc>
                        <a:spcAft>
                          <a:spcPts val="600"/>
                        </a:spcAft>
                      </a:pPr>
                      <a:r>
                        <a:rPr lang="en-AU" sz="1600">
                          <a:latin typeface="+mj-lt"/>
                        </a:rPr>
                        <a:t>Acronym</a:t>
                      </a:r>
                    </a:p>
                  </a:txBody>
                  <a:tcPr/>
                </a:tc>
                <a:tc>
                  <a:txBody>
                    <a:bodyPr/>
                    <a:lstStyle/>
                    <a:p>
                      <a:pPr>
                        <a:lnSpc>
                          <a:spcPct val="114000"/>
                        </a:lnSpc>
                        <a:spcAft>
                          <a:spcPts val="600"/>
                        </a:spcAft>
                      </a:pPr>
                      <a:r>
                        <a:rPr lang="en-AU" sz="1600">
                          <a:latin typeface="+mj-lt"/>
                        </a:rPr>
                        <a:t>Paragraph element </a:t>
                      </a:r>
                    </a:p>
                  </a:txBody>
                  <a:tcPr/>
                </a:tc>
                <a:tc>
                  <a:txBody>
                    <a:bodyPr/>
                    <a:lstStyle/>
                    <a:p>
                      <a:pPr>
                        <a:lnSpc>
                          <a:spcPct val="114000"/>
                        </a:lnSpc>
                        <a:spcAft>
                          <a:spcPts val="600"/>
                        </a:spcAft>
                      </a:pPr>
                      <a:r>
                        <a:rPr lang="en-AU" sz="1600">
                          <a:latin typeface="+mj-lt"/>
                        </a:rPr>
                        <a:t>Description</a:t>
                      </a:r>
                    </a:p>
                  </a:txBody>
                  <a:tcPr/>
                </a:tc>
                <a:extLst>
                  <a:ext uri="{0D108BD9-81ED-4DB2-BD59-A6C34878D82A}">
                    <a16:rowId xmlns:a16="http://schemas.microsoft.com/office/drawing/2014/main" val="4033011506"/>
                  </a:ext>
                </a:extLst>
              </a:tr>
              <a:tr h="1024020">
                <a:tc>
                  <a:txBody>
                    <a:bodyPr/>
                    <a:lstStyle/>
                    <a:p>
                      <a:pPr algn="ctr">
                        <a:lnSpc>
                          <a:spcPct val="114000"/>
                        </a:lnSpc>
                        <a:spcAft>
                          <a:spcPts val="600"/>
                        </a:spcAft>
                      </a:pPr>
                      <a:r>
                        <a:rPr lang="en-AU" sz="4800" b="1">
                          <a:solidFill>
                            <a:schemeClr val="accent1"/>
                          </a:solidFill>
                        </a:rPr>
                        <a:t>P</a:t>
                      </a:r>
                    </a:p>
                  </a:txBody>
                  <a:tcPr>
                    <a:solidFill>
                      <a:srgbClr val="DBFADF"/>
                    </a:solidFill>
                  </a:tcPr>
                </a:tc>
                <a:tc>
                  <a:txBody>
                    <a:bodyPr/>
                    <a:lstStyle/>
                    <a:p>
                      <a:pPr>
                        <a:lnSpc>
                          <a:spcPct val="114000"/>
                        </a:lnSpc>
                        <a:spcAft>
                          <a:spcPts val="600"/>
                        </a:spcAft>
                      </a:pPr>
                      <a:r>
                        <a:rPr lang="en-AU" sz="1600"/>
                        <a:t>Point</a:t>
                      </a:r>
                    </a:p>
                  </a:txBody>
                  <a:tcPr/>
                </a:tc>
                <a:tc>
                  <a:txBody>
                    <a:bodyPr/>
                    <a:lstStyle/>
                    <a:p>
                      <a:pPr>
                        <a:lnSpc>
                          <a:spcPct val="114000"/>
                        </a:lnSpc>
                        <a:spcAft>
                          <a:spcPts val="600"/>
                        </a:spcAft>
                      </a:pPr>
                      <a:r>
                        <a:rPr lang="en-AU" sz="1600"/>
                        <a:t>A topic sentence that states the key point you are making in this paragraph.</a:t>
                      </a:r>
                    </a:p>
                    <a:p>
                      <a:pPr marL="285750" indent="-285750">
                        <a:lnSpc>
                          <a:spcPct val="114000"/>
                        </a:lnSpc>
                        <a:spcAft>
                          <a:spcPts val="600"/>
                        </a:spcAft>
                        <a:buFont typeface="Arial" panose="020B0604020202020204" pitchFamily="34" charset="0"/>
                        <a:buChar char="•"/>
                      </a:pPr>
                      <a:r>
                        <a:rPr lang="en-AU" sz="1600"/>
                        <a:t>Name the artist/artworks you will refer to</a:t>
                      </a:r>
                    </a:p>
                    <a:p>
                      <a:pPr marL="285750" indent="-285750">
                        <a:lnSpc>
                          <a:spcPct val="114000"/>
                        </a:lnSpc>
                        <a:spcAft>
                          <a:spcPts val="600"/>
                        </a:spcAft>
                        <a:buFont typeface="Arial" panose="020B0604020202020204" pitchFamily="34" charset="0"/>
                        <a:buChar char="•"/>
                      </a:pPr>
                      <a:r>
                        <a:rPr lang="en-AU" sz="1600"/>
                        <a:t>Identify the artworld concepts you will explore and how they influence one another</a:t>
                      </a:r>
                    </a:p>
                  </a:txBody>
                  <a:tcPr/>
                </a:tc>
                <a:extLst>
                  <a:ext uri="{0D108BD9-81ED-4DB2-BD59-A6C34878D82A}">
                    <a16:rowId xmlns:a16="http://schemas.microsoft.com/office/drawing/2014/main" val="1525376493"/>
                  </a:ext>
                </a:extLst>
              </a:tr>
              <a:tr h="1293960">
                <a:tc>
                  <a:txBody>
                    <a:bodyPr/>
                    <a:lstStyle/>
                    <a:p>
                      <a:pPr algn="ctr">
                        <a:lnSpc>
                          <a:spcPct val="114000"/>
                        </a:lnSpc>
                        <a:spcAft>
                          <a:spcPts val="600"/>
                        </a:spcAft>
                      </a:pPr>
                      <a:r>
                        <a:rPr lang="en-AU" sz="4800" b="1">
                          <a:solidFill>
                            <a:schemeClr val="accent1"/>
                          </a:solidFill>
                        </a:rPr>
                        <a:t>E</a:t>
                      </a:r>
                    </a:p>
                  </a:txBody>
                  <a:tcPr>
                    <a:solidFill>
                      <a:srgbClr val="A8EDB3"/>
                    </a:solidFill>
                  </a:tcPr>
                </a:tc>
                <a:tc>
                  <a:txBody>
                    <a:bodyPr/>
                    <a:lstStyle/>
                    <a:p>
                      <a:pPr>
                        <a:lnSpc>
                          <a:spcPct val="114000"/>
                        </a:lnSpc>
                        <a:spcAft>
                          <a:spcPts val="600"/>
                        </a:spcAft>
                      </a:pPr>
                      <a:r>
                        <a:rPr lang="en-AU" sz="1600"/>
                        <a:t>Explain</a:t>
                      </a:r>
                    </a:p>
                  </a:txBody>
                  <a:tcPr/>
                </a:tc>
                <a:tc>
                  <a:txBody>
                    <a:bodyPr/>
                    <a:lstStyle/>
                    <a:p>
                      <a:pPr marL="285750" indent="-285750">
                        <a:lnSpc>
                          <a:spcPct val="114000"/>
                        </a:lnSpc>
                        <a:spcAft>
                          <a:spcPts val="600"/>
                        </a:spcAft>
                        <a:buFont typeface="Arial" panose="020B0604020202020204" pitchFamily="34" charset="0"/>
                        <a:buChar char="•"/>
                      </a:pPr>
                      <a:r>
                        <a:rPr lang="en-AU" sz="1600"/>
                        <a:t>Describe specific features of the artwork, and how it relates to the artist’s world</a:t>
                      </a:r>
                    </a:p>
                    <a:p>
                      <a:pPr marL="285750" indent="-285750">
                        <a:lnSpc>
                          <a:spcPct val="114000"/>
                        </a:lnSpc>
                        <a:spcAft>
                          <a:spcPts val="600"/>
                        </a:spcAft>
                        <a:buFont typeface="Arial" panose="020B0604020202020204" pitchFamily="34" charset="0"/>
                        <a:buChar char="•"/>
                      </a:pPr>
                      <a:r>
                        <a:rPr lang="en-AU" sz="1600"/>
                        <a:t>Explore the relationship between the artworld concepts. How is meaning communicated?</a:t>
                      </a:r>
                    </a:p>
                    <a:p>
                      <a:pPr marL="0" indent="0">
                        <a:lnSpc>
                          <a:spcPct val="114000"/>
                        </a:lnSpc>
                        <a:spcAft>
                          <a:spcPts val="600"/>
                        </a:spcAft>
                        <a:buFont typeface="Arial" panose="020B0604020202020204" pitchFamily="34" charset="0"/>
                        <a:buNone/>
                      </a:pPr>
                      <a:r>
                        <a:rPr lang="en-AU" sz="1600"/>
                        <a:t>Hint: remember relationships are 2-way transactions, think about what each concept ‘gives’ and ‘receives’ from the other concept</a:t>
                      </a:r>
                    </a:p>
                  </a:txBody>
                  <a:tcPr/>
                </a:tc>
                <a:extLst>
                  <a:ext uri="{0D108BD9-81ED-4DB2-BD59-A6C34878D82A}">
                    <a16:rowId xmlns:a16="http://schemas.microsoft.com/office/drawing/2014/main" val="4270299374"/>
                  </a:ext>
                </a:extLst>
              </a:tr>
              <a:tr h="876040">
                <a:tc>
                  <a:txBody>
                    <a:bodyPr/>
                    <a:lstStyle/>
                    <a:p>
                      <a:pPr algn="ctr">
                        <a:lnSpc>
                          <a:spcPct val="114000"/>
                        </a:lnSpc>
                        <a:spcAft>
                          <a:spcPts val="600"/>
                        </a:spcAft>
                      </a:pPr>
                      <a:r>
                        <a:rPr lang="en-AU" sz="4800" b="1">
                          <a:solidFill>
                            <a:schemeClr val="bg1"/>
                          </a:solidFill>
                        </a:rPr>
                        <a:t>E</a:t>
                      </a:r>
                    </a:p>
                  </a:txBody>
                  <a:tcPr>
                    <a:solidFill>
                      <a:srgbClr val="00AA45"/>
                    </a:solidFill>
                  </a:tcPr>
                </a:tc>
                <a:tc>
                  <a:txBody>
                    <a:bodyPr/>
                    <a:lstStyle/>
                    <a:p>
                      <a:pPr>
                        <a:lnSpc>
                          <a:spcPct val="114000"/>
                        </a:lnSpc>
                        <a:spcAft>
                          <a:spcPts val="600"/>
                        </a:spcAft>
                      </a:pPr>
                      <a:r>
                        <a:rPr lang="en-AU" sz="1600"/>
                        <a:t>Evidence</a:t>
                      </a:r>
                    </a:p>
                  </a:txBody>
                  <a:tcPr/>
                </a:tc>
                <a:tc>
                  <a:txBody>
                    <a:bodyPr/>
                    <a:lstStyle/>
                    <a:p>
                      <a:pPr marL="285750" indent="-285750">
                        <a:lnSpc>
                          <a:spcPct val="114000"/>
                        </a:lnSpc>
                        <a:spcAft>
                          <a:spcPts val="600"/>
                        </a:spcAft>
                        <a:buFont typeface="Arial" panose="020B0604020202020204" pitchFamily="34" charset="0"/>
                        <a:buChar char="•"/>
                      </a:pPr>
                      <a:r>
                        <a:rPr lang="en-AU" sz="1600" kern="1200">
                          <a:solidFill>
                            <a:schemeClr val="tx1"/>
                          </a:solidFill>
                          <a:effectLst/>
                          <a:latin typeface="+mn-lt"/>
                          <a:ea typeface="+mn-ea"/>
                          <a:cs typeface="+mn-cs"/>
                        </a:rPr>
                        <a:t>Use the evidence provided on the previous slides, along with specific features of the artwork, to explain your interpretation of the relationships between artworld concepts and evaluate the themes and messages conveyed.</a:t>
                      </a:r>
                      <a:endParaRPr lang="en-AU" sz="1600"/>
                    </a:p>
                  </a:txBody>
                  <a:tcPr/>
                </a:tc>
                <a:extLst>
                  <a:ext uri="{0D108BD9-81ED-4DB2-BD59-A6C34878D82A}">
                    <a16:rowId xmlns:a16="http://schemas.microsoft.com/office/drawing/2014/main" val="1435850132"/>
                  </a:ext>
                </a:extLst>
              </a:tr>
              <a:tr h="830845">
                <a:tc>
                  <a:txBody>
                    <a:bodyPr/>
                    <a:lstStyle/>
                    <a:p>
                      <a:pPr algn="ctr">
                        <a:lnSpc>
                          <a:spcPct val="114000"/>
                        </a:lnSpc>
                        <a:spcAft>
                          <a:spcPts val="600"/>
                        </a:spcAft>
                      </a:pPr>
                      <a:r>
                        <a:rPr lang="en-AU" sz="4800" b="1">
                          <a:solidFill>
                            <a:schemeClr val="bg1"/>
                          </a:solidFill>
                        </a:rPr>
                        <a:t>L</a:t>
                      </a:r>
                    </a:p>
                  </a:txBody>
                  <a:tcPr>
                    <a:solidFill>
                      <a:srgbClr val="004000"/>
                    </a:solidFill>
                  </a:tcPr>
                </a:tc>
                <a:tc>
                  <a:txBody>
                    <a:bodyPr/>
                    <a:lstStyle/>
                    <a:p>
                      <a:pPr>
                        <a:lnSpc>
                          <a:spcPct val="114000"/>
                        </a:lnSpc>
                        <a:spcAft>
                          <a:spcPts val="600"/>
                        </a:spcAft>
                      </a:pPr>
                      <a:r>
                        <a:rPr lang="en-AU" sz="1600"/>
                        <a:t>Link</a:t>
                      </a:r>
                    </a:p>
                  </a:txBody>
                  <a:tcPr/>
                </a:tc>
                <a:tc>
                  <a:txBody>
                    <a:bodyPr/>
                    <a:lstStyle/>
                    <a:p>
                      <a:pPr marL="285750" indent="-285750">
                        <a:lnSpc>
                          <a:spcPct val="114000"/>
                        </a:lnSpc>
                        <a:spcAft>
                          <a:spcPts val="600"/>
                        </a:spcAft>
                        <a:buFont typeface="Arial" panose="020B0604020202020204" pitchFamily="34" charset="0"/>
                        <a:buChar char="•"/>
                      </a:pPr>
                      <a:r>
                        <a:rPr lang="en-AU" sz="1600" dirty="0"/>
                        <a:t>Summarise how the evidence you have used proves the point you raised in the topic sentence.</a:t>
                      </a:r>
                    </a:p>
                  </a:txBody>
                  <a:tcPr/>
                </a:tc>
                <a:extLst>
                  <a:ext uri="{0D108BD9-81ED-4DB2-BD59-A6C34878D82A}">
                    <a16:rowId xmlns:a16="http://schemas.microsoft.com/office/drawing/2014/main" val="923991128"/>
                  </a:ext>
                </a:extLst>
              </a:tr>
            </a:tbl>
          </a:graphicData>
        </a:graphic>
      </p:graphicFrame>
      <p:sp>
        <p:nvSpPr>
          <p:cNvPr id="2" name="Slide Number Placeholder 1">
            <a:extLst>
              <a:ext uri="{FF2B5EF4-FFF2-40B4-BE49-F238E27FC236}">
                <a16:creationId xmlns:a16="http://schemas.microsoft.com/office/drawing/2014/main" id="{3F858544-D5F6-B920-ED63-A76B0B12EF2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72</a:t>
            </a:fld>
            <a:endParaRPr lang="en-AU"/>
          </a:p>
        </p:txBody>
      </p:sp>
    </p:spTree>
    <p:extLst>
      <p:ext uri="{BB962C8B-B14F-4D97-AF65-F5344CB8AC3E}">
        <p14:creationId xmlns:p14="http://schemas.microsoft.com/office/powerpoint/2010/main" val="2219730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57EA86-5614-4CAF-DA4E-4895C58C3E2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15A75CC-AA52-68D4-4C2A-5F5AA7A7D503}"/>
              </a:ext>
            </a:extLst>
          </p:cNvPr>
          <p:cNvSpPr>
            <a:spLocks noGrp="1"/>
          </p:cNvSpPr>
          <p:nvPr>
            <p:ph type="title"/>
          </p:nvPr>
        </p:nvSpPr>
        <p:spPr/>
        <p:txBody>
          <a:bodyPr/>
          <a:lstStyle/>
          <a:p>
            <a:r>
              <a:rPr lang="en-AU" dirty="0" err="1">
                <a:latin typeface="+mj-lt"/>
              </a:rPr>
              <a:t>Mylyn</a:t>
            </a:r>
            <a:r>
              <a:rPr lang="en-AU" dirty="0">
                <a:latin typeface="+mj-lt"/>
              </a:rPr>
              <a:t> Nguyen – representation and practice </a:t>
            </a:r>
            <a:r>
              <a:rPr lang="en-AU" dirty="0">
                <a:solidFill>
                  <a:schemeClr val="accent1">
                    <a:alpha val="0"/>
                  </a:schemeClr>
                </a:solidFill>
                <a:latin typeface="+mj-lt"/>
              </a:rPr>
              <a:t>(4)</a:t>
            </a:r>
          </a:p>
        </p:txBody>
      </p:sp>
      <p:sp>
        <p:nvSpPr>
          <p:cNvPr id="4" name="Text Placeholder 3">
            <a:extLst>
              <a:ext uri="{FF2B5EF4-FFF2-40B4-BE49-F238E27FC236}">
                <a16:creationId xmlns:a16="http://schemas.microsoft.com/office/drawing/2014/main" id="{6F01BE16-98E2-ED83-551D-2C56FC43580C}"/>
              </a:ext>
            </a:extLst>
          </p:cNvPr>
          <p:cNvSpPr>
            <a:spLocks noGrp="1"/>
          </p:cNvSpPr>
          <p:nvPr>
            <p:ph type="body" sz="quarter" idx="18"/>
          </p:nvPr>
        </p:nvSpPr>
        <p:spPr/>
        <p:txBody>
          <a:bodyPr/>
          <a:lstStyle/>
          <a:p>
            <a:r>
              <a:rPr lang="en-AU">
                <a:latin typeface="+mj-lt"/>
              </a:rPr>
              <a:t>3.3(d) – Putting it together</a:t>
            </a:r>
          </a:p>
        </p:txBody>
      </p:sp>
      <p:sp>
        <p:nvSpPr>
          <p:cNvPr id="5" name="Rectangle: Rounded Corners 4">
            <a:extLst>
              <a:ext uri="{FF2B5EF4-FFF2-40B4-BE49-F238E27FC236}">
                <a16:creationId xmlns:a16="http://schemas.microsoft.com/office/drawing/2014/main" id="{278583F0-32FF-B8B7-2D99-9241C255DE65}"/>
              </a:ext>
              <a:ext uri="{C183D7F6-B498-43B3-948B-1728B52AA6E4}">
                <adec:decorative xmlns:adec="http://schemas.microsoft.com/office/drawing/2017/decorative" val="1"/>
              </a:ext>
            </a:extLst>
          </p:cNvPr>
          <p:cNvSpPr/>
          <p:nvPr/>
        </p:nvSpPr>
        <p:spPr>
          <a:xfrm>
            <a:off x="359999" y="1369454"/>
            <a:ext cx="11483998" cy="310015"/>
          </a:xfrm>
          <a:prstGeom prst="roundRect">
            <a:avLst>
              <a:gd name="adj" fmla="val 2550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r>
              <a:rPr lang="en-AU" sz="1800"/>
              <a:t>Analyse how </a:t>
            </a:r>
            <a:r>
              <a:rPr lang="en-AU" sz="1800" err="1"/>
              <a:t>Mylyn</a:t>
            </a:r>
            <a:r>
              <a:rPr lang="en-AU" sz="1800"/>
              <a:t> Nguyen has represented aspects of the built environment in her artworks.</a:t>
            </a:r>
          </a:p>
        </p:txBody>
      </p:sp>
      <p:graphicFrame>
        <p:nvGraphicFramePr>
          <p:cNvPr id="10" name="Table 9">
            <a:extLst>
              <a:ext uri="{FF2B5EF4-FFF2-40B4-BE49-F238E27FC236}">
                <a16:creationId xmlns:a16="http://schemas.microsoft.com/office/drawing/2014/main" id="{7D1ED51F-86B4-366C-3C8E-DC325594A086}"/>
              </a:ext>
              <a:ext uri="{C183D7F6-B498-43B3-948B-1728B52AA6E4}">
                <adec:decorative xmlns:adec="http://schemas.microsoft.com/office/drawing/2017/decorative" val="0"/>
              </a:ext>
            </a:extLst>
          </p:cNvPr>
          <p:cNvGraphicFramePr>
            <a:graphicFrameLocks noGrp="1"/>
          </p:cNvGraphicFramePr>
          <p:nvPr>
            <p:extLst>
              <p:ext uri="{D42A27DB-BD31-4B8C-83A1-F6EECF244321}">
                <p14:modId xmlns:p14="http://schemas.microsoft.com/office/powerpoint/2010/main" val="718914566"/>
              </p:ext>
            </p:extLst>
          </p:nvPr>
        </p:nvGraphicFramePr>
        <p:xfrm>
          <a:off x="347998" y="1752057"/>
          <a:ext cx="11495999" cy="4691354"/>
        </p:xfrm>
        <a:graphic>
          <a:graphicData uri="http://schemas.openxmlformats.org/drawingml/2006/table">
            <a:tbl>
              <a:tblPr firstRow="1" bandRow="1">
                <a:tableStyleId>{69012ECD-51FC-41F1-AA8D-1B2483CD663E}</a:tableStyleId>
              </a:tblPr>
              <a:tblGrid>
                <a:gridCol w="1211392">
                  <a:extLst>
                    <a:ext uri="{9D8B030D-6E8A-4147-A177-3AD203B41FA5}">
                      <a16:colId xmlns:a16="http://schemas.microsoft.com/office/drawing/2014/main" val="3700305165"/>
                    </a:ext>
                  </a:extLst>
                </a:gridCol>
                <a:gridCol w="10284607">
                  <a:extLst>
                    <a:ext uri="{9D8B030D-6E8A-4147-A177-3AD203B41FA5}">
                      <a16:colId xmlns:a16="http://schemas.microsoft.com/office/drawing/2014/main" val="359516302"/>
                    </a:ext>
                  </a:extLst>
                </a:gridCol>
              </a:tblGrid>
              <a:tr h="371354">
                <a:tc>
                  <a:txBody>
                    <a:bodyPr/>
                    <a:lstStyle/>
                    <a:p>
                      <a:r>
                        <a:rPr lang="en-AU" sz="1600">
                          <a:latin typeface="+mn-lt"/>
                        </a:rPr>
                        <a:t>Acronym</a:t>
                      </a:r>
                    </a:p>
                  </a:txBody>
                  <a:tcPr/>
                </a:tc>
                <a:tc>
                  <a:txBody>
                    <a:bodyPr/>
                    <a:lstStyle/>
                    <a:p>
                      <a:r>
                        <a:rPr lang="en-AU" sz="1600">
                          <a:latin typeface="+mn-lt"/>
                        </a:rPr>
                        <a:t>Description</a:t>
                      </a:r>
                    </a:p>
                  </a:txBody>
                  <a:tcPr/>
                </a:tc>
                <a:extLst>
                  <a:ext uri="{0D108BD9-81ED-4DB2-BD59-A6C34878D82A}">
                    <a16:rowId xmlns:a16="http://schemas.microsoft.com/office/drawing/2014/main" val="4033011506"/>
                  </a:ext>
                </a:extLst>
              </a:tr>
              <a:tr h="900000">
                <a:tc>
                  <a:txBody>
                    <a:bodyPr/>
                    <a:lstStyle/>
                    <a:p>
                      <a:pPr algn="ctr"/>
                      <a:r>
                        <a:rPr lang="en-AU" sz="4800" b="1">
                          <a:solidFill>
                            <a:schemeClr val="accent1"/>
                          </a:solidFill>
                          <a:latin typeface="+mn-lt"/>
                        </a:rPr>
                        <a:t>P</a:t>
                      </a:r>
                    </a:p>
                  </a:txBody>
                  <a:tcPr>
                    <a:solidFill>
                      <a:srgbClr val="DBFADF"/>
                    </a:solidFill>
                  </a:tcPr>
                </a:tc>
                <a:tc>
                  <a:txBody>
                    <a:bodyPr/>
                    <a:lstStyle/>
                    <a:p>
                      <a:pPr>
                        <a:lnSpc>
                          <a:spcPct val="114000"/>
                        </a:lnSpc>
                        <a:spcAft>
                          <a:spcPts val="600"/>
                        </a:spcAft>
                      </a:pPr>
                      <a:endParaRPr lang="en-AU" sz="1600">
                        <a:latin typeface="+mn-lt"/>
                      </a:endParaRPr>
                    </a:p>
                  </a:txBody>
                  <a:tcPr/>
                </a:tc>
                <a:extLst>
                  <a:ext uri="{0D108BD9-81ED-4DB2-BD59-A6C34878D82A}">
                    <a16:rowId xmlns:a16="http://schemas.microsoft.com/office/drawing/2014/main" val="1525376493"/>
                  </a:ext>
                </a:extLst>
              </a:tr>
              <a:tr h="1080000">
                <a:tc>
                  <a:txBody>
                    <a:bodyPr/>
                    <a:lstStyle/>
                    <a:p>
                      <a:pPr algn="ctr"/>
                      <a:r>
                        <a:rPr lang="en-AU" sz="4800" b="1">
                          <a:solidFill>
                            <a:schemeClr val="accent1"/>
                          </a:solidFill>
                          <a:latin typeface="+mn-lt"/>
                        </a:rPr>
                        <a:t>E</a:t>
                      </a:r>
                    </a:p>
                  </a:txBody>
                  <a:tcPr>
                    <a:solidFill>
                      <a:srgbClr val="A8EDB3"/>
                    </a:solidFill>
                  </a:tcPr>
                </a:tc>
                <a:tc>
                  <a:txBody>
                    <a:bodyPr/>
                    <a:lstStyle/>
                    <a:p>
                      <a:pPr>
                        <a:lnSpc>
                          <a:spcPct val="114000"/>
                        </a:lnSpc>
                        <a:spcAft>
                          <a:spcPts val="600"/>
                        </a:spcAft>
                      </a:pPr>
                      <a:endParaRPr lang="en-AU" sz="1600" b="0" i="0" kern="1200">
                        <a:solidFill>
                          <a:schemeClr val="tx1"/>
                        </a:solidFill>
                        <a:effectLst/>
                        <a:latin typeface="+mn-lt"/>
                        <a:ea typeface="+mn-ea"/>
                        <a:cs typeface="+mn-cs"/>
                      </a:endParaRPr>
                    </a:p>
                  </a:txBody>
                  <a:tcPr/>
                </a:tc>
                <a:extLst>
                  <a:ext uri="{0D108BD9-81ED-4DB2-BD59-A6C34878D82A}">
                    <a16:rowId xmlns:a16="http://schemas.microsoft.com/office/drawing/2014/main" val="4270299374"/>
                  </a:ext>
                </a:extLst>
              </a:tr>
              <a:tr h="1260000">
                <a:tc>
                  <a:txBody>
                    <a:bodyPr/>
                    <a:lstStyle/>
                    <a:p>
                      <a:pPr algn="ctr"/>
                      <a:r>
                        <a:rPr lang="en-AU" sz="4800" b="1">
                          <a:solidFill>
                            <a:schemeClr val="bg1"/>
                          </a:solidFill>
                          <a:latin typeface="+mn-lt"/>
                        </a:rPr>
                        <a:t>E</a:t>
                      </a:r>
                    </a:p>
                  </a:txBody>
                  <a:tcPr>
                    <a:solidFill>
                      <a:srgbClr val="00AA45"/>
                    </a:solidFill>
                  </a:tcPr>
                </a:tc>
                <a:tc>
                  <a:txBody>
                    <a:bodyPr/>
                    <a:lstStyle/>
                    <a:p>
                      <a:pPr>
                        <a:lnSpc>
                          <a:spcPct val="114000"/>
                        </a:lnSpc>
                        <a:spcAft>
                          <a:spcPts val="600"/>
                        </a:spcAft>
                      </a:pPr>
                      <a:endParaRPr lang="en-AU" sz="1600" b="0" i="0" kern="1200">
                        <a:solidFill>
                          <a:schemeClr val="tx1"/>
                        </a:solidFill>
                        <a:effectLst/>
                        <a:latin typeface="+mn-lt"/>
                        <a:ea typeface="+mn-ea"/>
                        <a:cs typeface="+mn-cs"/>
                      </a:endParaRPr>
                    </a:p>
                  </a:txBody>
                  <a:tcPr/>
                </a:tc>
                <a:extLst>
                  <a:ext uri="{0D108BD9-81ED-4DB2-BD59-A6C34878D82A}">
                    <a16:rowId xmlns:a16="http://schemas.microsoft.com/office/drawing/2014/main" val="1435850132"/>
                  </a:ext>
                </a:extLst>
              </a:tr>
              <a:tr h="1080000">
                <a:tc>
                  <a:txBody>
                    <a:bodyPr/>
                    <a:lstStyle/>
                    <a:p>
                      <a:pPr algn="ctr"/>
                      <a:r>
                        <a:rPr lang="en-AU" sz="4800" b="1">
                          <a:solidFill>
                            <a:schemeClr val="bg1"/>
                          </a:solidFill>
                          <a:latin typeface="+mn-lt"/>
                        </a:rPr>
                        <a:t>L</a:t>
                      </a:r>
                    </a:p>
                  </a:txBody>
                  <a:tcPr>
                    <a:solidFill>
                      <a:srgbClr val="004000"/>
                    </a:solidFill>
                  </a:tcPr>
                </a:tc>
                <a:tc>
                  <a:txBody>
                    <a:bodyPr/>
                    <a:lstStyle/>
                    <a:p>
                      <a:pPr marL="0" indent="0">
                        <a:lnSpc>
                          <a:spcPct val="114000"/>
                        </a:lnSpc>
                        <a:spcAft>
                          <a:spcPts val="600"/>
                        </a:spcAft>
                        <a:buFont typeface="Arial" panose="020B0604020202020204" pitchFamily="34" charset="0"/>
                        <a:buNone/>
                      </a:pPr>
                      <a:endParaRPr lang="en-AU" sz="1600" dirty="0">
                        <a:latin typeface="+mn-lt"/>
                      </a:endParaRPr>
                    </a:p>
                  </a:txBody>
                  <a:tcPr/>
                </a:tc>
                <a:extLst>
                  <a:ext uri="{0D108BD9-81ED-4DB2-BD59-A6C34878D82A}">
                    <a16:rowId xmlns:a16="http://schemas.microsoft.com/office/drawing/2014/main" val="923991128"/>
                  </a:ext>
                </a:extLst>
              </a:tr>
            </a:tbl>
          </a:graphicData>
        </a:graphic>
      </p:graphicFrame>
      <p:sp>
        <p:nvSpPr>
          <p:cNvPr id="2" name="Slide Number Placeholder 1">
            <a:extLst>
              <a:ext uri="{FF2B5EF4-FFF2-40B4-BE49-F238E27FC236}">
                <a16:creationId xmlns:a16="http://schemas.microsoft.com/office/drawing/2014/main" id="{B27D2591-B498-CB07-91EE-D9DF3D6EC5E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73</a:t>
            </a:fld>
            <a:endParaRPr lang="en-AU"/>
          </a:p>
        </p:txBody>
      </p:sp>
    </p:spTree>
    <p:extLst>
      <p:ext uri="{BB962C8B-B14F-4D97-AF65-F5344CB8AC3E}">
        <p14:creationId xmlns:p14="http://schemas.microsoft.com/office/powerpoint/2010/main" val="3337631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1F6A4F-2435-D0D0-479B-FF645D421F5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C9D75A2-1DC0-D868-EED6-C5C984BECC58}"/>
              </a:ext>
            </a:extLst>
          </p:cNvPr>
          <p:cNvSpPr>
            <a:spLocks noGrp="1"/>
          </p:cNvSpPr>
          <p:nvPr>
            <p:ph type="title"/>
          </p:nvPr>
        </p:nvSpPr>
        <p:spPr/>
        <p:txBody>
          <a:bodyPr/>
          <a:lstStyle/>
          <a:p>
            <a:r>
              <a:rPr lang="en-AU" dirty="0" err="1">
                <a:latin typeface="+mj-lt"/>
              </a:rPr>
              <a:t>Mylyn</a:t>
            </a:r>
            <a:r>
              <a:rPr lang="en-AU" dirty="0">
                <a:latin typeface="+mj-lt"/>
              </a:rPr>
              <a:t> Nguyen – representation and practice </a:t>
            </a:r>
            <a:r>
              <a:rPr lang="en-AU" dirty="0">
                <a:solidFill>
                  <a:schemeClr val="accent1">
                    <a:alpha val="0"/>
                  </a:schemeClr>
                </a:solidFill>
                <a:latin typeface="+mj-lt"/>
              </a:rPr>
              <a:t>(5)</a:t>
            </a:r>
          </a:p>
        </p:txBody>
      </p:sp>
      <p:sp>
        <p:nvSpPr>
          <p:cNvPr id="4" name="Text Placeholder 3">
            <a:extLst>
              <a:ext uri="{FF2B5EF4-FFF2-40B4-BE49-F238E27FC236}">
                <a16:creationId xmlns:a16="http://schemas.microsoft.com/office/drawing/2014/main" id="{3E18E6EE-DDDB-E626-B041-7B3DAA282394}"/>
              </a:ext>
            </a:extLst>
          </p:cNvPr>
          <p:cNvSpPr>
            <a:spLocks noGrp="1"/>
          </p:cNvSpPr>
          <p:nvPr>
            <p:ph type="body" sz="quarter" idx="18"/>
          </p:nvPr>
        </p:nvSpPr>
        <p:spPr/>
        <p:txBody>
          <a:bodyPr/>
          <a:lstStyle/>
          <a:p>
            <a:r>
              <a:rPr lang="en-AU">
                <a:latin typeface="+mj-lt"/>
              </a:rPr>
              <a:t>3.3(e) – Sample response 1</a:t>
            </a:r>
          </a:p>
        </p:txBody>
      </p:sp>
      <p:sp>
        <p:nvSpPr>
          <p:cNvPr id="5" name="Rectangle: Rounded Corners 4">
            <a:extLst>
              <a:ext uri="{FF2B5EF4-FFF2-40B4-BE49-F238E27FC236}">
                <a16:creationId xmlns:a16="http://schemas.microsoft.com/office/drawing/2014/main" id="{61C565EC-A52D-C61A-EF36-3F7839EBB14C}"/>
              </a:ext>
              <a:ext uri="{C183D7F6-B498-43B3-948B-1728B52AA6E4}">
                <adec:decorative xmlns:adec="http://schemas.microsoft.com/office/drawing/2017/decorative" val="1"/>
              </a:ext>
            </a:extLst>
          </p:cNvPr>
          <p:cNvSpPr/>
          <p:nvPr/>
        </p:nvSpPr>
        <p:spPr>
          <a:xfrm>
            <a:off x="359999" y="1369454"/>
            <a:ext cx="11483998" cy="310015"/>
          </a:xfrm>
          <a:prstGeom prst="roundRect">
            <a:avLst>
              <a:gd name="adj" fmla="val 2550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r>
              <a:rPr lang="en-AU" sz="1800"/>
              <a:t>Analyse how </a:t>
            </a:r>
            <a:r>
              <a:rPr lang="en-AU" sz="1800" err="1"/>
              <a:t>Mylyn</a:t>
            </a:r>
            <a:r>
              <a:rPr lang="en-AU" sz="1800"/>
              <a:t> Nguyen has represented aspects of the built environment in her artworks.</a:t>
            </a:r>
          </a:p>
        </p:txBody>
      </p:sp>
      <p:graphicFrame>
        <p:nvGraphicFramePr>
          <p:cNvPr id="10" name="Table 9">
            <a:extLst>
              <a:ext uri="{FF2B5EF4-FFF2-40B4-BE49-F238E27FC236}">
                <a16:creationId xmlns:a16="http://schemas.microsoft.com/office/drawing/2014/main" id="{270907C4-6548-AA8D-2680-B31A9C08C8AC}"/>
              </a:ext>
              <a:ext uri="{C183D7F6-B498-43B3-948B-1728B52AA6E4}">
                <adec:decorative xmlns:adec="http://schemas.microsoft.com/office/drawing/2017/decorative" val="0"/>
              </a:ext>
            </a:extLst>
          </p:cNvPr>
          <p:cNvGraphicFramePr>
            <a:graphicFrameLocks noGrp="1"/>
          </p:cNvGraphicFramePr>
          <p:nvPr>
            <p:extLst>
              <p:ext uri="{D42A27DB-BD31-4B8C-83A1-F6EECF244321}">
                <p14:modId xmlns:p14="http://schemas.microsoft.com/office/powerpoint/2010/main" val="3977750063"/>
              </p:ext>
            </p:extLst>
          </p:nvPr>
        </p:nvGraphicFramePr>
        <p:xfrm>
          <a:off x="347998" y="1798300"/>
          <a:ext cx="11495999" cy="4330766"/>
        </p:xfrm>
        <a:graphic>
          <a:graphicData uri="http://schemas.openxmlformats.org/drawingml/2006/table">
            <a:tbl>
              <a:tblPr firstRow="1" bandRow="1">
                <a:tableStyleId>{69012ECD-51FC-41F1-AA8D-1B2483CD663E}</a:tableStyleId>
              </a:tblPr>
              <a:tblGrid>
                <a:gridCol w="1211392">
                  <a:extLst>
                    <a:ext uri="{9D8B030D-6E8A-4147-A177-3AD203B41FA5}">
                      <a16:colId xmlns:a16="http://schemas.microsoft.com/office/drawing/2014/main" val="3700305165"/>
                    </a:ext>
                  </a:extLst>
                </a:gridCol>
                <a:gridCol w="10284607">
                  <a:extLst>
                    <a:ext uri="{9D8B030D-6E8A-4147-A177-3AD203B41FA5}">
                      <a16:colId xmlns:a16="http://schemas.microsoft.com/office/drawing/2014/main" val="359516302"/>
                    </a:ext>
                  </a:extLst>
                </a:gridCol>
              </a:tblGrid>
              <a:tr h="371354">
                <a:tc>
                  <a:txBody>
                    <a:bodyPr/>
                    <a:lstStyle/>
                    <a:p>
                      <a:pPr>
                        <a:lnSpc>
                          <a:spcPct val="114000"/>
                        </a:lnSpc>
                        <a:spcAft>
                          <a:spcPts val="600"/>
                        </a:spcAft>
                      </a:pPr>
                      <a:r>
                        <a:rPr lang="en-AU" sz="1600">
                          <a:latin typeface="+mn-lt"/>
                        </a:rPr>
                        <a:t>Acronym</a:t>
                      </a:r>
                    </a:p>
                  </a:txBody>
                  <a:tcPr/>
                </a:tc>
                <a:tc>
                  <a:txBody>
                    <a:bodyPr/>
                    <a:lstStyle/>
                    <a:p>
                      <a:pPr>
                        <a:lnSpc>
                          <a:spcPct val="114000"/>
                        </a:lnSpc>
                        <a:spcAft>
                          <a:spcPts val="600"/>
                        </a:spcAft>
                      </a:pPr>
                      <a:r>
                        <a:rPr lang="en-AU" sz="1600">
                          <a:latin typeface="+mn-lt"/>
                        </a:rPr>
                        <a:t>Description</a:t>
                      </a:r>
                    </a:p>
                  </a:txBody>
                  <a:tcPr/>
                </a:tc>
                <a:extLst>
                  <a:ext uri="{0D108BD9-81ED-4DB2-BD59-A6C34878D82A}">
                    <a16:rowId xmlns:a16="http://schemas.microsoft.com/office/drawing/2014/main" val="4033011506"/>
                  </a:ext>
                </a:extLst>
              </a:tr>
              <a:tr h="900000">
                <a:tc>
                  <a:txBody>
                    <a:bodyPr/>
                    <a:lstStyle/>
                    <a:p>
                      <a:pPr algn="ctr">
                        <a:lnSpc>
                          <a:spcPct val="114000"/>
                        </a:lnSpc>
                        <a:spcAft>
                          <a:spcPts val="600"/>
                        </a:spcAft>
                      </a:pPr>
                      <a:r>
                        <a:rPr lang="en-AU" sz="4800" b="1">
                          <a:solidFill>
                            <a:schemeClr val="accent1"/>
                          </a:solidFill>
                          <a:latin typeface="+mn-lt"/>
                        </a:rPr>
                        <a:t>P</a:t>
                      </a:r>
                    </a:p>
                  </a:txBody>
                  <a:tcPr>
                    <a:solidFill>
                      <a:srgbClr val="DBFADF"/>
                    </a:solidFill>
                  </a:tcPr>
                </a:tc>
                <a:tc>
                  <a:txBody>
                    <a:bodyPr/>
                    <a:lstStyle/>
                    <a:p>
                      <a:pPr>
                        <a:lnSpc>
                          <a:spcPct val="114000"/>
                        </a:lnSpc>
                        <a:spcAft>
                          <a:spcPts val="600"/>
                        </a:spcAft>
                      </a:pPr>
                      <a:r>
                        <a:rPr lang="en-AU" sz="1600" b="0" i="0" kern="1200" err="1">
                          <a:solidFill>
                            <a:schemeClr val="tx1"/>
                          </a:solidFill>
                          <a:effectLst/>
                          <a:latin typeface="+mn-lt"/>
                          <a:ea typeface="+mn-ea"/>
                          <a:cs typeface="+mn-cs"/>
                        </a:rPr>
                        <a:t>Mylyn</a:t>
                      </a:r>
                      <a:r>
                        <a:rPr lang="en-AU" sz="1600" b="0" i="0" kern="1200">
                          <a:solidFill>
                            <a:schemeClr val="tx1"/>
                          </a:solidFill>
                          <a:effectLst/>
                          <a:latin typeface="+mn-lt"/>
                          <a:ea typeface="+mn-ea"/>
                          <a:cs typeface="+mn-cs"/>
                        </a:rPr>
                        <a:t> Nguyen’s sculpture '475 King Street' shows how urban spaces can tell stories about their past. This artwork depicts a closed shop front in Newtown, Sydney, which highlights the wear and tear of city life through its old red bricks and rusty awning.</a:t>
                      </a:r>
                    </a:p>
                  </a:txBody>
                  <a:tcPr/>
                </a:tc>
                <a:extLst>
                  <a:ext uri="{0D108BD9-81ED-4DB2-BD59-A6C34878D82A}">
                    <a16:rowId xmlns:a16="http://schemas.microsoft.com/office/drawing/2014/main" val="1525376493"/>
                  </a:ext>
                </a:extLst>
              </a:tr>
              <a:tr h="1080000">
                <a:tc>
                  <a:txBody>
                    <a:bodyPr/>
                    <a:lstStyle/>
                    <a:p>
                      <a:pPr algn="ctr">
                        <a:lnSpc>
                          <a:spcPct val="114000"/>
                        </a:lnSpc>
                        <a:spcAft>
                          <a:spcPts val="600"/>
                        </a:spcAft>
                      </a:pPr>
                      <a:r>
                        <a:rPr lang="en-AU" sz="4800" b="1">
                          <a:solidFill>
                            <a:schemeClr val="accent1"/>
                          </a:solidFill>
                          <a:latin typeface="+mn-lt"/>
                        </a:rPr>
                        <a:t>E</a:t>
                      </a:r>
                    </a:p>
                  </a:txBody>
                  <a:tcPr>
                    <a:solidFill>
                      <a:srgbClr val="A8EDB3"/>
                    </a:solidFill>
                  </a:tcPr>
                </a:tc>
                <a:tc>
                  <a:txBody>
                    <a:bodyPr/>
                    <a:lstStyle/>
                    <a:p>
                      <a:pPr>
                        <a:lnSpc>
                          <a:spcPct val="114000"/>
                        </a:lnSpc>
                        <a:spcAft>
                          <a:spcPts val="600"/>
                        </a:spcAft>
                      </a:pPr>
                      <a:r>
                        <a:rPr lang="en-AU" sz="1600" b="0" i="0" kern="1200">
                          <a:solidFill>
                            <a:schemeClr val="tx1"/>
                          </a:solidFill>
                          <a:effectLst/>
                          <a:latin typeface="+mn-lt"/>
                          <a:ea typeface="+mn-ea"/>
                          <a:cs typeface="+mn-cs"/>
                        </a:rPr>
                        <a:t>The bright graffiti on the building stands out against its faded colours, making audiences think about what has happened in this space. Nguyen carefully adds textures to the brick and metal, making the sculpture look realistic and inviting. By representing the shop as it was in 2022, she captures a snapshot of a moment that reflects changes in the city.</a:t>
                      </a:r>
                    </a:p>
                  </a:txBody>
                  <a:tcPr/>
                </a:tc>
                <a:extLst>
                  <a:ext uri="{0D108BD9-81ED-4DB2-BD59-A6C34878D82A}">
                    <a16:rowId xmlns:a16="http://schemas.microsoft.com/office/drawing/2014/main" val="4270299374"/>
                  </a:ext>
                </a:extLst>
              </a:tr>
              <a:tr h="1021330">
                <a:tc>
                  <a:txBody>
                    <a:bodyPr/>
                    <a:lstStyle/>
                    <a:p>
                      <a:pPr algn="ctr">
                        <a:lnSpc>
                          <a:spcPct val="114000"/>
                        </a:lnSpc>
                        <a:spcAft>
                          <a:spcPts val="600"/>
                        </a:spcAft>
                      </a:pPr>
                      <a:r>
                        <a:rPr lang="en-AU" sz="4800" b="1">
                          <a:solidFill>
                            <a:schemeClr val="bg1"/>
                          </a:solidFill>
                          <a:latin typeface="+mn-lt"/>
                        </a:rPr>
                        <a:t>E</a:t>
                      </a:r>
                    </a:p>
                  </a:txBody>
                  <a:tcPr>
                    <a:solidFill>
                      <a:srgbClr val="00AA45"/>
                    </a:solidFill>
                  </a:tcPr>
                </a:tc>
                <a:tc>
                  <a:txBody>
                    <a:bodyPr/>
                    <a:lstStyle/>
                    <a:p>
                      <a:pPr>
                        <a:lnSpc>
                          <a:spcPct val="114000"/>
                        </a:lnSpc>
                        <a:spcAft>
                          <a:spcPts val="600"/>
                        </a:spcAft>
                      </a:pPr>
                      <a:r>
                        <a:rPr lang="en-AU" sz="1600" b="0" i="0" kern="1200">
                          <a:solidFill>
                            <a:schemeClr val="tx1"/>
                          </a:solidFill>
                          <a:effectLst/>
                          <a:latin typeface="+mn-lt"/>
                          <a:ea typeface="+mn-ea"/>
                          <a:cs typeface="+mn-cs"/>
                        </a:rPr>
                        <a:t>The sculpture shows the shop's condition but also brings up feelings of loss and change in the community. Viewers can relate to the sculpture and may recall their own experiences with similar shops.</a:t>
                      </a:r>
                    </a:p>
                  </a:txBody>
                  <a:tcPr/>
                </a:tc>
                <a:extLst>
                  <a:ext uri="{0D108BD9-81ED-4DB2-BD59-A6C34878D82A}">
                    <a16:rowId xmlns:a16="http://schemas.microsoft.com/office/drawing/2014/main" val="1435850132"/>
                  </a:ext>
                </a:extLst>
              </a:tr>
              <a:tr h="0">
                <a:tc>
                  <a:txBody>
                    <a:bodyPr/>
                    <a:lstStyle/>
                    <a:p>
                      <a:pPr algn="ctr">
                        <a:lnSpc>
                          <a:spcPct val="114000"/>
                        </a:lnSpc>
                        <a:spcAft>
                          <a:spcPts val="600"/>
                        </a:spcAft>
                      </a:pPr>
                      <a:r>
                        <a:rPr lang="en-AU" sz="4800" b="1">
                          <a:solidFill>
                            <a:schemeClr val="bg1"/>
                          </a:solidFill>
                          <a:latin typeface="+mn-lt"/>
                        </a:rPr>
                        <a:t>L</a:t>
                      </a:r>
                    </a:p>
                  </a:txBody>
                  <a:tcPr>
                    <a:solidFill>
                      <a:srgbClr val="004000"/>
                    </a:solidFill>
                  </a:tcPr>
                </a:tc>
                <a:tc>
                  <a:txBody>
                    <a:bodyPr/>
                    <a:lstStyle/>
                    <a:p>
                      <a:pPr rtl="0">
                        <a:lnSpc>
                          <a:spcPct val="114000"/>
                        </a:lnSpc>
                        <a:spcAft>
                          <a:spcPts val="600"/>
                        </a:spcAft>
                      </a:pPr>
                      <a:r>
                        <a:rPr lang="en-AU" sz="1600" b="0" i="0" kern="1200" dirty="0">
                          <a:solidFill>
                            <a:schemeClr val="tx1"/>
                          </a:solidFill>
                          <a:effectLst/>
                          <a:latin typeface="+mn-lt"/>
                          <a:ea typeface="+mn-ea"/>
                          <a:cs typeface="+mn-cs"/>
                        </a:rPr>
                        <a:t>By using techniques like detailed sculpting and different materials, '475 King Street' not only shows what the shop looks like but also encourages people to think about the stories and memories tied to urban spaces.</a:t>
                      </a:r>
                    </a:p>
                  </a:txBody>
                  <a:tcPr/>
                </a:tc>
                <a:extLst>
                  <a:ext uri="{0D108BD9-81ED-4DB2-BD59-A6C34878D82A}">
                    <a16:rowId xmlns:a16="http://schemas.microsoft.com/office/drawing/2014/main" val="923991128"/>
                  </a:ext>
                </a:extLst>
              </a:tr>
            </a:tbl>
          </a:graphicData>
        </a:graphic>
      </p:graphicFrame>
      <p:sp>
        <p:nvSpPr>
          <p:cNvPr id="2" name="Slide Number Placeholder 1">
            <a:extLst>
              <a:ext uri="{FF2B5EF4-FFF2-40B4-BE49-F238E27FC236}">
                <a16:creationId xmlns:a16="http://schemas.microsoft.com/office/drawing/2014/main" id="{071961E6-B576-26D0-985C-75F0D03B327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74</a:t>
            </a:fld>
            <a:endParaRPr lang="en-AU"/>
          </a:p>
        </p:txBody>
      </p:sp>
    </p:spTree>
    <p:extLst>
      <p:ext uri="{BB962C8B-B14F-4D97-AF65-F5344CB8AC3E}">
        <p14:creationId xmlns:p14="http://schemas.microsoft.com/office/powerpoint/2010/main" val="1501353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781EC2-DFC4-9F77-A722-9B76CE72D7F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C80ED12-F11D-524F-9F4C-EEE411815C11}"/>
              </a:ext>
            </a:extLst>
          </p:cNvPr>
          <p:cNvSpPr>
            <a:spLocks noGrp="1"/>
          </p:cNvSpPr>
          <p:nvPr>
            <p:ph type="title"/>
          </p:nvPr>
        </p:nvSpPr>
        <p:spPr/>
        <p:txBody>
          <a:bodyPr/>
          <a:lstStyle/>
          <a:p>
            <a:r>
              <a:rPr lang="en-AU" dirty="0" err="1">
                <a:latin typeface="+mj-lt"/>
              </a:rPr>
              <a:t>Mylyn</a:t>
            </a:r>
            <a:r>
              <a:rPr lang="en-AU" dirty="0">
                <a:latin typeface="+mj-lt"/>
              </a:rPr>
              <a:t> Nguyen – representation and practice </a:t>
            </a:r>
            <a:r>
              <a:rPr lang="en-AU" dirty="0">
                <a:solidFill>
                  <a:schemeClr val="accent1">
                    <a:alpha val="0"/>
                  </a:schemeClr>
                </a:solidFill>
                <a:latin typeface="+mj-lt"/>
              </a:rPr>
              <a:t>(6)</a:t>
            </a:r>
          </a:p>
        </p:txBody>
      </p:sp>
      <p:sp>
        <p:nvSpPr>
          <p:cNvPr id="4" name="Text Placeholder 3">
            <a:extLst>
              <a:ext uri="{FF2B5EF4-FFF2-40B4-BE49-F238E27FC236}">
                <a16:creationId xmlns:a16="http://schemas.microsoft.com/office/drawing/2014/main" id="{415124E4-7FA8-BCE6-7513-247D74F72431}"/>
              </a:ext>
            </a:extLst>
          </p:cNvPr>
          <p:cNvSpPr>
            <a:spLocks noGrp="1"/>
          </p:cNvSpPr>
          <p:nvPr>
            <p:ph type="body" sz="quarter" idx="18"/>
          </p:nvPr>
        </p:nvSpPr>
        <p:spPr/>
        <p:txBody>
          <a:bodyPr/>
          <a:lstStyle/>
          <a:p>
            <a:r>
              <a:rPr lang="en-AU">
                <a:latin typeface="+mj-lt"/>
              </a:rPr>
              <a:t>3.3(f) – Sample response 2</a:t>
            </a:r>
          </a:p>
        </p:txBody>
      </p:sp>
      <p:sp>
        <p:nvSpPr>
          <p:cNvPr id="5" name="Rectangle: Rounded Corners 4">
            <a:extLst>
              <a:ext uri="{FF2B5EF4-FFF2-40B4-BE49-F238E27FC236}">
                <a16:creationId xmlns:a16="http://schemas.microsoft.com/office/drawing/2014/main" id="{46A52F0F-7F25-065F-63B6-465382EDDDF0}"/>
              </a:ext>
              <a:ext uri="{C183D7F6-B498-43B3-948B-1728B52AA6E4}">
                <adec:decorative xmlns:adec="http://schemas.microsoft.com/office/drawing/2017/decorative" val="1"/>
              </a:ext>
            </a:extLst>
          </p:cNvPr>
          <p:cNvSpPr/>
          <p:nvPr/>
        </p:nvSpPr>
        <p:spPr>
          <a:xfrm>
            <a:off x="359999" y="1369454"/>
            <a:ext cx="11483998" cy="310015"/>
          </a:xfrm>
          <a:prstGeom prst="roundRect">
            <a:avLst>
              <a:gd name="adj" fmla="val 2550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r>
              <a:rPr lang="en-AU" sz="1800"/>
              <a:t>Analyse how </a:t>
            </a:r>
            <a:r>
              <a:rPr lang="en-AU" sz="1800" err="1"/>
              <a:t>Mylyn</a:t>
            </a:r>
            <a:r>
              <a:rPr lang="en-AU" sz="1800"/>
              <a:t> Nguyen has represented aspects of the built environment in her artworks.</a:t>
            </a:r>
          </a:p>
        </p:txBody>
      </p:sp>
      <p:graphicFrame>
        <p:nvGraphicFramePr>
          <p:cNvPr id="10" name="Table 9">
            <a:extLst>
              <a:ext uri="{FF2B5EF4-FFF2-40B4-BE49-F238E27FC236}">
                <a16:creationId xmlns:a16="http://schemas.microsoft.com/office/drawing/2014/main" id="{A841782B-EB77-AACC-D3A5-38E5D5095117}"/>
              </a:ext>
              <a:ext uri="{C183D7F6-B498-43B3-948B-1728B52AA6E4}">
                <adec:decorative xmlns:adec="http://schemas.microsoft.com/office/drawing/2017/decorative" val="0"/>
              </a:ext>
            </a:extLst>
          </p:cNvPr>
          <p:cNvGraphicFramePr>
            <a:graphicFrameLocks noGrp="1"/>
          </p:cNvGraphicFramePr>
          <p:nvPr>
            <p:extLst>
              <p:ext uri="{D42A27DB-BD31-4B8C-83A1-F6EECF244321}">
                <p14:modId xmlns:p14="http://schemas.microsoft.com/office/powerpoint/2010/main" val="660431618"/>
              </p:ext>
            </p:extLst>
          </p:nvPr>
        </p:nvGraphicFramePr>
        <p:xfrm>
          <a:off x="347998" y="1752057"/>
          <a:ext cx="11495999" cy="4397454"/>
        </p:xfrm>
        <a:graphic>
          <a:graphicData uri="http://schemas.openxmlformats.org/drawingml/2006/table">
            <a:tbl>
              <a:tblPr firstRow="1" bandRow="1">
                <a:tableStyleId>{69012ECD-51FC-41F1-AA8D-1B2483CD663E}</a:tableStyleId>
              </a:tblPr>
              <a:tblGrid>
                <a:gridCol w="1211392">
                  <a:extLst>
                    <a:ext uri="{9D8B030D-6E8A-4147-A177-3AD203B41FA5}">
                      <a16:colId xmlns:a16="http://schemas.microsoft.com/office/drawing/2014/main" val="3700305165"/>
                    </a:ext>
                  </a:extLst>
                </a:gridCol>
                <a:gridCol w="10284607">
                  <a:extLst>
                    <a:ext uri="{9D8B030D-6E8A-4147-A177-3AD203B41FA5}">
                      <a16:colId xmlns:a16="http://schemas.microsoft.com/office/drawing/2014/main" val="359516302"/>
                    </a:ext>
                  </a:extLst>
                </a:gridCol>
              </a:tblGrid>
              <a:tr h="371354">
                <a:tc>
                  <a:txBody>
                    <a:bodyPr/>
                    <a:lstStyle/>
                    <a:p>
                      <a:r>
                        <a:rPr lang="en-AU" sz="1600">
                          <a:latin typeface="+mj-lt"/>
                        </a:rPr>
                        <a:t>Acronym</a:t>
                      </a:r>
                    </a:p>
                  </a:txBody>
                  <a:tcPr/>
                </a:tc>
                <a:tc>
                  <a:txBody>
                    <a:bodyPr/>
                    <a:lstStyle/>
                    <a:p>
                      <a:r>
                        <a:rPr lang="en-AU" sz="1600">
                          <a:latin typeface="+mj-lt"/>
                        </a:rPr>
                        <a:t>Description</a:t>
                      </a:r>
                    </a:p>
                  </a:txBody>
                  <a:tcPr/>
                </a:tc>
                <a:extLst>
                  <a:ext uri="{0D108BD9-81ED-4DB2-BD59-A6C34878D82A}">
                    <a16:rowId xmlns:a16="http://schemas.microsoft.com/office/drawing/2014/main" val="4033011506"/>
                  </a:ext>
                </a:extLst>
              </a:tr>
              <a:tr h="900000">
                <a:tc>
                  <a:txBody>
                    <a:bodyPr/>
                    <a:lstStyle/>
                    <a:p>
                      <a:pPr algn="ctr"/>
                      <a:r>
                        <a:rPr lang="en-AU" sz="4800" b="1">
                          <a:solidFill>
                            <a:schemeClr val="accent1"/>
                          </a:solidFill>
                        </a:rPr>
                        <a:t>P</a:t>
                      </a:r>
                    </a:p>
                  </a:txBody>
                  <a:tcPr>
                    <a:solidFill>
                      <a:srgbClr val="DBFADF"/>
                    </a:solidFill>
                  </a:tcPr>
                </a:tc>
                <a:tc>
                  <a:txBody>
                    <a:bodyPr/>
                    <a:lstStyle/>
                    <a:p>
                      <a:pPr>
                        <a:lnSpc>
                          <a:spcPct val="114000"/>
                        </a:lnSpc>
                        <a:spcAft>
                          <a:spcPts val="600"/>
                        </a:spcAft>
                      </a:pPr>
                      <a:r>
                        <a:rPr lang="en-AU" sz="1600" b="0" i="0" kern="1200" err="1">
                          <a:solidFill>
                            <a:schemeClr val="tx1"/>
                          </a:solidFill>
                          <a:effectLst/>
                          <a:latin typeface="+mn-lt"/>
                          <a:ea typeface="+mn-ea"/>
                          <a:cs typeface="+mn-cs"/>
                        </a:rPr>
                        <a:t>Mylyn</a:t>
                      </a:r>
                      <a:r>
                        <a:rPr lang="en-AU" sz="1600" b="0" i="0" kern="1200">
                          <a:solidFill>
                            <a:schemeClr val="tx1"/>
                          </a:solidFill>
                          <a:effectLst/>
                          <a:latin typeface="+mn-lt"/>
                          <a:ea typeface="+mn-ea"/>
                          <a:cs typeface="+mn-cs"/>
                        </a:rPr>
                        <a:t> Nguyen’s sculpture '475 King Street' explores how designed spaces connect with people's experiences. This artwork shows a closed shop front in Newtown, Sydney, highlighting the decay and neglect of urban areas with its worn red brick and rusty awning.</a:t>
                      </a:r>
                    </a:p>
                  </a:txBody>
                  <a:tcPr/>
                </a:tc>
                <a:extLst>
                  <a:ext uri="{0D108BD9-81ED-4DB2-BD59-A6C34878D82A}">
                    <a16:rowId xmlns:a16="http://schemas.microsoft.com/office/drawing/2014/main" val="1525376493"/>
                  </a:ext>
                </a:extLst>
              </a:tr>
              <a:tr h="1080000">
                <a:tc>
                  <a:txBody>
                    <a:bodyPr/>
                    <a:lstStyle/>
                    <a:p>
                      <a:pPr algn="ctr"/>
                      <a:r>
                        <a:rPr lang="en-AU" sz="4800" b="1">
                          <a:solidFill>
                            <a:schemeClr val="accent1"/>
                          </a:solidFill>
                        </a:rPr>
                        <a:t>E</a:t>
                      </a:r>
                    </a:p>
                  </a:txBody>
                  <a:tcPr>
                    <a:solidFill>
                      <a:srgbClr val="A8EDB3"/>
                    </a:solidFill>
                  </a:tcPr>
                </a:tc>
                <a:tc>
                  <a:txBody>
                    <a:bodyPr/>
                    <a:lstStyle/>
                    <a:p>
                      <a:pPr>
                        <a:lnSpc>
                          <a:spcPct val="114000"/>
                        </a:lnSpc>
                        <a:spcAft>
                          <a:spcPts val="600"/>
                        </a:spcAft>
                      </a:pPr>
                      <a:r>
                        <a:rPr lang="en-AU" sz="1600" b="0" i="0" kern="1200">
                          <a:solidFill>
                            <a:schemeClr val="tx1"/>
                          </a:solidFill>
                          <a:effectLst/>
                          <a:latin typeface="+mn-lt"/>
                          <a:ea typeface="+mn-ea"/>
                          <a:cs typeface="+mn-cs"/>
                        </a:rPr>
                        <a:t>The bright graffiti contrasts with the dull colours of the building, encouraging viewers to think about the stories behind these spaces. Nguyen uses careful surface treatment to emphasise the textures of the weathered brick and metal, making the sculpture feel real and inviting. By showing the shop as it was in 2022, she captures a moment that reflects the changing nature of city life.</a:t>
                      </a:r>
                    </a:p>
                  </a:txBody>
                  <a:tcPr/>
                </a:tc>
                <a:extLst>
                  <a:ext uri="{0D108BD9-81ED-4DB2-BD59-A6C34878D82A}">
                    <a16:rowId xmlns:a16="http://schemas.microsoft.com/office/drawing/2014/main" val="4270299374"/>
                  </a:ext>
                </a:extLst>
              </a:tr>
              <a:tr h="1120721">
                <a:tc>
                  <a:txBody>
                    <a:bodyPr/>
                    <a:lstStyle/>
                    <a:p>
                      <a:pPr algn="ctr"/>
                      <a:r>
                        <a:rPr lang="en-AU" sz="4800" b="1">
                          <a:solidFill>
                            <a:schemeClr val="bg1"/>
                          </a:solidFill>
                        </a:rPr>
                        <a:t>E</a:t>
                      </a:r>
                    </a:p>
                  </a:txBody>
                  <a:tcPr>
                    <a:solidFill>
                      <a:srgbClr val="00AA45"/>
                    </a:solidFill>
                  </a:tcPr>
                </a:tc>
                <a:tc>
                  <a:txBody>
                    <a:bodyPr/>
                    <a:lstStyle/>
                    <a:p>
                      <a:pPr>
                        <a:lnSpc>
                          <a:spcPct val="114000"/>
                        </a:lnSpc>
                        <a:spcAft>
                          <a:spcPts val="600"/>
                        </a:spcAft>
                      </a:pPr>
                      <a:r>
                        <a:rPr lang="en-AU" sz="1600" b="0" i="0" kern="1200">
                          <a:solidFill>
                            <a:schemeClr val="tx1"/>
                          </a:solidFill>
                          <a:effectLst/>
                          <a:latin typeface="+mn-lt"/>
                          <a:ea typeface="+mn-ea"/>
                          <a:cs typeface="+mn-cs"/>
                        </a:rPr>
                        <a:t>The relationship between the artwork and its surroundings is two-way; while the sculpture shows the state of the shop, it also makes people feel emotions about loss and change in the community. This connection is clear when audiences engage with the sculpture and remember their own experiences with similar places.</a:t>
                      </a:r>
                    </a:p>
                  </a:txBody>
                  <a:tcPr/>
                </a:tc>
                <a:extLst>
                  <a:ext uri="{0D108BD9-81ED-4DB2-BD59-A6C34878D82A}">
                    <a16:rowId xmlns:a16="http://schemas.microsoft.com/office/drawing/2014/main" val="1435850132"/>
                  </a:ext>
                </a:extLst>
              </a:tr>
              <a:tr h="0">
                <a:tc>
                  <a:txBody>
                    <a:bodyPr/>
                    <a:lstStyle/>
                    <a:p>
                      <a:pPr algn="ctr"/>
                      <a:r>
                        <a:rPr lang="en-AU" sz="4800" b="1">
                          <a:solidFill>
                            <a:schemeClr val="bg1"/>
                          </a:solidFill>
                        </a:rPr>
                        <a:t>L</a:t>
                      </a:r>
                    </a:p>
                  </a:txBody>
                  <a:tcPr>
                    <a:solidFill>
                      <a:srgbClr val="004000"/>
                    </a:solidFill>
                  </a:tcPr>
                </a:tc>
                <a:tc>
                  <a:txBody>
                    <a:bodyPr/>
                    <a:lstStyle/>
                    <a:p>
                      <a:pPr rtl="0">
                        <a:lnSpc>
                          <a:spcPct val="114000"/>
                        </a:lnSpc>
                        <a:spcAft>
                          <a:spcPts val="600"/>
                        </a:spcAft>
                      </a:pPr>
                      <a:r>
                        <a:rPr lang="en-AU" sz="1600" b="0" i="0" kern="1200" dirty="0">
                          <a:solidFill>
                            <a:schemeClr val="tx1"/>
                          </a:solidFill>
                          <a:effectLst/>
                          <a:latin typeface="+mn-lt"/>
                          <a:ea typeface="+mn-ea"/>
                          <a:cs typeface="+mn-cs"/>
                        </a:rPr>
                        <a:t>Through techniques like detailed sculpting and using mixed materials, '475 King Street' not only represents the physical environment but also encourages viewers to think about the deeper stories in urban landscapes.</a:t>
                      </a:r>
                    </a:p>
                  </a:txBody>
                  <a:tcPr/>
                </a:tc>
                <a:extLst>
                  <a:ext uri="{0D108BD9-81ED-4DB2-BD59-A6C34878D82A}">
                    <a16:rowId xmlns:a16="http://schemas.microsoft.com/office/drawing/2014/main" val="923991128"/>
                  </a:ext>
                </a:extLst>
              </a:tr>
            </a:tbl>
          </a:graphicData>
        </a:graphic>
      </p:graphicFrame>
      <p:sp>
        <p:nvSpPr>
          <p:cNvPr id="2" name="Slide Number Placeholder 1">
            <a:extLst>
              <a:ext uri="{FF2B5EF4-FFF2-40B4-BE49-F238E27FC236}">
                <a16:creationId xmlns:a16="http://schemas.microsoft.com/office/drawing/2014/main" id="{7B8EFEB7-1F7D-E612-AA52-D206A92E02B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75</a:t>
            </a:fld>
            <a:endParaRPr lang="en-AU"/>
          </a:p>
        </p:txBody>
      </p:sp>
    </p:spTree>
    <p:extLst>
      <p:ext uri="{BB962C8B-B14F-4D97-AF65-F5344CB8AC3E}">
        <p14:creationId xmlns:p14="http://schemas.microsoft.com/office/powerpoint/2010/main" val="2020365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A04A0A-95F3-6FB4-6957-DCC0F0A6B9D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ED3FBE4-0524-15E7-B78E-AC29C6EE78A1}"/>
              </a:ext>
            </a:extLst>
          </p:cNvPr>
          <p:cNvSpPr>
            <a:spLocks noGrp="1"/>
          </p:cNvSpPr>
          <p:nvPr>
            <p:ph type="title"/>
          </p:nvPr>
        </p:nvSpPr>
        <p:spPr/>
        <p:txBody>
          <a:bodyPr/>
          <a:lstStyle/>
          <a:p>
            <a:r>
              <a:rPr lang="en-AU" dirty="0">
                <a:latin typeface="+mj-lt"/>
              </a:rPr>
              <a:t>Quick summary </a:t>
            </a:r>
            <a:r>
              <a:rPr lang="en-AU" dirty="0">
                <a:solidFill>
                  <a:schemeClr val="accent1">
                    <a:alpha val="0"/>
                  </a:schemeClr>
                </a:solidFill>
                <a:latin typeface="+mj-lt"/>
              </a:rPr>
              <a:t>(2)</a:t>
            </a:r>
          </a:p>
        </p:txBody>
      </p:sp>
      <p:sp>
        <p:nvSpPr>
          <p:cNvPr id="4" name="Text Placeholder 3">
            <a:extLst>
              <a:ext uri="{FF2B5EF4-FFF2-40B4-BE49-F238E27FC236}">
                <a16:creationId xmlns:a16="http://schemas.microsoft.com/office/drawing/2014/main" id="{723D2F1B-68E9-58C9-F0C0-AA266AD85A29}"/>
              </a:ext>
            </a:extLst>
          </p:cNvPr>
          <p:cNvSpPr>
            <a:spLocks noGrp="1"/>
          </p:cNvSpPr>
          <p:nvPr>
            <p:ph type="body" sz="quarter" idx="18"/>
          </p:nvPr>
        </p:nvSpPr>
        <p:spPr/>
        <p:txBody>
          <a:bodyPr/>
          <a:lstStyle/>
          <a:p>
            <a:r>
              <a:rPr lang="en-AU">
                <a:latin typeface="+mj-lt"/>
              </a:rPr>
              <a:t>3.3(g) – The big ideas</a:t>
            </a:r>
          </a:p>
        </p:txBody>
      </p:sp>
      <p:grpSp>
        <p:nvGrpSpPr>
          <p:cNvPr id="28" name="Group 27" descr="Task – What are the big ideas about the world Mylyn Nguyen examines in her artwork?&#10;">
            <a:extLst>
              <a:ext uri="{FF2B5EF4-FFF2-40B4-BE49-F238E27FC236}">
                <a16:creationId xmlns:a16="http://schemas.microsoft.com/office/drawing/2014/main" id="{23F364CB-2283-22A7-B4A5-B1D8FF182912}"/>
              </a:ext>
            </a:extLst>
          </p:cNvPr>
          <p:cNvGrpSpPr/>
          <p:nvPr/>
        </p:nvGrpSpPr>
        <p:grpSpPr>
          <a:xfrm>
            <a:off x="6251720" y="160550"/>
            <a:ext cx="5580280" cy="1045440"/>
            <a:chOff x="4308000" y="160550"/>
            <a:chExt cx="5580280" cy="1045440"/>
          </a:xfrm>
        </p:grpSpPr>
        <p:grpSp>
          <p:nvGrpSpPr>
            <p:cNvPr id="29" name="Group 28" descr="2. Pre-production">
              <a:extLst>
                <a:ext uri="{FF2B5EF4-FFF2-40B4-BE49-F238E27FC236}">
                  <a16:creationId xmlns:a16="http://schemas.microsoft.com/office/drawing/2014/main" id="{F13D65C3-434F-186E-C5CE-5084EBCE9C07}"/>
                </a:ext>
              </a:extLst>
            </p:cNvPr>
            <p:cNvGrpSpPr/>
            <p:nvPr/>
          </p:nvGrpSpPr>
          <p:grpSpPr>
            <a:xfrm>
              <a:off x="4308000" y="160550"/>
              <a:ext cx="5580280" cy="1045440"/>
              <a:chOff x="8516640" y="310738"/>
              <a:chExt cx="5580280" cy="1045440"/>
            </a:xfrm>
          </p:grpSpPr>
          <p:sp>
            <p:nvSpPr>
              <p:cNvPr id="31" name="Rectangle: Rounded Corners 30">
                <a:extLst>
                  <a:ext uri="{FF2B5EF4-FFF2-40B4-BE49-F238E27FC236}">
                    <a16:creationId xmlns:a16="http://schemas.microsoft.com/office/drawing/2014/main" id="{85916961-5927-921B-1B6C-CB67453484D3}"/>
                  </a:ext>
                  <a:ext uri="{C183D7F6-B498-43B3-948B-1728B52AA6E4}">
                    <adec:decorative xmlns:adec="http://schemas.microsoft.com/office/drawing/2017/decorative" val="1"/>
                  </a:ext>
                </a:extLst>
              </p:cNvPr>
              <p:cNvSpPr/>
              <p:nvPr/>
            </p:nvSpPr>
            <p:spPr>
              <a:xfrm>
                <a:off x="9194422" y="374761"/>
                <a:ext cx="4902498"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63538"/>
                <a:r>
                  <a:rPr lang="en-GB" sz="1800">
                    <a:solidFill>
                      <a:schemeClr val="tx1"/>
                    </a:solidFill>
                    <a:latin typeface="+mj-lt"/>
                    <a:cs typeface="Arial" panose="020B0604020202020204" pitchFamily="34" charset="0"/>
                  </a:rPr>
                  <a:t>Task – What are the big ideas about the world </a:t>
                </a:r>
                <a:r>
                  <a:rPr lang="en-GB" sz="1800" err="1">
                    <a:solidFill>
                      <a:schemeClr val="tx1"/>
                    </a:solidFill>
                    <a:latin typeface="+mj-lt"/>
                    <a:cs typeface="Arial" panose="020B0604020202020204" pitchFamily="34" charset="0"/>
                  </a:rPr>
                  <a:t>Mylyn</a:t>
                </a:r>
                <a:r>
                  <a:rPr lang="en-GB" sz="1800">
                    <a:solidFill>
                      <a:schemeClr val="tx1"/>
                    </a:solidFill>
                    <a:latin typeface="+mj-lt"/>
                    <a:cs typeface="Arial" panose="020B0604020202020204" pitchFamily="34" charset="0"/>
                  </a:rPr>
                  <a:t> Nguyen examines in her artwork?</a:t>
                </a:r>
              </a:p>
            </p:txBody>
          </p:sp>
          <p:sp>
            <p:nvSpPr>
              <p:cNvPr id="32" name="Oval 31">
                <a:hlinkClick r:id="rId3" action="ppaction://hlinksldjump"/>
                <a:extLst>
                  <a:ext uri="{FF2B5EF4-FFF2-40B4-BE49-F238E27FC236}">
                    <a16:creationId xmlns:a16="http://schemas.microsoft.com/office/drawing/2014/main" id="{7AC9914F-EF80-73F1-F732-B157700FE82E}"/>
                  </a:ext>
                </a:extLst>
              </p:cNvPr>
              <p:cNvSpPr/>
              <p:nvPr/>
            </p:nvSpPr>
            <p:spPr>
              <a:xfrm>
                <a:off x="8516640" y="310738"/>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sz="3000" b="1">
                  <a:solidFill>
                    <a:schemeClr val="bg1"/>
                  </a:solidFill>
                  <a:latin typeface="+mj-lt"/>
                  <a:cs typeface="Arial" panose="020B0604020202020204" pitchFamily="34" charset="0"/>
                </a:endParaRPr>
              </a:p>
            </p:txBody>
          </p:sp>
        </p:grpSp>
        <p:pic>
          <p:nvPicPr>
            <p:cNvPr id="30" name="Picture 29">
              <a:extLst>
                <a:ext uri="{FF2B5EF4-FFF2-40B4-BE49-F238E27FC236}">
                  <a16:creationId xmlns:a16="http://schemas.microsoft.com/office/drawing/2014/main" id="{90613056-80BB-288D-622D-37984C49729F}"/>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4411900" y="261378"/>
              <a:ext cx="837640" cy="845694"/>
            </a:xfrm>
            <a:prstGeom prst="rect">
              <a:avLst/>
            </a:prstGeom>
          </p:spPr>
        </p:pic>
      </p:grpSp>
      <p:grpSp>
        <p:nvGrpSpPr>
          <p:cNvPr id="6" name="Group 5" descr="Mylyn Nguyen">
            <a:extLst>
              <a:ext uri="{FF2B5EF4-FFF2-40B4-BE49-F238E27FC236}">
                <a16:creationId xmlns:a16="http://schemas.microsoft.com/office/drawing/2014/main" id="{64600C51-42BC-A759-9E50-CA0DD3D2F4DE}"/>
              </a:ext>
            </a:extLst>
          </p:cNvPr>
          <p:cNvGrpSpPr/>
          <p:nvPr/>
        </p:nvGrpSpPr>
        <p:grpSpPr>
          <a:xfrm>
            <a:off x="1806039" y="1276160"/>
            <a:ext cx="5220000" cy="5220000"/>
            <a:chOff x="1653639" y="1123760"/>
            <a:chExt cx="5471315" cy="5247059"/>
          </a:xfrm>
        </p:grpSpPr>
        <p:sp>
          <p:nvSpPr>
            <p:cNvPr id="7" name="Google Shape;79;p15" descr="Venn object 1">
              <a:extLst>
                <a:ext uri="{FF2B5EF4-FFF2-40B4-BE49-F238E27FC236}">
                  <a16:creationId xmlns:a16="http://schemas.microsoft.com/office/drawing/2014/main" id="{69EAF615-B8EC-7E78-D969-575D587445D8}"/>
                </a:ext>
              </a:extLst>
            </p:cNvPr>
            <p:cNvSpPr/>
            <p:nvPr/>
          </p:nvSpPr>
          <p:spPr>
            <a:xfrm>
              <a:off x="1653639" y="1284852"/>
              <a:ext cx="5471315" cy="5085967"/>
            </a:xfrm>
            <a:prstGeom prst="ellipse">
              <a:avLst/>
            </a:prstGeom>
            <a:noFill/>
            <a:ln w="57150" cap="flat" cmpd="sng">
              <a:solidFill>
                <a:srgbClr val="00ACC2"/>
              </a:solidFill>
              <a:prstDash val="solid"/>
              <a:miter lim="800000"/>
              <a:headEnd type="none" w="sm" len="sm"/>
              <a:tailEnd type="none" w="sm" len="sm"/>
            </a:ln>
            <a:effectLst/>
          </p:spPr>
          <p:txBody>
            <a:bodyPr spcFirstLastPara="1" wrap="square" lIns="105500" tIns="52733" rIns="105500" bIns="52733" anchor="ctr" anchorCtr="0">
              <a:noAutofit/>
            </a:bodyPr>
            <a:lstStyle/>
            <a:p>
              <a:pPr algn="ctr" defTabSz="1219170">
                <a:buClr>
                  <a:srgbClr val="000000"/>
                </a:buClr>
                <a:buSzPts val="1200"/>
              </a:pPr>
              <a:endParaRPr sz="1600" kern="0">
                <a:solidFill>
                  <a:srgbClr val="000000"/>
                </a:solidFill>
                <a:latin typeface="+mj-lt"/>
                <a:ea typeface="Montserrat"/>
                <a:cs typeface="Arial" panose="020B0604020202020204" pitchFamily="34" charset="0"/>
                <a:sym typeface="Montserrat"/>
              </a:endParaRPr>
            </a:p>
            <a:p>
              <a:pPr algn="ctr" defTabSz="1219170">
                <a:buClr>
                  <a:srgbClr val="000000"/>
                </a:buClr>
                <a:buSzPts val="1200"/>
              </a:pPr>
              <a:endParaRPr sz="1600" kern="0">
                <a:solidFill>
                  <a:srgbClr val="000000"/>
                </a:solidFill>
                <a:latin typeface="+mj-lt"/>
                <a:ea typeface="Montserrat"/>
                <a:cs typeface="Arial" panose="020B0604020202020204" pitchFamily="34" charset="0"/>
                <a:sym typeface="Montserrat"/>
              </a:endParaRPr>
            </a:p>
            <a:p>
              <a:pPr algn="ctr" defTabSz="1219170">
                <a:buClr>
                  <a:srgbClr val="000000"/>
                </a:buClr>
                <a:buSzPts val="1200"/>
              </a:pPr>
              <a:endParaRPr sz="1600" kern="0">
                <a:solidFill>
                  <a:srgbClr val="000000"/>
                </a:solidFill>
                <a:latin typeface="+mj-lt"/>
                <a:ea typeface="Montserrat"/>
                <a:cs typeface="Arial" panose="020B0604020202020204" pitchFamily="34" charset="0"/>
                <a:sym typeface="Montserrat"/>
              </a:endParaRPr>
            </a:p>
          </p:txBody>
        </p:sp>
        <p:sp>
          <p:nvSpPr>
            <p:cNvPr id="8" name="Rectangle: Rounded Corners 7">
              <a:extLst>
                <a:ext uri="{FF2B5EF4-FFF2-40B4-BE49-F238E27FC236}">
                  <a16:creationId xmlns:a16="http://schemas.microsoft.com/office/drawing/2014/main" id="{F244E8EF-8412-1710-6A5B-212062B3C924}"/>
                </a:ext>
              </a:extLst>
            </p:cNvPr>
            <p:cNvSpPr/>
            <p:nvPr/>
          </p:nvSpPr>
          <p:spPr>
            <a:xfrm>
              <a:off x="3233969" y="1123760"/>
              <a:ext cx="2310656" cy="544512"/>
            </a:xfrm>
            <a:prstGeom prst="roundRect">
              <a:avLst/>
            </a:prstGeom>
            <a:solidFill>
              <a:srgbClr val="E5F7FC"/>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p>
              <a:pPr algn="ctr">
                <a:buClr>
                  <a:srgbClr val="000000"/>
                </a:buClr>
                <a:buFont typeface="Arial"/>
              </a:pPr>
              <a:r>
                <a:rPr lang="en-AU" sz="1800" b="1" err="1">
                  <a:solidFill>
                    <a:srgbClr val="000000"/>
                  </a:solidFill>
                  <a:latin typeface="+mj-lt"/>
                  <a:cs typeface="Arial" panose="020B0604020202020204" pitchFamily="34" charset="0"/>
                </a:rPr>
                <a:t>Mylyn</a:t>
              </a:r>
              <a:r>
                <a:rPr lang="en-AU" sz="1800" b="1">
                  <a:solidFill>
                    <a:srgbClr val="000000"/>
                  </a:solidFill>
                  <a:latin typeface="+mj-lt"/>
                  <a:cs typeface="Arial" panose="020B0604020202020204" pitchFamily="34" charset="0"/>
                </a:rPr>
                <a:t> Nguyen</a:t>
              </a:r>
            </a:p>
          </p:txBody>
        </p:sp>
      </p:grpSp>
      <p:sp>
        <p:nvSpPr>
          <p:cNvPr id="5" name="Google Shape;83;p15">
            <a:extLst>
              <a:ext uri="{FF2B5EF4-FFF2-40B4-BE49-F238E27FC236}">
                <a16:creationId xmlns:a16="http://schemas.microsoft.com/office/drawing/2014/main" id="{E48320D8-BEA2-9565-7F9D-87E37B8FA3BC}"/>
              </a:ext>
            </a:extLst>
          </p:cNvPr>
          <p:cNvSpPr txBox="1"/>
          <p:nvPr/>
        </p:nvSpPr>
        <p:spPr>
          <a:xfrm>
            <a:off x="2969232" y="2405701"/>
            <a:ext cx="2893614" cy="3320025"/>
          </a:xfrm>
          <a:prstGeom prst="rect">
            <a:avLst/>
          </a:prstGeom>
          <a:noFill/>
          <a:ln>
            <a:noFill/>
          </a:ln>
        </p:spPr>
        <p:txBody>
          <a:bodyPr spcFirstLastPara="1" wrap="square" lIns="121900" tIns="121900" rIns="121900" bIns="121900" anchor="t" anchorCtr="0">
            <a:noAutofit/>
          </a:bodyPr>
          <a:lstStyle/>
          <a:p>
            <a:pPr marL="285750" indent="-285750" defTabSz="1219170">
              <a:buClr>
                <a:srgbClr val="000000"/>
              </a:buClr>
              <a:buSzPts val="1200"/>
              <a:buFont typeface="Arial" panose="020B0604020202020204" pitchFamily="34" charset="0"/>
              <a:buChar char="•"/>
            </a:pPr>
            <a:r>
              <a:rPr lang="en" sz="1600" kern="0">
                <a:solidFill>
                  <a:srgbClr val="000000"/>
                </a:solidFill>
                <a:ea typeface="Montserrat"/>
                <a:cs typeface="Arial" panose="020B0604020202020204" pitchFamily="34" charset="0"/>
                <a:sym typeface="Montserrat"/>
              </a:rPr>
              <a:t>Click to add text</a:t>
            </a:r>
            <a:endParaRPr sz="1600" kern="0">
              <a:solidFill>
                <a:srgbClr val="000000"/>
              </a:solidFill>
              <a:ea typeface="Montserrat"/>
              <a:cs typeface="Arial" panose="020B0604020202020204" pitchFamily="34" charset="0"/>
              <a:sym typeface="Montserrat"/>
            </a:endParaRPr>
          </a:p>
        </p:txBody>
      </p:sp>
      <p:sp>
        <p:nvSpPr>
          <p:cNvPr id="2" name="Slide Number Placeholder 1">
            <a:extLst>
              <a:ext uri="{FF2B5EF4-FFF2-40B4-BE49-F238E27FC236}">
                <a16:creationId xmlns:a16="http://schemas.microsoft.com/office/drawing/2014/main" id="{5E483CFF-DB6B-7CCC-6015-F17B67D6F46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76</a:t>
            </a:fld>
            <a:endParaRPr lang="en-AU"/>
          </a:p>
        </p:txBody>
      </p:sp>
    </p:spTree>
    <p:extLst>
      <p:ext uri="{BB962C8B-B14F-4D97-AF65-F5344CB8AC3E}">
        <p14:creationId xmlns:p14="http://schemas.microsoft.com/office/powerpoint/2010/main" val="1883821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B1BF9A0-A334-8F90-F1B3-FEF99CA48970}"/>
              </a:ext>
            </a:extLst>
          </p:cNvPr>
          <p:cNvSpPr>
            <a:spLocks noGrp="1"/>
          </p:cNvSpPr>
          <p:nvPr>
            <p:ph type="title"/>
          </p:nvPr>
        </p:nvSpPr>
        <p:spPr>
          <a:xfrm>
            <a:off x="360000" y="360000"/>
            <a:ext cx="5736000" cy="545601"/>
          </a:xfrm>
        </p:spPr>
        <p:txBody>
          <a:bodyPr/>
          <a:lstStyle/>
          <a:p>
            <a:r>
              <a:rPr lang="en-AU" dirty="0">
                <a:latin typeface="+mj-lt"/>
              </a:rPr>
              <a:t>Making connections… </a:t>
            </a:r>
            <a:r>
              <a:rPr lang="en-AU" dirty="0">
                <a:solidFill>
                  <a:schemeClr val="accent1">
                    <a:alpha val="0"/>
                  </a:schemeClr>
                </a:solidFill>
                <a:latin typeface="+mj-lt"/>
              </a:rPr>
              <a:t>(1)</a:t>
            </a:r>
          </a:p>
        </p:txBody>
      </p:sp>
      <p:sp>
        <p:nvSpPr>
          <p:cNvPr id="9" name="Text Placeholder 8">
            <a:extLst>
              <a:ext uri="{FF2B5EF4-FFF2-40B4-BE49-F238E27FC236}">
                <a16:creationId xmlns:a16="http://schemas.microsoft.com/office/drawing/2014/main" id="{F1D98FB6-C649-F945-985A-CEF2536EAE31}"/>
              </a:ext>
            </a:extLst>
          </p:cNvPr>
          <p:cNvSpPr>
            <a:spLocks noGrp="1"/>
          </p:cNvSpPr>
          <p:nvPr>
            <p:ph type="body" sz="quarter" idx="18"/>
          </p:nvPr>
        </p:nvSpPr>
        <p:spPr>
          <a:xfrm>
            <a:off x="360000" y="982520"/>
            <a:ext cx="5736000" cy="310015"/>
          </a:xfrm>
        </p:spPr>
        <p:txBody>
          <a:bodyPr/>
          <a:lstStyle/>
          <a:p>
            <a:r>
              <a:rPr lang="en-AU">
                <a:latin typeface="+mj-lt"/>
              </a:rPr>
              <a:t>3.3(h) – Comparing 2 artworks</a:t>
            </a:r>
          </a:p>
        </p:txBody>
      </p:sp>
      <p:grpSp>
        <p:nvGrpSpPr>
          <p:cNvPr id="10" name="Group 9" descr="Task – What connections can you make between Dennis Golding and Mylyn Nguyen’s works">
            <a:extLst>
              <a:ext uri="{FF2B5EF4-FFF2-40B4-BE49-F238E27FC236}">
                <a16:creationId xmlns:a16="http://schemas.microsoft.com/office/drawing/2014/main" id="{2309A386-4328-BB59-C6AF-0A30F4029B53}"/>
              </a:ext>
            </a:extLst>
          </p:cNvPr>
          <p:cNvGrpSpPr/>
          <p:nvPr/>
        </p:nvGrpSpPr>
        <p:grpSpPr>
          <a:xfrm>
            <a:off x="6251720" y="160550"/>
            <a:ext cx="5580280" cy="1045440"/>
            <a:chOff x="4308000" y="160550"/>
            <a:chExt cx="5580280" cy="1045440"/>
          </a:xfrm>
        </p:grpSpPr>
        <p:grpSp>
          <p:nvGrpSpPr>
            <p:cNvPr id="11" name="Group 10" descr="2. Pre-production">
              <a:extLst>
                <a:ext uri="{FF2B5EF4-FFF2-40B4-BE49-F238E27FC236}">
                  <a16:creationId xmlns:a16="http://schemas.microsoft.com/office/drawing/2014/main" id="{F485CDB5-5D4A-C4DB-1056-606750F61703}"/>
                </a:ext>
              </a:extLst>
            </p:cNvPr>
            <p:cNvGrpSpPr/>
            <p:nvPr/>
          </p:nvGrpSpPr>
          <p:grpSpPr>
            <a:xfrm>
              <a:off x="4308000" y="160550"/>
              <a:ext cx="5580280" cy="1045440"/>
              <a:chOff x="8516640" y="310738"/>
              <a:chExt cx="5580280" cy="1045440"/>
            </a:xfrm>
          </p:grpSpPr>
          <p:sp>
            <p:nvSpPr>
              <p:cNvPr id="13" name="Rectangle: Rounded Corners 12">
                <a:extLst>
                  <a:ext uri="{FF2B5EF4-FFF2-40B4-BE49-F238E27FC236}">
                    <a16:creationId xmlns:a16="http://schemas.microsoft.com/office/drawing/2014/main" id="{7B8654F1-4523-7909-1E95-7893D0446887}"/>
                  </a:ext>
                  <a:ext uri="{C183D7F6-B498-43B3-948B-1728B52AA6E4}">
                    <adec:decorative xmlns:adec="http://schemas.microsoft.com/office/drawing/2017/decorative" val="1"/>
                  </a:ext>
                </a:extLst>
              </p:cNvPr>
              <p:cNvSpPr/>
              <p:nvPr/>
            </p:nvSpPr>
            <p:spPr>
              <a:xfrm>
                <a:off x="9194422" y="374761"/>
                <a:ext cx="4902498"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63538"/>
                <a:r>
                  <a:rPr lang="en-GB" sz="1800" b="1">
                    <a:solidFill>
                      <a:schemeClr val="tx1"/>
                    </a:solidFill>
                    <a:latin typeface="+mj-lt"/>
                    <a:cs typeface="Arial" panose="020B0604020202020204" pitchFamily="34" charset="0"/>
                  </a:rPr>
                  <a:t>Task</a:t>
                </a:r>
                <a:r>
                  <a:rPr lang="en-GB" sz="1800">
                    <a:solidFill>
                      <a:schemeClr val="tx1"/>
                    </a:solidFill>
                    <a:latin typeface="+mj-lt"/>
                    <a:cs typeface="Arial" panose="020B0604020202020204" pitchFamily="34" charset="0"/>
                  </a:rPr>
                  <a:t> – What connections can you make between Dennis Golding and </a:t>
                </a:r>
                <a:r>
                  <a:rPr lang="en-GB" sz="1800" err="1">
                    <a:solidFill>
                      <a:schemeClr val="tx1"/>
                    </a:solidFill>
                    <a:latin typeface="+mj-lt"/>
                    <a:cs typeface="Arial" panose="020B0604020202020204" pitchFamily="34" charset="0"/>
                  </a:rPr>
                  <a:t>Mylyn</a:t>
                </a:r>
                <a:r>
                  <a:rPr lang="en-GB" sz="1800">
                    <a:solidFill>
                      <a:schemeClr val="tx1"/>
                    </a:solidFill>
                    <a:latin typeface="+mj-lt"/>
                    <a:cs typeface="Arial" panose="020B0604020202020204" pitchFamily="34" charset="0"/>
                  </a:rPr>
                  <a:t> Nguyen’s works</a:t>
                </a:r>
              </a:p>
            </p:txBody>
          </p:sp>
          <p:sp>
            <p:nvSpPr>
              <p:cNvPr id="14" name="Oval 13">
                <a:hlinkClick r:id="rId3" action="ppaction://hlinksldjump"/>
                <a:extLst>
                  <a:ext uri="{FF2B5EF4-FFF2-40B4-BE49-F238E27FC236}">
                    <a16:creationId xmlns:a16="http://schemas.microsoft.com/office/drawing/2014/main" id="{49987256-90C6-DB14-1B9D-8AF92E24586F}"/>
                  </a:ext>
                </a:extLst>
              </p:cNvPr>
              <p:cNvSpPr/>
              <p:nvPr/>
            </p:nvSpPr>
            <p:spPr>
              <a:xfrm>
                <a:off x="8516640" y="310738"/>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sz="3000" b="1">
                  <a:solidFill>
                    <a:schemeClr val="bg1"/>
                  </a:solidFill>
                  <a:latin typeface="+mj-lt"/>
                  <a:cs typeface="Arial" panose="020B0604020202020204" pitchFamily="34" charset="0"/>
                </a:endParaRPr>
              </a:p>
            </p:txBody>
          </p:sp>
        </p:grpSp>
        <p:pic>
          <p:nvPicPr>
            <p:cNvPr id="12" name="Picture 11">
              <a:extLst>
                <a:ext uri="{FF2B5EF4-FFF2-40B4-BE49-F238E27FC236}">
                  <a16:creationId xmlns:a16="http://schemas.microsoft.com/office/drawing/2014/main" id="{29371A4B-8594-5C04-A62F-C7AF594ECEC3}"/>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4411900" y="261378"/>
              <a:ext cx="837640" cy="845694"/>
            </a:xfrm>
            <a:prstGeom prst="rect">
              <a:avLst/>
            </a:prstGeom>
          </p:spPr>
        </p:pic>
      </p:grpSp>
      <p:grpSp>
        <p:nvGrpSpPr>
          <p:cNvPr id="2" name="Group 1" descr="Dennis Golding">
            <a:extLst>
              <a:ext uri="{FF2B5EF4-FFF2-40B4-BE49-F238E27FC236}">
                <a16:creationId xmlns:a16="http://schemas.microsoft.com/office/drawing/2014/main" id="{76FD37A4-5FA6-7197-2DCD-0C150F716373}"/>
              </a:ext>
            </a:extLst>
          </p:cNvPr>
          <p:cNvGrpSpPr/>
          <p:nvPr/>
        </p:nvGrpSpPr>
        <p:grpSpPr>
          <a:xfrm>
            <a:off x="1806039" y="1276160"/>
            <a:ext cx="5220000" cy="5220000"/>
            <a:chOff x="1653639" y="1123760"/>
            <a:chExt cx="5471315" cy="5247059"/>
          </a:xfrm>
        </p:grpSpPr>
        <p:sp>
          <p:nvSpPr>
            <p:cNvPr id="3" name="Google Shape;79;p15" descr="Venn object 1">
              <a:extLst>
                <a:ext uri="{FF2B5EF4-FFF2-40B4-BE49-F238E27FC236}">
                  <a16:creationId xmlns:a16="http://schemas.microsoft.com/office/drawing/2014/main" id="{E3444061-0A4D-CBD0-02C6-D58EF84E3D4C}"/>
                </a:ext>
              </a:extLst>
            </p:cNvPr>
            <p:cNvSpPr/>
            <p:nvPr/>
          </p:nvSpPr>
          <p:spPr>
            <a:xfrm>
              <a:off x="1653639" y="1284852"/>
              <a:ext cx="5471315" cy="5085967"/>
            </a:xfrm>
            <a:prstGeom prst="ellipse">
              <a:avLst/>
            </a:prstGeom>
            <a:noFill/>
            <a:ln w="57150" cap="flat" cmpd="sng">
              <a:solidFill>
                <a:srgbClr val="00ACC2"/>
              </a:solidFill>
              <a:prstDash val="solid"/>
              <a:miter lim="800000"/>
              <a:headEnd type="none" w="sm" len="sm"/>
              <a:tailEnd type="none" w="sm" len="sm"/>
            </a:ln>
            <a:effectLst/>
          </p:spPr>
          <p:txBody>
            <a:bodyPr spcFirstLastPara="1" wrap="square" lIns="105500" tIns="52733" rIns="105500" bIns="52733" anchor="ctr" anchorCtr="0">
              <a:noAutofit/>
            </a:bodyPr>
            <a:lstStyle/>
            <a:p>
              <a:pPr algn="ctr" defTabSz="1219170">
                <a:buClr>
                  <a:srgbClr val="000000"/>
                </a:buClr>
                <a:buSzPts val="1200"/>
              </a:pPr>
              <a:endParaRPr sz="1600" kern="0">
                <a:solidFill>
                  <a:srgbClr val="000000"/>
                </a:solidFill>
                <a:latin typeface="+mj-lt"/>
                <a:ea typeface="Montserrat"/>
                <a:cs typeface="Arial" panose="020B0604020202020204" pitchFamily="34" charset="0"/>
                <a:sym typeface="Montserrat"/>
              </a:endParaRPr>
            </a:p>
            <a:p>
              <a:pPr algn="ctr" defTabSz="1219170">
                <a:buClr>
                  <a:srgbClr val="000000"/>
                </a:buClr>
                <a:buSzPts val="1200"/>
              </a:pPr>
              <a:endParaRPr sz="1600" kern="0">
                <a:solidFill>
                  <a:srgbClr val="000000"/>
                </a:solidFill>
                <a:latin typeface="+mj-lt"/>
                <a:ea typeface="Montserrat"/>
                <a:cs typeface="Arial" panose="020B0604020202020204" pitchFamily="34" charset="0"/>
                <a:sym typeface="Montserrat"/>
              </a:endParaRPr>
            </a:p>
            <a:p>
              <a:pPr algn="ctr" defTabSz="1219170">
                <a:buClr>
                  <a:srgbClr val="000000"/>
                </a:buClr>
                <a:buSzPts val="1200"/>
              </a:pPr>
              <a:endParaRPr sz="1600" kern="0">
                <a:solidFill>
                  <a:srgbClr val="000000"/>
                </a:solidFill>
                <a:latin typeface="+mj-lt"/>
                <a:ea typeface="Montserrat"/>
                <a:cs typeface="Arial" panose="020B0604020202020204" pitchFamily="34" charset="0"/>
                <a:sym typeface="Montserrat"/>
              </a:endParaRPr>
            </a:p>
          </p:txBody>
        </p:sp>
        <p:sp>
          <p:nvSpPr>
            <p:cNvPr id="5" name="Rectangle: Rounded Corners 4">
              <a:extLst>
                <a:ext uri="{FF2B5EF4-FFF2-40B4-BE49-F238E27FC236}">
                  <a16:creationId xmlns:a16="http://schemas.microsoft.com/office/drawing/2014/main" id="{620D1601-62CB-356D-BE7B-522B9B9DDCB1}"/>
                </a:ext>
              </a:extLst>
            </p:cNvPr>
            <p:cNvSpPr/>
            <p:nvPr/>
          </p:nvSpPr>
          <p:spPr>
            <a:xfrm>
              <a:off x="3468608" y="1123760"/>
              <a:ext cx="1841375" cy="544512"/>
            </a:xfrm>
            <a:prstGeom prst="roundRect">
              <a:avLst/>
            </a:prstGeom>
            <a:solidFill>
              <a:srgbClr val="E5F7FC"/>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p>
              <a:pPr algn="ctr">
                <a:buClr>
                  <a:srgbClr val="000000"/>
                </a:buClr>
                <a:buFont typeface="Arial"/>
              </a:pPr>
              <a:r>
                <a:rPr lang="en-AU" sz="1800" b="1">
                  <a:solidFill>
                    <a:srgbClr val="000000"/>
                  </a:solidFill>
                  <a:latin typeface="+mj-lt"/>
                  <a:cs typeface="Arial" panose="020B0604020202020204" pitchFamily="34" charset="0"/>
                </a:rPr>
                <a:t>Dennis Golding</a:t>
              </a:r>
            </a:p>
          </p:txBody>
        </p:sp>
      </p:grpSp>
      <p:sp>
        <p:nvSpPr>
          <p:cNvPr id="17" name="Google Shape;83;p15">
            <a:extLst>
              <a:ext uri="{FF2B5EF4-FFF2-40B4-BE49-F238E27FC236}">
                <a16:creationId xmlns:a16="http://schemas.microsoft.com/office/drawing/2014/main" id="{7989917C-1319-981B-583E-94A8451C2E0B}"/>
              </a:ext>
            </a:extLst>
          </p:cNvPr>
          <p:cNvSpPr txBox="1"/>
          <p:nvPr/>
        </p:nvSpPr>
        <p:spPr>
          <a:xfrm>
            <a:off x="2375611" y="2261815"/>
            <a:ext cx="3054836" cy="3320025"/>
          </a:xfrm>
          <a:prstGeom prst="rect">
            <a:avLst/>
          </a:prstGeom>
          <a:noFill/>
          <a:ln>
            <a:noFill/>
          </a:ln>
        </p:spPr>
        <p:txBody>
          <a:bodyPr spcFirstLastPara="1" wrap="square" lIns="121900" tIns="121900" rIns="121900" bIns="121900" anchor="t" anchorCtr="0">
            <a:noAutofit/>
          </a:bodyPr>
          <a:lstStyle/>
          <a:p>
            <a:pPr defTabSz="1219170">
              <a:buClr>
                <a:srgbClr val="000000"/>
              </a:buClr>
              <a:buSzPts val="1200"/>
            </a:pPr>
            <a:r>
              <a:rPr lang="en" sz="1600" kern="0">
                <a:solidFill>
                  <a:srgbClr val="000000"/>
                </a:solidFill>
                <a:ea typeface="Montserrat"/>
                <a:cs typeface="Arial" panose="020B0604020202020204" pitchFamily="34" charset="0"/>
                <a:sym typeface="Montserrat"/>
              </a:rPr>
              <a:t>Big ideas in Cast In Cast Out</a:t>
            </a:r>
            <a:endParaRPr sz="1600" kern="0">
              <a:solidFill>
                <a:srgbClr val="000000"/>
              </a:solidFill>
              <a:ea typeface="Montserrat"/>
              <a:cs typeface="Arial" panose="020B0604020202020204" pitchFamily="34" charset="0"/>
              <a:sym typeface="Montserrat"/>
            </a:endParaRPr>
          </a:p>
        </p:txBody>
      </p:sp>
      <p:grpSp>
        <p:nvGrpSpPr>
          <p:cNvPr id="6" name="Group 5" descr="Mylyn Nguyen">
            <a:extLst>
              <a:ext uri="{FF2B5EF4-FFF2-40B4-BE49-F238E27FC236}">
                <a16:creationId xmlns:a16="http://schemas.microsoft.com/office/drawing/2014/main" id="{811F78E4-D218-BFE4-76C6-D6FADFBAA205}"/>
              </a:ext>
            </a:extLst>
          </p:cNvPr>
          <p:cNvGrpSpPr/>
          <p:nvPr/>
        </p:nvGrpSpPr>
        <p:grpSpPr>
          <a:xfrm>
            <a:off x="5164633" y="1276160"/>
            <a:ext cx="5220000" cy="5220000"/>
            <a:chOff x="5012233" y="1123760"/>
            <a:chExt cx="5471315" cy="5247059"/>
          </a:xfrm>
        </p:grpSpPr>
        <p:sp>
          <p:nvSpPr>
            <p:cNvPr id="15" name="Google Shape;79;p15" descr="Venn object 1">
              <a:extLst>
                <a:ext uri="{FF2B5EF4-FFF2-40B4-BE49-F238E27FC236}">
                  <a16:creationId xmlns:a16="http://schemas.microsoft.com/office/drawing/2014/main" id="{C9303160-212B-8B62-5490-4FAEEAB261B8}"/>
                </a:ext>
              </a:extLst>
            </p:cNvPr>
            <p:cNvSpPr/>
            <p:nvPr/>
          </p:nvSpPr>
          <p:spPr>
            <a:xfrm>
              <a:off x="5012233" y="1284852"/>
              <a:ext cx="5471315" cy="5085967"/>
            </a:xfrm>
            <a:prstGeom prst="ellipse">
              <a:avLst/>
            </a:prstGeom>
            <a:noFill/>
            <a:ln w="57150" cap="flat" cmpd="sng">
              <a:solidFill>
                <a:srgbClr val="C81B62"/>
              </a:solidFill>
              <a:prstDash val="solid"/>
              <a:miter lim="800000"/>
              <a:headEnd type="none" w="sm" len="sm"/>
              <a:tailEnd type="none" w="sm" len="sm"/>
            </a:ln>
            <a:effectLst/>
          </p:spPr>
          <p:txBody>
            <a:bodyPr spcFirstLastPara="1" wrap="square" lIns="105500" tIns="52733" rIns="105500" bIns="52733" anchor="ctr" anchorCtr="0">
              <a:noAutofit/>
            </a:bodyPr>
            <a:lstStyle/>
            <a:p>
              <a:pPr algn="ctr" defTabSz="1219170">
                <a:buClr>
                  <a:srgbClr val="000000"/>
                </a:buClr>
                <a:buSzPts val="1200"/>
              </a:pPr>
              <a:endParaRPr sz="1600" kern="0">
                <a:solidFill>
                  <a:srgbClr val="000000"/>
                </a:solidFill>
                <a:latin typeface="+mj-lt"/>
                <a:ea typeface="Montserrat"/>
                <a:cs typeface="Arial" panose="020B0604020202020204" pitchFamily="34" charset="0"/>
                <a:sym typeface="Montserrat"/>
              </a:endParaRPr>
            </a:p>
            <a:p>
              <a:pPr algn="ctr" defTabSz="1219170">
                <a:buClr>
                  <a:srgbClr val="000000"/>
                </a:buClr>
                <a:buSzPts val="1200"/>
              </a:pPr>
              <a:endParaRPr sz="1600" kern="0">
                <a:solidFill>
                  <a:srgbClr val="000000"/>
                </a:solidFill>
                <a:latin typeface="+mj-lt"/>
                <a:ea typeface="Montserrat"/>
                <a:cs typeface="Arial" panose="020B0604020202020204" pitchFamily="34" charset="0"/>
                <a:sym typeface="Montserrat"/>
              </a:endParaRPr>
            </a:p>
            <a:p>
              <a:pPr algn="ctr" defTabSz="1219170">
                <a:buClr>
                  <a:srgbClr val="000000"/>
                </a:buClr>
                <a:buSzPts val="1200"/>
              </a:pPr>
              <a:endParaRPr sz="1600" kern="0">
                <a:solidFill>
                  <a:srgbClr val="000000"/>
                </a:solidFill>
                <a:latin typeface="+mj-lt"/>
                <a:ea typeface="Montserrat"/>
                <a:cs typeface="Arial" panose="020B0604020202020204" pitchFamily="34" charset="0"/>
                <a:sym typeface="Montserrat"/>
              </a:endParaRPr>
            </a:p>
          </p:txBody>
        </p:sp>
        <p:sp>
          <p:nvSpPr>
            <p:cNvPr id="16" name="Rectangle: Rounded Corners 15">
              <a:extLst>
                <a:ext uri="{FF2B5EF4-FFF2-40B4-BE49-F238E27FC236}">
                  <a16:creationId xmlns:a16="http://schemas.microsoft.com/office/drawing/2014/main" id="{503058F2-06C6-AF87-691A-4348E7D13356}"/>
                </a:ext>
              </a:extLst>
            </p:cNvPr>
            <p:cNvSpPr/>
            <p:nvPr/>
          </p:nvSpPr>
          <p:spPr>
            <a:xfrm>
              <a:off x="6827203" y="1123760"/>
              <a:ext cx="1841375" cy="544512"/>
            </a:xfrm>
            <a:prstGeom prst="roundRect">
              <a:avLst/>
            </a:prstGeom>
            <a:solidFill>
              <a:srgbClr val="FBDBE7"/>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p>
              <a:pPr algn="ctr">
                <a:buClr>
                  <a:srgbClr val="000000"/>
                </a:buClr>
                <a:buFont typeface="Arial"/>
              </a:pPr>
              <a:r>
                <a:rPr lang="en-AU" sz="1800" b="1" err="1">
                  <a:solidFill>
                    <a:srgbClr val="000000"/>
                  </a:solidFill>
                  <a:latin typeface="+mj-lt"/>
                  <a:cs typeface="Arial" panose="020B0604020202020204" pitchFamily="34" charset="0"/>
                </a:rPr>
                <a:t>Mylyn</a:t>
              </a:r>
              <a:r>
                <a:rPr lang="en-AU" sz="1800" b="1">
                  <a:solidFill>
                    <a:srgbClr val="000000"/>
                  </a:solidFill>
                  <a:latin typeface="+mj-lt"/>
                  <a:cs typeface="Arial" panose="020B0604020202020204" pitchFamily="34" charset="0"/>
                </a:rPr>
                <a:t> Nguyen</a:t>
              </a:r>
            </a:p>
          </p:txBody>
        </p:sp>
      </p:grpSp>
      <p:sp>
        <p:nvSpPr>
          <p:cNvPr id="21" name="Google Shape;83;p15">
            <a:extLst>
              <a:ext uri="{FF2B5EF4-FFF2-40B4-BE49-F238E27FC236}">
                <a16:creationId xmlns:a16="http://schemas.microsoft.com/office/drawing/2014/main" id="{4457E599-C067-B09D-B32E-45C9155B5701}"/>
              </a:ext>
            </a:extLst>
          </p:cNvPr>
          <p:cNvSpPr txBox="1"/>
          <p:nvPr/>
        </p:nvSpPr>
        <p:spPr>
          <a:xfrm>
            <a:off x="6867563" y="2261815"/>
            <a:ext cx="3054836" cy="3320025"/>
          </a:xfrm>
          <a:prstGeom prst="rect">
            <a:avLst/>
          </a:prstGeom>
          <a:noFill/>
          <a:ln>
            <a:noFill/>
          </a:ln>
        </p:spPr>
        <p:txBody>
          <a:bodyPr spcFirstLastPara="1" wrap="square" lIns="121900" tIns="121900" rIns="121900" bIns="121900" anchor="t" anchorCtr="0">
            <a:noAutofit/>
          </a:bodyPr>
          <a:lstStyle/>
          <a:p>
            <a:pPr defTabSz="1219170">
              <a:buClr>
                <a:srgbClr val="000000"/>
              </a:buClr>
              <a:buSzPts val="1200"/>
            </a:pPr>
            <a:r>
              <a:rPr lang="en" sz="1600" kern="0">
                <a:solidFill>
                  <a:srgbClr val="000000"/>
                </a:solidFill>
                <a:ea typeface="Montserrat"/>
                <a:cs typeface="Arial" panose="020B0604020202020204" pitchFamily="34" charset="0"/>
                <a:sym typeface="Montserrat"/>
              </a:rPr>
              <a:t>Big ideas in Mylyn Nguyen’s artworks</a:t>
            </a:r>
            <a:endParaRPr sz="1600" kern="0">
              <a:solidFill>
                <a:srgbClr val="000000"/>
              </a:solidFill>
              <a:ea typeface="Montserrat"/>
              <a:cs typeface="Arial" panose="020B0604020202020204" pitchFamily="34" charset="0"/>
              <a:sym typeface="Montserrat"/>
            </a:endParaRPr>
          </a:p>
        </p:txBody>
      </p:sp>
      <p:sp>
        <p:nvSpPr>
          <p:cNvPr id="18" name="Google Shape;85;p15">
            <a:extLst>
              <a:ext uri="{FF2B5EF4-FFF2-40B4-BE49-F238E27FC236}">
                <a16:creationId xmlns:a16="http://schemas.microsoft.com/office/drawing/2014/main" id="{45F5CDE0-699A-D37A-BC00-768301E2A264}"/>
              </a:ext>
            </a:extLst>
          </p:cNvPr>
          <p:cNvSpPr txBox="1"/>
          <p:nvPr/>
        </p:nvSpPr>
        <p:spPr>
          <a:xfrm>
            <a:off x="5539563" y="2496846"/>
            <a:ext cx="1127051" cy="3084993"/>
          </a:xfrm>
          <a:prstGeom prst="rect">
            <a:avLst/>
          </a:prstGeom>
          <a:noFill/>
          <a:ln>
            <a:noFill/>
          </a:ln>
        </p:spPr>
        <p:txBody>
          <a:bodyPr spcFirstLastPara="1" wrap="square" lIns="121900" tIns="121900" rIns="121900" bIns="121900" anchor="t" anchorCtr="0">
            <a:noAutofit/>
          </a:bodyPr>
          <a:lstStyle/>
          <a:p>
            <a:pPr defTabSz="1219170">
              <a:buClr>
                <a:srgbClr val="000000"/>
              </a:buClr>
              <a:buSzPts val="1200"/>
            </a:pPr>
            <a:r>
              <a:rPr lang="en" sz="1600" kern="0">
                <a:solidFill>
                  <a:srgbClr val="000000"/>
                </a:solidFill>
                <a:ea typeface="Montserrat"/>
                <a:cs typeface="Arial" panose="020B0604020202020204" pitchFamily="34" charset="0"/>
                <a:sym typeface="Montserrat"/>
              </a:rPr>
              <a:t>Big ideas in both artworks</a:t>
            </a:r>
            <a:endParaRPr sz="1600" kern="0">
              <a:solidFill>
                <a:srgbClr val="000000"/>
              </a:solidFill>
              <a:ea typeface="Montserrat"/>
              <a:cs typeface="Arial" panose="020B0604020202020204" pitchFamily="34" charset="0"/>
              <a:sym typeface="Montserrat"/>
            </a:endParaRPr>
          </a:p>
        </p:txBody>
      </p:sp>
      <p:sp>
        <p:nvSpPr>
          <p:cNvPr id="4" name="Slide Number Placeholder 3">
            <a:extLst>
              <a:ext uri="{FF2B5EF4-FFF2-40B4-BE49-F238E27FC236}">
                <a16:creationId xmlns:a16="http://schemas.microsoft.com/office/drawing/2014/main" id="{0B15D5A5-1DFA-3212-4076-097ADF0BB4B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77</a:t>
            </a:fld>
            <a:endParaRPr lang="en-AU"/>
          </a:p>
        </p:txBody>
      </p:sp>
    </p:spTree>
    <p:extLst>
      <p:ext uri="{BB962C8B-B14F-4D97-AF65-F5344CB8AC3E}">
        <p14:creationId xmlns:p14="http://schemas.microsoft.com/office/powerpoint/2010/main" val="1400864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E15E07-981C-91C3-42BF-E268DC9D92C6}"/>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1207F637-4099-ACEC-7A85-36264E0C21B6}"/>
              </a:ext>
            </a:extLst>
          </p:cNvPr>
          <p:cNvSpPr>
            <a:spLocks noGrp="1"/>
          </p:cNvSpPr>
          <p:nvPr>
            <p:ph type="ctrTitle"/>
          </p:nvPr>
        </p:nvSpPr>
        <p:spPr/>
        <p:txBody>
          <a:bodyPr/>
          <a:lstStyle/>
          <a:p>
            <a:r>
              <a:rPr lang="en-AU">
                <a:latin typeface="+mj-lt"/>
              </a:rPr>
              <a:t>Learning sequence 4:</a:t>
            </a:r>
            <a:br>
              <a:rPr lang="en-AU">
                <a:latin typeface="+mj-lt"/>
              </a:rPr>
            </a:br>
            <a:r>
              <a:rPr lang="en-AU">
                <a:latin typeface="+mj-lt"/>
              </a:rPr>
              <a:t>Resolving practice</a:t>
            </a:r>
            <a:br>
              <a:rPr lang="en-AU">
                <a:latin typeface="+mj-lt"/>
              </a:rPr>
            </a:br>
            <a:r>
              <a:rPr lang="en-AU">
                <a:latin typeface="+mj-lt"/>
              </a:rPr>
              <a:t>Yang Yongliang case study</a:t>
            </a:r>
            <a:br>
              <a:rPr lang="en-AU">
                <a:latin typeface="+mj-lt"/>
              </a:rPr>
            </a:br>
            <a:endParaRPr lang="en-AU">
              <a:latin typeface="+mj-lt"/>
            </a:endParaRPr>
          </a:p>
        </p:txBody>
      </p:sp>
    </p:spTree>
    <p:extLst>
      <p:ext uri="{BB962C8B-B14F-4D97-AF65-F5344CB8AC3E}">
        <p14:creationId xmlns:p14="http://schemas.microsoft.com/office/powerpoint/2010/main" val="1384854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766DDE-994F-CED4-5C71-AA9D8D26D7E1}"/>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5427905-CD16-F5FB-B266-019A08FB0BA1}"/>
              </a:ext>
            </a:extLst>
          </p:cNvPr>
          <p:cNvSpPr>
            <a:spLocks noGrp="1"/>
          </p:cNvSpPr>
          <p:nvPr>
            <p:ph type="title"/>
          </p:nvPr>
        </p:nvSpPr>
        <p:spPr/>
        <p:txBody>
          <a:bodyPr/>
          <a:lstStyle/>
          <a:p>
            <a:r>
              <a:rPr lang="en-AU" dirty="0">
                <a:latin typeface="+mj-lt"/>
              </a:rPr>
              <a:t>Learning intentions and success criteria </a:t>
            </a:r>
            <a:r>
              <a:rPr lang="en-AU" dirty="0">
                <a:solidFill>
                  <a:schemeClr val="accent1">
                    <a:alpha val="0"/>
                  </a:schemeClr>
                </a:solidFill>
                <a:latin typeface="+mj-lt"/>
              </a:rPr>
              <a:t>(4)</a:t>
            </a:r>
          </a:p>
        </p:txBody>
      </p:sp>
      <p:sp>
        <p:nvSpPr>
          <p:cNvPr id="3" name="TextBox 2">
            <a:extLst>
              <a:ext uri="{FF2B5EF4-FFF2-40B4-BE49-F238E27FC236}">
                <a16:creationId xmlns:a16="http://schemas.microsoft.com/office/drawing/2014/main" id="{F5B5A557-03AC-1B91-91A1-0797708FC137}"/>
              </a:ext>
            </a:extLst>
          </p:cNvPr>
          <p:cNvSpPr txBox="1"/>
          <p:nvPr/>
        </p:nvSpPr>
        <p:spPr>
          <a:xfrm>
            <a:off x="370416" y="1894417"/>
            <a:ext cx="11303000" cy="355930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600"/>
              </a:spcAft>
            </a:pPr>
            <a:r>
              <a:rPr lang="en-AU" sz="2000" b="1">
                <a:solidFill>
                  <a:schemeClr val="accent1"/>
                </a:solidFill>
                <a:latin typeface="+mj-lt"/>
                <a:cs typeface="Arial" panose="020B0604020202020204" pitchFamily="34" charset="0"/>
              </a:rPr>
              <a:t>We are learning to</a:t>
            </a:r>
            <a:endParaRPr lang="en-AU" sz="2000" b="1">
              <a:solidFill>
                <a:schemeClr val="accent1"/>
              </a:solidFill>
              <a:latin typeface="+mj-lt"/>
              <a:ea typeface="+mn-lt"/>
              <a:cs typeface="Arial" panose="020B0604020202020204" pitchFamily="34" charset="0"/>
            </a:endParaRPr>
          </a:p>
          <a:p>
            <a:pPr marL="342900" indent="-342900">
              <a:lnSpc>
                <a:spcPct val="150000"/>
              </a:lnSpc>
              <a:spcAft>
                <a:spcPts val="600"/>
              </a:spcAft>
              <a:buFont typeface="Arial" panose="020B0604020202020204" pitchFamily="34" charset="0"/>
              <a:buChar char="•"/>
            </a:pPr>
            <a:r>
              <a:rPr lang="en-AU" sz="2000">
                <a:cs typeface="Arial" panose="020B0604020202020204" pitchFamily="34" charset="0"/>
              </a:rPr>
              <a:t>Evaluate our art making to resolve our intentions, choices and actions</a:t>
            </a:r>
          </a:p>
          <a:p>
            <a:pPr marL="342900" indent="-342900">
              <a:lnSpc>
                <a:spcPct val="150000"/>
              </a:lnSpc>
              <a:spcAft>
                <a:spcPts val="600"/>
              </a:spcAft>
              <a:buFont typeface="Arial" panose="020B0604020202020204" pitchFamily="34" charset="0"/>
              <a:buChar char="•"/>
            </a:pPr>
            <a:r>
              <a:rPr lang="en-AU" sz="2000">
                <a:cs typeface="Arial" panose="020B0604020202020204" pitchFamily="34" charset="0"/>
              </a:rPr>
              <a:t>Interpret how Yang Yongliang’s artworks represent his ideas about the built environment</a:t>
            </a:r>
          </a:p>
          <a:p>
            <a:pPr>
              <a:lnSpc>
                <a:spcPct val="150000"/>
              </a:lnSpc>
              <a:spcAft>
                <a:spcPts val="600"/>
              </a:spcAft>
            </a:pPr>
            <a:r>
              <a:rPr lang="en-AU" sz="2000" b="1">
                <a:solidFill>
                  <a:schemeClr val="accent1"/>
                </a:solidFill>
                <a:latin typeface="+mj-lt"/>
                <a:cs typeface="Arial" panose="020B0604020202020204" pitchFamily="34" charset="0"/>
              </a:rPr>
              <a:t>I can</a:t>
            </a:r>
          </a:p>
          <a:p>
            <a:pPr marL="342900" indent="-342900">
              <a:lnSpc>
                <a:spcPct val="150000"/>
              </a:lnSpc>
              <a:spcAft>
                <a:spcPts val="600"/>
              </a:spcAft>
              <a:buFont typeface="Arial" panose="020B0604020202020204" pitchFamily="34" charset="0"/>
              <a:buChar char="•"/>
            </a:pPr>
            <a:r>
              <a:rPr lang="en-US" sz="2000">
                <a:latin typeface="+mj-lt"/>
                <a:cs typeface="Arial" panose="020B0604020202020204" pitchFamily="34" charset="0"/>
              </a:rPr>
              <a:t>Identify strengths in my material and conceptual practice and make choices to extend and resolve my art making</a:t>
            </a:r>
          </a:p>
          <a:p>
            <a:pPr marL="342900" indent="-342900">
              <a:lnSpc>
                <a:spcPct val="150000"/>
              </a:lnSpc>
              <a:spcAft>
                <a:spcPts val="600"/>
              </a:spcAft>
              <a:buFont typeface="Arial" panose="020B0604020202020204" pitchFamily="34" charset="0"/>
              <a:buChar char="•"/>
            </a:pPr>
            <a:r>
              <a:rPr lang="en-US" sz="2000">
                <a:latin typeface="+mj-lt"/>
                <a:cs typeface="Arial" panose="020B0604020202020204" pitchFamily="34" charset="0"/>
              </a:rPr>
              <a:t>Investigate Yang Yongliang’s practice and make connections and comparisons with related artists</a:t>
            </a:r>
          </a:p>
        </p:txBody>
      </p:sp>
      <p:sp>
        <p:nvSpPr>
          <p:cNvPr id="2" name="Slide Number Placeholder 1">
            <a:extLst>
              <a:ext uri="{FF2B5EF4-FFF2-40B4-BE49-F238E27FC236}">
                <a16:creationId xmlns:a16="http://schemas.microsoft.com/office/drawing/2014/main" id="{E9BF71ED-3F79-D516-189C-16371D76BA6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79</a:t>
            </a:fld>
            <a:endParaRPr lang="en-AU"/>
          </a:p>
        </p:txBody>
      </p:sp>
    </p:spTree>
    <p:extLst>
      <p:ext uri="{BB962C8B-B14F-4D97-AF65-F5344CB8AC3E}">
        <p14:creationId xmlns:p14="http://schemas.microsoft.com/office/powerpoint/2010/main" val="26022006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4685953-4D11-CBAB-B2FF-E611884C0772}"/>
              </a:ext>
            </a:extLst>
          </p:cNvPr>
          <p:cNvSpPr>
            <a:spLocks noGrp="1"/>
          </p:cNvSpPr>
          <p:nvPr>
            <p:ph type="title"/>
          </p:nvPr>
        </p:nvSpPr>
        <p:spPr/>
        <p:txBody>
          <a:bodyPr/>
          <a:lstStyle/>
          <a:p>
            <a:r>
              <a:rPr lang="en-AU" dirty="0">
                <a:latin typeface="+mj-lt"/>
              </a:rPr>
              <a:t>Where you are… </a:t>
            </a:r>
            <a:r>
              <a:rPr lang="en-AU" dirty="0">
                <a:solidFill>
                  <a:schemeClr val="accent1">
                    <a:alpha val="0"/>
                  </a:schemeClr>
                </a:solidFill>
                <a:latin typeface="+mj-lt"/>
              </a:rPr>
              <a:t>(2)</a:t>
            </a:r>
          </a:p>
        </p:txBody>
      </p:sp>
      <p:sp>
        <p:nvSpPr>
          <p:cNvPr id="4" name="Text Placeholder 3">
            <a:extLst>
              <a:ext uri="{FF2B5EF4-FFF2-40B4-BE49-F238E27FC236}">
                <a16:creationId xmlns:a16="http://schemas.microsoft.com/office/drawing/2014/main" id="{8A1EA002-719A-B2FF-6258-303EFF2FD633}"/>
              </a:ext>
            </a:extLst>
          </p:cNvPr>
          <p:cNvSpPr>
            <a:spLocks noGrp="1"/>
          </p:cNvSpPr>
          <p:nvPr>
            <p:ph type="body" sz="quarter" idx="18"/>
          </p:nvPr>
        </p:nvSpPr>
        <p:spPr/>
        <p:txBody>
          <a:bodyPr/>
          <a:lstStyle/>
          <a:p>
            <a:r>
              <a:rPr lang="en-AU">
                <a:latin typeface="+mj-lt"/>
              </a:rPr>
              <a:t>1.1(b) – The built environment</a:t>
            </a:r>
          </a:p>
        </p:txBody>
      </p:sp>
      <p:sp>
        <p:nvSpPr>
          <p:cNvPr id="9" name="Rectangle: Rounded Corners 8">
            <a:extLst>
              <a:ext uri="{FF2B5EF4-FFF2-40B4-BE49-F238E27FC236}">
                <a16:creationId xmlns:a16="http://schemas.microsoft.com/office/drawing/2014/main" id="{FDBD9DAC-24D7-16F9-E2E2-8FC8FC7F7DB2}"/>
              </a:ext>
            </a:extLst>
          </p:cNvPr>
          <p:cNvSpPr/>
          <p:nvPr/>
        </p:nvSpPr>
        <p:spPr>
          <a:xfrm>
            <a:off x="359999" y="1786966"/>
            <a:ext cx="5470530" cy="4576603"/>
          </a:xfrm>
          <a:prstGeom prst="roundRect">
            <a:avLst>
              <a:gd name="adj" fmla="val 6848"/>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chorCtr="1"/>
          <a:lstStyle/>
          <a:p>
            <a:pPr>
              <a:lnSpc>
                <a:spcPct val="150000"/>
              </a:lnSpc>
              <a:spcAft>
                <a:spcPts val="2400"/>
              </a:spcAft>
            </a:pPr>
            <a:r>
              <a:rPr lang="en-AU" sz="2000">
                <a:solidFill>
                  <a:schemeClr val="tx1"/>
                </a:solidFill>
              </a:rPr>
              <a:t>The built environment is the human-made surroundings where people gather to live, work and play. </a:t>
            </a:r>
          </a:p>
          <a:p>
            <a:pPr>
              <a:lnSpc>
                <a:spcPct val="150000"/>
              </a:lnSpc>
              <a:spcAft>
                <a:spcPts val="2400"/>
              </a:spcAft>
            </a:pPr>
            <a:r>
              <a:rPr lang="en-AU" sz="2000">
                <a:solidFill>
                  <a:schemeClr val="tx1"/>
                </a:solidFill>
              </a:rPr>
              <a:t>It encompasses both the physical structures where people do these activities and the supporting infrastructures, such as transport, water and energy networks.</a:t>
            </a:r>
          </a:p>
          <a:p>
            <a:pPr>
              <a:lnSpc>
                <a:spcPct val="150000"/>
              </a:lnSpc>
              <a:spcAft>
                <a:spcPts val="2400"/>
              </a:spcAft>
            </a:pPr>
            <a:r>
              <a:rPr lang="en-AU" sz="2000">
                <a:solidFill>
                  <a:schemeClr val="tx1"/>
                </a:solidFill>
              </a:rPr>
              <a:t>(</a:t>
            </a:r>
            <a:r>
              <a:rPr lang="en-AU" sz="2000">
                <a:solidFill>
                  <a:schemeClr val="tx1"/>
                </a:solidFill>
                <a:hlinkClick r:id="rId3"/>
              </a:rPr>
              <a:t>Australian Bureau of Statistics</a:t>
            </a:r>
            <a:r>
              <a:rPr lang="en-AU" sz="2000">
                <a:solidFill>
                  <a:schemeClr val="tx1"/>
                </a:solidFill>
              </a:rPr>
              <a:t>)</a:t>
            </a:r>
          </a:p>
        </p:txBody>
      </p:sp>
      <p:pic>
        <p:nvPicPr>
          <p:cNvPr id="11" name="Picture 10">
            <a:extLst>
              <a:ext uri="{FF2B5EF4-FFF2-40B4-BE49-F238E27FC236}">
                <a16:creationId xmlns:a16="http://schemas.microsoft.com/office/drawing/2014/main" id="{D1643904-0775-93C6-B504-2E7F04866A65}"/>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rot="16200000">
            <a:off x="5409000" y="1143000"/>
            <a:ext cx="6858000" cy="4572000"/>
          </a:xfrm>
          <a:prstGeom prst="rect">
            <a:avLst/>
          </a:prstGeom>
        </p:spPr>
      </p:pic>
      <p:sp>
        <p:nvSpPr>
          <p:cNvPr id="2" name="Slide Number Placeholder 1">
            <a:extLst>
              <a:ext uri="{FF2B5EF4-FFF2-40B4-BE49-F238E27FC236}">
                <a16:creationId xmlns:a16="http://schemas.microsoft.com/office/drawing/2014/main" id="{B77721EB-1112-07C3-508F-57C7B5EDA71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a:t>
            </a:fld>
            <a:endParaRPr lang="en-AU"/>
          </a:p>
        </p:txBody>
      </p:sp>
    </p:spTree>
    <p:extLst>
      <p:ext uri="{BB962C8B-B14F-4D97-AF65-F5344CB8AC3E}">
        <p14:creationId xmlns:p14="http://schemas.microsoft.com/office/powerpoint/2010/main" val="1203961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075461-4673-E385-A55A-A9D08FB3D08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7122075-D931-BC99-6AD7-59FA3C3FE9DC}"/>
              </a:ext>
            </a:extLst>
          </p:cNvPr>
          <p:cNvSpPr>
            <a:spLocks noGrp="1"/>
          </p:cNvSpPr>
          <p:nvPr>
            <p:ph type="title"/>
          </p:nvPr>
        </p:nvSpPr>
        <p:spPr/>
        <p:txBody>
          <a:bodyPr/>
          <a:lstStyle/>
          <a:p>
            <a:r>
              <a:rPr lang="en-AU" dirty="0">
                <a:latin typeface="+mj-lt"/>
              </a:rPr>
              <a:t>Art making – refining and resolving </a:t>
            </a:r>
            <a:r>
              <a:rPr lang="en-AU" dirty="0">
                <a:solidFill>
                  <a:schemeClr val="accent1">
                    <a:alpha val="0"/>
                  </a:schemeClr>
                </a:solidFill>
                <a:latin typeface="+mj-lt"/>
              </a:rPr>
              <a:t>(1) </a:t>
            </a:r>
          </a:p>
        </p:txBody>
      </p:sp>
      <p:sp>
        <p:nvSpPr>
          <p:cNvPr id="4" name="Text Placeholder 3">
            <a:extLst>
              <a:ext uri="{FF2B5EF4-FFF2-40B4-BE49-F238E27FC236}">
                <a16:creationId xmlns:a16="http://schemas.microsoft.com/office/drawing/2014/main" id="{F45D4AFF-5D9B-A1E3-5DE2-C5750FC45D17}"/>
              </a:ext>
            </a:extLst>
          </p:cNvPr>
          <p:cNvSpPr>
            <a:spLocks noGrp="1"/>
          </p:cNvSpPr>
          <p:nvPr>
            <p:ph type="body" sz="quarter" idx="18"/>
          </p:nvPr>
        </p:nvSpPr>
        <p:spPr/>
        <p:txBody>
          <a:bodyPr/>
          <a:lstStyle/>
          <a:p>
            <a:r>
              <a:rPr lang="en-AU">
                <a:latin typeface="+mj-lt"/>
              </a:rPr>
              <a:t>4.1(a) – Learning map</a:t>
            </a:r>
          </a:p>
        </p:txBody>
      </p:sp>
      <p:grpSp>
        <p:nvGrpSpPr>
          <p:cNvPr id="10" name="Group 9" descr="Tip – Use the self-evaluation and peer feedback – art making protocol to exchange feedback&#10;See Appendix 3 and 4 for additional artwork references for art making&#10;">
            <a:extLst>
              <a:ext uri="{FF2B5EF4-FFF2-40B4-BE49-F238E27FC236}">
                <a16:creationId xmlns:a16="http://schemas.microsoft.com/office/drawing/2014/main" id="{FAC2ADAA-05CC-0DFE-FD8B-FA7015F56AF1}"/>
              </a:ext>
            </a:extLst>
          </p:cNvPr>
          <p:cNvGrpSpPr/>
          <p:nvPr/>
        </p:nvGrpSpPr>
        <p:grpSpPr>
          <a:xfrm>
            <a:off x="359999" y="1268626"/>
            <a:ext cx="11497040" cy="1045440"/>
            <a:chOff x="359999" y="1268626"/>
            <a:chExt cx="11497040" cy="1045440"/>
          </a:xfrm>
        </p:grpSpPr>
        <p:sp>
          <p:nvSpPr>
            <p:cNvPr id="11" name="Rectangle: Rounded Corners 10">
              <a:extLst>
                <a:ext uri="{FF2B5EF4-FFF2-40B4-BE49-F238E27FC236}">
                  <a16:creationId xmlns:a16="http://schemas.microsoft.com/office/drawing/2014/main" id="{F13EB360-0D8C-7F70-0DEF-15520E3BBDD3}"/>
                </a:ext>
                <a:ext uri="{C183D7F6-B498-43B3-948B-1728B52AA6E4}">
                  <adec:decorative xmlns:adec="http://schemas.microsoft.com/office/drawing/2017/decorative" val="1"/>
                </a:ext>
              </a:extLst>
            </p:cNvPr>
            <p:cNvSpPr/>
            <p:nvPr/>
          </p:nvSpPr>
          <p:spPr>
            <a:xfrm>
              <a:off x="359999" y="1387072"/>
              <a:ext cx="11334320" cy="860251"/>
            </a:xfrm>
            <a:prstGeom prst="roundRect">
              <a:avLst>
                <a:gd name="adj" fmla="val 2634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63538" indent="-363538">
                <a:spcBef>
                  <a:spcPts val="600"/>
                </a:spcBef>
                <a:spcAft>
                  <a:spcPts val="600"/>
                </a:spcAft>
              </a:pPr>
              <a:r>
                <a:rPr lang="en-GB" sz="1800" b="1">
                  <a:solidFill>
                    <a:schemeClr val="bg1"/>
                  </a:solidFill>
                  <a:latin typeface="+mj-lt"/>
                  <a:cs typeface="Arial" panose="020B0604020202020204" pitchFamily="34" charset="0"/>
                </a:rPr>
                <a:t>Tip –</a:t>
              </a:r>
              <a:r>
                <a:rPr lang="en-GB" sz="1800" b="1">
                  <a:solidFill>
                    <a:schemeClr val="bg1"/>
                  </a:solidFill>
                  <a:cs typeface="Arial" panose="020B0604020202020204" pitchFamily="34" charset="0"/>
                </a:rPr>
                <a:t> Use the </a:t>
              </a:r>
              <a:r>
                <a:rPr lang="en-GB" sz="1800" b="1" u="sng">
                  <a:solidFill>
                    <a:schemeClr val="accent4"/>
                  </a:solidFill>
                  <a:cs typeface="Arial" panose="020B0604020202020204" pitchFamily="34" charset="0"/>
                </a:rPr>
                <a:t>self-evaluation and peer feedback – art making</a:t>
              </a:r>
              <a:r>
                <a:rPr lang="en-GB" sz="1800" b="1">
                  <a:solidFill>
                    <a:schemeClr val="accent4"/>
                  </a:solidFill>
                  <a:cs typeface="Arial" panose="020B0604020202020204" pitchFamily="34" charset="0"/>
                </a:rPr>
                <a:t> </a:t>
              </a:r>
              <a:r>
                <a:rPr lang="en-GB" sz="1800" b="1">
                  <a:solidFill>
                    <a:schemeClr val="bg1"/>
                  </a:solidFill>
                  <a:cs typeface="Arial" panose="020B0604020202020204" pitchFamily="34" charset="0"/>
                </a:rPr>
                <a:t>protocol to exchange feedback</a:t>
              </a:r>
            </a:p>
            <a:p>
              <a:pPr marL="363538" indent="-363538">
                <a:spcBef>
                  <a:spcPts val="600"/>
                </a:spcBef>
                <a:spcAft>
                  <a:spcPts val="600"/>
                </a:spcAft>
              </a:pPr>
              <a:r>
                <a:rPr lang="en-GB" sz="1800" b="1">
                  <a:solidFill>
                    <a:schemeClr val="bg1"/>
                  </a:solidFill>
                  <a:latin typeface="+mj-lt"/>
                  <a:cs typeface="Arial" panose="020B0604020202020204" pitchFamily="34" charset="0"/>
                </a:rPr>
                <a:t>See Appendix 3 and 4 for additional artwork references for art making</a:t>
              </a:r>
            </a:p>
          </p:txBody>
        </p:sp>
        <p:grpSp>
          <p:nvGrpSpPr>
            <p:cNvPr id="12" name="Group 11">
              <a:extLst>
                <a:ext uri="{FF2B5EF4-FFF2-40B4-BE49-F238E27FC236}">
                  <a16:creationId xmlns:a16="http://schemas.microsoft.com/office/drawing/2014/main" id="{2378A89B-5CDE-EE91-8D3E-FB26FE9BF13A}"/>
                </a:ext>
              </a:extLst>
            </p:cNvPr>
            <p:cNvGrpSpPr/>
            <p:nvPr/>
          </p:nvGrpSpPr>
          <p:grpSpPr>
            <a:xfrm>
              <a:off x="10811599" y="1268626"/>
              <a:ext cx="1045440" cy="1045440"/>
              <a:chOff x="5838416" y="1432090"/>
              <a:chExt cx="1045440" cy="1045440"/>
            </a:xfrm>
          </p:grpSpPr>
          <p:sp>
            <p:nvSpPr>
              <p:cNvPr id="13" name="Oval 12">
                <a:hlinkClick r:id="rId2" action="ppaction://hlinksldjump"/>
                <a:extLst>
                  <a:ext uri="{FF2B5EF4-FFF2-40B4-BE49-F238E27FC236}">
                    <a16:creationId xmlns:a16="http://schemas.microsoft.com/office/drawing/2014/main" id="{44C196E9-BCC4-4D29-0288-D9ABEBD04A01}"/>
                  </a:ext>
                </a:extLst>
              </p:cNvPr>
              <p:cNvSpPr/>
              <p:nvPr/>
            </p:nvSpPr>
            <p:spPr>
              <a:xfrm>
                <a:off x="5838416" y="1432090"/>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sz="3000" b="1">
                  <a:solidFill>
                    <a:schemeClr val="bg1"/>
                  </a:solidFill>
                  <a:latin typeface="+mj-lt"/>
                  <a:cs typeface="Arial" panose="020B0604020202020204" pitchFamily="34" charset="0"/>
                </a:endParaRPr>
              </a:p>
            </p:txBody>
          </p:sp>
          <p:pic>
            <p:nvPicPr>
              <p:cNvPr id="14" name="Picture 13" descr="A blue circle with a red and blue circle with a red arrow in the center&#10;&#10;AI-generated content may be incorrect.">
                <a:extLst>
                  <a:ext uri="{FF2B5EF4-FFF2-40B4-BE49-F238E27FC236}">
                    <a16:creationId xmlns:a16="http://schemas.microsoft.com/office/drawing/2014/main" id="{6628382F-769C-FC1A-4D53-DDFD2FC1AEA7}"/>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938288" y="1532918"/>
                <a:ext cx="845696" cy="845694"/>
              </a:xfrm>
              <a:prstGeom prst="rect">
                <a:avLst/>
              </a:prstGeom>
            </p:spPr>
          </p:pic>
        </p:grpSp>
      </p:grpSp>
      <p:grpSp>
        <p:nvGrpSpPr>
          <p:cNvPr id="9" name="Group 8">
            <a:extLst>
              <a:ext uri="{FF2B5EF4-FFF2-40B4-BE49-F238E27FC236}">
                <a16:creationId xmlns:a16="http://schemas.microsoft.com/office/drawing/2014/main" id="{56BFA45F-6502-BC0F-0708-20ACBD4025E7}"/>
              </a:ext>
              <a:ext uri="{C183D7F6-B498-43B3-948B-1728B52AA6E4}">
                <adec:decorative xmlns:adec="http://schemas.microsoft.com/office/drawing/2017/decorative" val="1"/>
              </a:ext>
            </a:extLst>
          </p:cNvPr>
          <p:cNvGrpSpPr/>
          <p:nvPr/>
        </p:nvGrpSpPr>
        <p:grpSpPr>
          <a:xfrm>
            <a:off x="2618654" y="2366982"/>
            <a:ext cx="6173745" cy="4941367"/>
            <a:chOff x="2618654" y="2366982"/>
            <a:chExt cx="6173745" cy="4941367"/>
          </a:xfrm>
        </p:grpSpPr>
        <p:sp>
          <p:nvSpPr>
            <p:cNvPr id="23" name="Arc 22">
              <a:extLst>
                <a:ext uri="{FF2B5EF4-FFF2-40B4-BE49-F238E27FC236}">
                  <a16:creationId xmlns:a16="http://schemas.microsoft.com/office/drawing/2014/main" id="{BA3B45B2-17F2-87C4-097F-A915019397DA}"/>
                </a:ext>
              </a:extLst>
            </p:cNvPr>
            <p:cNvSpPr/>
            <p:nvPr/>
          </p:nvSpPr>
          <p:spPr>
            <a:xfrm>
              <a:off x="2618654" y="3946063"/>
              <a:ext cx="3362286" cy="3362286"/>
            </a:xfrm>
            <a:prstGeom prst="arc">
              <a:avLst>
                <a:gd name="adj1" fmla="val 16432219"/>
                <a:gd name="adj2" fmla="val 21273539"/>
              </a:avLst>
            </a:prstGeom>
            <a:ln w="28575">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6" name="Arc 5">
              <a:extLst>
                <a:ext uri="{FF2B5EF4-FFF2-40B4-BE49-F238E27FC236}">
                  <a16:creationId xmlns:a16="http://schemas.microsoft.com/office/drawing/2014/main" id="{D0FC43AD-6E17-A48A-82C6-65994A9CBCAD}"/>
                </a:ext>
              </a:extLst>
            </p:cNvPr>
            <p:cNvSpPr/>
            <p:nvPr/>
          </p:nvSpPr>
          <p:spPr>
            <a:xfrm flipH="1">
              <a:off x="5429999" y="2366982"/>
              <a:ext cx="3362400" cy="3362286"/>
            </a:xfrm>
            <a:prstGeom prst="arc">
              <a:avLst>
                <a:gd name="adj1" fmla="val 5397704"/>
                <a:gd name="adj2" fmla="val 11040835"/>
              </a:avLst>
            </a:prstGeom>
            <a:ln w="28575">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grpSp>
      <p:sp>
        <p:nvSpPr>
          <p:cNvPr id="7" name="Oval 6">
            <a:extLst>
              <a:ext uri="{FF2B5EF4-FFF2-40B4-BE49-F238E27FC236}">
                <a16:creationId xmlns:a16="http://schemas.microsoft.com/office/drawing/2014/main" id="{B16D39D1-DEAE-0571-0E34-6BC9234F57BC}"/>
              </a:ext>
            </a:extLst>
          </p:cNvPr>
          <p:cNvSpPr/>
          <p:nvPr/>
        </p:nvSpPr>
        <p:spPr>
          <a:xfrm>
            <a:off x="2398521" y="2871616"/>
            <a:ext cx="2168081" cy="2168081"/>
          </a:xfrm>
          <a:prstGeom prst="ellipse">
            <a:avLst/>
          </a:prstGeom>
          <a:solidFill>
            <a:schemeClr val="accent4"/>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600">
                <a:solidFill>
                  <a:schemeClr val="accent1"/>
                </a:solidFill>
              </a:rPr>
              <a:t>Review:</a:t>
            </a:r>
          </a:p>
          <a:p>
            <a:pPr algn="ctr"/>
            <a:r>
              <a:rPr lang="en-AU" sz="1600">
                <a:solidFill>
                  <a:schemeClr val="accent1"/>
                </a:solidFill>
              </a:rPr>
              <a:t>Consider your art making experiments to identify which techniques or approaches work best</a:t>
            </a:r>
          </a:p>
        </p:txBody>
      </p:sp>
      <p:sp>
        <p:nvSpPr>
          <p:cNvPr id="19" name="Oval 18">
            <a:extLst>
              <a:ext uri="{FF2B5EF4-FFF2-40B4-BE49-F238E27FC236}">
                <a16:creationId xmlns:a16="http://schemas.microsoft.com/office/drawing/2014/main" id="{764603E2-63B8-DDB9-328D-7A56025243F1}"/>
              </a:ext>
            </a:extLst>
          </p:cNvPr>
          <p:cNvSpPr/>
          <p:nvPr/>
        </p:nvSpPr>
        <p:spPr>
          <a:xfrm>
            <a:off x="5429999" y="4521691"/>
            <a:ext cx="2168081" cy="2168081"/>
          </a:xfrm>
          <a:prstGeom prst="ellipse">
            <a:avLst/>
          </a:prstGeom>
          <a:solidFill>
            <a:schemeClr val="accent4"/>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600">
                <a:solidFill>
                  <a:schemeClr val="accent1"/>
                </a:solidFill>
              </a:rPr>
              <a:t>Refine</a:t>
            </a:r>
            <a:r>
              <a:rPr lang="en-AU" sz="1800">
                <a:solidFill>
                  <a:schemeClr val="accent1"/>
                </a:solidFill>
              </a:rPr>
              <a:t>:</a:t>
            </a:r>
          </a:p>
          <a:p>
            <a:pPr algn="ctr"/>
            <a:r>
              <a:rPr lang="en-AU" sz="1600">
                <a:solidFill>
                  <a:schemeClr val="accent1"/>
                </a:solidFill>
              </a:rPr>
              <a:t>Extend or modify components of your artefacts </a:t>
            </a:r>
            <a:r>
              <a:rPr lang="en-AU" sz="1800">
                <a:solidFill>
                  <a:schemeClr val="accent1"/>
                </a:solidFill>
              </a:rPr>
              <a:t> </a:t>
            </a:r>
          </a:p>
        </p:txBody>
      </p:sp>
      <p:sp>
        <p:nvSpPr>
          <p:cNvPr id="5" name="Oval 4">
            <a:extLst>
              <a:ext uri="{FF2B5EF4-FFF2-40B4-BE49-F238E27FC236}">
                <a16:creationId xmlns:a16="http://schemas.microsoft.com/office/drawing/2014/main" id="{02EC8E26-D9D1-6515-DA9D-F2C748CA1B45}"/>
              </a:ext>
            </a:extLst>
          </p:cNvPr>
          <p:cNvSpPr/>
          <p:nvPr/>
        </p:nvSpPr>
        <p:spPr>
          <a:xfrm>
            <a:off x="7487715" y="2550479"/>
            <a:ext cx="2168081" cy="2168081"/>
          </a:xfrm>
          <a:prstGeom prst="ellipse">
            <a:avLst/>
          </a:prstGeom>
          <a:solidFill>
            <a:schemeClr val="accent4"/>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600">
                <a:solidFill>
                  <a:schemeClr val="accent1"/>
                </a:solidFill>
              </a:rPr>
              <a:t>Record and reflect: Record and evaluate your preliminary artworks in your visual arts diary</a:t>
            </a:r>
          </a:p>
        </p:txBody>
      </p:sp>
      <p:sp>
        <p:nvSpPr>
          <p:cNvPr id="2" name="Slide Number Placeholder 1">
            <a:extLst>
              <a:ext uri="{FF2B5EF4-FFF2-40B4-BE49-F238E27FC236}">
                <a16:creationId xmlns:a16="http://schemas.microsoft.com/office/drawing/2014/main" id="{FC8DE988-655F-CC43-2671-3096BEEBE22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80</a:t>
            </a:fld>
            <a:endParaRPr lang="en-AU"/>
          </a:p>
        </p:txBody>
      </p:sp>
    </p:spTree>
    <p:extLst>
      <p:ext uri="{BB962C8B-B14F-4D97-AF65-F5344CB8AC3E}">
        <p14:creationId xmlns:p14="http://schemas.microsoft.com/office/powerpoint/2010/main" val="1102504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AF210B-8EFA-54FA-A2F9-00F25D899A4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1683E71-378D-EC7D-DE6F-3E3197008244}"/>
              </a:ext>
            </a:extLst>
          </p:cNvPr>
          <p:cNvSpPr>
            <a:spLocks noGrp="1"/>
          </p:cNvSpPr>
          <p:nvPr>
            <p:ph type="title"/>
          </p:nvPr>
        </p:nvSpPr>
        <p:spPr/>
        <p:txBody>
          <a:bodyPr/>
          <a:lstStyle/>
          <a:p>
            <a:r>
              <a:rPr lang="en-AU" dirty="0">
                <a:latin typeface="+mj-lt"/>
              </a:rPr>
              <a:t>Art making – review, refine and reflect </a:t>
            </a:r>
            <a:r>
              <a:rPr lang="en-AU" dirty="0">
                <a:solidFill>
                  <a:schemeClr val="accent1">
                    <a:alpha val="0"/>
                  </a:schemeClr>
                </a:solidFill>
                <a:latin typeface="+mj-lt"/>
              </a:rPr>
              <a:t>(1)</a:t>
            </a:r>
          </a:p>
        </p:txBody>
      </p:sp>
      <p:sp>
        <p:nvSpPr>
          <p:cNvPr id="4" name="Text Placeholder 3">
            <a:extLst>
              <a:ext uri="{FF2B5EF4-FFF2-40B4-BE49-F238E27FC236}">
                <a16:creationId xmlns:a16="http://schemas.microsoft.com/office/drawing/2014/main" id="{473FA4E1-BA0D-B228-2994-26F0075CD5CB}"/>
              </a:ext>
            </a:extLst>
          </p:cNvPr>
          <p:cNvSpPr>
            <a:spLocks noGrp="1"/>
          </p:cNvSpPr>
          <p:nvPr>
            <p:ph type="body" sz="quarter" idx="18"/>
          </p:nvPr>
        </p:nvSpPr>
        <p:spPr/>
        <p:txBody>
          <a:bodyPr/>
          <a:lstStyle/>
          <a:p>
            <a:r>
              <a:rPr lang="en-AU" dirty="0">
                <a:latin typeface="+mj-lt"/>
              </a:rPr>
              <a:t>4.1(b) – Review</a:t>
            </a:r>
          </a:p>
        </p:txBody>
      </p:sp>
      <p:sp>
        <p:nvSpPr>
          <p:cNvPr id="5" name="Content Placeholder 4">
            <a:extLst>
              <a:ext uri="{FF2B5EF4-FFF2-40B4-BE49-F238E27FC236}">
                <a16:creationId xmlns:a16="http://schemas.microsoft.com/office/drawing/2014/main" id="{AC1518DB-1BE7-1453-A3D7-C7057375401A}"/>
              </a:ext>
            </a:extLst>
          </p:cNvPr>
          <p:cNvSpPr>
            <a:spLocks noGrp="1"/>
          </p:cNvSpPr>
          <p:nvPr>
            <p:ph sz="quarter" idx="19"/>
          </p:nvPr>
        </p:nvSpPr>
        <p:spPr>
          <a:xfrm>
            <a:off x="360362" y="1562471"/>
            <a:ext cx="6660000" cy="4814518"/>
          </a:xfrm>
        </p:spPr>
        <p:txBody>
          <a:bodyPr/>
          <a:lstStyle/>
          <a:p>
            <a:pPr marL="285750" indent="-285750">
              <a:buFont typeface="Arial" panose="020B0604020202020204" pitchFamily="34" charset="0"/>
              <a:buChar char="•"/>
            </a:pPr>
            <a:r>
              <a:rPr lang="en-AU" sz="1800">
                <a:latin typeface="+mn-lt"/>
              </a:rPr>
              <a:t>Review your source material, remixed and reworked artefacts</a:t>
            </a:r>
          </a:p>
          <a:p>
            <a:pPr marL="285750" indent="-285750">
              <a:buFont typeface="Arial" panose="020B0604020202020204" pitchFamily="34" charset="0"/>
              <a:buChar char="•"/>
            </a:pPr>
            <a:r>
              <a:rPr lang="en-AU" sz="1800">
                <a:latin typeface="+mn-lt"/>
              </a:rPr>
              <a:t>Think about what’s working well, and what’s not working for you</a:t>
            </a:r>
          </a:p>
          <a:p>
            <a:r>
              <a:rPr lang="en-AU" sz="1800">
                <a:latin typeface="+mn-lt"/>
              </a:rPr>
              <a:t>Think about how you can extend on your strengths: </a:t>
            </a:r>
          </a:p>
          <a:p>
            <a:pPr marL="285750" indent="-285750">
              <a:buFont typeface="Arial" panose="020B0604020202020204" pitchFamily="34" charset="0"/>
              <a:buChar char="•"/>
            </a:pPr>
            <a:r>
              <a:rPr lang="en-AU" sz="1800">
                <a:latin typeface="+mn-lt"/>
              </a:rPr>
              <a:t>How can you refine your technique and use of materials? </a:t>
            </a:r>
          </a:p>
          <a:p>
            <a:pPr marL="285750" indent="-285750">
              <a:buFont typeface="Arial" panose="020B0604020202020204" pitchFamily="34" charset="0"/>
              <a:buChar char="•"/>
            </a:pPr>
            <a:r>
              <a:rPr lang="en-AU" sz="1800">
                <a:latin typeface="+mn-lt"/>
              </a:rPr>
              <a:t>How can you effectively communicate your ideas about a place to an audience?</a:t>
            </a:r>
          </a:p>
        </p:txBody>
      </p:sp>
      <p:pic>
        <p:nvPicPr>
          <p:cNvPr id="7" name="Picture 6">
            <a:extLst>
              <a:ext uri="{FF2B5EF4-FFF2-40B4-BE49-F238E27FC236}">
                <a16:creationId xmlns:a16="http://schemas.microsoft.com/office/drawing/2014/main" id="{575B2074-F114-B766-50DF-85E30826E930}"/>
              </a:ext>
              <a:ext uri="{C183D7F6-B498-43B3-948B-1728B52AA6E4}">
                <adec:decorative xmlns:adec="http://schemas.microsoft.com/office/drawing/2017/decorative" val="1"/>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7751824" y="1013566"/>
            <a:ext cx="4092174" cy="5394469"/>
          </a:xfrm>
          <a:prstGeom prst="rect">
            <a:avLst/>
          </a:prstGeom>
        </p:spPr>
      </p:pic>
      <p:sp>
        <p:nvSpPr>
          <p:cNvPr id="2" name="Slide Number Placeholder 1">
            <a:extLst>
              <a:ext uri="{FF2B5EF4-FFF2-40B4-BE49-F238E27FC236}">
                <a16:creationId xmlns:a16="http://schemas.microsoft.com/office/drawing/2014/main" id="{BB0E305D-E798-F5C4-4B8E-E6063F2A1B1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81</a:t>
            </a:fld>
            <a:endParaRPr lang="en-AU"/>
          </a:p>
        </p:txBody>
      </p:sp>
    </p:spTree>
    <p:extLst>
      <p:ext uri="{BB962C8B-B14F-4D97-AF65-F5344CB8AC3E}">
        <p14:creationId xmlns:p14="http://schemas.microsoft.com/office/powerpoint/2010/main" val="2919148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C1A3E5-AA60-B3B1-1595-3EA7EA79E99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C5EA2B2-AFB7-192C-FE0C-087048AFE8EE}"/>
              </a:ext>
            </a:extLst>
          </p:cNvPr>
          <p:cNvSpPr>
            <a:spLocks noGrp="1"/>
          </p:cNvSpPr>
          <p:nvPr>
            <p:ph type="title"/>
          </p:nvPr>
        </p:nvSpPr>
        <p:spPr/>
        <p:txBody>
          <a:bodyPr/>
          <a:lstStyle/>
          <a:p>
            <a:r>
              <a:rPr lang="en-AU" dirty="0">
                <a:latin typeface="+mj-lt"/>
              </a:rPr>
              <a:t>Art making – review, refine and reflect </a:t>
            </a:r>
            <a:r>
              <a:rPr lang="en-AU" dirty="0">
                <a:solidFill>
                  <a:schemeClr val="accent1">
                    <a:alpha val="0"/>
                  </a:schemeClr>
                </a:solidFill>
                <a:latin typeface="+mj-lt"/>
              </a:rPr>
              <a:t>(2)</a:t>
            </a:r>
          </a:p>
        </p:txBody>
      </p:sp>
      <p:sp>
        <p:nvSpPr>
          <p:cNvPr id="4" name="Text Placeholder 3">
            <a:extLst>
              <a:ext uri="{FF2B5EF4-FFF2-40B4-BE49-F238E27FC236}">
                <a16:creationId xmlns:a16="http://schemas.microsoft.com/office/drawing/2014/main" id="{DAF580BB-F336-8458-C0AF-2D125A6F386C}"/>
              </a:ext>
            </a:extLst>
          </p:cNvPr>
          <p:cNvSpPr>
            <a:spLocks noGrp="1"/>
          </p:cNvSpPr>
          <p:nvPr>
            <p:ph type="body" sz="quarter" idx="18"/>
          </p:nvPr>
        </p:nvSpPr>
        <p:spPr/>
        <p:txBody>
          <a:bodyPr/>
          <a:lstStyle/>
          <a:p>
            <a:r>
              <a:rPr lang="en-AU" dirty="0">
                <a:latin typeface="+mj-lt"/>
              </a:rPr>
              <a:t>4.1(c) – Refine</a:t>
            </a:r>
          </a:p>
        </p:txBody>
      </p:sp>
      <p:sp>
        <p:nvSpPr>
          <p:cNvPr id="5" name="Content Placeholder 4">
            <a:extLst>
              <a:ext uri="{FF2B5EF4-FFF2-40B4-BE49-F238E27FC236}">
                <a16:creationId xmlns:a16="http://schemas.microsoft.com/office/drawing/2014/main" id="{0CF33D1C-EA9F-A348-E53F-BC9CAFC64AF7}"/>
              </a:ext>
            </a:extLst>
          </p:cNvPr>
          <p:cNvSpPr>
            <a:spLocks noGrp="1"/>
          </p:cNvSpPr>
          <p:nvPr>
            <p:ph sz="quarter" idx="19"/>
          </p:nvPr>
        </p:nvSpPr>
        <p:spPr/>
        <p:txBody>
          <a:bodyPr/>
          <a:lstStyle/>
          <a:p>
            <a:pPr marL="285750" indent="-285750">
              <a:buFont typeface="Arial" panose="020B0604020202020204" pitchFamily="34" charset="0"/>
              <a:buChar char="•"/>
            </a:pPr>
            <a:r>
              <a:rPr lang="en-AU" sz="1800" dirty="0">
                <a:latin typeface="+mn-lt"/>
              </a:rPr>
              <a:t>Choose 1–2 or your reworked or remixed artefacts.</a:t>
            </a:r>
          </a:p>
          <a:p>
            <a:pPr marL="285750" indent="-285750">
              <a:buFont typeface="Arial" panose="020B0604020202020204" pitchFamily="34" charset="0"/>
              <a:buChar char="•"/>
            </a:pPr>
            <a:r>
              <a:rPr lang="en-AU" sz="1800" dirty="0">
                <a:latin typeface="+mn-lt"/>
              </a:rPr>
              <a:t>Use self-evaluation and/or peer feedback to get ideas about refining your intentions, choices and actions in these pieces. </a:t>
            </a:r>
          </a:p>
          <a:p>
            <a:pPr marL="285750" indent="-285750">
              <a:buFont typeface="Arial" panose="020B0604020202020204" pitchFamily="34" charset="0"/>
              <a:buChar char="•"/>
            </a:pPr>
            <a:r>
              <a:rPr lang="en-AU" sz="1800" dirty="0">
                <a:latin typeface="+mn-lt"/>
              </a:rPr>
              <a:t>Consider – what ideas about your site can you communicate with these works? What do you need to do to strengthen those ideas, by further developing technical skills or changing material practice?</a:t>
            </a:r>
          </a:p>
          <a:p>
            <a:pPr marL="285750" indent="-285750">
              <a:buFont typeface="Arial" panose="020B0604020202020204" pitchFamily="34" charset="0"/>
              <a:buChar char="•"/>
            </a:pPr>
            <a:r>
              <a:rPr lang="en-AU" sz="1800" dirty="0">
                <a:latin typeface="+mn-lt"/>
              </a:rPr>
              <a:t>Spend some time making adjustments to strengthen and refine these preliminary works.</a:t>
            </a:r>
          </a:p>
        </p:txBody>
      </p:sp>
      <p:pic>
        <p:nvPicPr>
          <p:cNvPr id="10" name="Picture 9">
            <a:extLst>
              <a:ext uri="{FF2B5EF4-FFF2-40B4-BE49-F238E27FC236}">
                <a16:creationId xmlns:a16="http://schemas.microsoft.com/office/drawing/2014/main" id="{D358311B-9CD7-323E-3227-D3EA64BEBC6D}"/>
              </a:ext>
              <a:ext uri="{C183D7F6-B498-43B3-948B-1728B52AA6E4}">
                <adec:decorative xmlns:adec="http://schemas.microsoft.com/office/drawing/2017/decorative" val="1"/>
              </a:ext>
            </a:extLst>
          </p:cNvPr>
          <p:cNvPicPr>
            <a:picLocks noChangeAspect="1"/>
          </p:cNvPicPr>
          <p:nvPr/>
        </p:nvPicPr>
        <p:blipFill>
          <a:blip r:embed="rId3" cstate="hqprint">
            <a:extLst>
              <a:ext uri="{28A0092B-C50C-407E-A947-70E740481C1C}">
                <a14:useLocalDpi xmlns:a14="http://schemas.microsoft.com/office/drawing/2010/main"/>
              </a:ext>
            </a:extLst>
          </a:blip>
          <a:srcRect t="262" b="262"/>
          <a:stretch/>
        </p:blipFill>
        <p:spPr>
          <a:xfrm>
            <a:off x="6274063" y="1685365"/>
            <a:ext cx="5557574" cy="3872753"/>
          </a:xfrm>
          <a:prstGeom prst="rect">
            <a:avLst/>
          </a:prstGeom>
        </p:spPr>
      </p:pic>
      <p:sp>
        <p:nvSpPr>
          <p:cNvPr id="2" name="Slide Number Placeholder 1">
            <a:extLst>
              <a:ext uri="{FF2B5EF4-FFF2-40B4-BE49-F238E27FC236}">
                <a16:creationId xmlns:a16="http://schemas.microsoft.com/office/drawing/2014/main" id="{67B5CCC1-06FC-C1CF-CD41-14086DD3739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82</a:t>
            </a:fld>
            <a:endParaRPr lang="en-AU"/>
          </a:p>
        </p:txBody>
      </p:sp>
    </p:spTree>
    <p:extLst>
      <p:ext uri="{BB962C8B-B14F-4D97-AF65-F5344CB8AC3E}">
        <p14:creationId xmlns:p14="http://schemas.microsoft.com/office/powerpoint/2010/main" val="3339404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5C24FB-51C9-A234-58B7-C4EF38BB9ED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8F1EA41-60C7-5E19-246E-C086B6859ECB}"/>
              </a:ext>
            </a:extLst>
          </p:cNvPr>
          <p:cNvSpPr>
            <a:spLocks noGrp="1"/>
          </p:cNvSpPr>
          <p:nvPr>
            <p:ph type="title"/>
          </p:nvPr>
        </p:nvSpPr>
        <p:spPr/>
        <p:txBody>
          <a:bodyPr/>
          <a:lstStyle/>
          <a:p>
            <a:r>
              <a:rPr lang="en-AU" dirty="0">
                <a:latin typeface="+mj-lt"/>
              </a:rPr>
              <a:t>Art making – review, refine and reflect </a:t>
            </a:r>
            <a:r>
              <a:rPr lang="en-AU" dirty="0">
                <a:solidFill>
                  <a:schemeClr val="accent1">
                    <a:alpha val="0"/>
                  </a:schemeClr>
                </a:solidFill>
                <a:latin typeface="+mj-lt"/>
              </a:rPr>
              <a:t>(3)</a:t>
            </a:r>
          </a:p>
        </p:txBody>
      </p:sp>
      <p:sp>
        <p:nvSpPr>
          <p:cNvPr id="4" name="Text Placeholder 3">
            <a:extLst>
              <a:ext uri="{FF2B5EF4-FFF2-40B4-BE49-F238E27FC236}">
                <a16:creationId xmlns:a16="http://schemas.microsoft.com/office/drawing/2014/main" id="{2EC39223-4CA3-14F4-BA95-2CB3F051EBF9}"/>
              </a:ext>
            </a:extLst>
          </p:cNvPr>
          <p:cNvSpPr>
            <a:spLocks noGrp="1"/>
          </p:cNvSpPr>
          <p:nvPr>
            <p:ph type="body" sz="quarter" idx="18"/>
          </p:nvPr>
        </p:nvSpPr>
        <p:spPr/>
        <p:txBody>
          <a:bodyPr/>
          <a:lstStyle/>
          <a:p>
            <a:r>
              <a:rPr lang="en-AU">
                <a:latin typeface="+mj-lt"/>
              </a:rPr>
              <a:t>4.1(d) – Record and reflect</a:t>
            </a:r>
          </a:p>
        </p:txBody>
      </p:sp>
      <p:sp>
        <p:nvSpPr>
          <p:cNvPr id="5" name="Content Placeholder 4">
            <a:extLst>
              <a:ext uri="{FF2B5EF4-FFF2-40B4-BE49-F238E27FC236}">
                <a16:creationId xmlns:a16="http://schemas.microsoft.com/office/drawing/2014/main" id="{9959E1D7-0215-5F1C-1E3F-2D105B854A55}"/>
              </a:ext>
            </a:extLst>
          </p:cNvPr>
          <p:cNvSpPr>
            <a:spLocks noGrp="1"/>
          </p:cNvSpPr>
          <p:nvPr>
            <p:ph sz="quarter" idx="19"/>
          </p:nvPr>
        </p:nvSpPr>
        <p:spPr>
          <a:xfrm>
            <a:off x="360361" y="1562471"/>
            <a:ext cx="6526213" cy="4814518"/>
          </a:xfrm>
        </p:spPr>
        <p:txBody>
          <a:bodyPr/>
          <a:lstStyle/>
          <a:p>
            <a:pPr marL="285750" indent="-285750">
              <a:buFont typeface="Arial" panose="020B0604020202020204" pitchFamily="34" charset="0"/>
              <a:buChar char="•"/>
            </a:pPr>
            <a:r>
              <a:rPr lang="en-AU" sz="1800">
                <a:latin typeface="+mn-lt"/>
              </a:rPr>
              <a:t>Select your strongest remixed, reworked and/or refined artefacts</a:t>
            </a:r>
          </a:p>
          <a:p>
            <a:pPr marL="285750" indent="-285750">
              <a:buFont typeface="Arial" panose="020B0604020202020204" pitchFamily="34" charset="0"/>
              <a:buChar char="•"/>
            </a:pPr>
            <a:r>
              <a:rPr lang="en-AU" sz="1800">
                <a:latin typeface="+mn-lt"/>
              </a:rPr>
              <a:t>Use self-evaluation and peer feedback to consider your next steps</a:t>
            </a:r>
          </a:p>
          <a:p>
            <a:r>
              <a:rPr lang="en-AU" sz="1800">
                <a:latin typeface="+mn-lt"/>
              </a:rPr>
              <a:t>Think about:</a:t>
            </a:r>
          </a:p>
          <a:p>
            <a:pPr marL="285750" indent="-285750">
              <a:buFont typeface="Arial" panose="020B0604020202020204" pitchFamily="34" charset="0"/>
              <a:buChar char="•"/>
            </a:pPr>
            <a:r>
              <a:rPr lang="en-AU" sz="1800">
                <a:latin typeface="+mn-lt"/>
              </a:rPr>
              <a:t>What made you select these artefacts as your strongest?</a:t>
            </a:r>
          </a:p>
          <a:p>
            <a:pPr marL="285750" indent="-285750">
              <a:buFont typeface="Arial" panose="020B0604020202020204" pitchFamily="34" charset="0"/>
              <a:buChar char="•"/>
            </a:pPr>
            <a:r>
              <a:rPr lang="en-AU" sz="1800">
                <a:latin typeface="+mn-lt"/>
              </a:rPr>
              <a:t>What ideas about place are you exploring in these works? Is there a new insight about this place that you can represent?</a:t>
            </a:r>
          </a:p>
          <a:p>
            <a:pPr marL="285750" indent="-285750">
              <a:buFont typeface="Arial" panose="020B0604020202020204" pitchFamily="34" charset="0"/>
              <a:buChar char="•"/>
            </a:pPr>
            <a:r>
              <a:rPr lang="en-AU" sz="1800">
                <a:latin typeface="+mn-lt"/>
              </a:rPr>
              <a:t>What materials and techniques are best suited to communicating your ideas?</a:t>
            </a:r>
          </a:p>
        </p:txBody>
      </p:sp>
      <p:pic>
        <p:nvPicPr>
          <p:cNvPr id="9" name="Picture 8">
            <a:extLst>
              <a:ext uri="{FF2B5EF4-FFF2-40B4-BE49-F238E27FC236}">
                <a16:creationId xmlns:a16="http://schemas.microsoft.com/office/drawing/2014/main" id="{65FD8E69-1668-362E-4D0B-06C0BD6C70C7}"/>
              </a:ext>
              <a:ext uri="{C183D7F6-B498-43B3-948B-1728B52AA6E4}">
                <adec:decorative xmlns:adec="http://schemas.microsoft.com/office/drawing/2017/decorative" val="1"/>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7027904" y="1746504"/>
            <a:ext cx="4803734" cy="3364992"/>
          </a:xfrm>
          <a:prstGeom prst="rect">
            <a:avLst/>
          </a:prstGeom>
        </p:spPr>
      </p:pic>
      <p:sp>
        <p:nvSpPr>
          <p:cNvPr id="2" name="Slide Number Placeholder 1">
            <a:extLst>
              <a:ext uri="{FF2B5EF4-FFF2-40B4-BE49-F238E27FC236}">
                <a16:creationId xmlns:a16="http://schemas.microsoft.com/office/drawing/2014/main" id="{5A98E2E3-89BB-771F-76D5-8E72157AC9A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83</a:t>
            </a:fld>
            <a:endParaRPr lang="en-AU"/>
          </a:p>
        </p:txBody>
      </p:sp>
    </p:spTree>
    <p:extLst>
      <p:ext uri="{BB962C8B-B14F-4D97-AF65-F5344CB8AC3E}">
        <p14:creationId xmlns:p14="http://schemas.microsoft.com/office/powerpoint/2010/main" val="1054582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5DA1C4-D668-A6E5-5051-D507FB1CB2E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C138387-A61B-6675-A471-113C78DD4B08}"/>
              </a:ext>
            </a:extLst>
          </p:cNvPr>
          <p:cNvSpPr>
            <a:spLocks noGrp="1"/>
          </p:cNvSpPr>
          <p:nvPr>
            <p:ph type="title"/>
          </p:nvPr>
        </p:nvSpPr>
        <p:spPr/>
        <p:txBody>
          <a:bodyPr/>
          <a:lstStyle/>
          <a:p>
            <a:r>
              <a:rPr lang="en-AU" dirty="0">
                <a:latin typeface="+mj-lt"/>
              </a:rPr>
              <a:t>Yang Yongliang – creating new worlds </a:t>
            </a:r>
            <a:r>
              <a:rPr lang="en-AU" dirty="0">
                <a:solidFill>
                  <a:schemeClr val="accent1">
                    <a:alpha val="0"/>
                  </a:schemeClr>
                </a:solidFill>
                <a:latin typeface="+mj-lt"/>
              </a:rPr>
              <a:t>(1)</a:t>
            </a:r>
          </a:p>
        </p:txBody>
      </p:sp>
      <p:sp>
        <p:nvSpPr>
          <p:cNvPr id="4" name="Text Placeholder 3">
            <a:extLst>
              <a:ext uri="{FF2B5EF4-FFF2-40B4-BE49-F238E27FC236}">
                <a16:creationId xmlns:a16="http://schemas.microsoft.com/office/drawing/2014/main" id="{BE90C55B-019C-BBEA-C9B8-7AFF9F95E0B1}"/>
              </a:ext>
            </a:extLst>
          </p:cNvPr>
          <p:cNvSpPr>
            <a:spLocks noGrp="1"/>
          </p:cNvSpPr>
          <p:nvPr>
            <p:ph type="body" sz="quarter" idx="18"/>
          </p:nvPr>
        </p:nvSpPr>
        <p:spPr/>
        <p:txBody>
          <a:bodyPr/>
          <a:lstStyle/>
          <a:p>
            <a:r>
              <a:rPr lang="en-AU">
                <a:latin typeface="+mj-lt"/>
              </a:rPr>
              <a:t>4.2(a) – Consolidating prior learning</a:t>
            </a:r>
          </a:p>
        </p:txBody>
      </p:sp>
      <p:sp>
        <p:nvSpPr>
          <p:cNvPr id="7" name="Rectangle: Rounded Corners 6">
            <a:extLst>
              <a:ext uri="{FF2B5EF4-FFF2-40B4-BE49-F238E27FC236}">
                <a16:creationId xmlns:a16="http://schemas.microsoft.com/office/drawing/2014/main" id="{25EA6267-E2A0-338B-5668-8BB34B2D5C0E}"/>
              </a:ext>
              <a:ext uri="{C183D7F6-B498-43B3-948B-1728B52AA6E4}">
                <adec:decorative xmlns:adec="http://schemas.microsoft.com/office/drawing/2017/decorative" val="1"/>
              </a:ext>
            </a:extLst>
          </p:cNvPr>
          <p:cNvSpPr/>
          <p:nvPr/>
        </p:nvSpPr>
        <p:spPr>
          <a:xfrm>
            <a:off x="279791" y="1400341"/>
            <a:ext cx="3690630" cy="5071858"/>
          </a:xfrm>
          <a:prstGeom prst="roundRect">
            <a:avLst>
              <a:gd name="adj" fmla="val 3011"/>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63538"/>
            <a:endParaRPr lang="en-GB" sz="1800">
              <a:solidFill>
                <a:schemeClr val="tx1"/>
              </a:solidFill>
              <a:latin typeface="+mj-lt"/>
              <a:cs typeface="Arial" panose="020B0604020202020204" pitchFamily="34" charset="0"/>
            </a:endParaRPr>
          </a:p>
        </p:txBody>
      </p:sp>
      <p:sp>
        <p:nvSpPr>
          <p:cNvPr id="6" name="Picture Placeholder 5">
            <a:extLst>
              <a:ext uri="{FF2B5EF4-FFF2-40B4-BE49-F238E27FC236}">
                <a16:creationId xmlns:a16="http://schemas.microsoft.com/office/drawing/2014/main" id="{104E9960-F678-43C2-6AB8-544F58BCEA44}"/>
              </a:ext>
            </a:extLst>
          </p:cNvPr>
          <p:cNvSpPr>
            <a:spLocks noGrp="1"/>
          </p:cNvSpPr>
          <p:nvPr>
            <p:ph type="pic" sz="quarter" idx="20"/>
          </p:nvPr>
        </p:nvSpPr>
        <p:spPr>
          <a:xfrm>
            <a:off x="359999" y="1497008"/>
            <a:ext cx="3530212" cy="4010317"/>
          </a:xfrm>
        </p:spPr>
        <p:txBody>
          <a:bodyPr/>
          <a:lstStyle/>
          <a:p>
            <a:endParaRPr lang="en-AU"/>
          </a:p>
        </p:txBody>
      </p:sp>
      <p:sp>
        <p:nvSpPr>
          <p:cNvPr id="8" name="TextBox 7">
            <a:extLst>
              <a:ext uri="{FF2B5EF4-FFF2-40B4-BE49-F238E27FC236}">
                <a16:creationId xmlns:a16="http://schemas.microsoft.com/office/drawing/2014/main" id="{644DB8F1-2CCB-D80D-6BF1-39D1F2F1FBC4}"/>
              </a:ext>
            </a:extLst>
          </p:cNvPr>
          <p:cNvSpPr txBox="1"/>
          <p:nvPr/>
        </p:nvSpPr>
        <p:spPr>
          <a:xfrm>
            <a:off x="359999" y="5615131"/>
            <a:ext cx="3530212" cy="677108"/>
          </a:xfrm>
          <a:prstGeom prst="rect">
            <a:avLst/>
          </a:prstGeom>
          <a:noFill/>
        </p:spPr>
        <p:txBody>
          <a:bodyPr wrap="square">
            <a:spAutoFit/>
          </a:bodyPr>
          <a:lstStyle/>
          <a:p>
            <a:pPr marL="0" marR="0" lvl="0" indent="0" algn="l" defTabSz="609585" rtl="0" eaLnBrk="1" fontAlgn="auto" latinLnBrk="0" hangingPunct="1">
              <a:lnSpc>
                <a:spcPct val="100000"/>
              </a:lnSpc>
              <a:spcBef>
                <a:spcPts val="600"/>
              </a:spcBef>
              <a:spcAft>
                <a:spcPts val="600"/>
              </a:spcAft>
              <a:buClrTx/>
              <a:buSzTx/>
              <a:buFontTx/>
              <a:buNone/>
              <a:tabLst/>
              <a:defRPr/>
            </a:pPr>
            <a:r>
              <a:rPr kumimoji="0" lang="en-AU" sz="1400" b="0" i="0" u="none" strike="noStrike" kern="1200" cap="none" spc="0" normalizeH="0" baseline="0" noProof="0">
                <a:ln>
                  <a:noFill/>
                </a:ln>
                <a:solidFill>
                  <a:srgbClr val="22272B"/>
                </a:solidFill>
                <a:effectLst/>
                <a:uLnTx/>
                <a:uFillTx/>
                <a:ea typeface="+mn-ea"/>
                <a:cs typeface="+mn-cs"/>
                <a:hlinkClick r:id="rId3"/>
              </a:rPr>
              <a:t>The Falls (2022) by Yang Yongliang</a:t>
            </a:r>
            <a:endParaRPr kumimoji="0" lang="en-AU" sz="1400" b="0" i="0" u="none" strike="noStrike" kern="1200" cap="none" spc="0" normalizeH="0" baseline="0" noProof="0">
              <a:ln>
                <a:noFill/>
              </a:ln>
              <a:solidFill>
                <a:srgbClr val="22272B"/>
              </a:solidFill>
              <a:effectLst/>
              <a:uLnTx/>
              <a:uFillTx/>
              <a:ea typeface="+mn-ea"/>
              <a:cs typeface="+mn-cs"/>
              <a:hlinkClick r:id="rId4"/>
            </a:endParaRPr>
          </a:p>
          <a:p>
            <a:pPr marL="0" marR="0" lvl="0" indent="0" algn="l" defTabSz="609585" rtl="0" eaLnBrk="1" fontAlgn="auto" latinLnBrk="0" hangingPunct="1">
              <a:lnSpc>
                <a:spcPct val="100000"/>
              </a:lnSpc>
              <a:spcBef>
                <a:spcPts val="600"/>
              </a:spcBef>
              <a:spcAft>
                <a:spcPts val="600"/>
              </a:spcAft>
              <a:buClrTx/>
              <a:buSzTx/>
              <a:buFontTx/>
              <a:buNone/>
              <a:tabLst/>
              <a:defRPr/>
            </a:pPr>
            <a:r>
              <a:rPr kumimoji="0" lang="en-AU" sz="1400" b="0" i="0" u="none" strike="noStrike" kern="1200" cap="none" spc="0" normalizeH="0" baseline="0" noProof="0">
                <a:ln>
                  <a:noFill/>
                </a:ln>
                <a:solidFill>
                  <a:srgbClr val="212529"/>
                </a:solidFill>
                <a:effectLst/>
                <a:uLnTx/>
                <a:uFillTx/>
                <a:ea typeface="+mn-ea"/>
                <a:cs typeface="+mn-cs"/>
              </a:rPr>
              <a:t>Single channel 4K video, 7:00 minutes</a:t>
            </a:r>
          </a:p>
        </p:txBody>
      </p:sp>
      <p:grpSp>
        <p:nvGrpSpPr>
          <p:cNvPr id="11" name="Group 10" descr="What do you recall about Yang Yongliang’s digital landscape artworks?&#10;Collaborate with a peer to share what you know about …&#10;">
            <a:extLst>
              <a:ext uri="{FF2B5EF4-FFF2-40B4-BE49-F238E27FC236}">
                <a16:creationId xmlns:a16="http://schemas.microsoft.com/office/drawing/2014/main" id="{53384C06-4FE6-645F-488C-B744B29EE406}"/>
              </a:ext>
            </a:extLst>
          </p:cNvPr>
          <p:cNvGrpSpPr/>
          <p:nvPr/>
        </p:nvGrpSpPr>
        <p:grpSpPr>
          <a:xfrm>
            <a:off x="4070920" y="1400341"/>
            <a:ext cx="7841288" cy="1312234"/>
            <a:chOff x="4308000" y="160550"/>
            <a:chExt cx="6247054" cy="1045440"/>
          </a:xfrm>
        </p:grpSpPr>
        <p:grpSp>
          <p:nvGrpSpPr>
            <p:cNvPr id="12" name="Group 11" descr="2. Pre-production">
              <a:extLst>
                <a:ext uri="{FF2B5EF4-FFF2-40B4-BE49-F238E27FC236}">
                  <a16:creationId xmlns:a16="http://schemas.microsoft.com/office/drawing/2014/main" id="{9D8336D6-4298-F04D-251A-2BD114850547}"/>
                </a:ext>
              </a:extLst>
            </p:cNvPr>
            <p:cNvGrpSpPr/>
            <p:nvPr/>
          </p:nvGrpSpPr>
          <p:grpSpPr>
            <a:xfrm>
              <a:off x="4308000" y="160550"/>
              <a:ext cx="6247054" cy="1045440"/>
              <a:chOff x="8516640" y="310738"/>
              <a:chExt cx="6247054" cy="1045440"/>
            </a:xfrm>
          </p:grpSpPr>
          <p:sp>
            <p:nvSpPr>
              <p:cNvPr id="14" name="Rectangle: Rounded Corners 13">
                <a:extLst>
                  <a:ext uri="{FF2B5EF4-FFF2-40B4-BE49-F238E27FC236}">
                    <a16:creationId xmlns:a16="http://schemas.microsoft.com/office/drawing/2014/main" id="{69FB6F9B-3DED-B8D4-BD17-DA60B85583E7}"/>
                  </a:ext>
                  <a:ext uri="{C183D7F6-B498-43B3-948B-1728B52AA6E4}">
                    <adec:decorative xmlns:adec="http://schemas.microsoft.com/office/drawing/2017/decorative" val="1"/>
                  </a:ext>
                </a:extLst>
              </p:cNvPr>
              <p:cNvSpPr/>
              <p:nvPr/>
            </p:nvSpPr>
            <p:spPr>
              <a:xfrm>
                <a:off x="9194421" y="374761"/>
                <a:ext cx="5569273" cy="917394"/>
              </a:xfrm>
              <a:prstGeom prst="roundRect">
                <a:avLst>
                  <a:gd name="adj" fmla="val 1725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449263" indent="-19050">
                  <a:spcAft>
                    <a:spcPts val="600"/>
                  </a:spcAft>
                </a:pPr>
                <a:r>
                  <a:rPr lang="en-GB" sz="1800">
                    <a:solidFill>
                      <a:schemeClr val="bg1"/>
                    </a:solidFill>
                    <a:cs typeface="Arial" panose="020B0604020202020204" pitchFamily="34" charset="0"/>
                  </a:rPr>
                  <a:t>What do you recall about Yang Yongliang’s digital landscape artworks?</a:t>
                </a:r>
              </a:p>
              <a:p>
                <a:pPr marL="449263" indent="-19050">
                  <a:spcAft>
                    <a:spcPts val="600"/>
                  </a:spcAft>
                </a:pPr>
                <a:r>
                  <a:rPr lang="en-GB" sz="1800">
                    <a:solidFill>
                      <a:schemeClr val="bg1"/>
                    </a:solidFill>
                    <a:cs typeface="Arial" panose="020B0604020202020204" pitchFamily="34" charset="0"/>
                  </a:rPr>
                  <a:t>Collaborate with a peer to share what you know about …</a:t>
                </a:r>
              </a:p>
            </p:txBody>
          </p:sp>
          <p:sp>
            <p:nvSpPr>
              <p:cNvPr id="15" name="Oval 14">
                <a:hlinkClick r:id="rId5" action="ppaction://hlinksldjump"/>
                <a:extLst>
                  <a:ext uri="{FF2B5EF4-FFF2-40B4-BE49-F238E27FC236}">
                    <a16:creationId xmlns:a16="http://schemas.microsoft.com/office/drawing/2014/main" id="{AF003741-ABBC-980D-BE9C-4CDF1335A5F8}"/>
                  </a:ext>
                </a:extLst>
              </p:cNvPr>
              <p:cNvSpPr/>
              <p:nvPr/>
            </p:nvSpPr>
            <p:spPr>
              <a:xfrm>
                <a:off x="8516640" y="310738"/>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sz="3000" b="1">
                  <a:solidFill>
                    <a:schemeClr val="bg1"/>
                  </a:solidFill>
                  <a:cs typeface="Arial" panose="020B0604020202020204" pitchFamily="34" charset="0"/>
                </a:endParaRPr>
              </a:p>
            </p:txBody>
          </p:sp>
        </p:grpSp>
        <p:pic>
          <p:nvPicPr>
            <p:cNvPr id="13" name="Picture 12">
              <a:extLst>
                <a:ext uri="{FF2B5EF4-FFF2-40B4-BE49-F238E27FC236}">
                  <a16:creationId xmlns:a16="http://schemas.microsoft.com/office/drawing/2014/main" id="{6A0C992F-34F2-4D8C-F9AC-2A565BBE5D54}"/>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a:off x="4407873" y="261378"/>
              <a:ext cx="845694" cy="845694"/>
            </a:xfrm>
            <a:prstGeom prst="rect">
              <a:avLst/>
            </a:prstGeom>
          </p:spPr>
        </p:pic>
      </p:grpSp>
      <p:sp>
        <p:nvSpPr>
          <p:cNvPr id="19" name="Rectangle: Rounded Corners 18">
            <a:extLst>
              <a:ext uri="{FF2B5EF4-FFF2-40B4-BE49-F238E27FC236}">
                <a16:creationId xmlns:a16="http://schemas.microsoft.com/office/drawing/2014/main" id="{B91074C1-15B2-283F-3226-99B9FF5DB6A8}"/>
              </a:ext>
              <a:ext uri="{C183D7F6-B498-43B3-948B-1728B52AA6E4}">
                <adec:decorative xmlns:adec="http://schemas.microsoft.com/office/drawing/2017/decorative" val="1"/>
              </a:ext>
            </a:extLst>
          </p:cNvPr>
          <p:cNvSpPr/>
          <p:nvPr/>
        </p:nvSpPr>
        <p:spPr>
          <a:xfrm>
            <a:off x="4140934" y="2820381"/>
            <a:ext cx="1812156" cy="1714135"/>
          </a:xfrm>
          <a:prstGeom prst="roundRect">
            <a:avLst>
              <a:gd name="adj" fmla="val 17256"/>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spcAft>
                <a:spcPts val="600"/>
              </a:spcAft>
            </a:pPr>
            <a:r>
              <a:rPr lang="en-GB" sz="1800">
                <a:solidFill>
                  <a:schemeClr val="tx1"/>
                </a:solidFill>
                <a:cs typeface="Arial" panose="020B0604020202020204" pitchFamily="34" charset="0"/>
              </a:rPr>
              <a:t>The artist</a:t>
            </a:r>
          </a:p>
        </p:txBody>
      </p:sp>
      <p:sp>
        <p:nvSpPr>
          <p:cNvPr id="21" name="Rectangle: Rounded Corners 20">
            <a:extLst>
              <a:ext uri="{FF2B5EF4-FFF2-40B4-BE49-F238E27FC236}">
                <a16:creationId xmlns:a16="http://schemas.microsoft.com/office/drawing/2014/main" id="{9F0866A9-95B2-7688-FF85-215B79551095}"/>
              </a:ext>
              <a:ext uri="{C183D7F6-B498-43B3-948B-1728B52AA6E4}">
                <adec:decorative xmlns:adec="http://schemas.microsoft.com/office/drawing/2017/decorative" val="1"/>
              </a:ext>
            </a:extLst>
          </p:cNvPr>
          <p:cNvSpPr/>
          <p:nvPr/>
        </p:nvSpPr>
        <p:spPr>
          <a:xfrm>
            <a:off x="6127307" y="2820381"/>
            <a:ext cx="1812156" cy="1714135"/>
          </a:xfrm>
          <a:prstGeom prst="roundRect">
            <a:avLst>
              <a:gd name="adj" fmla="val 17256"/>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spcAft>
                <a:spcPts val="600"/>
              </a:spcAft>
            </a:pPr>
            <a:r>
              <a:rPr lang="en-GB" sz="1800">
                <a:solidFill>
                  <a:schemeClr val="tx1"/>
                </a:solidFill>
                <a:cs typeface="Arial" panose="020B0604020202020204" pitchFamily="34" charset="0"/>
              </a:rPr>
              <a:t>The artwork</a:t>
            </a:r>
          </a:p>
        </p:txBody>
      </p:sp>
      <p:sp>
        <p:nvSpPr>
          <p:cNvPr id="22" name="Rectangle: Rounded Corners 21">
            <a:extLst>
              <a:ext uri="{FF2B5EF4-FFF2-40B4-BE49-F238E27FC236}">
                <a16:creationId xmlns:a16="http://schemas.microsoft.com/office/drawing/2014/main" id="{10248FED-35A1-C699-2BF5-DC178BE49AF1}"/>
              </a:ext>
              <a:ext uri="{C183D7F6-B498-43B3-948B-1728B52AA6E4}">
                <adec:decorative xmlns:adec="http://schemas.microsoft.com/office/drawing/2017/decorative" val="1"/>
              </a:ext>
            </a:extLst>
          </p:cNvPr>
          <p:cNvSpPr/>
          <p:nvPr/>
        </p:nvSpPr>
        <p:spPr>
          <a:xfrm>
            <a:off x="8113680" y="2820381"/>
            <a:ext cx="1812156" cy="1714135"/>
          </a:xfrm>
          <a:prstGeom prst="roundRect">
            <a:avLst>
              <a:gd name="adj" fmla="val 17256"/>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spcAft>
                <a:spcPts val="600"/>
              </a:spcAft>
            </a:pPr>
            <a:r>
              <a:rPr lang="en-GB" sz="1800">
                <a:solidFill>
                  <a:schemeClr val="tx1"/>
                </a:solidFill>
                <a:cs typeface="Arial" panose="020B0604020202020204" pitchFamily="34" charset="0"/>
              </a:rPr>
              <a:t>The world</a:t>
            </a:r>
          </a:p>
        </p:txBody>
      </p:sp>
      <p:sp>
        <p:nvSpPr>
          <p:cNvPr id="23" name="Rectangle: Rounded Corners 22">
            <a:extLst>
              <a:ext uri="{FF2B5EF4-FFF2-40B4-BE49-F238E27FC236}">
                <a16:creationId xmlns:a16="http://schemas.microsoft.com/office/drawing/2014/main" id="{26F97632-CB12-E829-7C70-385F64505A3C}"/>
              </a:ext>
              <a:ext uri="{C183D7F6-B498-43B3-948B-1728B52AA6E4}">
                <adec:decorative xmlns:adec="http://schemas.microsoft.com/office/drawing/2017/decorative" val="1"/>
              </a:ext>
            </a:extLst>
          </p:cNvPr>
          <p:cNvSpPr/>
          <p:nvPr/>
        </p:nvSpPr>
        <p:spPr>
          <a:xfrm>
            <a:off x="10100052" y="2820381"/>
            <a:ext cx="1812156" cy="1714135"/>
          </a:xfrm>
          <a:prstGeom prst="roundRect">
            <a:avLst>
              <a:gd name="adj" fmla="val 17256"/>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spcAft>
                <a:spcPts val="600"/>
              </a:spcAft>
            </a:pPr>
            <a:r>
              <a:rPr lang="en-GB" sz="1800">
                <a:solidFill>
                  <a:schemeClr val="tx1"/>
                </a:solidFill>
                <a:cs typeface="Arial" panose="020B0604020202020204" pitchFamily="34" charset="0"/>
              </a:rPr>
              <a:t>The audience</a:t>
            </a:r>
          </a:p>
        </p:txBody>
      </p:sp>
      <p:sp>
        <p:nvSpPr>
          <p:cNvPr id="25" name="Rectangle: Rounded Corners 24">
            <a:extLst>
              <a:ext uri="{FF2B5EF4-FFF2-40B4-BE49-F238E27FC236}">
                <a16:creationId xmlns:a16="http://schemas.microsoft.com/office/drawing/2014/main" id="{DEEBC143-BC5C-EF41-5672-8F8CD8C5448D}"/>
              </a:ext>
              <a:ext uri="{C183D7F6-B498-43B3-948B-1728B52AA6E4}">
                <adec:decorative xmlns:adec="http://schemas.microsoft.com/office/drawing/2017/decorative" val="1"/>
              </a:ext>
            </a:extLst>
          </p:cNvPr>
          <p:cNvSpPr/>
          <p:nvPr/>
        </p:nvSpPr>
        <p:spPr>
          <a:xfrm>
            <a:off x="4140934" y="4758064"/>
            <a:ext cx="1812156" cy="1714135"/>
          </a:xfrm>
          <a:prstGeom prst="roundRect">
            <a:avLst>
              <a:gd name="adj" fmla="val 17256"/>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spcAft>
                <a:spcPts val="600"/>
              </a:spcAft>
            </a:pPr>
            <a:r>
              <a:rPr lang="en-GB" sz="1800">
                <a:solidFill>
                  <a:schemeClr val="tx1"/>
                </a:solidFill>
                <a:cs typeface="Arial" panose="020B0604020202020204" pitchFamily="34" charset="0"/>
              </a:rPr>
              <a:t>Source material</a:t>
            </a:r>
          </a:p>
        </p:txBody>
      </p:sp>
      <p:sp>
        <p:nvSpPr>
          <p:cNvPr id="26" name="Rectangle: Rounded Corners 25">
            <a:extLst>
              <a:ext uri="{FF2B5EF4-FFF2-40B4-BE49-F238E27FC236}">
                <a16:creationId xmlns:a16="http://schemas.microsoft.com/office/drawing/2014/main" id="{CFFF6C01-47A6-F1F1-2EC4-6B0D2742649F}"/>
              </a:ext>
              <a:ext uri="{C183D7F6-B498-43B3-948B-1728B52AA6E4}">
                <adec:decorative xmlns:adec="http://schemas.microsoft.com/office/drawing/2017/decorative" val="1"/>
              </a:ext>
            </a:extLst>
          </p:cNvPr>
          <p:cNvSpPr/>
          <p:nvPr/>
        </p:nvSpPr>
        <p:spPr>
          <a:xfrm>
            <a:off x="6127307" y="4758064"/>
            <a:ext cx="1812156" cy="1714135"/>
          </a:xfrm>
          <a:prstGeom prst="roundRect">
            <a:avLst>
              <a:gd name="adj" fmla="val 17256"/>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spcAft>
                <a:spcPts val="600"/>
              </a:spcAft>
            </a:pPr>
            <a:r>
              <a:rPr lang="en-GB" sz="1800">
                <a:solidFill>
                  <a:schemeClr val="tx1"/>
                </a:solidFill>
                <a:cs typeface="Arial" panose="020B0604020202020204" pitchFamily="34" charset="0"/>
              </a:rPr>
              <a:t>Materials and techniques</a:t>
            </a:r>
          </a:p>
        </p:txBody>
      </p:sp>
      <p:sp>
        <p:nvSpPr>
          <p:cNvPr id="27" name="Rectangle: Rounded Corners 26">
            <a:extLst>
              <a:ext uri="{FF2B5EF4-FFF2-40B4-BE49-F238E27FC236}">
                <a16:creationId xmlns:a16="http://schemas.microsoft.com/office/drawing/2014/main" id="{0E1E7E39-1A56-A9E5-3373-6BDE094C0331}"/>
              </a:ext>
              <a:ext uri="{C183D7F6-B498-43B3-948B-1728B52AA6E4}">
                <adec:decorative xmlns:adec="http://schemas.microsoft.com/office/drawing/2017/decorative" val="1"/>
              </a:ext>
            </a:extLst>
          </p:cNvPr>
          <p:cNvSpPr/>
          <p:nvPr/>
        </p:nvSpPr>
        <p:spPr>
          <a:xfrm>
            <a:off x="8113680" y="4758064"/>
            <a:ext cx="1812156" cy="1714135"/>
          </a:xfrm>
          <a:prstGeom prst="roundRect">
            <a:avLst>
              <a:gd name="adj" fmla="val 17256"/>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spcAft>
                <a:spcPts val="600"/>
              </a:spcAft>
            </a:pPr>
            <a:r>
              <a:rPr lang="en-GB" sz="1800">
                <a:solidFill>
                  <a:schemeClr val="tx1"/>
                </a:solidFill>
                <a:cs typeface="Arial" panose="020B0604020202020204" pitchFamily="34" charset="0"/>
              </a:rPr>
              <a:t>Ideas about place</a:t>
            </a:r>
          </a:p>
        </p:txBody>
      </p:sp>
      <p:sp>
        <p:nvSpPr>
          <p:cNvPr id="28" name="Rectangle: Rounded Corners 27">
            <a:extLst>
              <a:ext uri="{FF2B5EF4-FFF2-40B4-BE49-F238E27FC236}">
                <a16:creationId xmlns:a16="http://schemas.microsoft.com/office/drawing/2014/main" id="{D22A2153-7BBC-9539-C425-89AA705B4718}"/>
              </a:ext>
              <a:ext uri="{C183D7F6-B498-43B3-948B-1728B52AA6E4}">
                <adec:decorative xmlns:adec="http://schemas.microsoft.com/office/drawing/2017/decorative" val="1"/>
              </a:ext>
            </a:extLst>
          </p:cNvPr>
          <p:cNvSpPr/>
          <p:nvPr/>
        </p:nvSpPr>
        <p:spPr>
          <a:xfrm>
            <a:off x="10100052" y="4758064"/>
            <a:ext cx="1812156" cy="1714135"/>
          </a:xfrm>
          <a:prstGeom prst="roundRect">
            <a:avLst>
              <a:gd name="adj" fmla="val 17256"/>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spcAft>
                <a:spcPts val="600"/>
              </a:spcAft>
            </a:pPr>
            <a:r>
              <a:rPr lang="en-GB" sz="1800">
                <a:solidFill>
                  <a:schemeClr val="tx1"/>
                </a:solidFill>
                <a:cs typeface="Arial" panose="020B0604020202020204" pitchFamily="34" charset="0"/>
              </a:rPr>
              <a:t>Anything else interesting</a:t>
            </a:r>
          </a:p>
        </p:txBody>
      </p:sp>
      <p:sp>
        <p:nvSpPr>
          <p:cNvPr id="2" name="Slide Number Placeholder 1">
            <a:extLst>
              <a:ext uri="{FF2B5EF4-FFF2-40B4-BE49-F238E27FC236}">
                <a16:creationId xmlns:a16="http://schemas.microsoft.com/office/drawing/2014/main" id="{013751FE-EC75-2089-A3CB-69FAB6C8D96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84</a:t>
            </a:fld>
            <a:endParaRPr lang="en-AU"/>
          </a:p>
        </p:txBody>
      </p:sp>
    </p:spTree>
    <p:extLst>
      <p:ext uri="{BB962C8B-B14F-4D97-AF65-F5344CB8AC3E}">
        <p14:creationId xmlns:p14="http://schemas.microsoft.com/office/powerpoint/2010/main" val="561889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2AAC51-187B-83F9-F73A-D8FEF75382F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4C9C763-3AAC-5D98-2973-D695EBCBC731}"/>
              </a:ext>
            </a:extLst>
          </p:cNvPr>
          <p:cNvSpPr>
            <a:spLocks noGrp="1"/>
          </p:cNvSpPr>
          <p:nvPr>
            <p:ph type="title"/>
          </p:nvPr>
        </p:nvSpPr>
        <p:spPr/>
        <p:txBody>
          <a:bodyPr/>
          <a:lstStyle/>
          <a:p>
            <a:r>
              <a:rPr lang="en-AU" dirty="0">
                <a:latin typeface="+mj-lt"/>
              </a:rPr>
              <a:t>Yang Yongliang – creating new worlds </a:t>
            </a:r>
            <a:r>
              <a:rPr lang="en-AU" dirty="0">
                <a:solidFill>
                  <a:schemeClr val="accent1">
                    <a:alpha val="0"/>
                  </a:schemeClr>
                </a:solidFill>
                <a:latin typeface="+mj-lt"/>
              </a:rPr>
              <a:t>(2)</a:t>
            </a:r>
          </a:p>
        </p:txBody>
      </p:sp>
      <p:sp>
        <p:nvSpPr>
          <p:cNvPr id="4" name="Text Placeholder 3">
            <a:extLst>
              <a:ext uri="{FF2B5EF4-FFF2-40B4-BE49-F238E27FC236}">
                <a16:creationId xmlns:a16="http://schemas.microsoft.com/office/drawing/2014/main" id="{D99D8EA3-68D8-FE7E-AF51-F5F99F2E3BB9}"/>
              </a:ext>
            </a:extLst>
          </p:cNvPr>
          <p:cNvSpPr>
            <a:spLocks noGrp="1"/>
          </p:cNvSpPr>
          <p:nvPr>
            <p:ph type="body" sz="quarter" idx="18"/>
          </p:nvPr>
        </p:nvSpPr>
        <p:spPr>
          <a:xfrm>
            <a:off x="359999" y="938685"/>
            <a:ext cx="11483999" cy="310015"/>
          </a:xfrm>
        </p:spPr>
        <p:txBody>
          <a:bodyPr/>
          <a:lstStyle/>
          <a:p>
            <a:r>
              <a:rPr lang="en-AU">
                <a:latin typeface="+mj-lt"/>
              </a:rPr>
              <a:t>4.2(b) – Using the contemporary viewpoint</a:t>
            </a:r>
          </a:p>
        </p:txBody>
      </p:sp>
      <p:pic>
        <p:nvPicPr>
          <p:cNvPr id="47" name="Picture 46">
            <a:extLst>
              <a:ext uri="{FF2B5EF4-FFF2-40B4-BE49-F238E27FC236}">
                <a16:creationId xmlns:a16="http://schemas.microsoft.com/office/drawing/2014/main" id="{55A3E4FC-6BC6-BFE7-D7A5-2CCD6784B81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958693" y="1360238"/>
            <a:ext cx="1883319" cy="1886217"/>
          </a:xfrm>
          <a:prstGeom prst="rect">
            <a:avLst/>
          </a:prstGeom>
        </p:spPr>
      </p:pic>
      <p:sp>
        <p:nvSpPr>
          <p:cNvPr id="43" name="Rectangle: Top Corners Rounded 42">
            <a:extLst>
              <a:ext uri="{FF2B5EF4-FFF2-40B4-BE49-F238E27FC236}">
                <a16:creationId xmlns:a16="http://schemas.microsoft.com/office/drawing/2014/main" id="{946F783E-FCE7-5E7B-7E80-D9FDCCEC17D2}"/>
              </a:ext>
            </a:extLst>
          </p:cNvPr>
          <p:cNvSpPr/>
          <p:nvPr/>
        </p:nvSpPr>
        <p:spPr>
          <a:xfrm>
            <a:off x="347998" y="3357994"/>
            <a:ext cx="3104707" cy="501357"/>
          </a:xfrm>
          <a:prstGeom prst="round2SameRect">
            <a:avLst/>
          </a:prstGeom>
          <a:solidFill>
            <a:srgbClr val="D912AE"/>
          </a:solidFill>
          <a:ln>
            <a:solidFill>
              <a:srgbClr val="D912A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14000"/>
              </a:lnSpc>
              <a:spcAft>
                <a:spcPts val="600"/>
              </a:spcAft>
            </a:pPr>
            <a:r>
              <a:rPr lang="en-AU" b="1">
                <a:solidFill>
                  <a:schemeClr val="bg1"/>
                </a:solidFill>
              </a:rPr>
              <a:t>Contemporary</a:t>
            </a:r>
          </a:p>
        </p:txBody>
      </p:sp>
      <p:sp>
        <p:nvSpPr>
          <p:cNvPr id="44" name="Rectangle: Top Corners Rounded 43">
            <a:extLst>
              <a:ext uri="{FF2B5EF4-FFF2-40B4-BE49-F238E27FC236}">
                <a16:creationId xmlns:a16="http://schemas.microsoft.com/office/drawing/2014/main" id="{DECF4952-5C55-E5CA-E50D-38AE4581FB05}"/>
              </a:ext>
            </a:extLst>
          </p:cNvPr>
          <p:cNvSpPr/>
          <p:nvPr/>
        </p:nvSpPr>
        <p:spPr>
          <a:xfrm>
            <a:off x="347998" y="3859351"/>
            <a:ext cx="3104707" cy="2638649"/>
          </a:xfrm>
          <a:prstGeom prst="round2SameRect">
            <a:avLst>
              <a:gd name="adj1" fmla="val 0"/>
              <a:gd name="adj2" fmla="val 5855"/>
            </a:avLst>
          </a:prstGeom>
          <a:solidFill>
            <a:srgbClr val="F7D0EF"/>
          </a:solidFill>
          <a:ln>
            <a:solidFill>
              <a:srgbClr val="D912AE"/>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4000"/>
              </a:lnSpc>
              <a:spcAft>
                <a:spcPts val="600"/>
              </a:spcAft>
              <a:buNone/>
            </a:pPr>
            <a:r>
              <a:rPr lang="en-AU" sz="1800" b="0" i="0">
                <a:solidFill>
                  <a:srgbClr val="22272B"/>
                </a:solidFill>
                <a:effectLst/>
              </a:rPr>
              <a:t>The contemporary  viewpoint is a creative and interpretative tool that guides you when art making or interpreting artworks that use current and emerging art theories and innovative practices</a:t>
            </a:r>
          </a:p>
        </p:txBody>
      </p:sp>
      <p:sp>
        <p:nvSpPr>
          <p:cNvPr id="48" name="Rectangle: Top Corners Rounded 47">
            <a:extLst>
              <a:ext uri="{FF2B5EF4-FFF2-40B4-BE49-F238E27FC236}">
                <a16:creationId xmlns:a16="http://schemas.microsoft.com/office/drawing/2014/main" id="{25D749E7-A832-E5A4-5942-DC62E830313C}"/>
              </a:ext>
            </a:extLst>
          </p:cNvPr>
          <p:cNvSpPr/>
          <p:nvPr/>
        </p:nvSpPr>
        <p:spPr>
          <a:xfrm rot="5400000">
            <a:off x="4134825" y="1038933"/>
            <a:ext cx="920046" cy="1719312"/>
          </a:xfrm>
          <a:prstGeom prst="round2SameRect">
            <a:avLst>
              <a:gd name="adj1" fmla="val 0"/>
              <a:gd name="adj2" fmla="val 14095"/>
            </a:avLst>
          </a:prstGeom>
          <a:solidFill>
            <a:srgbClr val="D912AE"/>
          </a:solidFill>
          <a:ln>
            <a:solidFill>
              <a:srgbClr val="D912AE"/>
            </a:solid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lnSpc>
                <a:spcPct val="114000"/>
              </a:lnSpc>
              <a:spcAft>
                <a:spcPts val="600"/>
              </a:spcAft>
            </a:pPr>
            <a:r>
              <a:rPr lang="en-GB" sz="1800">
                <a:solidFill>
                  <a:schemeClr val="bg1"/>
                </a:solidFill>
                <a:cs typeface="Arial" panose="020B0604020202020204" pitchFamily="34" charset="0"/>
              </a:rPr>
              <a:t>New ideas and technologies</a:t>
            </a:r>
          </a:p>
        </p:txBody>
      </p:sp>
      <p:sp>
        <p:nvSpPr>
          <p:cNvPr id="49" name="Rectangle: Top Corners Rounded 48">
            <a:extLst>
              <a:ext uri="{FF2B5EF4-FFF2-40B4-BE49-F238E27FC236}">
                <a16:creationId xmlns:a16="http://schemas.microsoft.com/office/drawing/2014/main" id="{43A73F49-BF07-44B8-380D-8CC520D6EBA7}"/>
              </a:ext>
            </a:extLst>
          </p:cNvPr>
          <p:cNvSpPr/>
          <p:nvPr/>
        </p:nvSpPr>
        <p:spPr>
          <a:xfrm rot="5400000">
            <a:off x="8263657" y="-1370587"/>
            <a:ext cx="920046" cy="6538351"/>
          </a:xfrm>
          <a:prstGeom prst="round2SameRect">
            <a:avLst>
              <a:gd name="adj1" fmla="val 13804"/>
              <a:gd name="adj2" fmla="val 0"/>
            </a:avLst>
          </a:prstGeom>
          <a:solidFill>
            <a:srgbClr val="F7D0EF"/>
          </a:solidFill>
          <a:ln>
            <a:solidFill>
              <a:srgbClr val="D912AE"/>
            </a:solid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marL="85725" algn="l">
              <a:lnSpc>
                <a:spcPct val="114000"/>
              </a:lnSpc>
              <a:spcAft>
                <a:spcPts val="600"/>
              </a:spcAft>
              <a:buNone/>
            </a:pPr>
            <a:r>
              <a:rPr lang="en-AU" sz="1800" b="0" i="0">
                <a:solidFill>
                  <a:srgbClr val="22272B"/>
                </a:solidFill>
                <a:effectLst/>
              </a:rPr>
              <a:t>Contemporary artists use new and emerging art theories, practices and technologies to make artworks.</a:t>
            </a:r>
          </a:p>
        </p:txBody>
      </p:sp>
      <p:sp>
        <p:nvSpPr>
          <p:cNvPr id="56" name="Rectangle: Top Corners Rounded 55">
            <a:extLst>
              <a:ext uri="{FF2B5EF4-FFF2-40B4-BE49-F238E27FC236}">
                <a16:creationId xmlns:a16="http://schemas.microsoft.com/office/drawing/2014/main" id="{9EBB6B6D-805F-5D86-A082-E7BFD4CC3942}"/>
              </a:ext>
            </a:extLst>
          </p:cNvPr>
          <p:cNvSpPr/>
          <p:nvPr/>
        </p:nvSpPr>
        <p:spPr>
          <a:xfrm rot="5400000">
            <a:off x="4134825" y="2074115"/>
            <a:ext cx="920046" cy="1719312"/>
          </a:xfrm>
          <a:prstGeom prst="round2SameRect">
            <a:avLst>
              <a:gd name="adj1" fmla="val 0"/>
              <a:gd name="adj2" fmla="val 14095"/>
            </a:avLst>
          </a:prstGeom>
          <a:solidFill>
            <a:srgbClr val="D912AE"/>
          </a:solidFill>
          <a:ln>
            <a:solidFill>
              <a:srgbClr val="D912AE"/>
            </a:solid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lnSpc>
                <a:spcPct val="114000"/>
              </a:lnSpc>
              <a:spcAft>
                <a:spcPts val="600"/>
              </a:spcAft>
            </a:pPr>
            <a:r>
              <a:rPr lang="en-GB" sz="1800">
                <a:solidFill>
                  <a:schemeClr val="bg1"/>
                </a:solidFill>
                <a:cs typeface="Arial" panose="020B0604020202020204" pitchFamily="34" charset="0"/>
              </a:rPr>
              <a:t>Challenge conventions</a:t>
            </a:r>
          </a:p>
        </p:txBody>
      </p:sp>
      <p:sp>
        <p:nvSpPr>
          <p:cNvPr id="57" name="Rectangle: Top Corners Rounded 56">
            <a:extLst>
              <a:ext uri="{FF2B5EF4-FFF2-40B4-BE49-F238E27FC236}">
                <a16:creationId xmlns:a16="http://schemas.microsoft.com/office/drawing/2014/main" id="{CA0A611E-FDA8-AF22-94A2-00310B547B75}"/>
              </a:ext>
            </a:extLst>
          </p:cNvPr>
          <p:cNvSpPr/>
          <p:nvPr/>
        </p:nvSpPr>
        <p:spPr>
          <a:xfrm rot="5400000">
            <a:off x="8263657" y="-335405"/>
            <a:ext cx="920046" cy="6538351"/>
          </a:xfrm>
          <a:prstGeom prst="round2SameRect">
            <a:avLst>
              <a:gd name="adj1" fmla="val 13804"/>
              <a:gd name="adj2" fmla="val 0"/>
            </a:avLst>
          </a:prstGeom>
          <a:solidFill>
            <a:srgbClr val="F7D0EF"/>
          </a:solidFill>
          <a:ln>
            <a:solidFill>
              <a:srgbClr val="D912AE"/>
            </a:solid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marL="85725" algn="l">
              <a:lnSpc>
                <a:spcPct val="114000"/>
              </a:lnSpc>
              <a:spcAft>
                <a:spcPts val="600"/>
              </a:spcAft>
              <a:buNone/>
            </a:pPr>
            <a:r>
              <a:rPr lang="en-AU" sz="1800" b="0" i="0">
                <a:solidFill>
                  <a:srgbClr val="22272B"/>
                </a:solidFill>
                <a:effectLst/>
              </a:rPr>
              <a:t>Thinking about what established, conventions and practices are in the artworld and thinking about ways to explore new ideas, and question or reinterpret accepted ideas about art.</a:t>
            </a:r>
          </a:p>
        </p:txBody>
      </p:sp>
      <p:sp>
        <p:nvSpPr>
          <p:cNvPr id="59" name="Rectangle: Top Corners Rounded 58">
            <a:extLst>
              <a:ext uri="{FF2B5EF4-FFF2-40B4-BE49-F238E27FC236}">
                <a16:creationId xmlns:a16="http://schemas.microsoft.com/office/drawing/2014/main" id="{FA336000-B1F1-B11D-6386-B0A9D074B617}"/>
              </a:ext>
            </a:extLst>
          </p:cNvPr>
          <p:cNvSpPr/>
          <p:nvPr/>
        </p:nvSpPr>
        <p:spPr>
          <a:xfrm rot="5400000">
            <a:off x="4134825" y="3109296"/>
            <a:ext cx="920046" cy="1719312"/>
          </a:xfrm>
          <a:prstGeom prst="round2SameRect">
            <a:avLst>
              <a:gd name="adj1" fmla="val 0"/>
              <a:gd name="adj2" fmla="val 14095"/>
            </a:avLst>
          </a:prstGeom>
          <a:solidFill>
            <a:srgbClr val="D912AE"/>
          </a:solidFill>
          <a:ln>
            <a:solidFill>
              <a:srgbClr val="D912AE"/>
            </a:solid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lnSpc>
                <a:spcPct val="114000"/>
              </a:lnSpc>
              <a:spcAft>
                <a:spcPts val="600"/>
              </a:spcAft>
            </a:pPr>
            <a:r>
              <a:rPr lang="en-GB" sz="1800">
                <a:solidFill>
                  <a:schemeClr val="bg1"/>
                </a:solidFill>
                <a:cs typeface="Arial" panose="020B0604020202020204" pitchFamily="34" charset="0"/>
              </a:rPr>
              <a:t>Reimagine</a:t>
            </a:r>
          </a:p>
        </p:txBody>
      </p:sp>
      <p:sp>
        <p:nvSpPr>
          <p:cNvPr id="60" name="Rectangle: Top Corners Rounded 59">
            <a:extLst>
              <a:ext uri="{FF2B5EF4-FFF2-40B4-BE49-F238E27FC236}">
                <a16:creationId xmlns:a16="http://schemas.microsoft.com/office/drawing/2014/main" id="{B6A37568-5CE5-C02B-7DB8-F1B4338F5BE0}"/>
              </a:ext>
            </a:extLst>
          </p:cNvPr>
          <p:cNvSpPr/>
          <p:nvPr/>
        </p:nvSpPr>
        <p:spPr>
          <a:xfrm rot="5400000">
            <a:off x="8263657" y="699776"/>
            <a:ext cx="920046" cy="6538351"/>
          </a:xfrm>
          <a:prstGeom prst="round2SameRect">
            <a:avLst>
              <a:gd name="adj1" fmla="val 13804"/>
              <a:gd name="adj2" fmla="val 0"/>
            </a:avLst>
          </a:prstGeom>
          <a:solidFill>
            <a:srgbClr val="F7D0EF"/>
          </a:solidFill>
          <a:ln>
            <a:solidFill>
              <a:srgbClr val="D912AE"/>
            </a:solid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marL="85725" algn="l">
              <a:lnSpc>
                <a:spcPct val="114000"/>
              </a:lnSpc>
              <a:spcAft>
                <a:spcPts val="600"/>
              </a:spcAft>
              <a:buNone/>
            </a:pPr>
            <a:r>
              <a:rPr lang="en-AU" sz="1800">
                <a:solidFill>
                  <a:srgbClr val="22272B"/>
                </a:solidFill>
              </a:rPr>
              <a:t>Creating</a:t>
            </a:r>
            <a:r>
              <a:rPr lang="en-AU" sz="1800" b="0" i="0">
                <a:solidFill>
                  <a:srgbClr val="22272B"/>
                </a:solidFill>
                <a:effectLst/>
              </a:rPr>
              <a:t> new and different ideas that explore something familiar from a different perspective.</a:t>
            </a:r>
          </a:p>
        </p:txBody>
      </p:sp>
      <p:sp>
        <p:nvSpPr>
          <p:cNvPr id="62" name="Rectangle: Top Corners Rounded 61">
            <a:extLst>
              <a:ext uri="{FF2B5EF4-FFF2-40B4-BE49-F238E27FC236}">
                <a16:creationId xmlns:a16="http://schemas.microsoft.com/office/drawing/2014/main" id="{0A8FC44E-AE23-302F-8A7E-49D52C93FD26}"/>
              </a:ext>
            </a:extLst>
          </p:cNvPr>
          <p:cNvSpPr/>
          <p:nvPr/>
        </p:nvSpPr>
        <p:spPr>
          <a:xfrm rot="5400000">
            <a:off x="4134825" y="4144476"/>
            <a:ext cx="920046" cy="1719312"/>
          </a:xfrm>
          <a:prstGeom prst="round2SameRect">
            <a:avLst>
              <a:gd name="adj1" fmla="val 0"/>
              <a:gd name="adj2" fmla="val 14095"/>
            </a:avLst>
          </a:prstGeom>
          <a:solidFill>
            <a:srgbClr val="D912AE"/>
          </a:solidFill>
          <a:ln>
            <a:solidFill>
              <a:srgbClr val="D912AE"/>
            </a:solid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lnSpc>
                <a:spcPct val="114000"/>
              </a:lnSpc>
              <a:spcAft>
                <a:spcPts val="600"/>
              </a:spcAft>
            </a:pPr>
            <a:r>
              <a:rPr lang="en-GB" sz="1600">
                <a:solidFill>
                  <a:schemeClr val="bg1"/>
                </a:solidFill>
                <a:cs typeface="Arial" panose="020B0604020202020204" pitchFamily="34" charset="0"/>
              </a:rPr>
              <a:t>Recontextualise</a:t>
            </a:r>
          </a:p>
        </p:txBody>
      </p:sp>
      <p:sp>
        <p:nvSpPr>
          <p:cNvPr id="63" name="Rectangle: Top Corners Rounded 62">
            <a:extLst>
              <a:ext uri="{FF2B5EF4-FFF2-40B4-BE49-F238E27FC236}">
                <a16:creationId xmlns:a16="http://schemas.microsoft.com/office/drawing/2014/main" id="{E4EFA130-531C-E952-02C5-348EBB933C06}"/>
              </a:ext>
            </a:extLst>
          </p:cNvPr>
          <p:cNvSpPr/>
          <p:nvPr/>
        </p:nvSpPr>
        <p:spPr>
          <a:xfrm rot="5400000">
            <a:off x="8263657" y="1734956"/>
            <a:ext cx="920046" cy="6538351"/>
          </a:xfrm>
          <a:prstGeom prst="round2SameRect">
            <a:avLst>
              <a:gd name="adj1" fmla="val 13804"/>
              <a:gd name="adj2" fmla="val 0"/>
            </a:avLst>
          </a:prstGeom>
          <a:solidFill>
            <a:srgbClr val="F7D0EF"/>
          </a:solidFill>
          <a:ln>
            <a:solidFill>
              <a:srgbClr val="D912AE"/>
            </a:solid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marL="85725" algn="l">
              <a:lnSpc>
                <a:spcPct val="114000"/>
              </a:lnSpc>
              <a:spcAft>
                <a:spcPts val="600"/>
              </a:spcAft>
              <a:buNone/>
            </a:pPr>
            <a:r>
              <a:rPr lang="en-AU" sz="1800" b="0" i="0">
                <a:solidFill>
                  <a:srgbClr val="22272B"/>
                </a:solidFill>
                <a:effectLst/>
              </a:rPr>
              <a:t>Taking an established idea, image or technique and applying it to a new context to create new meanings.</a:t>
            </a:r>
          </a:p>
        </p:txBody>
      </p:sp>
      <p:sp>
        <p:nvSpPr>
          <p:cNvPr id="65" name="Rectangle: Top Corners Rounded 64">
            <a:extLst>
              <a:ext uri="{FF2B5EF4-FFF2-40B4-BE49-F238E27FC236}">
                <a16:creationId xmlns:a16="http://schemas.microsoft.com/office/drawing/2014/main" id="{7E9ED000-DC90-A705-5811-6B9820BB6340}"/>
              </a:ext>
            </a:extLst>
          </p:cNvPr>
          <p:cNvSpPr/>
          <p:nvPr/>
        </p:nvSpPr>
        <p:spPr>
          <a:xfrm rot="5400000">
            <a:off x="4134825" y="5179655"/>
            <a:ext cx="920046" cy="1719312"/>
          </a:xfrm>
          <a:prstGeom prst="round2SameRect">
            <a:avLst>
              <a:gd name="adj1" fmla="val 0"/>
              <a:gd name="adj2" fmla="val 14095"/>
            </a:avLst>
          </a:prstGeom>
          <a:solidFill>
            <a:srgbClr val="D912AE"/>
          </a:solidFill>
          <a:ln>
            <a:solidFill>
              <a:srgbClr val="D912AE"/>
            </a:solid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lnSpc>
                <a:spcPct val="114000"/>
              </a:lnSpc>
              <a:spcAft>
                <a:spcPts val="600"/>
              </a:spcAft>
            </a:pPr>
            <a:r>
              <a:rPr lang="en-GB" sz="1800">
                <a:solidFill>
                  <a:schemeClr val="bg1"/>
                </a:solidFill>
                <a:cs typeface="Arial" panose="020B0604020202020204" pitchFamily="34" charset="0"/>
              </a:rPr>
              <a:t>Hybrid</a:t>
            </a:r>
          </a:p>
        </p:txBody>
      </p:sp>
      <p:sp>
        <p:nvSpPr>
          <p:cNvPr id="66" name="Rectangle: Top Corners Rounded 65">
            <a:extLst>
              <a:ext uri="{FF2B5EF4-FFF2-40B4-BE49-F238E27FC236}">
                <a16:creationId xmlns:a16="http://schemas.microsoft.com/office/drawing/2014/main" id="{2257767C-B908-74E5-53D3-013DCDACA453}"/>
              </a:ext>
            </a:extLst>
          </p:cNvPr>
          <p:cNvSpPr/>
          <p:nvPr/>
        </p:nvSpPr>
        <p:spPr>
          <a:xfrm rot="5400000">
            <a:off x="8263657" y="2770135"/>
            <a:ext cx="920046" cy="6538351"/>
          </a:xfrm>
          <a:prstGeom prst="round2SameRect">
            <a:avLst>
              <a:gd name="adj1" fmla="val 13804"/>
              <a:gd name="adj2" fmla="val 0"/>
            </a:avLst>
          </a:prstGeom>
          <a:solidFill>
            <a:srgbClr val="F7D0EF"/>
          </a:solidFill>
          <a:ln>
            <a:solidFill>
              <a:srgbClr val="D912AE"/>
            </a:solid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marL="85725">
              <a:lnSpc>
                <a:spcPct val="114000"/>
              </a:lnSpc>
              <a:spcAft>
                <a:spcPts val="600"/>
              </a:spcAft>
            </a:pPr>
            <a:r>
              <a:rPr lang="en-AU" sz="1800">
                <a:solidFill>
                  <a:srgbClr val="22272B"/>
                </a:solidFill>
              </a:rPr>
              <a:t>The combination of multiple art forms, genres or media to create innovative and interdisciplinary artworks.</a:t>
            </a:r>
          </a:p>
        </p:txBody>
      </p:sp>
      <p:sp>
        <p:nvSpPr>
          <p:cNvPr id="2" name="Slide Number Placeholder 1">
            <a:extLst>
              <a:ext uri="{FF2B5EF4-FFF2-40B4-BE49-F238E27FC236}">
                <a16:creationId xmlns:a16="http://schemas.microsoft.com/office/drawing/2014/main" id="{31FDD4BD-D24E-F80E-B0B7-C4590B620DB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85</a:t>
            </a:fld>
            <a:endParaRPr lang="en-AU"/>
          </a:p>
        </p:txBody>
      </p:sp>
    </p:spTree>
    <p:extLst>
      <p:ext uri="{BB962C8B-B14F-4D97-AF65-F5344CB8AC3E}">
        <p14:creationId xmlns:p14="http://schemas.microsoft.com/office/powerpoint/2010/main" val="3925326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8D0E2D-135C-5A0A-A46A-D84AEE3A164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F918254-BAF0-9ED1-5BD4-0C44548F85E8}"/>
              </a:ext>
            </a:extLst>
          </p:cNvPr>
          <p:cNvSpPr>
            <a:spLocks noGrp="1"/>
          </p:cNvSpPr>
          <p:nvPr>
            <p:ph type="title"/>
          </p:nvPr>
        </p:nvSpPr>
        <p:spPr/>
        <p:txBody>
          <a:bodyPr/>
          <a:lstStyle/>
          <a:p>
            <a:r>
              <a:rPr lang="en-AU" dirty="0">
                <a:latin typeface="+mj-lt"/>
              </a:rPr>
              <a:t>Yang Yongliang – creating new worlds </a:t>
            </a:r>
            <a:r>
              <a:rPr lang="en-AU" dirty="0">
                <a:solidFill>
                  <a:schemeClr val="accent1">
                    <a:alpha val="0"/>
                  </a:schemeClr>
                </a:solidFill>
                <a:latin typeface="+mj-lt"/>
              </a:rPr>
              <a:t>(3)</a:t>
            </a:r>
          </a:p>
        </p:txBody>
      </p:sp>
      <p:sp>
        <p:nvSpPr>
          <p:cNvPr id="4" name="Text Placeholder 3">
            <a:extLst>
              <a:ext uri="{FF2B5EF4-FFF2-40B4-BE49-F238E27FC236}">
                <a16:creationId xmlns:a16="http://schemas.microsoft.com/office/drawing/2014/main" id="{FE74EEAC-38BC-22AB-4FE1-73872D694A28}"/>
              </a:ext>
            </a:extLst>
          </p:cNvPr>
          <p:cNvSpPr>
            <a:spLocks noGrp="1"/>
          </p:cNvSpPr>
          <p:nvPr>
            <p:ph type="body" sz="quarter" idx="18"/>
          </p:nvPr>
        </p:nvSpPr>
        <p:spPr/>
        <p:txBody>
          <a:bodyPr/>
          <a:lstStyle/>
          <a:p>
            <a:r>
              <a:rPr lang="en-AU">
                <a:latin typeface="+mj-lt"/>
              </a:rPr>
              <a:t>4.2(c) – Finding examples from the contemporary viewpoint</a:t>
            </a:r>
          </a:p>
        </p:txBody>
      </p:sp>
      <p:pic>
        <p:nvPicPr>
          <p:cNvPr id="5" name="Picture 4">
            <a:extLst>
              <a:ext uri="{FF2B5EF4-FFF2-40B4-BE49-F238E27FC236}">
                <a16:creationId xmlns:a16="http://schemas.microsoft.com/office/drawing/2014/main" id="{8DDD4A8C-A3A9-4144-8646-3A54AECD6AC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958693" y="1360238"/>
            <a:ext cx="1883319" cy="1886217"/>
          </a:xfrm>
          <a:prstGeom prst="rect">
            <a:avLst/>
          </a:prstGeom>
        </p:spPr>
      </p:pic>
      <p:sp>
        <p:nvSpPr>
          <p:cNvPr id="6" name="Rectangle: Top Corners Rounded 42">
            <a:extLst>
              <a:ext uri="{FF2B5EF4-FFF2-40B4-BE49-F238E27FC236}">
                <a16:creationId xmlns:a16="http://schemas.microsoft.com/office/drawing/2014/main" id="{A1749057-3547-4B11-15A2-FA06AE25233D}"/>
              </a:ext>
            </a:extLst>
          </p:cNvPr>
          <p:cNvSpPr/>
          <p:nvPr/>
        </p:nvSpPr>
        <p:spPr>
          <a:xfrm>
            <a:off x="347998" y="3357994"/>
            <a:ext cx="3104707" cy="501357"/>
          </a:xfrm>
          <a:prstGeom prst="round2SameRect">
            <a:avLst/>
          </a:prstGeom>
          <a:solidFill>
            <a:srgbClr val="D912AE"/>
          </a:solidFill>
          <a:ln>
            <a:solidFill>
              <a:srgbClr val="D912A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14000"/>
              </a:lnSpc>
              <a:spcAft>
                <a:spcPts val="600"/>
              </a:spcAft>
            </a:pPr>
            <a:r>
              <a:rPr lang="en-AU" b="1">
                <a:solidFill>
                  <a:schemeClr val="bg1"/>
                </a:solidFill>
              </a:rPr>
              <a:t>Contemporary</a:t>
            </a:r>
          </a:p>
        </p:txBody>
      </p:sp>
      <p:sp>
        <p:nvSpPr>
          <p:cNvPr id="7" name="Rectangle: Top Corners Rounded 43">
            <a:extLst>
              <a:ext uri="{FF2B5EF4-FFF2-40B4-BE49-F238E27FC236}">
                <a16:creationId xmlns:a16="http://schemas.microsoft.com/office/drawing/2014/main" id="{C938437C-9EC8-4FF3-C439-74B227B7DBC1}"/>
              </a:ext>
            </a:extLst>
          </p:cNvPr>
          <p:cNvSpPr/>
          <p:nvPr/>
        </p:nvSpPr>
        <p:spPr>
          <a:xfrm>
            <a:off x="347998" y="3859351"/>
            <a:ext cx="3104707" cy="2638649"/>
          </a:xfrm>
          <a:prstGeom prst="round2SameRect">
            <a:avLst>
              <a:gd name="adj1" fmla="val 0"/>
              <a:gd name="adj2" fmla="val 5855"/>
            </a:avLst>
          </a:prstGeom>
          <a:solidFill>
            <a:srgbClr val="F7D0EF"/>
          </a:solidFill>
          <a:ln>
            <a:solidFill>
              <a:srgbClr val="D912AE"/>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4000"/>
              </a:lnSpc>
              <a:spcAft>
                <a:spcPts val="600"/>
              </a:spcAft>
              <a:buNone/>
            </a:pPr>
            <a:r>
              <a:rPr lang="en-AU" sz="1800" b="0" i="0">
                <a:solidFill>
                  <a:srgbClr val="22272B"/>
                </a:solidFill>
                <a:effectLst/>
              </a:rPr>
              <a:t>The contemporary  viewpoint is a creative and interpretative tool that guides you when art making or interpreting artworks that use current and emerging art theories and innovative practices</a:t>
            </a:r>
          </a:p>
        </p:txBody>
      </p:sp>
      <p:sp>
        <p:nvSpPr>
          <p:cNvPr id="8" name="Rectangle: Top Corners Rounded 47">
            <a:extLst>
              <a:ext uri="{FF2B5EF4-FFF2-40B4-BE49-F238E27FC236}">
                <a16:creationId xmlns:a16="http://schemas.microsoft.com/office/drawing/2014/main" id="{0D97C8D2-98A3-2DFF-D6DA-BC372A2CFFC6}"/>
              </a:ext>
            </a:extLst>
          </p:cNvPr>
          <p:cNvSpPr/>
          <p:nvPr/>
        </p:nvSpPr>
        <p:spPr>
          <a:xfrm rot="5400000">
            <a:off x="4134825" y="1038933"/>
            <a:ext cx="920046" cy="1719312"/>
          </a:xfrm>
          <a:prstGeom prst="round2SameRect">
            <a:avLst>
              <a:gd name="adj1" fmla="val 0"/>
              <a:gd name="adj2" fmla="val 14095"/>
            </a:avLst>
          </a:prstGeom>
          <a:solidFill>
            <a:srgbClr val="D912AE"/>
          </a:solidFill>
          <a:ln>
            <a:solidFill>
              <a:srgbClr val="D912AE"/>
            </a:solid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lnSpc>
                <a:spcPct val="114000"/>
              </a:lnSpc>
              <a:spcAft>
                <a:spcPts val="600"/>
              </a:spcAft>
            </a:pPr>
            <a:r>
              <a:rPr lang="en-GB" sz="1800">
                <a:solidFill>
                  <a:schemeClr val="bg1"/>
                </a:solidFill>
                <a:cs typeface="Arial" panose="020B0604020202020204" pitchFamily="34" charset="0"/>
              </a:rPr>
              <a:t>New ideas and technologies</a:t>
            </a:r>
          </a:p>
        </p:txBody>
      </p:sp>
      <p:sp>
        <p:nvSpPr>
          <p:cNvPr id="9" name="Rectangle: Top Corners Rounded 48">
            <a:extLst>
              <a:ext uri="{FF2B5EF4-FFF2-40B4-BE49-F238E27FC236}">
                <a16:creationId xmlns:a16="http://schemas.microsoft.com/office/drawing/2014/main" id="{F9A52C4D-F228-7158-C86E-A35D77347F26}"/>
              </a:ext>
            </a:extLst>
          </p:cNvPr>
          <p:cNvSpPr/>
          <p:nvPr/>
        </p:nvSpPr>
        <p:spPr>
          <a:xfrm rot="5400000">
            <a:off x="8263657" y="-1370587"/>
            <a:ext cx="920046" cy="6538351"/>
          </a:xfrm>
          <a:prstGeom prst="round2SameRect">
            <a:avLst>
              <a:gd name="adj1" fmla="val 13804"/>
              <a:gd name="adj2" fmla="val 0"/>
            </a:avLst>
          </a:prstGeom>
          <a:solidFill>
            <a:srgbClr val="F7D0EF"/>
          </a:solidFill>
          <a:ln>
            <a:solidFill>
              <a:srgbClr val="D912AE"/>
            </a:solid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marL="85725" algn="l">
              <a:lnSpc>
                <a:spcPct val="114000"/>
              </a:lnSpc>
              <a:spcAft>
                <a:spcPts val="600"/>
              </a:spcAft>
              <a:buNone/>
            </a:pPr>
            <a:r>
              <a:rPr lang="en-AU" sz="1800" b="0" i="0">
                <a:solidFill>
                  <a:srgbClr val="22272B"/>
                </a:solidFill>
                <a:effectLst/>
              </a:rPr>
              <a:t>Click to add text</a:t>
            </a:r>
          </a:p>
        </p:txBody>
      </p:sp>
      <p:sp>
        <p:nvSpPr>
          <p:cNvPr id="10" name="Rectangle: Top Corners Rounded 55">
            <a:extLst>
              <a:ext uri="{FF2B5EF4-FFF2-40B4-BE49-F238E27FC236}">
                <a16:creationId xmlns:a16="http://schemas.microsoft.com/office/drawing/2014/main" id="{0C3FB84F-21A7-C07C-9562-E583E1CA5E57}"/>
              </a:ext>
            </a:extLst>
          </p:cNvPr>
          <p:cNvSpPr/>
          <p:nvPr/>
        </p:nvSpPr>
        <p:spPr>
          <a:xfrm rot="5400000">
            <a:off x="4134825" y="2074115"/>
            <a:ext cx="920046" cy="1719312"/>
          </a:xfrm>
          <a:prstGeom prst="round2SameRect">
            <a:avLst>
              <a:gd name="adj1" fmla="val 0"/>
              <a:gd name="adj2" fmla="val 14095"/>
            </a:avLst>
          </a:prstGeom>
          <a:solidFill>
            <a:srgbClr val="D912AE"/>
          </a:solidFill>
          <a:ln>
            <a:solidFill>
              <a:srgbClr val="D912AE"/>
            </a:solid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lnSpc>
                <a:spcPct val="114000"/>
              </a:lnSpc>
              <a:spcAft>
                <a:spcPts val="600"/>
              </a:spcAft>
            </a:pPr>
            <a:r>
              <a:rPr lang="en-GB" sz="1800">
                <a:solidFill>
                  <a:schemeClr val="bg1"/>
                </a:solidFill>
                <a:cs typeface="Arial" panose="020B0604020202020204" pitchFamily="34" charset="0"/>
              </a:rPr>
              <a:t>Challenge conventions</a:t>
            </a:r>
          </a:p>
        </p:txBody>
      </p:sp>
      <p:sp>
        <p:nvSpPr>
          <p:cNvPr id="11" name="Rectangle: Top Corners Rounded 56">
            <a:extLst>
              <a:ext uri="{FF2B5EF4-FFF2-40B4-BE49-F238E27FC236}">
                <a16:creationId xmlns:a16="http://schemas.microsoft.com/office/drawing/2014/main" id="{44E4974D-D152-4C6D-7FF1-C3A7FBDB9ABE}"/>
              </a:ext>
            </a:extLst>
          </p:cNvPr>
          <p:cNvSpPr/>
          <p:nvPr/>
        </p:nvSpPr>
        <p:spPr>
          <a:xfrm rot="5400000">
            <a:off x="8263657" y="-335405"/>
            <a:ext cx="920046" cy="6538351"/>
          </a:xfrm>
          <a:prstGeom prst="round2SameRect">
            <a:avLst>
              <a:gd name="adj1" fmla="val 13804"/>
              <a:gd name="adj2" fmla="val 0"/>
            </a:avLst>
          </a:prstGeom>
          <a:solidFill>
            <a:srgbClr val="F7D0EF"/>
          </a:solidFill>
          <a:ln>
            <a:solidFill>
              <a:srgbClr val="D912AE"/>
            </a:solid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marL="85725">
              <a:lnSpc>
                <a:spcPct val="114000"/>
              </a:lnSpc>
              <a:spcAft>
                <a:spcPts val="600"/>
              </a:spcAft>
            </a:pPr>
            <a:r>
              <a:rPr lang="en-AU" sz="1800">
                <a:solidFill>
                  <a:srgbClr val="22272B"/>
                </a:solidFill>
              </a:rPr>
              <a:t>Click to add text</a:t>
            </a:r>
          </a:p>
        </p:txBody>
      </p:sp>
      <p:sp>
        <p:nvSpPr>
          <p:cNvPr id="12" name="Rectangle: Top Corners Rounded 58">
            <a:extLst>
              <a:ext uri="{FF2B5EF4-FFF2-40B4-BE49-F238E27FC236}">
                <a16:creationId xmlns:a16="http://schemas.microsoft.com/office/drawing/2014/main" id="{046916DE-DB88-D6BD-546A-638C41E79ABE}"/>
              </a:ext>
            </a:extLst>
          </p:cNvPr>
          <p:cNvSpPr/>
          <p:nvPr/>
        </p:nvSpPr>
        <p:spPr>
          <a:xfrm rot="5400000">
            <a:off x="4134825" y="3109296"/>
            <a:ext cx="920046" cy="1719312"/>
          </a:xfrm>
          <a:prstGeom prst="round2SameRect">
            <a:avLst>
              <a:gd name="adj1" fmla="val 0"/>
              <a:gd name="adj2" fmla="val 14095"/>
            </a:avLst>
          </a:prstGeom>
          <a:solidFill>
            <a:srgbClr val="D912AE"/>
          </a:solidFill>
          <a:ln>
            <a:solidFill>
              <a:srgbClr val="D912AE"/>
            </a:solid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lnSpc>
                <a:spcPct val="114000"/>
              </a:lnSpc>
              <a:spcAft>
                <a:spcPts val="600"/>
              </a:spcAft>
            </a:pPr>
            <a:r>
              <a:rPr lang="en-GB" sz="1800">
                <a:solidFill>
                  <a:schemeClr val="bg1"/>
                </a:solidFill>
                <a:cs typeface="Arial" panose="020B0604020202020204" pitchFamily="34" charset="0"/>
              </a:rPr>
              <a:t>Reimagine</a:t>
            </a:r>
          </a:p>
        </p:txBody>
      </p:sp>
      <p:sp>
        <p:nvSpPr>
          <p:cNvPr id="13" name="Rectangle: Top Corners Rounded 59">
            <a:extLst>
              <a:ext uri="{FF2B5EF4-FFF2-40B4-BE49-F238E27FC236}">
                <a16:creationId xmlns:a16="http://schemas.microsoft.com/office/drawing/2014/main" id="{7CE24F8B-F91E-DA0D-FD93-7B3FEDB34D5F}"/>
              </a:ext>
            </a:extLst>
          </p:cNvPr>
          <p:cNvSpPr/>
          <p:nvPr/>
        </p:nvSpPr>
        <p:spPr>
          <a:xfrm rot="5400000">
            <a:off x="8263657" y="699776"/>
            <a:ext cx="920046" cy="6538351"/>
          </a:xfrm>
          <a:prstGeom prst="round2SameRect">
            <a:avLst>
              <a:gd name="adj1" fmla="val 13804"/>
              <a:gd name="adj2" fmla="val 0"/>
            </a:avLst>
          </a:prstGeom>
          <a:solidFill>
            <a:srgbClr val="F7D0EF"/>
          </a:solidFill>
          <a:ln>
            <a:solidFill>
              <a:srgbClr val="D912AE"/>
            </a:solid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marL="85725">
              <a:lnSpc>
                <a:spcPct val="114000"/>
              </a:lnSpc>
              <a:spcAft>
                <a:spcPts val="600"/>
              </a:spcAft>
            </a:pPr>
            <a:r>
              <a:rPr lang="en-AU" sz="1800">
                <a:solidFill>
                  <a:srgbClr val="22272B"/>
                </a:solidFill>
              </a:rPr>
              <a:t>Click to add text</a:t>
            </a:r>
          </a:p>
        </p:txBody>
      </p:sp>
      <p:sp>
        <p:nvSpPr>
          <p:cNvPr id="14" name="Rectangle: Top Corners Rounded 61">
            <a:extLst>
              <a:ext uri="{FF2B5EF4-FFF2-40B4-BE49-F238E27FC236}">
                <a16:creationId xmlns:a16="http://schemas.microsoft.com/office/drawing/2014/main" id="{41480FAE-6B7B-DC26-BF62-15852D1CF93E}"/>
              </a:ext>
            </a:extLst>
          </p:cNvPr>
          <p:cNvSpPr/>
          <p:nvPr/>
        </p:nvSpPr>
        <p:spPr>
          <a:xfrm rot="5400000">
            <a:off x="4134825" y="4144476"/>
            <a:ext cx="920046" cy="1719312"/>
          </a:xfrm>
          <a:prstGeom prst="round2SameRect">
            <a:avLst>
              <a:gd name="adj1" fmla="val 0"/>
              <a:gd name="adj2" fmla="val 14095"/>
            </a:avLst>
          </a:prstGeom>
          <a:solidFill>
            <a:srgbClr val="D912AE"/>
          </a:solidFill>
          <a:ln>
            <a:solidFill>
              <a:srgbClr val="D912AE"/>
            </a:solid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lnSpc>
                <a:spcPct val="114000"/>
              </a:lnSpc>
              <a:spcAft>
                <a:spcPts val="600"/>
              </a:spcAft>
            </a:pPr>
            <a:r>
              <a:rPr lang="en-GB" sz="1600">
                <a:solidFill>
                  <a:schemeClr val="bg1"/>
                </a:solidFill>
                <a:cs typeface="Arial" panose="020B0604020202020204" pitchFamily="34" charset="0"/>
              </a:rPr>
              <a:t>Recontextualise</a:t>
            </a:r>
          </a:p>
        </p:txBody>
      </p:sp>
      <p:sp>
        <p:nvSpPr>
          <p:cNvPr id="15" name="Rectangle: Top Corners Rounded 62">
            <a:extLst>
              <a:ext uri="{FF2B5EF4-FFF2-40B4-BE49-F238E27FC236}">
                <a16:creationId xmlns:a16="http://schemas.microsoft.com/office/drawing/2014/main" id="{FBF23D4D-A204-7BF5-4A6B-5F72D6F5DF54}"/>
              </a:ext>
            </a:extLst>
          </p:cNvPr>
          <p:cNvSpPr/>
          <p:nvPr/>
        </p:nvSpPr>
        <p:spPr>
          <a:xfrm rot="5400000">
            <a:off x="8263657" y="1734956"/>
            <a:ext cx="920046" cy="6538351"/>
          </a:xfrm>
          <a:prstGeom prst="round2SameRect">
            <a:avLst>
              <a:gd name="adj1" fmla="val 13804"/>
              <a:gd name="adj2" fmla="val 0"/>
            </a:avLst>
          </a:prstGeom>
          <a:solidFill>
            <a:srgbClr val="F7D0EF"/>
          </a:solidFill>
          <a:ln>
            <a:solidFill>
              <a:srgbClr val="D912AE"/>
            </a:solid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marL="85725">
              <a:lnSpc>
                <a:spcPct val="114000"/>
              </a:lnSpc>
              <a:spcAft>
                <a:spcPts val="600"/>
              </a:spcAft>
            </a:pPr>
            <a:r>
              <a:rPr lang="en-AU" sz="1800">
                <a:solidFill>
                  <a:srgbClr val="22272B"/>
                </a:solidFill>
              </a:rPr>
              <a:t>Click to add text</a:t>
            </a:r>
          </a:p>
        </p:txBody>
      </p:sp>
      <p:sp>
        <p:nvSpPr>
          <p:cNvPr id="16" name="Rectangle: Top Corners Rounded 64">
            <a:extLst>
              <a:ext uri="{FF2B5EF4-FFF2-40B4-BE49-F238E27FC236}">
                <a16:creationId xmlns:a16="http://schemas.microsoft.com/office/drawing/2014/main" id="{01D458F7-5308-0402-1507-E139199F45EE}"/>
              </a:ext>
            </a:extLst>
          </p:cNvPr>
          <p:cNvSpPr/>
          <p:nvPr/>
        </p:nvSpPr>
        <p:spPr>
          <a:xfrm rot="5400000">
            <a:off x="4134825" y="5179655"/>
            <a:ext cx="920046" cy="1719312"/>
          </a:xfrm>
          <a:prstGeom prst="round2SameRect">
            <a:avLst>
              <a:gd name="adj1" fmla="val 0"/>
              <a:gd name="adj2" fmla="val 14095"/>
            </a:avLst>
          </a:prstGeom>
          <a:solidFill>
            <a:srgbClr val="D912AE"/>
          </a:solidFill>
          <a:ln>
            <a:solidFill>
              <a:srgbClr val="D912AE"/>
            </a:solid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lnSpc>
                <a:spcPct val="114000"/>
              </a:lnSpc>
              <a:spcAft>
                <a:spcPts val="600"/>
              </a:spcAft>
            </a:pPr>
            <a:r>
              <a:rPr lang="en-GB" sz="1800">
                <a:solidFill>
                  <a:schemeClr val="bg1"/>
                </a:solidFill>
                <a:cs typeface="Arial" panose="020B0604020202020204" pitchFamily="34" charset="0"/>
              </a:rPr>
              <a:t>Hybrid</a:t>
            </a:r>
          </a:p>
        </p:txBody>
      </p:sp>
      <p:sp>
        <p:nvSpPr>
          <p:cNvPr id="17" name="Rectangle: Top Corners Rounded 65">
            <a:extLst>
              <a:ext uri="{FF2B5EF4-FFF2-40B4-BE49-F238E27FC236}">
                <a16:creationId xmlns:a16="http://schemas.microsoft.com/office/drawing/2014/main" id="{EDDC7CB0-4684-CBE9-DEB4-E3C8E03BA7D9}"/>
              </a:ext>
            </a:extLst>
          </p:cNvPr>
          <p:cNvSpPr/>
          <p:nvPr/>
        </p:nvSpPr>
        <p:spPr>
          <a:xfrm rot="5400000">
            <a:off x="8263657" y="2770135"/>
            <a:ext cx="920046" cy="6538351"/>
          </a:xfrm>
          <a:prstGeom prst="round2SameRect">
            <a:avLst>
              <a:gd name="adj1" fmla="val 13804"/>
              <a:gd name="adj2" fmla="val 0"/>
            </a:avLst>
          </a:prstGeom>
          <a:solidFill>
            <a:srgbClr val="F7D0EF"/>
          </a:solidFill>
          <a:ln>
            <a:solidFill>
              <a:srgbClr val="D912AE"/>
            </a:solid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marL="85725">
              <a:lnSpc>
                <a:spcPct val="114000"/>
              </a:lnSpc>
              <a:spcAft>
                <a:spcPts val="600"/>
              </a:spcAft>
            </a:pPr>
            <a:r>
              <a:rPr lang="en-AU" sz="1800">
                <a:solidFill>
                  <a:srgbClr val="22272B"/>
                </a:solidFill>
              </a:rPr>
              <a:t>Click to add text</a:t>
            </a:r>
          </a:p>
        </p:txBody>
      </p:sp>
      <p:sp>
        <p:nvSpPr>
          <p:cNvPr id="2" name="Slide Number Placeholder 1">
            <a:extLst>
              <a:ext uri="{FF2B5EF4-FFF2-40B4-BE49-F238E27FC236}">
                <a16:creationId xmlns:a16="http://schemas.microsoft.com/office/drawing/2014/main" id="{6D2C8490-6E93-FA48-5E89-C8EB7E4419A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86</a:t>
            </a:fld>
            <a:endParaRPr lang="en-AU"/>
          </a:p>
        </p:txBody>
      </p:sp>
    </p:spTree>
    <p:extLst>
      <p:ext uri="{BB962C8B-B14F-4D97-AF65-F5344CB8AC3E}">
        <p14:creationId xmlns:p14="http://schemas.microsoft.com/office/powerpoint/2010/main" val="304483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BF8AB7-B9E1-3397-445A-68DD41CFEAC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725D6C1-CF6E-2774-53C5-5743D6497AD6}"/>
              </a:ext>
            </a:extLst>
          </p:cNvPr>
          <p:cNvSpPr>
            <a:spLocks noGrp="1"/>
          </p:cNvSpPr>
          <p:nvPr>
            <p:ph type="title"/>
          </p:nvPr>
        </p:nvSpPr>
        <p:spPr/>
        <p:txBody>
          <a:bodyPr/>
          <a:lstStyle/>
          <a:p>
            <a:r>
              <a:rPr lang="en-AU" dirty="0">
                <a:latin typeface="+mj-lt"/>
              </a:rPr>
              <a:t>Yang Yongliang – creating new worlds </a:t>
            </a:r>
            <a:r>
              <a:rPr lang="en-AU" dirty="0">
                <a:solidFill>
                  <a:schemeClr val="accent1">
                    <a:alpha val="0"/>
                  </a:schemeClr>
                </a:solidFill>
                <a:latin typeface="+mj-lt"/>
              </a:rPr>
              <a:t>(4)</a:t>
            </a:r>
          </a:p>
        </p:txBody>
      </p:sp>
      <p:sp>
        <p:nvSpPr>
          <p:cNvPr id="4" name="Text Placeholder 3">
            <a:extLst>
              <a:ext uri="{FF2B5EF4-FFF2-40B4-BE49-F238E27FC236}">
                <a16:creationId xmlns:a16="http://schemas.microsoft.com/office/drawing/2014/main" id="{C5DCE58A-B9BB-CA9F-98D4-1BAE834659E0}"/>
              </a:ext>
            </a:extLst>
          </p:cNvPr>
          <p:cNvSpPr>
            <a:spLocks noGrp="1"/>
          </p:cNvSpPr>
          <p:nvPr>
            <p:ph type="body" sz="quarter" idx="18"/>
          </p:nvPr>
        </p:nvSpPr>
        <p:spPr/>
        <p:txBody>
          <a:bodyPr/>
          <a:lstStyle/>
          <a:p>
            <a:r>
              <a:rPr lang="en-AU">
                <a:latin typeface="+mj-lt"/>
              </a:rPr>
              <a:t>4.2(d) – Shan Shui</a:t>
            </a:r>
          </a:p>
        </p:txBody>
      </p:sp>
      <p:grpSp>
        <p:nvGrpSpPr>
          <p:cNvPr id="5" name="Group 4" descr="Art history – Shan shui&#10;Yang Yongliang’s artworks are inspired by Shan shui, a traditional Chinese painting style. &#10;Shan shui translates to ‘mountain-water’. Shan shui artworks depict natural landscapes and often feature mountains, rivers, waterfalls, trees, and rocks. &#10;Shan shui landscapes can represent real or imagined places. They are often vertically oriented, and made by painting ink onto silk or paper.&#10;Shan shui was first developed in the 5th century, and was prominent during the Song dynasty (960-1279).&#10;The Shan shui tradition has continued into the 21st century, with contemporary Chinese artists continuing to reinterpret and recontextualise the style.&#10;&#10;">
            <a:extLst>
              <a:ext uri="{FF2B5EF4-FFF2-40B4-BE49-F238E27FC236}">
                <a16:creationId xmlns:a16="http://schemas.microsoft.com/office/drawing/2014/main" id="{7CCFE7EE-03A1-B1B6-32B0-D3D72EE8BCAE}"/>
              </a:ext>
            </a:extLst>
          </p:cNvPr>
          <p:cNvGrpSpPr/>
          <p:nvPr/>
        </p:nvGrpSpPr>
        <p:grpSpPr>
          <a:xfrm>
            <a:off x="360000" y="1292534"/>
            <a:ext cx="5845343" cy="5223466"/>
            <a:chOff x="360000" y="1292534"/>
            <a:chExt cx="5845343" cy="5223466"/>
          </a:xfrm>
        </p:grpSpPr>
        <p:sp>
          <p:nvSpPr>
            <p:cNvPr id="12" name="Rectangle: Rounded Corners 11">
              <a:extLst>
                <a:ext uri="{FF2B5EF4-FFF2-40B4-BE49-F238E27FC236}">
                  <a16:creationId xmlns:a16="http://schemas.microsoft.com/office/drawing/2014/main" id="{FAE0239A-1DD1-3E5E-BFC9-339563B7A4D7}"/>
                </a:ext>
                <a:ext uri="{C183D7F6-B498-43B3-948B-1728B52AA6E4}">
                  <adec:decorative xmlns:adec="http://schemas.microsoft.com/office/drawing/2017/decorative" val="1"/>
                </a:ext>
              </a:extLst>
            </p:cNvPr>
            <p:cNvSpPr/>
            <p:nvPr/>
          </p:nvSpPr>
          <p:spPr>
            <a:xfrm>
              <a:off x="360000" y="1882588"/>
              <a:ext cx="5814278" cy="4633412"/>
            </a:xfrm>
            <a:prstGeom prst="roundRect">
              <a:avLst>
                <a:gd name="adj" fmla="val 833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14000"/>
                </a:lnSpc>
                <a:spcAft>
                  <a:spcPts val="600"/>
                </a:spcAft>
              </a:pPr>
              <a:r>
                <a:rPr lang="en-GB" sz="1600">
                  <a:solidFill>
                    <a:schemeClr val="bg1"/>
                  </a:solidFill>
                  <a:cs typeface="Arial" panose="020B0604020202020204" pitchFamily="34" charset="0"/>
                </a:rPr>
                <a:t>Art history – Shan shui</a:t>
              </a:r>
            </a:p>
            <a:p>
              <a:pPr>
                <a:lnSpc>
                  <a:spcPct val="114000"/>
                </a:lnSpc>
                <a:spcAft>
                  <a:spcPts val="600"/>
                </a:spcAft>
              </a:pPr>
              <a:r>
                <a:rPr lang="en-GB" sz="1600">
                  <a:solidFill>
                    <a:schemeClr val="bg1"/>
                  </a:solidFill>
                  <a:cs typeface="Arial" panose="020B0604020202020204" pitchFamily="34" charset="0"/>
                </a:rPr>
                <a:t>Yang Yongliang’s artworks are inspired by </a:t>
              </a:r>
              <a:r>
                <a:rPr lang="en-GB" sz="1600" i="1">
                  <a:solidFill>
                    <a:schemeClr val="bg1"/>
                  </a:solidFill>
                  <a:cs typeface="Arial" panose="020B0604020202020204" pitchFamily="34" charset="0"/>
                </a:rPr>
                <a:t>Shan shui</a:t>
              </a:r>
              <a:r>
                <a:rPr lang="en-GB" sz="1600">
                  <a:solidFill>
                    <a:schemeClr val="bg1"/>
                  </a:solidFill>
                  <a:cs typeface="Arial" panose="020B0604020202020204" pitchFamily="34" charset="0"/>
                </a:rPr>
                <a:t>, a traditional Chinese painting style. </a:t>
              </a:r>
            </a:p>
            <a:p>
              <a:pPr>
                <a:lnSpc>
                  <a:spcPct val="114000"/>
                </a:lnSpc>
                <a:spcAft>
                  <a:spcPts val="600"/>
                </a:spcAft>
              </a:pPr>
              <a:r>
                <a:rPr lang="en-GB" sz="1600" i="1">
                  <a:solidFill>
                    <a:schemeClr val="bg1"/>
                  </a:solidFill>
                  <a:cs typeface="Arial" panose="020B0604020202020204" pitchFamily="34" charset="0"/>
                </a:rPr>
                <a:t>Shan shui</a:t>
              </a:r>
              <a:r>
                <a:rPr lang="en-GB" sz="1600">
                  <a:solidFill>
                    <a:schemeClr val="bg1"/>
                  </a:solidFill>
                  <a:cs typeface="Arial" panose="020B0604020202020204" pitchFamily="34" charset="0"/>
                </a:rPr>
                <a:t> translates to ‘mountain-water’. </a:t>
              </a:r>
              <a:r>
                <a:rPr lang="en-GB" sz="1600" i="1">
                  <a:solidFill>
                    <a:schemeClr val="bg1"/>
                  </a:solidFill>
                  <a:cs typeface="Arial" panose="020B0604020202020204" pitchFamily="34" charset="0"/>
                </a:rPr>
                <a:t>Shan shui</a:t>
              </a:r>
              <a:r>
                <a:rPr lang="en-GB" sz="1600">
                  <a:solidFill>
                    <a:schemeClr val="bg1"/>
                  </a:solidFill>
                  <a:cs typeface="Arial" panose="020B0604020202020204" pitchFamily="34" charset="0"/>
                </a:rPr>
                <a:t> artworks depict natural landscapes and often feature mountains, rivers, waterfalls, trees, and rocks. </a:t>
              </a:r>
            </a:p>
            <a:p>
              <a:pPr>
                <a:lnSpc>
                  <a:spcPct val="114000"/>
                </a:lnSpc>
                <a:spcAft>
                  <a:spcPts val="600"/>
                </a:spcAft>
              </a:pPr>
              <a:r>
                <a:rPr lang="en-GB" sz="1600" i="1">
                  <a:solidFill>
                    <a:schemeClr val="bg1"/>
                  </a:solidFill>
                  <a:cs typeface="Arial" panose="020B0604020202020204" pitchFamily="34" charset="0"/>
                </a:rPr>
                <a:t>Shan shui</a:t>
              </a:r>
              <a:r>
                <a:rPr lang="en-GB" sz="1600">
                  <a:solidFill>
                    <a:schemeClr val="bg1"/>
                  </a:solidFill>
                  <a:cs typeface="Arial" panose="020B0604020202020204" pitchFamily="34" charset="0"/>
                </a:rPr>
                <a:t> landscapes can represent real or imagined places. They are often vertically oriented, and made by painting ink onto silk or paper.</a:t>
              </a:r>
            </a:p>
            <a:p>
              <a:pPr>
                <a:lnSpc>
                  <a:spcPct val="114000"/>
                </a:lnSpc>
                <a:spcAft>
                  <a:spcPts val="600"/>
                </a:spcAft>
              </a:pPr>
              <a:r>
                <a:rPr lang="en-GB" sz="1600" i="1">
                  <a:solidFill>
                    <a:schemeClr val="bg1"/>
                  </a:solidFill>
                  <a:cs typeface="Arial" panose="020B0604020202020204" pitchFamily="34" charset="0"/>
                </a:rPr>
                <a:t>Shan shui</a:t>
              </a:r>
              <a:r>
                <a:rPr lang="en-GB" sz="1600">
                  <a:solidFill>
                    <a:schemeClr val="bg1"/>
                  </a:solidFill>
                  <a:cs typeface="Arial" panose="020B0604020202020204" pitchFamily="34" charset="0"/>
                </a:rPr>
                <a:t> was first developed in the 5</a:t>
              </a:r>
              <a:r>
                <a:rPr lang="en-GB" sz="1600" baseline="30000">
                  <a:solidFill>
                    <a:schemeClr val="bg1"/>
                  </a:solidFill>
                  <a:cs typeface="Arial" panose="020B0604020202020204" pitchFamily="34" charset="0"/>
                </a:rPr>
                <a:t>th</a:t>
              </a:r>
              <a:r>
                <a:rPr lang="en-GB" sz="1600">
                  <a:solidFill>
                    <a:schemeClr val="bg1"/>
                  </a:solidFill>
                  <a:cs typeface="Arial" panose="020B0604020202020204" pitchFamily="34" charset="0"/>
                </a:rPr>
                <a:t> century, and was prominent during the Song dynasty (960-1279).</a:t>
              </a:r>
            </a:p>
            <a:p>
              <a:pPr>
                <a:lnSpc>
                  <a:spcPct val="114000"/>
                </a:lnSpc>
                <a:spcAft>
                  <a:spcPts val="600"/>
                </a:spcAft>
              </a:pPr>
              <a:r>
                <a:rPr lang="en-GB" sz="1600">
                  <a:solidFill>
                    <a:schemeClr val="bg1"/>
                  </a:solidFill>
                  <a:cs typeface="Arial" panose="020B0604020202020204" pitchFamily="34" charset="0"/>
                </a:rPr>
                <a:t>The </a:t>
              </a:r>
              <a:r>
                <a:rPr lang="en-GB" sz="1600" i="1">
                  <a:solidFill>
                    <a:schemeClr val="bg1"/>
                  </a:solidFill>
                  <a:cs typeface="Arial" panose="020B0604020202020204" pitchFamily="34" charset="0"/>
                </a:rPr>
                <a:t>Shan shui</a:t>
              </a:r>
              <a:r>
                <a:rPr lang="en-GB" sz="1600">
                  <a:solidFill>
                    <a:schemeClr val="bg1"/>
                  </a:solidFill>
                  <a:cs typeface="Arial" panose="020B0604020202020204" pitchFamily="34" charset="0"/>
                </a:rPr>
                <a:t> tradition has continued into the 21</a:t>
              </a:r>
              <a:r>
                <a:rPr lang="en-GB" sz="1600" baseline="30000">
                  <a:solidFill>
                    <a:schemeClr val="bg1"/>
                  </a:solidFill>
                  <a:cs typeface="Arial" panose="020B0604020202020204" pitchFamily="34" charset="0"/>
                </a:rPr>
                <a:t>st</a:t>
              </a:r>
              <a:r>
                <a:rPr lang="en-GB" sz="1600">
                  <a:solidFill>
                    <a:schemeClr val="bg1"/>
                  </a:solidFill>
                  <a:cs typeface="Arial" panose="020B0604020202020204" pitchFamily="34" charset="0"/>
                </a:rPr>
                <a:t> century, with contemporary Chinese artists continuing to reinterpret and recontextualise the style.</a:t>
              </a:r>
              <a:endParaRPr lang="en-GB" sz="1600" i="1">
                <a:solidFill>
                  <a:schemeClr val="bg1"/>
                </a:solidFill>
                <a:cs typeface="Arial" panose="020B0604020202020204" pitchFamily="34" charset="0"/>
              </a:endParaRPr>
            </a:p>
            <a:p>
              <a:pPr>
                <a:lnSpc>
                  <a:spcPct val="114000"/>
                </a:lnSpc>
                <a:spcAft>
                  <a:spcPts val="600"/>
                </a:spcAft>
              </a:pPr>
              <a:endParaRPr lang="en-GB" sz="1600" i="1">
                <a:solidFill>
                  <a:schemeClr val="bg1"/>
                </a:solidFill>
                <a:cs typeface="Arial" panose="020B0604020202020204" pitchFamily="34" charset="0"/>
              </a:endParaRPr>
            </a:p>
          </p:txBody>
        </p:sp>
        <p:grpSp>
          <p:nvGrpSpPr>
            <p:cNvPr id="28" name="Group 27">
              <a:extLst>
                <a:ext uri="{FF2B5EF4-FFF2-40B4-BE49-F238E27FC236}">
                  <a16:creationId xmlns:a16="http://schemas.microsoft.com/office/drawing/2014/main" id="{70129A13-5561-71F8-2692-3B3B00494BFE}"/>
                </a:ext>
              </a:extLst>
            </p:cNvPr>
            <p:cNvGrpSpPr/>
            <p:nvPr/>
          </p:nvGrpSpPr>
          <p:grpSpPr>
            <a:xfrm>
              <a:off x="5198148" y="1292534"/>
              <a:ext cx="1007195" cy="1007195"/>
              <a:chOff x="2714094" y="2166551"/>
              <a:chExt cx="1312234" cy="1312234"/>
            </a:xfrm>
          </p:grpSpPr>
          <p:sp>
            <p:nvSpPr>
              <p:cNvPr id="27" name="Oval 26">
                <a:hlinkClick r:id="rId3" action="ppaction://hlinksldjump"/>
                <a:extLst>
                  <a:ext uri="{FF2B5EF4-FFF2-40B4-BE49-F238E27FC236}">
                    <a16:creationId xmlns:a16="http://schemas.microsoft.com/office/drawing/2014/main" id="{26C627AF-77C8-B7FC-3F18-D714AD1FEEA9}"/>
                  </a:ext>
                </a:extLst>
              </p:cNvPr>
              <p:cNvSpPr/>
              <p:nvPr/>
            </p:nvSpPr>
            <p:spPr>
              <a:xfrm>
                <a:off x="2714094" y="2166551"/>
                <a:ext cx="1312234" cy="1312234"/>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sz="3000" b="1">
                  <a:solidFill>
                    <a:schemeClr val="bg1"/>
                  </a:solidFill>
                  <a:latin typeface="+mj-lt"/>
                  <a:cs typeface="Arial" panose="020B0604020202020204" pitchFamily="34" charset="0"/>
                </a:endParaRPr>
              </a:p>
            </p:txBody>
          </p:sp>
          <p:pic>
            <p:nvPicPr>
              <p:cNvPr id="26" name="Picture 25">
                <a:extLst>
                  <a:ext uri="{FF2B5EF4-FFF2-40B4-BE49-F238E27FC236}">
                    <a16:creationId xmlns:a16="http://schemas.microsoft.com/office/drawing/2014/main" id="{736E7C94-1507-20EE-DBC8-185FC0C268ED}"/>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2715102" y="2166551"/>
                <a:ext cx="1310217" cy="1312234"/>
              </a:xfrm>
              <a:prstGeom prst="rect">
                <a:avLst/>
              </a:prstGeom>
              <a:ln>
                <a:noFill/>
              </a:ln>
            </p:spPr>
          </p:pic>
        </p:grpSp>
      </p:grpSp>
      <p:grpSp>
        <p:nvGrpSpPr>
          <p:cNvPr id="36" name="Group 35" descr="Task 1 – Collect images of traditional Shan shui artworks that demonstrate the main conventions of the style.&#10;Traditional Shan shui artists include:&#10;Guo Xi&#10;Lan Ying&#10;Li Cheng&#10;">
            <a:extLst>
              <a:ext uri="{FF2B5EF4-FFF2-40B4-BE49-F238E27FC236}">
                <a16:creationId xmlns:a16="http://schemas.microsoft.com/office/drawing/2014/main" id="{B0F9AB2D-FC20-827C-D35A-5FF5CB37B118}"/>
              </a:ext>
            </a:extLst>
          </p:cNvPr>
          <p:cNvGrpSpPr/>
          <p:nvPr/>
        </p:nvGrpSpPr>
        <p:grpSpPr>
          <a:xfrm>
            <a:off x="6278650" y="1292534"/>
            <a:ext cx="5638655" cy="2593665"/>
            <a:chOff x="4308000" y="-98774"/>
            <a:chExt cx="5638655" cy="2593665"/>
          </a:xfrm>
        </p:grpSpPr>
        <p:grpSp>
          <p:nvGrpSpPr>
            <p:cNvPr id="37" name="Group 36" descr="2. Pre-production">
              <a:extLst>
                <a:ext uri="{FF2B5EF4-FFF2-40B4-BE49-F238E27FC236}">
                  <a16:creationId xmlns:a16="http://schemas.microsoft.com/office/drawing/2014/main" id="{96D5E473-20E8-08ED-F7A5-3765EFEE391D}"/>
                </a:ext>
              </a:extLst>
            </p:cNvPr>
            <p:cNvGrpSpPr/>
            <p:nvPr/>
          </p:nvGrpSpPr>
          <p:grpSpPr>
            <a:xfrm>
              <a:off x="4308000" y="-98774"/>
              <a:ext cx="5638655" cy="2593665"/>
              <a:chOff x="8516640" y="51414"/>
              <a:chExt cx="5638655" cy="2593665"/>
            </a:xfrm>
          </p:grpSpPr>
          <p:sp>
            <p:nvSpPr>
              <p:cNvPr id="39" name="Rectangle: Rounded Corners 38">
                <a:extLst>
                  <a:ext uri="{FF2B5EF4-FFF2-40B4-BE49-F238E27FC236}">
                    <a16:creationId xmlns:a16="http://schemas.microsoft.com/office/drawing/2014/main" id="{4989B4F8-390E-C4BB-9F38-9D25A7B040F8}"/>
                  </a:ext>
                  <a:ext uri="{C183D7F6-B498-43B3-948B-1728B52AA6E4}">
                    <adec:decorative xmlns:adec="http://schemas.microsoft.com/office/drawing/2017/decorative" val="1"/>
                  </a:ext>
                </a:extLst>
              </p:cNvPr>
              <p:cNvSpPr/>
              <p:nvPr/>
            </p:nvSpPr>
            <p:spPr>
              <a:xfrm>
                <a:off x="9194422" y="51414"/>
                <a:ext cx="4960873" cy="2593665"/>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63538">
                  <a:lnSpc>
                    <a:spcPct val="114000"/>
                  </a:lnSpc>
                  <a:spcAft>
                    <a:spcPts val="600"/>
                  </a:spcAft>
                </a:pPr>
                <a:r>
                  <a:rPr lang="en-GB" sz="1600">
                    <a:solidFill>
                      <a:schemeClr val="tx1"/>
                    </a:solidFill>
                    <a:cs typeface="Arial" panose="020B0604020202020204" pitchFamily="34" charset="0"/>
                  </a:rPr>
                  <a:t>Task 1 – Collect images of traditional </a:t>
                </a:r>
                <a:r>
                  <a:rPr lang="en-GB" sz="1600" i="1">
                    <a:solidFill>
                      <a:schemeClr val="tx1"/>
                    </a:solidFill>
                    <a:cs typeface="Arial" panose="020B0604020202020204" pitchFamily="34" charset="0"/>
                  </a:rPr>
                  <a:t>Shan shui</a:t>
                </a:r>
                <a:r>
                  <a:rPr lang="en-GB" sz="1600">
                    <a:solidFill>
                      <a:schemeClr val="tx1"/>
                    </a:solidFill>
                    <a:cs typeface="Arial" panose="020B0604020202020204" pitchFamily="34" charset="0"/>
                  </a:rPr>
                  <a:t> artworks that demonstrate the main conventions of the style.</a:t>
                </a:r>
              </a:p>
              <a:p>
                <a:pPr marL="363538">
                  <a:lnSpc>
                    <a:spcPct val="114000"/>
                  </a:lnSpc>
                  <a:spcAft>
                    <a:spcPts val="600"/>
                  </a:spcAft>
                </a:pPr>
                <a:r>
                  <a:rPr lang="en-GB" sz="1600">
                    <a:solidFill>
                      <a:schemeClr val="tx1"/>
                    </a:solidFill>
                    <a:cs typeface="Arial" panose="020B0604020202020204" pitchFamily="34" charset="0"/>
                  </a:rPr>
                  <a:t>Traditional </a:t>
                </a:r>
                <a:r>
                  <a:rPr lang="en-GB" sz="1600" i="1">
                    <a:solidFill>
                      <a:schemeClr val="tx1"/>
                    </a:solidFill>
                    <a:cs typeface="Arial" panose="020B0604020202020204" pitchFamily="34" charset="0"/>
                  </a:rPr>
                  <a:t>Shan shui</a:t>
                </a:r>
                <a:r>
                  <a:rPr lang="en-GB" sz="1600">
                    <a:solidFill>
                      <a:schemeClr val="tx1"/>
                    </a:solidFill>
                    <a:cs typeface="Arial" panose="020B0604020202020204" pitchFamily="34" charset="0"/>
                  </a:rPr>
                  <a:t> artists include:</a:t>
                </a:r>
              </a:p>
              <a:p>
                <a:pPr marL="649288" indent="-285750">
                  <a:lnSpc>
                    <a:spcPct val="114000"/>
                  </a:lnSpc>
                  <a:spcAft>
                    <a:spcPts val="600"/>
                  </a:spcAft>
                  <a:buFont typeface="Arial" panose="020B0604020202020204" pitchFamily="34" charset="0"/>
                  <a:buChar char="•"/>
                </a:pPr>
                <a:r>
                  <a:rPr lang="en-GB" sz="1600">
                    <a:solidFill>
                      <a:schemeClr val="tx1"/>
                    </a:solidFill>
                    <a:cs typeface="Arial" panose="020B0604020202020204" pitchFamily="34" charset="0"/>
                    <a:hlinkClick r:id="rId5"/>
                  </a:rPr>
                  <a:t>Guo Xi</a:t>
                </a:r>
                <a:endParaRPr lang="en-GB" sz="1600">
                  <a:solidFill>
                    <a:schemeClr val="tx1"/>
                  </a:solidFill>
                  <a:cs typeface="Arial" panose="020B0604020202020204" pitchFamily="34" charset="0"/>
                </a:endParaRPr>
              </a:p>
              <a:p>
                <a:pPr marL="649288" indent="-285750">
                  <a:lnSpc>
                    <a:spcPct val="114000"/>
                  </a:lnSpc>
                  <a:spcAft>
                    <a:spcPts val="600"/>
                  </a:spcAft>
                  <a:buFont typeface="Arial" panose="020B0604020202020204" pitchFamily="34" charset="0"/>
                  <a:buChar char="•"/>
                </a:pPr>
                <a:r>
                  <a:rPr lang="en-GB" sz="1600">
                    <a:solidFill>
                      <a:schemeClr val="tx1"/>
                    </a:solidFill>
                    <a:cs typeface="Arial" panose="020B0604020202020204" pitchFamily="34" charset="0"/>
                    <a:hlinkClick r:id="rId6"/>
                  </a:rPr>
                  <a:t>Lan Ying</a:t>
                </a:r>
                <a:endParaRPr lang="en-GB" sz="1600">
                  <a:solidFill>
                    <a:schemeClr val="tx1"/>
                  </a:solidFill>
                  <a:cs typeface="Arial" panose="020B0604020202020204" pitchFamily="34" charset="0"/>
                </a:endParaRPr>
              </a:p>
              <a:p>
                <a:pPr marL="649288" indent="-285750">
                  <a:lnSpc>
                    <a:spcPct val="114000"/>
                  </a:lnSpc>
                  <a:spcAft>
                    <a:spcPts val="600"/>
                  </a:spcAft>
                  <a:buFont typeface="Arial" panose="020B0604020202020204" pitchFamily="34" charset="0"/>
                  <a:buChar char="•"/>
                </a:pPr>
                <a:r>
                  <a:rPr lang="en-GB" sz="1600">
                    <a:solidFill>
                      <a:schemeClr val="tx1"/>
                    </a:solidFill>
                    <a:cs typeface="Arial" panose="020B0604020202020204" pitchFamily="34" charset="0"/>
                    <a:hlinkClick r:id="rId7"/>
                  </a:rPr>
                  <a:t>Li Cheng</a:t>
                </a:r>
                <a:endParaRPr lang="en-GB" sz="1600">
                  <a:solidFill>
                    <a:schemeClr val="tx1"/>
                  </a:solidFill>
                  <a:cs typeface="Arial" panose="020B0604020202020204" pitchFamily="34" charset="0"/>
                </a:endParaRPr>
              </a:p>
            </p:txBody>
          </p:sp>
          <p:sp>
            <p:nvSpPr>
              <p:cNvPr id="40" name="Oval 39">
                <a:hlinkClick r:id="rId3" action="ppaction://hlinksldjump"/>
                <a:extLst>
                  <a:ext uri="{FF2B5EF4-FFF2-40B4-BE49-F238E27FC236}">
                    <a16:creationId xmlns:a16="http://schemas.microsoft.com/office/drawing/2014/main" id="{DD2282F6-E824-BF5E-5F8C-A48483D923BA}"/>
                  </a:ext>
                </a:extLst>
              </p:cNvPr>
              <p:cNvSpPr/>
              <p:nvPr/>
            </p:nvSpPr>
            <p:spPr>
              <a:xfrm>
                <a:off x="8516640" y="310738"/>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14000"/>
                  </a:lnSpc>
                  <a:spcAft>
                    <a:spcPts val="600"/>
                  </a:spcAft>
                </a:pPr>
                <a:endParaRPr lang="en-AU" sz="1600" b="1">
                  <a:solidFill>
                    <a:schemeClr val="bg1"/>
                  </a:solidFill>
                  <a:cs typeface="Arial" panose="020B0604020202020204" pitchFamily="34" charset="0"/>
                </a:endParaRPr>
              </a:p>
            </p:txBody>
          </p:sp>
        </p:grpSp>
        <p:pic>
          <p:nvPicPr>
            <p:cNvPr id="38" name="Picture 37">
              <a:extLst>
                <a:ext uri="{FF2B5EF4-FFF2-40B4-BE49-F238E27FC236}">
                  <a16:creationId xmlns:a16="http://schemas.microsoft.com/office/drawing/2014/main" id="{5AEA7D2C-E27F-B501-86EA-21F0817D33E0}"/>
                </a:ext>
              </a:extLst>
            </p:cNvPr>
            <p:cNvPicPr>
              <a:picLocks noChangeAspect="1"/>
            </p:cNvPicPr>
            <p:nvPr/>
          </p:nvPicPr>
          <p:blipFill>
            <a:blip r:embed="rId8">
              <a:extLst>
                <a:ext uri="{28A0092B-C50C-407E-A947-70E740481C1C}">
                  <a14:useLocalDpi xmlns:a14="http://schemas.microsoft.com/office/drawing/2010/main"/>
                </a:ext>
              </a:extLst>
            </a:blip>
            <a:srcRect/>
            <a:stretch/>
          </p:blipFill>
          <p:spPr>
            <a:xfrm>
              <a:off x="4412372" y="261378"/>
              <a:ext cx="836696" cy="845694"/>
            </a:xfrm>
            <a:prstGeom prst="rect">
              <a:avLst/>
            </a:prstGeom>
          </p:spPr>
        </p:pic>
      </p:grpSp>
      <p:grpSp>
        <p:nvGrpSpPr>
          <p:cNvPr id="42" name="Group 41" descr="Task 2 – Collect images of contemporary Shan shui artworks by artists reimagining and recontextualising the style:&#10;Yang Yongliang&#10;Huang Yan ‘Chinese Landscape Tattoo’ series&#10;Xu Bing ‘Background story’ series">
            <a:extLst>
              <a:ext uri="{FF2B5EF4-FFF2-40B4-BE49-F238E27FC236}">
                <a16:creationId xmlns:a16="http://schemas.microsoft.com/office/drawing/2014/main" id="{3E9F67EF-CBD0-97D3-728B-A6C0CBD558FF}"/>
              </a:ext>
            </a:extLst>
          </p:cNvPr>
          <p:cNvGrpSpPr/>
          <p:nvPr/>
        </p:nvGrpSpPr>
        <p:grpSpPr>
          <a:xfrm>
            <a:off x="6266653" y="4075480"/>
            <a:ext cx="5638655" cy="2422520"/>
            <a:chOff x="4308000" y="-216730"/>
            <a:chExt cx="5638655" cy="2422520"/>
          </a:xfrm>
        </p:grpSpPr>
        <p:grpSp>
          <p:nvGrpSpPr>
            <p:cNvPr id="46" name="Group 45" descr="2. Pre-production">
              <a:extLst>
                <a:ext uri="{FF2B5EF4-FFF2-40B4-BE49-F238E27FC236}">
                  <a16:creationId xmlns:a16="http://schemas.microsoft.com/office/drawing/2014/main" id="{984CA19C-A47D-8008-5571-969CC939F397}"/>
                </a:ext>
              </a:extLst>
            </p:cNvPr>
            <p:cNvGrpSpPr/>
            <p:nvPr/>
          </p:nvGrpSpPr>
          <p:grpSpPr>
            <a:xfrm>
              <a:off x="4308000" y="-216730"/>
              <a:ext cx="5638655" cy="2422520"/>
              <a:chOff x="8516640" y="-66542"/>
              <a:chExt cx="5638655" cy="2422520"/>
            </a:xfrm>
          </p:grpSpPr>
          <p:sp>
            <p:nvSpPr>
              <p:cNvPr id="52" name="Rectangle: Rounded Corners 51">
                <a:extLst>
                  <a:ext uri="{FF2B5EF4-FFF2-40B4-BE49-F238E27FC236}">
                    <a16:creationId xmlns:a16="http://schemas.microsoft.com/office/drawing/2014/main" id="{FE48FA04-1A96-7ADE-B049-E0F38892DD1E}"/>
                  </a:ext>
                  <a:ext uri="{C183D7F6-B498-43B3-948B-1728B52AA6E4}">
                    <adec:decorative xmlns:adec="http://schemas.microsoft.com/office/drawing/2017/decorative" val="1"/>
                  </a:ext>
                </a:extLst>
              </p:cNvPr>
              <p:cNvSpPr/>
              <p:nvPr/>
            </p:nvSpPr>
            <p:spPr>
              <a:xfrm>
                <a:off x="9194422" y="-66542"/>
                <a:ext cx="4960873" cy="2422520"/>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63538">
                  <a:lnSpc>
                    <a:spcPct val="114000"/>
                  </a:lnSpc>
                  <a:spcAft>
                    <a:spcPts val="600"/>
                  </a:spcAft>
                </a:pPr>
                <a:r>
                  <a:rPr lang="en-GB" sz="1600">
                    <a:solidFill>
                      <a:schemeClr val="tx1"/>
                    </a:solidFill>
                    <a:cs typeface="Arial" panose="020B0604020202020204" pitchFamily="34" charset="0"/>
                  </a:rPr>
                  <a:t>Task 2 – Collect images of contemporary </a:t>
                </a:r>
                <a:r>
                  <a:rPr lang="en-GB" sz="1600" i="1">
                    <a:solidFill>
                      <a:schemeClr val="tx1"/>
                    </a:solidFill>
                    <a:cs typeface="Arial" panose="020B0604020202020204" pitchFamily="34" charset="0"/>
                  </a:rPr>
                  <a:t>Shan shui</a:t>
                </a:r>
                <a:r>
                  <a:rPr lang="en-GB" sz="1600">
                    <a:solidFill>
                      <a:schemeClr val="tx1"/>
                    </a:solidFill>
                    <a:cs typeface="Arial" panose="020B0604020202020204" pitchFamily="34" charset="0"/>
                  </a:rPr>
                  <a:t> artworks by artists reimagining and recontextualising the style:</a:t>
                </a:r>
              </a:p>
              <a:p>
                <a:pPr marL="649288" indent="-285750">
                  <a:lnSpc>
                    <a:spcPct val="114000"/>
                  </a:lnSpc>
                  <a:spcAft>
                    <a:spcPts val="600"/>
                  </a:spcAft>
                  <a:buFont typeface="Arial" panose="020B0604020202020204" pitchFamily="34" charset="0"/>
                  <a:buChar char="•"/>
                </a:pPr>
                <a:r>
                  <a:rPr lang="en-GB" sz="1600">
                    <a:solidFill>
                      <a:schemeClr val="tx1"/>
                    </a:solidFill>
                    <a:cs typeface="Arial" panose="020B0604020202020204" pitchFamily="34" charset="0"/>
                    <a:hlinkClick r:id="rId9"/>
                  </a:rPr>
                  <a:t>Yang Yongliang</a:t>
                </a:r>
                <a:endParaRPr lang="en-GB" sz="1600">
                  <a:solidFill>
                    <a:schemeClr val="tx1"/>
                  </a:solidFill>
                  <a:cs typeface="Arial" panose="020B0604020202020204" pitchFamily="34" charset="0"/>
                </a:endParaRPr>
              </a:p>
              <a:p>
                <a:pPr marL="649288" indent="-285750">
                  <a:lnSpc>
                    <a:spcPct val="114000"/>
                  </a:lnSpc>
                  <a:spcAft>
                    <a:spcPts val="600"/>
                  </a:spcAft>
                  <a:buFont typeface="Arial" panose="020B0604020202020204" pitchFamily="34" charset="0"/>
                  <a:buChar char="•"/>
                </a:pPr>
                <a:r>
                  <a:rPr lang="en-GB" sz="1600">
                    <a:solidFill>
                      <a:schemeClr val="tx1"/>
                    </a:solidFill>
                    <a:cs typeface="Arial" panose="020B0604020202020204" pitchFamily="34" charset="0"/>
                    <a:hlinkClick r:id="rId10"/>
                  </a:rPr>
                  <a:t>Huang Yan ‘Chinese Landscape Tattoo’ series</a:t>
                </a:r>
                <a:endParaRPr lang="en-GB" sz="1600">
                  <a:solidFill>
                    <a:schemeClr val="tx1"/>
                  </a:solidFill>
                  <a:cs typeface="Arial" panose="020B0604020202020204" pitchFamily="34" charset="0"/>
                </a:endParaRPr>
              </a:p>
              <a:p>
                <a:pPr marL="649288" indent="-285750">
                  <a:lnSpc>
                    <a:spcPct val="114000"/>
                  </a:lnSpc>
                  <a:spcAft>
                    <a:spcPts val="600"/>
                  </a:spcAft>
                  <a:buFont typeface="Arial" panose="020B0604020202020204" pitchFamily="34" charset="0"/>
                  <a:buChar char="•"/>
                </a:pPr>
                <a:r>
                  <a:rPr lang="en-GB" sz="1600">
                    <a:solidFill>
                      <a:schemeClr val="tx1"/>
                    </a:solidFill>
                    <a:cs typeface="Arial" panose="020B0604020202020204" pitchFamily="34" charset="0"/>
                  </a:rPr>
                  <a:t>Xu Bing ‘</a:t>
                </a:r>
                <a:r>
                  <a:rPr lang="en-GB" sz="1600">
                    <a:solidFill>
                      <a:schemeClr val="tx1"/>
                    </a:solidFill>
                    <a:cs typeface="Arial" panose="020B0604020202020204" pitchFamily="34" charset="0"/>
                    <a:hlinkClick r:id="rId11"/>
                  </a:rPr>
                  <a:t>Background story</a:t>
                </a:r>
                <a:r>
                  <a:rPr lang="en-GB" sz="1600">
                    <a:solidFill>
                      <a:schemeClr val="tx1"/>
                    </a:solidFill>
                    <a:cs typeface="Arial" panose="020B0604020202020204" pitchFamily="34" charset="0"/>
                  </a:rPr>
                  <a:t>’ series</a:t>
                </a:r>
              </a:p>
            </p:txBody>
          </p:sp>
          <p:sp>
            <p:nvSpPr>
              <p:cNvPr id="53" name="Oval 52">
                <a:hlinkClick r:id="rId3" action="ppaction://hlinksldjump"/>
                <a:extLst>
                  <a:ext uri="{FF2B5EF4-FFF2-40B4-BE49-F238E27FC236}">
                    <a16:creationId xmlns:a16="http://schemas.microsoft.com/office/drawing/2014/main" id="{CD1C14D0-3DFD-D6A8-8119-C3D1AA1269F1}"/>
                  </a:ext>
                </a:extLst>
              </p:cNvPr>
              <p:cNvSpPr/>
              <p:nvPr/>
            </p:nvSpPr>
            <p:spPr>
              <a:xfrm>
                <a:off x="8516640" y="310738"/>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14000"/>
                  </a:lnSpc>
                  <a:spcAft>
                    <a:spcPts val="600"/>
                  </a:spcAft>
                </a:pPr>
                <a:endParaRPr lang="en-AU" sz="1600" b="1">
                  <a:solidFill>
                    <a:schemeClr val="bg1"/>
                  </a:solidFill>
                  <a:cs typeface="Arial" panose="020B0604020202020204" pitchFamily="34" charset="0"/>
                </a:endParaRPr>
              </a:p>
            </p:txBody>
          </p:sp>
        </p:grpSp>
        <p:pic>
          <p:nvPicPr>
            <p:cNvPr id="51" name="Picture 50">
              <a:extLst>
                <a:ext uri="{FF2B5EF4-FFF2-40B4-BE49-F238E27FC236}">
                  <a16:creationId xmlns:a16="http://schemas.microsoft.com/office/drawing/2014/main" id="{072831F2-46A8-7B19-0B0B-021C55714492}"/>
                </a:ext>
              </a:extLst>
            </p:cNvPr>
            <p:cNvPicPr>
              <a:picLocks noChangeAspect="1"/>
            </p:cNvPicPr>
            <p:nvPr/>
          </p:nvPicPr>
          <p:blipFill>
            <a:blip r:embed="rId8">
              <a:extLst>
                <a:ext uri="{28A0092B-C50C-407E-A947-70E740481C1C}">
                  <a14:useLocalDpi xmlns:a14="http://schemas.microsoft.com/office/drawing/2010/main"/>
                </a:ext>
              </a:extLst>
            </a:blip>
            <a:srcRect/>
            <a:stretch/>
          </p:blipFill>
          <p:spPr>
            <a:xfrm>
              <a:off x="4412372" y="261378"/>
              <a:ext cx="836696" cy="845694"/>
            </a:xfrm>
            <a:prstGeom prst="rect">
              <a:avLst/>
            </a:prstGeom>
          </p:spPr>
        </p:pic>
      </p:grpSp>
      <p:sp>
        <p:nvSpPr>
          <p:cNvPr id="2" name="Slide Number Placeholder 1">
            <a:extLst>
              <a:ext uri="{FF2B5EF4-FFF2-40B4-BE49-F238E27FC236}">
                <a16:creationId xmlns:a16="http://schemas.microsoft.com/office/drawing/2014/main" id="{A32B080A-B5BD-B8DB-C5E8-8DC4CD4FFCE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87</a:t>
            </a:fld>
            <a:endParaRPr lang="en-AU"/>
          </a:p>
        </p:txBody>
      </p:sp>
    </p:spTree>
    <p:extLst>
      <p:ext uri="{BB962C8B-B14F-4D97-AF65-F5344CB8AC3E}">
        <p14:creationId xmlns:p14="http://schemas.microsoft.com/office/powerpoint/2010/main" val="160008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8411B3-6EAE-51B2-94B6-A7B3FBC4C96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9F5E319-0DF6-3FC8-B041-161170AAA8C9}"/>
              </a:ext>
            </a:extLst>
          </p:cNvPr>
          <p:cNvSpPr>
            <a:spLocks noGrp="1"/>
          </p:cNvSpPr>
          <p:nvPr>
            <p:ph type="title"/>
          </p:nvPr>
        </p:nvSpPr>
        <p:spPr/>
        <p:txBody>
          <a:bodyPr/>
          <a:lstStyle/>
          <a:p>
            <a:r>
              <a:rPr lang="en-AU" dirty="0">
                <a:latin typeface="+mj-lt"/>
              </a:rPr>
              <a:t>Yang Yongliang – creating new worlds </a:t>
            </a:r>
            <a:r>
              <a:rPr lang="en-AU" dirty="0">
                <a:solidFill>
                  <a:schemeClr val="accent1">
                    <a:alpha val="0"/>
                  </a:schemeClr>
                </a:solidFill>
                <a:latin typeface="+mj-lt"/>
              </a:rPr>
              <a:t>(5)</a:t>
            </a:r>
          </a:p>
        </p:txBody>
      </p:sp>
      <p:sp>
        <p:nvSpPr>
          <p:cNvPr id="4" name="Text Placeholder 3">
            <a:extLst>
              <a:ext uri="{FF2B5EF4-FFF2-40B4-BE49-F238E27FC236}">
                <a16:creationId xmlns:a16="http://schemas.microsoft.com/office/drawing/2014/main" id="{049FF625-4F4C-98B2-17CD-07D061C3F68C}"/>
              </a:ext>
            </a:extLst>
          </p:cNvPr>
          <p:cNvSpPr>
            <a:spLocks noGrp="1"/>
          </p:cNvSpPr>
          <p:nvPr>
            <p:ph type="body" sz="quarter" idx="18"/>
          </p:nvPr>
        </p:nvSpPr>
        <p:spPr/>
        <p:txBody>
          <a:bodyPr/>
          <a:lstStyle/>
          <a:p>
            <a:r>
              <a:rPr lang="en-AU">
                <a:latin typeface="+mj-lt"/>
              </a:rPr>
              <a:t>4.2(e) – Annotated artwork example</a:t>
            </a:r>
          </a:p>
        </p:txBody>
      </p:sp>
      <p:pic>
        <p:nvPicPr>
          <p:cNvPr id="13" name="Picture 12">
            <a:extLst>
              <a:ext uri="{FF2B5EF4-FFF2-40B4-BE49-F238E27FC236}">
                <a16:creationId xmlns:a16="http://schemas.microsoft.com/office/drawing/2014/main" id="{B6446871-643A-4943-1637-1080EE24AB98}"/>
              </a:ext>
              <a:ext uri="{C183D7F6-B498-43B3-948B-1728B52AA6E4}">
                <adec:decorative xmlns:adec="http://schemas.microsoft.com/office/drawing/2017/decorative" val="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688097" y="1475200"/>
            <a:ext cx="1056108" cy="1056108"/>
          </a:xfrm>
          <a:prstGeom prst="rect">
            <a:avLst/>
          </a:prstGeom>
        </p:spPr>
      </p:pic>
      <p:sp>
        <p:nvSpPr>
          <p:cNvPr id="17" name="Rectangle: Rounded Corners 16">
            <a:extLst>
              <a:ext uri="{FF2B5EF4-FFF2-40B4-BE49-F238E27FC236}">
                <a16:creationId xmlns:a16="http://schemas.microsoft.com/office/drawing/2014/main" id="{9315B2DC-95C3-8FB4-AF0F-BA620AAA7279}"/>
              </a:ext>
              <a:ext uri="{C183D7F6-B498-43B3-948B-1728B52AA6E4}">
                <adec:decorative xmlns:adec="http://schemas.microsoft.com/office/drawing/2017/decorative" val="1"/>
              </a:ext>
            </a:extLst>
          </p:cNvPr>
          <p:cNvSpPr/>
          <p:nvPr/>
        </p:nvSpPr>
        <p:spPr>
          <a:xfrm>
            <a:off x="266701" y="2622176"/>
            <a:ext cx="3898900" cy="3847491"/>
          </a:xfrm>
          <a:prstGeom prst="roundRect">
            <a:avLst>
              <a:gd name="adj" fmla="val 553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14000"/>
              </a:lnSpc>
              <a:spcAft>
                <a:spcPts val="600"/>
              </a:spcAft>
            </a:pPr>
            <a:r>
              <a:rPr lang="en-GB" sz="1600" b="1" u="sng">
                <a:solidFill>
                  <a:schemeClr val="tx1"/>
                </a:solidFill>
                <a:cs typeface="Arial" panose="020B0604020202020204" pitchFamily="34" charset="0"/>
              </a:rPr>
              <a:t>Artwork – key information</a:t>
            </a:r>
          </a:p>
          <a:p>
            <a:pPr>
              <a:lnSpc>
                <a:spcPct val="114000"/>
              </a:lnSpc>
              <a:spcAft>
                <a:spcPts val="600"/>
              </a:spcAft>
            </a:pPr>
            <a:r>
              <a:rPr lang="en-GB" sz="1600">
                <a:solidFill>
                  <a:schemeClr val="tx1"/>
                </a:solidFill>
                <a:cs typeface="Arial" panose="020B0604020202020204" pitchFamily="34" charset="0"/>
              </a:rPr>
              <a:t>Title: Early Spring</a:t>
            </a:r>
          </a:p>
          <a:p>
            <a:pPr>
              <a:lnSpc>
                <a:spcPct val="114000"/>
              </a:lnSpc>
              <a:spcAft>
                <a:spcPts val="600"/>
              </a:spcAft>
            </a:pPr>
            <a:r>
              <a:rPr lang="en-GB" sz="1600">
                <a:solidFill>
                  <a:schemeClr val="tx1"/>
                </a:solidFill>
                <a:cs typeface="Arial" panose="020B0604020202020204" pitchFamily="34" charset="0"/>
              </a:rPr>
              <a:t>Artist: Guo Xi</a:t>
            </a:r>
          </a:p>
          <a:p>
            <a:pPr>
              <a:lnSpc>
                <a:spcPct val="114000"/>
              </a:lnSpc>
              <a:spcAft>
                <a:spcPts val="600"/>
              </a:spcAft>
            </a:pPr>
            <a:r>
              <a:rPr lang="en-GB" sz="1600">
                <a:solidFill>
                  <a:schemeClr val="tx1"/>
                </a:solidFill>
                <a:cs typeface="Arial" panose="020B0604020202020204" pitchFamily="34" charset="0"/>
              </a:rPr>
              <a:t>Date: 1072</a:t>
            </a:r>
          </a:p>
          <a:p>
            <a:pPr>
              <a:lnSpc>
                <a:spcPct val="114000"/>
              </a:lnSpc>
              <a:spcAft>
                <a:spcPts val="600"/>
              </a:spcAft>
            </a:pPr>
            <a:r>
              <a:rPr lang="en-GB" sz="1600">
                <a:solidFill>
                  <a:schemeClr val="tx1"/>
                </a:solidFill>
                <a:cs typeface="Arial" panose="020B0604020202020204" pitchFamily="34" charset="0"/>
              </a:rPr>
              <a:t>Country: China (Northern Song Dynasty)</a:t>
            </a:r>
          </a:p>
          <a:p>
            <a:pPr>
              <a:lnSpc>
                <a:spcPct val="114000"/>
              </a:lnSpc>
              <a:spcAft>
                <a:spcPts val="600"/>
              </a:spcAft>
            </a:pPr>
            <a:r>
              <a:rPr lang="en-GB" sz="1600">
                <a:solidFill>
                  <a:schemeClr val="tx1"/>
                </a:solidFill>
                <a:cs typeface="Arial" panose="020B0604020202020204" pitchFamily="34" charset="0"/>
              </a:rPr>
              <a:t>Size: 158.3 x 108.1 cm</a:t>
            </a:r>
          </a:p>
          <a:p>
            <a:pPr>
              <a:lnSpc>
                <a:spcPct val="114000"/>
              </a:lnSpc>
              <a:spcAft>
                <a:spcPts val="600"/>
              </a:spcAft>
            </a:pPr>
            <a:r>
              <a:rPr lang="en-GB" sz="1600">
                <a:solidFill>
                  <a:schemeClr val="tx1"/>
                </a:solidFill>
                <a:cs typeface="Arial" panose="020B0604020202020204" pitchFamily="34" charset="0"/>
              </a:rPr>
              <a:t>Materials: ink on silk scroll</a:t>
            </a:r>
          </a:p>
          <a:p>
            <a:pPr>
              <a:lnSpc>
                <a:spcPct val="114000"/>
              </a:lnSpc>
              <a:spcAft>
                <a:spcPts val="600"/>
              </a:spcAft>
            </a:pPr>
            <a:r>
              <a:rPr lang="en-GB" sz="1600">
                <a:solidFill>
                  <a:schemeClr val="tx1"/>
                </a:solidFill>
                <a:cs typeface="Arial" panose="020B0604020202020204" pitchFamily="34" charset="0"/>
              </a:rPr>
              <a:t>Source: </a:t>
            </a:r>
            <a:r>
              <a:rPr lang="en-AU" sz="1600">
                <a:hlinkClick r:id="rId4"/>
              </a:rPr>
              <a:t>China Online Museum</a:t>
            </a:r>
            <a:r>
              <a:rPr lang="en-AU" sz="1600">
                <a:solidFill>
                  <a:schemeClr val="tx1"/>
                </a:solidFill>
              </a:rPr>
              <a:t>,</a:t>
            </a:r>
            <a:r>
              <a:rPr lang="en-AU" sz="1600"/>
              <a:t> </a:t>
            </a:r>
            <a:r>
              <a:rPr lang="en-AU" sz="1600">
                <a:hlinkClick r:id="rId5"/>
              </a:rPr>
              <a:t>National Palace Museum</a:t>
            </a:r>
            <a:endParaRPr lang="en-GB" sz="1600">
              <a:solidFill>
                <a:schemeClr val="tx1"/>
              </a:solidFill>
              <a:cs typeface="Arial" panose="020B0604020202020204" pitchFamily="34" charset="0"/>
            </a:endParaRPr>
          </a:p>
        </p:txBody>
      </p:sp>
      <p:pic>
        <p:nvPicPr>
          <p:cNvPr id="11" name="Picture 10">
            <a:extLst>
              <a:ext uri="{FF2B5EF4-FFF2-40B4-BE49-F238E27FC236}">
                <a16:creationId xmlns:a16="http://schemas.microsoft.com/office/drawing/2014/main" id="{073ECF01-C43D-3F5F-AF6C-B8EC483E50F3}"/>
              </a:ext>
              <a:ext uri="{C183D7F6-B498-43B3-948B-1728B52AA6E4}">
                <adec:decorative xmlns:adec="http://schemas.microsoft.com/office/drawing/2017/decorative" val="1"/>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4302182" y="1475200"/>
            <a:ext cx="3587636" cy="5130800"/>
          </a:xfrm>
          <a:prstGeom prst="rect">
            <a:avLst/>
          </a:prstGeom>
        </p:spPr>
      </p:pic>
      <p:pic>
        <p:nvPicPr>
          <p:cNvPr id="19" name="Picture 18">
            <a:extLst>
              <a:ext uri="{FF2B5EF4-FFF2-40B4-BE49-F238E27FC236}">
                <a16:creationId xmlns:a16="http://schemas.microsoft.com/office/drawing/2014/main" id="{74174337-1434-6DB6-A3B3-415539749080}"/>
              </a:ext>
              <a:ext uri="{C183D7F6-B498-43B3-948B-1728B52AA6E4}">
                <adec:decorative xmlns:adec="http://schemas.microsoft.com/office/drawing/2017/decorative" val="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447795" y="1429301"/>
            <a:ext cx="1056108" cy="1056108"/>
          </a:xfrm>
          <a:prstGeom prst="rect">
            <a:avLst/>
          </a:prstGeom>
        </p:spPr>
      </p:pic>
      <p:sp>
        <p:nvSpPr>
          <p:cNvPr id="20" name="Rectangle: Rounded Corners 19">
            <a:extLst>
              <a:ext uri="{FF2B5EF4-FFF2-40B4-BE49-F238E27FC236}">
                <a16:creationId xmlns:a16="http://schemas.microsoft.com/office/drawing/2014/main" id="{D48E613D-8957-84CA-11EC-2063AADE7665}"/>
              </a:ext>
              <a:ext uri="{C183D7F6-B498-43B3-948B-1728B52AA6E4}">
                <adec:decorative xmlns:adec="http://schemas.microsoft.com/office/drawing/2017/decorative" val="1"/>
              </a:ext>
            </a:extLst>
          </p:cNvPr>
          <p:cNvSpPr/>
          <p:nvPr/>
        </p:nvSpPr>
        <p:spPr>
          <a:xfrm>
            <a:off x="8026399" y="2622176"/>
            <a:ext cx="3898900" cy="3847491"/>
          </a:xfrm>
          <a:prstGeom prst="roundRect">
            <a:avLst>
              <a:gd name="adj" fmla="val 553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14000"/>
              </a:lnSpc>
              <a:spcAft>
                <a:spcPts val="600"/>
              </a:spcAft>
            </a:pPr>
            <a:r>
              <a:rPr lang="en-GB" sz="1600" b="1" u="sng">
                <a:solidFill>
                  <a:schemeClr val="tx1"/>
                </a:solidFill>
                <a:cs typeface="Arial" panose="020B0604020202020204" pitchFamily="34" charset="0"/>
              </a:rPr>
              <a:t>Artwork – visual qualities</a:t>
            </a:r>
          </a:p>
          <a:p>
            <a:pPr marL="285750" indent="-285750">
              <a:lnSpc>
                <a:spcPct val="114000"/>
              </a:lnSpc>
              <a:spcAft>
                <a:spcPts val="600"/>
              </a:spcAft>
              <a:buFont typeface="Arial" panose="020B0604020202020204" pitchFamily="34" charset="0"/>
              <a:buChar char="•"/>
            </a:pPr>
            <a:r>
              <a:rPr lang="en-GB" sz="1600">
                <a:solidFill>
                  <a:schemeClr val="tx1"/>
                </a:solidFill>
                <a:cs typeface="Arial" panose="020B0604020202020204" pitchFamily="34" charset="0"/>
              </a:rPr>
              <a:t>Vertical composition</a:t>
            </a:r>
          </a:p>
          <a:p>
            <a:pPr marL="285750" indent="-285750">
              <a:lnSpc>
                <a:spcPct val="114000"/>
              </a:lnSpc>
              <a:spcAft>
                <a:spcPts val="600"/>
              </a:spcAft>
              <a:buFont typeface="Arial" panose="020B0604020202020204" pitchFamily="34" charset="0"/>
              <a:buChar char="•"/>
            </a:pPr>
            <a:r>
              <a:rPr lang="en-GB" sz="1600">
                <a:solidFill>
                  <a:schemeClr val="tx1"/>
                </a:solidFill>
                <a:cs typeface="Arial" panose="020B0604020202020204" pitchFamily="34" charset="0"/>
              </a:rPr>
              <a:t>Dramatic mountain landscape</a:t>
            </a:r>
          </a:p>
          <a:p>
            <a:pPr marL="285750" indent="-285750">
              <a:lnSpc>
                <a:spcPct val="114000"/>
              </a:lnSpc>
              <a:spcAft>
                <a:spcPts val="600"/>
              </a:spcAft>
              <a:buFont typeface="Arial" panose="020B0604020202020204" pitchFamily="34" charset="0"/>
              <a:buChar char="•"/>
            </a:pPr>
            <a:r>
              <a:rPr lang="en-GB" sz="1600">
                <a:solidFill>
                  <a:schemeClr val="tx1"/>
                </a:solidFill>
                <a:cs typeface="Arial" panose="020B0604020202020204" pitchFamily="34" charset="0"/>
              </a:rPr>
              <a:t>Steep hills, rivers and waterfalls, trees</a:t>
            </a:r>
          </a:p>
          <a:p>
            <a:pPr marL="285750" indent="-285750">
              <a:lnSpc>
                <a:spcPct val="114000"/>
              </a:lnSpc>
              <a:spcAft>
                <a:spcPts val="600"/>
              </a:spcAft>
              <a:buFont typeface="Arial" panose="020B0604020202020204" pitchFamily="34" charset="0"/>
              <a:buChar char="•"/>
            </a:pPr>
            <a:r>
              <a:rPr lang="en-GB" sz="1600">
                <a:solidFill>
                  <a:schemeClr val="tx1"/>
                </a:solidFill>
                <a:cs typeface="Arial" panose="020B0604020202020204" pitchFamily="34" charset="0"/>
              </a:rPr>
              <a:t>Looks flat but does use perspective – distant features like trees appear smaller and fainter than close ones</a:t>
            </a:r>
          </a:p>
          <a:p>
            <a:pPr marL="285750" indent="-285750">
              <a:lnSpc>
                <a:spcPct val="114000"/>
              </a:lnSpc>
              <a:spcAft>
                <a:spcPts val="600"/>
              </a:spcAft>
              <a:buFont typeface="Arial" panose="020B0604020202020204" pitchFamily="34" charset="0"/>
              <a:buChar char="•"/>
            </a:pPr>
            <a:r>
              <a:rPr lang="en-GB" sz="1600">
                <a:solidFill>
                  <a:schemeClr val="tx1"/>
                </a:solidFill>
                <a:cs typeface="Arial" panose="020B0604020202020204" pitchFamily="34" charset="0"/>
              </a:rPr>
              <a:t>Includes text on the image</a:t>
            </a:r>
          </a:p>
          <a:p>
            <a:pPr marL="285750" indent="-285750">
              <a:lnSpc>
                <a:spcPct val="114000"/>
              </a:lnSpc>
              <a:spcAft>
                <a:spcPts val="600"/>
              </a:spcAft>
              <a:buFont typeface="Arial" panose="020B0604020202020204" pitchFamily="34" charset="0"/>
              <a:buChar char="•"/>
            </a:pPr>
            <a:r>
              <a:rPr lang="en-GB" sz="1600">
                <a:solidFill>
                  <a:schemeClr val="tx1"/>
                </a:solidFill>
                <a:cs typeface="Arial" panose="020B0604020202020204" pitchFamily="34" charset="0"/>
              </a:rPr>
              <a:t>Some buildings in background</a:t>
            </a:r>
          </a:p>
          <a:p>
            <a:pPr marL="285750" indent="-285750">
              <a:lnSpc>
                <a:spcPct val="114000"/>
              </a:lnSpc>
              <a:spcAft>
                <a:spcPts val="600"/>
              </a:spcAft>
              <a:buFont typeface="Arial" panose="020B0604020202020204" pitchFamily="34" charset="0"/>
              <a:buChar char="•"/>
            </a:pPr>
            <a:r>
              <a:rPr lang="en-GB" sz="1600">
                <a:solidFill>
                  <a:schemeClr val="tx1"/>
                </a:solidFill>
                <a:cs typeface="Arial" panose="020B0604020202020204" pitchFamily="34" charset="0"/>
              </a:rPr>
              <a:t>Very small human figures</a:t>
            </a:r>
          </a:p>
        </p:txBody>
      </p:sp>
      <p:sp>
        <p:nvSpPr>
          <p:cNvPr id="2" name="Slide Number Placeholder 1">
            <a:extLst>
              <a:ext uri="{FF2B5EF4-FFF2-40B4-BE49-F238E27FC236}">
                <a16:creationId xmlns:a16="http://schemas.microsoft.com/office/drawing/2014/main" id="{8CA55BC0-DB20-EBAF-AE67-2FAA5953003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88</a:t>
            </a:fld>
            <a:endParaRPr lang="en-AU"/>
          </a:p>
        </p:txBody>
      </p:sp>
    </p:spTree>
    <p:extLst>
      <p:ext uri="{BB962C8B-B14F-4D97-AF65-F5344CB8AC3E}">
        <p14:creationId xmlns:p14="http://schemas.microsoft.com/office/powerpoint/2010/main" val="868230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3AF9A1-87CA-E8FE-1ABA-68EC9B38B1A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1247337-6925-1758-6C50-CE681FB0183D}"/>
              </a:ext>
            </a:extLst>
          </p:cNvPr>
          <p:cNvSpPr>
            <a:spLocks noGrp="1"/>
          </p:cNvSpPr>
          <p:nvPr>
            <p:ph type="title"/>
          </p:nvPr>
        </p:nvSpPr>
        <p:spPr/>
        <p:txBody>
          <a:bodyPr/>
          <a:lstStyle/>
          <a:p>
            <a:r>
              <a:rPr lang="en-AU" dirty="0">
                <a:latin typeface="+mj-lt"/>
              </a:rPr>
              <a:t>Yang Yongliang – creating new worlds </a:t>
            </a:r>
            <a:r>
              <a:rPr lang="en-AU" dirty="0">
                <a:solidFill>
                  <a:schemeClr val="accent1">
                    <a:alpha val="0"/>
                  </a:schemeClr>
                </a:solidFill>
                <a:latin typeface="+mj-lt"/>
              </a:rPr>
              <a:t>(6)</a:t>
            </a:r>
          </a:p>
        </p:txBody>
      </p:sp>
      <p:sp>
        <p:nvSpPr>
          <p:cNvPr id="4" name="Text Placeholder 3">
            <a:extLst>
              <a:ext uri="{FF2B5EF4-FFF2-40B4-BE49-F238E27FC236}">
                <a16:creationId xmlns:a16="http://schemas.microsoft.com/office/drawing/2014/main" id="{A9D1E7DB-D85F-5EFF-F026-13CDF931DA10}"/>
              </a:ext>
            </a:extLst>
          </p:cNvPr>
          <p:cNvSpPr>
            <a:spLocks noGrp="1"/>
          </p:cNvSpPr>
          <p:nvPr>
            <p:ph type="body" sz="quarter" idx="18"/>
          </p:nvPr>
        </p:nvSpPr>
        <p:spPr/>
        <p:txBody>
          <a:bodyPr/>
          <a:lstStyle/>
          <a:p>
            <a:r>
              <a:rPr lang="en-AU">
                <a:latin typeface="+mj-lt"/>
              </a:rPr>
              <a:t>4.2(f) – Traditional </a:t>
            </a:r>
            <a:r>
              <a:rPr lang="en-AU" i="1">
                <a:latin typeface="+mj-lt"/>
              </a:rPr>
              <a:t>Shan shui</a:t>
            </a:r>
            <a:r>
              <a:rPr lang="en-AU">
                <a:latin typeface="+mj-lt"/>
              </a:rPr>
              <a:t> artworks</a:t>
            </a:r>
          </a:p>
        </p:txBody>
      </p:sp>
      <p:graphicFrame>
        <p:nvGraphicFramePr>
          <p:cNvPr id="5" name="Table 4">
            <a:extLst>
              <a:ext uri="{FF2B5EF4-FFF2-40B4-BE49-F238E27FC236}">
                <a16:creationId xmlns:a16="http://schemas.microsoft.com/office/drawing/2014/main" id="{4516F969-877A-07C1-82CC-0516F42A7FFE}"/>
              </a:ext>
            </a:extLst>
          </p:cNvPr>
          <p:cNvGraphicFramePr>
            <a:graphicFrameLocks noGrp="1"/>
          </p:cNvGraphicFramePr>
          <p:nvPr>
            <p:extLst>
              <p:ext uri="{D42A27DB-BD31-4B8C-83A1-F6EECF244321}">
                <p14:modId xmlns:p14="http://schemas.microsoft.com/office/powerpoint/2010/main" val="2599954039"/>
              </p:ext>
            </p:extLst>
          </p:nvPr>
        </p:nvGraphicFramePr>
        <p:xfrm>
          <a:off x="359998" y="1369456"/>
          <a:ext cx="11484000" cy="5012947"/>
        </p:xfrm>
        <a:graphic>
          <a:graphicData uri="http://schemas.openxmlformats.org/drawingml/2006/table">
            <a:tbl>
              <a:tblPr firstRow="1" bandRow="1">
                <a:tableStyleId>{69012ECD-51FC-41F1-AA8D-1B2483CD663E}</a:tableStyleId>
              </a:tblPr>
              <a:tblGrid>
                <a:gridCol w="6715057">
                  <a:extLst>
                    <a:ext uri="{9D8B030D-6E8A-4147-A177-3AD203B41FA5}">
                      <a16:colId xmlns:a16="http://schemas.microsoft.com/office/drawing/2014/main" val="831308504"/>
                    </a:ext>
                  </a:extLst>
                </a:gridCol>
                <a:gridCol w="4768943">
                  <a:extLst>
                    <a:ext uri="{9D8B030D-6E8A-4147-A177-3AD203B41FA5}">
                      <a16:colId xmlns:a16="http://schemas.microsoft.com/office/drawing/2014/main" val="3257763510"/>
                    </a:ext>
                  </a:extLst>
                </a:gridCol>
              </a:tblGrid>
              <a:tr h="668810">
                <a:tc>
                  <a:txBody>
                    <a:bodyPr/>
                    <a:lstStyle/>
                    <a:p>
                      <a:pPr>
                        <a:lnSpc>
                          <a:spcPct val="114000"/>
                        </a:lnSpc>
                        <a:spcAft>
                          <a:spcPts val="600"/>
                        </a:spcAft>
                      </a:pPr>
                      <a:r>
                        <a:rPr lang="en-AU"/>
                        <a:t>Artwork images (include a link to the source)</a:t>
                      </a:r>
                    </a:p>
                  </a:txBody>
                  <a:tcPr/>
                </a:tc>
                <a:tc>
                  <a:txBody>
                    <a:bodyPr/>
                    <a:lstStyle/>
                    <a:p>
                      <a:pPr>
                        <a:lnSpc>
                          <a:spcPct val="114000"/>
                        </a:lnSpc>
                        <a:spcAft>
                          <a:spcPts val="600"/>
                        </a:spcAft>
                      </a:pPr>
                      <a:r>
                        <a:rPr lang="en-AU"/>
                        <a:t>Visual qualities – what are the common features of these artworks?</a:t>
                      </a:r>
                    </a:p>
                  </a:txBody>
                  <a:tcPr/>
                </a:tc>
                <a:extLst>
                  <a:ext uri="{0D108BD9-81ED-4DB2-BD59-A6C34878D82A}">
                    <a16:rowId xmlns:a16="http://schemas.microsoft.com/office/drawing/2014/main" val="3970690687"/>
                  </a:ext>
                </a:extLst>
              </a:tr>
              <a:tr h="2161097">
                <a:tc>
                  <a:txBody>
                    <a:bodyPr/>
                    <a:lstStyle/>
                    <a:p>
                      <a:pPr>
                        <a:lnSpc>
                          <a:spcPct val="114000"/>
                        </a:lnSpc>
                        <a:spcAft>
                          <a:spcPts val="600"/>
                        </a:spcAft>
                      </a:pPr>
                      <a:endParaRPr lang="en-AU"/>
                    </a:p>
                  </a:txBody>
                  <a:tcPr/>
                </a:tc>
                <a:tc>
                  <a:txBody>
                    <a:bodyPr/>
                    <a:lstStyle/>
                    <a:p>
                      <a:pPr>
                        <a:lnSpc>
                          <a:spcPct val="114000"/>
                        </a:lnSpc>
                        <a:spcAft>
                          <a:spcPts val="600"/>
                        </a:spcAft>
                      </a:pPr>
                      <a:endParaRPr lang="en-AU"/>
                    </a:p>
                  </a:txBody>
                  <a:tcPr/>
                </a:tc>
                <a:extLst>
                  <a:ext uri="{0D108BD9-81ED-4DB2-BD59-A6C34878D82A}">
                    <a16:rowId xmlns:a16="http://schemas.microsoft.com/office/drawing/2014/main" val="3127010593"/>
                  </a:ext>
                </a:extLst>
              </a:tr>
              <a:tr h="2161097">
                <a:tc>
                  <a:txBody>
                    <a:bodyPr/>
                    <a:lstStyle/>
                    <a:p>
                      <a:pPr>
                        <a:lnSpc>
                          <a:spcPct val="114000"/>
                        </a:lnSpc>
                        <a:spcAft>
                          <a:spcPts val="600"/>
                        </a:spcAft>
                      </a:pPr>
                      <a:endParaRPr lang="en-AU"/>
                    </a:p>
                  </a:txBody>
                  <a:tcPr/>
                </a:tc>
                <a:tc>
                  <a:txBody>
                    <a:bodyPr/>
                    <a:lstStyle/>
                    <a:p>
                      <a:pPr>
                        <a:lnSpc>
                          <a:spcPct val="114000"/>
                        </a:lnSpc>
                        <a:spcAft>
                          <a:spcPts val="600"/>
                        </a:spcAft>
                      </a:pPr>
                      <a:endParaRPr lang="en-AU" dirty="0"/>
                    </a:p>
                  </a:txBody>
                  <a:tcPr/>
                </a:tc>
                <a:extLst>
                  <a:ext uri="{0D108BD9-81ED-4DB2-BD59-A6C34878D82A}">
                    <a16:rowId xmlns:a16="http://schemas.microsoft.com/office/drawing/2014/main" val="2651270339"/>
                  </a:ext>
                </a:extLst>
              </a:tr>
            </a:tbl>
          </a:graphicData>
        </a:graphic>
      </p:graphicFrame>
      <p:sp>
        <p:nvSpPr>
          <p:cNvPr id="2" name="Slide Number Placeholder 1">
            <a:extLst>
              <a:ext uri="{FF2B5EF4-FFF2-40B4-BE49-F238E27FC236}">
                <a16:creationId xmlns:a16="http://schemas.microsoft.com/office/drawing/2014/main" id="{48731AB3-EFBE-214E-4C78-BC5DBC148BD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89</a:t>
            </a:fld>
            <a:endParaRPr lang="en-AU"/>
          </a:p>
        </p:txBody>
      </p:sp>
    </p:spTree>
    <p:extLst>
      <p:ext uri="{BB962C8B-B14F-4D97-AF65-F5344CB8AC3E}">
        <p14:creationId xmlns:p14="http://schemas.microsoft.com/office/powerpoint/2010/main" val="975121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C6F346-33D7-7351-449C-F4067B3CB87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2E85D95-6391-69B9-57EA-4B433EE53456}"/>
              </a:ext>
            </a:extLst>
          </p:cNvPr>
          <p:cNvSpPr>
            <a:spLocks noGrp="1"/>
          </p:cNvSpPr>
          <p:nvPr>
            <p:ph type="title"/>
          </p:nvPr>
        </p:nvSpPr>
        <p:spPr/>
        <p:txBody>
          <a:bodyPr/>
          <a:lstStyle/>
          <a:p>
            <a:r>
              <a:rPr lang="en-AU" dirty="0">
                <a:latin typeface="+mj-lt"/>
              </a:rPr>
              <a:t>Where you are… </a:t>
            </a:r>
            <a:r>
              <a:rPr lang="en-AU" dirty="0">
                <a:solidFill>
                  <a:schemeClr val="accent1">
                    <a:alpha val="0"/>
                  </a:schemeClr>
                </a:solidFill>
                <a:latin typeface="+mj-lt"/>
              </a:rPr>
              <a:t>(3)</a:t>
            </a:r>
          </a:p>
        </p:txBody>
      </p:sp>
      <p:sp>
        <p:nvSpPr>
          <p:cNvPr id="4" name="Text Placeholder 3">
            <a:extLst>
              <a:ext uri="{FF2B5EF4-FFF2-40B4-BE49-F238E27FC236}">
                <a16:creationId xmlns:a16="http://schemas.microsoft.com/office/drawing/2014/main" id="{68DB7FCF-2C6A-12FC-18B4-D07F5B1BA533}"/>
              </a:ext>
            </a:extLst>
          </p:cNvPr>
          <p:cNvSpPr>
            <a:spLocks noGrp="1"/>
          </p:cNvSpPr>
          <p:nvPr>
            <p:ph type="body" sz="quarter" idx="18"/>
          </p:nvPr>
        </p:nvSpPr>
        <p:spPr/>
        <p:txBody>
          <a:bodyPr/>
          <a:lstStyle/>
          <a:p>
            <a:r>
              <a:rPr lang="en-AU">
                <a:latin typeface="+mj-lt"/>
              </a:rPr>
              <a:t>1.1(c) – Discussion</a:t>
            </a:r>
          </a:p>
        </p:txBody>
      </p:sp>
      <p:pic>
        <p:nvPicPr>
          <p:cNvPr id="6" name="Picture 5">
            <a:extLst>
              <a:ext uri="{FF2B5EF4-FFF2-40B4-BE49-F238E27FC236}">
                <a16:creationId xmlns:a16="http://schemas.microsoft.com/office/drawing/2014/main" id="{531209F2-7385-E988-A3A1-96293DC0FE71}"/>
              </a:ext>
              <a:ext uri="{C183D7F6-B498-43B3-948B-1728B52AA6E4}">
                <adec:decorative xmlns:adec="http://schemas.microsoft.com/office/drawing/2017/decorative" val="1"/>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59999" y="1634737"/>
            <a:ext cx="1385107" cy="1384042"/>
          </a:xfrm>
          <a:prstGeom prst="rect">
            <a:avLst/>
          </a:prstGeom>
        </p:spPr>
      </p:pic>
      <p:sp>
        <p:nvSpPr>
          <p:cNvPr id="11" name="Rectangle: Rounded Corners 10">
            <a:extLst>
              <a:ext uri="{FF2B5EF4-FFF2-40B4-BE49-F238E27FC236}">
                <a16:creationId xmlns:a16="http://schemas.microsoft.com/office/drawing/2014/main" id="{C1E808A4-9292-4544-60D8-0325FCB95ACB}"/>
              </a:ext>
              <a:ext uri="{C183D7F6-B498-43B3-948B-1728B52AA6E4}">
                <adec:decorative xmlns:adec="http://schemas.microsoft.com/office/drawing/2017/decorative" val="1"/>
              </a:ext>
            </a:extLst>
          </p:cNvPr>
          <p:cNvSpPr/>
          <p:nvPr/>
        </p:nvSpPr>
        <p:spPr>
          <a:xfrm>
            <a:off x="1894535" y="1702756"/>
            <a:ext cx="2700614" cy="1246686"/>
          </a:xfrm>
          <a:prstGeom prst="roundRect">
            <a:avLst>
              <a:gd name="adj" fmla="val 14434"/>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14000"/>
              </a:lnSpc>
              <a:spcAft>
                <a:spcPts val="600"/>
              </a:spcAft>
            </a:pPr>
            <a:r>
              <a:rPr lang="en-AU" sz="1800">
                <a:solidFill>
                  <a:sysClr val="windowText" lastClr="000000"/>
                </a:solidFill>
              </a:rPr>
              <a:t>The world as a source of ideas and subject matter for artists</a:t>
            </a:r>
          </a:p>
        </p:txBody>
      </p:sp>
      <p:sp>
        <p:nvSpPr>
          <p:cNvPr id="8" name="Rectangle: Rounded Corners 7">
            <a:extLst>
              <a:ext uri="{FF2B5EF4-FFF2-40B4-BE49-F238E27FC236}">
                <a16:creationId xmlns:a16="http://schemas.microsoft.com/office/drawing/2014/main" id="{10561835-5EAE-C753-609F-C43CFA87A856}"/>
              </a:ext>
              <a:ext uri="{C183D7F6-B498-43B3-948B-1728B52AA6E4}">
                <adec:decorative xmlns:adec="http://schemas.microsoft.com/office/drawing/2017/decorative" val="1"/>
              </a:ext>
            </a:extLst>
          </p:cNvPr>
          <p:cNvSpPr/>
          <p:nvPr/>
        </p:nvSpPr>
        <p:spPr>
          <a:xfrm>
            <a:off x="359999" y="3359663"/>
            <a:ext cx="4235150" cy="2853497"/>
          </a:xfrm>
          <a:prstGeom prst="roundRect">
            <a:avLst>
              <a:gd name="adj" fmla="val 521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14000"/>
              </a:lnSpc>
              <a:spcAft>
                <a:spcPts val="1200"/>
              </a:spcAft>
            </a:pPr>
            <a:r>
              <a:rPr lang="en-AU" sz="1600">
                <a:solidFill>
                  <a:schemeClr val="tx1"/>
                </a:solidFill>
              </a:rPr>
              <a:t>Think about your local community. </a:t>
            </a:r>
          </a:p>
          <a:p>
            <a:pPr>
              <a:lnSpc>
                <a:spcPct val="114000"/>
              </a:lnSpc>
              <a:spcAft>
                <a:spcPts val="1200"/>
              </a:spcAft>
            </a:pPr>
            <a:r>
              <a:rPr lang="en-AU" sz="1600">
                <a:solidFill>
                  <a:schemeClr val="tx1"/>
                </a:solidFill>
              </a:rPr>
              <a:t>Is it…</a:t>
            </a:r>
          </a:p>
          <a:p>
            <a:pPr marL="285750" lvl="3" indent="-285750">
              <a:lnSpc>
                <a:spcPct val="114000"/>
              </a:lnSpc>
              <a:spcAft>
                <a:spcPts val="1200"/>
              </a:spcAft>
              <a:buFont typeface="Arial" panose="020B0604020202020204" pitchFamily="34" charset="0"/>
              <a:buChar char="•"/>
            </a:pPr>
            <a:r>
              <a:rPr lang="en-AU" sz="1600">
                <a:solidFill>
                  <a:schemeClr val="tx1"/>
                </a:solidFill>
              </a:rPr>
              <a:t>A small town or village?</a:t>
            </a:r>
          </a:p>
          <a:p>
            <a:pPr marL="285750" lvl="3" indent="-285750">
              <a:lnSpc>
                <a:spcPct val="114000"/>
              </a:lnSpc>
              <a:spcAft>
                <a:spcPts val="1200"/>
              </a:spcAft>
              <a:buFont typeface="Arial" panose="020B0604020202020204" pitchFamily="34" charset="0"/>
              <a:buChar char="•"/>
            </a:pPr>
            <a:r>
              <a:rPr lang="en-AU" sz="1600">
                <a:solidFill>
                  <a:schemeClr val="tx1"/>
                </a:solidFill>
              </a:rPr>
              <a:t>A larger regional centre?</a:t>
            </a:r>
          </a:p>
          <a:p>
            <a:pPr marL="285750" lvl="3" indent="-285750">
              <a:lnSpc>
                <a:spcPct val="114000"/>
              </a:lnSpc>
              <a:spcAft>
                <a:spcPts val="1200"/>
              </a:spcAft>
              <a:buFont typeface="Arial" panose="020B0604020202020204" pitchFamily="34" charset="0"/>
              <a:buChar char="•"/>
            </a:pPr>
            <a:r>
              <a:rPr lang="en-AU" sz="1600">
                <a:solidFill>
                  <a:schemeClr val="tx1"/>
                </a:solidFill>
              </a:rPr>
              <a:t>Suburban?</a:t>
            </a:r>
          </a:p>
          <a:p>
            <a:pPr marL="285750" lvl="3" indent="-285750">
              <a:lnSpc>
                <a:spcPct val="114000"/>
              </a:lnSpc>
              <a:spcAft>
                <a:spcPts val="1200"/>
              </a:spcAft>
              <a:buFont typeface="Arial" panose="020B0604020202020204" pitchFamily="34" charset="0"/>
              <a:buChar char="•"/>
            </a:pPr>
            <a:r>
              <a:rPr lang="en-AU" sz="1600">
                <a:solidFill>
                  <a:schemeClr val="tx1"/>
                </a:solidFill>
              </a:rPr>
              <a:t>Inner-city?</a:t>
            </a:r>
          </a:p>
        </p:txBody>
      </p:sp>
      <p:sp>
        <p:nvSpPr>
          <p:cNvPr id="9" name="Rectangle: Rounded Corners 8">
            <a:extLst>
              <a:ext uri="{FF2B5EF4-FFF2-40B4-BE49-F238E27FC236}">
                <a16:creationId xmlns:a16="http://schemas.microsoft.com/office/drawing/2014/main" id="{62547BC6-6ECC-8B20-1B15-F7B9C4E57612}"/>
              </a:ext>
              <a:ext uri="{C183D7F6-B498-43B3-948B-1728B52AA6E4}">
                <adec:decorative xmlns:adec="http://schemas.microsoft.com/office/drawing/2017/decorative" val="1"/>
              </a:ext>
            </a:extLst>
          </p:cNvPr>
          <p:cNvSpPr/>
          <p:nvPr/>
        </p:nvSpPr>
        <p:spPr>
          <a:xfrm>
            <a:off x="5093283" y="995010"/>
            <a:ext cx="6750715" cy="5218150"/>
          </a:xfrm>
          <a:prstGeom prst="roundRect">
            <a:avLst>
              <a:gd name="adj" fmla="val 3884"/>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0" lvl="1">
              <a:lnSpc>
                <a:spcPct val="114000"/>
              </a:lnSpc>
              <a:spcAft>
                <a:spcPts val="600"/>
              </a:spcAft>
            </a:pPr>
            <a:r>
              <a:rPr lang="en-AU" sz="1600" b="1" dirty="0">
                <a:solidFill>
                  <a:schemeClr val="tx1"/>
                </a:solidFill>
              </a:rPr>
              <a:t>What kind of built environment features can you identify in your local community? </a:t>
            </a:r>
          </a:p>
          <a:p>
            <a:pPr marL="0" lvl="1">
              <a:lnSpc>
                <a:spcPct val="114000"/>
              </a:lnSpc>
              <a:spcAft>
                <a:spcPts val="600"/>
              </a:spcAft>
            </a:pPr>
            <a:r>
              <a:rPr lang="en-AU" sz="1600" dirty="0">
                <a:solidFill>
                  <a:schemeClr val="tx1"/>
                </a:solidFill>
              </a:rPr>
              <a:t>Think about:</a:t>
            </a:r>
          </a:p>
          <a:p>
            <a:pPr marL="285750" lvl="2" indent="-285750">
              <a:lnSpc>
                <a:spcPct val="114000"/>
              </a:lnSpc>
              <a:spcAft>
                <a:spcPts val="600"/>
              </a:spcAft>
              <a:buFont typeface="Arial" panose="020B0604020202020204" pitchFamily="34" charset="0"/>
              <a:buChar char="•"/>
            </a:pPr>
            <a:r>
              <a:rPr lang="en-AU" sz="1600" dirty="0">
                <a:solidFill>
                  <a:schemeClr val="tx1"/>
                </a:solidFill>
              </a:rPr>
              <a:t>Different types of buildings – are they residential, commercial, or  industrial?</a:t>
            </a:r>
          </a:p>
          <a:p>
            <a:pPr marL="285750" lvl="2" indent="-285750">
              <a:lnSpc>
                <a:spcPct val="114000"/>
              </a:lnSpc>
              <a:spcAft>
                <a:spcPts val="600"/>
              </a:spcAft>
              <a:buFont typeface="Arial" panose="020B0604020202020204" pitchFamily="34" charset="0"/>
              <a:buChar char="•"/>
            </a:pPr>
            <a:r>
              <a:rPr lang="en-AU" sz="1600" dirty="0">
                <a:solidFill>
                  <a:schemeClr val="tx1"/>
                </a:solidFill>
              </a:rPr>
              <a:t>Public artworks, memorials or monuments</a:t>
            </a:r>
          </a:p>
          <a:p>
            <a:pPr marL="285750" lvl="2" indent="-285750">
              <a:lnSpc>
                <a:spcPct val="114000"/>
              </a:lnSpc>
              <a:spcAft>
                <a:spcPts val="600"/>
              </a:spcAft>
              <a:buFont typeface="Arial" panose="020B0604020202020204" pitchFamily="34" charset="0"/>
              <a:buChar char="•"/>
            </a:pPr>
            <a:r>
              <a:rPr lang="en-AU" sz="1600" dirty="0">
                <a:solidFill>
                  <a:schemeClr val="tx1"/>
                </a:solidFill>
              </a:rPr>
              <a:t>Notable landmarks – places everyone knows</a:t>
            </a:r>
          </a:p>
          <a:p>
            <a:pPr marL="285750" lvl="2" indent="-285750">
              <a:lnSpc>
                <a:spcPct val="114000"/>
              </a:lnSpc>
              <a:spcAft>
                <a:spcPts val="600"/>
              </a:spcAft>
              <a:buFont typeface="Arial" panose="020B0604020202020204" pitchFamily="34" charset="0"/>
              <a:buChar char="•"/>
            </a:pPr>
            <a:r>
              <a:rPr lang="en-AU" sz="1600" dirty="0">
                <a:solidFill>
                  <a:schemeClr val="tx1"/>
                </a:solidFill>
              </a:rPr>
              <a:t>Public spaces and recreation – parks, squares, sitting/waiting areas, libraries, museums and galleries</a:t>
            </a:r>
          </a:p>
          <a:p>
            <a:pPr marL="285750" lvl="2" indent="-285750">
              <a:lnSpc>
                <a:spcPct val="114000"/>
              </a:lnSpc>
              <a:spcAft>
                <a:spcPts val="600"/>
              </a:spcAft>
              <a:buFont typeface="Arial" panose="020B0604020202020204" pitchFamily="34" charset="0"/>
              <a:buChar char="•"/>
            </a:pPr>
            <a:r>
              <a:rPr lang="en-AU" sz="1600" dirty="0">
                <a:solidFill>
                  <a:schemeClr val="tx1"/>
                </a:solidFill>
              </a:rPr>
              <a:t>Amenities, transport and infrastructure – schools, pools, sporting facilities, roads, rail, pedestrian and cycle paths, or infrastructure to manage electricity, water, communications or waste</a:t>
            </a:r>
          </a:p>
          <a:p>
            <a:pPr marL="285750" lvl="2" indent="-285750">
              <a:lnSpc>
                <a:spcPct val="114000"/>
              </a:lnSpc>
              <a:spcAft>
                <a:spcPts val="600"/>
              </a:spcAft>
              <a:buFont typeface="Arial" panose="020B0604020202020204" pitchFamily="34" charset="0"/>
              <a:buChar char="•"/>
            </a:pPr>
            <a:r>
              <a:rPr lang="en-AU" sz="1600" dirty="0">
                <a:solidFill>
                  <a:schemeClr val="tx1"/>
                </a:solidFill>
              </a:rPr>
              <a:t>Built features to mark spaces or transitions – fences and borders, gates and entries</a:t>
            </a:r>
          </a:p>
          <a:p>
            <a:pPr marL="285750" lvl="2" indent="-285750">
              <a:lnSpc>
                <a:spcPct val="114000"/>
              </a:lnSpc>
              <a:spcAft>
                <a:spcPts val="600"/>
              </a:spcAft>
              <a:buFont typeface="Arial" panose="020B0604020202020204" pitchFamily="34" charset="0"/>
              <a:buChar char="•"/>
            </a:pPr>
            <a:r>
              <a:rPr lang="en-AU" sz="1600" dirty="0">
                <a:solidFill>
                  <a:schemeClr val="tx1"/>
                </a:solidFill>
              </a:rPr>
              <a:t>Places that can’t be used that might be abandoned, still under construction or inaccessible</a:t>
            </a:r>
          </a:p>
        </p:txBody>
      </p:sp>
      <p:sp>
        <p:nvSpPr>
          <p:cNvPr id="2" name="Slide Number Placeholder 1">
            <a:extLst>
              <a:ext uri="{FF2B5EF4-FFF2-40B4-BE49-F238E27FC236}">
                <a16:creationId xmlns:a16="http://schemas.microsoft.com/office/drawing/2014/main" id="{9F3748EE-10CB-7215-0657-2527C40633D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9</a:t>
            </a:fld>
            <a:endParaRPr lang="en-AU"/>
          </a:p>
        </p:txBody>
      </p:sp>
    </p:spTree>
    <p:extLst>
      <p:ext uri="{BB962C8B-B14F-4D97-AF65-F5344CB8AC3E}">
        <p14:creationId xmlns:p14="http://schemas.microsoft.com/office/powerpoint/2010/main" val="3053454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0C15C5-0BE8-E09C-98B2-804E0F88C45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5AFE8F6-8285-2D76-5DA4-4438D2661D37}"/>
              </a:ext>
            </a:extLst>
          </p:cNvPr>
          <p:cNvSpPr>
            <a:spLocks noGrp="1"/>
          </p:cNvSpPr>
          <p:nvPr>
            <p:ph type="title"/>
          </p:nvPr>
        </p:nvSpPr>
        <p:spPr/>
        <p:txBody>
          <a:bodyPr/>
          <a:lstStyle/>
          <a:p>
            <a:r>
              <a:rPr lang="en-AU" dirty="0">
                <a:latin typeface="+mj-lt"/>
              </a:rPr>
              <a:t>Yang Yongliang – creating new worlds </a:t>
            </a:r>
            <a:r>
              <a:rPr lang="en-AU" dirty="0">
                <a:solidFill>
                  <a:schemeClr val="accent1">
                    <a:alpha val="0"/>
                  </a:schemeClr>
                </a:solidFill>
                <a:latin typeface="+mj-lt"/>
              </a:rPr>
              <a:t>(7)</a:t>
            </a:r>
          </a:p>
        </p:txBody>
      </p:sp>
      <p:sp>
        <p:nvSpPr>
          <p:cNvPr id="4" name="Text Placeholder 3">
            <a:extLst>
              <a:ext uri="{FF2B5EF4-FFF2-40B4-BE49-F238E27FC236}">
                <a16:creationId xmlns:a16="http://schemas.microsoft.com/office/drawing/2014/main" id="{8CE0DE93-31A0-2FF7-A02B-1849AF5D45FC}"/>
              </a:ext>
            </a:extLst>
          </p:cNvPr>
          <p:cNvSpPr>
            <a:spLocks noGrp="1"/>
          </p:cNvSpPr>
          <p:nvPr>
            <p:ph type="body" sz="quarter" idx="18"/>
          </p:nvPr>
        </p:nvSpPr>
        <p:spPr/>
        <p:txBody>
          <a:bodyPr/>
          <a:lstStyle/>
          <a:p>
            <a:r>
              <a:rPr lang="en-AU">
                <a:latin typeface="+mj-lt"/>
              </a:rPr>
              <a:t>4.2(g) – Contemporary </a:t>
            </a:r>
            <a:r>
              <a:rPr lang="en-AU" i="1">
                <a:latin typeface="+mj-lt"/>
              </a:rPr>
              <a:t>Shan shui</a:t>
            </a:r>
            <a:r>
              <a:rPr lang="en-AU">
                <a:latin typeface="+mj-lt"/>
              </a:rPr>
              <a:t> artworks</a:t>
            </a:r>
          </a:p>
        </p:txBody>
      </p:sp>
      <p:graphicFrame>
        <p:nvGraphicFramePr>
          <p:cNvPr id="5" name="Table 4">
            <a:extLst>
              <a:ext uri="{FF2B5EF4-FFF2-40B4-BE49-F238E27FC236}">
                <a16:creationId xmlns:a16="http://schemas.microsoft.com/office/drawing/2014/main" id="{5AB93E3C-5280-CB66-FD45-049996F2F55B}"/>
              </a:ext>
            </a:extLst>
          </p:cNvPr>
          <p:cNvGraphicFramePr>
            <a:graphicFrameLocks noGrp="1"/>
          </p:cNvGraphicFramePr>
          <p:nvPr>
            <p:extLst>
              <p:ext uri="{D42A27DB-BD31-4B8C-83A1-F6EECF244321}">
                <p14:modId xmlns:p14="http://schemas.microsoft.com/office/powerpoint/2010/main" val="3371049887"/>
              </p:ext>
            </p:extLst>
          </p:nvPr>
        </p:nvGraphicFramePr>
        <p:xfrm>
          <a:off x="359998" y="1369454"/>
          <a:ext cx="11484000" cy="5049159"/>
        </p:xfrm>
        <a:graphic>
          <a:graphicData uri="http://schemas.openxmlformats.org/drawingml/2006/table">
            <a:tbl>
              <a:tblPr firstRow="1" bandRow="1">
                <a:tableStyleId>{69012ECD-51FC-41F1-AA8D-1B2483CD663E}</a:tableStyleId>
              </a:tblPr>
              <a:tblGrid>
                <a:gridCol w="6715057">
                  <a:extLst>
                    <a:ext uri="{9D8B030D-6E8A-4147-A177-3AD203B41FA5}">
                      <a16:colId xmlns:a16="http://schemas.microsoft.com/office/drawing/2014/main" val="831308504"/>
                    </a:ext>
                  </a:extLst>
                </a:gridCol>
                <a:gridCol w="4768943">
                  <a:extLst>
                    <a:ext uri="{9D8B030D-6E8A-4147-A177-3AD203B41FA5}">
                      <a16:colId xmlns:a16="http://schemas.microsoft.com/office/drawing/2014/main" val="3257763510"/>
                    </a:ext>
                  </a:extLst>
                </a:gridCol>
              </a:tblGrid>
              <a:tr h="632663">
                <a:tc>
                  <a:txBody>
                    <a:bodyPr/>
                    <a:lstStyle/>
                    <a:p>
                      <a:pPr>
                        <a:lnSpc>
                          <a:spcPct val="114000"/>
                        </a:lnSpc>
                        <a:spcAft>
                          <a:spcPts val="600"/>
                        </a:spcAft>
                      </a:pPr>
                      <a:r>
                        <a:rPr lang="en-AU"/>
                        <a:t>Artwork images (include a link to the source)</a:t>
                      </a:r>
                    </a:p>
                  </a:txBody>
                  <a:tcPr/>
                </a:tc>
                <a:tc>
                  <a:txBody>
                    <a:bodyPr/>
                    <a:lstStyle/>
                    <a:p>
                      <a:pPr>
                        <a:lnSpc>
                          <a:spcPct val="114000"/>
                        </a:lnSpc>
                        <a:spcAft>
                          <a:spcPts val="600"/>
                        </a:spcAft>
                      </a:pPr>
                      <a:r>
                        <a:rPr lang="en-AU"/>
                        <a:t>Visual qualities – how do these works reimagine or recontextualise </a:t>
                      </a:r>
                      <a:r>
                        <a:rPr lang="en-AU" i="1"/>
                        <a:t>Shan shui</a:t>
                      </a:r>
                      <a:r>
                        <a:rPr lang="en-AU" i="0"/>
                        <a:t>?</a:t>
                      </a:r>
                      <a:endParaRPr lang="en-AU"/>
                    </a:p>
                  </a:txBody>
                  <a:tcPr/>
                </a:tc>
                <a:extLst>
                  <a:ext uri="{0D108BD9-81ED-4DB2-BD59-A6C34878D82A}">
                    <a16:rowId xmlns:a16="http://schemas.microsoft.com/office/drawing/2014/main" val="3970690687"/>
                  </a:ext>
                </a:extLst>
              </a:tr>
              <a:tr h="2179171">
                <a:tc>
                  <a:txBody>
                    <a:bodyPr/>
                    <a:lstStyle/>
                    <a:p>
                      <a:pPr>
                        <a:lnSpc>
                          <a:spcPct val="114000"/>
                        </a:lnSpc>
                        <a:spcAft>
                          <a:spcPts val="600"/>
                        </a:spcAft>
                      </a:pPr>
                      <a:endParaRPr lang="en-AU"/>
                    </a:p>
                  </a:txBody>
                  <a:tcPr/>
                </a:tc>
                <a:tc>
                  <a:txBody>
                    <a:bodyPr/>
                    <a:lstStyle/>
                    <a:p>
                      <a:pPr>
                        <a:lnSpc>
                          <a:spcPct val="114000"/>
                        </a:lnSpc>
                        <a:spcAft>
                          <a:spcPts val="600"/>
                        </a:spcAft>
                      </a:pPr>
                      <a:endParaRPr lang="en-AU"/>
                    </a:p>
                  </a:txBody>
                  <a:tcPr/>
                </a:tc>
                <a:extLst>
                  <a:ext uri="{0D108BD9-81ED-4DB2-BD59-A6C34878D82A}">
                    <a16:rowId xmlns:a16="http://schemas.microsoft.com/office/drawing/2014/main" val="3127010593"/>
                  </a:ext>
                </a:extLst>
              </a:tr>
              <a:tr h="2179171">
                <a:tc>
                  <a:txBody>
                    <a:bodyPr/>
                    <a:lstStyle/>
                    <a:p>
                      <a:pPr>
                        <a:lnSpc>
                          <a:spcPct val="114000"/>
                        </a:lnSpc>
                        <a:spcAft>
                          <a:spcPts val="600"/>
                        </a:spcAft>
                      </a:pPr>
                      <a:endParaRPr lang="en-AU"/>
                    </a:p>
                  </a:txBody>
                  <a:tcPr/>
                </a:tc>
                <a:tc>
                  <a:txBody>
                    <a:bodyPr/>
                    <a:lstStyle/>
                    <a:p>
                      <a:pPr>
                        <a:lnSpc>
                          <a:spcPct val="114000"/>
                        </a:lnSpc>
                        <a:spcAft>
                          <a:spcPts val="600"/>
                        </a:spcAft>
                      </a:pPr>
                      <a:endParaRPr lang="en-AU" dirty="0"/>
                    </a:p>
                  </a:txBody>
                  <a:tcPr/>
                </a:tc>
                <a:extLst>
                  <a:ext uri="{0D108BD9-81ED-4DB2-BD59-A6C34878D82A}">
                    <a16:rowId xmlns:a16="http://schemas.microsoft.com/office/drawing/2014/main" val="2651270339"/>
                  </a:ext>
                </a:extLst>
              </a:tr>
            </a:tbl>
          </a:graphicData>
        </a:graphic>
      </p:graphicFrame>
      <p:sp>
        <p:nvSpPr>
          <p:cNvPr id="2" name="Slide Number Placeholder 1">
            <a:extLst>
              <a:ext uri="{FF2B5EF4-FFF2-40B4-BE49-F238E27FC236}">
                <a16:creationId xmlns:a16="http://schemas.microsoft.com/office/drawing/2014/main" id="{C00AD1B5-01C0-B51E-66A5-7947050DC50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90</a:t>
            </a:fld>
            <a:endParaRPr lang="en-AU"/>
          </a:p>
        </p:txBody>
      </p:sp>
    </p:spTree>
    <p:extLst>
      <p:ext uri="{BB962C8B-B14F-4D97-AF65-F5344CB8AC3E}">
        <p14:creationId xmlns:p14="http://schemas.microsoft.com/office/powerpoint/2010/main" val="303503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590090-823E-9245-FE51-8044F4E0AF6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EC38ABC-6702-48FF-99FC-76413AFF50EF}"/>
              </a:ext>
            </a:extLst>
          </p:cNvPr>
          <p:cNvSpPr>
            <a:spLocks noGrp="1"/>
          </p:cNvSpPr>
          <p:nvPr>
            <p:ph type="title"/>
          </p:nvPr>
        </p:nvSpPr>
        <p:spPr/>
        <p:txBody>
          <a:bodyPr/>
          <a:lstStyle/>
          <a:p>
            <a:r>
              <a:rPr lang="en-AU" dirty="0">
                <a:latin typeface="+mj-lt"/>
              </a:rPr>
              <a:t>The old and the new </a:t>
            </a:r>
            <a:r>
              <a:rPr lang="en-AU" dirty="0">
                <a:solidFill>
                  <a:schemeClr val="accent1">
                    <a:alpha val="0"/>
                  </a:schemeClr>
                </a:solidFill>
                <a:latin typeface="+mj-lt"/>
              </a:rPr>
              <a:t>(1)</a:t>
            </a:r>
          </a:p>
        </p:txBody>
      </p:sp>
      <p:sp>
        <p:nvSpPr>
          <p:cNvPr id="4" name="Text Placeholder 3">
            <a:extLst>
              <a:ext uri="{FF2B5EF4-FFF2-40B4-BE49-F238E27FC236}">
                <a16:creationId xmlns:a16="http://schemas.microsoft.com/office/drawing/2014/main" id="{B6ACA9DF-20BC-3821-76E7-1405AA50BDC2}"/>
              </a:ext>
            </a:extLst>
          </p:cNvPr>
          <p:cNvSpPr>
            <a:spLocks noGrp="1"/>
          </p:cNvSpPr>
          <p:nvPr>
            <p:ph type="body" sz="quarter" idx="18"/>
          </p:nvPr>
        </p:nvSpPr>
        <p:spPr/>
        <p:txBody>
          <a:bodyPr/>
          <a:lstStyle/>
          <a:p>
            <a:r>
              <a:rPr lang="en-AU">
                <a:latin typeface="+mj-lt"/>
              </a:rPr>
              <a:t>4.3(a) – Looking closely at Yang Yongliang’s practice</a:t>
            </a:r>
          </a:p>
        </p:txBody>
      </p:sp>
      <p:grpSp>
        <p:nvGrpSpPr>
          <p:cNvPr id="6" name="Group 5" descr="Task 1 – Access a high-resolution still image of Yang Yongliang –  The Falls (2022).&#10;Capture screenshots of 2 details that represent the traditional world of Shan shui landscape paintings, and 2 details that represent the contemporary world.&#10;">
            <a:extLst>
              <a:ext uri="{FF2B5EF4-FFF2-40B4-BE49-F238E27FC236}">
                <a16:creationId xmlns:a16="http://schemas.microsoft.com/office/drawing/2014/main" id="{BE8657DE-F91C-6020-E44C-02B91EDE6806}"/>
              </a:ext>
            </a:extLst>
          </p:cNvPr>
          <p:cNvGrpSpPr/>
          <p:nvPr/>
        </p:nvGrpSpPr>
        <p:grpSpPr>
          <a:xfrm>
            <a:off x="359999" y="1415081"/>
            <a:ext cx="11472002" cy="1076732"/>
            <a:chOff x="4308000" y="-98773"/>
            <a:chExt cx="11472002" cy="1076732"/>
          </a:xfrm>
        </p:grpSpPr>
        <p:grpSp>
          <p:nvGrpSpPr>
            <p:cNvPr id="7" name="Group 6" descr="2. Pre-production">
              <a:extLst>
                <a:ext uri="{FF2B5EF4-FFF2-40B4-BE49-F238E27FC236}">
                  <a16:creationId xmlns:a16="http://schemas.microsoft.com/office/drawing/2014/main" id="{70B2BD1E-B749-E39B-5F69-F202D2089B21}"/>
                </a:ext>
              </a:extLst>
            </p:cNvPr>
            <p:cNvGrpSpPr/>
            <p:nvPr/>
          </p:nvGrpSpPr>
          <p:grpSpPr>
            <a:xfrm>
              <a:off x="4308000" y="-98773"/>
              <a:ext cx="11472002" cy="1076732"/>
              <a:chOff x="8516640" y="51415"/>
              <a:chExt cx="11472002" cy="1076732"/>
            </a:xfrm>
          </p:grpSpPr>
          <p:sp>
            <p:nvSpPr>
              <p:cNvPr id="9" name="Rectangle: Rounded Corners 8">
                <a:extLst>
                  <a:ext uri="{FF2B5EF4-FFF2-40B4-BE49-F238E27FC236}">
                    <a16:creationId xmlns:a16="http://schemas.microsoft.com/office/drawing/2014/main" id="{41CB70FA-A487-B86B-36B7-C983E5456BB1}"/>
                  </a:ext>
                  <a:ext uri="{C183D7F6-B498-43B3-948B-1728B52AA6E4}">
                    <adec:decorative xmlns:adec="http://schemas.microsoft.com/office/drawing/2017/decorative" val="1"/>
                  </a:ext>
                </a:extLst>
              </p:cNvPr>
              <p:cNvSpPr/>
              <p:nvPr/>
            </p:nvSpPr>
            <p:spPr>
              <a:xfrm>
                <a:off x="9194422" y="51415"/>
                <a:ext cx="10794220" cy="1076732"/>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63538">
                  <a:spcAft>
                    <a:spcPts val="600"/>
                  </a:spcAft>
                </a:pPr>
                <a:r>
                  <a:rPr lang="en-GB" sz="1800" b="1">
                    <a:solidFill>
                      <a:schemeClr val="tx1"/>
                    </a:solidFill>
                    <a:latin typeface="+mj-lt"/>
                    <a:cs typeface="Arial" panose="020B0604020202020204" pitchFamily="34" charset="0"/>
                  </a:rPr>
                  <a:t>Task 1 </a:t>
                </a:r>
                <a:r>
                  <a:rPr lang="en-GB" sz="1800">
                    <a:solidFill>
                      <a:schemeClr val="tx1"/>
                    </a:solidFill>
                    <a:latin typeface="+mj-lt"/>
                    <a:cs typeface="Arial" panose="020B0604020202020204" pitchFamily="34" charset="0"/>
                  </a:rPr>
                  <a:t>– Access a high-resolution still image of </a:t>
                </a:r>
                <a:r>
                  <a:rPr lang="en-AU" sz="1800">
                    <a:hlinkClick r:id="rId2"/>
                  </a:rPr>
                  <a:t>Yang Yongliang –  The Falls (2022)</a:t>
                </a:r>
                <a:r>
                  <a:rPr lang="en-AU" sz="1800">
                    <a:solidFill>
                      <a:schemeClr val="tx1"/>
                    </a:solidFill>
                  </a:rPr>
                  <a:t>.</a:t>
                </a:r>
              </a:p>
              <a:p>
                <a:pPr marL="363538">
                  <a:spcAft>
                    <a:spcPts val="600"/>
                  </a:spcAft>
                </a:pPr>
                <a:r>
                  <a:rPr lang="en-AU" sz="1800">
                    <a:solidFill>
                      <a:schemeClr val="tx1"/>
                    </a:solidFill>
                    <a:latin typeface="+mj-lt"/>
                    <a:cs typeface="Arial" panose="020B0604020202020204" pitchFamily="34" charset="0"/>
                  </a:rPr>
                  <a:t>Capture screenshots of 2 details that represent the traditional world of </a:t>
                </a:r>
                <a:r>
                  <a:rPr lang="en-AU" sz="1800" i="1">
                    <a:solidFill>
                      <a:schemeClr val="tx1"/>
                    </a:solidFill>
                    <a:latin typeface="+mj-lt"/>
                    <a:cs typeface="Arial" panose="020B0604020202020204" pitchFamily="34" charset="0"/>
                  </a:rPr>
                  <a:t>Shan shui</a:t>
                </a:r>
                <a:r>
                  <a:rPr lang="en-AU" sz="1800">
                    <a:solidFill>
                      <a:schemeClr val="tx1"/>
                    </a:solidFill>
                    <a:latin typeface="+mj-lt"/>
                    <a:cs typeface="Arial" panose="020B0604020202020204" pitchFamily="34" charset="0"/>
                  </a:rPr>
                  <a:t> landscape paintings, and 2 details that represent the contemporary world.</a:t>
                </a:r>
                <a:endParaRPr lang="en-GB" sz="1800">
                  <a:solidFill>
                    <a:schemeClr val="tx1"/>
                  </a:solidFill>
                  <a:latin typeface="+mj-lt"/>
                  <a:cs typeface="Arial" panose="020B0604020202020204" pitchFamily="34" charset="0"/>
                </a:endParaRPr>
              </a:p>
            </p:txBody>
          </p:sp>
          <p:sp>
            <p:nvSpPr>
              <p:cNvPr id="10" name="Oval 9">
                <a:hlinkClick r:id="rId3" action="ppaction://hlinksldjump"/>
                <a:extLst>
                  <a:ext uri="{FF2B5EF4-FFF2-40B4-BE49-F238E27FC236}">
                    <a16:creationId xmlns:a16="http://schemas.microsoft.com/office/drawing/2014/main" id="{D246DFA9-558D-6394-2AB9-7C74E2A8130D}"/>
                  </a:ext>
                </a:extLst>
              </p:cNvPr>
              <p:cNvSpPr/>
              <p:nvPr/>
            </p:nvSpPr>
            <p:spPr>
              <a:xfrm>
                <a:off x="8516640" y="51415"/>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sz="3000" b="1">
                  <a:solidFill>
                    <a:schemeClr val="bg1"/>
                  </a:solidFill>
                  <a:latin typeface="+mj-lt"/>
                  <a:cs typeface="Arial" panose="020B0604020202020204" pitchFamily="34" charset="0"/>
                </a:endParaRPr>
              </a:p>
            </p:txBody>
          </p:sp>
        </p:grpSp>
        <p:pic>
          <p:nvPicPr>
            <p:cNvPr id="8" name="Picture 7">
              <a:extLst>
                <a:ext uri="{FF2B5EF4-FFF2-40B4-BE49-F238E27FC236}">
                  <a16:creationId xmlns:a16="http://schemas.microsoft.com/office/drawing/2014/main" id="{C0B1D5B2-08EC-5AD5-94EF-7B872BF30F41}"/>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4412372" y="2055"/>
              <a:ext cx="836696" cy="845694"/>
            </a:xfrm>
            <a:prstGeom prst="rect">
              <a:avLst/>
            </a:prstGeom>
          </p:spPr>
        </p:pic>
      </p:grpSp>
      <p:sp>
        <p:nvSpPr>
          <p:cNvPr id="15" name="Picture Placeholder 14">
            <a:extLst>
              <a:ext uri="{FF2B5EF4-FFF2-40B4-BE49-F238E27FC236}">
                <a16:creationId xmlns:a16="http://schemas.microsoft.com/office/drawing/2014/main" id="{C0428BE8-F05D-7B18-3E64-0A18EB6A6F8C}"/>
              </a:ext>
            </a:extLst>
          </p:cNvPr>
          <p:cNvSpPr>
            <a:spLocks noGrp="1"/>
          </p:cNvSpPr>
          <p:nvPr>
            <p:ph type="pic" sz="quarter" idx="19"/>
          </p:nvPr>
        </p:nvSpPr>
        <p:spPr/>
        <p:txBody>
          <a:bodyPr/>
          <a:lstStyle/>
          <a:p>
            <a:endParaRPr lang="en-AU"/>
          </a:p>
        </p:txBody>
      </p:sp>
      <p:sp>
        <p:nvSpPr>
          <p:cNvPr id="16" name="Picture Placeholder 15">
            <a:extLst>
              <a:ext uri="{FF2B5EF4-FFF2-40B4-BE49-F238E27FC236}">
                <a16:creationId xmlns:a16="http://schemas.microsoft.com/office/drawing/2014/main" id="{26A58CB5-678D-7955-FC10-809194FCA0DF}"/>
              </a:ext>
            </a:extLst>
          </p:cNvPr>
          <p:cNvSpPr>
            <a:spLocks noGrp="1"/>
          </p:cNvSpPr>
          <p:nvPr>
            <p:ph type="pic" sz="quarter" idx="20"/>
          </p:nvPr>
        </p:nvSpPr>
        <p:spPr/>
        <p:txBody>
          <a:bodyPr/>
          <a:lstStyle/>
          <a:p>
            <a:endParaRPr lang="en-AU"/>
          </a:p>
        </p:txBody>
      </p:sp>
      <p:sp>
        <p:nvSpPr>
          <p:cNvPr id="17" name="Picture Placeholder 16">
            <a:extLst>
              <a:ext uri="{FF2B5EF4-FFF2-40B4-BE49-F238E27FC236}">
                <a16:creationId xmlns:a16="http://schemas.microsoft.com/office/drawing/2014/main" id="{862BC6BE-ECF1-E30F-B170-033B59756E01}"/>
              </a:ext>
            </a:extLst>
          </p:cNvPr>
          <p:cNvSpPr>
            <a:spLocks noGrp="1"/>
          </p:cNvSpPr>
          <p:nvPr>
            <p:ph type="pic" sz="quarter" idx="21"/>
          </p:nvPr>
        </p:nvSpPr>
        <p:spPr/>
        <p:txBody>
          <a:bodyPr/>
          <a:lstStyle/>
          <a:p>
            <a:endParaRPr lang="en-AU"/>
          </a:p>
        </p:txBody>
      </p:sp>
      <p:sp>
        <p:nvSpPr>
          <p:cNvPr id="18" name="Picture Placeholder 17">
            <a:extLst>
              <a:ext uri="{FF2B5EF4-FFF2-40B4-BE49-F238E27FC236}">
                <a16:creationId xmlns:a16="http://schemas.microsoft.com/office/drawing/2014/main" id="{1FD47D74-5978-3DAE-A83D-A988F9A97817}"/>
              </a:ext>
            </a:extLst>
          </p:cNvPr>
          <p:cNvSpPr>
            <a:spLocks noGrp="1"/>
          </p:cNvSpPr>
          <p:nvPr>
            <p:ph type="pic" sz="quarter" idx="22"/>
          </p:nvPr>
        </p:nvSpPr>
        <p:spPr/>
        <p:txBody>
          <a:bodyPr/>
          <a:lstStyle/>
          <a:p>
            <a:endParaRPr lang="en-AU"/>
          </a:p>
        </p:txBody>
      </p:sp>
      <p:sp>
        <p:nvSpPr>
          <p:cNvPr id="40" name="Rectangle: Rounded Corners 39">
            <a:extLst>
              <a:ext uri="{FF2B5EF4-FFF2-40B4-BE49-F238E27FC236}">
                <a16:creationId xmlns:a16="http://schemas.microsoft.com/office/drawing/2014/main" id="{50A8940D-2E01-F42F-42A0-792C1754FE82}"/>
              </a:ext>
              <a:ext uri="{C183D7F6-B498-43B3-948B-1728B52AA6E4}">
                <adec:decorative xmlns:adec="http://schemas.microsoft.com/office/drawing/2017/decorative" val="0"/>
              </a:ext>
            </a:extLst>
          </p:cNvPr>
          <p:cNvSpPr/>
          <p:nvPr/>
        </p:nvSpPr>
        <p:spPr>
          <a:xfrm>
            <a:off x="359999" y="5342090"/>
            <a:ext cx="5628283" cy="1173909"/>
          </a:xfrm>
          <a:prstGeom prst="roundRect">
            <a:avLst>
              <a:gd name="adj" fmla="val 1725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r>
              <a:rPr lang="en-GB" sz="1800">
                <a:solidFill>
                  <a:schemeClr val="bg1"/>
                </a:solidFill>
                <a:latin typeface="+mj-lt"/>
                <a:cs typeface="Arial" panose="020B0604020202020204" pitchFamily="34" charset="0"/>
              </a:rPr>
              <a:t>Traditional references:</a:t>
            </a:r>
          </a:p>
          <a:p>
            <a:pPr marL="285750" indent="-285750">
              <a:buFont typeface="Arial" panose="020B0604020202020204" pitchFamily="34" charset="0"/>
              <a:buChar char="•"/>
            </a:pPr>
            <a:r>
              <a:rPr lang="en-GB" sz="1800">
                <a:solidFill>
                  <a:schemeClr val="bg1"/>
                </a:solidFill>
                <a:latin typeface="+mj-lt"/>
                <a:cs typeface="Arial" panose="020B0604020202020204" pitchFamily="34" charset="0"/>
              </a:rPr>
              <a:t> </a:t>
            </a:r>
          </a:p>
          <a:p>
            <a:pPr marL="285750" indent="-285750">
              <a:buFont typeface="Arial" panose="020B0604020202020204" pitchFamily="34" charset="0"/>
              <a:buChar char="•"/>
            </a:pPr>
            <a:r>
              <a:rPr lang="en-GB" sz="1800">
                <a:solidFill>
                  <a:schemeClr val="bg1"/>
                </a:solidFill>
                <a:latin typeface="+mj-lt"/>
                <a:cs typeface="Arial" panose="020B0604020202020204" pitchFamily="34" charset="0"/>
              </a:rPr>
              <a:t> </a:t>
            </a:r>
          </a:p>
        </p:txBody>
      </p:sp>
      <p:sp>
        <p:nvSpPr>
          <p:cNvPr id="41" name="Rectangle: Rounded Corners 40">
            <a:extLst>
              <a:ext uri="{FF2B5EF4-FFF2-40B4-BE49-F238E27FC236}">
                <a16:creationId xmlns:a16="http://schemas.microsoft.com/office/drawing/2014/main" id="{278908B7-0007-3C43-85B6-5294ADA77836}"/>
              </a:ext>
              <a:ext uri="{C183D7F6-B498-43B3-948B-1728B52AA6E4}">
                <adec:decorative xmlns:adec="http://schemas.microsoft.com/office/drawing/2017/decorative" val="0"/>
              </a:ext>
            </a:extLst>
          </p:cNvPr>
          <p:cNvSpPr/>
          <p:nvPr/>
        </p:nvSpPr>
        <p:spPr>
          <a:xfrm>
            <a:off x="6216567" y="5342090"/>
            <a:ext cx="5628283" cy="1173909"/>
          </a:xfrm>
          <a:prstGeom prst="roundRect">
            <a:avLst>
              <a:gd name="adj" fmla="val 1725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r>
              <a:rPr lang="en-GB" sz="1800">
                <a:solidFill>
                  <a:schemeClr val="bg1"/>
                </a:solidFill>
                <a:latin typeface="+mj-lt"/>
                <a:cs typeface="Arial" panose="020B0604020202020204" pitchFamily="34" charset="0"/>
              </a:rPr>
              <a:t>Contemporary references:</a:t>
            </a:r>
          </a:p>
          <a:p>
            <a:pPr marL="285750" indent="-285750">
              <a:buFont typeface="Arial" panose="020B0604020202020204" pitchFamily="34" charset="0"/>
              <a:buChar char="•"/>
            </a:pPr>
            <a:r>
              <a:rPr lang="en-GB" sz="1800">
                <a:solidFill>
                  <a:schemeClr val="bg1"/>
                </a:solidFill>
                <a:latin typeface="+mj-lt"/>
                <a:cs typeface="Arial" panose="020B0604020202020204" pitchFamily="34" charset="0"/>
              </a:rPr>
              <a:t> </a:t>
            </a:r>
          </a:p>
          <a:p>
            <a:pPr marL="285750" indent="-285750">
              <a:buFont typeface="Arial" panose="020B0604020202020204" pitchFamily="34" charset="0"/>
              <a:buChar char="•"/>
            </a:pPr>
            <a:r>
              <a:rPr lang="en-GB" sz="1800">
                <a:solidFill>
                  <a:schemeClr val="bg1"/>
                </a:solidFill>
                <a:latin typeface="+mj-lt"/>
                <a:cs typeface="Arial" panose="020B0604020202020204" pitchFamily="34" charset="0"/>
              </a:rPr>
              <a:t> </a:t>
            </a:r>
          </a:p>
        </p:txBody>
      </p:sp>
      <p:sp>
        <p:nvSpPr>
          <p:cNvPr id="2" name="Slide Number Placeholder 1">
            <a:extLst>
              <a:ext uri="{FF2B5EF4-FFF2-40B4-BE49-F238E27FC236}">
                <a16:creationId xmlns:a16="http://schemas.microsoft.com/office/drawing/2014/main" id="{09495A76-97B5-96BD-9F05-EEB72C6EE9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91</a:t>
            </a:fld>
            <a:endParaRPr lang="en-AU"/>
          </a:p>
        </p:txBody>
      </p:sp>
    </p:spTree>
    <p:extLst>
      <p:ext uri="{BB962C8B-B14F-4D97-AF65-F5344CB8AC3E}">
        <p14:creationId xmlns:p14="http://schemas.microsoft.com/office/powerpoint/2010/main" val="2455978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EA3D12-6D57-D8E3-376E-9F2B98A436A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23BEAF-10DE-C5AE-7679-DDD11660812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92</a:t>
            </a:fld>
            <a:endParaRPr lang="en-AU"/>
          </a:p>
        </p:txBody>
      </p:sp>
      <p:sp>
        <p:nvSpPr>
          <p:cNvPr id="3" name="Title 2">
            <a:extLst>
              <a:ext uri="{FF2B5EF4-FFF2-40B4-BE49-F238E27FC236}">
                <a16:creationId xmlns:a16="http://schemas.microsoft.com/office/drawing/2014/main" id="{987B02FE-CC12-F43D-FA78-196FFF9C47E8}"/>
              </a:ext>
            </a:extLst>
          </p:cNvPr>
          <p:cNvSpPr>
            <a:spLocks noGrp="1"/>
          </p:cNvSpPr>
          <p:nvPr>
            <p:ph type="title"/>
          </p:nvPr>
        </p:nvSpPr>
        <p:spPr/>
        <p:txBody>
          <a:bodyPr/>
          <a:lstStyle/>
          <a:p>
            <a:r>
              <a:rPr lang="en-AU" dirty="0">
                <a:latin typeface="+mj-lt"/>
              </a:rPr>
              <a:t>The old and the new </a:t>
            </a:r>
            <a:r>
              <a:rPr lang="en-AU" dirty="0">
                <a:solidFill>
                  <a:schemeClr val="accent1">
                    <a:alpha val="0"/>
                  </a:schemeClr>
                </a:solidFill>
                <a:latin typeface="+mj-lt"/>
              </a:rPr>
              <a:t>(2)</a:t>
            </a:r>
          </a:p>
        </p:txBody>
      </p:sp>
      <p:sp>
        <p:nvSpPr>
          <p:cNvPr id="4" name="Text Placeholder 3">
            <a:extLst>
              <a:ext uri="{FF2B5EF4-FFF2-40B4-BE49-F238E27FC236}">
                <a16:creationId xmlns:a16="http://schemas.microsoft.com/office/drawing/2014/main" id="{81BA6AC1-66B0-D65E-C138-E12A4A225234}"/>
              </a:ext>
            </a:extLst>
          </p:cNvPr>
          <p:cNvSpPr>
            <a:spLocks noGrp="1"/>
          </p:cNvSpPr>
          <p:nvPr>
            <p:ph type="body" sz="quarter" idx="18"/>
          </p:nvPr>
        </p:nvSpPr>
        <p:spPr/>
        <p:txBody>
          <a:bodyPr/>
          <a:lstStyle/>
          <a:p>
            <a:r>
              <a:rPr lang="en-AU">
                <a:latin typeface="+mj-lt"/>
              </a:rPr>
              <a:t>4.3(b) – Looking closely at Yang Yongliang’s practice</a:t>
            </a:r>
          </a:p>
        </p:txBody>
      </p:sp>
      <p:grpSp>
        <p:nvGrpSpPr>
          <p:cNvPr id="6" name="Group 5" descr="Task 2 – Access the exhibition text for Yang Yongliang’s exhibition Imagined Landscapes and read the 2 highlighted paragraphs. &#10;Think about artist – world relationships: how have the artist’s experiences influenced his intentions, choices and actions in artmaking?&#10;">
            <a:extLst>
              <a:ext uri="{FF2B5EF4-FFF2-40B4-BE49-F238E27FC236}">
                <a16:creationId xmlns:a16="http://schemas.microsoft.com/office/drawing/2014/main" id="{7D0DE289-B5A6-C695-AC75-16B79B570D89}"/>
              </a:ext>
            </a:extLst>
          </p:cNvPr>
          <p:cNvGrpSpPr/>
          <p:nvPr/>
        </p:nvGrpSpPr>
        <p:grpSpPr>
          <a:xfrm>
            <a:off x="359999" y="1415081"/>
            <a:ext cx="11472002" cy="1411246"/>
            <a:chOff x="4308000" y="-98773"/>
            <a:chExt cx="11472002" cy="1411246"/>
          </a:xfrm>
        </p:grpSpPr>
        <p:grpSp>
          <p:nvGrpSpPr>
            <p:cNvPr id="7" name="Group 6" descr="2. Pre-production">
              <a:extLst>
                <a:ext uri="{FF2B5EF4-FFF2-40B4-BE49-F238E27FC236}">
                  <a16:creationId xmlns:a16="http://schemas.microsoft.com/office/drawing/2014/main" id="{7C93E709-5FF8-8283-ED16-C0656CD984B7}"/>
                </a:ext>
              </a:extLst>
            </p:cNvPr>
            <p:cNvGrpSpPr/>
            <p:nvPr/>
          </p:nvGrpSpPr>
          <p:grpSpPr>
            <a:xfrm>
              <a:off x="4308000" y="-98773"/>
              <a:ext cx="11472002" cy="1411246"/>
              <a:chOff x="8516640" y="51415"/>
              <a:chExt cx="11472002" cy="1411246"/>
            </a:xfrm>
          </p:grpSpPr>
          <p:sp>
            <p:nvSpPr>
              <p:cNvPr id="9" name="Rectangle: Rounded Corners 8">
                <a:extLst>
                  <a:ext uri="{FF2B5EF4-FFF2-40B4-BE49-F238E27FC236}">
                    <a16:creationId xmlns:a16="http://schemas.microsoft.com/office/drawing/2014/main" id="{367CC866-C1A9-B089-9979-9EE3D6F19094}"/>
                  </a:ext>
                  <a:ext uri="{C183D7F6-B498-43B3-948B-1728B52AA6E4}">
                    <adec:decorative xmlns:adec="http://schemas.microsoft.com/office/drawing/2017/decorative" val="1"/>
                  </a:ext>
                </a:extLst>
              </p:cNvPr>
              <p:cNvSpPr/>
              <p:nvPr/>
            </p:nvSpPr>
            <p:spPr>
              <a:xfrm>
                <a:off x="9194422" y="51415"/>
                <a:ext cx="10794220" cy="1411246"/>
              </a:xfrm>
              <a:prstGeom prst="roundRect">
                <a:avLst>
                  <a:gd name="adj" fmla="val 13489"/>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63538">
                  <a:spcAft>
                    <a:spcPts val="600"/>
                  </a:spcAft>
                </a:pPr>
                <a:r>
                  <a:rPr lang="en-GB" sz="1800" b="1">
                    <a:solidFill>
                      <a:schemeClr val="tx1"/>
                    </a:solidFill>
                    <a:cs typeface="Arial" panose="020B0604020202020204" pitchFamily="34" charset="0"/>
                  </a:rPr>
                  <a:t>Task 2 –</a:t>
                </a:r>
                <a:r>
                  <a:rPr lang="en-GB" sz="1800">
                    <a:solidFill>
                      <a:schemeClr val="tx1"/>
                    </a:solidFill>
                    <a:cs typeface="Arial" panose="020B0604020202020204" pitchFamily="34" charset="0"/>
                  </a:rPr>
                  <a:t> Access </a:t>
                </a:r>
                <a:r>
                  <a:rPr lang="en-AU" sz="1800">
                    <a:solidFill>
                      <a:schemeClr val="tx1"/>
                    </a:solidFill>
                    <a:cs typeface="Arial" panose="020B0604020202020204" pitchFamily="34" charset="0"/>
                  </a:rPr>
                  <a:t>the exhibition text for Yang Yongliang’s exhibition </a:t>
                </a:r>
                <a:r>
                  <a:rPr lang="en-AU" sz="1800" i="1">
                    <a:solidFill>
                      <a:schemeClr val="tx1"/>
                    </a:solidFill>
                    <a:cs typeface="Arial" panose="020B0604020202020204" pitchFamily="34" charset="0"/>
                    <a:hlinkClick r:id="rId3"/>
                  </a:rPr>
                  <a:t>Imagined Landscapes</a:t>
                </a:r>
                <a:r>
                  <a:rPr lang="en-AU" sz="1800">
                    <a:solidFill>
                      <a:schemeClr val="tx1"/>
                    </a:solidFill>
                    <a:cs typeface="Arial" panose="020B0604020202020204" pitchFamily="34" charset="0"/>
                  </a:rPr>
                  <a:t> and read the 2 highlighted paragraphs. </a:t>
                </a:r>
              </a:p>
              <a:p>
                <a:pPr marL="363538">
                  <a:spcAft>
                    <a:spcPts val="600"/>
                  </a:spcAft>
                </a:pPr>
                <a:r>
                  <a:rPr lang="en-AU" sz="1800">
                    <a:solidFill>
                      <a:schemeClr val="tx1"/>
                    </a:solidFill>
                    <a:cs typeface="Arial" panose="020B0604020202020204" pitchFamily="34" charset="0"/>
                  </a:rPr>
                  <a:t>Think about artist – world relationships: how have the artist’s experiences influenced his intentions, choices and actions in artmaking?</a:t>
                </a:r>
                <a:endParaRPr lang="en-GB" sz="1800">
                  <a:solidFill>
                    <a:schemeClr val="tx1"/>
                  </a:solidFill>
                  <a:cs typeface="Arial" panose="020B0604020202020204" pitchFamily="34" charset="0"/>
                </a:endParaRPr>
              </a:p>
            </p:txBody>
          </p:sp>
          <p:sp>
            <p:nvSpPr>
              <p:cNvPr id="10" name="Oval 9">
                <a:hlinkClick r:id="rId4" action="ppaction://hlinksldjump"/>
                <a:extLst>
                  <a:ext uri="{FF2B5EF4-FFF2-40B4-BE49-F238E27FC236}">
                    <a16:creationId xmlns:a16="http://schemas.microsoft.com/office/drawing/2014/main" id="{4F6DCDC7-65E5-6666-133F-C0E80D8BDBAE}"/>
                  </a:ext>
                </a:extLst>
              </p:cNvPr>
              <p:cNvSpPr/>
              <p:nvPr/>
            </p:nvSpPr>
            <p:spPr>
              <a:xfrm>
                <a:off x="8516640" y="51415"/>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sz="1800" b="1">
                  <a:solidFill>
                    <a:schemeClr val="bg1"/>
                  </a:solidFill>
                  <a:cs typeface="Arial" panose="020B0604020202020204" pitchFamily="34" charset="0"/>
                </a:endParaRPr>
              </a:p>
            </p:txBody>
          </p:sp>
        </p:grpSp>
        <p:pic>
          <p:nvPicPr>
            <p:cNvPr id="8" name="Picture 7">
              <a:extLst>
                <a:ext uri="{FF2B5EF4-FFF2-40B4-BE49-F238E27FC236}">
                  <a16:creationId xmlns:a16="http://schemas.microsoft.com/office/drawing/2014/main" id="{1C3C2269-70C0-9B30-5772-58E7F0BCFB8E}"/>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4412372" y="2055"/>
              <a:ext cx="836696" cy="845694"/>
            </a:xfrm>
            <a:prstGeom prst="rect">
              <a:avLst/>
            </a:prstGeom>
          </p:spPr>
        </p:pic>
      </p:grpSp>
      <p:graphicFrame>
        <p:nvGraphicFramePr>
          <p:cNvPr id="5" name="Table 4">
            <a:extLst>
              <a:ext uri="{FF2B5EF4-FFF2-40B4-BE49-F238E27FC236}">
                <a16:creationId xmlns:a16="http://schemas.microsoft.com/office/drawing/2014/main" id="{FD52FD96-6976-4451-27FE-80074BF8680C}"/>
              </a:ext>
            </a:extLst>
          </p:cNvPr>
          <p:cNvGraphicFramePr>
            <a:graphicFrameLocks noGrp="1"/>
          </p:cNvGraphicFramePr>
          <p:nvPr>
            <p:extLst>
              <p:ext uri="{D42A27DB-BD31-4B8C-83A1-F6EECF244321}">
                <p14:modId xmlns:p14="http://schemas.microsoft.com/office/powerpoint/2010/main" val="2538479917"/>
              </p:ext>
            </p:extLst>
          </p:nvPr>
        </p:nvGraphicFramePr>
        <p:xfrm>
          <a:off x="464371" y="3012019"/>
          <a:ext cx="11367630" cy="3254310"/>
        </p:xfrm>
        <a:graphic>
          <a:graphicData uri="http://schemas.openxmlformats.org/drawingml/2006/table">
            <a:tbl>
              <a:tblPr firstRow="1" bandRow="1">
                <a:tableStyleId>{69012ECD-51FC-41F1-AA8D-1B2483CD663E}</a:tableStyleId>
              </a:tblPr>
              <a:tblGrid>
                <a:gridCol w="3789210">
                  <a:extLst>
                    <a:ext uri="{9D8B030D-6E8A-4147-A177-3AD203B41FA5}">
                      <a16:colId xmlns:a16="http://schemas.microsoft.com/office/drawing/2014/main" val="65528196"/>
                    </a:ext>
                  </a:extLst>
                </a:gridCol>
                <a:gridCol w="3789210">
                  <a:extLst>
                    <a:ext uri="{9D8B030D-6E8A-4147-A177-3AD203B41FA5}">
                      <a16:colId xmlns:a16="http://schemas.microsoft.com/office/drawing/2014/main" val="2617105348"/>
                    </a:ext>
                  </a:extLst>
                </a:gridCol>
                <a:gridCol w="3789210">
                  <a:extLst>
                    <a:ext uri="{9D8B030D-6E8A-4147-A177-3AD203B41FA5}">
                      <a16:colId xmlns:a16="http://schemas.microsoft.com/office/drawing/2014/main" val="1392467829"/>
                    </a:ext>
                  </a:extLst>
                </a:gridCol>
              </a:tblGrid>
              <a:tr h="782019">
                <a:tc>
                  <a:txBody>
                    <a:bodyPr/>
                    <a:lstStyle/>
                    <a:p>
                      <a:pPr>
                        <a:lnSpc>
                          <a:spcPct val="114000"/>
                        </a:lnSpc>
                      </a:pPr>
                      <a:r>
                        <a:rPr lang="en-AU"/>
                        <a:t>Where is the artist from? </a:t>
                      </a:r>
                    </a:p>
                    <a:p>
                      <a:pPr>
                        <a:lnSpc>
                          <a:spcPct val="114000"/>
                        </a:lnSpc>
                      </a:pPr>
                      <a:r>
                        <a:rPr lang="en-AU"/>
                        <a:t>When did he grow up there?</a:t>
                      </a:r>
                    </a:p>
                  </a:txBody>
                  <a:tcPr/>
                </a:tc>
                <a:tc>
                  <a:txBody>
                    <a:bodyPr/>
                    <a:lstStyle/>
                    <a:p>
                      <a:pPr>
                        <a:lnSpc>
                          <a:spcPct val="114000"/>
                        </a:lnSpc>
                      </a:pPr>
                      <a:r>
                        <a:rPr lang="en-AU"/>
                        <a:t>What was it like when he was young?</a:t>
                      </a:r>
                    </a:p>
                  </a:txBody>
                  <a:tcPr/>
                </a:tc>
                <a:tc>
                  <a:txBody>
                    <a:bodyPr/>
                    <a:lstStyle/>
                    <a:p>
                      <a:pPr>
                        <a:lnSpc>
                          <a:spcPct val="114000"/>
                        </a:lnSpc>
                      </a:pPr>
                      <a:r>
                        <a:rPr lang="en-AU"/>
                        <a:t>What is it like now?</a:t>
                      </a:r>
                    </a:p>
                  </a:txBody>
                  <a:tcPr/>
                </a:tc>
                <a:extLst>
                  <a:ext uri="{0D108BD9-81ED-4DB2-BD59-A6C34878D82A}">
                    <a16:rowId xmlns:a16="http://schemas.microsoft.com/office/drawing/2014/main" val="2396389039"/>
                  </a:ext>
                </a:extLst>
              </a:tr>
              <a:tr h="2472291">
                <a:tc>
                  <a:txBody>
                    <a:bodyPr/>
                    <a:lstStyle/>
                    <a:p>
                      <a:pPr>
                        <a:lnSpc>
                          <a:spcPct val="114000"/>
                        </a:lnSpc>
                      </a:pPr>
                      <a:endParaRPr lang="en-AU"/>
                    </a:p>
                  </a:txBody>
                  <a:tcPr/>
                </a:tc>
                <a:tc>
                  <a:txBody>
                    <a:bodyPr/>
                    <a:lstStyle/>
                    <a:p>
                      <a:pPr>
                        <a:lnSpc>
                          <a:spcPct val="114000"/>
                        </a:lnSpc>
                      </a:pPr>
                      <a:endParaRPr lang="en-AU"/>
                    </a:p>
                  </a:txBody>
                  <a:tcPr/>
                </a:tc>
                <a:tc>
                  <a:txBody>
                    <a:bodyPr/>
                    <a:lstStyle/>
                    <a:p>
                      <a:pPr>
                        <a:lnSpc>
                          <a:spcPct val="114000"/>
                        </a:lnSpc>
                      </a:pPr>
                      <a:endParaRPr lang="en-AU" dirty="0"/>
                    </a:p>
                  </a:txBody>
                  <a:tcPr/>
                </a:tc>
                <a:extLst>
                  <a:ext uri="{0D108BD9-81ED-4DB2-BD59-A6C34878D82A}">
                    <a16:rowId xmlns:a16="http://schemas.microsoft.com/office/drawing/2014/main" val="2263792725"/>
                  </a:ext>
                </a:extLst>
              </a:tr>
            </a:tbl>
          </a:graphicData>
        </a:graphic>
      </p:graphicFrame>
    </p:spTree>
    <p:extLst>
      <p:ext uri="{BB962C8B-B14F-4D97-AF65-F5344CB8AC3E}">
        <p14:creationId xmlns:p14="http://schemas.microsoft.com/office/powerpoint/2010/main" val="1951845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4D5161-1F4A-DE4A-2EFA-FB9B8D9FC9B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AA9BC05-7911-77BF-1047-08FD9706C49E}"/>
              </a:ext>
            </a:extLst>
          </p:cNvPr>
          <p:cNvSpPr>
            <a:spLocks noGrp="1"/>
          </p:cNvSpPr>
          <p:nvPr>
            <p:ph type="title"/>
          </p:nvPr>
        </p:nvSpPr>
        <p:spPr/>
        <p:txBody>
          <a:bodyPr/>
          <a:lstStyle/>
          <a:p>
            <a:r>
              <a:rPr lang="en-AU" dirty="0">
                <a:latin typeface="+mj-lt"/>
              </a:rPr>
              <a:t>The old and the new </a:t>
            </a:r>
            <a:r>
              <a:rPr lang="en-AU" dirty="0">
                <a:solidFill>
                  <a:schemeClr val="accent1">
                    <a:alpha val="0"/>
                  </a:schemeClr>
                </a:solidFill>
                <a:latin typeface="+mj-lt"/>
              </a:rPr>
              <a:t>(3)</a:t>
            </a:r>
          </a:p>
        </p:txBody>
      </p:sp>
      <p:sp>
        <p:nvSpPr>
          <p:cNvPr id="4" name="Text Placeholder 3">
            <a:extLst>
              <a:ext uri="{FF2B5EF4-FFF2-40B4-BE49-F238E27FC236}">
                <a16:creationId xmlns:a16="http://schemas.microsoft.com/office/drawing/2014/main" id="{E06E718E-CE70-AC8B-E798-53BE4F8B8186}"/>
              </a:ext>
            </a:extLst>
          </p:cNvPr>
          <p:cNvSpPr>
            <a:spLocks noGrp="1"/>
          </p:cNvSpPr>
          <p:nvPr>
            <p:ph type="body" sz="quarter" idx="18"/>
          </p:nvPr>
        </p:nvSpPr>
        <p:spPr/>
        <p:txBody>
          <a:bodyPr/>
          <a:lstStyle/>
          <a:p>
            <a:r>
              <a:rPr lang="en-AU">
                <a:latin typeface="+mj-lt"/>
              </a:rPr>
              <a:t>4.3(c) – Looking closely at Yang Yongliang’s practice</a:t>
            </a:r>
          </a:p>
        </p:txBody>
      </p:sp>
      <p:grpSp>
        <p:nvGrpSpPr>
          <p:cNvPr id="21" name="Group 20" descr="Do this activity in your visual arts diary.&#10;">
            <a:extLst>
              <a:ext uri="{FF2B5EF4-FFF2-40B4-BE49-F238E27FC236}">
                <a16:creationId xmlns:a16="http://schemas.microsoft.com/office/drawing/2014/main" id="{C81688EA-C040-4E57-915A-8D3ED4654125}"/>
              </a:ext>
            </a:extLst>
          </p:cNvPr>
          <p:cNvGrpSpPr/>
          <p:nvPr/>
        </p:nvGrpSpPr>
        <p:grpSpPr>
          <a:xfrm>
            <a:off x="8919924" y="160550"/>
            <a:ext cx="2924074" cy="1045440"/>
            <a:chOff x="4308000" y="160550"/>
            <a:chExt cx="2924074" cy="1045440"/>
          </a:xfrm>
        </p:grpSpPr>
        <p:grpSp>
          <p:nvGrpSpPr>
            <p:cNvPr id="22" name="Group 21" descr="2. Pre-production">
              <a:extLst>
                <a:ext uri="{FF2B5EF4-FFF2-40B4-BE49-F238E27FC236}">
                  <a16:creationId xmlns:a16="http://schemas.microsoft.com/office/drawing/2014/main" id="{76B3D88E-B12C-BA3B-C15D-644D9E88CB98}"/>
                </a:ext>
              </a:extLst>
            </p:cNvPr>
            <p:cNvGrpSpPr/>
            <p:nvPr/>
          </p:nvGrpSpPr>
          <p:grpSpPr>
            <a:xfrm>
              <a:off x="4308000" y="160550"/>
              <a:ext cx="2924074" cy="1045440"/>
              <a:chOff x="8516640" y="310738"/>
              <a:chExt cx="2924074" cy="1045440"/>
            </a:xfrm>
          </p:grpSpPr>
          <p:sp>
            <p:nvSpPr>
              <p:cNvPr id="24" name="Rectangle: Rounded Corners 23">
                <a:extLst>
                  <a:ext uri="{FF2B5EF4-FFF2-40B4-BE49-F238E27FC236}">
                    <a16:creationId xmlns:a16="http://schemas.microsoft.com/office/drawing/2014/main" id="{BCE167AC-460B-21B5-CE3C-049874A900AE}"/>
                  </a:ext>
                  <a:ext uri="{C183D7F6-B498-43B3-948B-1728B52AA6E4}">
                    <adec:decorative xmlns:adec="http://schemas.microsoft.com/office/drawing/2017/decorative" val="1"/>
                  </a:ext>
                </a:extLst>
              </p:cNvPr>
              <p:cNvSpPr/>
              <p:nvPr/>
            </p:nvSpPr>
            <p:spPr>
              <a:xfrm>
                <a:off x="9194422" y="374761"/>
                <a:ext cx="2246292" cy="917394"/>
              </a:xfrm>
              <a:prstGeom prst="roundRect">
                <a:avLst>
                  <a:gd name="adj" fmla="val 1725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63538"/>
                <a:r>
                  <a:rPr lang="en-GB" sz="1800">
                    <a:solidFill>
                      <a:schemeClr val="bg1"/>
                    </a:solidFill>
                    <a:latin typeface="+mj-lt"/>
                    <a:cs typeface="Arial" panose="020B0604020202020204" pitchFamily="34" charset="0"/>
                  </a:rPr>
                  <a:t>Do this activity in your visual arts diary.</a:t>
                </a:r>
              </a:p>
            </p:txBody>
          </p:sp>
          <p:sp>
            <p:nvSpPr>
              <p:cNvPr id="25" name="Oval 24">
                <a:hlinkClick r:id="rId2" action="ppaction://hlinksldjump"/>
                <a:extLst>
                  <a:ext uri="{FF2B5EF4-FFF2-40B4-BE49-F238E27FC236}">
                    <a16:creationId xmlns:a16="http://schemas.microsoft.com/office/drawing/2014/main" id="{29D3DD65-7A49-13C6-C96F-1060B4502ACF}"/>
                  </a:ext>
                </a:extLst>
              </p:cNvPr>
              <p:cNvSpPr/>
              <p:nvPr/>
            </p:nvSpPr>
            <p:spPr>
              <a:xfrm>
                <a:off x="8516640" y="310738"/>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sz="3000" b="1">
                  <a:solidFill>
                    <a:schemeClr val="bg1"/>
                  </a:solidFill>
                  <a:latin typeface="+mj-lt"/>
                  <a:cs typeface="Arial" panose="020B0604020202020204" pitchFamily="34" charset="0"/>
                </a:endParaRPr>
              </a:p>
            </p:txBody>
          </p:sp>
        </p:grpSp>
        <p:pic>
          <p:nvPicPr>
            <p:cNvPr id="23" name="Picture 22" descr="A drawing of a person's face on a notebook&#10;&#10;AI-generated content may be incorrect.">
              <a:extLst>
                <a:ext uri="{FF2B5EF4-FFF2-40B4-BE49-F238E27FC236}">
                  <a16:creationId xmlns:a16="http://schemas.microsoft.com/office/drawing/2014/main" id="{3FC79383-47D0-63E0-DDDA-4D2158DEFC57}"/>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362720" y="215270"/>
              <a:ext cx="936000" cy="936000"/>
            </a:xfrm>
            <a:prstGeom prst="rect">
              <a:avLst/>
            </a:prstGeom>
          </p:spPr>
        </p:pic>
      </p:grpSp>
      <p:grpSp>
        <p:nvGrpSpPr>
          <p:cNvPr id="6" name="Group 5" descr="Task 3 – Create a Venn diagram comparing Yang Yongliang - The Falls (2022) and Lan Ying | Hermit-Fisherman on a Spring River (1632). &#10;Think about what features are present in both artworks, and what is unique in each. &#10;">
            <a:extLst>
              <a:ext uri="{FF2B5EF4-FFF2-40B4-BE49-F238E27FC236}">
                <a16:creationId xmlns:a16="http://schemas.microsoft.com/office/drawing/2014/main" id="{EF0AA1AB-7CDC-A6AB-FFC9-DD71E46A95E2}"/>
              </a:ext>
            </a:extLst>
          </p:cNvPr>
          <p:cNvGrpSpPr/>
          <p:nvPr/>
        </p:nvGrpSpPr>
        <p:grpSpPr>
          <a:xfrm>
            <a:off x="359999" y="1415081"/>
            <a:ext cx="11472002" cy="1045440"/>
            <a:chOff x="4308000" y="-98773"/>
            <a:chExt cx="11472002" cy="1045440"/>
          </a:xfrm>
        </p:grpSpPr>
        <p:grpSp>
          <p:nvGrpSpPr>
            <p:cNvPr id="7" name="Group 6" descr="2. Pre-production">
              <a:extLst>
                <a:ext uri="{FF2B5EF4-FFF2-40B4-BE49-F238E27FC236}">
                  <a16:creationId xmlns:a16="http://schemas.microsoft.com/office/drawing/2014/main" id="{04BDA8D8-5BEB-1EC5-FAF1-58C1C7B58B64}"/>
                </a:ext>
              </a:extLst>
            </p:cNvPr>
            <p:cNvGrpSpPr/>
            <p:nvPr/>
          </p:nvGrpSpPr>
          <p:grpSpPr>
            <a:xfrm>
              <a:off x="4308000" y="-98773"/>
              <a:ext cx="11472002" cy="1045440"/>
              <a:chOff x="8516640" y="51415"/>
              <a:chExt cx="11472002" cy="1045440"/>
            </a:xfrm>
          </p:grpSpPr>
          <p:sp>
            <p:nvSpPr>
              <p:cNvPr id="9" name="Rectangle: Rounded Corners 8">
                <a:extLst>
                  <a:ext uri="{FF2B5EF4-FFF2-40B4-BE49-F238E27FC236}">
                    <a16:creationId xmlns:a16="http://schemas.microsoft.com/office/drawing/2014/main" id="{6162C5D8-FA93-6149-55FB-ACD30CC41E0C}"/>
                  </a:ext>
                  <a:ext uri="{C183D7F6-B498-43B3-948B-1728B52AA6E4}">
                    <adec:decorative xmlns:adec="http://schemas.microsoft.com/office/drawing/2017/decorative" val="1"/>
                  </a:ext>
                </a:extLst>
              </p:cNvPr>
              <p:cNvSpPr/>
              <p:nvPr/>
            </p:nvSpPr>
            <p:spPr>
              <a:xfrm>
                <a:off x="9194422" y="51415"/>
                <a:ext cx="10794220" cy="1045440"/>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63538">
                  <a:spcAft>
                    <a:spcPts val="600"/>
                  </a:spcAft>
                </a:pPr>
                <a:r>
                  <a:rPr lang="en-GB" sz="1800" b="1">
                    <a:solidFill>
                      <a:schemeClr val="tx1"/>
                    </a:solidFill>
                    <a:latin typeface="+mj-lt"/>
                    <a:cs typeface="Arial" panose="020B0604020202020204" pitchFamily="34" charset="0"/>
                  </a:rPr>
                  <a:t>Task 3 –</a:t>
                </a:r>
                <a:r>
                  <a:rPr lang="en-GB" sz="1800">
                    <a:solidFill>
                      <a:schemeClr val="tx1"/>
                    </a:solidFill>
                    <a:latin typeface="+mj-lt"/>
                    <a:cs typeface="Arial" panose="020B0604020202020204" pitchFamily="34" charset="0"/>
                  </a:rPr>
                  <a:t> </a:t>
                </a:r>
                <a:r>
                  <a:rPr lang="en-AU" sz="1800">
                    <a:solidFill>
                      <a:schemeClr val="tx1"/>
                    </a:solidFill>
                    <a:latin typeface="+mj-lt"/>
                    <a:cs typeface="Arial" panose="020B0604020202020204" pitchFamily="34" charset="0"/>
                  </a:rPr>
                  <a:t>Create a Venn diagram comparing </a:t>
                </a:r>
                <a:r>
                  <a:rPr lang="en-AU" sz="1800">
                    <a:hlinkClick r:id="rId4"/>
                  </a:rPr>
                  <a:t>Yang Yongliang - The Falls</a:t>
                </a:r>
                <a:r>
                  <a:rPr lang="en-AU" sz="1800">
                    <a:solidFill>
                      <a:schemeClr val="tx1"/>
                    </a:solidFill>
                  </a:rPr>
                  <a:t> (2022) and </a:t>
                </a:r>
                <a:r>
                  <a:rPr lang="en-AU" sz="1800">
                    <a:hlinkClick r:id="rId5"/>
                  </a:rPr>
                  <a:t>Lan Ying | Hermit-Fisherman on a Spring River</a:t>
                </a:r>
                <a:r>
                  <a:rPr lang="en-AU" sz="1800">
                    <a:solidFill>
                      <a:schemeClr val="tx1"/>
                    </a:solidFill>
                  </a:rPr>
                  <a:t> (1632). </a:t>
                </a:r>
              </a:p>
              <a:p>
                <a:pPr marL="363538">
                  <a:spcAft>
                    <a:spcPts val="600"/>
                  </a:spcAft>
                </a:pPr>
                <a:r>
                  <a:rPr lang="en-AU" sz="1800">
                    <a:solidFill>
                      <a:schemeClr val="tx1"/>
                    </a:solidFill>
                  </a:rPr>
                  <a:t>Think about what features are present in both artworks, and what is unique in each. </a:t>
                </a:r>
                <a:endParaRPr lang="en-GB" sz="1800">
                  <a:solidFill>
                    <a:schemeClr val="tx1"/>
                  </a:solidFill>
                  <a:latin typeface="+mj-lt"/>
                  <a:cs typeface="Arial" panose="020B0604020202020204" pitchFamily="34" charset="0"/>
                </a:endParaRPr>
              </a:p>
            </p:txBody>
          </p:sp>
          <p:sp>
            <p:nvSpPr>
              <p:cNvPr id="10" name="Oval 9">
                <a:hlinkClick r:id="rId2" action="ppaction://hlinksldjump"/>
                <a:extLst>
                  <a:ext uri="{FF2B5EF4-FFF2-40B4-BE49-F238E27FC236}">
                    <a16:creationId xmlns:a16="http://schemas.microsoft.com/office/drawing/2014/main" id="{C0DDC0D4-FF46-687D-36D1-53FD2136FCB5}"/>
                  </a:ext>
                </a:extLst>
              </p:cNvPr>
              <p:cNvSpPr/>
              <p:nvPr/>
            </p:nvSpPr>
            <p:spPr>
              <a:xfrm>
                <a:off x="8516640" y="51415"/>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sz="3000" b="1">
                  <a:solidFill>
                    <a:schemeClr val="bg1"/>
                  </a:solidFill>
                  <a:latin typeface="+mj-lt"/>
                  <a:cs typeface="Arial" panose="020B0604020202020204" pitchFamily="34" charset="0"/>
                </a:endParaRPr>
              </a:p>
            </p:txBody>
          </p:sp>
        </p:grpSp>
        <p:pic>
          <p:nvPicPr>
            <p:cNvPr id="8" name="Picture 7">
              <a:extLst>
                <a:ext uri="{FF2B5EF4-FFF2-40B4-BE49-F238E27FC236}">
                  <a16:creationId xmlns:a16="http://schemas.microsoft.com/office/drawing/2014/main" id="{2FDA15F8-FD78-EB3C-1F66-42F16DF0B6D1}"/>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a:off x="4412372" y="2055"/>
              <a:ext cx="836696" cy="845694"/>
            </a:xfrm>
            <a:prstGeom prst="rect">
              <a:avLst/>
            </a:prstGeom>
          </p:spPr>
        </p:pic>
      </p:grpSp>
      <p:grpSp>
        <p:nvGrpSpPr>
          <p:cNvPr id="20" name="Group 19">
            <a:extLst>
              <a:ext uri="{FF2B5EF4-FFF2-40B4-BE49-F238E27FC236}">
                <a16:creationId xmlns:a16="http://schemas.microsoft.com/office/drawing/2014/main" id="{C4479F16-3E5E-381C-2B6C-FB4480E25409}"/>
              </a:ext>
              <a:ext uri="{C183D7F6-B498-43B3-948B-1728B52AA6E4}">
                <adec:decorative xmlns:adec="http://schemas.microsoft.com/office/drawing/2017/decorative" val="1"/>
              </a:ext>
            </a:extLst>
          </p:cNvPr>
          <p:cNvGrpSpPr/>
          <p:nvPr/>
        </p:nvGrpSpPr>
        <p:grpSpPr>
          <a:xfrm>
            <a:off x="719689" y="2817090"/>
            <a:ext cx="5870109" cy="3788909"/>
            <a:chOff x="1653639" y="1123760"/>
            <a:chExt cx="8057986" cy="5201092"/>
          </a:xfrm>
        </p:grpSpPr>
        <p:grpSp>
          <p:nvGrpSpPr>
            <p:cNvPr id="5" name="Group 4" descr="Object 1">
              <a:extLst>
                <a:ext uri="{FF2B5EF4-FFF2-40B4-BE49-F238E27FC236}">
                  <a16:creationId xmlns:a16="http://schemas.microsoft.com/office/drawing/2014/main" id="{65797FF3-88A1-27C2-DD9C-5DA211A11E32}"/>
                </a:ext>
              </a:extLst>
            </p:cNvPr>
            <p:cNvGrpSpPr/>
            <p:nvPr/>
          </p:nvGrpSpPr>
          <p:grpSpPr>
            <a:xfrm>
              <a:off x="1653639" y="1123760"/>
              <a:ext cx="5400000" cy="5201092"/>
              <a:chOff x="1653639" y="1123760"/>
              <a:chExt cx="5400000" cy="5201092"/>
            </a:xfrm>
          </p:grpSpPr>
          <p:sp>
            <p:nvSpPr>
              <p:cNvPr id="11" name="Google Shape;79;p15" descr="Venn object 1">
                <a:extLst>
                  <a:ext uri="{FF2B5EF4-FFF2-40B4-BE49-F238E27FC236}">
                    <a16:creationId xmlns:a16="http://schemas.microsoft.com/office/drawing/2014/main" id="{3B14B44E-F600-EAB9-8389-4EF5DC891E21}"/>
                  </a:ext>
                </a:extLst>
              </p:cNvPr>
              <p:cNvSpPr/>
              <p:nvPr/>
            </p:nvSpPr>
            <p:spPr>
              <a:xfrm>
                <a:off x="1653639" y="1284852"/>
                <a:ext cx="5400000" cy="5040000"/>
              </a:xfrm>
              <a:prstGeom prst="ellipse">
                <a:avLst/>
              </a:prstGeom>
              <a:noFill/>
              <a:ln w="57150" cap="flat" cmpd="sng">
                <a:solidFill>
                  <a:srgbClr val="00ACC2"/>
                </a:solidFill>
                <a:prstDash val="solid"/>
                <a:miter lim="800000"/>
                <a:headEnd type="none" w="sm" len="sm"/>
                <a:tailEnd type="none" w="sm" len="sm"/>
              </a:ln>
              <a:effectLst/>
            </p:spPr>
            <p:txBody>
              <a:bodyPr spcFirstLastPara="1" wrap="square" lIns="105500" tIns="52733" rIns="105500" bIns="52733" anchor="ctr" anchorCtr="0">
                <a:noAutofit/>
              </a:bodyPr>
              <a:lstStyle/>
              <a:p>
                <a:pPr algn="ctr" defTabSz="1219170">
                  <a:buClr>
                    <a:srgbClr val="000000"/>
                  </a:buClr>
                  <a:buSzPts val="1200"/>
                </a:pPr>
                <a:endParaRPr sz="1600" kern="0">
                  <a:solidFill>
                    <a:srgbClr val="000000"/>
                  </a:solidFill>
                  <a:latin typeface="Arial" panose="020B0604020202020204" pitchFamily="34" charset="0"/>
                  <a:ea typeface="Montserrat"/>
                  <a:cs typeface="Arial" panose="020B0604020202020204" pitchFamily="34" charset="0"/>
                  <a:sym typeface="Montserrat"/>
                </a:endParaRPr>
              </a:p>
              <a:p>
                <a:pPr algn="ctr" defTabSz="1219170">
                  <a:buClr>
                    <a:srgbClr val="000000"/>
                  </a:buClr>
                  <a:buSzPts val="1200"/>
                </a:pPr>
                <a:endParaRPr sz="1600" kern="0">
                  <a:solidFill>
                    <a:srgbClr val="000000"/>
                  </a:solidFill>
                  <a:latin typeface="Arial" panose="020B0604020202020204" pitchFamily="34" charset="0"/>
                  <a:ea typeface="Montserrat"/>
                  <a:cs typeface="Arial" panose="020B0604020202020204" pitchFamily="34" charset="0"/>
                  <a:sym typeface="Montserrat"/>
                </a:endParaRPr>
              </a:p>
              <a:p>
                <a:pPr algn="ctr" defTabSz="1219170">
                  <a:buClr>
                    <a:srgbClr val="000000"/>
                  </a:buClr>
                  <a:buSzPts val="1200"/>
                </a:pPr>
                <a:endParaRPr sz="1600" kern="0">
                  <a:solidFill>
                    <a:srgbClr val="000000"/>
                  </a:solidFill>
                  <a:latin typeface="Arial" panose="020B0604020202020204" pitchFamily="34" charset="0"/>
                  <a:ea typeface="Montserrat"/>
                  <a:cs typeface="Arial" panose="020B0604020202020204" pitchFamily="34" charset="0"/>
                  <a:sym typeface="Montserrat"/>
                </a:endParaRPr>
              </a:p>
            </p:txBody>
          </p:sp>
          <p:sp>
            <p:nvSpPr>
              <p:cNvPr id="12" name="Rectangle: Rounded Corners 11">
                <a:extLst>
                  <a:ext uri="{FF2B5EF4-FFF2-40B4-BE49-F238E27FC236}">
                    <a16:creationId xmlns:a16="http://schemas.microsoft.com/office/drawing/2014/main" id="{54EA24A5-7B52-8FEB-8E20-7D737CF82F81}"/>
                  </a:ext>
                </a:extLst>
              </p:cNvPr>
              <p:cNvSpPr/>
              <p:nvPr/>
            </p:nvSpPr>
            <p:spPr>
              <a:xfrm>
                <a:off x="3468608" y="1123760"/>
                <a:ext cx="1841375" cy="544512"/>
              </a:xfrm>
              <a:prstGeom prst="roundRect">
                <a:avLst/>
              </a:prstGeom>
              <a:solidFill>
                <a:srgbClr val="E5F7FC"/>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p>
                <a:pPr algn="ctr">
                  <a:buClr>
                    <a:srgbClr val="000000"/>
                  </a:buClr>
                  <a:buFont typeface="Arial"/>
                </a:pPr>
                <a:r>
                  <a:rPr lang="en-AU" sz="1800" b="1">
                    <a:solidFill>
                      <a:srgbClr val="000000"/>
                    </a:solidFill>
                    <a:latin typeface="Arial" panose="020B0604020202020204" pitchFamily="34" charset="0"/>
                    <a:cs typeface="Arial" panose="020B0604020202020204" pitchFamily="34" charset="0"/>
                  </a:rPr>
                  <a:t>Artwork 1</a:t>
                </a:r>
              </a:p>
            </p:txBody>
          </p:sp>
        </p:grpSp>
        <p:grpSp>
          <p:nvGrpSpPr>
            <p:cNvPr id="13" name="Group 12" descr="Object 2">
              <a:extLst>
                <a:ext uri="{FF2B5EF4-FFF2-40B4-BE49-F238E27FC236}">
                  <a16:creationId xmlns:a16="http://schemas.microsoft.com/office/drawing/2014/main" id="{03D87FB7-0256-123D-BDFC-E1505A5E815B}"/>
                </a:ext>
              </a:extLst>
            </p:cNvPr>
            <p:cNvGrpSpPr/>
            <p:nvPr/>
          </p:nvGrpSpPr>
          <p:grpSpPr>
            <a:xfrm>
              <a:off x="4314894" y="1123760"/>
              <a:ext cx="5040000" cy="5201092"/>
              <a:chOff x="4314894" y="1123760"/>
              <a:chExt cx="5040000" cy="5201092"/>
            </a:xfrm>
          </p:grpSpPr>
          <p:sp>
            <p:nvSpPr>
              <p:cNvPr id="14" name="Google Shape;79;p15" descr="Venn object 1">
                <a:extLst>
                  <a:ext uri="{FF2B5EF4-FFF2-40B4-BE49-F238E27FC236}">
                    <a16:creationId xmlns:a16="http://schemas.microsoft.com/office/drawing/2014/main" id="{FA1ED966-EC2E-1C18-75C6-73EF3EFBA96D}"/>
                  </a:ext>
                </a:extLst>
              </p:cNvPr>
              <p:cNvSpPr/>
              <p:nvPr/>
            </p:nvSpPr>
            <p:spPr>
              <a:xfrm>
                <a:off x="4314894" y="1284852"/>
                <a:ext cx="5040000" cy="5040000"/>
              </a:xfrm>
              <a:prstGeom prst="ellipse">
                <a:avLst/>
              </a:prstGeom>
              <a:noFill/>
              <a:ln w="57150" cap="flat" cmpd="sng">
                <a:solidFill>
                  <a:srgbClr val="C81B62"/>
                </a:solidFill>
                <a:prstDash val="solid"/>
                <a:miter lim="800000"/>
                <a:headEnd type="none" w="sm" len="sm"/>
                <a:tailEnd type="none" w="sm" len="sm"/>
              </a:ln>
              <a:effectLst/>
            </p:spPr>
            <p:txBody>
              <a:bodyPr spcFirstLastPara="1" wrap="square" lIns="105500" tIns="52733" rIns="105500" bIns="52733" anchor="ctr" anchorCtr="0">
                <a:noAutofit/>
              </a:bodyPr>
              <a:lstStyle/>
              <a:p>
                <a:pPr algn="ctr" defTabSz="1219170">
                  <a:buClr>
                    <a:srgbClr val="000000"/>
                  </a:buClr>
                  <a:buSzPts val="1200"/>
                </a:pPr>
                <a:endParaRPr sz="1600" kern="0">
                  <a:solidFill>
                    <a:srgbClr val="000000"/>
                  </a:solidFill>
                  <a:latin typeface="Arial" panose="020B0604020202020204" pitchFamily="34" charset="0"/>
                  <a:ea typeface="Montserrat"/>
                  <a:cs typeface="Arial" panose="020B0604020202020204" pitchFamily="34" charset="0"/>
                  <a:sym typeface="Montserrat"/>
                </a:endParaRPr>
              </a:p>
              <a:p>
                <a:pPr algn="ctr" defTabSz="1219170">
                  <a:buClr>
                    <a:srgbClr val="000000"/>
                  </a:buClr>
                  <a:buSzPts val="1200"/>
                </a:pPr>
                <a:endParaRPr sz="1600" kern="0">
                  <a:solidFill>
                    <a:srgbClr val="000000"/>
                  </a:solidFill>
                  <a:latin typeface="Arial" panose="020B0604020202020204" pitchFamily="34" charset="0"/>
                  <a:ea typeface="Montserrat"/>
                  <a:cs typeface="Arial" panose="020B0604020202020204" pitchFamily="34" charset="0"/>
                  <a:sym typeface="Montserrat"/>
                </a:endParaRPr>
              </a:p>
              <a:p>
                <a:pPr algn="ctr" defTabSz="1219170">
                  <a:buClr>
                    <a:srgbClr val="000000"/>
                  </a:buClr>
                  <a:buSzPts val="1200"/>
                </a:pPr>
                <a:endParaRPr sz="1600" kern="0">
                  <a:solidFill>
                    <a:srgbClr val="000000"/>
                  </a:solidFill>
                  <a:latin typeface="Arial" panose="020B0604020202020204" pitchFamily="34" charset="0"/>
                  <a:ea typeface="Montserrat"/>
                  <a:cs typeface="Arial" panose="020B0604020202020204" pitchFamily="34" charset="0"/>
                  <a:sym typeface="Montserrat"/>
                </a:endParaRPr>
              </a:p>
            </p:txBody>
          </p:sp>
          <p:sp>
            <p:nvSpPr>
              <p:cNvPr id="15" name="Rectangle: Rounded Corners 14">
                <a:extLst>
                  <a:ext uri="{FF2B5EF4-FFF2-40B4-BE49-F238E27FC236}">
                    <a16:creationId xmlns:a16="http://schemas.microsoft.com/office/drawing/2014/main" id="{E0331722-0ED7-9FCD-82BC-7FF518F1F80E}"/>
                  </a:ext>
                </a:extLst>
              </p:cNvPr>
              <p:cNvSpPr/>
              <p:nvPr/>
            </p:nvSpPr>
            <p:spPr>
              <a:xfrm>
                <a:off x="6129863" y="1123760"/>
                <a:ext cx="1841375" cy="544512"/>
              </a:xfrm>
              <a:prstGeom prst="roundRect">
                <a:avLst/>
              </a:prstGeom>
              <a:solidFill>
                <a:srgbClr val="FBDBE7"/>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p>
                <a:pPr algn="ctr">
                  <a:buClr>
                    <a:srgbClr val="000000"/>
                  </a:buClr>
                  <a:buFont typeface="Arial"/>
                </a:pPr>
                <a:r>
                  <a:rPr lang="en-AU" sz="1800" b="1">
                    <a:solidFill>
                      <a:srgbClr val="000000"/>
                    </a:solidFill>
                    <a:latin typeface="Arial" panose="020B0604020202020204" pitchFamily="34" charset="0"/>
                    <a:cs typeface="Arial" panose="020B0604020202020204" pitchFamily="34" charset="0"/>
                  </a:rPr>
                  <a:t>Artwork 2</a:t>
                </a:r>
              </a:p>
            </p:txBody>
          </p:sp>
        </p:grpSp>
        <p:sp>
          <p:nvSpPr>
            <p:cNvPr id="16" name="Google Shape;83;p15">
              <a:extLst>
                <a:ext uri="{FF2B5EF4-FFF2-40B4-BE49-F238E27FC236}">
                  <a16:creationId xmlns:a16="http://schemas.microsoft.com/office/drawing/2014/main" id="{0F51A9DC-9E46-3CF4-817D-39ADD610A958}"/>
                </a:ext>
              </a:extLst>
            </p:cNvPr>
            <p:cNvSpPr txBox="1"/>
            <p:nvPr/>
          </p:nvSpPr>
          <p:spPr>
            <a:xfrm>
              <a:off x="2172234" y="3587340"/>
              <a:ext cx="2481962" cy="480986"/>
            </a:xfrm>
            <a:prstGeom prst="rect">
              <a:avLst/>
            </a:prstGeom>
            <a:noFill/>
            <a:ln>
              <a:noFill/>
            </a:ln>
          </p:spPr>
          <p:txBody>
            <a:bodyPr spcFirstLastPara="1" wrap="square" lIns="121900" tIns="121900" rIns="121900" bIns="121900" anchor="t" anchorCtr="0">
              <a:noAutofit/>
            </a:bodyPr>
            <a:lstStyle/>
            <a:p>
              <a:pPr defTabSz="1219170">
                <a:buClr>
                  <a:srgbClr val="000000"/>
                </a:buClr>
                <a:buSzPts val="1200"/>
              </a:pPr>
              <a:r>
                <a:rPr lang="en" sz="1600" kern="0">
                  <a:solidFill>
                    <a:srgbClr val="000000"/>
                  </a:solidFill>
                  <a:ea typeface="Montserrat"/>
                  <a:cs typeface="Arial" panose="020B0604020202020204" pitchFamily="34" charset="0"/>
                  <a:sym typeface="Montserrat"/>
                </a:rPr>
                <a:t>Features of artwork 1</a:t>
              </a:r>
              <a:endParaRPr sz="1600" kern="0">
                <a:solidFill>
                  <a:srgbClr val="000000"/>
                </a:solidFill>
                <a:ea typeface="Montserrat"/>
                <a:cs typeface="Arial" panose="020B0604020202020204" pitchFamily="34" charset="0"/>
                <a:sym typeface="Montserrat"/>
              </a:endParaRPr>
            </a:p>
          </p:txBody>
        </p:sp>
        <p:sp>
          <p:nvSpPr>
            <p:cNvPr id="17" name="Google Shape;84;p15">
              <a:extLst>
                <a:ext uri="{FF2B5EF4-FFF2-40B4-BE49-F238E27FC236}">
                  <a16:creationId xmlns:a16="http://schemas.microsoft.com/office/drawing/2014/main" id="{FEA88ECD-FC03-8838-5E58-B91D5D3F190A}"/>
                </a:ext>
              </a:extLst>
            </p:cNvPr>
            <p:cNvSpPr txBox="1"/>
            <p:nvPr/>
          </p:nvSpPr>
          <p:spPr>
            <a:xfrm>
              <a:off x="7421564" y="3548595"/>
              <a:ext cx="2290061" cy="480987"/>
            </a:xfrm>
            <a:prstGeom prst="rect">
              <a:avLst/>
            </a:prstGeom>
            <a:noFill/>
            <a:ln>
              <a:noFill/>
            </a:ln>
          </p:spPr>
          <p:txBody>
            <a:bodyPr spcFirstLastPara="1" wrap="square" lIns="121900" tIns="121900" rIns="121900" bIns="121900" anchor="t" anchorCtr="0">
              <a:noAutofit/>
            </a:bodyPr>
            <a:lstStyle/>
            <a:p>
              <a:pPr defTabSz="1219170">
                <a:buClr>
                  <a:srgbClr val="000000"/>
                </a:buClr>
                <a:buSzPts val="1200"/>
              </a:pPr>
              <a:r>
                <a:rPr lang="en" sz="1600" kern="0">
                  <a:solidFill>
                    <a:srgbClr val="000000"/>
                  </a:solidFill>
                  <a:ea typeface="Montserrat"/>
                  <a:cs typeface="Arial" panose="020B0604020202020204" pitchFamily="34" charset="0"/>
                  <a:sym typeface="Montserrat"/>
                </a:rPr>
                <a:t>Features of artwork 2</a:t>
              </a:r>
              <a:endParaRPr sz="1600" kern="0">
                <a:solidFill>
                  <a:srgbClr val="000000"/>
                </a:solidFill>
                <a:ea typeface="Montserrat"/>
                <a:cs typeface="Arial" panose="020B0604020202020204" pitchFamily="34" charset="0"/>
                <a:sym typeface="Montserrat"/>
              </a:endParaRPr>
            </a:p>
          </p:txBody>
        </p:sp>
        <p:sp>
          <p:nvSpPr>
            <p:cNvPr id="19" name="Google Shape;85;p15">
              <a:extLst>
                <a:ext uri="{FF2B5EF4-FFF2-40B4-BE49-F238E27FC236}">
                  <a16:creationId xmlns:a16="http://schemas.microsoft.com/office/drawing/2014/main" id="{0A038F09-D7D7-45F8-184A-30FA912251DA}"/>
                </a:ext>
              </a:extLst>
            </p:cNvPr>
            <p:cNvSpPr txBox="1"/>
            <p:nvPr/>
          </p:nvSpPr>
          <p:spPr>
            <a:xfrm>
              <a:off x="4979479" y="3317590"/>
              <a:ext cx="1504400" cy="1020486"/>
            </a:xfrm>
            <a:prstGeom prst="rect">
              <a:avLst/>
            </a:prstGeom>
            <a:noFill/>
            <a:ln>
              <a:noFill/>
            </a:ln>
          </p:spPr>
          <p:txBody>
            <a:bodyPr spcFirstLastPara="1" wrap="square" lIns="121900" tIns="121900" rIns="121900" bIns="121900" anchor="t" anchorCtr="0">
              <a:noAutofit/>
            </a:bodyPr>
            <a:lstStyle/>
            <a:p>
              <a:pPr defTabSz="1219170">
                <a:buClr>
                  <a:srgbClr val="000000"/>
                </a:buClr>
                <a:buSzPts val="1200"/>
              </a:pPr>
              <a:r>
                <a:rPr lang="en" sz="1600" kern="0">
                  <a:solidFill>
                    <a:srgbClr val="000000"/>
                  </a:solidFill>
                  <a:ea typeface="Montserrat"/>
                  <a:cs typeface="Arial" panose="020B0604020202020204" pitchFamily="34" charset="0"/>
                  <a:sym typeface="Montserrat"/>
                </a:rPr>
                <a:t>Features in both artworks</a:t>
              </a:r>
              <a:endParaRPr sz="1600" kern="0">
                <a:solidFill>
                  <a:srgbClr val="000000"/>
                </a:solidFill>
                <a:ea typeface="Montserrat"/>
                <a:cs typeface="Arial" panose="020B0604020202020204" pitchFamily="34" charset="0"/>
                <a:sym typeface="Montserrat"/>
              </a:endParaRPr>
            </a:p>
          </p:txBody>
        </p:sp>
      </p:grpSp>
      <p:grpSp>
        <p:nvGrpSpPr>
          <p:cNvPr id="26" name="Group 25" descr="Think about it…&#10;What form is the artwork and what materials and techniques can you observe?&#10;Where and when was it made?&#10;What is the subject matter shown in the artwork?&#10;What details do you notice?&#10;What do you think the artist is communicating about the world?&#10;">
            <a:extLst>
              <a:ext uri="{FF2B5EF4-FFF2-40B4-BE49-F238E27FC236}">
                <a16:creationId xmlns:a16="http://schemas.microsoft.com/office/drawing/2014/main" id="{F76C5ABE-5518-6707-8C1D-1A06655AE411}"/>
              </a:ext>
            </a:extLst>
          </p:cNvPr>
          <p:cNvGrpSpPr/>
          <p:nvPr/>
        </p:nvGrpSpPr>
        <p:grpSpPr>
          <a:xfrm>
            <a:off x="6531498" y="2612009"/>
            <a:ext cx="4886291" cy="3817445"/>
            <a:chOff x="4308000" y="120604"/>
            <a:chExt cx="4886291" cy="3817445"/>
          </a:xfrm>
        </p:grpSpPr>
        <p:grpSp>
          <p:nvGrpSpPr>
            <p:cNvPr id="33" name="Group 32" descr="2. Pre-production">
              <a:extLst>
                <a:ext uri="{FF2B5EF4-FFF2-40B4-BE49-F238E27FC236}">
                  <a16:creationId xmlns:a16="http://schemas.microsoft.com/office/drawing/2014/main" id="{2A08BFB3-B933-331B-0165-5BEBB45B2627}"/>
                </a:ext>
              </a:extLst>
            </p:cNvPr>
            <p:cNvGrpSpPr/>
            <p:nvPr/>
          </p:nvGrpSpPr>
          <p:grpSpPr>
            <a:xfrm>
              <a:off x="4308000" y="120604"/>
              <a:ext cx="4886291" cy="3817445"/>
              <a:chOff x="8516640" y="270792"/>
              <a:chExt cx="4886291" cy="3817445"/>
            </a:xfrm>
          </p:grpSpPr>
          <p:sp>
            <p:nvSpPr>
              <p:cNvPr id="35" name="Rectangle: Rounded Corners 34">
                <a:extLst>
                  <a:ext uri="{FF2B5EF4-FFF2-40B4-BE49-F238E27FC236}">
                    <a16:creationId xmlns:a16="http://schemas.microsoft.com/office/drawing/2014/main" id="{32BBDCF7-3F65-77EE-5613-7F514A17AB68}"/>
                  </a:ext>
                  <a:ext uri="{C183D7F6-B498-43B3-948B-1728B52AA6E4}">
                    <adec:decorative xmlns:adec="http://schemas.microsoft.com/office/drawing/2017/decorative" val="1"/>
                  </a:ext>
                </a:extLst>
              </p:cNvPr>
              <p:cNvSpPr/>
              <p:nvPr/>
            </p:nvSpPr>
            <p:spPr>
              <a:xfrm>
                <a:off x="9194421" y="270792"/>
                <a:ext cx="4208510" cy="3817445"/>
              </a:xfrm>
              <a:prstGeom prst="roundRect">
                <a:avLst>
                  <a:gd name="adj" fmla="val 7578"/>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63538">
                  <a:spcAft>
                    <a:spcPts val="600"/>
                  </a:spcAft>
                </a:pPr>
                <a:r>
                  <a:rPr lang="en-AU" sz="1800">
                    <a:solidFill>
                      <a:schemeClr val="tx1"/>
                    </a:solidFill>
                    <a:cs typeface="Arial" panose="020B0604020202020204" pitchFamily="34" charset="0"/>
                  </a:rPr>
                  <a:t>Think about it…</a:t>
                </a:r>
              </a:p>
              <a:p>
                <a:pPr marL="649288" indent="-285750">
                  <a:spcAft>
                    <a:spcPts val="600"/>
                  </a:spcAft>
                  <a:buFont typeface="Arial" panose="020B0604020202020204" pitchFamily="34" charset="0"/>
                  <a:buChar char="•"/>
                </a:pPr>
                <a:r>
                  <a:rPr lang="en-AU" sz="1800">
                    <a:solidFill>
                      <a:schemeClr val="tx1"/>
                    </a:solidFill>
                    <a:cs typeface="Arial" panose="020B0604020202020204" pitchFamily="34" charset="0"/>
                  </a:rPr>
                  <a:t>What form is the artwork and what materials and techniques can you observe?</a:t>
                </a:r>
              </a:p>
              <a:p>
                <a:pPr marL="649288" indent="-285750">
                  <a:spcAft>
                    <a:spcPts val="600"/>
                  </a:spcAft>
                  <a:buFont typeface="Arial" panose="020B0604020202020204" pitchFamily="34" charset="0"/>
                  <a:buChar char="•"/>
                </a:pPr>
                <a:r>
                  <a:rPr lang="en-AU" sz="1800">
                    <a:solidFill>
                      <a:schemeClr val="tx1"/>
                    </a:solidFill>
                    <a:cs typeface="Arial" panose="020B0604020202020204" pitchFamily="34" charset="0"/>
                  </a:rPr>
                  <a:t>Where and when was it made?</a:t>
                </a:r>
              </a:p>
              <a:p>
                <a:pPr marL="649288" indent="-285750">
                  <a:spcAft>
                    <a:spcPts val="600"/>
                  </a:spcAft>
                  <a:buFont typeface="Arial" panose="020B0604020202020204" pitchFamily="34" charset="0"/>
                  <a:buChar char="•"/>
                </a:pPr>
                <a:r>
                  <a:rPr lang="en-AU" sz="1800">
                    <a:solidFill>
                      <a:schemeClr val="tx1"/>
                    </a:solidFill>
                    <a:cs typeface="Arial" panose="020B0604020202020204" pitchFamily="34" charset="0"/>
                  </a:rPr>
                  <a:t>What is the subject matter shown in the artwork?</a:t>
                </a:r>
              </a:p>
              <a:p>
                <a:pPr marL="649288" indent="-285750">
                  <a:spcAft>
                    <a:spcPts val="600"/>
                  </a:spcAft>
                  <a:buFont typeface="Arial" panose="020B0604020202020204" pitchFamily="34" charset="0"/>
                  <a:buChar char="•"/>
                </a:pPr>
                <a:r>
                  <a:rPr lang="en-AU" sz="1800">
                    <a:solidFill>
                      <a:schemeClr val="tx1"/>
                    </a:solidFill>
                    <a:cs typeface="Arial" panose="020B0604020202020204" pitchFamily="34" charset="0"/>
                  </a:rPr>
                  <a:t>What details do you notice?</a:t>
                </a:r>
              </a:p>
              <a:p>
                <a:pPr marL="649288" indent="-285750">
                  <a:spcAft>
                    <a:spcPts val="600"/>
                  </a:spcAft>
                  <a:buFont typeface="Arial" panose="020B0604020202020204" pitchFamily="34" charset="0"/>
                  <a:buChar char="•"/>
                </a:pPr>
                <a:r>
                  <a:rPr lang="en-AU" sz="1800">
                    <a:solidFill>
                      <a:schemeClr val="tx1"/>
                    </a:solidFill>
                    <a:cs typeface="Arial" panose="020B0604020202020204" pitchFamily="34" charset="0"/>
                  </a:rPr>
                  <a:t>What do you think the artist is communicating about the world?</a:t>
                </a:r>
              </a:p>
            </p:txBody>
          </p:sp>
          <p:sp>
            <p:nvSpPr>
              <p:cNvPr id="36" name="Oval 35">
                <a:hlinkClick r:id="rId2" action="ppaction://hlinksldjump"/>
                <a:extLst>
                  <a:ext uri="{FF2B5EF4-FFF2-40B4-BE49-F238E27FC236}">
                    <a16:creationId xmlns:a16="http://schemas.microsoft.com/office/drawing/2014/main" id="{93295D10-F8D0-1C7E-171F-DAD868097637}"/>
                  </a:ext>
                </a:extLst>
              </p:cNvPr>
              <p:cNvSpPr/>
              <p:nvPr/>
            </p:nvSpPr>
            <p:spPr>
              <a:xfrm>
                <a:off x="8516640" y="310738"/>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sz="3000" b="1">
                  <a:solidFill>
                    <a:schemeClr val="bg1"/>
                  </a:solidFill>
                  <a:latin typeface="+mj-lt"/>
                  <a:cs typeface="Arial" panose="020B0604020202020204" pitchFamily="34" charset="0"/>
                </a:endParaRPr>
              </a:p>
            </p:txBody>
          </p:sp>
        </p:grpSp>
        <p:pic>
          <p:nvPicPr>
            <p:cNvPr id="34" name="Picture 33">
              <a:extLst>
                <a:ext uri="{FF2B5EF4-FFF2-40B4-BE49-F238E27FC236}">
                  <a16:creationId xmlns:a16="http://schemas.microsoft.com/office/drawing/2014/main" id="{007E3EC3-84DA-9208-8D44-BE05667F372E}"/>
                </a:ext>
              </a:extLst>
            </p:cNvPr>
            <p:cNvPicPr>
              <a:picLocks noChangeAspect="1"/>
            </p:cNvPicPr>
            <p:nvPr/>
          </p:nvPicPr>
          <p:blipFill>
            <a:blip r:embed="rId7">
              <a:extLst>
                <a:ext uri="{28A0092B-C50C-407E-A947-70E740481C1C}">
                  <a14:useLocalDpi xmlns:a14="http://schemas.microsoft.com/office/drawing/2010/main"/>
                </a:ext>
              </a:extLst>
            </a:blip>
            <a:srcRect/>
            <a:stretch/>
          </p:blipFill>
          <p:spPr>
            <a:xfrm>
              <a:off x="4412372" y="261855"/>
              <a:ext cx="836695" cy="844740"/>
            </a:xfrm>
            <a:prstGeom prst="rect">
              <a:avLst/>
            </a:prstGeom>
          </p:spPr>
        </p:pic>
      </p:grpSp>
      <p:sp>
        <p:nvSpPr>
          <p:cNvPr id="2" name="Slide Number Placeholder 1">
            <a:extLst>
              <a:ext uri="{FF2B5EF4-FFF2-40B4-BE49-F238E27FC236}">
                <a16:creationId xmlns:a16="http://schemas.microsoft.com/office/drawing/2014/main" id="{7F9EC151-EFE1-019F-44D8-595377597AE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93</a:t>
            </a:fld>
            <a:endParaRPr lang="en-AU"/>
          </a:p>
        </p:txBody>
      </p:sp>
    </p:spTree>
    <p:extLst>
      <p:ext uri="{BB962C8B-B14F-4D97-AF65-F5344CB8AC3E}">
        <p14:creationId xmlns:p14="http://schemas.microsoft.com/office/powerpoint/2010/main" val="1480957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AA24A6-2D19-7222-3B93-270E4C0A0E9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032A26F-2095-0EB0-6CD8-15722C937015}"/>
              </a:ext>
            </a:extLst>
          </p:cNvPr>
          <p:cNvSpPr>
            <a:spLocks noGrp="1"/>
          </p:cNvSpPr>
          <p:nvPr>
            <p:ph type="title"/>
          </p:nvPr>
        </p:nvSpPr>
        <p:spPr/>
        <p:txBody>
          <a:bodyPr/>
          <a:lstStyle/>
          <a:p>
            <a:r>
              <a:rPr lang="en-AU" dirty="0">
                <a:latin typeface="+mj-lt"/>
              </a:rPr>
              <a:t>Yang Yongliang – reimagining the world </a:t>
            </a:r>
            <a:r>
              <a:rPr lang="en-AU" dirty="0">
                <a:solidFill>
                  <a:schemeClr val="accent1">
                    <a:alpha val="0"/>
                  </a:schemeClr>
                </a:solidFill>
                <a:latin typeface="+mj-lt"/>
              </a:rPr>
              <a:t>(1)</a:t>
            </a:r>
          </a:p>
        </p:txBody>
      </p:sp>
      <p:sp>
        <p:nvSpPr>
          <p:cNvPr id="4" name="Text Placeholder 3">
            <a:extLst>
              <a:ext uri="{FF2B5EF4-FFF2-40B4-BE49-F238E27FC236}">
                <a16:creationId xmlns:a16="http://schemas.microsoft.com/office/drawing/2014/main" id="{8B494A68-E68D-AAB3-BFA3-EFB3119EBD81}"/>
              </a:ext>
            </a:extLst>
          </p:cNvPr>
          <p:cNvSpPr>
            <a:spLocks noGrp="1"/>
          </p:cNvSpPr>
          <p:nvPr>
            <p:ph type="body" sz="quarter" idx="18"/>
          </p:nvPr>
        </p:nvSpPr>
        <p:spPr/>
        <p:txBody>
          <a:bodyPr/>
          <a:lstStyle/>
          <a:p>
            <a:r>
              <a:rPr lang="en-AU" dirty="0">
                <a:latin typeface="+mj-lt"/>
              </a:rPr>
              <a:t>4.4(a) – Recontextualising time and place</a:t>
            </a:r>
          </a:p>
        </p:txBody>
      </p:sp>
      <p:sp>
        <p:nvSpPr>
          <p:cNvPr id="5" name="Rectangle: Rounded Corners 4">
            <a:extLst>
              <a:ext uri="{FF2B5EF4-FFF2-40B4-BE49-F238E27FC236}">
                <a16:creationId xmlns:a16="http://schemas.microsoft.com/office/drawing/2014/main" id="{86EBB3D3-0876-9BFE-530A-AE420CB6DAF3}"/>
              </a:ext>
              <a:ext uri="{C183D7F6-B498-43B3-948B-1728B52AA6E4}">
                <adec:decorative xmlns:adec="http://schemas.microsoft.com/office/drawing/2017/decorative" val="1"/>
              </a:ext>
            </a:extLst>
          </p:cNvPr>
          <p:cNvSpPr/>
          <p:nvPr/>
        </p:nvSpPr>
        <p:spPr>
          <a:xfrm>
            <a:off x="359999" y="1369454"/>
            <a:ext cx="11483998" cy="310015"/>
          </a:xfrm>
          <a:prstGeom prst="roundRect">
            <a:avLst>
              <a:gd name="adj" fmla="val 2550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r>
              <a:rPr lang="en-AU" sz="1800"/>
              <a:t>Analyse how Yang Yongliang has represented aspects of the built environment in his artwork.</a:t>
            </a:r>
          </a:p>
        </p:txBody>
      </p:sp>
      <p:sp>
        <p:nvSpPr>
          <p:cNvPr id="21" name="Rectangle: Rounded Corners 20">
            <a:extLst>
              <a:ext uri="{FF2B5EF4-FFF2-40B4-BE49-F238E27FC236}">
                <a16:creationId xmlns:a16="http://schemas.microsoft.com/office/drawing/2014/main" id="{80F6049A-A395-9578-39A0-C3D15C7B8D6A}"/>
              </a:ext>
              <a:ext uri="{C183D7F6-B498-43B3-948B-1728B52AA6E4}">
                <adec:decorative xmlns:adec="http://schemas.microsoft.com/office/drawing/2017/decorative" val="1"/>
              </a:ext>
            </a:extLst>
          </p:cNvPr>
          <p:cNvSpPr/>
          <p:nvPr/>
        </p:nvSpPr>
        <p:spPr>
          <a:xfrm>
            <a:off x="348003" y="1858318"/>
            <a:ext cx="11483998" cy="566249"/>
          </a:xfrm>
          <a:prstGeom prst="roundRect">
            <a:avLst>
              <a:gd name="adj" fmla="val 14294"/>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r>
              <a:rPr lang="en-AU" sz="1800" b="1">
                <a:solidFill>
                  <a:schemeClr val="tx1"/>
                </a:solidFill>
              </a:rPr>
              <a:t>Recontextualising</a:t>
            </a:r>
            <a:r>
              <a:rPr lang="en-AU" sz="1800">
                <a:solidFill>
                  <a:schemeClr val="tx1"/>
                </a:solidFill>
              </a:rPr>
              <a:t> – taking images, symbols or meaning from one context and reusing them in another context, like an artwork, to create new meaning.</a:t>
            </a:r>
          </a:p>
        </p:txBody>
      </p:sp>
      <p:grpSp>
        <p:nvGrpSpPr>
          <p:cNvPr id="11" name="Group 10" descr="Think about it…&#10;What has Yang Yongliang chosen to represent in his artwork?&#10;What relevance does the subject matter have to the artist? &#10;What meaning might it have for audiences?&#10;What material and conceptual choices has he made in his art making?&#10;">
            <a:extLst>
              <a:ext uri="{FF2B5EF4-FFF2-40B4-BE49-F238E27FC236}">
                <a16:creationId xmlns:a16="http://schemas.microsoft.com/office/drawing/2014/main" id="{DE6F45AB-41A8-4312-461A-BEA7D601CC32}"/>
              </a:ext>
            </a:extLst>
          </p:cNvPr>
          <p:cNvGrpSpPr/>
          <p:nvPr/>
        </p:nvGrpSpPr>
        <p:grpSpPr>
          <a:xfrm>
            <a:off x="356262" y="2586930"/>
            <a:ext cx="11487735" cy="1860807"/>
            <a:chOff x="4308000" y="457377"/>
            <a:chExt cx="11487735" cy="1860807"/>
          </a:xfrm>
        </p:grpSpPr>
        <p:grpSp>
          <p:nvGrpSpPr>
            <p:cNvPr id="12" name="Group 11" descr="2. Pre-production">
              <a:extLst>
                <a:ext uri="{FF2B5EF4-FFF2-40B4-BE49-F238E27FC236}">
                  <a16:creationId xmlns:a16="http://schemas.microsoft.com/office/drawing/2014/main" id="{B8ED0433-3413-D011-4B62-64FDB37ED9F0}"/>
                </a:ext>
              </a:extLst>
            </p:cNvPr>
            <p:cNvGrpSpPr/>
            <p:nvPr/>
          </p:nvGrpSpPr>
          <p:grpSpPr>
            <a:xfrm>
              <a:off x="4308000" y="457377"/>
              <a:ext cx="11487735" cy="1860807"/>
              <a:chOff x="8516640" y="607565"/>
              <a:chExt cx="11487735" cy="1860807"/>
            </a:xfrm>
          </p:grpSpPr>
          <p:sp>
            <p:nvSpPr>
              <p:cNvPr id="14" name="Rectangle: Rounded Corners 13">
                <a:extLst>
                  <a:ext uri="{FF2B5EF4-FFF2-40B4-BE49-F238E27FC236}">
                    <a16:creationId xmlns:a16="http://schemas.microsoft.com/office/drawing/2014/main" id="{43218D29-1B2B-16D9-5FAF-D17F581D1932}"/>
                  </a:ext>
                  <a:ext uri="{C183D7F6-B498-43B3-948B-1728B52AA6E4}">
                    <adec:decorative xmlns:adec="http://schemas.microsoft.com/office/drawing/2017/decorative" val="1"/>
                  </a:ext>
                </a:extLst>
              </p:cNvPr>
              <p:cNvSpPr/>
              <p:nvPr/>
            </p:nvSpPr>
            <p:spPr>
              <a:xfrm>
                <a:off x="9194420" y="607565"/>
                <a:ext cx="10809955" cy="1860807"/>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63538">
                  <a:spcAft>
                    <a:spcPts val="600"/>
                  </a:spcAft>
                </a:pPr>
                <a:r>
                  <a:rPr lang="en-AU" sz="1800">
                    <a:solidFill>
                      <a:schemeClr val="tx1"/>
                    </a:solidFill>
                    <a:cs typeface="Arial" panose="020B0604020202020204" pitchFamily="34" charset="0"/>
                  </a:rPr>
                  <a:t>Think about it…</a:t>
                </a:r>
              </a:p>
              <a:p>
                <a:pPr marL="649288" indent="-285750">
                  <a:spcAft>
                    <a:spcPts val="600"/>
                  </a:spcAft>
                  <a:buFont typeface="Arial" panose="020B0604020202020204" pitchFamily="34" charset="0"/>
                  <a:buChar char="•"/>
                </a:pPr>
                <a:r>
                  <a:rPr lang="en-AU" sz="1800">
                    <a:solidFill>
                      <a:schemeClr val="tx1"/>
                    </a:solidFill>
                    <a:cs typeface="Arial" panose="020B0604020202020204" pitchFamily="34" charset="0"/>
                  </a:rPr>
                  <a:t>What has Yang Yongliang chosen to represent in his artwork?</a:t>
                </a:r>
              </a:p>
              <a:p>
                <a:pPr marL="649288" indent="-285750">
                  <a:spcAft>
                    <a:spcPts val="600"/>
                  </a:spcAft>
                  <a:buFont typeface="Arial" panose="020B0604020202020204" pitchFamily="34" charset="0"/>
                  <a:buChar char="•"/>
                </a:pPr>
                <a:r>
                  <a:rPr lang="en-AU" sz="1800">
                    <a:solidFill>
                      <a:schemeClr val="tx1"/>
                    </a:solidFill>
                    <a:cs typeface="Arial" panose="020B0604020202020204" pitchFamily="34" charset="0"/>
                  </a:rPr>
                  <a:t>What relevance does the subject matter have to the artist? </a:t>
                </a:r>
              </a:p>
              <a:p>
                <a:pPr marL="649288" indent="-285750">
                  <a:spcAft>
                    <a:spcPts val="600"/>
                  </a:spcAft>
                  <a:buFont typeface="Arial" panose="020B0604020202020204" pitchFamily="34" charset="0"/>
                  <a:buChar char="•"/>
                </a:pPr>
                <a:r>
                  <a:rPr lang="en-AU" sz="1800">
                    <a:solidFill>
                      <a:schemeClr val="tx1"/>
                    </a:solidFill>
                    <a:cs typeface="Arial" panose="020B0604020202020204" pitchFamily="34" charset="0"/>
                  </a:rPr>
                  <a:t>What meaning might it have for audiences?</a:t>
                </a:r>
              </a:p>
              <a:p>
                <a:pPr marL="649288" indent="-285750">
                  <a:spcAft>
                    <a:spcPts val="600"/>
                  </a:spcAft>
                  <a:buFont typeface="Arial" panose="020B0604020202020204" pitchFamily="34" charset="0"/>
                  <a:buChar char="•"/>
                </a:pPr>
                <a:r>
                  <a:rPr lang="en-AU" sz="1800">
                    <a:solidFill>
                      <a:schemeClr val="tx1"/>
                    </a:solidFill>
                    <a:cs typeface="Arial" panose="020B0604020202020204" pitchFamily="34" charset="0"/>
                  </a:rPr>
                  <a:t>What material and conceptual choices has he made in his art making?</a:t>
                </a:r>
              </a:p>
            </p:txBody>
          </p:sp>
          <p:sp>
            <p:nvSpPr>
              <p:cNvPr id="15" name="Oval 14">
                <a:hlinkClick r:id="rId3" action="ppaction://hlinksldjump"/>
                <a:extLst>
                  <a:ext uri="{FF2B5EF4-FFF2-40B4-BE49-F238E27FC236}">
                    <a16:creationId xmlns:a16="http://schemas.microsoft.com/office/drawing/2014/main" id="{7B1FAEBC-C0D4-C2C4-25ED-DD52ABA818C1}"/>
                  </a:ext>
                </a:extLst>
              </p:cNvPr>
              <p:cNvSpPr/>
              <p:nvPr/>
            </p:nvSpPr>
            <p:spPr>
              <a:xfrm>
                <a:off x="8516640" y="607565"/>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sz="1800" b="1">
                  <a:solidFill>
                    <a:schemeClr val="bg1"/>
                  </a:solidFill>
                  <a:cs typeface="Arial" panose="020B0604020202020204" pitchFamily="34" charset="0"/>
                </a:endParaRPr>
              </a:p>
            </p:txBody>
          </p:sp>
        </p:grpSp>
        <p:pic>
          <p:nvPicPr>
            <p:cNvPr id="13" name="Picture 12">
              <a:extLst>
                <a:ext uri="{FF2B5EF4-FFF2-40B4-BE49-F238E27FC236}">
                  <a16:creationId xmlns:a16="http://schemas.microsoft.com/office/drawing/2014/main" id="{2F1C9262-7A83-CE32-4084-2F53BF5D8950}"/>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4412372" y="558682"/>
              <a:ext cx="836695" cy="844740"/>
            </a:xfrm>
            <a:prstGeom prst="rect">
              <a:avLst/>
            </a:prstGeom>
          </p:spPr>
        </p:pic>
      </p:grpSp>
      <p:grpSp>
        <p:nvGrpSpPr>
          <p:cNvPr id="6" name="Group 5" descr="Further reading:&#10;Imagined Landscapes – Sullivan+Strumpf&#10;Yang Yongliang – Sullivan+Strumpf&#10;Parallel Metropolis – Sullivan+Strumpf&#10;Yang Yongliang: Constructing Urban Landscapes with Images, Retrieving | Whitestone Gallery&#10;">
            <a:extLst>
              <a:ext uri="{FF2B5EF4-FFF2-40B4-BE49-F238E27FC236}">
                <a16:creationId xmlns:a16="http://schemas.microsoft.com/office/drawing/2014/main" id="{00E98D72-A70F-3FCC-2293-1E09928BF6E5}"/>
              </a:ext>
            </a:extLst>
          </p:cNvPr>
          <p:cNvGrpSpPr/>
          <p:nvPr/>
        </p:nvGrpSpPr>
        <p:grpSpPr>
          <a:xfrm>
            <a:off x="356262" y="4610100"/>
            <a:ext cx="11487735" cy="1887900"/>
            <a:chOff x="4308000" y="430285"/>
            <a:chExt cx="11487735" cy="1887900"/>
          </a:xfrm>
        </p:grpSpPr>
        <p:grpSp>
          <p:nvGrpSpPr>
            <p:cNvPr id="7" name="Group 6" descr="2. Pre-production">
              <a:extLst>
                <a:ext uri="{FF2B5EF4-FFF2-40B4-BE49-F238E27FC236}">
                  <a16:creationId xmlns:a16="http://schemas.microsoft.com/office/drawing/2014/main" id="{59F56CA5-0359-E11D-E2DC-F8D518A02DAB}"/>
                </a:ext>
              </a:extLst>
            </p:cNvPr>
            <p:cNvGrpSpPr/>
            <p:nvPr/>
          </p:nvGrpSpPr>
          <p:grpSpPr>
            <a:xfrm>
              <a:off x="4308000" y="430285"/>
              <a:ext cx="11487735" cy="1887900"/>
              <a:chOff x="8516640" y="580473"/>
              <a:chExt cx="11487735" cy="1887900"/>
            </a:xfrm>
          </p:grpSpPr>
          <p:sp>
            <p:nvSpPr>
              <p:cNvPr id="9" name="Rectangle: Rounded Corners 8">
                <a:extLst>
                  <a:ext uri="{FF2B5EF4-FFF2-40B4-BE49-F238E27FC236}">
                    <a16:creationId xmlns:a16="http://schemas.microsoft.com/office/drawing/2014/main" id="{312F888F-5594-F0C3-57D6-7DD01E4686C6}"/>
                  </a:ext>
                  <a:ext uri="{C183D7F6-B498-43B3-948B-1728B52AA6E4}">
                    <adec:decorative xmlns:adec="http://schemas.microsoft.com/office/drawing/2017/decorative" val="1"/>
                  </a:ext>
                </a:extLst>
              </p:cNvPr>
              <p:cNvSpPr/>
              <p:nvPr/>
            </p:nvSpPr>
            <p:spPr>
              <a:xfrm>
                <a:off x="9194420" y="580473"/>
                <a:ext cx="10809955" cy="1887900"/>
              </a:xfrm>
              <a:prstGeom prst="roundRect">
                <a:avLst>
                  <a:gd name="adj" fmla="val 17256"/>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63538">
                  <a:spcAft>
                    <a:spcPts val="600"/>
                  </a:spcAft>
                </a:pPr>
                <a:r>
                  <a:rPr lang="en-AU" sz="1800">
                    <a:solidFill>
                      <a:schemeClr val="tx1"/>
                    </a:solidFill>
                    <a:cs typeface="Arial" panose="020B0604020202020204" pitchFamily="34" charset="0"/>
                  </a:rPr>
                  <a:t>Further reading:</a:t>
                </a:r>
              </a:p>
              <a:p>
                <a:pPr marL="649288" indent="-285750">
                  <a:spcAft>
                    <a:spcPts val="600"/>
                  </a:spcAft>
                  <a:buClr>
                    <a:schemeClr val="tx1"/>
                  </a:buClr>
                  <a:buFont typeface="Arial" panose="020B0604020202020204" pitchFamily="34" charset="0"/>
                  <a:buChar char="•"/>
                </a:pPr>
                <a:r>
                  <a:rPr lang="en-AU" sz="1800">
                    <a:hlinkClick r:id="rId5"/>
                  </a:rPr>
                  <a:t>Imagined Landscapes – Sullivan+Strumpf</a:t>
                </a:r>
                <a:endParaRPr lang="en-AU" sz="1800"/>
              </a:p>
              <a:p>
                <a:pPr marL="649288" indent="-285750">
                  <a:spcAft>
                    <a:spcPts val="600"/>
                  </a:spcAft>
                  <a:buClr>
                    <a:schemeClr val="tx1"/>
                  </a:buClr>
                  <a:buFont typeface="Arial" panose="020B0604020202020204" pitchFamily="34" charset="0"/>
                  <a:buChar char="•"/>
                </a:pPr>
                <a:r>
                  <a:rPr lang="en-AU" sz="1800">
                    <a:hlinkClick r:id="rId6"/>
                  </a:rPr>
                  <a:t>Yang Yongliang – Sullivan+Strumpf</a:t>
                </a:r>
                <a:endParaRPr lang="en-AU" sz="1800"/>
              </a:p>
              <a:p>
                <a:pPr marL="649288" indent="-285750">
                  <a:spcAft>
                    <a:spcPts val="600"/>
                  </a:spcAft>
                  <a:buClr>
                    <a:schemeClr val="tx1"/>
                  </a:buClr>
                  <a:buFont typeface="Arial" panose="020B0604020202020204" pitchFamily="34" charset="0"/>
                  <a:buChar char="•"/>
                </a:pPr>
                <a:r>
                  <a:rPr lang="en-AU" sz="1800">
                    <a:hlinkClick r:id="rId7"/>
                  </a:rPr>
                  <a:t>Parallel Metropolis – Sullivan+Strumpf</a:t>
                </a:r>
                <a:endParaRPr lang="en-AU" sz="1800"/>
              </a:p>
              <a:p>
                <a:pPr marL="649288" indent="-285750">
                  <a:spcAft>
                    <a:spcPts val="600"/>
                  </a:spcAft>
                  <a:buClr>
                    <a:schemeClr val="tx1"/>
                  </a:buClr>
                  <a:buFont typeface="Arial" panose="020B0604020202020204" pitchFamily="34" charset="0"/>
                  <a:buChar char="•"/>
                </a:pPr>
                <a:r>
                  <a:rPr lang="en-AU" sz="1800">
                    <a:hlinkClick r:id="rId8"/>
                  </a:rPr>
                  <a:t>Yang Yongliang: Constructing Urban Landscapes with Images, Retrieving | Whitestone Gallery</a:t>
                </a:r>
                <a:endParaRPr lang="en-AU" sz="1800">
                  <a:solidFill>
                    <a:schemeClr val="tx1"/>
                  </a:solidFill>
                  <a:cs typeface="Arial" panose="020B0604020202020204" pitchFamily="34" charset="0"/>
                </a:endParaRPr>
              </a:p>
            </p:txBody>
          </p:sp>
          <p:sp>
            <p:nvSpPr>
              <p:cNvPr id="10" name="Oval 9">
                <a:hlinkClick r:id="rId3" action="ppaction://hlinksldjump"/>
                <a:extLst>
                  <a:ext uri="{FF2B5EF4-FFF2-40B4-BE49-F238E27FC236}">
                    <a16:creationId xmlns:a16="http://schemas.microsoft.com/office/drawing/2014/main" id="{BC1DFF0D-6AD1-79C0-34B6-9F5C57624A9B}"/>
                  </a:ext>
                </a:extLst>
              </p:cNvPr>
              <p:cNvSpPr/>
              <p:nvPr/>
            </p:nvSpPr>
            <p:spPr>
              <a:xfrm>
                <a:off x="8516640" y="580473"/>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sz="1800" b="1">
                  <a:solidFill>
                    <a:schemeClr val="bg1"/>
                  </a:solidFill>
                  <a:cs typeface="Arial" panose="020B0604020202020204" pitchFamily="34" charset="0"/>
                </a:endParaRPr>
              </a:p>
            </p:txBody>
          </p:sp>
        </p:grpSp>
        <p:pic>
          <p:nvPicPr>
            <p:cNvPr id="8" name="Picture 7">
              <a:extLst>
                <a:ext uri="{FF2B5EF4-FFF2-40B4-BE49-F238E27FC236}">
                  <a16:creationId xmlns:a16="http://schemas.microsoft.com/office/drawing/2014/main" id="{57AFCCA5-9108-132B-F058-19B21360530C}"/>
                </a:ext>
              </a:extLst>
            </p:cNvPr>
            <p:cNvPicPr>
              <a:picLocks noChangeAspect="1"/>
            </p:cNvPicPr>
            <p:nvPr/>
          </p:nvPicPr>
          <p:blipFill>
            <a:blip r:embed="rId9">
              <a:extLst>
                <a:ext uri="{28A0092B-C50C-407E-A947-70E740481C1C}">
                  <a14:useLocalDpi xmlns:a14="http://schemas.microsoft.com/office/drawing/2010/main"/>
                </a:ext>
              </a:extLst>
            </a:blip>
            <a:srcRect/>
            <a:stretch/>
          </p:blipFill>
          <p:spPr>
            <a:xfrm>
              <a:off x="4412372" y="531590"/>
              <a:ext cx="836695" cy="844739"/>
            </a:xfrm>
            <a:prstGeom prst="rect">
              <a:avLst/>
            </a:prstGeom>
          </p:spPr>
        </p:pic>
      </p:grpSp>
      <p:sp>
        <p:nvSpPr>
          <p:cNvPr id="2" name="Slide Number Placeholder 1">
            <a:extLst>
              <a:ext uri="{FF2B5EF4-FFF2-40B4-BE49-F238E27FC236}">
                <a16:creationId xmlns:a16="http://schemas.microsoft.com/office/drawing/2014/main" id="{2068387E-E72E-DFC9-E2E1-B598657C96C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94</a:t>
            </a:fld>
            <a:endParaRPr lang="en-AU"/>
          </a:p>
        </p:txBody>
      </p:sp>
    </p:spTree>
    <p:extLst>
      <p:ext uri="{BB962C8B-B14F-4D97-AF65-F5344CB8AC3E}">
        <p14:creationId xmlns:p14="http://schemas.microsoft.com/office/powerpoint/2010/main" val="3507627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33FD41-FF06-C21F-55ED-E9647CEE2F3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518D286-1233-8E9C-8A16-ED6FA553EB0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95</a:t>
            </a:fld>
            <a:endParaRPr lang="en-AU"/>
          </a:p>
        </p:txBody>
      </p:sp>
      <p:sp>
        <p:nvSpPr>
          <p:cNvPr id="3" name="Title 2">
            <a:extLst>
              <a:ext uri="{FF2B5EF4-FFF2-40B4-BE49-F238E27FC236}">
                <a16:creationId xmlns:a16="http://schemas.microsoft.com/office/drawing/2014/main" id="{FFC86716-A98A-A189-9924-81B570418383}"/>
              </a:ext>
            </a:extLst>
          </p:cNvPr>
          <p:cNvSpPr>
            <a:spLocks noGrp="1"/>
          </p:cNvSpPr>
          <p:nvPr>
            <p:ph type="title"/>
          </p:nvPr>
        </p:nvSpPr>
        <p:spPr/>
        <p:txBody>
          <a:bodyPr/>
          <a:lstStyle/>
          <a:p>
            <a:r>
              <a:rPr lang="en-AU" dirty="0">
                <a:latin typeface="+mj-lt"/>
              </a:rPr>
              <a:t>Yang Yongliang – reimagining the world </a:t>
            </a:r>
            <a:r>
              <a:rPr lang="en-AU" dirty="0">
                <a:solidFill>
                  <a:schemeClr val="accent1">
                    <a:alpha val="0"/>
                  </a:schemeClr>
                </a:solidFill>
                <a:latin typeface="+mj-lt"/>
              </a:rPr>
              <a:t>(2)</a:t>
            </a:r>
          </a:p>
        </p:txBody>
      </p:sp>
      <p:sp>
        <p:nvSpPr>
          <p:cNvPr id="4" name="Text Placeholder 3">
            <a:extLst>
              <a:ext uri="{FF2B5EF4-FFF2-40B4-BE49-F238E27FC236}">
                <a16:creationId xmlns:a16="http://schemas.microsoft.com/office/drawing/2014/main" id="{2D92C26D-4557-8B0D-02D2-82F8070BF340}"/>
              </a:ext>
            </a:extLst>
          </p:cNvPr>
          <p:cNvSpPr>
            <a:spLocks noGrp="1"/>
          </p:cNvSpPr>
          <p:nvPr>
            <p:ph type="body" sz="quarter" idx="18"/>
          </p:nvPr>
        </p:nvSpPr>
        <p:spPr>
          <a:xfrm>
            <a:off x="359999" y="901838"/>
            <a:ext cx="11483999" cy="310015"/>
          </a:xfrm>
        </p:spPr>
        <p:txBody>
          <a:bodyPr/>
          <a:lstStyle/>
          <a:p>
            <a:r>
              <a:rPr lang="en-AU">
                <a:latin typeface="+mj-lt"/>
              </a:rPr>
              <a:t>4.4(b) – Putting it together</a:t>
            </a:r>
          </a:p>
        </p:txBody>
      </p:sp>
      <p:sp>
        <p:nvSpPr>
          <p:cNvPr id="5" name="Rectangle: Rounded Corners 4">
            <a:extLst>
              <a:ext uri="{FF2B5EF4-FFF2-40B4-BE49-F238E27FC236}">
                <a16:creationId xmlns:a16="http://schemas.microsoft.com/office/drawing/2014/main" id="{C2FFE64B-CCA1-4384-54AD-4912028CA15E}"/>
              </a:ext>
              <a:ext uri="{C183D7F6-B498-43B3-948B-1728B52AA6E4}">
                <adec:decorative xmlns:adec="http://schemas.microsoft.com/office/drawing/2017/decorative" val="1"/>
              </a:ext>
            </a:extLst>
          </p:cNvPr>
          <p:cNvSpPr/>
          <p:nvPr/>
        </p:nvSpPr>
        <p:spPr>
          <a:xfrm>
            <a:off x="359999" y="1288772"/>
            <a:ext cx="11483998" cy="310015"/>
          </a:xfrm>
          <a:prstGeom prst="roundRect">
            <a:avLst>
              <a:gd name="adj" fmla="val 2550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r>
              <a:rPr lang="en-AU" sz="1800"/>
              <a:t>Analyse how Yang Yongliang has represented aspects of the built environment in his artwork.</a:t>
            </a:r>
          </a:p>
        </p:txBody>
      </p:sp>
      <p:graphicFrame>
        <p:nvGraphicFramePr>
          <p:cNvPr id="6" name="Table 5">
            <a:extLst>
              <a:ext uri="{FF2B5EF4-FFF2-40B4-BE49-F238E27FC236}">
                <a16:creationId xmlns:a16="http://schemas.microsoft.com/office/drawing/2014/main" id="{A3598722-8A6B-32A1-AC13-7A1ADEAB1509}"/>
              </a:ext>
              <a:ext uri="{C183D7F6-B498-43B3-948B-1728B52AA6E4}">
                <adec:decorative xmlns:adec="http://schemas.microsoft.com/office/drawing/2017/decorative" val="0"/>
              </a:ext>
            </a:extLst>
          </p:cNvPr>
          <p:cNvGraphicFramePr>
            <a:graphicFrameLocks noGrp="1"/>
          </p:cNvGraphicFramePr>
          <p:nvPr>
            <p:extLst>
              <p:ext uri="{D42A27DB-BD31-4B8C-83A1-F6EECF244321}">
                <p14:modId xmlns:p14="http://schemas.microsoft.com/office/powerpoint/2010/main" val="3971658748"/>
              </p:ext>
            </p:extLst>
          </p:nvPr>
        </p:nvGraphicFramePr>
        <p:xfrm>
          <a:off x="347999" y="1675706"/>
          <a:ext cx="11496001" cy="4691507"/>
        </p:xfrm>
        <a:graphic>
          <a:graphicData uri="http://schemas.openxmlformats.org/drawingml/2006/table">
            <a:tbl>
              <a:tblPr firstRow="1" bandRow="1">
                <a:tableStyleId>{69012ECD-51FC-41F1-AA8D-1B2483CD663E}</a:tableStyleId>
              </a:tblPr>
              <a:tblGrid>
                <a:gridCol w="1209222">
                  <a:extLst>
                    <a:ext uri="{9D8B030D-6E8A-4147-A177-3AD203B41FA5}">
                      <a16:colId xmlns:a16="http://schemas.microsoft.com/office/drawing/2014/main" val="3700305165"/>
                    </a:ext>
                  </a:extLst>
                </a:gridCol>
                <a:gridCol w="1400292">
                  <a:extLst>
                    <a:ext uri="{9D8B030D-6E8A-4147-A177-3AD203B41FA5}">
                      <a16:colId xmlns:a16="http://schemas.microsoft.com/office/drawing/2014/main" val="743596437"/>
                    </a:ext>
                  </a:extLst>
                </a:gridCol>
                <a:gridCol w="8886487">
                  <a:extLst>
                    <a:ext uri="{9D8B030D-6E8A-4147-A177-3AD203B41FA5}">
                      <a16:colId xmlns:a16="http://schemas.microsoft.com/office/drawing/2014/main" val="359516302"/>
                    </a:ext>
                  </a:extLst>
                </a:gridCol>
              </a:tblGrid>
              <a:tr h="370840">
                <a:tc>
                  <a:txBody>
                    <a:bodyPr/>
                    <a:lstStyle/>
                    <a:p>
                      <a:r>
                        <a:rPr lang="en-AU" sz="1600">
                          <a:latin typeface="+mj-lt"/>
                        </a:rPr>
                        <a:t>Acronym</a:t>
                      </a:r>
                    </a:p>
                  </a:txBody>
                  <a:tcPr/>
                </a:tc>
                <a:tc>
                  <a:txBody>
                    <a:bodyPr/>
                    <a:lstStyle/>
                    <a:p>
                      <a:r>
                        <a:rPr lang="en-AU" sz="1600">
                          <a:latin typeface="+mj-lt"/>
                        </a:rPr>
                        <a:t>Paragraph element </a:t>
                      </a:r>
                    </a:p>
                  </a:txBody>
                  <a:tcPr/>
                </a:tc>
                <a:tc>
                  <a:txBody>
                    <a:bodyPr/>
                    <a:lstStyle/>
                    <a:p>
                      <a:r>
                        <a:rPr lang="en-AU" sz="1600">
                          <a:latin typeface="+mj-lt"/>
                        </a:rPr>
                        <a:t>Description</a:t>
                      </a:r>
                    </a:p>
                  </a:txBody>
                  <a:tcPr/>
                </a:tc>
                <a:extLst>
                  <a:ext uri="{0D108BD9-81ED-4DB2-BD59-A6C34878D82A}">
                    <a16:rowId xmlns:a16="http://schemas.microsoft.com/office/drawing/2014/main" val="4033011506"/>
                  </a:ext>
                </a:extLst>
              </a:tr>
              <a:tr h="370840">
                <a:tc>
                  <a:txBody>
                    <a:bodyPr/>
                    <a:lstStyle/>
                    <a:p>
                      <a:pPr algn="ctr"/>
                      <a:r>
                        <a:rPr lang="en-AU" sz="4800" b="1">
                          <a:solidFill>
                            <a:schemeClr val="accent1"/>
                          </a:solidFill>
                        </a:rPr>
                        <a:t>P</a:t>
                      </a:r>
                    </a:p>
                  </a:txBody>
                  <a:tcPr>
                    <a:solidFill>
                      <a:srgbClr val="DBFADF"/>
                    </a:solidFill>
                  </a:tcPr>
                </a:tc>
                <a:tc>
                  <a:txBody>
                    <a:bodyPr/>
                    <a:lstStyle/>
                    <a:p>
                      <a:pPr>
                        <a:lnSpc>
                          <a:spcPct val="114000"/>
                        </a:lnSpc>
                        <a:spcAft>
                          <a:spcPts val="600"/>
                        </a:spcAft>
                      </a:pPr>
                      <a:r>
                        <a:rPr lang="en-AU" sz="1600">
                          <a:latin typeface="+mn-lt"/>
                        </a:rPr>
                        <a:t>Point</a:t>
                      </a:r>
                    </a:p>
                  </a:txBody>
                  <a:tcPr/>
                </a:tc>
                <a:tc>
                  <a:txBody>
                    <a:bodyPr/>
                    <a:lstStyle/>
                    <a:p>
                      <a:pPr>
                        <a:lnSpc>
                          <a:spcPct val="114000"/>
                        </a:lnSpc>
                        <a:spcAft>
                          <a:spcPts val="600"/>
                        </a:spcAft>
                      </a:pPr>
                      <a:r>
                        <a:rPr lang="en-AU" sz="1600">
                          <a:latin typeface="+mn-lt"/>
                        </a:rPr>
                        <a:t>A topic sentence that states the key point you are making in this paragraph.</a:t>
                      </a:r>
                    </a:p>
                    <a:p>
                      <a:pPr marL="285750" indent="-285750">
                        <a:lnSpc>
                          <a:spcPct val="114000"/>
                        </a:lnSpc>
                        <a:spcAft>
                          <a:spcPts val="600"/>
                        </a:spcAft>
                        <a:buFont typeface="Arial" panose="020B0604020202020204" pitchFamily="34" charset="0"/>
                        <a:buChar char="•"/>
                      </a:pPr>
                      <a:r>
                        <a:rPr lang="en-AU" sz="1600">
                          <a:latin typeface="+mn-lt"/>
                        </a:rPr>
                        <a:t>Name the artist/artworks you will refer to</a:t>
                      </a:r>
                    </a:p>
                    <a:p>
                      <a:pPr marL="285750" indent="-285750">
                        <a:lnSpc>
                          <a:spcPct val="114000"/>
                        </a:lnSpc>
                        <a:spcAft>
                          <a:spcPts val="600"/>
                        </a:spcAft>
                        <a:buFont typeface="Arial" panose="020B0604020202020204" pitchFamily="34" charset="0"/>
                        <a:buChar char="•"/>
                      </a:pPr>
                      <a:r>
                        <a:rPr lang="en-AU" sz="1600">
                          <a:latin typeface="+mn-lt"/>
                        </a:rPr>
                        <a:t>Identify the artworld concepts you will explore and how they influence one another</a:t>
                      </a:r>
                    </a:p>
                  </a:txBody>
                  <a:tcPr/>
                </a:tc>
                <a:extLst>
                  <a:ext uri="{0D108BD9-81ED-4DB2-BD59-A6C34878D82A}">
                    <a16:rowId xmlns:a16="http://schemas.microsoft.com/office/drawing/2014/main" val="1525376493"/>
                  </a:ext>
                </a:extLst>
              </a:tr>
              <a:tr h="370840">
                <a:tc>
                  <a:txBody>
                    <a:bodyPr/>
                    <a:lstStyle/>
                    <a:p>
                      <a:pPr algn="ctr"/>
                      <a:r>
                        <a:rPr lang="en-AU" sz="4800" b="1">
                          <a:solidFill>
                            <a:schemeClr val="accent1"/>
                          </a:solidFill>
                        </a:rPr>
                        <a:t>E</a:t>
                      </a:r>
                    </a:p>
                  </a:txBody>
                  <a:tcPr>
                    <a:solidFill>
                      <a:srgbClr val="A8EDB3"/>
                    </a:solidFill>
                  </a:tcPr>
                </a:tc>
                <a:tc>
                  <a:txBody>
                    <a:bodyPr/>
                    <a:lstStyle/>
                    <a:p>
                      <a:pPr>
                        <a:lnSpc>
                          <a:spcPct val="114000"/>
                        </a:lnSpc>
                        <a:spcAft>
                          <a:spcPts val="600"/>
                        </a:spcAft>
                      </a:pPr>
                      <a:r>
                        <a:rPr lang="en-AU" sz="1600">
                          <a:latin typeface="+mn-lt"/>
                        </a:rPr>
                        <a:t>Explain</a:t>
                      </a:r>
                    </a:p>
                  </a:txBody>
                  <a:tcPr/>
                </a:tc>
                <a:tc>
                  <a:txBody>
                    <a:bodyPr/>
                    <a:lstStyle/>
                    <a:p>
                      <a:pPr marL="285750" indent="-285750">
                        <a:lnSpc>
                          <a:spcPct val="114000"/>
                        </a:lnSpc>
                        <a:spcAft>
                          <a:spcPts val="600"/>
                        </a:spcAft>
                        <a:buFont typeface="Arial" panose="020B0604020202020204" pitchFamily="34" charset="0"/>
                        <a:buChar char="•"/>
                      </a:pPr>
                      <a:r>
                        <a:rPr lang="en-AU" sz="1600">
                          <a:latin typeface="+mn-lt"/>
                        </a:rPr>
                        <a:t>Describe specific features of the artwork, and how it relates to the artist’s world</a:t>
                      </a:r>
                    </a:p>
                    <a:p>
                      <a:pPr marL="285750" indent="-285750">
                        <a:lnSpc>
                          <a:spcPct val="114000"/>
                        </a:lnSpc>
                        <a:spcAft>
                          <a:spcPts val="600"/>
                        </a:spcAft>
                        <a:buFont typeface="Arial" panose="020B0604020202020204" pitchFamily="34" charset="0"/>
                        <a:buChar char="•"/>
                      </a:pPr>
                      <a:r>
                        <a:rPr lang="en-AU" sz="1600">
                          <a:latin typeface="+mn-lt"/>
                        </a:rPr>
                        <a:t>Explore the relationship between the artworld concepts. How is meaning communicated?</a:t>
                      </a:r>
                    </a:p>
                    <a:p>
                      <a:pPr marL="0" indent="0">
                        <a:lnSpc>
                          <a:spcPct val="114000"/>
                        </a:lnSpc>
                        <a:spcAft>
                          <a:spcPts val="600"/>
                        </a:spcAft>
                        <a:buFont typeface="Arial" panose="020B0604020202020204" pitchFamily="34" charset="0"/>
                        <a:buNone/>
                      </a:pPr>
                      <a:r>
                        <a:rPr lang="en-AU" sz="1600">
                          <a:latin typeface="+mn-lt"/>
                        </a:rPr>
                        <a:t>Hint: remember relationships are 2-way transactions, think about what each concept ‘gives’ and ‘receives’ from the other concept</a:t>
                      </a:r>
                    </a:p>
                  </a:txBody>
                  <a:tcPr/>
                </a:tc>
                <a:extLst>
                  <a:ext uri="{0D108BD9-81ED-4DB2-BD59-A6C34878D82A}">
                    <a16:rowId xmlns:a16="http://schemas.microsoft.com/office/drawing/2014/main" val="4270299374"/>
                  </a:ext>
                </a:extLst>
              </a:tr>
              <a:tr h="0">
                <a:tc>
                  <a:txBody>
                    <a:bodyPr/>
                    <a:lstStyle/>
                    <a:p>
                      <a:pPr algn="ctr"/>
                      <a:r>
                        <a:rPr lang="en-AU" sz="4800" b="1">
                          <a:solidFill>
                            <a:schemeClr val="bg1"/>
                          </a:solidFill>
                        </a:rPr>
                        <a:t>E</a:t>
                      </a:r>
                    </a:p>
                  </a:txBody>
                  <a:tcPr>
                    <a:solidFill>
                      <a:srgbClr val="00AA45"/>
                    </a:solidFill>
                  </a:tcPr>
                </a:tc>
                <a:tc>
                  <a:txBody>
                    <a:bodyPr/>
                    <a:lstStyle/>
                    <a:p>
                      <a:pPr>
                        <a:lnSpc>
                          <a:spcPct val="114000"/>
                        </a:lnSpc>
                        <a:spcAft>
                          <a:spcPts val="600"/>
                        </a:spcAft>
                      </a:pPr>
                      <a:r>
                        <a:rPr lang="en-AU" sz="1600">
                          <a:latin typeface="+mn-lt"/>
                        </a:rPr>
                        <a:t>Evidence</a:t>
                      </a:r>
                    </a:p>
                  </a:txBody>
                  <a:tcPr/>
                </a:tc>
                <a:tc>
                  <a:txBody>
                    <a:bodyPr/>
                    <a:lstStyle/>
                    <a:p>
                      <a:pPr marL="285750" indent="-285750">
                        <a:lnSpc>
                          <a:spcPct val="114000"/>
                        </a:lnSpc>
                        <a:spcAft>
                          <a:spcPts val="600"/>
                        </a:spcAft>
                        <a:buFont typeface="Arial" panose="020B0604020202020204" pitchFamily="34" charset="0"/>
                        <a:buChar char="•"/>
                      </a:pPr>
                      <a:r>
                        <a:rPr lang="en-AU" sz="1600" kern="1200">
                          <a:solidFill>
                            <a:schemeClr val="tx1"/>
                          </a:solidFill>
                          <a:effectLst/>
                          <a:latin typeface="+mn-lt"/>
                          <a:ea typeface="+mn-ea"/>
                          <a:cs typeface="+mn-cs"/>
                        </a:rPr>
                        <a:t>Use the evidence provided on the previous slides, along with specific features of the artwork, to explain your interpretation of the relationships between artworld concepts and evaluate the themes and messages conveyed.</a:t>
                      </a:r>
                      <a:endParaRPr lang="en-AU" sz="1600">
                        <a:latin typeface="+mn-lt"/>
                      </a:endParaRPr>
                    </a:p>
                  </a:txBody>
                  <a:tcPr/>
                </a:tc>
                <a:extLst>
                  <a:ext uri="{0D108BD9-81ED-4DB2-BD59-A6C34878D82A}">
                    <a16:rowId xmlns:a16="http://schemas.microsoft.com/office/drawing/2014/main" val="1435850132"/>
                  </a:ext>
                </a:extLst>
              </a:tr>
              <a:tr h="370840">
                <a:tc>
                  <a:txBody>
                    <a:bodyPr/>
                    <a:lstStyle/>
                    <a:p>
                      <a:pPr algn="ctr"/>
                      <a:r>
                        <a:rPr lang="en-AU" sz="4800" b="1">
                          <a:solidFill>
                            <a:schemeClr val="bg1"/>
                          </a:solidFill>
                        </a:rPr>
                        <a:t>L</a:t>
                      </a:r>
                    </a:p>
                  </a:txBody>
                  <a:tcPr>
                    <a:solidFill>
                      <a:srgbClr val="004000"/>
                    </a:solidFill>
                  </a:tcPr>
                </a:tc>
                <a:tc>
                  <a:txBody>
                    <a:bodyPr/>
                    <a:lstStyle/>
                    <a:p>
                      <a:pPr>
                        <a:lnSpc>
                          <a:spcPct val="114000"/>
                        </a:lnSpc>
                        <a:spcAft>
                          <a:spcPts val="600"/>
                        </a:spcAft>
                      </a:pPr>
                      <a:r>
                        <a:rPr lang="en-AU" sz="1600">
                          <a:latin typeface="+mn-lt"/>
                        </a:rPr>
                        <a:t>Link</a:t>
                      </a:r>
                    </a:p>
                  </a:txBody>
                  <a:tcPr/>
                </a:tc>
                <a:tc>
                  <a:txBody>
                    <a:bodyPr/>
                    <a:lstStyle/>
                    <a:p>
                      <a:pPr marL="285750" indent="-285750">
                        <a:lnSpc>
                          <a:spcPct val="114000"/>
                        </a:lnSpc>
                        <a:spcAft>
                          <a:spcPts val="600"/>
                        </a:spcAft>
                        <a:buFont typeface="Arial" panose="020B0604020202020204" pitchFamily="34" charset="0"/>
                        <a:buChar char="•"/>
                      </a:pPr>
                      <a:r>
                        <a:rPr lang="en-AU" sz="1600" dirty="0">
                          <a:latin typeface="+mn-lt"/>
                        </a:rPr>
                        <a:t>Summarise how the evidence you have used proves the point you raised in the topic sentence.</a:t>
                      </a:r>
                    </a:p>
                  </a:txBody>
                  <a:tcPr/>
                </a:tc>
                <a:extLst>
                  <a:ext uri="{0D108BD9-81ED-4DB2-BD59-A6C34878D82A}">
                    <a16:rowId xmlns:a16="http://schemas.microsoft.com/office/drawing/2014/main" val="923991128"/>
                  </a:ext>
                </a:extLst>
              </a:tr>
            </a:tbl>
          </a:graphicData>
        </a:graphic>
      </p:graphicFrame>
    </p:spTree>
    <p:extLst>
      <p:ext uri="{BB962C8B-B14F-4D97-AF65-F5344CB8AC3E}">
        <p14:creationId xmlns:p14="http://schemas.microsoft.com/office/powerpoint/2010/main" val="1955159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D7F90B-9D77-4672-D320-914FE2356CF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678F122-FF26-8361-2F71-B4AD48814F1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96</a:t>
            </a:fld>
            <a:endParaRPr lang="en-AU"/>
          </a:p>
        </p:txBody>
      </p:sp>
      <p:sp>
        <p:nvSpPr>
          <p:cNvPr id="3" name="Title 2">
            <a:extLst>
              <a:ext uri="{FF2B5EF4-FFF2-40B4-BE49-F238E27FC236}">
                <a16:creationId xmlns:a16="http://schemas.microsoft.com/office/drawing/2014/main" id="{A7D8D76F-1410-6578-9D12-00AA1CC11F5A}"/>
              </a:ext>
            </a:extLst>
          </p:cNvPr>
          <p:cNvSpPr>
            <a:spLocks noGrp="1"/>
          </p:cNvSpPr>
          <p:nvPr>
            <p:ph type="title"/>
          </p:nvPr>
        </p:nvSpPr>
        <p:spPr/>
        <p:txBody>
          <a:bodyPr/>
          <a:lstStyle/>
          <a:p>
            <a:r>
              <a:rPr lang="en-AU" dirty="0">
                <a:latin typeface="+mj-lt"/>
              </a:rPr>
              <a:t>Yang Yongliang – reimagining the world </a:t>
            </a:r>
            <a:r>
              <a:rPr lang="en-AU" dirty="0">
                <a:solidFill>
                  <a:schemeClr val="accent1">
                    <a:alpha val="0"/>
                  </a:schemeClr>
                </a:solidFill>
                <a:latin typeface="+mj-lt"/>
              </a:rPr>
              <a:t>(3)</a:t>
            </a:r>
          </a:p>
        </p:txBody>
      </p:sp>
      <p:sp>
        <p:nvSpPr>
          <p:cNvPr id="4" name="Text Placeholder 3">
            <a:extLst>
              <a:ext uri="{FF2B5EF4-FFF2-40B4-BE49-F238E27FC236}">
                <a16:creationId xmlns:a16="http://schemas.microsoft.com/office/drawing/2014/main" id="{6A2CB0F4-2295-AEF9-8EFC-102C9C1759A9}"/>
              </a:ext>
            </a:extLst>
          </p:cNvPr>
          <p:cNvSpPr>
            <a:spLocks noGrp="1"/>
          </p:cNvSpPr>
          <p:nvPr>
            <p:ph type="body" sz="quarter" idx="18"/>
          </p:nvPr>
        </p:nvSpPr>
        <p:spPr/>
        <p:txBody>
          <a:bodyPr/>
          <a:lstStyle/>
          <a:p>
            <a:r>
              <a:rPr lang="en-AU">
                <a:latin typeface="+mj-lt"/>
              </a:rPr>
              <a:t>4.4(c) – Putting it together</a:t>
            </a:r>
          </a:p>
        </p:txBody>
      </p:sp>
      <p:sp>
        <p:nvSpPr>
          <p:cNvPr id="5" name="Rectangle: Rounded Corners 4">
            <a:extLst>
              <a:ext uri="{FF2B5EF4-FFF2-40B4-BE49-F238E27FC236}">
                <a16:creationId xmlns:a16="http://schemas.microsoft.com/office/drawing/2014/main" id="{C091AC45-9363-BE89-1F52-31FE45803E7B}"/>
              </a:ext>
              <a:ext uri="{C183D7F6-B498-43B3-948B-1728B52AA6E4}">
                <adec:decorative xmlns:adec="http://schemas.microsoft.com/office/drawing/2017/decorative" val="1"/>
              </a:ext>
            </a:extLst>
          </p:cNvPr>
          <p:cNvSpPr/>
          <p:nvPr/>
        </p:nvSpPr>
        <p:spPr>
          <a:xfrm>
            <a:off x="359999" y="1369454"/>
            <a:ext cx="11483998" cy="310015"/>
          </a:xfrm>
          <a:prstGeom prst="roundRect">
            <a:avLst>
              <a:gd name="adj" fmla="val 2550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r>
              <a:rPr lang="en-AU" sz="1800"/>
              <a:t>Analyse how Yang Yongliang has represented aspects of the built environment in his artwork.</a:t>
            </a:r>
          </a:p>
        </p:txBody>
      </p:sp>
      <p:graphicFrame>
        <p:nvGraphicFramePr>
          <p:cNvPr id="10" name="Table 9">
            <a:extLst>
              <a:ext uri="{FF2B5EF4-FFF2-40B4-BE49-F238E27FC236}">
                <a16:creationId xmlns:a16="http://schemas.microsoft.com/office/drawing/2014/main" id="{41A60901-0A94-66C6-6955-D3B1A9464FBF}"/>
              </a:ext>
              <a:ext uri="{C183D7F6-B498-43B3-948B-1728B52AA6E4}">
                <adec:decorative xmlns:adec="http://schemas.microsoft.com/office/drawing/2017/decorative" val="0"/>
              </a:ext>
            </a:extLst>
          </p:cNvPr>
          <p:cNvGraphicFramePr>
            <a:graphicFrameLocks noGrp="1"/>
          </p:cNvGraphicFramePr>
          <p:nvPr>
            <p:extLst>
              <p:ext uri="{D42A27DB-BD31-4B8C-83A1-F6EECF244321}">
                <p14:modId xmlns:p14="http://schemas.microsoft.com/office/powerpoint/2010/main" val="2909004087"/>
              </p:ext>
            </p:extLst>
          </p:nvPr>
        </p:nvGraphicFramePr>
        <p:xfrm>
          <a:off x="347998" y="1752057"/>
          <a:ext cx="11495999" cy="4691354"/>
        </p:xfrm>
        <a:graphic>
          <a:graphicData uri="http://schemas.openxmlformats.org/drawingml/2006/table">
            <a:tbl>
              <a:tblPr firstRow="1" bandRow="1">
                <a:tableStyleId>{69012ECD-51FC-41F1-AA8D-1B2483CD663E}</a:tableStyleId>
              </a:tblPr>
              <a:tblGrid>
                <a:gridCol w="1211392">
                  <a:extLst>
                    <a:ext uri="{9D8B030D-6E8A-4147-A177-3AD203B41FA5}">
                      <a16:colId xmlns:a16="http://schemas.microsoft.com/office/drawing/2014/main" val="3700305165"/>
                    </a:ext>
                  </a:extLst>
                </a:gridCol>
                <a:gridCol w="10284607">
                  <a:extLst>
                    <a:ext uri="{9D8B030D-6E8A-4147-A177-3AD203B41FA5}">
                      <a16:colId xmlns:a16="http://schemas.microsoft.com/office/drawing/2014/main" val="359516302"/>
                    </a:ext>
                  </a:extLst>
                </a:gridCol>
              </a:tblGrid>
              <a:tr h="371354">
                <a:tc>
                  <a:txBody>
                    <a:bodyPr/>
                    <a:lstStyle/>
                    <a:p>
                      <a:r>
                        <a:rPr lang="en-AU" sz="1600">
                          <a:latin typeface="+mj-lt"/>
                        </a:rPr>
                        <a:t>Acronym</a:t>
                      </a:r>
                    </a:p>
                  </a:txBody>
                  <a:tcPr/>
                </a:tc>
                <a:tc>
                  <a:txBody>
                    <a:bodyPr/>
                    <a:lstStyle/>
                    <a:p>
                      <a:r>
                        <a:rPr lang="en-AU" sz="1600">
                          <a:latin typeface="+mj-lt"/>
                        </a:rPr>
                        <a:t>Description</a:t>
                      </a:r>
                    </a:p>
                  </a:txBody>
                  <a:tcPr/>
                </a:tc>
                <a:extLst>
                  <a:ext uri="{0D108BD9-81ED-4DB2-BD59-A6C34878D82A}">
                    <a16:rowId xmlns:a16="http://schemas.microsoft.com/office/drawing/2014/main" val="4033011506"/>
                  </a:ext>
                </a:extLst>
              </a:tr>
              <a:tr h="900000">
                <a:tc>
                  <a:txBody>
                    <a:bodyPr/>
                    <a:lstStyle/>
                    <a:p>
                      <a:pPr algn="ctr"/>
                      <a:r>
                        <a:rPr lang="en-AU" sz="4800" b="1">
                          <a:solidFill>
                            <a:schemeClr val="accent1"/>
                          </a:solidFill>
                        </a:rPr>
                        <a:t>P</a:t>
                      </a:r>
                    </a:p>
                  </a:txBody>
                  <a:tcPr>
                    <a:solidFill>
                      <a:srgbClr val="DBFADF"/>
                    </a:solidFill>
                  </a:tcPr>
                </a:tc>
                <a:tc>
                  <a:txBody>
                    <a:bodyPr/>
                    <a:lstStyle/>
                    <a:p>
                      <a:pPr>
                        <a:lnSpc>
                          <a:spcPct val="114000"/>
                        </a:lnSpc>
                        <a:spcAft>
                          <a:spcPts val="600"/>
                        </a:spcAft>
                      </a:pPr>
                      <a:endParaRPr lang="en-AU" sz="1600"/>
                    </a:p>
                  </a:txBody>
                  <a:tcPr/>
                </a:tc>
                <a:extLst>
                  <a:ext uri="{0D108BD9-81ED-4DB2-BD59-A6C34878D82A}">
                    <a16:rowId xmlns:a16="http://schemas.microsoft.com/office/drawing/2014/main" val="1525376493"/>
                  </a:ext>
                </a:extLst>
              </a:tr>
              <a:tr h="1080000">
                <a:tc>
                  <a:txBody>
                    <a:bodyPr/>
                    <a:lstStyle/>
                    <a:p>
                      <a:pPr algn="ctr"/>
                      <a:r>
                        <a:rPr lang="en-AU" sz="4800" b="1">
                          <a:solidFill>
                            <a:schemeClr val="accent1"/>
                          </a:solidFill>
                        </a:rPr>
                        <a:t>E</a:t>
                      </a:r>
                    </a:p>
                  </a:txBody>
                  <a:tcPr>
                    <a:solidFill>
                      <a:srgbClr val="A8EDB3"/>
                    </a:solidFill>
                  </a:tcPr>
                </a:tc>
                <a:tc>
                  <a:txBody>
                    <a:bodyPr/>
                    <a:lstStyle/>
                    <a:p>
                      <a:pPr>
                        <a:lnSpc>
                          <a:spcPct val="114000"/>
                        </a:lnSpc>
                        <a:spcAft>
                          <a:spcPts val="600"/>
                        </a:spcAft>
                      </a:pPr>
                      <a:endParaRPr lang="en-AU" sz="1600" b="0" i="0" kern="1200">
                        <a:solidFill>
                          <a:schemeClr val="tx1"/>
                        </a:solidFill>
                        <a:effectLst/>
                        <a:latin typeface="+mn-lt"/>
                        <a:ea typeface="+mn-ea"/>
                        <a:cs typeface="+mn-cs"/>
                      </a:endParaRPr>
                    </a:p>
                  </a:txBody>
                  <a:tcPr/>
                </a:tc>
                <a:extLst>
                  <a:ext uri="{0D108BD9-81ED-4DB2-BD59-A6C34878D82A}">
                    <a16:rowId xmlns:a16="http://schemas.microsoft.com/office/drawing/2014/main" val="4270299374"/>
                  </a:ext>
                </a:extLst>
              </a:tr>
              <a:tr h="1260000">
                <a:tc>
                  <a:txBody>
                    <a:bodyPr/>
                    <a:lstStyle/>
                    <a:p>
                      <a:pPr algn="ctr"/>
                      <a:r>
                        <a:rPr lang="en-AU" sz="4800" b="1">
                          <a:solidFill>
                            <a:schemeClr val="bg1"/>
                          </a:solidFill>
                        </a:rPr>
                        <a:t>E</a:t>
                      </a:r>
                    </a:p>
                  </a:txBody>
                  <a:tcPr>
                    <a:solidFill>
                      <a:srgbClr val="00AA45"/>
                    </a:solidFill>
                  </a:tcPr>
                </a:tc>
                <a:tc>
                  <a:txBody>
                    <a:bodyPr/>
                    <a:lstStyle/>
                    <a:p>
                      <a:pPr>
                        <a:lnSpc>
                          <a:spcPct val="114000"/>
                        </a:lnSpc>
                        <a:spcAft>
                          <a:spcPts val="600"/>
                        </a:spcAft>
                      </a:pPr>
                      <a:endParaRPr lang="en-AU" sz="1600" b="0" i="0" kern="1200">
                        <a:solidFill>
                          <a:schemeClr val="tx1"/>
                        </a:solidFill>
                        <a:effectLst/>
                        <a:latin typeface="+mn-lt"/>
                        <a:ea typeface="+mn-ea"/>
                        <a:cs typeface="+mn-cs"/>
                      </a:endParaRPr>
                    </a:p>
                  </a:txBody>
                  <a:tcPr/>
                </a:tc>
                <a:extLst>
                  <a:ext uri="{0D108BD9-81ED-4DB2-BD59-A6C34878D82A}">
                    <a16:rowId xmlns:a16="http://schemas.microsoft.com/office/drawing/2014/main" val="1435850132"/>
                  </a:ext>
                </a:extLst>
              </a:tr>
              <a:tr h="1080000">
                <a:tc>
                  <a:txBody>
                    <a:bodyPr/>
                    <a:lstStyle/>
                    <a:p>
                      <a:pPr algn="ctr"/>
                      <a:r>
                        <a:rPr lang="en-AU" sz="4800" b="1">
                          <a:solidFill>
                            <a:schemeClr val="bg1"/>
                          </a:solidFill>
                        </a:rPr>
                        <a:t>L</a:t>
                      </a:r>
                    </a:p>
                  </a:txBody>
                  <a:tcPr>
                    <a:solidFill>
                      <a:srgbClr val="004000"/>
                    </a:solidFill>
                  </a:tcPr>
                </a:tc>
                <a:tc>
                  <a:txBody>
                    <a:bodyPr/>
                    <a:lstStyle/>
                    <a:p>
                      <a:pPr marL="0" indent="0">
                        <a:lnSpc>
                          <a:spcPct val="114000"/>
                        </a:lnSpc>
                        <a:spcAft>
                          <a:spcPts val="600"/>
                        </a:spcAft>
                        <a:buFont typeface="Arial" panose="020B0604020202020204" pitchFamily="34" charset="0"/>
                        <a:buNone/>
                      </a:pPr>
                      <a:endParaRPr lang="en-AU" sz="1600" dirty="0"/>
                    </a:p>
                  </a:txBody>
                  <a:tcPr/>
                </a:tc>
                <a:extLst>
                  <a:ext uri="{0D108BD9-81ED-4DB2-BD59-A6C34878D82A}">
                    <a16:rowId xmlns:a16="http://schemas.microsoft.com/office/drawing/2014/main" val="923991128"/>
                  </a:ext>
                </a:extLst>
              </a:tr>
            </a:tbl>
          </a:graphicData>
        </a:graphic>
      </p:graphicFrame>
    </p:spTree>
    <p:extLst>
      <p:ext uri="{BB962C8B-B14F-4D97-AF65-F5344CB8AC3E}">
        <p14:creationId xmlns:p14="http://schemas.microsoft.com/office/powerpoint/2010/main" val="1483914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574087-08E6-9241-4A7B-D93F377B01E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7F3ADA3-4F21-5846-9D18-60D6F3FF81C1}"/>
              </a:ext>
            </a:extLst>
          </p:cNvPr>
          <p:cNvSpPr>
            <a:spLocks noGrp="1"/>
          </p:cNvSpPr>
          <p:nvPr>
            <p:ph type="title"/>
          </p:nvPr>
        </p:nvSpPr>
        <p:spPr/>
        <p:txBody>
          <a:bodyPr/>
          <a:lstStyle/>
          <a:p>
            <a:r>
              <a:rPr lang="en-AU" dirty="0">
                <a:latin typeface="+mj-lt"/>
              </a:rPr>
              <a:t>Yang Yongliang – reimagining the world </a:t>
            </a:r>
            <a:r>
              <a:rPr lang="en-AU" dirty="0">
                <a:solidFill>
                  <a:schemeClr val="accent1">
                    <a:alpha val="0"/>
                  </a:schemeClr>
                </a:solidFill>
                <a:latin typeface="+mj-lt"/>
              </a:rPr>
              <a:t>(4)</a:t>
            </a:r>
          </a:p>
        </p:txBody>
      </p:sp>
      <p:sp>
        <p:nvSpPr>
          <p:cNvPr id="4" name="Text Placeholder 3">
            <a:extLst>
              <a:ext uri="{FF2B5EF4-FFF2-40B4-BE49-F238E27FC236}">
                <a16:creationId xmlns:a16="http://schemas.microsoft.com/office/drawing/2014/main" id="{4C304309-CEFE-5CCE-879E-23030978156A}"/>
              </a:ext>
            </a:extLst>
          </p:cNvPr>
          <p:cNvSpPr>
            <a:spLocks noGrp="1"/>
          </p:cNvSpPr>
          <p:nvPr>
            <p:ph type="body" sz="quarter" idx="18"/>
          </p:nvPr>
        </p:nvSpPr>
        <p:spPr/>
        <p:txBody>
          <a:bodyPr/>
          <a:lstStyle/>
          <a:p>
            <a:r>
              <a:rPr lang="en-AU">
                <a:latin typeface="+mj-lt"/>
              </a:rPr>
              <a:t>4.4(d) – Sample response 1</a:t>
            </a:r>
          </a:p>
        </p:txBody>
      </p:sp>
      <p:sp>
        <p:nvSpPr>
          <p:cNvPr id="5" name="Rectangle: Rounded Corners 4">
            <a:extLst>
              <a:ext uri="{FF2B5EF4-FFF2-40B4-BE49-F238E27FC236}">
                <a16:creationId xmlns:a16="http://schemas.microsoft.com/office/drawing/2014/main" id="{A38926CA-87CF-BD71-CF76-B2AD8C529BDD}"/>
              </a:ext>
              <a:ext uri="{C183D7F6-B498-43B3-948B-1728B52AA6E4}">
                <adec:decorative xmlns:adec="http://schemas.microsoft.com/office/drawing/2017/decorative" val="1"/>
              </a:ext>
            </a:extLst>
          </p:cNvPr>
          <p:cNvSpPr/>
          <p:nvPr/>
        </p:nvSpPr>
        <p:spPr>
          <a:xfrm>
            <a:off x="359999" y="1369454"/>
            <a:ext cx="11483998" cy="310015"/>
          </a:xfrm>
          <a:prstGeom prst="roundRect">
            <a:avLst>
              <a:gd name="adj" fmla="val 2550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r>
              <a:rPr lang="en-AU" sz="1800"/>
              <a:t>Analyse how Yang Yongliang has represented aspects of the built environment in his artwork.</a:t>
            </a:r>
          </a:p>
        </p:txBody>
      </p:sp>
      <p:graphicFrame>
        <p:nvGraphicFramePr>
          <p:cNvPr id="10" name="Table 9">
            <a:extLst>
              <a:ext uri="{FF2B5EF4-FFF2-40B4-BE49-F238E27FC236}">
                <a16:creationId xmlns:a16="http://schemas.microsoft.com/office/drawing/2014/main" id="{8AE16CD5-C74C-3DB0-AA7C-39FE68D5F299}"/>
              </a:ext>
              <a:ext uri="{C183D7F6-B498-43B3-948B-1728B52AA6E4}">
                <adec:decorative xmlns:adec="http://schemas.microsoft.com/office/drawing/2017/decorative" val="0"/>
              </a:ext>
            </a:extLst>
          </p:cNvPr>
          <p:cNvGraphicFramePr>
            <a:graphicFrameLocks noGrp="1"/>
          </p:cNvGraphicFramePr>
          <p:nvPr>
            <p:extLst>
              <p:ext uri="{D42A27DB-BD31-4B8C-83A1-F6EECF244321}">
                <p14:modId xmlns:p14="http://schemas.microsoft.com/office/powerpoint/2010/main" val="2599326793"/>
              </p:ext>
            </p:extLst>
          </p:nvPr>
        </p:nvGraphicFramePr>
        <p:xfrm>
          <a:off x="347998" y="1752057"/>
          <a:ext cx="11495999" cy="4377311"/>
        </p:xfrm>
        <a:graphic>
          <a:graphicData uri="http://schemas.openxmlformats.org/drawingml/2006/table">
            <a:tbl>
              <a:tblPr firstRow="1" bandRow="1">
                <a:tableStyleId>{69012ECD-51FC-41F1-AA8D-1B2483CD663E}</a:tableStyleId>
              </a:tblPr>
              <a:tblGrid>
                <a:gridCol w="1211392">
                  <a:extLst>
                    <a:ext uri="{9D8B030D-6E8A-4147-A177-3AD203B41FA5}">
                      <a16:colId xmlns:a16="http://schemas.microsoft.com/office/drawing/2014/main" val="3700305165"/>
                    </a:ext>
                  </a:extLst>
                </a:gridCol>
                <a:gridCol w="10284607">
                  <a:extLst>
                    <a:ext uri="{9D8B030D-6E8A-4147-A177-3AD203B41FA5}">
                      <a16:colId xmlns:a16="http://schemas.microsoft.com/office/drawing/2014/main" val="359516302"/>
                    </a:ext>
                  </a:extLst>
                </a:gridCol>
              </a:tblGrid>
              <a:tr h="371354">
                <a:tc>
                  <a:txBody>
                    <a:bodyPr/>
                    <a:lstStyle/>
                    <a:p>
                      <a:r>
                        <a:rPr lang="en-AU" sz="1600">
                          <a:latin typeface="+mj-lt"/>
                        </a:rPr>
                        <a:t>Acronym</a:t>
                      </a:r>
                    </a:p>
                  </a:txBody>
                  <a:tcPr/>
                </a:tc>
                <a:tc>
                  <a:txBody>
                    <a:bodyPr/>
                    <a:lstStyle/>
                    <a:p>
                      <a:r>
                        <a:rPr lang="en-AU" sz="1600">
                          <a:latin typeface="+mj-lt"/>
                        </a:rPr>
                        <a:t>Description</a:t>
                      </a:r>
                    </a:p>
                  </a:txBody>
                  <a:tcPr/>
                </a:tc>
                <a:extLst>
                  <a:ext uri="{0D108BD9-81ED-4DB2-BD59-A6C34878D82A}">
                    <a16:rowId xmlns:a16="http://schemas.microsoft.com/office/drawing/2014/main" val="4033011506"/>
                  </a:ext>
                </a:extLst>
              </a:tr>
              <a:tr h="900000">
                <a:tc>
                  <a:txBody>
                    <a:bodyPr/>
                    <a:lstStyle/>
                    <a:p>
                      <a:pPr algn="ctr"/>
                      <a:r>
                        <a:rPr lang="en-AU" sz="4800" b="1">
                          <a:solidFill>
                            <a:schemeClr val="accent1"/>
                          </a:solidFill>
                        </a:rPr>
                        <a:t>P</a:t>
                      </a:r>
                    </a:p>
                  </a:txBody>
                  <a:tcPr>
                    <a:solidFill>
                      <a:srgbClr val="DBFADF"/>
                    </a:solidFill>
                  </a:tcPr>
                </a:tc>
                <a:tc>
                  <a:txBody>
                    <a:bodyPr/>
                    <a:lstStyle/>
                    <a:p>
                      <a:pPr rtl="0">
                        <a:lnSpc>
                          <a:spcPct val="114000"/>
                        </a:lnSpc>
                        <a:spcAft>
                          <a:spcPts val="600"/>
                        </a:spcAft>
                      </a:pPr>
                      <a:r>
                        <a:rPr lang="en-AU" sz="1600" b="0" i="0" kern="1200">
                          <a:solidFill>
                            <a:schemeClr val="tx1"/>
                          </a:solidFill>
                          <a:effectLst/>
                          <a:latin typeface="+mn-lt"/>
                          <a:ea typeface="+mn-ea"/>
                          <a:cs typeface="+mn-cs"/>
                        </a:rPr>
                        <a:t>Yang Yongliang’s video artwork ‘The Falls’ explores how urban development can dominate and transform the natural world. By blending traditional Chinese </a:t>
                      </a:r>
                      <a:r>
                        <a:rPr lang="en-AU" sz="1600" b="0" i="1" kern="1200">
                          <a:solidFill>
                            <a:schemeClr val="tx1"/>
                          </a:solidFill>
                          <a:effectLst/>
                          <a:latin typeface="+mn-lt"/>
                          <a:ea typeface="+mn-ea"/>
                          <a:cs typeface="+mn-cs"/>
                        </a:rPr>
                        <a:t>Shan shui</a:t>
                      </a:r>
                      <a:r>
                        <a:rPr lang="en-AU" sz="1600" b="0" i="0" kern="1200">
                          <a:solidFill>
                            <a:schemeClr val="tx1"/>
                          </a:solidFill>
                          <a:effectLst/>
                          <a:latin typeface="+mn-lt"/>
                          <a:ea typeface="+mn-ea"/>
                          <a:cs typeface="+mn-cs"/>
                        </a:rPr>
                        <a:t> landscape elements with modern cityscapes, he highlights the tension between nature and construction.</a:t>
                      </a:r>
                    </a:p>
                  </a:txBody>
                  <a:tcPr/>
                </a:tc>
                <a:extLst>
                  <a:ext uri="{0D108BD9-81ED-4DB2-BD59-A6C34878D82A}">
                    <a16:rowId xmlns:a16="http://schemas.microsoft.com/office/drawing/2014/main" val="1525376493"/>
                  </a:ext>
                </a:extLst>
              </a:tr>
              <a:tr h="1080000">
                <a:tc>
                  <a:txBody>
                    <a:bodyPr/>
                    <a:lstStyle/>
                    <a:p>
                      <a:pPr algn="ctr"/>
                      <a:r>
                        <a:rPr lang="en-AU" sz="4800" b="1">
                          <a:solidFill>
                            <a:schemeClr val="accent1"/>
                          </a:solidFill>
                        </a:rPr>
                        <a:t>E</a:t>
                      </a:r>
                    </a:p>
                  </a:txBody>
                  <a:tcPr>
                    <a:solidFill>
                      <a:srgbClr val="A8EDB3"/>
                    </a:solidFill>
                  </a:tcPr>
                </a:tc>
                <a:tc>
                  <a:txBody>
                    <a:bodyPr/>
                    <a:lstStyle/>
                    <a:p>
                      <a:pPr>
                        <a:lnSpc>
                          <a:spcPct val="114000"/>
                        </a:lnSpc>
                        <a:spcAft>
                          <a:spcPts val="600"/>
                        </a:spcAft>
                      </a:pPr>
                      <a:r>
                        <a:rPr lang="en-AU" sz="1600" b="0" i="0" kern="1200">
                          <a:solidFill>
                            <a:schemeClr val="tx1"/>
                          </a:solidFill>
                          <a:effectLst/>
                          <a:latin typeface="+mn-lt"/>
                          <a:ea typeface="+mn-ea"/>
                          <a:cs typeface="+mn-cs"/>
                        </a:rPr>
                        <a:t>In ‘The Falls’, Yang combines many images of buildings, cranes, and construction sites to create a landscape that looks like mountains and waterfalls. While most of the buildings remain still, the animated water, mist, and a moving crane draw attention to the constant change in urban areas. This contrast shows how bustling construction can overshadow the calmness of nature.</a:t>
                      </a:r>
                    </a:p>
                  </a:txBody>
                  <a:tcPr/>
                </a:tc>
                <a:extLst>
                  <a:ext uri="{0D108BD9-81ED-4DB2-BD59-A6C34878D82A}">
                    <a16:rowId xmlns:a16="http://schemas.microsoft.com/office/drawing/2014/main" val="4270299374"/>
                  </a:ext>
                </a:extLst>
              </a:tr>
              <a:tr h="1021330">
                <a:tc>
                  <a:txBody>
                    <a:bodyPr/>
                    <a:lstStyle/>
                    <a:p>
                      <a:pPr algn="ctr"/>
                      <a:r>
                        <a:rPr lang="en-AU" sz="4800" b="1">
                          <a:solidFill>
                            <a:schemeClr val="bg1"/>
                          </a:solidFill>
                        </a:rPr>
                        <a:t>E</a:t>
                      </a:r>
                    </a:p>
                  </a:txBody>
                  <a:tcPr>
                    <a:solidFill>
                      <a:srgbClr val="00AA45"/>
                    </a:solidFill>
                  </a:tcPr>
                </a:tc>
                <a:tc>
                  <a:txBody>
                    <a:bodyPr/>
                    <a:lstStyle/>
                    <a:p>
                      <a:pPr>
                        <a:lnSpc>
                          <a:spcPct val="114000"/>
                        </a:lnSpc>
                        <a:spcAft>
                          <a:spcPts val="600"/>
                        </a:spcAft>
                      </a:pPr>
                      <a:r>
                        <a:rPr lang="en-AU" sz="1600" b="0" i="0" kern="1200">
                          <a:solidFill>
                            <a:schemeClr val="tx1"/>
                          </a:solidFill>
                          <a:effectLst/>
                          <a:latin typeface="+mn-lt"/>
                          <a:ea typeface="+mn-ea"/>
                          <a:cs typeface="+mn-cs"/>
                        </a:rPr>
                        <a:t>Yang's own experiences living in rapidly changing cities like Shanghai inspire many of his artworks. By using familiar elements of traditional Shan shui art, he connects with audiences, especially those who appreciate Chinese culture. This allows viewers to see the impact of urbanisation on their own surroundings.</a:t>
                      </a:r>
                    </a:p>
                  </a:txBody>
                  <a:tcPr/>
                </a:tc>
                <a:extLst>
                  <a:ext uri="{0D108BD9-81ED-4DB2-BD59-A6C34878D82A}">
                    <a16:rowId xmlns:a16="http://schemas.microsoft.com/office/drawing/2014/main" val="1435850132"/>
                  </a:ext>
                </a:extLst>
              </a:tr>
              <a:tr h="0">
                <a:tc>
                  <a:txBody>
                    <a:bodyPr/>
                    <a:lstStyle/>
                    <a:p>
                      <a:pPr algn="ctr"/>
                      <a:r>
                        <a:rPr lang="en-AU" sz="4800" b="1">
                          <a:solidFill>
                            <a:schemeClr val="bg1"/>
                          </a:solidFill>
                        </a:rPr>
                        <a:t>L</a:t>
                      </a:r>
                    </a:p>
                  </a:txBody>
                  <a:tcPr>
                    <a:solidFill>
                      <a:srgbClr val="004000"/>
                    </a:solidFill>
                  </a:tcPr>
                </a:tc>
                <a:tc>
                  <a:txBody>
                    <a:bodyPr/>
                    <a:lstStyle/>
                    <a:p>
                      <a:pPr rtl="0">
                        <a:lnSpc>
                          <a:spcPct val="114000"/>
                        </a:lnSpc>
                        <a:spcAft>
                          <a:spcPts val="600"/>
                        </a:spcAft>
                      </a:pPr>
                      <a:r>
                        <a:rPr lang="en-AU" sz="1600" b="0" i="0" kern="1200" dirty="0">
                          <a:solidFill>
                            <a:schemeClr val="tx1"/>
                          </a:solidFill>
                          <a:effectLst/>
                          <a:latin typeface="+mn-lt"/>
                          <a:ea typeface="+mn-ea"/>
                          <a:cs typeface="+mn-cs"/>
                        </a:rPr>
                        <a:t>Through his innovative combination of natural and built elements, Yang Yongliang’s ‘The Falls’ encourages audiences to reflect on the complex relationship between the environment and urban development, prompting them to consider what is lost in the process.</a:t>
                      </a:r>
                    </a:p>
                  </a:txBody>
                  <a:tcPr/>
                </a:tc>
                <a:extLst>
                  <a:ext uri="{0D108BD9-81ED-4DB2-BD59-A6C34878D82A}">
                    <a16:rowId xmlns:a16="http://schemas.microsoft.com/office/drawing/2014/main" val="923991128"/>
                  </a:ext>
                </a:extLst>
              </a:tr>
            </a:tbl>
          </a:graphicData>
        </a:graphic>
      </p:graphicFrame>
      <p:sp>
        <p:nvSpPr>
          <p:cNvPr id="2" name="Slide Number Placeholder 1">
            <a:extLst>
              <a:ext uri="{FF2B5EF4-FFF2-40B4-BE49-F238E27FC236}">
                <a16:creationId xmlns:a16="http://schemas.microsoft.com/office/drawing/2014/main" id="{6A3B4BB4-ECF3-EAA4-DD00-6D0416A3A7E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97</a:t>
            </a:fld>
            <a:endParaRPr lang="en-AU"/>
          </a:p>
        </p:txBody>
      </p:sp>
    </p:spTree>
    <p:extLst>
      <p:ext uri="{BB962C8B-B14F-4D97-AF65-F5344CB8AC3E}">
        <p14:creationId xmlns:p14="http://schemas.microsoft.com/office/powerpoint/2010/main" val="330780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A4C227-4825-1694-6A5E-68CFFF4BDA3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B0603E2-E6C0-76ED-6C86-A81E3C4A6E3C}"/>
              </a:ext>
            </a:extLst>
          </p:cNvPr>
          <p:cNvSpPr>
            <a:spLocks noGrp="1"/>
          </p:cNvSpPr>
          <p:nvPr>
            <p:ph type="title"/>
          </p:nvPr>
        </p:nvSpPr>
        <p:spPr/>
        <p:txBody>
          <a:bodyPr/>
          <a:lstStyle/>
          <a:p>
            <a:r>
              <a:rPr lang="en-AU" dirty="0">
                <a:latin typeface="+mj-lt"/>
              </a:rPr>
              <a:t>Yang Yongliang – reimagining the world </a:t>
            </a:r>
            <a:r>
              <a:rPr lang="en-AU" dirty="0">
                <a:solidFill>
                  <a:schemeClr val="accent1">
                    <a:alpha val="0"/>
                  </a:schemeClr>
                </a:solidFill>
                <a:latin typeface="+mj-lt"/>
              </a:rPr>
              <a:t>(5)</a:t>
            </a:r>
          </a:p>
        </p:txBody>
      </p:sp>
      <p:sp>
        <p:nvSpPr>
          <p:cNvPr id="4" name="Text Placeholder 3">
            <a:extLst>
              <a:ext uri="{FF2B5EF4-FFF2-40B4-BE49-F238E27FC236}">
                <a16:creationId xmlns:a16="http://schemas.microsoft.com/office/drawing/2014/main" id="{8585720E-6E61-0744-E69D-3D710FB14D20}"/>
              </a:ext>
            </a:extLst>
          </p:cNvPr>
          <p:cNvSpPr>
            <a:spLocks noGrp="1"/>
          </p:cNvSpPr>
          <p:nvPr>
            <p:ph type="body" sz="quarter" idx="18"/>
          </p:nvPr>
        </p:nvSpPr>
        <p:spPr/>
        <p:txBody>
          <a:bodyPr/>
          <a:lstStyle/>
          <a:p>
            <a:r>
              <a:rPr lang="en-AU">
                <a:latin typeface="+mj-lt"/>
              </a:rPr>
              <a:t>4.4(e) – Sample response 2</a:t>
            </a:r>
          </a:p>
        </p:txBody>
      </p:sp>
      <p:sp>
        <p:nvSpPr>
          <p:cNvPr id="5" name="Rectangle: Rounded Corners 4">
            <a:extLst>
              <a:ext uri="{FF2B5EF4-FFF2-40B4-BE49-F238E27FC236}">
                <a16:creationId xmlns:a16="http://schemas.microsoft.com/office/drawing/2014/main" id="{D5874D2B-D61F-2AB3-3A8F-78E32F51F1AC}"/>
              </a:ext>
              <a:ext uri="{C183D7F6-B498-43B3-948B-1728B52AA6E4}">
                <adec:decorative xmlns:adec="http://schemas.microsoft.com/office/drawing/2017/decorative" val="1"/>
              </a:ext>
            </a:extLst>
          </p:cNvPr>
          <p:cNvSpPr/>
          <p:nvPr/>
        </p:nvSpPr>
        <p:spPr>
          <a:xfrm>
            <a:off x="359999" y="1369454"/>
            <a:ext cx="11483998" cy="310015"/>
          </a:xfrm>
          <a:prstGeom prst="roundRect">
            <a:avLst>
              <a:gd name="adj" fmla="val 2550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r>
              <a:rPr lang="en-AU" sz="1800"/>
              <a:t>Analyse how Yang Yongliang has represented aspects of the built environment in his artwork.</a:t>
            </a:r>
          </a:p>
        </p:txBody>
      </p:sp>
      <p:graphicFrame>
        <p:nvGraphicFramePr>
          <p:cNvPr id="10" name="Table 9">
            <a:extLst>
              <a:ext uri="{FF2B5EF4-FFF2-40B4-BE49-F238E27FC236}">
                <a16:creationId xmlns:a16="http://schemas.microsoft.com/office/drawing/2014/main" id="{540ED450-7613-C99D-B975-157C74AC7CB2}"/>
              </a:ext>
              <a:ext uri="{C183D7F6-B498-43B3-948B-1728B52AA6E4}">
                <adec:decorative xmlns:adec="http://schemas.microsoft.com/office/drawing/2017/decorative" val="0"/>
              </a:ext>
            </a:extLst>
          </p:cNvPr>
          <p:cNvGraphicFramePr>
            <a:graphicFrameLocks noGrp="1"/>
          </p:cNvGraphicFramePr>
          <p:nvPr>
            <p:extLst>
              <p:ext uri="{D42A27DB-BD31-4B8C-83A1-F6EECF244321}">
                <p14:modId xmlns:p14="http://schemas.microsoft.com/office/powerpoint/2010/main" val="3528818186"/>
              </p:ext>
            </p:extLst>
          </p:nvPr>
        </p:nvGraphicFramePr>
        <p:xfrm>
          <a:off x="347998" y="1752057"/>
          <a:ext cx="11495999" cy="4195644"/>
        </p:xfrm>
        <a:graphic>
          <a:graphicData uri="http://schemas.openxmlformats.org/drawingml/2006/table">
            <a:tbl>
              <a:tblPr firstRow="1" bandRow="1">
                <a:tableStyleId>{69012ECD-51FC-41F1-AA8D-1B2483CD663E}</a:tableStyleId>
              </a:tblPr>
              <a:tblGrid>
                <a:gridCol w="1211392">
                  <a:extLst>
                    <a:ext uri="{9D8B030D-6E8A-4147-A177-3AD203B41FA5}">
                      <a16:colId xmlns:a16="http://schemas.microsoft.com/office/drawing/2014/main" val="3700305165"/>
                    </a:ext>
                  </a:extLst>
                </a:gridCol>
                <a:gridCol w="10284607">
                  <a:extLst>
                    <a:ext uri="{9D8B030D-6E8A-4147-A177-3AD203B41FA5}">
                      <a16:colId xmlns:a16="http://schemas.microsoft.com/office/drawing/2014/main" val="359516302"/>
                    </a:ext>
                  </a:extLst>
                </a:gridCol>
              </a:tblGrid>
              <a:tr h="371354">
                <a:tc>
                  <a:txBody>
                    <a:bodyPr/>
                    <a:lstStyle/>
                    <a:p>
                      <a:r>
                        <a:rPr lang="en-AU" sz="1600">
                          <a:latin typeface="+mj-lt"/>
                        </a:rPr>
                        <a:t>Acronym</a:t>
                      </a:r>
                    </a:p>
                  </a:txBody>
                  <a:tcPr/>
                </a:tc>
                <a:tc>
                  <a:txBody>
                    <a:bodyPr/>
                    <a:lstStyle/>
                    <a:p>
                      <a:r>
                        <a:rPr lang="en-AU" sz="1600">
                          <a:latin typeface="+mj-lt"/>
                        </a:rPr>
                        <a:t>Description</a:t>
                      </a:r>
                    </a:p>
                  </a:txBody>
                  <a:tcPr/>
                </a:tc>
                <a:extLst>
                  <a:ext uri="{0D108BD9-81ED-4DB2-BD59-A6C34878D82A}">
                    <a16:rowId xmlns:a16="http://schemas.microsoft.com/office/drawing/2014/main" val="4033011506"/>
                  </a:ext>
                </a:extLst>
              </a:tr>
              <a:tr h="900000">
                <a:tc>
                  <a:txBody>
                    <a:bodyPr/>
                    <a:lstStyle/>
                    <a:p>
                      <a:pPr algn="ctr"/>
                      <a:r>
                        <a:rPr lang="en-AU" sz="4800" b="1">
                          <a:solidFill>
                            <a:schemeClr val="accent1"/>
                          </a:solidFill>
                        </a:rPr>
                        <a:t>P</a:t>
                      </a:r>
                    </a:p>
                  </a:txBody>
                  <a:tcPr>
                    <a:solidFill>
                      <a:srgbClr val="DBFADF"/>
                    </a:solidFill>
                  </a:tcPr>
                </a:tc>
                <a:tc>
                  <a:txBody>
                    <a:bodyPr/>
                    <a:lstStyle/>
                    <a:p>
                      <a:pPr>
                        <a:lnSpc>
                          <a:spcPct val="114000"/>
                        </a:lnSpc>
                        <a:spcAft>
                          <a:spcPts val="600"/>
                        </a:spcAft>
                      </a:pPr>
                      <a:r>
                        <a:rPr lang="en-AU" sz="1400" b="0" i="0" kern="1200">
                          <a:solidFill>
                            <a:schemeClr val="tx1"/>
                          </a:solidFill>
                          <a:effectLst/>
                          <a:latin typeface="+mn-lt"/>
                          <a:ea typeface="+mn-ea"/>
                          <a:cs typeface="+mn-cs"/>
                        </a:rPr>
                        <a:t>Yang Yongliang’s video artwork ‘The Falls’ shows how cities and construction can change and overpower the natural world. The artwork uses the composition and features of a traditional Chinese </a:t>
                      </a:r>
                      <a:r>
                        <a:rPr lang="en-AU" sz="1400" b="0" i="1" kern="1200">
                          <a:solidFill>
                            <a:schemeClr val="tx1"/>
                          </a:solidFill>
                          <a:effectLst/>
                          <a:latin typeface="+mn-lt"/>
                          <a:ea typeface="+mn-ea"/>
                          <a:cs typeface="+mn-cs"/>
                        </a:rPr>
                        <a:t>Shan shui</a:t>
                      </a:r>
                      <a:r>
                        <a:rPr lang="en-AU" sz="1400" b="0" i="0" kern="1200">
                          <a:solidFill>
                            <a:schemeClr val="tx1"/>
                          </a:solidFill>
                          <a:effectLst/>
                          <a:latin typeface="+mn-lt"/>
                          <a:ea typeface="+mn-ea"/>
                          <a:cs typeface="+mn-cs"/>
                        </a:rPr>
                        <a:t> landscape to highlight the impact of urban development.</a:t>
                      </a:r>
                    </a:p>
                  </a:txBody>
                  <a:tcPr/>
                </a:tc>
                <a:extLst>
                  <a:ext uri="{0D108BD9-81ED-4DB2-BD59-A6C34878D82A}">
                    <a16:rowId xmlns:a16="http://schemas.microsoft.com/office/drawing/2014/main" val="1525376493"/>
                  </a:ext>
                </a:extLst>
              </a:tr>
              <a:tr h="1080000">
                <a:tc>
                  <a:txBody>
                    <a:bodyPr/>
                    <a:lstStyle/>
                    <a:p>
                      <a:pPr algn="ctr"/>
                      <a:r>
                        <a:rPr lang="en-AU" sz="4800" b="1">
                          <a:solidFill>
                            <a:schemeClr val="accent1"/>
                          </a:solidFill>
                        </a:rPr>
                        <a:t>E</a:t>
                      </a:r>
                    </a:p>
                  </a:txBody>
                  <a:tcPr>
                    <a:solidFill>
                      <a:srgbClr val="A8EDB3"/>
                    </a:solidFill>
                  </a:tcPr>
                </a:tc>
                <a:tc>
                  <a:txBody>
                    <a:bodyPr/>
                    <a:lstStyle/>
                    <a:p>
                      <a:pPr>
                        <a:lnSpc>
                          <a:spcPct val="114000"/>
                        </a:lnSpc>
                        <a:spcAft>
                          <a:spcPts val="600"/>
                        </a:spcAft>
                      </a:pPr>
                      <a:r>
                        <a:rPr lang="en-AU" sz="1400" b="0" i="0" kern="1200">
                          <a:solidFill>
                            <a:schemeClr val="tx1"/>
                          </a:solidFill>
                          <a:effectLst/>
                          <a:latin typeface="+mn-lt"/>
                          <a:ea typeface="+mn-ea"/>
                          <a:cs typeface="+mn-cs"/>
                        </a:rPr>
                        <a:t>The Falls is a video artwork made by combining hundreds of images of apartment buildings, houses, cranes and construction sites into a landscape composition resembling rugged mountains and waterfalls. Most of the built landscape remains still, while movement is created through the falling water, rising mist, and the animation of a single crane. This creates contrast between the busy construction features and the calming movement of mostly natural elements.</a:t>
                      </a:r>
                    </a:p>
                  </a:txBody>
                  <a:tcPr/>
                </a:tc>
                <a:extLst>
                  <a:ext uri="{0D108BD9-81ED-4DB2-BD59-A6C34878D82A}">
                    <a16:rowId xmlns:a16="http://schemas.microsoft.com/office/drawing/2014/main" val="4270299374"/>
                  </a:ext>
                </a:extLst>
              </a:tr>
              <a:tr h="1021330">
                <a:tc>
                  <a:txBody>
                    <a:bodyPr/>
                    <a:lstStyle/>
                    <a:p>
                      <a:pPr algn="ctr"/>
                      <a:r>
                        <a:rPr lang="en-AU" sz="4800" b="1">
                          <a:solidFill>
                            <a:schemeClr val="bg1"/>
                          </a:solidFill>
                        </a:rPr>
                        <a:t>E</a:t>
                      </a:r>
                    </a:p>
                  </a:txBody>
                  <a:tcPr>
                    <a:solidFill>
                      <a:srgbClr val="00AA45"/>
                    </a:solidFill>
                  </a:tcPr>
                </a:tc>
                <a:tc>
                  <a:txBody>
                    <a:bodyPr/>
                    <a:lstStyle/>
                    <a:p>
                      <a:pPr>
                        <a:lnSpc>
                          <a:spcPct val="114000"/>
                        </a:lnSpc>
                        <a:spcAft>
                          <a:spcPts val="600"/>
                        </a:spcAft>
                      </a:pPr>
                      <a:r>
                        <a:rPr lang="en-AU" sz="1400" b="0" i="0" kern="1200" dirty="0">
                          <a:solidFill>
                            <a:schemeClr val="tx1"/>
                          </a:solidFill>
                          <a:effectLst/>
                          <a:latin typeface="+mn-lt"/>
                          <a:ea typeface="+mn-ea"/>
                          <a:cs typeface="+mn-cs"/>
                        </a:rPr>
                        <a:t>Many of Yang Yongliang’s artworks depict cities overtaking natural landscapes, inspired by his experiences of living in cities like Shanghai and seeing them change over time through construction and development. He uses conventions of traditional </a:t>
                      </a:r>
                      <a:r>
                        <a:rPr lang="en-AU" sz="1400" b="0" i="1" kern="1200" dirty="0">
                          <a:solidFill>
                            <a:schemeClr val="tx1"/>
                          </a:solidFill>
                          <a:effectLst/>
                          <a:latin typeface="+mn-lt"/>
                          <a:ea typeface="+mn-ea"/>
                          <a:cs typeface="+mn-cs"/>
                        </a:rPr>
                        <a:t>Shan shui</a:t>
                      </a:r>
                      <a:r>
                        <a:rPr lang="en-AU" sz="1400" b="0" i="0" kern="1200" dirty="0">
                          <a:solidFill>
                            <a:schemeClr val="tx1"/>
                          </a:solidFill>
                          <a:effectLst/>
                          <a:latin typeface="+mn-lt"/>
                          <a:ea typeface="+mn-ea"/>
                          <a:cs typeface="+mn-cs"/>
                        </a:rPr>
                        <a:t> landscape artworks to connect to audiences, especially those familiar with Chinese art.</a:t>
                      </a:r>
                    </a:p>
                  </a:txBody>
                  <a:tcPr/>
                </a:tc>
                <a:extLst>
                  <a:ext uri="{0D108BD9-81ED-4DB2-BD59-A6C34878D82A}">
                    <a16:rowId xmlns:a16="http://schemas.microsoft.com/office/drawing/2014/main" val="1435850132"/>
                  </a:ext>
                </a:extLst>
              </a:tr>
              <a:tr h="0">
                <a:tc>
                  <a:txBody>
                    <a:bodyPr/>
                    <a:lstStyle/>
                    <a:p>
                      <a:pPr algn="ctr"/>
                      <a:r>
                        <a:rPr lang="en-AU" sz="4800" b="1">
                          <a:solidFill>
                            <a:schemeClr val="bg1"/>
                          </a:solidFill>
                        </a:rPr>
                        <a:t>L</a:t>
                      </a:r>
                    </a:p>
                  </a:txBody>
                  <a:tcPr>
                    <a:solidFill>
                      <a:srgbClr val="004000"/>
                    </a:solidFill>
                  </a:tcPr>
                </a:tc>
                <a:tc>
                  <a:txBody>
                    <a:bodyPr/>
                    <a:lstStyle/>
                    <a:p>
                      <a:pPr rtl="0">
                        <a:lnSpc>
                          <a:spcPct val="114000"/>
                        </a:lnSpc>
                        <a:spcAft>
                          <a:spcPts val="600"/>
                        </a:spcAft>
                      </a:pPr>
                      <a:r>
                        <a:rPr lang="en-AU" sz="1400" b="0" i="0" kern="1200" dirty="0">
                          <a:solidFill>
                            <a:schemeClr val="tx1"/>
                          </a:solidFill>
                          <a:effectLst/>
                          <a:latin typeface="+mn-lt"/>
                          <a:ea typeface="+mn-ea"/>
                          <a:cs typeface="+mn-cs"/>
                        </a:rPr>
                        <a:t>By reimagining traditional artworks and combining natural and constructed imagery, Yang Yongliang’s artworks invite audiences to think about the relationships between the natural and built environment a</a:t>
                      </a:r>
                      <a:r>
                        <a:rPr lang="en-AU" sz="1400" kern="1200" dirty="0">
                          <a:solidFill>
                            <a:schemeClr val="tx1"/>
                          </a:solidFill>
                          <a:effectLst/>
                          <a:latin typeface="+mn-lt"/>
                          <a:ea typeface="+mn-ea"/>
                          <a:cs typeface="+mn-cs"/>
                        </a:rPr>
                        <a:t>s they evolve over time reshaping the memories and identities of those who inhabit these spaces.</a:t>
                      </a:r>
                      <a:r>
                        <a:rPr lang="en-AU" sz="1400" b="0" i="0" kern="1200" dirty="0">
                          <a:solidFill>
                            <a:schemeClr val="tx1"/>
                          </a:solidFill>
                          <a:effectLst/>
                          <a:latin typeface="+mn-lt"/>
                          <a:ea typeface="+mn-ea"/>
                          <a:cs typeface="+mn-cs"/>
                        </a:rPr>
                        <a:t> </a:t>
                      </a:r>
                    </a:p>
                  </a:txBody>
                  <a:tcPr/>
                </a:tc>
                <a:extLst>
                  <a:ext uri="{0D108BD9-81ED-4DB2-BD59-A6C34878D82A}">
                    <a16:rowId xmlns:a16="http://schemas.microsoft.com/office/drawing/2014/main" val="923991128"/>
                  </a:ext>
                </a:extLst>
              </a:tr>
            </a:tbl>
          </a:graphicData>
        </a:graphic>
      </p:graphicFrame>
      <p:sp>
        <p:nvSpPr>
          <p:cNvPr id="2" name="Slide Number Placeholder 1">
            <a:extLst>
              <a:ext uri="{FF2B5EF4-FFF2-40B4-BE49-F238E27FC236}">
                <a16:creationId xmlns:a16="http://schemas.microsoft.com/office/drawing/2014/main" id="{7F1F6BE6-D1D0-11BA-C0AB-FF00763A55A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98</a:t>
            </a:fld>
            <a:endParaRPr lang="en-AU"/>
          </a:p>
        </p:txBody>
      </p:sp>
    </p:spTree>
    <p:extLst>
      <p:ext uri="{BB962C8B-B14F-4D97-AF65-F5344CB8AC3E}">
        <p14:creationId xmlns:p14="http://schemas.microsoft.com/office/powerpoint/2010/main" val="1649849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A8627E-18D4-F9A5-D28F-9C3AC13E44E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BF063E5-21A3-71E4-DD05-F19990E63BC6}"/>
              </a:ext>
            </a:extLst>
          </p:cNvPr>
          <p:cNvSpPr>
            <a:spLocks noGrp="1"/>
          </p:cNvSpPr>
          <p:nvPr>
            <p:ph type="title"/>
          </p:nvPr>
        </p:nvSpPr>
        <p:spPr>
          <a:xfrm>
            <a:off x="360000" y="360000"/>
            <a:ext cx="5580281" cy="545601"/>
          </a:xfrm>
        </p:spPr>
        <p:txBody>
          <a:bodyPr/>
          <a:lstStyle/>
          <a:p>
            <a:r>
              <a:rPr lang="en-AU" dirty="0">
                <a:latin typeface="+mj-lt"/>
              </a:rPr>
              <a:t>Quick summary </a:t>
            </a:r>
            <a:r>
              <a:rPr lang="en-AU" dirty="0">
                <a:solidFill>
                  <a:schemeClr val="accent1">
                    <a:alpha val="0"/>
                  </a:schemeClr>
                </a:solidFill>
                <a:latin typeface="+mj-lt"/>
              </a:rPr>
              <a:t>(3)</a:t>
            </a:r>
          </a:p>
        </p:txBody>
      </p:sp>
      <p:sp>
        <p:nvSpPr>
          <p:cNvPr id="4" name="Text Placeholder 3">
            <a:extLst>
              <a:ext uri="{FF2B5EF4-FFF2-40B4-BE49-F238E27FC236}">
                <a16:creationId xmlns:a16="http://schemas.microsoft.com/office/drawing/2014/main" id="{A69AD3B9-872C-6946-7D8B-CC1DB1D6DE8E}"/>
              </a:ext>
            </a:extLst>
          </p:cNvPr>
          <p:cNvSpPr>
            <a:spLocks noGrp="1"/>
          </p:cNvSpPr>
          <p:nvPr>
            <p:ph type="body" sz="quarter" idx="18"/>
          </p:nvPr>
        </p:nvSpPr>
        <p:spPr>
          <a:xfrm>
            <a:off x="359999" y="982520"/>
            <a:ext cx="5580281" cy="310015"/>
          </a:xfrm>
        </p:spPr>
        <p:txBody>
          <a:bodyPr/>
          <a:lstStyle/>
          <a:p>
            <a:r>
              <a:rPr lang="en-AU">
                <a:latin typeface="+mj-lt"/>
              </a:rPr>
              <a:t>4.4(f) – The big ideas</a:t>
            </a:r>
          </a:p>
        </p:txBody>
      </p:sp>
      <p:grpSp>
        <p:nvGrpSpPr>
          <p:cNvPr id="28" name="Group 27" descr="Task –  What are the big ideas about the world Yang Yongliang examines in his artwork?&#10;">
            <a:extLst>
              <a:ext uri="{FF2B5EF4-FFF2-40B4-BE49-F238E27FC236}">
                <a16:creationId xmlns:a16="http://schemas.microsoft.com/office/drawing/2014/main" id="{937054DA-23F9-23C8-C12F-9F6851E31FF4}"/>
              </a:ext>
            </a:extLst>
          </p:cNvPr>
          <p:cNvGrpSpPr/>
          <p:nvPr/>
        </p:nvGrpSpPr>
        <p:grpSpPr>
          <a:xfrm>
            <a:off x="6251720" y="160550"/>
            <a:ext cx="5580280" cy="1045440"/>
            <a:chOff x="4308000" y="160550"/>
            <a:chExt cx="5580280" cy="1045440"/>
          </a:xfrm>
        </p:grpSpPr>
        <p:grpSp>
          <p:nvGrpSpPr>
            <p:cNvPr id="29" name="Group 28" descr="2. Pre-production">
              <a:extLst>
                <a:ext uri="{FF2B5EF4-FFF2-40B4-BE49-F238E27FC236}">
                  <a16:creationId xmlns:a16="http://schemas.microsoft.com/office/drawing/2014/main" id="{A1D9E155-9D9E-C867-59A5-0DA034C8AFAA}"/>
                </a:ext>
              </a:extLst>
            </p:cNvPr>
            <p:cNvGrpSpPr/>
            <p:nvPr/>
          </p:nvGrpSpPr>
          <p:grpSpPr>
            <a:xfrm>
              <a:off x="4308000" y="160550"/>
              <a:ext cx="5580280" cy="1045440"/>
              <a:chOff x="8516640" y="310738"/>
              <a:chExt cx="5580280" cy="1045440"/>
            </a:xfrm>
          </p:grpSpPr>
          <p:sp>
            <p:nvSpPr>
              <p:cNvPr id="31" name="Rectangle: Rounded Corners 30">
                <a:extLst>
                  <a:ext uri="{FF2B5EF4-FFF2-40B4-BE49-F238E27FC236}">
                    <a16:creationId xmlns:a16="http://schemas.microsoft.com/office/drawing/2014/main" id="{F18D1380-6A09-90F4-F4F7-A0B3DC190260}"/>
                  </a:ext>
                  <a:ext uri="{C183D7F6-B498-43B3-948B-1728B52AA6E4}">
                    <adec:decorative xmlns:adec="http://schemas.microsoft.com/office/drawing/2017/decorative" val="1"/>
                  </a:ext>
                </a:extLst>
              </p:cNvPr>
              <p:cNvSpPr/>
              <p:nvPr/>
            </p:nvSpPr>
            <p:spPr>
              <a:xfrm>
                <a:off x="9194422" y="374761"/>
                <a:ext cx="4902498"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63538"/>
                <a:r>
                  <a:rPr lang="en-GB" sz="1800" b="1">
                    <a:solidFill>
                      <a:schemeClr val="tx1"/>
                    </a:solidFill>
                    <a:latin typeface="+mj-lt"/>
                    <a:cs typeface="Arial" panose="020B0604020202020204" pitchFamily="34" charset="0"/>
                  </a:rPr>
                  <a:t>Task </a:t>
                </a:r>
                <a:r>
                  <a:rPr lang="en-GB" sz="1800">
                    <a:solidFill>
                      <a:schemeClr val="tx1"/>
                    </a:solidFill>
                    <a:latin typeface="+mj-lt"/>
                    <a:cs typeface="Arial" panose="020B0604020202020204" pitchFamily="34" charset="0"/>
                  </a:rPr>
                  <a:t>–  What are the big ideas about the world Yang Yongliang examines in his artwork?</a:t>
                </a:r>
              </a:p>
            </p:txBody>
          </p:sp>
          <p:sp>
            <p:nvSpPr>
              <p:cNvPr id="32" name="Oval 31">
                <a:hlinkClick r:id="rId3" action="ppaction://hlinksldjump"/>
                <a:extLst>
                  <a:ext uri="{FF2B5EF4-FFF2-40B4-BE49-F238E27FC236}">
                    <a16:creationId xmlns:a16="http://schemas.microsoft.com/office/drawing/2014/main" id="{943700AA-27A0-4E30-199F-69C819C2ABDF}"/>
                  </a:ext>
                </a:extLst>
              </p:cNvPr>
              <p:cNvSpPr/>
              <p:nvPr/>
            </p:nvSpPr>
            <p:spPr>
              <a:xfrm>
                <a:off x="8516640" y="310738"/>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sz="3000" b="1">
                  <a:solidFill>
                    <a:schemeClr val="bg1"/>
                  </a:solidFill>
                  <a:latin typeface="+mj-lt"/>
                  <a:cs typeface="Arial" panose="020B0604020202020204" pitchFamily="34" charset="0"/>
                </a:endParaRPr>
              </a:p>
            </p:txBody>
          </p:sp>
        </p:grpSp>
        <p:pic>
          <p:nvPicPr>
            <p:cNvPr id="30" name="Picture 29">
              <a:extLst>
                <a:ext uri="{FF2B5EF4-FFF2-40B4-BE49-F238E27FC236}">
                  <a16:creationId xmlns:a16="http://schemas.microsoft.com/office/drawing/2014/main" id="{02510F13-1197-0020-C780-F9A620DB937E}"/>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4411900" y="261378"/>
              <a:ext cx="837640" cy="845694"/>
            </a:xfrm>
            <a:prstGeom prst="rect">
              <a:avLst/>
            </a:prstGeom>
          </p:spPr>
        </p:pic>
      </p:grpSp>
      <p:grpSp>
        <p:nvGrpSpPr>
          <p:cNvPr id="6" name="Group 5" descr="Yang Yongliang">
            <a:extLst>
              <a:ext uri="{FF2B5EF4-FFF2-40B4-BE49-F238E27FC236}">
                <a16:creationId xmlns:a16="http://schemas.microsoft.com/office/drawing/2014/main" id="{A9933078-9B01-E8D5-31C6-20C2AF9AF410}"/>
              </a:ext>
            </a:extLst>
          </p:cNvPr>
          <p:cNvGrpSpPr/>
          <p:nvPr/>
        </p:nvGrpSpPr>
        <p:grpSpPr>
          <a:xfrm>
            <a:off x="1806039" y="1276160"/>
            <a:ext cx="5220000" cy="5220000"/>
            <a:chOff x="1653639" y="1123760"/>
            <a:chExt cx="5471315" cy="5247059"/>
          </a:xfrm>
        </p:grpSpPr>
        <p:sp>
          <p:nvSpPr>
            <p:cNvPr id="7" name="Google Shape;79;p15" descr="Venn object 1">
              <a:extLst>
                <a:ext uri="{FF2B5EF4-FFF2-40B4-BE49-F238E27FC236}">
                  <a16:creationId xmlns:a16="http://schemas.microsoft.com/office/drawing/2014/main" id="{1A4FA503-C9F0-CD5E-3139-C3377C11124B}"/>
                </a:ext>
              </a:extLst>
            </p:cNvPr>
            <p:cNvSpPr/>
            <p:nvPr/>
          </p:nvSpPr>
          <p:spPr>
            <a:xfrm>
              <a:off x="1653639" y="1284852"/>
              <a:ext cx="5471315" cy="5085967"/>
            </a:xfrm>
            <a:prstGeom prst="ellipse">
              <a:avLst/>
            </a:prstGeom>
            <a:noFill/>
            <a:ln w="57150" cap="flat" cmpd="sng">
              <a:solidFill>
                <a:srgbClr val="00ACC2"/>
              </a:solidFill>
              <a:prstDash val="solid"/>
              <a:miter lim="800000"/>
              <a:headEnd type="none" w="sm" len="sm"/>
              <a:tailEnd type="none" w="sm" len="sm"/>
            </a:ln>
            <a:effectLst/>
          </p:spPr>
          <p:txBody>
            <a:bodyPr spcFirstLastPara="1" wrap="square" lIns="105500" tIns="52733" rIns="105500" bIns="52733" anchor="ctr" anchorCtr="0">
              <a:noAutofit/>
            </a:bodyPr>
            <a:lstStyle/>
            <a:p>
              <a:pPr algn="ctr" defTabSz="1219170">
                <a:buClr>
                  <a:srgbClr val="000000"/>
                </a:buClr>
                <a:buSzPts val="1200"/>
              </a:pPr>
              <a:endParaRPr sz="1600" kern="0">
                <a:solidFill>
                  <a:srgbClr val="000000"/>
                </a:solidFill>
                <a:latin typeface="+mj-lt"/>
                <a:ea typeface="Montserrat"/>
                <a:cs typeface="Arial" panose="020B0604020202020204" pitchFamily="34" charset="0"/>
                <a:sym typeface="Montserrat"/>
              </a:endParaRPr>
            </a:p>
            <a:p>
              <a:pPr algn="ctr" defTabSz="1219170">
                <a:buClr>
                  <a:srgbClr val="000000"/>
                </a:buClr>
                <a:buSzPts val="1200"/>
              </a:pPr>
              <a:endParaRPr sz="1600" kern="0">
                <a:solidFill>
                  <a:srgbClr val="000000"/>
                </a:solidFill>
                <a:latin typeface="+mj-lt"/>
                <a:ea typeface="Montserrat"/>
                <a:cs typeface="Arial" panose="020B0604020202020204" pitchFamily="34" charset="0"/>
                <a:sym typeface="Montserrat"/>
              </a:endParaRPr>
            </a:p>
            <a:p>
              <a:pPr algn="ctr" defTabSz="1219170">
                <a:buClr>
                  <a:srgbClr val="000000"/>
                </a:buClr>
                <a:buSzPts val="1200"/>
              </a:pPr>
              <a:endParaRPr sz="1600" kern="0">
                <a:solidFill>
                  <a:srgbClr val="000000"/>
                </a:solidFill>
                <a:latin typeface="+mj-lt"/>
                <a:ea typeface="Montserrat"/>
                <a:cs typeface="Arial" panose="020B0604020202020204" pitchFamily="34" charset="0"/>
                <a:sym typeface="Montserrat"/>
              </a:endParaRPr>
            </a:p>
          </p:txBody>
        </p:sp>
        <p:sp>
          <p:nvSpPr>
            <p:cNvPr id="8" name="Rectangle: Rounded Corners 7">
              <a:extLst>
                <a:ext uri="{FF2B5EF4-FFF2-40B4-BE49-F238E27FC236}">
                  <a16:creationId xmlns:a16="http://schemas.microsoft.com/office/drawing/2014/main" id="{40CC6E4D-BE70-E197-FDE9-E40AF7944A78}"/>
                </a:ext>
              </a:extLst>
            </p:cNvPr>
            <p:cNvSpPr/>
            <p:nvPr/>
          </p:nvSpPr>
          <p:spPr>
            <a:xfrm>
              <a:off x="3233969" y="1123760"/>
              <a:ext cx="2310656" cy="544512"/>
            </a:xfrm>
            <a:prstGeom prst="roundRect">
              <a:avLst/>
            </a:prstGeom>
            <a:solidFill>
              <a:srgbClr val="E5F7FC"/>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p>
              <a:pPr algn="ctr">
                <a:buClr>
                  <a:srgbClr val="000000"/>
                </a:buClr>
                <a:buFont typeface="Arial"/>
              </a:pPr>
              <a:r>
                <a:rPr lang="en-AU" sz="1800" b="1">
                  <a:solidFill>
                    <a:srgbClr val="000000"/>
                  </a:solidFill>
                  <a:latin typeface="+mj-lt"/>
                  <a:cs typeface="Arial" panose="020B0604020202020204" pitchFamily="34" charset="0"/>
                </a:rPr>
                <a:t>Yang Yongliang</a:t>
              </a:r>
            </a:p>
          </p:txBody>
        </p:sp>
      </p:grpSp>
      <p:sp>
        <p:nvSpPr>
          <p:cNvPr id="12" name="Google Shape;83;p15">
            <a:extLst>
              <a:ext uri="{FF2B5EF4-FFF2-40B4-BE49-F238E27FC236}">
                <a16:creationId xmlns:a16="http://schemas.microsoft.com/office/drawing/2014/main" id="{1D45D86B-2960-75F4-4FBE-EF054CF5831E}"/>
              </a:ext>
            </a:extLst>
          </p:cNvPr>
          <p:cNvSpPr txBox="1"/>
          <p:nvPr/>
        </p:nvSpPr>
        <p:spPr>
          <a:xfrm>
            <a:off x="2817628" y="2212713"/>
            <a:ext cx="3278372" cy="3369127"/>
          </a:xfrm>
          <a:prstGeom prst="rect">
            <a:avLst/>
          </a:prstGeom>
          <a:noFill/>
          <a:ln>
            <a:noFill/>
          </a:ln>
        </p:spPr>
        <p:txBody>
          <a:bodyPr spcFirstLastPara="1" wrap="square" lIns="121900" tIns="121900" rIns="121900" bIns="121900" anchor="t" anchorCtr="0">
            <a:noAutofit/>
          </a:bodyPr>
          <a:lstStyle/>
          <a:p>
            <a:pPr marL="285750" indent="-285750" defTabSz="1219170">
              <a:lnSpc>
                <a:spcPct val="114000"/>
              </a:lnSpc>
              <a:spcAft>
                <a:spcPts val="600"/>
              </a:spcAft>
              <a:buClr>
                <a:srgbClr val="000000"/>
              </a:buClr>
              <a:buSzPts val="1200"/>
              <a:buFont typeface="Arial" panose="020B0604020202020204" pitchFamily="34" charset="0"/>
              <a:buChar char="•"/>
            </a:pPr>
            <a:r>
              <a:rPr lang="en-AU" sz="1600" kern="0">
                <a:solidFill>
                  <a:srgbClr val="000000"/>
                </a:solidFill>
                <a:ea typeface="Montserrat"/>
                <a:cs typeface="Arial" panose="020B0604020202020204" pitchFamily="34" charset="0"/>
                <a:sym typeface="Montserrat"/>
              </a:rPr>
              <a:t>Click to add text</a:t>
            </a:r>
            <a:endParaRPr sz="1600" kern="0">
              <a:solidFill>
                <a:srgbClr val="000000"/>
              </a:solidFill>
              <a:ea typeface="Montserrat"/>
              <a:cs typeface="Arial" panose="020B0604020202020204" pitchFamily="34" charset="0"/>
              <a:sym typeface="Montserrat"/>
            </a:endParaRPr>
          </a:p>
        </p:txBody>
      </p:sp>
      <p:sp>
        <p:nvSpPr>
          <p:cNvPr id="2" name="Slide Number Placeholder 1">
            <a:extLst>
              <a:ext uri="{FF2B5EF4-FFF2-40B4-BE49-F238E27FC236}">
                <a16:creationId xmlns:a16="http://schemas.microsoft.com/office/drawing/2014/main" id="{EBB3F3D3-C009-A7D6-2949-7E7CC202DD8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99</a:t>
            </a:fld>
            <a:endParaRPr lang="en-AU"/>
          </a:p>
        </p:txBody>
      </p:sp>
    </p:spTree>
    <p:extLst>
      <p:ext uri="{BB962C8B-B14F-4D97-AF65-F5344CB8AC3E}">
        <p14:creationId xmlns:p14="http://schemas.microsoft.com/office/powerpoint/2010/main" val="3719793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NSWG Corporate">
  <a:themeElements>
    <a:clrScheme name="Custom 14">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146CFD"/>
      </a:hlink>
      <a:folHlink>
        <a:srgbClr val="146CF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800" dirty="0"/>
        </a:defPPr>
      </a:lstStyle>
    </a:txDef>
  </a:objectDefaults>
  <a:extraClrSchemeLst/>
  <a:extLst>
    <a:ext uri="{05A4C25C-085E-4340-85A3-A5531E510DB2}">
      <thm15:themeFamily xmlns:thm15="http://schemas.microsoft.com/office/thememl/2012/main" name="Presentation1" id="{98D72BBF-9DFB-4703-A10A-3D04BF39C611}" vid="{E5DF0675-1073-40E7-AE87-3170FA1911D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student-facing-secondary-template-2025-v1</Template>
  <TotalTime>0</TotalTime>
  <Words>19760</Words>
  <Application>Microsoft Office PowerPoint</Application>
  <PresentationFormat>Widescreen</PresentationFormat>
  <Paragraphs>2083</Paragraphs>
  <Slides>152</Slides>
  <Notes>113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152</vt:i4>
      </vt:variant>
    </vt:vector>
  </HeadingPairs>
  <TitlesOfParts>
    <vt:vector size="161" baseType="lpstr">
      <vt:lpstr>Aptos</vt:lpstr>
      <vt:lpstr>Arial</vt:lpstr>
      <vt:lpstr>Times New Roman</vt:lpstr>
      <vt:lpstr>Segoe UI</vt:lpstr>
      <vt:lpstr>Montserrat</vt:lpstr>
      <vt:lpstr>Calibri</vt:lpstr>
      <vt:lpstr>Public Sans</vt:lpstr>
      <vt:lpstr>DengXian</vt:lpstr>
      <vt:lpstr>NSWG Corporate</vt:lpstr>
      <vt:lpstr>Instructions for use</vt:lpstr>
      <vt:lpstr>Architextures</vt:lpstr>
      <vt:lpstr>Learning sequences</vt:lpstr>
      <vt:lpstr>Appendices</vt:lpstr>
      <vt:lpstr>Learning sequence 1:  The world around us</vt:lpstr>
      <vt:lpstr>Learning intentions and success criteria (1)</vt:lpstr>
      <vt:lpstr>Where you are… (1)</vt:lpstr>
      <vt:lpstr>Where you are… (2)</vt:lpstr>
      <vt:lpstr>Where you are… (3)</vt:lpstr>
      <vt:lpstr>Where you are… (4)</vt:lpstr>
      <vt:lpstr>Where you are… (5)</vt:lpstr>
      <vt:lpstr>Where you are… (6)</vt:lpstr>
      <vt:lpstr>Where you are… (7)</vt:lpstr>
      <vt:lpstr>Where you are… (8)</vt:lpstr>
      <vt:lpstr>Postcode bingo (1)</vt:lpstr>
      <vt:lpstr>Postcode bingo (2)</vt:lpstr>
      <vt:lpstr>Postcode bingo (3)</vt:lpstr>
      <vt:lpstr>Drawing practice (1)</vt:lpstr>
      <vt:lpstr>Drawing practice (2)</vt:lpstr>
      <vt:lpstr>3 focus artists (1)</vt:lpstr>
      <vt:lpstr>3 focus artists (2)</vt:lpstr>
      <vt:lpstr>3 focus artists (3)</vt:lpstr>
      <vt:lpstr>3 focus artists (4)</vt:lpstr>
      <vt:lpstr>Carrying traces… (1)</vt:lpstr>
      <vt:lpstr>Carrying traces… (2)</vt:lpstr>
      <vt:lpstr>Learning sequence 2: Site investigations  Dennis Golding case study </vt:lpstr>
      <vt:lpstr>Learning intentions and success criteria (2)</vt:lpstr>
      <vt:lpstr>Documenting like an artist (1)</vt:lpstr>
      <vt:lpstr>Documenting like an artist (2)</vt:lpstr>
      <vt:lpstr>Documenting like an artist (3)</vt:lpstr>
      <vt:lpstr>Documenting like an artist (4)</vt:lpstr>
      <vt:lpstr>Documenting like an artist (5)</vt:lpstr>
      <vt:lpstr>Documenting like an artist (6)</vt:lpstr>
      <vt:lpstr>Documenting like an artist (7)</vt:lpstr>
      <vt:lpstr>Documenting like an artist (8)</vt:lpstr>
      <vt:lpstr>Documenting like an artist (9)</vt:lpstr>
      <vt:lpstr>Site investigations (1)</vt:lpstr>
      <vt:lpstr>Site investigations (2)</vt:lpstr>
      <vt:lpstr>Site investigations (3)</vt:lpstr>
      <vt:lpstr>Site investigations (4)</vt:lpstr>
      <vt:lpstr>Debrief on site investigation (1)</vt:lpstr>
      <vt:lpstr>Debrief on site investigation (2)</vt:lpstr>
      <vt:lpstr>Debrief on site investigation (3)</vt:lpstr>
      <vt:lpstr>Debrief on site investigation (4)</vt:lpstr>
      <vt:lpstr>Cast In Cast Out – Dennis Golding (1)</vt:lpstr>
      <vt:lpstr>Cast In Cast Out – Dennis Golding (2)</vt:lpstr>
      <vt:lpstr>Cast In Cast Out – Dennis Golding (3)</vt:lpstr>
      <vt:lpstr>Cast In Cast Out – Dennis Golding (4)</vt:lpstr>
      <vt:lpstr>Cast In Cast Out – Dennis Golding (5)</vt:lpstr>
      <vt:lpstr>Cast In Cast Out – Dennis Golding (6)</vt:lpstr>
      <vt:lpstr>Cast In Cast Out – inferring meaning (1)</vt:lpstr>
      <vt:lpstr>Cast In Cast Out – inferring meaning (2)</vt:lpstr>
      <vt:lpstr>Cast In Cast Out – inferring meaning (3)</vt:lpstr>
      <vt:lpstr>Cast In Cast Out – inferring meaning (4)</vt:lpstr>
      <vt:lpstr>Cast In Cast Out – inferring meaning (5)</vt:lpstr>
      <vt:lpstr>Cast In Cast Out – inferring meaning (6)</vt:lpstr>
      <vt:lpstr>Cast In Cast Out – inferring meaning (7)</vt:lpstr>
      <vt:lpstr>Quick summary (1)</vt:lpstr>
      <vt:lpstr>Learning sequence 3: Art making processes Mylyn Nguyen case study </vt:lpstr>
      <vt:lpstr>Learning intentions and success criteria (3)</vt:lpstr>
      <vt:lpstr>Art making – working through source material (1)</vt:lpstr>
      <vt:lpstr>Art making – working through source material (2)</vt:lpstr>
      <vt:lpstr>Art making – working through source material (3)</vt:lpstr>
      <vt:lpstr>Art making – working through source material (4)</vt:lpstr>
      <vt:lpstr>Mylyn Nguyen – representing the world (1)</vt:lpstr>
      <vt:lpstr>Mylyn Nguyen – representing the world (2)</vt:lpstr>
      <vt:lpstr>Mylyn Nguyen – representing the world (3)</vt:lpstr>
      <vt:lpstr>Mylyn Nguyen – representing the world (4)</vt:lpstr>
      <vt:lpstr>Mylyn Nguyen – representing the world (5)</vt:lpstr>
      <vt:lpstr>Mylyn Nguyen – representation and practice (1)</vt:lpstr>
      <vt:lpstr>Mylyn Nguyen – representation and practice (2)</vt:lpstr>
      <vt:lpstr>Mylyn Nguyen – representation and practice (3)</vt:lpstr>
      <vt:lpstr>Mylyn Nguyen – representation and practice (4)</vt:lpstr>
      <vt:lpstr>Mylyn Nguyen – representation and practice (5)</vt:lpstr>
      <vt:lpstr>Mylyn Nguyen – representation and practice (6)</vt:lpstr>
      <vt:lpstr>Quick summary (2)</vt:lpstr>
      <vt:lpstr>Making connections… (1)</vt:lpstr>
      <vt:lpstr>Learning sequence 4: Resolving practice Yang Yongliang case study </vt:lpstr>
      <vt:lpstr>Learning intentions and success criteria (4)</vt:lpstr>
      <vt:lpstr>Art making – refining and resolving (1) </vt:lpstr>
      <vt:lpstr>Art making – review, refine and reflect (1)</vt:lpstr>
      <vt:lpstr>Art making – review, refine and reflect (2)</vt:lpstr>
      <vt:lpstr>Art making – review, refine and reflect (3)</vt:lpstr>
      <vt:lpstr>Yang Yongliang – creating new worlds (1)</vt:lpstr>
      <vt:lpstr>Yang Yongliang – creating new worlds (2)</vt:lpstr>
      <vt:lpstr>Yang Yongliang – creating new worlds (3)</vt:lpstr>
      <vt:lpstr>Yang Yongliang – creating new worlds (4)</vt:lpstr>
      <vt:lpstr>Yang Yongliang – creating new worlds (5)</vt:lpstr>
      <vt:lpstr>Yang Yongliang – creating new worlds (6)</vt:lpstr>
      <vt:lpstr>Yang Yongliang – creating new worlds (7)</vt:lpstr>
      <vt:lpstr>The old and the new (1)</vt:lpstr>
      <vt:lpstr>The old and the new (2)</vt:lpstr>
      <vt:lpstr>The old and the new (3)</vt:lpstr>
      <vt:lpstr>Yang Yongliang – reimagining the world (1)</vt:lpstr>
      <vt:lpstr>Yang Yongliang – reimagining the world (2)</vt:lpstr>
      <vt:lpstr>Yang Yongliang – reimagining the world (3)</vt:lpstr>
      <vt:lpstr>Yang Yongliang – reimagining the world (4)</vt:lpstr>
      <vt:lpstr>Yang Yongliang – reimagining the world (5)</vt:lpstr>
      <vt:lpstr>Quick summary (3)</vt:lpstr>
      <vt:lpstr>Making connections… (2)</vt:lpstr>
      <vt:lpstr>Learning sequence 5: Adopt the role of the artist and critic  </vt:lpstr>
      <vt:lpstr>Learning intentions and success criteria (5)</vt:lpstr>
      <vt:lpstr>Art making – reflecting on practice</vt:lpstr>
      <vt:lpstr>Art making – planning (1)</vt:lpstr>
      <vt:lpstr>Art making – planning (2)</vt:lpstr>
      <vt:lpstr>Art making – planning (3)</vt:lpstr>
      <vt:lpstr>Art critical and historical response (1)</vt:lpstr>
      <vt:lpstr>Art critical and historical response (2)</vt:lpstr>
      <vt:lpstr>Art critical and historical response (3)</vt:lpstr>
      <vt:lpstr>Art critical and historical response (4)</vt:lpstr>
      <vt:lpstr>Art critical and historical response (5)</vt:lpstr>
      <vt:lpstr>Art critical and historical response (6)</vt:lpstr>
      <vt:lpstr>Appendix 1 Self-evaluation and peer feedback protocols</vt:lpstr>
      <vt:lpstr>Reflect on your art making</vt:lpstr>
      <vt:lpstr>Reflect on your writing</vt:lpstr>
      <vt:lpstr>Appendix 2 Mylyn Nguyen artworks</vt:lpstr>
      <vt:lpstr>224 King Street</vt:lpstr>
      <vt:lpstr>411 King Street</vt:lpstr>
      <vt:lpstr>475 King Street</vt:lpstr>
      <vt:lpstr>Appendix 3 Selected artworks from ARTEXPRESS</vt:lpstr>
      <vt:lpstr>Concrete Bubble</vt:lpstr>
      <vt:lpstr>Foreign Familiarity</vt:lpstr>
      <vt:lpstr>Alone Together</vt:lpstr>
      <vt:lpstr>Global Symphony</vt:lpstr>
      <vt:lpstr>Portland- The town that built Sydney</vt:lpstr>
      <vt:lpstr>Ce n'est pas une maison de poupée</vt:lpstr>
      <vt:lpstr>Sanctuary: A personal exploration through Japanese architecture</vt:lpstr>
      <vt:lpstr>BOWRAL, 1861 - 2021</vt:lpstr>
      <vt:lpstr>Which Box Fits You?</vt:lpstr>
      <vt:lpstr>Concept 45 (A Round Corner)</vt:lpstr>
      <vt:lpstr>Archmodernist</vt:lpstr>
      <vt:lpstr>Gargoyle For Sydney Harbour Bridge</vt:lpstr>
      <vt:lpstr>Additional ARTEXPRESS artworks</vt:lpstr>
      <vt:lpstr>Appendix 4 Additional artwork references</vt:lpstr>
      <vt:lpstr>Additional artworld references</vt:lpstr>
      <vt:lpstr>Appendix 5 Art making technique spotlight – trace monotype</vt:lpstr>
      <vt:lpstr>Art making technique spotlight – trace monotype (1)</vt:lpstr>
      <vt:lpstr>Art making technique spotlight – trace monotype (2)</vt:lpstr>
      <vt:lpstr>Art making technique spotlight – trace monotype (3)</vt:lpstr>
      <vt:lpstr>Art making technique spotlight – trace monotype (4)</vt:lpstr>
      <vt:lpstr>Art making technique spotlight – trace monotype (5)</vt:lpstr>
      <vt:lpstr>Art making technique spotlight – trace monotype (6)</vt:lpstr>
      <vt:lpstr>Art making technique spotlight – trace monotype (7)</vt:lpstr>
      <vt:lpstr>Art making technique spotlight – trace monotype (8)</vt:lpstr>
      <vt:lpstr>Art making technique spotlight – trace monotype (9)</vt:lpstr>
      <vt:lpstr>Art making technique spotlight – trace monotype (10)</vt:lpstr>
      <vt:lpstr>References (1)</vt:lpstr>
      <vt:lpstr>References (2)</vt:lpstr>
      <vt:lpstr>References (3)</vt:lpstr>
      <vt:lpstr>References (4)</vt:lpstr>
      <vt:lpstr>References (5)</vt:lpstr>
      <vt:lpstr>Copyright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Architextures – sample unit – Visual Arts, Stage 5</dc:title>
  <dc:creator/>
  <cp:lastModifiedBy/>
  <cp:revision>1</cp:revision>
  <dcterms:created xsi:type="dcterms:W3CDTF">2026-03-16T04:39:13Z</dcterms:created>
  <dcterms:modified xsi:type="dcterms:W3CDTF">2026-03-16T04:39:36Z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603dfd7-d93a-4381-a340-2995d8282205_Enabled">
    <vt:lpwstr>true</vt:lpwstr>
  </property>
  <property fmtid="{D5CDD505-2E9C-101B-9397-08002B2CF9AE}" pid="3" name="MSIP_Label_b603dfd7-d93a-4381-a340-2995d8282205_SetDate">
    <vt:lpwstr>2026-03-16T04:39:35Z</vt:lpwstr>
  </property>
  <property fmtid="{D5CDD505-2E9C-101B-9397-08002B2CF9AE}" pid="4" name="MSIP_Label_b603dfd7-d93a-4381-a340-2995d8282205_Method">
    <vt:lpwstr>Standard</vt:lpwstr>
  </property>
  <property fmtid="{D5CDD505-2E9C-101B-9397-08002B2CF9AE}" pid="5" name="MSIP_Label_b603dfd7-d93a-4381-a340-2995d8282205_Name">
    <vt:lpwstr>OFFICIAL</vt:lpwstr>
  </property>
  <property fmtid="{D5CDD505-2E9C-101B-9397-08002B2CF9AE}" pid="6" name="MSIP_Label_b603dfd7-d93a-4381-a340-2995d8282205_SiteId">
    <vt:lpwstr>05a0e69a-418a-47c1-9c25-9387261bf991</vt:lpwstr>
  </property>
  <property fmtid="{D5CDD505-2E9C-101B-9397-08002B2CF9AE}" pid="7" name="MSIP_Label_b603dfd7-d93a-4381-a340-2995d8282205_ActionId">
    <vt:lpwstr>709b7365-7394-4504-96ce-92e88a1a4f0f</vt:lpwstr>
  </property>
  <property fmtid="{D5CDD505-2E9C-101B-9397-08002B2CF9AE}" pid="8" name="MSIP_Label_b603dfd7-d93a-4381-a340-2995d8282205_ContentBits">
    <vt:lpwstr>0</vt:lpwstr>
  </property>
  <property fmtid="{D5CDD505-2E9C-101B-9397-08002B2CF9AE}" pid="9" name="MSIP_Label_b603dfd7-d93a-4381-a340-2995d8282205_Tag">
    <vt:lpwstr>10, 3, 0, 1</vt:lpwstr>
  </property>
</Properties>
</file>