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56"/>
  </p:notesMasterIdLst>
  <p:handoutMasterIdLst>
    <p:handoutMasterId r:id="rId157"/>
  </p:handoutMasterIdLst>
  <p:sldIdLst>
    <p:sldId id="26381" r:id="rId5"/>
    <p:sldId id="26505" r:id="rId6"/>
    <p:sldId id="26393" r:id="rId7"/>
    <p:sldId id="26506" r:id="rId8"/>
    <p:sldId id="26383" r:id="rId9"/>
    <p:sldId id="26508" r:id="rId10"/>
    <p:sldId id="26617" r:id="rId11"/>
    <p:sldId id="26615" r:id="rId12"/>
    <p:sldId id="26516" r:id="rId13"/>
    <p:sldId id="26620" r:id="rId14"/>
    <p:sldId id="26621" r:id="rId15"/>
    <p:sldId id="26778" r:id="rId16"/>
    <p:sldId id="26779" r:id="rId17"/>
    <p:sldId id="26619" r:id="rId18"/>
    <p:sldId id="26622" r:id="rId19"/>
    <p:sldId id="26623" r:id="rId20"/>
    <p:sldId id="26633" r:id="rId21"/>
    <p:sldId id="26625" r:id="rId22"/>
    <p:sldId id="26780" r:id="rId23"/>
    <p:sldId id="26634" r:id="rId24"/>
    <p:sldId id="26637" r:id="rId25"/>
    <p:sldId id="26638" r:id="rId26"/>
    <p:sldId id="26639" r:id="rId27"/>
    <p:sldId id="26661" r:id="rId28"/>
    <p:sldId id="26627" r:id="rId29"/>
    <p:sldId id="26640" r:id="rId30"/>
    <p:sldId id="26711" r:id="rId31"/>
    <p:sldId id="26626" r:id="rId32"/>
    <p:sldId id="26631" r:id="rId33"/>
    <p:sldId id="26632" r:id="rId34"/>
    <p:sldId id="26630" r:id="rId35"/>
    <p:sldId id="26650" r:id="rId36"/>
    <p:sldId id="26514" r:id="rId37"/>
    <p:sldId id="26642" r:id="rId38"/>
    <p:sldId id="26652" r:id="rId39"/>
    <p:sldId id="26654" r:id="rId40"/>
    <p:sldId id="26655" r:id="rId41"/>
    <p:sldId id="26657" r:id="rId42"/>
    <p:sldId id="26656" r:id="rId43"/>
    <p:sldId id="26659" r:id="rId44"/>
    <p:sldId id="26658" r:id="rId45"/>
    <p:sldId id="26651" r:id="rId46"/>
    <p:sldId id="26644" r:id="rId47"/>
    <p:sldId id="26648" r:id="rId48"/>
    <p:sldId id="26649" r:id="rId49"/>
    <p:sldId id="26646" r:id="rId50"/>
    <p:sldId id="26647" r:id="rId51"/>
    <p:sldId id="26662" r:id="rId52"/>
    <p:sldId id="26663" r:id="rId53"/>
    <p:sldId id="26664" r:id="rId54"/>
    <p:sldId id="26665" r:id="rId55"/>
    <p:sldId id="26666" r:id="rId56"/>
    <p:sldId id="26668" r:id="rId57"/>
    <p:sldId id="26669" r:id="rId58"/>
    <p:sldId id="26670" r:id="rId59"/>
    <p:sldId id="26671" r:id="rId60"/>
    <p:sldId id="26674" r:id="rId61"/>
    <p:sldId id="26675" r:id="rId62"/>
    <p:sldId id="26712" r:id="rId63"/>
    <p:sldId id="26676" r:id="rId64"/>
    <p:sldId id="26677" r:id="rId65"/>
    <p:sldId id="26678" r:id="rId66"/>
    <p:sldId id="26680" r:id="rId67"/>
    <p:sldId id="26681" r:id="rId68"/>
    <p:sldId id="26682" r:id="rId69"/>
    <p:sldId id="26683" r:id="rId70"/>
    <p:sldId id="26684" r:id="rId71"/>
    <p:sldId id="26685" r:id="rId72"/>
    <p:sldId id="26686" r:id="rId73"/>
    <p:sldId id="26687" r:id="rId74"/>
    <p:sldId id="26679" r:id="rId75"/>
    <p:sldId id="26689" r:id="rId76"/>
    <p:sldId id="26688" r:id="rId77"/>
    <p:sldId id="26690" r:id="rId78"/>
    <p:sldId id="26692" r:id="rId79"/>
    <p:sldId id="26693" r:id="rId80"/>
    <p:sldId id="26695" r:id="rId81"/>
    <p:sldId id="26696" r:id="rId82"/>
    <p:sldId id="26697" r:id="rId83"/>
    <p:sldId id="26698" r:id="rId84"/>
    <p:sldId id="26699" r:id="rId85"/>
    <p:sldId id="26704" r:id="rId86"/>
    <p:sldId id="26705" r:id="rId87"/>
    <p:sldId id="26706" r:id="rId88"/>
    <p:sldId id="26707" r:id="rId89"/>
    <p:sldId id="26708" r:id="rId90"/>
    <p:sldId id="26709" r:id="rId91"/>
    <p:sldId id="26694" r:id="rId92"/>
    <p:sldId id="26710" r:id="rId93"/>
    <p:sldId id="26715" r:id="rId94"/>
    <p:sldId id="26716" r:id="rId95"/>
    <p:sldId id="26771" r:id="rId96"/>
    <p:sldId id="26772" r:id="rId97"/>
    <p:sldId id="26773" r:id="rId98"/>
    <p:sldId id="26774" r:id="rId99"/>
    <p:sldId id="26775" r:id="rId100"/>
    <p:sldId id="26776" r:id="rId101"/>
    <p:sldId id="26769" r:id="rId102"/>
    <p:sldId id="26770" r:id="rId103"/>
    <p:sldId id="26718" r:id="rId104"/>
    <p:sldId id="26719" r:id="rId105"/>
    <p:sldId id="26722" r:id="rId106"/>
    <p:sldId id="26760" r:id="rId107"/>
    <p:sldId id="26720" r:id="rId108"/>
    <p:sldId id="26723" r:id="rId109"/>
    <p:sldId id="26724" r:id="rId110"/>
    <p:sldId id="26725" r:id="rId111"/>
    <p:sldId id="26726" r:id="rId112"/>
    <p:sldId id="26730" r:id="rId113"/>
    <p:sldId id="26727" r:id="rId114"/>
    <p:sldId id="26728" r:id="rId115"/>
    <p:sldId id="26729" r:id="rId116"/>
    <p:sldId id="26768" r:id="rId117"/>
    <p:sldId id="26731" r:id="rId118"/>
    <p:sldId id="26732" r:id="rId119"/>
    <p:sldId id="26733" r:id="rId120"/>
    <p:sldId id="26734" r:id="rId121"/>
    <p:sldId id="26736" r:id="rId122"/>
    <p:sldId id="26735" r:id="rId123"/>
    <p:sldId id="26741" r:id="rId124"/>
    <p:sldId id="26742" r:id="rId125"/>
    <p:sldId id="26743" r:id="rId126"/>
    <p:sldId id="26744" r:id="rId127"/>
    <p:sldId id="26737" r:id="rId128"/>
    <p:sldId id="26738" r:id="rId129"/>
    <p:sldId id="26761" r:id="rId130"/>
    <p:sldId id="26740" r:id="rId131"/>
    <p:sldId id="26739" r:id="rId132"/>
    <p:sldId id="26745" r:id="rId133"/>
    <p:sldId id="26746" r:id="rId134"/>
    <p:sldId id="26747" r:id="rId135"/>
    <p:sldId id="26762" r:id="rId136"/>
    <p:sldId id="26763" r:id="rId137"/>
    <p:sldId id="26748" r:id="rId138"/>
    <p:sldId id="26764" r:id="rId139"/>
    <p:sldId id="26749" r:id="rId140"/>
    <p:sldId id="26765" r:id="rId141"/>
    <p:sldId id="26750" r:id="rId142"/>
    <p:sldId id="26766" r:id="rId143"/>
    <p:sldId id="26751" r:id="rId144"/>
    <p:sldId id="26767" r:id="rId145"/>
    <p:sldId id="26752" r:id="rId146"/>
    <p:sldId id="26753" r:id="rId147"/>
    <p:sldId id="26754" r:id="rId148"/>
    <p:sldId id="26755" r:id="rId149"/>
    <p:sldId id="26756" r:id="rId150"/>
    <p:sldId id="360" r:id="rId151"/>
    <p:sldId id="26721" r:id="rId152"/>
    <p:sldId id="26759" r:id="rId153"/>
    <p:sldId id="26781" r:id="rId154"/>
    <p:sldId id="361" r:id="rId155"/>
  </p:sldIdLst>
  <p:sldSz cx="12192000" cy="6858000"/>
  <p:notesSz cx="6858000" cy="9144000"/>
  <p:embeddedFontLst>
    <p:embeddedFont>
      <p:font typeface="ＭＳ Ｐゴシック" panose="020B0600070205080204" pitchFamily="34" charset="-128"/>
      <p:regular r:id="rId158"/>
    </p:embeddedFont>
    <p:embeddedFont>
      <p:font typeface="Cambria Math" panose="02040503050406030204" pitchFamily="18" charset="0"/>
      <p:regular r:id="rId159"/>
    </p:embeddedFont>
    <p:embeddedFont>
      <p:font typeface="Open Sans" panose="020B0606030504020204" pitchFamily="34" charset="0"/>
      <p:regular r:id="rId160"/>
      <p:bold r:id="rId161"/>
      <p:italic r:id="rId162"/>
      <p:boldItalic r:id="rId163"/>
    </p:embeddedFont>
    <p:embeddedFont>
      <p:font typeface="Public Sans" pitchFamily="2" charset="0"/>
      <p:regular r:id="rId164"/>
      <p:bold r:id="rId165"/>
      <p:italic r:id="rId166"/>
      <p:boldItalic r:id="rId167"/>
    </p:embeddedFont>
    <p:embeddedFont>
      <p:font typeface="Roboto" panose="02000000000000000000" pitchFamily="2" charset="0"/>
      <p:regular r:id="rId168"/>
      <p:bold r:id="rId169"/>
      <p:italic r:id="rId170"/>
      <p:boldItalic r:id="rId171"/>
    </p:embeddedFont>
    <p:embeddedFont>
      <p:font typeface="Segoe UI" panose="020B0502040204020203" pitchFamily="34" charset="0"/>
      <p:regular r:id="rId172"/>
      <p:bold r:id="rId173"/>
      <p:italic r:id="rId174"/>
      <p:boldItalic r:id="rId17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Content" id="{D5A8010D-981F-43AA-A0D6-182EC53CAA84}">
          <p14:sldIdLst>
            <p14:sldId id="26505"/>
            <p14:sldId id="26393"/>
            <p14:sldId id="26506"/>
            <p14:sldId id="26383"/>
            <p14:sldId id="26508"/>
            <p14:sldId id="26617"/>
            <p14:sldId id="26615"/>
            <p14:sldId id="26516"/>
            <p14:sldId id="26620"/>
            <p14:sldId id="26621"/>
            <p14:sldId id="26778"/>
            <p14:sldId id="26779"/>
            <p14:sldId id="26619"/>
            <p14:sldId id="26622"/>
            <p14:sldId id="26623"/>
            <p14:sldId id="26633"/>
            <p14:sldId id="26625"/>
            <p14:sldId id="26780"/>
            <p14:sldId id="26634"/>
            <p14:sldId id="26637"/>
            <p14:sldId id="26638"/>
            <p14:sldId id="26639"/>
            <p14:sldId id="26661"/>
            <p14:sldId id="26627"/>
            <p14:sldId id="26640"/>
            <p14:sldId id="26711"/>
            <p14:sldId id="26626"/>
            <p14:sldId id="26631"/>
            <p14:sldId id="26632"/>
            <p14:sldId id="26630"/>
            <p14:sldId id="26650"/>
            <p14:sldId id="26514"/>
            <p14:sldId id="26642"/>
            <p14:sldId id="26652"/>
            <p14:sldId id="26654"/>
            <p14:sldId id="26655"/>
            <p14:sldId id="26657"/>
            <p14:sldId id="26656"/>
            <p14:sldId id="26659"/>
            <p14:sldId id="26658"/>
            <p14:sldId id="26651"/>
            <p14:sldId id="26644"/>
            <p14:sldId id="26648"/>
            <p14:sldId id="26649"/>
            <p14:sldId id="26646"/>
            <p14:sldId id="26647"/>
            <p14:sldId id="26662"/>
            <p14:sldId id="26663"/>
            <p14:sldId id="26664"/>
            <p14:sldId id="26665"/>
            <p14:sldId id="26666"/>
            <p14:sldId id="26668"/>
            <p14:sldId id="26669"/>
            <p14:sldId id="26670"/>
            <p14:sldId id="26671"/>
            <p14:sldId id="26674"/>
            <p14:sldId id="26675"/>
            <p14:sldId id="26712"/>
            <p14:sldId id="26676"/>
            <p14:sldId id="26677"/>
            <p14:sldId id="26678"/>
            <p14:sldId id="26680"/>
            <p14:sldId id="26681"/>
            <p14:sldId id="26682"/>
            <p14:sldId id="26683"/>
            <p14:sldId id="26684"/>
            <p14:sldId id="26685"/>
            <p14:sldId id="26686"/>
            <p14:sldId id="26687"/>
            <p14:sldId id="26679"/>
            <p14:sldId id="26689"/>
            <p14:sldId id="26688"/>
            <p14:sldId id="26690"/>
            <p14:sldId id="26692"/>
            <p14:sldId id="26693"/>
            <p14:sldId id="26695"/>
            <p14:sldId id="26696"/>
            <p14:sldId id="26697"/>
            <p14:sldId id="26698"/>
            <p14:sldId id="26699"/>
            <p14:sldId id="26704"/>
            <p14:sldId id="26705"/>
            <p14:sldId id="26706"/>
            <p14:sldId id="26707"/>
            <p14:sldId id="26708"/>
            <p14:sldId id="26709"/>
            <p14:sldId id="26694"/>
            <p14:sldId id="26710"/>
            <p14:sldId id="26715"/>
            <p14:sldId id="26716"/>
            <p14:sldId id="26771"/>
            <p14:sldId id="26772"/>
            <p14:sldId id="26773"/>
            <p14:sldId id="26774"/>
            <p14:sldId id="26775"/>
            <p14:sldId id="26776"/>
            <p14:sldId id="26769"/>
            <p14:sldId id="26770"/>
            <p14:sldId id="26718"/>
            <p14:sldId id="26719"/>
            <p14:sldId id="26722"/>
            <p14:sldId id="26760"/>
            <p14:sldId id="26720"/>
            <p14:sldId id="26723"/>
            <p14:sldId id="26724"/>
            <p14:sldId id="26725"/>
            <p14:sldId id="26726"/>
            <p14:sldId id="26730"/>
            <p14:sldId id="26727"/>
            <p14:sldId id="26728"/>
            <p14:sldId id="26729"/>
            <p14:sldId id="26768"/>
            <p14:sldId id="26731"/>
            <p14:sldId id="26732"/>
            <p14:sldId id="26733"/>
            <p14:sldId id="26734"/>
            <p14:sldId id="26736"/>
            <p14:sldId id="26735"/>
            <p14:sldId id="26741"/>
            <p14:sldId id="26742"/>
            <p14:sldId id="26743"/>
            <p14:sldId id="26744"/>
            <p14:sldId id="26737"/>
            <p14:sldId id="26738"/>
            <p14:sldId id="26761"/>
            <p14:sldId id="26740"/>
            <p14:sldId id="26739"/>
            <p14:sldId id="26745"/>
            <p14:sldId id="26746"/>
            <p14:sldId id="26747"/>
            <p14:sldId id="26762"/>
            <p14:sldId id="26763"/>
            <p14:sldId id="26748"/>
            <p14:sldId id="26764"/>
            <p14:sldId id="26749"/>
            <p14:sldId id="26765"/>
            <p14:sldId id="26750"/>
            <p14:sldId id="26766"/>
            <p14:sldId id="26751"/>
            <p14:sldId id="26767"/>
            <p14:sldId id="26752"/>
            <p14:sldId id="26753"/>
            <p14:sldId id="26754"/>
            <p14:sldId id="26755"/>
            <p14:sldId id="26756"/>
          </p14:sldIdLst>
        </p14:section>
        <p14:section name="References &amp; copyright" id="{DBC31484-F5F8-4CB1-8DB4-A562A9780899}">
          <p14:sldIdLst>
            <p14:sldId id="360"/>
            <p14:sldId id="26721"/>
            <p14:sldId id="26759"/>
            <p14:sldId id="26781"/>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A9D3503-5A21-EC36-14A3-77D0A10C9C56}" name="Alex Manton (Alex Manton)" initials="AM" userId="S::Alex.Manton@det.nsw.edu.au::ac4fd86e-d6a9-402d-87ef-cfff92a16b6e" providerId="AD"/>
  <p188:author id="{CEB87279-0F86-5C5C-D4CD-07E8FF92D890}" name="Jane McDavitt" initials="JM" userId="S::Jane.Martin14@det.nsw.edu.au::4e2ed728-ef27-4d1e-9fb3-27f2c6f23b7b" providerId="AD"/>
  <p188:author id="{32BA8AA1-691A-0C5B-F8FB-874FC5D098EB}" name="Alex Manton (Alex Manton)" initials="AM" userId="S::alex.manton@det.nsw.edu.au::ac4fd86e-d6a9-402d-87ef-cfff92a16b6e" providerId="AD"/>
  <p188:author id="{002681A9-7D58-0AFA-ED9F-A780C1A6EAFE}" name="Jackie King" initials="JK" userId="S::jacquelyn.king1@det.nsw.edu.au::d8b064bb-b302-46ab-9bb5-5991f720e55b" providerId="AD"/>
  <p188:author id="{6AD69DC8-83AE-EBA1-AA67-72FFB5CBEAC3}" name="Damien Clift" initials="DC" userId="S::Damien.Clift@det.nsw.edu.au::2568d7a6-7ad6-418b-a9e1-5ab72e397327" providerId="AD"/>
  <p188:author id="{5A5BEBCB-6D71-050C-EAD9-0E66A13EBCFA}" name="John Gill" initials="JG" userId="S::JOHN.H.GILL@det.nsw.edu.au::83afa796-da15-4fe8-ae69-057be65ba74e" providerId="AD"/>
  <p188:author id="{F8767EEA-3AAF-B26F-2F44-58B6D48CB732}" name="Jackie King" initials="JK" userId="S::Jacquelyn.King1@det.nsw.edu.au::d8b064bb-b302-46ab-9bb5-5991f720e55b" providerId="AD"/>
  <p188:author id="{BEC444ED-BCF1-DD1E-CA1B-D0581FB8E724}" name="Kerri-Ann Lacey" initials="KL" userId="S::kerri-ann.lacey@det.nsw.edu.au::8349a0a9-0260-4aaa-82f1-e6f08bc5b46b" providerId="AD"/>
  <p188:author id="{A29880FB-22F1-2FCE-171F-45F93F7D7947}" name="Christopher Farlow" initials="CF" userId="S::Christopher.Farlow2@det.nsw.edu.au::1d6e7c80-f391-4c69-991c-b443ceeb1639" providerId="AD"/>
  <p188:author id="{529B12FC-AF7D-D4FE-E1A0-4A95C27FA796}" name="Lara Sholl" initials="LS" userId="S::Lara.Sholl@det.nsw.edu.au::02d748e0-2fb1-4fd1-9919-65fbb0da29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CFD"/>
    <a:srgbClr val="E5F7FC"/>
    <a:srgbClr val="FBDBE7"/>
    <a:srgbClr val="EDF9E0"/>
    <a:srgbClr val="63E2EF"/>
    <a:srgbClr val="FFFFFF"/>
    <a:srgbClr val="B51458"/>
    <a:srgbClr val="00ACC2"/>
    <a:srgbClr val="64BB47"/>
    <a:srgbClr val="0029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1BF9B8-5D6B-47D1-87E2-D4C326108328}" v="1" dt="2025-12-12T00:43:42.772"/>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64"/>
    <p:restoredTop sz="94694"/>
  </p:normalViewPr>
  <p:slideViewPr>
    <p:cSldViewPr snapToGrid="0">
      <p:cViewPr varScale="1">
        <p:scale>
          <a:sx n="147" d="100"/>
          <a:sy n="147" d="100"/>
        </p:scale>
        <p:origin x="288" y="114"/>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font" Target="fonts/font2.fntdata"/><Relationship Id="rId170" Type="http://schemas.openxmlformats.org/officeDocument/2006/relationships/font" Target="fonts/font13.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font" Target="fonts/font3.fntdata"/><Relationship Id="rId181" Type="http://schemas.microsoft.com/office/2015/10/relationships/revisionInfo" Target="revisionInfo.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font" Target="fonts/font14.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font" Target="fonts/font4.fntdata"/><Relationship Id="rId182" Type="http://schemas.microsoft.com/office/2018/10/relationships/authors" Target="author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notesMaster" Target="notesMasters/notesMaster1.xml"/><Relationship Id="rId177" Type="http://schemas.openxmlformats.org/officeDocument/2006/relationships/viewProps" Target="viewProps.xml"/><Relationship Id="rId172" Type="http://schemas.openxmlformats.org/officeDocument/2006/relationships/font" Target="fonts/font15.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handoutMaster" Target="handoutMasters/handoutMaster1.xml"/><Relationship Id="rId178"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font" Target="fonts/font16.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font" Target="fonts/font17.fntdata"/><Relationship Id="rId179"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font" Target="fonts/font7.fntdata"/><Relationship Id="rId169"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80" Type="http://schemas.microsoft.com/office/2016/11/relationships/changesInfo" Target="changesInfos/changesInfo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font" Target="fonts/font18.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font" Target="fonts/font8.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font" Target="fonts/font9.fntdata"/><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1d6e7c80-f391-4c69-991c-b443ceeb1639" providerId="ADAL" clId="{234691CD-E9BD-5893-8E48-B8D1289A7CDF}"/>
    <pc:docChg chg="modSld">
      <pc:chgData name="Christopher Farlow" userId="1d6e7c80-f391-4c69-991c-b443ceeb1639" providerId="ADAL" clId="{234691CD-E9BD-5893-8E48-B8D1289A7CDF}" dt="2025-12-09T20:55:33.529" v="4"/>
      <pc:docMkLst>
        <pc:docMk/>
      </pc:docMkLst>
      <pc:sldChg chg="modNotes">
        <pc:chgData name="Christopher Farlow" userId="1d6e7c80-f391-4c69-991c-b443ceeb1639" providerId="ADAL" clId="{234691CD-E9BD-5893-8E48-B8D1289A7CDF}" dt="2025-12-09T20:55:23.929" v="3"/>
        <pc:sldMkLst>
          <pc:docMk/>
          <pc:sldMk cId="3648967162" sldId="26383"/>
        </pc:sldMkLst>
      </pc:sldChg>
      <pc:sldChg chg="modNotes">
        <pc:chgData name="Christopher Farlow" userId="1d6e7c80-f391-4c69-991c-b443ceeb1639" providerId="ADAL" clId="{234691CD-E9BD-5893-8E48-B8D1289A7CDF}" dt="2025-12-09T20:55:23.929" v="3"/>
        <pc:sldMkLst>
          <pc:docMk/>
          <pc:sldMk cId="898506405" sldId="26393"/>
        </pc:sldMkLst>
      </pc:sldChg>
      <pc:sldChg chg="modSp">
        <pc:chgData name="Christopher Farlow" userId="1d6e7c80-f391-4c69-991c-b443ceeb1639" providerId="ADAL" clId="{234691CD-E9BD-5893-8E48-B8D1289A7CDF}" dt="2025-12-09T20:55:33.529" v="4"/>
        <pc:sldMkLst>
          <pc:docMk/>
          <pc:sldMk cId="4102943032" sldId="26630"/>
        </pc:sldMkLst>
        <pc:spChg chg="mod">
          <ac:chgData name="Christopher Farlow" userId="1d6e7c80-f391-4c69-991c-b443ceeb1639" providerId="ADAL" clId="{234691CD-E9BD-5893-8E48-B8D1289A7CDF}" dt="2025-12-09T20:55:33.529" v="4"/>
          <ac:spMkLst>
            <pc:docMk/>
            <pc:sldMk cId="4102943032" sldId="26630"/>
            <ac:spMk id="6" creationId="{738F6E40-6F45-113F-DE06-C5A1CFBA46D4}"/>
          </ac:spMkLst>
        </pc:spChg>
      </pc:sldChg>
      <pc:sldChg chg="modSp modNotes">
        <pc:chgData name="Christopher Farlow" userId="1d6e7c80-f391-4c69-991c-b443ceeb1639" providerId="ADAL" clId="{234691CD-E9BD-5893-8E48-B8D1289A7CDF}" dt="2025-12-09T20:55:23.929" v="3"/>
        <pc:sldMkLst>
          <pc:docMk/>
          <pc:sldMk cId="3336938956" sldId="26640"/>
        </pc:sldMkLst>
        <pc:spChg chg="mod">
          <ac:chgData name="Christopher Farlow" userId="1d6e7c80-f391-4c69-991c-b443ceeb1639" providerId="ADAL" clId="{234691CD-E9BD-5893-8E48-B8D1289A7CDF}" dt="2025-12-09T20:55:18.116" v="2"/>
          <ac:spMkLst>
            <pc:docMk/>
            <pc:sldMk cId="3336938956" sldId="26640"/>
            <ac:spMk id="3" creationId="{5544D2DC-D792-8884-49D0-D3DCE91841CF}"/>
          </ac:spMkLst>
        </pc:spChg>
      </pc:sldChg>
      <pc:sldChg chg="modSp">
        <pc:chgData name="Christopher Farlow" userId="1d6e7c80-f391-4c69-991c-b443ceeb1639" providerId="ADAL" clId="{234691CD-E9BD-5893-8E48-B8D1289A7CDF}" dt="2025-12-09T20:55:18.116" v="2"/>
        <pc:sldMkLst>
          <pc:docMk/>
          <pc:sldMk cId="2441596813" sldId="26644"/>
        </pc:sldMkLst>
        <pc:spChg chg="mod">
          <ac:chgData name="Christopher Farlow" userId="1d6e7c80-f391-4c69-991c-b443ceeb1639" providerId="ADAL" clId="{234691CD-E9BD-5893-8E48-B8D1289A7CDF}" dt="2025-12-09T20:55:18.116" v="2"/>
          <ac:spMkLst>
            <pc:docMk/>
            <pc:sldMk cId="2441596813" sldId="26644"/>
            <ac:spMk id="3" creationId="{6B3AE446-D39A-CF56-3541-BE6D18331D43}"/>
          </ac:spMkLst>
        </pc:spChg>
      </pc:sldChg>
      <pc:sldChg chg="modSp">
        <pc:chgData name="Christopher Farlow" userId="1d6e7c80-f391-4c69-991c-b443ceeb1639" providerId="ADAL" clId="{234691CD-E9BD-5893-8E48-B8D1289A7CDF}" dt="2025-12-09T20:55:18.116" v="2"/>
        <pc:sldMkLst>
          <pc:docMk/>
          <pc:sldMk cId="2234443279" sldId="26646"/>
        </pc:sldMkLst>
        <pc:spChg chg="mod">
          <ac:chgData name="Christopher Farlow" userId="1d6e7c80-f391-4c69-991c-b443ceeb1639" providerId="ADAL" clId="{234691CD-E9BD-5893-8E48-B8D1289A7CDF}" dt="2025-12-09T20:55:18.116" v="2"/>
          <ac:spMkLst>
            <pc:docMk/>
            <pc:sldMk cId="2234443279" sldId="26646"/>
            <ac:spMk id="26" creationId="{7CFF3952-4D17-4EE6-AC96-488A2F8B2C4F}"/>
          </ac:spMkLst>
        </pc:spChg>
        <pc:spChg chg="mod">
          <ac:chgData name="Christopher Farlow" userId="1d6e7c80-f391-4c69-991c-b443ceeb1639" providerId="ADAL" clId="{234691CD-E9BD-5893-8E48-B8D1289A7CDF}" dt="2025-12-09T20:55:18.116" v="2"/>
          <ac:spMkLst>
            <pc:docMk/>
            <pc:sldMk cId="2234443279" sldId="26646"/>
            <ac:spMk id="30" creationId="{8DAC0A9E-8524-B9D1-A39D-FA8CE9FAB2EC}"/>
          </ac:spMkLst>
        </pc:spChg>
        <pc:spChg chg="mod">
          <ac:chgData name="Christopher Farlow" userId="1d6e7c80-f391-4c69-991c-b443ceeb1639" providerId="ADAL" clId="{234691CD-E9BD-5893-8E48-B8D1289A7CDF}" dt="2025-12-09T20:55:18.116" v="2"/>
          <ac:spMkLst>
            <pc:docMk/>
            <pc:sldMk cId="2234443279" sldId="26646"/>
            <ac:spMk id="34" creationId="{304C9EBE-6AF6-CA16-E3C5-BB7E43514A59}"/>
          </ac:spMkLst>
        </pc:spChg>
      </pc:sldChg>
      <pc:sldChg chg="modSp">
        <pc:chgData name="Christopher Farlow" userId="1d6e7c80-f391-4c69-991c-b443ceeb1639" providerId="ADAL" clId="{234691CD-E9BD-5893-8E48-B8D1289A7CDF}" dt="2025-12-09T20:55:18.116" v="2"/>
        <pc:sldMkLst>
          <pc:docMk/>
          <pc:sldMk cId="1839661842" sldId="26647"/>
        </pc:sldMkLst>
        <pc:spChg chg="mod">
          <ac:chgData name="Christopher Farlow" userId="1d6e7c80-f391-4c69-991c-b443ceeb1639" providerId="ADAL" clId="{234691CD-E9BD-5893-8E48-B8D1289A7CDF}" dt="2025-12-09T20:55:18.116" v="2"/>
          <ac:spMkLst>
            <pc:docMk/>
            <pc:sldMk cId="1839661842" sldId="26647"/>
            <ac:spMk id="7" creationId="{43ED9A3A-80C2-1BEF-B552-9E1DC7740DFF}"/>
          </ac:spMkLst>
        </pc:spChg>
      </pc:sldChg>
      <pc:sldChg chg="modSp">
        <pc:chgData name="Christopher Farlow" userId="1d6e7c80-f391-4c69-991c-b443ceeb1639" providerId="ADAL" clId="{234691CD-E9BD-5893-8E48-B8D1289A7CDF}" dt="2025-12-09T20:55:18.116" v="2"/>
        <pc:sldMkLst>
          <pc:docMk/>
          <pc:sldMk cId="374245126" sldId="26649"/>
        </pc:sldMkLst>
        <pc:spChg chg="mod">
          <ac:chgData name="Christopher Farlow" userId="1d6e7c80-f391-4c69-991c-b443ceeb1639" providerId="ADAL" clId="{234691CD-E9BD-5893-8E48-B8D1289A7CDF}" dt="2025-12-09T20:55:18.116" v="2"/>
          <ac:spMkLst>
            <pc:docMk/>
            <pc:sldMk cId="374245126" sldId="26649"/>
            <ac:spMk id="11" creationId="{71549380-929E-579C-08FD-8D33A836B4DF}"/>
          </ac:spMkLst>
        </pc:spChg>
      </pc:sldChg>
      <pc:sldChg chg="modSp">
        <pc:chgData name="Christopher Farlow" userId="1d6e7c80-f391-4c69-991c-b443ceeb1639" providerId="ADAL" clId="{234691CD-E9BD-5893-8E48-B8D1289A7CDF}" dt="2025-12-09T20:55:18.116" v="2"/>
        <pc:sldMkLst>
          <pc:docMk/>
          <pc:sldMk cId="2053367074" sldId="26651"/>
        </pc:sldMkLst>
        <pc:spChg chg="mod">
          <ac:chgData name="Christopher Farlow" userId="1d6e7c80-f391-4c69-991c-b443ceeb1639" providerId="ADAL" clId="{234691CD-E9BD-5893-8E48-B8D1289A7CDF}" dt="2025-12-09T20:55:18.116" v="2"/>
          <ac:spMkLst>
            <pc:docMk/>
            <pc:sldMk cId="2053367074" sldId="26651"/>
            <ac:spMk id="3" creationId="{7CDB7EA9-51FA-4D60-5094-338B04E11174}"/>
          </ac:spMkLst>
        </pc:spChg>
      </pc:sldChg>
      <pc:sldChg chg="modSp">
        <pc:chgData name="Christopher Farlow" userId="1d6e7c80-f391-4c69-991c-b443ceeb1639" providerId="ADAL" clId="{234691CD-E9BD-5893-8E48-B8D1289A7CDF}" dt="2025-12-09T20:55:33.529" v="4"/>
        <pc:sldMkLst>
          <pc:docMk/>
          <pc:sldMk cId="96414113" sldId="26654"/>
        </pc:sldMkLst>
        <pc:spChg chg="mod">
          <ac:chgData name="Christopher Farlow" userId="1d6e7c80-f391-4c69-991c-b443ceeb1639" providerId="ADAL" clId="{234691CD-E9BD-5893-8E48-B8D1289A7CDF}" dt="2025-12-09T20:55:33.529" v="4"/>
          <ac:spMkLst>
            <pc:docMk/>
            <pc:sldMk cId="96414113" sldId="26654"/>
            <ac:spMk id="7" creationId="{883DDDAB-1429-A483-4AC2-F202458A78E1}"/>
          </ac:spMkLst>
        </pc:spChg>
      </pc:sldChg>
      <pc:sldChg chg="modSp">
        <pc:chgData name="Christopher Farlow" userId="1d6e7c80-f391-4c69-991c-b443ceeb1639" providerId="ADAL" clId="{234691CD-E9BD-5893-8E48-B8D1289A7CDF}" dt="2025-12-09T20:55:33.529" v="4"/>
        <pc:sldMkLst>
          <pc:docMk/>
          <pc:sldMk cId="243305826" sldId="26655"/>
        </pc:sldMkLst>
        <pc:spChg chg="mod">
          <ac:chgData name="Christopher Farlow" userId="1d6e7c80-f391-4c69-991c-b443ceeb1639" providerId="ADAL" clId="{234691CD-E9BD-5893-8E48-B8D1289A7CDF}" dt="2025-12-09T20:55:33.529" v="4"/>
          <ac:spMkLst>
            <pc:docMk/>
            <pc:sldMk cId="243305826" sldId="26655"/>
            <ac:spMk id="8" creationId="{00B8CDB6-44EA-68CA-6F0E-2E1984794F0F}"/>
          </ac:spMkLst>
        </pc:spChg>
      </pc:sldChg>
      <pc:sldChg chg="modSp">
        <pc:chgData name="Christopher Farlow" userId="1d6e7c80-f391-4c69-991c-b443ceeb1639" providerId="ADAL" clId="{234691CD-E9BD-5893-8E48-B8D1289A7CDF}" dt="2025-12-09T20:55:33.529" v="4"/>
        <pc:sldMkLst>
          <pc:docMk/>
          <pc:sldMk cId="1971200736" sldId="26656"/>
        </pc:sldMkLst>
        <pc:spChg chg="mod">
          <ac:chgData name="Christopher Farlow" userId="1d6e7c80-f391-4c69-991c-b443ceeb1639" providerId="ADAL" clId="{234691CD-E9BD-5893-8E48-B8D1289A7CDF}" dt="2025-12-09T20:55:33.529" v="4"/>
          <ac:spMkLst>
            <pc:docMk/>
            <pc:sldMk cId="1971200736" sldId="26656"/>
            <ac:spMk id="6" creationId="{78BF1C9B-CFCC-CB66-6FDD-F4C4E0EEE540}"/>
          </ac:spMkLst>
        </pc:spChg>
      </pc:sldChg>
      <pc:sldChg chg="modSp">
        <pc:chgData name="Christopher Farlow" userId="1d6e7c80-f391-4c69-991c-b443ceeb1639" providerId="ADAL" clId="{234691CD-E9BD-5893-8E48-B8D1289A7CDF}" dt="2025-12-09T20:55:33.529" v="4"/>
        <pc:sldMkLst>
          <pc:docMk/>
          <pc:sldMk cId="808591134" sldId="26657"/>
        </pc:sldMkLst>
        <pc:spChg chg="mod">
          <ac:chgData name="Christopher Farlow" userId="1d6e7c80-f391-4c69-991c-b443ceeb1639" providerId="ADAL" clId="{234691CD-E9BD-5893-8E48-B8D1289A7CDF}" dt="2025-12-09T20:55:33.529" v="4"/>
          <ac:spMkLst>
            <pc:docMk/>
            <pc:sldMk cId="808591134" sldId="26657"/>
            <ac:spMk id="6" creationId="{9F6A46F9-3E72-2804-BD35-9E0DCC4B9EEA}"/>
          </ac:spMkLst>
        </pc:spChg>
      </pc:sldChg>
      <pc:sldChg chg="modSp">
        <pc:chgData name="Christopher Farlow" userId="1d6e7c80-f391-4c69-991c-b443ceeb1639" providerId="ADAL" clId="{234691CD-E9BD-5893-8E48-B8D1289A7CDF}" dt="2025-12-09T20:55:33.529" v="4"/>
        <pc:sldMkLst>
          <pc:docMk/>
          <pc:sldMk cId="3932352761" sldId="26658"/>
        </pc:sldMkLst>
        <pc:spChg chg="mod">
          <ac:chgData name="Christopher Farlow" userId="1d6e7c80-f391-4c69-991c-b443ceeb1639" providerId="ADAL" clId="{234691CD-E9BD-5893-8E48-B8D1289A7CDF}" dt="2025-12-09T20:55:33.529" v="4"/>
          <ac:spMkLst>
            <pc:docMk/>
            <pc:sldMk cId="3932352761" sldId="26658"/>
            <ac:spMk id="6" creationId="{C60F7C14-EA4F-B90E-2C6E-A013CD8102AF}"/>
          </ac:spMkLst>
        </pc:spChg>
      </pc:sldChg>
      <pc:sldChg chg="modSp">
        <pc:chgData name="Christopher Farlow" userId="1d6e7c80-f391-4c69-991c-b443ceeb1639" providerId="ADAL" clId="{234691CD-E9BD-5893-8E48-B8D1289A7CDF}" dt="2025-12-09T20:55:33.529" v="4"/>
        <pc:sldMkLst>
          <pc:docMk/>
          <pc:sldMk cId="863816473" sldId="26659"/>
        </pc:sldMkLst>
        <pc:spChg chg="mod">
          <ac:chgData name="Christopher Farlow" userId="1d6e7c80-f391-4c69-991c-b443ceeb1639" providerId="ADAL" clId="{234691CD-E9BD-5893-8E48-B8D1289A7CDF}" dt="2025-12-09T20:55:33.529" v="4"/>
          <ac:spMkLst>
            <pc:docMk/>
            <pc:sldMk cId="863816473" sldId="26659"/>
            <ac:spMk id="6" creationId="{2A9C8C8A-D8DB-E03B-84B2-0964FC3696FC}"/>
          </ac:spMkLst>
        </pc:spChg>
      </pc:sldChg>
      <pc:sldChg chg="modNotes">
        <pc:chgData name="Christopher Farlow" userId="1d6e7c80-f391-4c69-991c-b443ceeb1639" providerId="ADAL" clId="{234691CD-E9BD-5893-8E48-B8D1289A7CDF}" dt="2025-12-09T20:55:23.929" v="3"/>
        <pc:sldMkLst>
          <pc:docMk/>
          <pc:sldMk cId="8569473" sldId="26663"/>
        </pc:sldMkLst>
      </pc:sldChg>
      <pc:sldChg chg="modSp">
        <pc:chgData name="Christopher Farlow" userId="1d6e7c80-f391-4c69-991c-b443ceeb1639" providerId="ADAL" clId="{234691CD-E9BD-5893-8E48-B8D1289A7CDF}" dt="2025-12-09T20:55:33.529" v="4"/>
        <pc:sldMkLst>
          <pc:docMk/>
          <pc:sldMk cId="267038764" sldId="26665"/>
        </pc:sldMkLst>
        <pc:spChg chg="mod">
          <ac:chgData name="Christopher Farlow" userId="1d6e7c80-f391-4c69-991c-b443ceeb1639" providerId="ADAL" clId="{234691CD-E9BD-5893-8E48-B8D1289A7CDF}" dt="2025-12-09T20:55:33.529" v="4"/>
          <ac:spMkLst>
            <pc:docMk/>
            <pc:sldMk cId="267038764" sldId="26665"/>
            <ac:spMk id="7" creationId="{ADF9F9D4-0006-60EE-E365-036051D369DD}"/>
          </ac:spMkLst>
        </pc:spChg>
      </pc:sldChg>
      <pc:sldChg chg="modSp">
        <pc:chgData name="Christopher Farlow" userId="1d6e7c80-f391-4c69-991c-b443ceeb1639" providerId="ADAL" clId="{234691CD-E9BD-5893-8E48-B8D1289A7CDF}" dt="2025-12-09T20:55:33.529" v="4"/>
        <pc:sldMkLst>
          <pc:docMk/>
          <pc:sldMk cId="1076776125" sldId="26668"/>
        </pc:sldMkLst>
        <pc:spChg chg="mod">
          <ac:chgData name="Christopher Farlow" userId="1d6e7c80-f391-4c69-991c-b443ceeb1639" providerId="ADAL" clId="{234691CD-E9BD-5893-8E48-B8D1289A7CDF}" dt="2025-12-09T20:55:33.529" v="4"/>
          <ac:spMkLst>
            <pc:docMk/>
            <pc:sldMk cId="1076776125" sldId="26668"/>
            <ac:spMk id="6" creationId="{E041414A-AB9A-51BC-43DC-F835643C9A42}"/>
          </ac:spMkLst>
        </pc:spChg>
      </pc:sldChg>
      <pc:sldChg chg="modSp">
        <pc:chgData name="Christopher Farlow" userId="1d6e7c80-f391-4c69-991c-b443ceeb1639" providerId="ADAL" clId="{234691CD-E9BD-5893-8E48-B8D1289A7CDF}" dt="2025-12-09T20:55:33.529" v="4"/>
        <pc:sldMkLst>
          <pc:docMk/>
          <pc:sldMk cId="3689451375" sldId="26669"/>
        </pc:sldMkLst>
        <pc:spChg chg="mod">
          <ac:chgData name="Christopher Farlow" userId="1d6e7c80-f391-4c69-991c-b443ceeb1639" providerId="ADAL" clId="{234691CD-E9BD-5893-8E48-B8D1289A7CDF}" dt="2025-12-09T20:55:33.529" v="4"/>
          <ac:spMkLst>
            <pc:docMk/>
            <pc:sldMk cId="3689451375" sldId="26669"/>
            <ac:spMk id="6" creationId="{A7521240-4ACA-FF88-67DA-9C73B370A949}"/>
          </ac:spMkLst>
        </pc:spChg>
      </pc:sldChg>
      <pc:sldChg chg="modSp">
        <pc:chgData name="Christopher Farlow" userId="1d6e7c80-f391-4c69-991c-b443ceeb1639" providerId="ADAL" clId="{234691CD-E9BD-5893-8E48-B8D1289A7CDF}" dt="2025-12-09T20:55:33.529" v="4"/>
        <pc:sldMkLst>
          <pc:docMk/>
          <pc:sldMk cId="3764410262" sldId="26670"/>
        </pc:sldMkLst>
        <pc:spChg chg="mod">
          <ac:chgData name="Christopher Farlow" userId="1d6e7c80-f391-4c69-991c-b443ceeb1639" providerId="ADAL" clId="{234691CD-E9BD-5893-8E48-B8D1289A7CDF}" dt="2025-12-09T20:55:33.529" v="4"/>
          <ac:spMkLst>
            <pc:docMk/>
            <pc:sldMk cId="3764410262" sldId="26670"/>
            <ac:spMk id="4" creationId="{5BEE081B-4AAF-3400-C8FF-EC1854B10E7A}"/>
          </ac:spMkLst>
        </pc:spChg>
        <pc:spChg chg="mod">
          <ac:chgData name="Christopher Farlow" userId="1d6e7c80-f391-4c69-991c-b443ceeb1639" providerId="ADAL" clId="{234691CD-E9BD-5893-8E48-B8D1289A7CDF}" dt="2025-12-09T20:55:33.529" v="4"/>
          <ac:spMkLst>
            <pc:docMk/>
            <pc:sldMk cId="3764410262" sldId="26670"/>
            <ac:spMk id="6" creationId="{07AE526F-263F-33AC-5AC6-6846C2508BB9}"/>
          </ac:spMkLst>
        </pc:spChg>
      </pc:sldChg>
      <pc:sldChg chg="modNotes">
        <pc:chgData name="Christopher Farlow" userId="1d6e7c80-f391-4c69-991c-b443ceeb1639" providerId="ADAL" clId="{234691CD-E9BD-5893-8E48-B8D1289A7CDF}" dt="2025-12-09T20:55:23.929" v="3"/>
        <pc:sldMkLst>
          <pc:docMk/>
          <pc:sldMk cId="3754543398" sldId="26677"/>
        </pc:sldMkLst>
      </pc:sldChg>
      <pc:sldChg chg="modSp">
        <pc:chgData name="Christopher Farlow" userId="1d6e7c80-f391-4c69-991c-b443ceeb1639" providerId="ADAL" clId="{234691CD-E9BD-5893-8E48-B8D1289A7CDF}" dt="2025-12-09T20:55:33.529" v="4"/>
        <pc:sldMkLst>
          <pc:docMk/>
          <pc:sldMk cId="1887571312" sldId="26681"/>
        </pc:sldMkLst>
        <pc:spChg chg="mod">
          <ac:chgData name="Christopher Farlow" userId="1d6e7c80-f391-4c69-991c-b443ceeb1639" providerId="ADAL" clId="{234691CD-E9BD-5893-8E48-B8D1289A7CDF}" dt="2025-12-09T20:55:33.529" v="4"/>
          <ac:spMkLst>
            <pc:docMk/>
            <pc:sldMk cId="1887571312" sldId="26681"/>
            <ac:spMk id="4" creationId="{B50BE37D-E86E-D227-CB06-A7DA68133B73}"/>
          </ac:spMkLst>
        </pc:spChg>
      </pc:sldChg>
      <pc:sldChg chg="modSp">
        <pc:chgData name="Christopher Farlow" userId="1d6e7c80-f391-4c69-991c-b443ceeb1639" providerId="ADAL" clId="{234691CD-E9BD-5893-8E48-B8D1289A7CDF}" dt="2025-12-09T20:55:18.116" v="2"/>
        <pc:sldMkLst>
          <pc:docMk/>
          <pc:sldMk cId="4011109067" sldId="26685"/>
        </pc:sldMkLst>
        <pc:spChg chg="mod">
          <ac:chgData name="Christopher Farlow" userId="1d6e7c80-f391-4c69-991c-b443ceeb1639" providerId="ADAL" clId="{234691CD-E9BD-5893-8E48-B8D1289A7CDF}" dt="2025-12-09T20:55:18.116" v="2"/>
          <ac:spMkLst>
            <pc:docMk/>
            <pc:sldMk cId="4011109067" sldId="26685"/>
            <ac:spMk id="2" creationId="{7663B512-E72A-58BA-87B2-6A1532789682}"/>
          </ac:spMkLst>
        </pc:spChg>
      </pc:sldChg>
      <pc:sldChg chg="modSp">
        <pc:chgData name="Christopher Farlow" userId="1d6e7c80-f391-4c69-991c-b443ceeb1639" providerId="ADAL" clId="{234691CD-E9BD-5893-8E48-B8D1289A7CDF}" dt="2025-12-09T20:55:18.116" v="2"/>
        <pc:sldMkLst>
          <pc:docMk/>
          <pc:sldMk cId="2679075077" sldId="26686"/>
        </pc:sldMkLst>
        <pc:spChg chg="mod">
          <ac:chgData name="Christopher Farlow" userId="1d6e7c80-f391-4c69-991c-b443ceeb1639" providerId="ADAL" clId="{234691CD-E9BD-5893-8E48-B8D1289A7CDF}" dt="2025-12-09T20:55:18.116" v="2"/>
          <ac:spMkLst>
            <pc:docMk/>
            <pc:sldMk cId="2679075077" sldId="26686"/>
            <ac:spMk id="2" creationId="{2AC21251-B1A7-304E-21AE-02B3C29A9603}"/>
          </ac:spMkLst>
        </pc:spChg>
      </pc:sldChg>
      <pc:sldChg chg="modSp">
        <pc:chgData name="Christopher Farlow" userId="1d6e7c80-f391-4c69-991c-b443ceeb1639" providerId="ADAL" clId="{234691CD-E9BD-5893-8E48-B8D1289A7CDF}" dt="2025-12-09T20:55:18.116" v="2"/>
        <pc:sldMkLst>
          <pc:docMk/>
          <pc:sldMk cId="536994989" sldId="26687"/>
        </pc:sldMkLst>
        <pc:spChg chg="mod">
          <ac:chgData name="Christopher Farlow" userId="1d6e7c80-f391-4c69-991c-b443ceeb1639" providerId="ADAL" clId="{234691CD-E9BD-5893-8E48-B8D1289A7CDF}" dt="2025-12-09T20:55:18.116" v="2"/>
          <ac:spMkLst>
            <pc:docMk/>
            <pc:sldMk cId="536994989" sldId="26687"/>
            <ac:spMk id="2" creationId="{D4EAA372-8BA3-B250-A1D8-8F925302568C}"/>
          </ac:spMkLst>
        </pc:spChg>
        <pc:spChg chg="mod">
          <ac:chgData name="Christopher Farlow" userId="1d6e7c80-f391-4c69-991c-b443ceeb1639" providerId="ADAL" clId="{234691CD-E9BD-5893-8E48-B8D1289A7CDF}" dt="2025-12-09T20:55:18.116" v="2"/>
          <ac:spMkLst>
            <pc:docMk/>
            <pc:sldMk cId="536994989" sldId="26687"/>
            <ac:spMk id="6" creationId="{3745865E-9306-EDB0-8209-B2015886E3F3}"/>
          </ac:spMkLst>
        </pc:spChg>
      </pc:sldChg>
      <pc:sldChg chg="modNotes">
        <pc:chgData name="Christopher Farlow" userId="1d6e7c80-f391-4c69-991c-b443ceeb1639" providerId="ADAL" clId="{234691CD-E9BD-5893-8E48-B8D1289A7CDF}" dt="2025-12-09T20:55:23.929" v="3"/>
        <pc:sldMkLst>
          <pc:docMk/>
          <pc:sldMk cId="2621705571" sldId="26689"/>
        </pc:sldMkLst>
      </pc:sldChg>
      <pc:sldChg chg="modSp">
        <pc:chgData name="Christopher Farlow" userId="1d6e7c80-f391-4c69-991c-b443ceeb1639" providerId="ADAL" clId="{234691CD-E9BD-5893-8E48-B8D1289A7CDF}" dt="2025-12-09T20:55:18.116" v="2"/>
        <pc:sldMkLst>
          <pc:docMk/>
          <pc:sldMk cId="1664030087" sldId="26694"/>
        </pc:sldMkLst>
        <pc:spChg chg="mod">
          <ac:chgData name="Christopher Farlow" userId="1d6e7c80-f391-4c69-991c-b443ceeb1639" providerId="ADAL" clId="{234691CD-E9BD-5893-8E48-B8D1289A7CDF}" dt="2025-12-09T20:55:18.116" v="2"/>
          <ac:spMkLst>
            <pc:docMk/>
            <pc:sldMk cId="1664030087" sldId="26694"/>
            <ac:spMk id="2" creationId="{2FA2A4C2-747A-345F-4051-D4A023C853F9}"/>
          </ac:spMkLst>
        </pc:spChg>
      </pc:sldChg>
      <pc:sldChg chg="modSp">
        <pc:chgData name="Christopher Farlow" userId="1d6e7c80-f391-4c69-991c-b443ceeb1639" providerId="ADAL" clId="{234691CD-E9BD-5893-8E48-B8D1289A7CDF}" dt="2025-12-09T20:55:33.529" v="4"/>
        <pc:sldMkLst>
          <pc:docMk/>
          <pc:sldMk cId="2504960310" sldId="26699"/>
        </pc:sldMkLst>
        <pc:spChg chg="mod">
          <ac:chgData name="Christopher Farlow" userId="1d6e7c80-f391-4c69-991c-b443ceeb1639" providerId="ADAL" clId="{234691CD-E9BD-5893-8E48-B8D1289A7CDF}" dt="2025-12-09T20:55:33.529" v="4"/>
          <ac:spMkLst>
            <pc:docMk/>
            <pc:sldMk cId="2504960310" sldId="26699"/>
            <ac:spMk id="7" creationId="{6EF8356F-2D9F-4D3C-DD5A-DFD7C25033D7}"/>
          </ac:spMkLst>
        </pc:spChg>
      </pc:sldChg>
      <pc:sldChg chg="modNotes">
        <pc:chgData name="Christopher Farlow" userId="1d6e7c80-f391-4c69-991c-b443ceeb1639" providerId="ADAL" clId="{234691CD-E9BD-5893-8E48-B8D1289A7CDF}" dt="2025-12-09T20:55:23.929" v="3"/>
        <pc:sldMkLst>
          <pc:docMk/>
          <pc:sldMk cId="1391782139" sldId="26716"/>
        </pc:sldMkLst>
      </pc:sldChg>
      <pc:sldChg chg="modSp modNotes">
        <pc:chgData name="Christopher Farlow" userId="1d6e7c80-f391-4c69-991c-b443ceeb1639" providerId="ADAL" clId="{234691CD-E9BD-5893-8E48-B8D1289A7CDF}" dt="2025-12-09T20:55:33.529" v="4"/>
        <pc:sldMkLst>
          <pc:docMk/>
          <pc:sldMk cId="1159666288" sldId="26733"/>
        </pc:sldMkLst>
        <pc:spChg chg="mod">
          <ac:chgData name="Christopher Farlow" userId="1d6e7c80-f391-4c69-991c-b443ceeb1639" providerId="ADAL" clId="{234691CD-E9BD-5893-8E48-B8D1289A7CDF}" dt="2025-12-09T20:55:33.529" v="4"/>
          <ac:spMkLst>
            <pc:docMk/>
            <pc:sldMk cId="1159666288" sldId="26733"/>
            <ac:spMk id="3" creationId="{551449CF-2129-4959-8319-4A9E6E07FE93}"/>
          </ac:spMkLst>
        </pc:spChg>
      </pc:sldChg>
      <pc:sldChg chg="modSp modNotes">
        <pc:chgData name="Christopher Farlow" userId="1d6e7c80-f391-4c69-991c-b443ceeb1639" providerId="ADAL" clId="{234691CD-E9BD-5893-8E48-B8D1289A7CDF}" dt="2025-12-09T20:55:33.529" v="4"/>
        <pc:sldMkLst>
          <pc:docMk/>
          <pc:sldMk cId="538361866" sldId="26746"/>
        </pc:sldMkLst>
        <pc:spChg chg="mod">
          <ac:chgData name="Christopher Farlow" userId="1d6e7c80-f391-4c69-991c-b443ceeb1639" providerId="ADAL" clId="{234691CD-E9BD-5893-8E48-B8D1289A7CDF}" dt="2025-12-09T20:55:33.529" v="4"/>
          <ac:spMkLst>
            <pc:docMk/>
            <pc:sldMk cId="538361866" sldId="26746"/>
            <ac:spMk id="3" creationId="{223DAE87-5CFC-06E4-0B2B-1B5A9CD7E326}"/>
          </ac:spMkLst>
        </pc:spChg>
      </pc:sldChg>
      <pc:sldChg chg="modSp modNotes">
        <pc:chgData name="Christopher Farlow" userId="1d6e7c80-f391-4c69-991c-b443ceeb1639" providerId="ADAL" clId="{234691CD-E9BD-5893-8E48-B8D1289A7CDF}" dt="2025-12-09T20:55:33.529" v="4"/>
        <pc:sldMkLst>
          <pc:docMk/>
          <pc:sldMk cId="1583691193" sldId="26754"/>
        </pc:sldMkLst>
        <pc:spChg chg="mod">
          <ac:chgData name="Christopher Farlow" userId="1d6e7c80-f391-4c69-991c-b443ceeb1639" providerId="ADAL" clId="{234691CD-E9BD-5893-8E48-B8D1289A7CDF}" dt="2025-12-09T20:55:33.529" v="4"/>
          <ac:spMkLst>
            <pc:docMk/>
            <pc:sldMk cId="1583691193" sldId="26754"/>
            <ac:spMk id="3" creationId="{FE9F7B5E-D679-99D8-C9F2-C26F244668AF}"/>
          </ac:spMkLst>
        </pc:spChg>
      </pc:sldChg>
      <pc:sldChg chg="modSp">
        <pc:chgData name="Christopher Farlow" userId="1d6e7c80-f391-4c69-991c-b443ceeb1639" providerId="ADAL" clId="{234691CD-E9BD-5893-8E48-B8D1289A7CDF}" dt="2025-12-09T20:55:33.529" v="4"/>
        <pc:sldMkLst>
          <pc:docMk/>
          <pc:sldMk cId="857351644" sldId="26761"/>
        </pc:sldMkLst>
        <pc:spChg chg="mod">
          <ac:chgData name="Christopher Farlow" userId="1d6e7c80-f391-4c69-991c-b443ceeb1639" providerId="ADAL" clId="{234691CD-E9BD-5893-8E48-B8D1289A7CDF}" dt="2025-12-09T20:55:33.529" v="4"/>
          <ac:spMkLst>
            <pc:docMk/>
            <pc:sldMk cId="857351644" sldId="26761"/>
            <ac:spMk id="2" creationId="{3DC222A2-8412-72D0-8D4D-BCA16A5D38BA}"/>
          </ac:spMkLst>
        </pc:spChg>
      </pc:sldChg>
      <pc:sldChg chg="modNotes">
        <pc:chgData name="Christopher Farlow" userId="1d6e7c80-f391-4c69-991c-b443ceeb1639" providerId="ADAL" clId="{234691CD-E9BD-5893-8E48-B8D1289A7CDF}" dt="2025-12-09T20:55:23.929" v="3"/>
        <pc:sldMkLst>
          <pc:docMk/>
          <pc:sldMk cId="3291635837" sldId="26770"/>
        </pc:sldMkLst>
      </pc:sldChg>
      <pc:sldChg chg="modSp">
        <pc:chgData name="Christopher Farlow" userId="1d6e7c80-f391-4c69-991c-b443ceeb1639" providerId="ADAL" clId="{234691CD-E9BD-5893-8E48-B8D1289A7CDF}" dt="2025-12-09T20:55:18.116" v="2"/>
        <pc:sldMkLst>
          <pc:docMk/>
          <pc:sldMk cId="1784208994" sldId="26772"/>
        </pc:sldMkLst>
        <pc:spChg chg="mod">
          <ac:chgData name="Christopher Farlow" userId="1d6e7c80-f391-4c69-991c-b443ceeb1639" providerId="ADAL" clId="{234691CD-E9BD-5893-8E48-B8D1289A7CDF}" dt="2025-12-09T20:55:18.116" v="2"/>
          <ac:spMkLst>
            <pc:docMk/>
            <pc:sldMk cId="1784208994" sldId="26772"/>
            <ac:spMk id="7" creationId="{D49D4B4C-917A-B7F5-ED0E-D6FA671A727B}"/>
          </ac:spMkLst>
        </pc:spChg>
      </pc:sldChg>
      <pc:sldChg chg="modSp mod">
        <pc:chgData name="Christopher Farlow" userId="1d6e7c80-f391-4c69-991c-b443ceeb1639" providerId="ADAL" clId="{234691CD-E9BD-5893-8E48-B8D1289A7CDF}" dt="2025-12-09T20:49:05.447" v="1" actId="962"/>
        <pc:sldMkLst>
          <pc:docMk/>
          <pc:sldMk cId="3623961723" sldId="26780"/>
        </pc:sldMkLst>
        <pc:picChg chg="mod">
          <ac:chgData name="Christopher Farlow" userId="1d6e7c80-f391-4c69-991c-b443ceeb1639" providerId="ADAL" clId="{234691CD-E9BD-5893-8E48-B8D1289A7CDF}" dt="2025-12-09T20:49:04.305" v="0" actId="962"/>
          <ac:picMkLst>
            <pc:docMk/>
            <pc:sldMk cId="3623961723" sldId="26780"/>
            <ac:picMk id="6" creationId="{41569DB1-F163-9570-9B26-6ADFE8663D30}"/>
          </ac:picMkLst>
        </pc:picChg>
        <pc:picChg chg="mod">
          <ac:chgData name="Christopher Farlow" userId="1d6e7c80-f391-4c69-991c-b443ceeb1639" providerId="ADAL" clId="{234691CD-E9BD-5893-8E48-B8D1289A7CDF}" dt="2025-12-09T20:49:05.447" v="1" actId="962"/>
          <ac:picMkLst>
            <pc:docMk/>
            <pc:sldMk cId="3623961723" sldId="26780"/>
            <ac:picMk id="9" creationId="{E21C1D68-196D-DA3E-1DA2-D09CDF57207F}"/>
          </ac:picMkLst>
        </pc:picChg>
      </pc:sldChg>
      <pc:sldChg chg="modSp">
        <pc:chgData name="Christopher Farlow" userId="1d6e7c80-f391-4c69-991c-b443ceeb1639" providerId="ADAL" clId="{234691CD-E9BD-5893-8E48-B8D1289A7CDF}" dt="2025-12-09T20:55:33.529" v="4"/>
        <pc:sldMkLst>
          <pc:docMk/>
          <pc:sldMk cId="3530109499" sldId="26781"/>
        </pc:sldMkLst>
        <pc:spChg chg="mod">
          <ac:chgData name="Christopher Farlow" userId="1d6e7c80-f391-4c69-991c-b443ceeb1639" providerId="ADAL" clId="{234691CD-E9BD-5893-8E48-B8D1289A7CDF}" dt="2025-12-09T20:55:33.529" v="4"/>
          <ac:spMkLst>
            <pc:docMk/>
            <pc:sldMk cId="3530109499" sldId="26781"/>
            <ac:spMk id="2" creationId="{923631DE-8D86-D482-9378-0B2665FB2C3D}"/>
          </ac:spMkLst>
        </pc:spChg>
      </pc:sldChg>
    </pc:docChg>
  </pc:docChgLst>
  <pc:docChgLst>
    <pc:chgData name="Alex Manton (Alex Manton)" userId="S::alex.manton@det.nsw.edu.au::ac4fd86e-d6a9-402d-87ef-cfff92a16b6e" providerId="AD" clId="Web-{02BB66A0-CE5F-402C-8E2B-BAB3DC9FDE13}"/>
    <pc:docChg chg="modSld">
      <pc:chgData name="Alex Manton (Alex Manton)" userId="S::alex.manton@det.nsw.edu.au::ac4fd86e-d6a9-402d-87ef-cfff92a16b6e" providerId="AD" clId="Web-{02BB66A0-CE5F-402C-8E2B-BAB3DC9FDE13}" dt="2025-12-01T23:12:43.512" v="1" actId="20577"/>
      <pc:docMkLst>
        <pc:docMk/>
      </pc:docMkLst>
      <pc:sldChg chg="modSp">
        <pc:chgData name="Alex Manton (Alex Manton)" userId="S::alex.manton@det.nsw.edu.au::ac4fd86e-d6a9-402d-87ef-cfff92a16b6e" providerId="AD" clId="Web-{02BB66A0-CE5F-402C-8E2B-BAB3DC9FDE13}" dt="2025-12-01T23:12:43.512" v="1" actId="20577"/>
        <pc:sldMkLst>
          <pc:docMk/>
          <pc:sldMk cId="3530109499" sldId="26781"/>
        </pc:sldMkLst>
        <pc:spChg chg="mod">
          <ac:chgData name="Alex Manton (Alex Manton)" userId="S::alex.manton@det.nsw.edu.au::ac4fd86e-d6a9-402d-87ef-cfff92a16b6e" providerId="AD" clId="Web-{02BB66A0-CE5F-402C-8E2B-BAB3DC9FDE13}" dt="2025-12-01T23:12:43.512" v="1" actId="20577"/>
          <ac:spMkLst>
            <pc:docMk/>
            <pc:sldMk cId="3530109499" sldId="26781"/>
            <ac:spMk id="2" creationId="{923631DE-8D86-D482-9378-0B2665FB2C3D}"/>
          </ac:spMkLst>
        </pc:spChg>
      </pc:sldChg>
    </pc:docChg>
  </pc:docChgLst>
  <pc:docChgLst>
    <pc:chgData name="Alex Manton (Alex Manton)" userId="ac4fd86e-d6a9-402d-87ef-cfff92a16b6e" providerId="ADAL" clId="{7CBA3238-DDFC-4544-9653-A36352B8058C}"/>
    <pc:docChg chg="custSel modSld">
      <pc:chgData name="Alex Manton (Alex Manton)" userId="ac4fd86e-d6a9-402d-87ef-cfff92a16b6e" providerId="ADAL" clId="{7CBA3238-DDFC-4544-9653-A36352B8058C}" dt="2025-12-09T07:07:35.305" v="66" actId="14100"/>
      <pc:docMkLst>
        <pc:docMk/>
      </pc:docMkLst>
      <pc:sldChg chg="modSp mod">
        <pc:chgData name="Alex Manton (Alex Manton)" userId="ac4fd86e-d6a9-402d-87ef-cfff92a16b6e" providerId="ADAL" clId="{7CBA3238-DDFC-4544-9653-A36352B8058C}" dt="2025-12-07T22:39:16.193" v="7" actId="20577"/>
        <pc:sldMkLst>
          <pc:docMk/>
          <pc:sldMk cId="2754155516" sldId="26516"/>
        </pc:sldMkLst>
        <pc:spChg chg="mod">
          <ac:chgData name="Alex Manton (Alex Manton)" userId="ac4fd86e-d6a9-402d-87ef-cfff92a16b6e" providerId="ADAL" clId="{7CBA3238-DDFC-4544-9653-A36352B8058C}" dt="2025-12-07T22:39:16.193" v="7" actId="20577"/>
          <ac:spMkLst>
            <pc:docMk/>
            <pc:sldMk cId="2754155516" sldId="26516"/>
            <ac:spMk id="27" creationId="{991FD5ED-5ABD-4E6E-EB04-55E0A3DF87D2}"/>
          </ac:spMkLst>
        </pc:spChg>
      </pc:sldChg>
      <pc:sldChg chg="modSp mod">
        <pc:chgData name="Alex Manton (Alex Manton)" userId="ac4fd86e-d6a9-402d-87ef-cfff92a16b6e" providerId="ADAL" clId="{7CBA3238-DDFC-4544-9653-A36352B8058C}" dt="2025-12-07T22:39:09.148" v="3" actId="20577"/>
        <pc:sldMkLst>
          <pc:docMk/>
          <pc:sldMk cId="248038130" sldId="26615"/>
        </pc:sldMkLst>
        <pc:spChg chg="mod">
          <ac:chgData name="Alex Manton (Alex Manton)" userId="ac4fd86e-d6a9-402d-87ef-cfff92a16b6e" providerId="ADAL" clId="{7CBA3238-DDFC-4544-9653-A36352B8058C}" dt="2025-12-07T22:39:09.148" v="3" actId="20577"/>
          <ac:spMkLst>
            <pc:docMk/>
            <pc:sldMk cId="248038130" sldId="26615"/>
            <ac:spMk id="5" creationId="{9541BA86-9E84-75C7-A502-BAF98697EB37}"/>
          </ac:spMkLst>
        </pc:spChg>
      </pc:sldChg>
      <pc:sldChg chg="modSp mod modCm">
        <pc:chgData name="Alex Manton (Alex Manton)" userId="ac4fd86e-d6a9-402d-87ef-cfff92a16b6e" providerId="ADAL" clId="{7CBA3238-DDFC-4544-9653-A36352B8058C}" dt="2025-12-09T07:00:18.084" v="51" actId="13926"/>
        <pc:sldMkLst>
          <pc:docMk/>
          <pc:sldMk cId="3448987500" sldId="26619"/>
        </pc:sldMkLst>
        <pc:spChg chg="mod">
          <ac:chgData name="Alex Manton (Alex Manton)" userId="ac4fd86e-d6a9-402d-87ef-cfff92a16b6e" providerId="ADAL" clId="{7CBA3238-DDFC-4544-9653-A36352B8058C}" dt="2025-12-09T07:00:18.084" v="51" actId="13926"/>
          <ac:spMkLst>
            <pc:docMk/>
            <pc:sldMk cId="3448987500" sldId="26619"/>
            <ac:spMk id="3" creationId="{CFC7F179-9C3A-84BA-A035-2E6CEF2D4EB1}"/>
          </ac:spMkLst>
        </pc:spChg>
        <pc:extLst>
          <p:ext xmlns:p="http://schemas.openxmlformats.org/presentationml/2006/main" uri="{D6D511B9-2390-475A-947B-AFAB55BFBCF1}">
            <pc226:cmChg xmlns:pc226="http://schemas.microsoft.com/office/powerpoint/2022/06/main/command" chg="mod">
              <pc226:chgData name="Alex Manton (Alex Manton)" userId="ac4fd86e-d6a9-402d-87ef-cfff92a16b6e" providerId="ADAL" clId="{7CBA3238-DDFC-4544-9653-A36352B8058C}" dt="2025-12-09T06:59:31.489" v="48" actId="20577"/>
              <pc2:cmMkLst xmlns:pc2="http://schemas.microsoft.com/office/powerpoint/2019/9/main/command">
                <pc:docMk/>
                <pc:sldMk cId="3448987500" sldId="26619"/>
                <pc2:cmMk id="{64510AD4-E773-48AA-8656-57B47D37794E}"/>
              </pc2:cmMkLst>
            </pc226:cmChg>
          </p:ext>
        </pc:extLst>
      </pc:sldChg>
      <pc:sldChg chg="modSp mod">
        <pc:chgData name="Alex Manton (Alex Manton)" userId="ac4fd86e-d6a9-402d-87ef-cfff92a16b6e" providerId="ADAL" clId="{7CBA3238-DDFC-4544-9653-A36352B8058C}" dt="2025-12-07T22:39:24.043" v="11" actId="20577"/>
        <pc:sldMkLst>
          <pc:docMk/>
          <pc:sldMk cId="2084638026" sldId="26620"/>
        </pc:sldMkLst>
        <pc:spChg chg="mod">
          <ac:chgData name="Alex Manton (Alex Manton)" userId="ac4fd86e-d6a9-402d-87ef-cfff92a16b6e" providerId="ADAL" clId="{7CBA3238-DDFC-4544-9653-A36352B8058C}" dt="2025-12-07T22:39:24.043" v="11" actId="20577"/>
          <ac:spMkLst>
            <pc:docMk/>
            <pc:sldMk cId="2084638026" sldId="26620"/>
            <ac:spMk id="5" creationId="{BD692F2C-9D71-B47A-5D6E-46105E6469B1}"/>
          </ac:spMkLst>
        </pc:spChg>
      </pc:sldChg>
      <pc:sldChg chg="modSp mod">
        <pc:chgData name="Alex Manton (Alex Manton)" userId="ac4fd86e-d6a9-402d-87ef-cfff92a16b6e" providerId="ADAL" clId="{7CBA3238-DDFC-4544-9653-A36352B8058C}" dt="2025-12-07T22:39:29.600" v="15" actId="20577"/>
        <pc:sldMkLst>
          <pc:docMk/>
          <pc:sldMk cId="3825752668" sldId="26621"/>
        </pc:sldMkLst>
        <pc:spChg chg="mod">
          <ac:chgData name="Alex Manton (Alex Manton)" userId="ac4fd86e-d6a9-402d-87ef-cfff92a16b6e" providerId="ADAL" clId="{7CBA3238-DDFC-4544-9653-A36352B8058C}" dt="2025-12-07T22:39:29.600" v="15" actId="20577"/>
          <ac:spMkLst>
            <pc:docMk/>
            <pc:sldMk cId="3825752668" sldId="26621"/>
            <ac:spMk id="5" creationId="{6288701B-FBD0-A515-B9D6-D353ED1913A7}"/>
          </ac:spMkLst>
        </pc:spChg>
      </pc:sldChg>
      <pc:sldChg chg="addSp modSp mod">
        <pc:chgData name="Alex Manton (Alex Manton)" userId="ac4fd86e-d6a9-402d-87ef-cfff92a16b6e" providerId="ADAL" clId="{7CBA3238-DDFC-4544-9653-A36352B8058C}" dt="2025-12-09T07:07:35.305" v="66" actId="14100"/>
        <pc:sldMkLst>
          <pc:docMk/>
          <pc:sldMk cId="3623961723" sldId="26780"/>
        </pc:sldMkLst>
        <pc:spChg chg="mod">
          <ac:chgData name="Alex Manton (Alex Manton)" userId="ac4fd86e-d6a9-402d-87ef-cfff92a16b6e" providerId="ADAL" clId="{7CBA3238-DDFC-4544-9653-A36352B8058C}" dt="2025-12-09T07:05:03.925" v="57" actId="27636"/>
          <ac:spMkLst>
            <pc:docMk/>
            <pc:sldMk cId="3623961723" sldId="26780"/>
            <ac:spMk id="3" creationId="{3D9C2003-F396-36E6-C309-30CD31AE804A}"/>
          </ac:spMkLst>
        </pc:spChg>
        <pc:picChg chg="add mod">
          <ac:chgData name="Alex Manton (Alex Manton)" userId="ac4fd86e-d6a9-402d-87ef-cfff92a16b6e" providerId="ADAL" clId="{7CBA3238-DDFC-4544-9653-A36352B8058C}" dt="2025-12-09T07:06:52.914" v="61" actId="1076"/>
          <ac:picMkLst>
            <pc:docMk/>
            <pc:sldMk cId="3623961723" sldId="26780"/>
            <ac:picMk id="6" creationId="{41569DB1-F163-9570-9B26-6ADFE8663D30}"/>
          </ac:picMkLst>
        </pc:picChg>
        <pc:picChg chg="add mod">
          <ac:chgData name="Alex Manton (Alex Manton)" userId="ac4fd86e-d6a9-402d-87ef-cfff92a16b6e" providerId="ADAL" clId="{7CBA3238-DDFC-4544-9653-A36352B8058C}" dt="2025-12-09T07:07:35.305" v="66" actId="14100"/>
          <ac:picMkLst>
            <pc:docMk/>
            <pc:sldMk cId="3623961723" sldId="26780"/>
            <ac:picMk id="9" creationId="{E21C1D68-196D-DA3E-1DA2-D09CDF57207F}"/>
          </ac:picMkLst>
        </pc:picChg>
      </pc:sldChg>
    </pc:docChg>
  </pc:docChgLst>
  <pc:docChgLst>
    <pc:chgData name="Alex Manton (Alex Manton)" userId="S::alex.manton@det.nsw.edu.au::ac4fd86e-d6a9-402d-87ef-cfff92a16b6e" providerId="AD" clId="Web-{A1E6A1C1-3B14-41AA-8E9A-C8CC5E2C6279}"/>
    <pc:docChg chg="modSld">
      <pc:chgData name="Alex Manton (Alex Manton)" userId="S::alex.manton@det.nsw.edu.au::ac4fd86e-d6a9-402d-87ef-cfff92a16b6e" providerId="AD" clId="Web-{A1E6A1C1-3B14-41AA-8E9A-C8CC5E2C6279}" dt="2025-12-07T22:35:22.421" v="14" actId="20577"/>
      <pc:docMkLst>
        <pc:docMk/>
      </pc:docMkLst>
      <pc:sldChg chg="modSp">
        <pc:chgData name="Alex Manton (Alex Manton)" userId="S::alex.manton@det.nsw.edu.au::ac4fd86e-d6a9-402d-87ef-cfff92a16b6e" providerId="AD" clId="Web-{A1E6A1C1-3B14-41AA-8E9A-C8CC5E2C6279}" dt="2025-12-07T22:35:22.421" v="14" actId="20577"/>
        <pc:sldMkLst>
          <pc:docMk/>
          <pc:sldMk cId="3623961723" sldId="26780"/>
        </pc:sldMkLst>
        <pc:spChg chg="mod">
          <ac:chgData name="Alex Manton (Alex Manton)" userId="S::alex.manton@det.nsw.edu.au::ac4fd86e-d6a9-402d-87ef-cfff92a16b6e" providerId="AD" clId="Web-{A1E6A1C1-3B14-41AA-8E9A-C8CC5E2C6279}" dt="2025-12-07T22:35:22.421" v="14" actId="20577"/>
          <ac:spMkLst>
            <pc:docMk/>
            <pc:sldMk cId="3623961723" sldId="26780"/>
            <ac:spMk id="3" creationId="{3D9C2003-F396-36E6-C309-30CD31AE804A}"/>
          </ac:spMkLst>
        </pc:spChg>
      </pc:sldChg>
    </pc:docChg>
  </pc:docChgLst>
  <pc:docChgLst>
    <pc:chgData name="Christopher Farlow" userId="S::christopher.farlow2@det.nsw.edu.au::1d6e7c80-f391-4c69-991c-b443ceeb1639" providerId="AD" clId="Web-{529DF35A-7BEF-8C54-A02F-DBBC9521EE24}"/>
    <pc:docChg chg="modSld">
      <pc:chgData name="Christopher Farlow" userId="S::christopher.farlow2@det.nsw.edu.au::1d6e7c80-f391-4c69-991c-b443ceeb1639" providerId="AD" clId="Web-{529DF35A-7BEF-8C54-A02F-DBBC9521EE24}" dt="2025-12-09T01:47:01.748" v="7" actId="20577"/>
      <pc:docMkLst>
        <pc:docMk/>
      </pc:docMkLst>
      <pc:sldChg chg="modSp modCm">
        <pc:chgData name="Christopher Farlow" userId="S::christopher.farlow2@det.nsw.edu.au::1d6e7c80-f391-4c69-991c-b443ceeb1639" providerId="AD" clId="Web-{529DF35A-7BEF-8C54-A02F-DBBC9521EE24}" dt="2025-12-09T01:47:01.748" v="7" actId="20577"/>
        <pc:sldMkLst>
          <pc:docMk/>
          <pc:sldMk cId="1181014578" sldId="360"/>
        </pc:sldMkLst>
        <pc:spChg chg="mod">
          <ac:chgData name="Christopher Farlow" userId="S::christopher.farlow2@det.nsw.edu.au::1d6e7c80-f391-4c69-991c-b443ceeb1639" providerId="AD" clId="Web-{529DF35A-7BEF-8C54-A02F-DBBC9521EE24}" dt="2025-12-09T01:47:01.748" v="7" actId="20577"/>
          <ac:spMkLst>
            <pc:docMk/>
            <pc:sldMk cId="1181014578" sldId="360"/>
            <ac:spMk id="4" creationId="{B7C07B50-96D9-2E35-E2CE-3139F6377F08}"/>
          </ac:spMkLst>
        </pc:spChg>
        <pc:extLst>
          <p:ext xmlns:p="http://schemas.openxmlformats.org/presentationml/2006/main" uri="{D6D511B9-2390-475A-947B-AFAB55BFBCF1}">
            <pc226:cmChg xmlns:pc226="http://schemas.microsoft.com/office/powerpoint/2022/06/main/command" chg="mod">
              <pc226:chgData name="Christopher Farlow" userId="S::christopher.farlow2@det.nsw.edu.au::1d6e7c80-f391-4c69-991c-b443ceeb1639" providerId="AD" clId="Web-{529DF35A-7BEF-8C54-A02F-DBBC9521EE24}" dt="2025-12-09T01:46:58.482" v="6" actId="20577"/>
              <pc2:cmMkLst xmlns:pc2="http://schemas.microsoft.com/office/powerpoint/2019/9/main/command">
                <pc:docMk/>
                <pc:sldMk cId="1181014578" sldId="360"/>
                <pc2:cmMk id="{EDEAB158-A2CB-42F7-B8A0-D47E6D1D5252}"/>
              </pc2:cmMkLst>
            </pc226:cmChg>
          </p:ext>
        </pc:extLst>
      </pc:sldChg>
      <pc:sldChg chg="modSp">
        <pc:chgData name="Christopher Farlow" userId="S::christopher.farlow2@det.nsw.edu.au::1d6e7c80-f391-4c69-991c-b443ceeb1639" providerId="AD" clId="Web-{529DF35A-7BEF-8C54-A02F-DBBC9521EE24}" dt="2025-12-09T01:46:16.638" v="2" actId="20577"/>
        <pc:sldMkLst>
          <pc:docMk/>
          <pc:sldMk cId="488618578" sldId="26684"/>
        </pc:sldMkLst>
        <pc:spChg chg="mod">
          <ac:chgData name="Christopher Farlow" userId="S::christopher.farlow2@det.nsw.edu.au::1d6e7c80-f391-4c69-991c-b443ceeb1639" providerId="AD" clId="Web-{529DF35A-7BEF-8C54-A02F-DBBC9521EE24}" dt="2025-12-09T01:46:16.638" v="2" actId="20577"/>
          <ac:spMkLst>
            <pc:docMk/>
            <pc:sldMk cId="488618578" sldId="26684"/>
            <ac:spMk id="6" creationId="{13093E1C-9DCA-71AE-79DC-BE8952206EF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12/12/2025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12/12/2025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3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4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C1EBE-42CD-F67B-290A-8D5CD0A9F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FD81A-05EB-24AF-61A9-D0A8AB7EA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745A99-BC42-F575-8ED3-48AB91F9836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00B8695-3C73-16E6-0365-703D97045ABA}"/>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983689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4D89C-E5F5-3E32-808C-F1D1C82E8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EB75B-3D2E-920B-86C8-6B929E545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78587-94DE-6A1A-7AFC-462BA09F7E8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388DCFD-7431-8A9C-B271-24F833DE2133}"/>
              </a:ext>
            </a:extLst>
          </p:cNvPr>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5426903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63EE9-E351-D7CC-D94A-9D6659F79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23C28-0556-6D20-127C-1ED58F0B5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E4FD0-578E-F24A-5472-29EB131E267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0F7E8D9-245D-7D80-FA1D-E420702E4213}"/>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18604025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A53F8-3B2E-269F-4BFF-5A4D1AB55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B5DC3-0A17-240C-C8D6-D7A53BFFB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4C6EA-703A-D145-81E2-F4043313BF6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705B246-FF19-CC4D-FA7C-3093CBC27394}"/>
              </a:ext>
            </a:extLst>
          </p:cNvPr>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42709444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62365-6791-A142-B003-1A6D8D2BA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79428-DA21-E573-6CD4-081119F96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48140-CC86-D47F-BBC1-8626633FF31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ADC0FDE-DD72-A7C2-9B56-274139B00175}"/>
              </a:ext>
            </a:extLst>
          </p:cNvPr>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32895927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C0DAE-BF74-1766-CED4-F91D1A012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21ED0-172E-753B-A683-F1716D2A1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16427-C348-328D-5207-F8E56E6519C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92A6124-9E12-96CF-8531-CA056A964C64}"/>
              </a:ext>
            </a:extLst>
          </p:cNvPr>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39240270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001C0-2350-D92D-E7EA-B46398B31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4EECC-FD25-E593-2479-B8DD0C916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2CDE1-9135-8D8C-8B1E-6C5FF42D834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68B1D76-2BE2-6869-6E24-58A382FB41B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179477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F671B-CE5A-D956-4A60-26934C537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66048-3E21-8F4F-847A-688812C0D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63614-B7CB-9E9A-5896-F680D9669CC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84370F7-D71B-8B71-C92C-2688A8B21D9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557313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18E88-329C-1932-8C87-25CD25A55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3EC07-ADFA-0445-AA89-941F038C07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1FF0D-0D47-FED5-D2FD-CEB7004512E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9E66D9E-08E6-5AC1-2605-F4D42DDAB267}"/>
              </a:ext>
            </a:extLst>
          </p:cNvPr>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3060127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CA9B3-3132-F469-03D3-4163419A9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C436B-AB2A-8316-D87B-C20AF6F5B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B7B64-889B-4306-ECDA-DED7A8E5FAE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7D2C2FF-F37B-6482-7D13-48783552DF85}"/>
              </a:ext>
            </a:extLst>
          </p:cNvPr>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27627004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C8DA2-6B06-7E96-6BEF-F60E6005C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F6E86-7D50-3D97-F3A7-C63A38A84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A4687-C6F8-61A1-2AA9-CBAE09C165E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E1502AD-8A1F-8092-28DD-E1352CFB6903}"/>
              </a:ext>
            </a:extLst>
          </p:cNvPr>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130308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03299-6800-F640-FE85-91070DFE1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ED67C-F5A8-561A-2BEB-B5FC12CBFB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2CC8AD-6573-014A-ADAF-40FCBA5D538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3F2D792-6CE0-D98E-3ECF-4922A4BC4669}"/>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0918891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5B191-42DA-F909-84C4-CDD718779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BD5DA-D4C4-47D4-1A26-123AA5817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E741B2-53F7-4378-39C2-C21BD062D14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85387B8-7612-3469-3C34-60AE833718E6}"/>
              </a:ext>
            </a:extLst>
          </p:cNvPr>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29897272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E0506-B083-6EBB-1BDB-5E4AD6445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15E09-1B89-1EDB-3822-0B3BFB6FB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ED5F3-6489-7E75-0187-1584DF6EBDE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76A46579-F3E2-CFE1-3F7C-D2747D29D7FF}"/>
              </a:ext>
            </a:extLst>
          </p:cNvPr>
          <p:cNvSpPr>
            <a:spLocks noGrp="1"/>
          </p:cNvSpPr>
          <p:nvPr>
            <p:ph type="sldNum" sz="quarter" idx="5"/>
          </p:nvPr>
        </p:nvSpPr>
        <p:spPr/>
        <p:txBody>
          <a:bodyPr/>
          <a:lstStyle/>
          <a:p>
            <a:fld id="{D09C5488-DD16-4714-9519-7BE21BA11D4E}" type="slidenum">
              <a:rPr lang="en-AU" smtClean="0"/>
              <a:t>116</a:t>
            </a:fld>
            <a:endParaRPr lang="en-AU"/>
          </a:p>
        </p:txBody>
      </p:sp>
    </p:spTree>
    <p:extLst>
      <p:ext uri="{BB962C8B-B14F-4D97-AF65-F5344CB8AC3E}">
        <p14:creationId xmlns:p14="http://schemas.microsoft.com/office/powerpoint/2010/main" val="5853298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E27A9-D0E3-44E2-1F9A-D4258D857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39A38-A731-295C-5D96-1CF039BB9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FA8A0-17A1-3A0E-8A04-59AC668FDD0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74DA3BA-5388-30D5-47EB-0417CDF9F6BD}"/>
              </a:ext>
            </a:extLst>
          </p:cNvPr>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22575553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78D8C-A825-3D7D-9384-514B31F3B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1FA1B-5892-F68F-2E23-727E71818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01326-A7F6-ADC7-2388-37615440F61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042B255-33C5-903B-8825-A30349174260}"/>
              </a:ext>
            </a:extLst>
          </p:cNvPr>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29567312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20C1A-B4C9-637C-29E9-35EA7D830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0A55B-C438-0169-4984-D4E1FE3E2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11133-6317-EC49-7881-FE787EC60AD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4072EC7-A14C-01A3-2DA7-07A3C97D3F52}"/>
              </a:ext>
            </a:extLst>
          </p:cNvPr>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219014302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1B4F9-DA0B-D400-C5A8-061943248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A7A47-D618-4261-CBC4-E71E662C8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FA3777-2E09-116D-E18D-F41C819F17F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0F5416F-8D22-0856-9AAF-9520F909161B}"/>
              </a:ext>
            </a:extLst>
          </p:cNvPr>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5434392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E283C-1390-D45F-C274-26AA21EAB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80312-EE0D-3189-08B2-D49CFBC02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C79A4-3A37-D3C4-4A35-33693DA927E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9EB9B20-052C-58BC-A923-C4AF1FC71765}"/>
              </a:ext>
            </a:extLst>
          </p:cNvPr>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38960337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A04F-4F28-2B0A-C30A-7FC91F2F6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8909E-BE43-B5DC-0D0E-D8B3A532D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1E199-E342-2EC3-1395-D60797C91FA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173965E-9E86-50DF-756F-ED9F9B89549F}"/>
              </a:ext>
            </a:extLst>
          </p:cNvPr>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37050661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6D04-C426-B9DE-49E9-72D429FDC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F788A-BDBB-8CF0-64CE-0DC6A5E68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8B1DD-9868-8785-8909-35A5ECE7F55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E92CAC3-F701-99B7-A365-034DE62C43CF}"/>
              </a:ext>
            </a:extLst>
          </p:cNvPr>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14855707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B9D9D-C160-5716-B4ED-DFAD56629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44585-D5E5-D866-80F0-36132410D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E5D46-B284-796F-0EB9-B15E6A3E47A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688194B-6F34-BECF-3059-5E21C4B3B0DC}"/>
              </a:ext>
            </a:extLst>
          </p:cNvPr>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364050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129B2-82D0-C14B-17A5-5E5863792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1E9A8-38D0-8FE4-3BFE-DA0512F37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8E640-3095-12CA-C2CC-37FE2F7584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DB5839-4C89-1974-D3D7-5240156C2BDD}"/>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53595790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00446-8499-D431-6492-C77803A32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F4473-2258-93FB-A989-A9001010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99FBF-4705-3195-41E1-86CE9A8981B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40ED8B-6B69-636C-A38C-85924500E287}"/>
              </a:ext>
            </a:extLst>
          </p:cNvPr>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3786115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3000E-9068-BBF9-3CFD-124097054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28B-49A7-346D-C0F2-099FA20F2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86313-C520-2AB0-AAE7-A5376D1A398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63D630B-C481-D499-F1B8-18B1C22CF166}"/>
              </a:ext>
            </a:extLst>
          </p:cNvPr>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20364356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E3508-2648-F974-4671-E484AB0B56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BDCB1-F119-25B9-E004-870F20A58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4F58E-00BF-5C18-160C-173842937E6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589FE58-1D42-25DF-8D01-56FD4ED5C3ED}"/>
              </a:ext>
            </a:extLst>
          </p:cNvPr>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41610722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18876-3A24-2148-BDC5-937372563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1B818-25FF-19E9-E939-830172900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3CF02-9E27-437E-F9D1-0F6EAE91CDD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128D68B-A40D-109A-98AC-5D482EB6D77B}"/>
              </a:ext>
            </a:extLst>
          </p:cNvPr>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30084131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05C12-FE16-CB05-C4E5-8E0D73A72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A5C65-4EE8-6068-76D3-39B80A94B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96264-F02B-2125-4EEB-5E229C675C5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6FF4886-CAEB-6D42-C874-321BA66DABF4}"/>
              </a:ext>
            </a:extLst>
          </p:cNvPr>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429435932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AC432-E148-5ADE-2858-F13B98133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82D07-C484-9902-096F-1274BCED5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753F8-C680-69E8-A523-6DA1A19AF51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0316A759-E5AD-D1C6-B1B2-3F96F7B9EBD5}"/>
              </a:ext>
            </a:extLst>
          </p:cNvPr>
          <p:cNvSpPr>
            <a:spLocks noGrp="1"/>
          </p:cNvSpPr>
          <p:nvPr>
            <p:ph type="sldNum" sz="quarter" idx="5"/>
          </p:nvPr>
        </p:nvSpPr>
        <p:spPr/>
        <p:txBody>
          <a:bodyPr/>
          <a:lstStyle/>
          <a:p>
            <a:fld id="{D09C5488-DD16-4714-9519-7BE21BA11D4E}" type="slidenum">
              <a:rPr lang="en-AU" smtClean="0"/>
              <a:t>130</a:t>
            </a:fld>
            <a:endParaRPr lang="en-AU"/>
          </a:p>
        </p:txBody>
      </p:sp>
    </p:spTree>
    <p:extLst>
      <p:ext uri="{BB962C8B-B14F-4D97-AF65-F5344CB8AC3E}">
        <p14:creationId xmlns:p14="http://schemas.microsoft.com/office/powerpoint/2010/main" val="39946103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D3E92-00C0-6433-9FA2-1A9C9B9BF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A0DFF-D8E2-C517-0BB6-E35644D6A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E22B5-A506-B369-2CFC-90EE8778697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D2933AC-DBF8-EDFC-1E7E-FB9A5C862648}"/>
              </a:ext>
            </a:extLst>
          </p:cNvPr>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5654806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1FC97-57E4-4E7C-5F97-52E197977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491FD-8EA4-629B-CF32-596B2531A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4DFC2-6B44-AE7D-AB77-AA96A5AD033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BC5A9CD-CC33-16FC-DCAD-89FE85396ECF}"/>
              </a:ext>
            </a:extLst>
          </p:cNvPr>
          <p:cNvSpPr>
            <a:spLocks noGrp="1"/>
          </p:cNvSpPr>
          <p:nvPr>
            <p:ph type="sldNum" sz="quarter" idx="5"/>
          </p:nvPr>
        </p:nvSpPr>
        <p:spPr/>
        <p:txBody>
          <a:bodyPr/>
          <a:lstStyle/>
          <a:p>
            <a:fld id="{B07158C4-A119-4B78-9DE8-A50001BC31DC}" type="slidenum">
              <a:rPr lang="en-AU" smtClean="0"/>
              <a:pPr/>
              <a:t>132</a:t>
            </a:fld>
            <a:endParaRPr lang="en-AU"/>
          </a:p>
        </p:txBody>
      </p:sp>
    </p:spTree>
    <p:extLst>
      <p:ext uri="{BB962C8B-B14F-4D97-AF65-F5344CB8AC3E}">
        <p14:creationId xmlns:p14="http://schemas.microsoft.com/office/powerpoint/2010/main" val="2663366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C2EBA-D5F0-6165-33A8-D9A7B9451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B3041-59AF-0A38-7711-256ED5299A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94A97-2B47-5F7A-A708-C8E75B842C5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77E1C55-467C-7717-F0AC-F5C7FDC1B997}"/>
              </a:ext>
            </a:extLst>
          </p:cNvPr>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41111297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81B26-B25F-7800-88BF-3ADB97790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46747-BBF8-6F7D-1F03-8449E2888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1DCFF-E190-EF54-B6A3-61D41A6F4EF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9000388-41E2-CC05-DF06-074B9C66B105}"/>
              </a:ext>
            </a:extLst>
          </p:cNvPr>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1817967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6DA1B-250C-3BEF-491E-EB0DB0153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F4B66-2D34-C2AC-D1FB-6EA842A1E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26C34-81A9-4C81-407E-F374891BD3B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C7DA313-B7C1-96E3-B57D-ED90B604328A}"/>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7036572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79D73-2B06-46FB-2AE0-49E36B146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C48FB-D253-C9AB-EF28-CDFA80255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8B305-3CC9-C1BD-2DDE-D88ED8DD7C6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5440E96-C72C-B8E1-5FC0-F1CF60E46E61}"/>
              </a:ext>
            </a:extLst>
          </p:cNvPr>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138797932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66060-4565-35F5-0D5A-1C07F9B9E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607E0-5E99-0C40-90BE-F9F5865E8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0FC7D-ADB9-D6DE-C2A1-126D95F20D8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B589D43-2371-ED4F-1E72-2BC0110312ED}"/>
              </a:ext>
            </a:extLst>
          </p:cNvPr>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356014333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1868E-7AF8-5559-4B28-6E673ABA4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91158-7EC5-1262-331C-1C58B618B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7DF35-3F30-43C9-83C9-9231D942D1D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236CCDD-2A30-AAFA-8495-05B93FB75538}"/>
              </a:ext>
            </a:extLst>
          </p:cNvPr>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403783253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D811-4511-AAB2-A63C-4ECBE4F91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D53C9-759C-3D8A-5C00-9E60E23B7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7FCFF-3656-5219-3BDB-C637CF79724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B6824A3-168F-BA9E-8F5B-CD532A8389CD}"/>
              </a:ext>
            </a:extLst>
          </p:cNvPr>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21935786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85A2D-A3D2-FBE4-159A-4ECB17A9B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1AA86-AF77-B224-70E0-0EB6C9EB2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33613-661C-EBFD-81C8-747070518B2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27D8392-A236-0E3E-EA09-7FE831668FFA}"/>
              </a:ext>
            </a:extLst>
          </p:cNvPr>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289831032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460FB-B6D2-C41D-30E1-49C5C2F1B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FE0F5-69BC-4BD2-D393-33B1526D0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FEA828-38A2-7D29-87F2-F7C590D3990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A13515C-D02A-B5BC-EC45-4B3895ADF5C4}"/>
              </a:ext>
            </a:extLst>
          </p:cNvPr>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339274366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8034D-46AB-6A95-4093-975B2735A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BA31B-36EF-7129-5B18-B633B9BEA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075E3-A00D-79C7-85CB-D72A1ED33F5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9A38ED0-837C-2CE0-7A38-3CDE63013328}"/>
              </a:ext>
            </a:extLst>
          </p:cNvPr>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416258188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247C9-B944-5E29-DB2C-474D5B1C9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D7877-08A2-1A0E-B849-ED5CC5ACE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04F12-FF63-2145-084E-20920CC505C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2B24423-C24A-A83A-C7AC-C3958D0F53B4}"/>
              </a:ext>
            </a:extLst>
          </p:cNvPr>
          <p:cNvSpPr>
            <a:spLocks noGrp="1"/>
          </p:cNvSpPr>
          <p:nvPr>
            <p:ph type="sldNum" sz="quarter" idx="5"/>
          </p:nvPr>
        </p:nvSpPr>
        <p:spPr/>
        <p:txBody>
          <a:bodyPr/>
          <a:lstStyle/>
          <a:p>
            <a:fld id="{B07158C4-A119-4B78-9DE8-A50001BC31DC}" type="slidenum">
              <a:rPr lang="en-AU" smtClean="0"/>
              <a:pPr/>
              <a:t>142</a:t>
            </a:fld>
            <a:endParaRPr lang="en-AU"/>
          </a:p>
        </p:txBody>
      </p:sp>
    </p:spTree>
    <p:extLst>
      <p:ext uri="{BB962C8B-B14F-4D97-AF65-F5344CB8AC3E}">
        <p14:creationId xmlns:p14="http://schemas.microsoft.com/office/powerpoint/2010/main" val="24271788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E4E69-9D37-F81A-C4D2-B318CE336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B7F30-EAEC-D217-C6AA-D86D9A632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498C7-863C-5389-86DE-CE31731DD43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BF33577-68FB-85F4-92BA-47248684F841}"/>
              </a:ext>
            </a:extLst>
          </p:cNvPr>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14159819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A2938-4C06-EC70-3A34-1AC54550C4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1409C-1F67-16C2-6B7A-EEC42D020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1AEF6-0AAA-2D44-35EA-8FEE9A56FF08}"/>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804E18A3-1E37-A774-6648-B6A475E50879}"/>
              </a:ext>
            </a:extLst>
          </p:cNvPr>
          <p:cNvSpPr>
            <a:spLocks noGrp="1"/>
          </p:cNvSpPr>
          <p:nvPr>
            <p:ph type="sldNum" sz="quarter" idx="5"/>
          </p:nvPr>
        </p:nvSpPr>
        <p:spPr/>
        <p:txBody>
          <a:bodyPr/>
          <a:lstStyle/>
          <a:p>
            <a:fld id="{D09C5488-DD16-4714-9519-7BE21BA11D4E}" type="slidenum">
              <a:rPr lang="en-AU" smtClean="0"/>
              <a:t>144</a:t>
            </a:fld>
            <a:endParaRPr lang="en-AU"/>
          </a:p>
        </p:txBody>
      </p:sp>
    </p:spTree>
    <p:extLst>
      <p:ext uri="{BB962C8B-B14F-4D97-AF65-F5344CB8AC3E}">
        <p14:creationId xmlns:p14="http://schemas.microsoft.com/office/powerpoint/2010/main" val="3027557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5228D-78A8-D960-3C20-9FA56B53C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F9DAA-D830-20D8-C03E-28C6F42A3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7E99F-9810-A687-A7B8-370B9FB89E0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7E63E37-CF64-10E9-D5EF-1B7713E705CB}"/>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15806936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F3179-F40A-4064-4EBF-582D54827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49CB0-D655-84E4-657E-78FE3AF2E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5F263-1E52-C230-902F-E74A4DF1AF8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0609D20-BAC0-A736-ED7E-263C326BD26B}"/>
              </a:ext>
            </a:extLst>
          </p:cNvPr>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428373163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F399E-1A92-ABC7-2C7E-14F26818D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7B754-8480-FE8A-33F9-B2F5FA9DC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67FF-6C89-8258-0300-8A251D0B568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B74518B-78E3-61C2-4026-199BADAA7354}"/>
              </a:ext>
            </a:extLst>
          </p:cNvPr>
          <p:cNvSpPr>
            <a:spLocks noGrp="1"/>
          </p:cNvSpPr>
          <p:nvPr>
            <p:ph type="sldNum" sz="quarter" idx="5"/>
          </p:nvPr>
        </p:nvSpPr>
        <p:spPr/>
        <p:txBody>
          <a:bodyPr/>
          <a:lstStyle/>
          <a:p>
            <a:fld id="{B07158C4-A119-4B78-9DE8-A50001BC31DC}" type="slidenum">
              <a:rPr lang="en-AU" smtClean="0"/>
              <a:pPr/>
              <a:t>146</a:t>
            </a:fld>
            <a:endParaRPr lang="en-AU"/>
          </a:p>
        </p:txBody>
      </p:sp>
    </p:spTree>
    <p:extLst>
      <p:ext uri="{BB962C8B-B14F-4D97-AF65-F5344CB8AC3E}">
        <p14:creationId xmlns:p14="http://schemas.microsoft.com/office/powerpoint/2010/main" val="376469785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147</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2BBA1-9DB6-C414-0F72-30686A302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8C799-6DBE-A3A5-37E7-03FC5E2C4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96AF4C-C834-9EC6-0FE2-AD8B6732387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5530131-2ECC-4895-4882-EDF655827D5F}"/>
              </a:ext>
            </a:extLst>
          </p:cNvPr>
          <p:cNvSpPr>
            <a:spLocks noGrp="1"/>
          </p:cNvSpPr>
          <p:nvPr>
            <p:ph type="sldNum" sz="quarter" idx="5"/>
          </p:nvPr>
        </p:nvSpPr>
        <p:spPr/>
        <p:txBody>
          <a:bodyPr/>
          <a:lstStyle/>
          <a:p>
            <a:fld id="{B07158C4-A119-4B78-9DE8-A50001BC31DC}" type="slidenum">
              <a:rPr lang="en-AU" smtClean="0"/>
              <a:pPr/>
              <a:t>148</a:t>
            </a:fld>
            <a:endParaRPr lang="en-AU"/>
          </a:p>
        </p:txBody>
      </p:sp>
    </p:spTree>
    <p:extLst>
      <p:ext uri="{BB962C8B-B14F-4D97-AF65-F5344CB8AC3E}">
        <p14:creationId xmlns:p14="http://schemas.microsoft.com/office/powerpoint/2010/main" val="257596901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92645-6FBE-8FD3-CC66-5787897CD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907C9-1D36-91CB-8429-738CC0AAF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7ECF5-B00D-2848-73EB-3F72C5C9DD1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6725BD9-6650-D281-760E-15CB7F9818E4}"/>
              </a:ext>
            </a:extLst>
          </p:cNvPr>
          <p:cNvSpPr>
            <a:spLocks noGrp="1"/>
          </p:cNvSpPr>
          <p:nvPr>
            <p:ph type="sldNum" sz="quarter" idx="5"/>
          </p:nvPr>
        </p:nvSpPr>
        <p:spPr/>
        <p:txBody>
          <a:bodyPr/>
          <a:lstStyle/>
          <a:p>
            <a:fld id="{B07158C4-A119-4B78-9DE8-A50001BC31DC}" type="slidenum">
              <a:rPr lang="en-AU" smtClean="0"/>
              <a:pPr/>
              <a:t>149</a:t>
            </a:fld>
            <a:endParaRPr lang="en-AU"/>
          </a:p>
        </p:txBody>
      </p:sp>
    </p:spTree>
    <p:extLst>
      <p:ext uri="{BB962C8B-B14F-4D97-AF65-F5344CB8AC3E}">
        <p14:creationId xmlns:p14="http://schemas.microsoft.com/office/powerpoint/2010/main" val="9387724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DD36D-F99C-ECDA-721A-D6E968611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B83FB-FF17-5F86-8E7D-B3F7AB1C8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7956A-32EC-A6A0-1F54-962606D0163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0AC956F-36AC-AB03-22CA-CAAF71CFA305}"/>
              </a:ext>
            </a:extLst>
          </p:cNvPr>
          <p:cNvSpPr>
            <a:spLocks noGrp="1"/>
          </p:cNvSpPr>
          <p:nvPr>
            <p:ph type="sldNum" sz="quarter" idx="5"/>
          </p:nvPr>
        </p:nvSpPr>
        <p:spPr/>
        <p:txBody>
          <a:bodyPr/>
          <a:lstStyle/>
          <a:p>
            <a:fld id="{B07158C4-A119-4B78-9DE8-A50001BC31DC}" type="slidenum">
              <a:rPr lang="en-AU" smtClean="0"/>
              <a:pPr/>
              <a:t>150</a:t>
            </a:fld>
            <a:endParaRPr lang="en-AU"/>
          </a:p>
        </p:txBody>
      </p:sp>
    </p:spTree>
    <p:extLst>
      <p:ext uri="{BB962C8B-B14F-4D97-AF65-F5344CB8AC3E}">
        <p14:creationId xmlns:p14="http://schemas.microsoft.com/office/powerpoint/2010/main" val="13408084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151</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27EE0-7A65-3111-3D5C-80092FB7B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CF5E0-1E0B-4420-9801-7C8EE2AD2D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B2F6A-EDBD-CF25-70C0-7FDDB0A3459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A9AE9F4-2B83-2B6B-BC1F-EDBBC267F49C}"/>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314648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112BD-2DFD-A66C-8995-5D00573E7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86490-4F77-8039-BAD4-44F59DCF5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1A982-5521-C3BE-B230-294F8BCB6D4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E9FB37E-E639-81E1-89A2-88265AAC605D}"/>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14363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DF680-40E1-98BB-6038-B228ECCB7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7EDBA-4645-AAEC-9B4C-8C7CA31C7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4BDE37-8FCF-ECD4-4F55-AEACA707893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3CEF4E6-71EB-E5CC-E1D6-369808340E7B}"/>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35166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B6280-1835-8641-E6DA-BA4778946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1C101-20F6-51FD-F1AF-AE3C5141D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3BE1A-0D5F-33CF-9F44-7839EA66C5B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4A2E876-FEBE-23B8-1BD7-1CD2AAB58A88}"/>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425910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AAFD6-D282-A169-01DD-643CC7FC9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1CA58-0116-12B6-87A0-FCDE5104A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3C784-9E51-35D3-36F6-7BD321E4195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16A0783-9DC7-8F9C-3557-ECCCEBEA2713}"/>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43430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4F5F-1828-9E3D-1D2D-D9D54C1E8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19E5F-6468-E398-9B20-53815F193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CC794-84BC-E491-8A54-ABF822B546A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5DFBB9D-5830-286F-73AE-AA345F69E718}"/>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844177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50CCE-D3F3-3849-E49E-824168D6D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0CCED-1CE4-53C3-9845-DDE4C004F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F0D8E-137A-D233-3CD7-10D6C8C0482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B68EEED-8D14-973E-2A24-F4351D338414}"/>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525691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DFA09-ACD4-82CA-8589-FC46E5DD7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253C9-7457-846B-C6B3-2450932FA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AAE6C6-3821-3FEA-4A4A-9D4FAC734FE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357C274-E3C4-71C9-E509-ED852F50BB84}"/>
              </a:ext>
            </a:extLst>
          </p:cNvPr>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521301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5CBBD-E36E-7022-5512-11DD17922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99908-3A07-B916-20A1-8073F9DC7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C703D1-BC39-F217-77C6-1BE74171477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92EA573-7386-4F45-FE17-7EA524E18B34}"/>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1542005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098C2-B289-F8A0-F43D-4E380162B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04E50-A90E-1AE3-9826-ED6875713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60E3C-9968-AEF2-0E26-A44A4E58A09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6985F5C-47C4-EFBC-B876-822285C566FB}"/>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706576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3A6EF-3209-D15B-A227-6FDDC437A1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093A6-8AB6-4A13-4AD7-6785181E6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93C40-8BFD-F41A-BD0C-D8720D968FD2}"/>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70CCE34C-4865-0E74-B5A2-F0BDC7EE0F2D}"/>
              </a:ext>
            </a:extLst>
          </p:cNvPr>
          <p:cNvSpPr>
            <a:spLocks noGrp="1"/>
          </p:cNvSpPr>
          <p:nvPr>
            <p:ph type="sldNum" sz="quarter" idx="5"/>
          </p:nvPr>
        </p:nvSpPr>
        <p:spPr/>
        <p:txBody>
          <a:bodyPr/>
          <a:lstStyle/>
          <a:p>
            <a:fld id="{D09C5488-DD16-4714-9519-7BE21BA11D4E}" type="slidenum">
              <a:rPr lang="en-AU" smtClean="0"/>
              <a:t>26</a:t>
            </a:fld>
            <a:endParaRPr lang="en-AU"/>
          </a:p>
        </p:txBody>
      </p:sp>
    </p:spTree>
    <p:extLst>
      <p:ext uri="{BB962C8B-B14F-4D97-AF65-F5344CB8AC3E}">
        <p14:creationId xmlns:p14="http://schemas.microsoft.com/office/powerpoint/2010/main" val="2990067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7635-53E2-70FF-8E58-011000D9C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D916D-C618-A307-E700-24C389DA9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3F793-99DB-D053-C97E-122E20DF82B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C681B3B-8BAF-D314-9389-CDEC5CB8ACC0}"/>
              </a:ext>
            </a:extLst>
          </p:cNvPr>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4100601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D22D1-B848-0928-1847-71DF057FB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245AC-6A48-FAA9-6B75-043ED410A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4C004-97B6-6BAD-ADCA-ABD5C6B4853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0A9297F-830D-E21E-2BCE-CFF2D630AB88}"/>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402810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7B6FF-1676-4BEF-8309-50B7E5D53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6AD6B-226B-9AC0-3779-7FBAA7ACE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04FCE-100A-83E4-E764-6A26D933689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15ADB09-C45A-2E38-7604-D1F53BA407A0}"/>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568149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D2AFD-BFFC-0B35-3EB3-A30FDFA05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F6E44-30E2-5BD0-2F57-6FBF4DD84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9D47C-6256-5E07-B6D2-6D9C27D3630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CCCB59D-0604-B561-A18B-D9B2314DC891}"/>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04279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a:cs typeface="Arial"/>
              </a:rPr>
              <a:t>Teacher notes:</a:t>
            </a:r>
            <a:endParaRPr lang="en-US" dirty="0">
              <a:latin typeface="Arial"/>
              <a:cs typeface="Arial"/>
            </a:endParaRPr>
          </a:p>
          <a:p>
            <a:pPr marL="171450" indent="-171450">
              <a:buFont typeface="Arial"/>
              <a:buChar char="•"/>
            </a:pPr>
            <a:r>
              <a:rPr lang="en-AU" dirty="0">
                <a:latin typeface="Arial"/>
                <a:cs typeface="Arial"/>
              </a:rPr>
              <a:t>Click lesson numbers to go to specific lessons</a:t>
            </a:r>
          </a:p>
          <a:p>
            <a:pPr marL="171450" indent="-171450">
              <a:buFont typeface="Arial"/>
              <a:buChar char="•"/>
            </a:pPr>
            <a:r>
              <a:rPr lang="en-AU" dirty="0">
                <a:latin typeface="Arial"/>
                <a:cs typeface="Arial"/>
              </a:rPr>
              <a:t>Interactive features can be viewed in slide show</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361C1-F53B-61FD-6824-99603A21A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81BF7-6ECC-B104-C75E-F9D3B3A66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2E5C9E-E4C0-FB0E-2E70-A066D357385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A45616D-435D-11B8-425E-32FF1CC6B0B4}"/>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939810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FD253-CFA0-FE7B-E33B-D821DB8F5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34500-5811-40F7-66F5-B286B5CB6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37977-5D8C-F83F-043B-0E2FE1708EB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3C17D35-9560-AAE1-CCD0-66B88CC1DCBA}"/>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044927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4981A-2D5A-D91E-5C46-D465ABCD2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4034C-865C-AED2-90AE-00B49D709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DE2CB-5158-D3D9-48AC-53496F4A461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AF00170-FDAE-7C48-592A-FC8265DA844D}"/>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2842441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BF269-E106-794B-B622-CCA322B026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E1830-A95C-FAED-7EDE-431BBA43E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7939-C7DB-F325-4DCD-24BEA16D2F4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01CECB2-7C83-F93F-187C-533B3EDF8581}"/>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3466246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FC79-DBAC-64D2-A780-9A15C330D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A1184-391C-D28D-5996-5E56861DCB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532E1-3311-82FD-7AC7-C426BB4881F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DBE3799-C8E8-62EB-DEDD-A58DE415612A}"/>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827568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C9D4D-EC58-17C1-8718-2B58B567D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1F499-91BA-947A-3192-0D0D72B64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F227F-5743-F8C6-5BF9-97D4C65A744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D6CF466-1301-ED52-4779-CAF90A9C0E50}"/>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98312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CFC53-13CC-109A-3D94-1D3BDF32E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4FCFE-94ED-CF59-0669-55FDC65E9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89624-A1D1-F034-C65A-F6B2A5998B8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8564AD7-C6E8-41CC-7552-B2D2B8529E9E}"/>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489202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88FB1-ADB1-B83B-3B13-6E850C2B5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1190F-36D9-D2C7-5013-8C69F4A06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98E9C-1020-7139-16B2-6ECB6EA2ED3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E40C7A2-21DC-8D4A-115C-8641301B1C11}"/>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870316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28C56-FFD1-0FD5-4BE1-44270592C5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EA78E-B259-9B7A-790A-3E5904385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6963A-B92F-721D-590D-9578517E099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F17C48A-B9D5-FDCC-54E5-8FB8AFC84787}"/>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1546139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C0640-8588-B257-C71C-B8A5F30B5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82B07-7073-82DE-39E2-5543F676B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1C264-756C-D4C8-3464-01B1749B9AF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433D472-AE8E-DE21-F8C4-29897845B030}"/>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29590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72153-D6E0-AAB0-3DC0-447E6C944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CC13D-285C-3DD4-7047-5C04F9CC0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4F117-B912-202E-3321-6BBCB7D8F2B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6A18D59-8199-8115-6301-CD632551A0F1}"/>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646247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C34CB-8D04-F822-A4A7-9566FA555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3C758-6AB1-E19D-BC77-3A6D3A00D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A0C4B-624D-6437-6B32-0DFA34B1117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D5C9C86-C838-8CDB-A203-D473707E98A9}"/>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895180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1CE89-8395-96EC-7928-DDE5C2DD3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96B08-3D80-4B4B-3D57-DC873A8B1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67D6E-01D9-73E3-8011-48C41B4D81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C70527F-00F5-0940-C923-F93BCF7E0A42}"/>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15772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1BD3F-7612-1CB9-4D94-2D6C216D8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E79CB-6F51-8BC9-EE79-042A3A7F2C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48B03-FE9F-C3B2-CAE2-E2B4B760434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86DD33F-0C4F-D86C-589E-CEB9C5E5FEC8}"/>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403462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C21D5-2AA1-9BDE-B912-8DFB0B12C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FB410-A433-BB76-88F3-FB8335B52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83C19-BFFC-7976-8A62-D216772F656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9CD732C-08E8-3BA0-4877-DCAB5F4CCA18}"/>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3379788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6C079-BD2D-B84C-CEEE-FE4376A713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B1DD1-C067-BEAA-661D-8B8D71A14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19315-CBA4-0143-2AD9-DC0BDF5F4CC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3644810-BC51-A459-335A-9FCD30493AEB}"/>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357955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05AA3-AE51-5251-E3E5-AF0A4A009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209CD-04C4-5300-78BF-DFC3F16EA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5C004-9B78-45A7-19C2-1CF32763867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60338F8-7D3C-249B-4886-644854E100BB}"/>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873016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75BA1-1924-43BB-4381-E8EBA7BF3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C3960-5A03-CFE2-8928-0BF956AD67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5AB44-5391-3812-F844-7CFD11EF590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0487DB0-4A0B-23DC-30AD-E47F516B48B9}"/>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353057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81DAF-E54A-0CF3-140B-6E2D4BB21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6379D-5593-6253-DCFD-A345B6981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6B231-B3EA-164E-6B09-62BBED2D129A}"/>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35FBAFBF-C9D7-21B1-974B-5E1504FAA7F8}"/>
              </a:ext>
            </a:extLst>
          </p:cNvPr>
          <p:cNvSpPr>
            <a:spLocks noGrp="1"/>
          </p:cNvSpPr>
          <p:nvPr>
            <p:ph type="sldNum" sz="quarter" idx="5"/>
          </p:nvPr>
        </p:nvSpPr>
        <p:spPr/>
        <p:txBody>
          <a:bodyPr/>
          <a:lstStyle/>
          <a:p>
            <a:fld id="{D09C5488-DD16-4714-9519-7BE21BA11D4E}" type="slidenum">
              <a:rPr lang="en-AU" smtClean="0"/>
              <a:t>49</a:t>
            </a:fld>
            <a:endParaRPr lang="en-AU"/>
          </a:p>
        </p:txBody>
      </p:sp>
    </p:spTree>
    <p:extLst>
      <p:ext uri="{BB962C8B-B14F-4D97-AF65-F5344CB8AC3E}">
        <p14:creationId xmlns:p14="http://schemas.microsoft.com/office/powerpoint/2010/main" val="2922443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E2824-41A6-EAD7-30C2-BA1A88932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1AC7F-7F2B-F823-6A24-2C83B777E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D5EAF-3DED-4FBC-8DB2-9CF8C9EB467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FD68AEC-4AE4-CE0C-F462-E3B76D6AF1B9}"/>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205307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A23AD-7612-6A69-5C19-DAB710804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7E324-471B-543B-419A-B1B957AB7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FB25F-786C-9DAE-433D-DFA139D8A48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18AE3C2-BAE7-9A06-3338-C1BB8AAD28D7}"/>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114947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0B26B-B205-05BB-3760-6BC2460BC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ADD5C-4E07-9A00-00D2-5E1304502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57A31-26EB-10F6-16D5-1CCB7465D71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28D80C3-F409-E488-E37B-97CD73BD8290}"/>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1632517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CF0D2-F1B5-5766-C808-2A05EDA73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48FF2-3A6B-5999-FE95-4C68E41A4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078D6-B511-32D1-B3F3-087A5E7EDAF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3600643-E3A4-69E5-76B8-5AD6579B36A6}"/>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1077188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B744D-5184-9856-0F52-7EA3B99B4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C505A-1CD5-E2A7-7A3B-23E88269B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8E04F-976C-811B-C281-F8ADA5E0CE2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9CC730D-6DB0-2AED-13D7-F3A182D1929F}"/>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697958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BC11A-8CB4-46D7-82FA-5BCE1875A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8EDE4-FE6C-8E00-E2C7-052637C40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6777A-F0C0-3C77-9C6B-A5C85EB4792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8EE7CC8-CC91-9FF9-40FF-8268A6CCD57E}"/>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1116305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27B89-0AE6-A1C9-AB72-B8D53CE18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2076C-2B1D-D388-97F6-FD4DF6661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B702F-C773-74AC-E955-33DEFC0151A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CF39B4E-6D31-C5B9-F408-91CFBC086D54}"/>
              </a:ext>
            </a:extLst>
          </p:cNvPr>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3220899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97ED2-546F-CFFF-2437-479E48AB6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E8F58-79DE-E1CA-2195-E0122D5AE2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9E3A0-23EE-7046-4AD1-86308009D00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1A57F16-65A9-2A62-6695-A225E5012EC1}"/>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2091581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236D8-FA30-3907-D844-CAAFDBE99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2EC23-344A-35D7-D773-C7B042496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22114-EDB3-7B2B-EE2D-3A5168783FE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7963F1E-77D0-9A66-3A4D-96A3B5CFDC05}"/>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3015243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49394-8EAD-97CB-37B9-7BB3FF93B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B2B9F-4DE4-0F8D-8D20-6A3F653B4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9A904-2BAB-26D0-63E0-760B54B237E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1999FA3-DC4B-4177-49AB-CB6D80336D5A}"/>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42657198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84FAD-69B8-BF29-174D-462ED017D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D09B5-23FD-C29A-0A9D-22B54ABD1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C2EF5-2A79-3ED3-E326-DD201E76E0E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E405693-8E89-2EE0-5549-E970F0E1C91B}"/>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12614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2C27F-A68D-84BB-2CF9-A65CC3B6D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DA1B5-B720-C26B-E7B1-880256BE0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63A1C-62B2-E5F1-A496-BF228677675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C6C834B-E843-F2FB-14AB-8021E7300EB4}"/>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3587400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E8F99-B079-D730-0B68-D459CC421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81DF0-F1BE-0F9B-8EA6-CA5679D0F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C3DD2-3A22-7F65-1437-0449D40850B1}"/>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DCCBEBE3-5981-6A00-18B1-86E3F736F9CD}"/>
              </a:ext>
            </a:extLst>
          </p:cNvPr>
          <p:cNvSpPr>
            <a:spLocks noGrp="1"/>
          </p:cNvSpPr>
          <p:nvPr>
            <p:ph type="sldNum" sz="quarter" idx="5"/>
          </p:nvPr>
        </p:nvSpPr>
        <p:spPr/>
        <p:txBody>
          <a:bodyPr/>
          <a:lstStyle/>
          <a:p>
            <a:fld id="{D09C5488-DD16-4714-9519-7BE21BA11D4E}" type="slidenum">
              <a:rPr lang="en-AU" smtClean="0"/>
              <a:t>61</a:t>
            </a:fld>
            <a:endParaRPr lang="en-AU"/>
          </a:p>
        </p:txBody>
      </p:sp>
    </p:spTree>
    <p:extLst>
      <p:ext uri="{BB962C8B-B14F-4D97-AF65-F5344CB8AC3E}">
        <p14:creationId xmlns:p14="http://schemas.microsoft.com/office/powerpoint/2010/main" val="2564022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6D0D2-C2C9-5E9B-9BD4-E5CD15B1A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60190-4136-980D-3553-7AF79FD972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84778-423F-581F-4892-FF66911F64D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4895B7B-96E9-F103-421B-14C64D322437}"/>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13025572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D3043-E037-7586-55D8-E8B132190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13199-825F-02D5-C179-A1FC7DBBC8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94CC7-0036-0BF8-C25F-9C820888413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04E22D0-D3B2-EBC4-6F2B-D95ECAA09FA9}"/>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30187834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B6067-9A6A-9D01-7F6A-1436B668C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26D9A-5914-C603-8207-DDDE3E7E0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181E5F-D3A4-2489-AEC8-66A3E0988FF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89458C5-9A6D-6748-F444-6B7E2B98411F}"/>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13274818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281F9-7F6C-4647-6092-CF84D687A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9103F-747D-93BB-D693-4524BAC2D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1FDC8-7F4A-447B-D36F-B1B297C1B2D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5E3687F-C2E1-E9B1-AF89-9733CA672E05}"/>
              </a:ext>
            </a:extLst>
          </p:cNvPr>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22307934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C76F0-E781-3651-D214-7878156BB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85714-12D8-5E84-231B-7F4A9240D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B7F94-D8C5-DB24-6C11-01BF85980A6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96933F6-5EB5-F19A-F96B-642208683D61}"/>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15765518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50331-A067-8CB2-8389-1673AD131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A6BD5-4933-8FB4-36C6-6114E654B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47801-6B06-6463-92FC-48F9FD313B5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58A057B-31DF-3A5B-7DD4-CE1F9290696F}"/>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38441408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CBC49-E9DA-1E5A-3DAE-7DB341883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D0355-4BBB-B567-8E17-F3164BB8A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AB58C-1DE8-1B45-F407-1368761D7D3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6DB9C1C-1797-C1F4-9D6C-26652424A019}"/>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41840250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7C31-554C-015F-AE03-805FB7F78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433F9-F40B-FDA0-06C0-DDDEE841E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3A067-B648-2899-D39A-3E8118856C0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CAFF085-1DE7-D2ED-9340-CC099EB6894B}"/>
              </a:ext>
            </a:extLst>
          </p:cNvPr>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31810315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5BA11-C31A-2FE6-89E6-3DB87FEE4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D11A5-1360-C348-102D-723664AB6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5FAA5-FC79-6D71-BD30-86FE6CA97AB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B8842F4-9B2E-A923-6E5A-9F57CE5806BA}"/>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278993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4D3E5-18E6-5C14-1B10-CE54B7902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01911-D456-752A-796A-F33C441E9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77893-8679-8583-762F-B75D6EB5FC1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7F75705-B4E3-477F-516C-DAD12BE1B30A}"/>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608126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54805-9EA0-2346-583A-7C5458ABB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8A09F-8A87-DB18-579C-C5FBCC69B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D2DBC-726A-65B3-9A7E-8BDCB45080F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5D25FD6-1B00-F185-77A5-F6746C842A91}"/>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571477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58B43-F090-A3FB-BE78-D06B063B7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21072-E925-C019-CAA4-BB9F4ADB2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74D3C2-B604-8EBE-4D49-D104A607BB7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EDDCC4DA-FEF1-2D1E-8F04-4FAF2AF30B86}"/>
              </a:ext>
            </a:extLst>
          </p:cNvPr>
          <p:cNvSpPr>
            <a:spLocks noGrp="1"/>
          </p:cNvSpPr>
          <p:nvPr>
            <p:ph type="sldNum" sz="quarter" idx="5"/>
          </p:nvPr>
        </p:nvSpPr>
        <p:spPr/>
        <p:txBody>
          <a:bodyPr/>
          <a:lstStyle/>
          <a:p>
            <a:fld id="{D09C5488-DD16-4714-9519-7BE21BA11D4E}" type="slidenum">
              <a:rPr lang="en-AU" smtClean="0"/>
              <a:t>72</a:t>
            </a:fld>
            <a:endParaRPr lang="en-AU"/>
          </a:p>
        </p:txBody>
      </p:sp>
    </p:spTree>
    <p:extLst>
      <p:ext uri="{BB962C8B-B14F-4D97-AF65-F5344CB8AC3E}">
        <p14:creationId xmlns:p14="http://schemas.microsoft.com/office/powerpoint/2010/main" val="42701693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0FE58-0574-572F-E861-956E6E63D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5FF63-CE72-C64D-F8FA-7BF6ECF7F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C8310-C49F-08B3-9E02-94A8B264D09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0B72072-A7C6-4640-03DE-C6D3329A6FB2}"/>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39496306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F449B-EA94-32B7-A2F2-0B4E29C57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D8AC6-710C-07A7-B0AF-AA233AFEA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4128E-D387-05AA-435A-18B5F858993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90B615D-A74F-7F48-63FF-CCB786CF8B77}"/>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7733169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1ABA8-19FC-5069-561B-27B3B7422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53C3C-3631-1850-8686-E048BF584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E9D973-71DD-E266-FF1E-23A04B03E91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FB622A2-C646-E14E-7840-12F0104C1205}"/>
              </a:ext>
            </a:extLst>
          </p:cNvPr>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39323577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ABE4F-F9DD-E18E-B21A-21C795646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0AB07-BC47-75EB-8262-F3BC849B23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90E06-BF3B-7B13-49C8-AC7B1CF7730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33AF898-DC18-6A6C-DBC0-ADA6535ABB5A}"/>
              </a:ext>
            </a:extLst>
          </p:cNvPr>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4731926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642E-AEA1-4FC9-5B6A-758CF693A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4AE27-CBE7-7981-722F-7C7E07D44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BC2AD5-FD88-ECF1-8A08-83AFEB0DEB4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112FD58-75D7-CEF8-E44B-6BBBF22FE7C6}"/>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8144956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AD7DC-A4F6-E89E-36B4-90F0F3A6E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399D4-2CAF-F5A0-051B-ECC06AC68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F4813-2753-8B2B-80FC-77591E53C26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9CE3B07-C89D-7A82-C241-F57BB4219A3B}"/>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1595752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A4C1D-766F-05AE-35C6-34030F82B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7C0EF-E7A5-7458-A749-DE109AC4D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66E11-04F3-2D1E-882A-1FF96F1081F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6ECFF2D-475C-1FD7-86CE-ED74200DC9FC}"/>
              </a:ext>
            </a:extLst>
          </p:cNvPr>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42326890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6D5A8-1AF8-C5B8-88CD-4220B6DA9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A44DE-8702-7429-6128-D05319A81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FBB59-75F7-48B8-3475-5E62C3D8873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DF69D4F-F65F-5A21-F9AE-528FABC59E2E}"/>
              </a:ext>
            </a:extLst>
          </p:cNvPr>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195486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CF0A6-2CEF-88BC-29D3-2A93175D4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3F88C-14BD-A339-0114-2AD3576583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0B239-3164-D289-1E8E-36E1D3ABCB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C63B5A8-FBDA-73D8-30F7-3F0850B48D1B}"/>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4657454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ED99D-4F4B-5FC0-AD8B-B2316D46A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23770-C356-F428-EF2C-D8AE109EC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E18E5-DDD5-8088-A2CD-DF584F6C88A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7D1256D-DFCF-936A-B580-F8DA23BCD556}"/>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14072551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5A9B-8D50-143B-84F7-9A5DB419D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44725-610C-D606-2287-E1717A277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CC038-8156-3DC5-8CF0-A7FC09C2B87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9E6C94C-C7C0-C9E7-3782-5F6EC07C489C}"/>
              </a:ext>
            </a:extLst>
          </p:cNvPr>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11963997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33724-2063-3215-98A3-9D1BCA73C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739CA-453E-A22F-AE30-EF574BFBD8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C1813-B614-194F-D362-D3796D890D4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4456C8B-5EC8-B788-E443-0B69D222E345}"/>
              </a:ext>
            </a:extLst>
          </p:cNvPr>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5620486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C78F-D49A-EC60-53AB-1F42A0812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44032-6AFA-1DAD-124D-675084459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F7422-6F6A-6543-460F-C8D13E907A5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94733BB-D2DF-64D7-8A55-7301DDD1742B}"/>
              </a:ext>
            </a:extLst>
          </p:cNvPr>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14640295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D053C-6107-0BCD-C1AC-7D81E99D5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E4B21-9B4D-1A7D-36EF-37DA08A6B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828A9-9D25-9E64-6DBB-D97090FCA23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1D43C2C-61C7-C7AD-B174-B1AA0E3F7A38}"/>
              </a:ext>
            </a:extLst>
          </p:cNvPr>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6408773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7FF5A-EC59-72CE-82F5-D7512CCF7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74306-0063-26C6-80BD-2F59009A3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D0F6E-21BE-EDD9-9372-907A57760FD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14F239C-AEDE-0116-F519-4232C8BF8A0A}"/>
              </a:ext>
            </a:extLst>
          </p:cNvPr>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24846024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8E74-767B-7A0A-59FC-3635808AC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093D9-FBC7-7515-43B8-9A0F70A7E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61C08-CD2A-8FD1-7404-EBB58C52BA4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F3407F6-654E-2BAA-769D-40D5AAB66DE0}"/>
              </a:ext>
            </a:extLst>
          </p:cNvPr>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24040299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B3A32-D0B9-1C64-11E1-BF0BAC93E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884D7-850C-C090-2727-0006AD80D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06568-A1D5-F4B6-7FF1-4B752041253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CA5AFD7-B88A-4CAD-10B4-11B8189DC796}"/>
              </a:ext>
            </a:extLst>
          </p:cNvPr>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37777117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61A80-F771-E5DF-6D12-035E1607E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FB622-0A6E-E1C8-A65A-8ABDCD3D5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27529-A761-DFF9-60BF-E84636BADB8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F919327-152A-D7BA-F165-72B1D96F4F83}"/>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13907153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CA4C0-FD3E-C264-922E-0AAB6F632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A6005-2709-86FD-5CF6-6376EEB31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48D9F-86D8-82D8-CA8C-14F0E9F6E34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7A4BA4A-0ED1-7B3F-008F-F7C5C5534251}"/>
              </a:ext>
            </a:extLst>
          </p:cNvPr>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122657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A6708-6F04-4E06-3BF1-4E13B4558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86E0C-D3C1-7A25-540E-BB6A6656A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1AC8F-9928-6318-8D2F-4FABA99E9B2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6FF1545-49D5-414B-6C30-B0907641331D}"/>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7988611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CB22A-6389-512F-9B48-149B7C0D9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58A15-B4CB-B8D0-C494-71E026D05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D836E-AAA4-0FDF-FB02-548608321DE0}"/>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96A6AA95-F801-0EC9-502C-9E9206145B2C}"/>
              </a:ext>
            </a:extLst>
          </p:cNvPr>
          <p:cNvSpPr>
            <a:spLocks noGrp="1"/>
          </p:cNvSpPr>
          <p:nvPr>
            <p:ph type="sldNum" sz="quarter" idx="5"/>
          </p:nvPr>
        </p:nvSpPr>
        <p:spPr/>
        <p:txBody>
          <a:bodyPr/>
          <a:lstStyle/>
          <a:p>
            <a:fld id="{D09C5488-DD16-4714-9519-7BE21BA11D4E}" type="slidenum">
              <a:rPr lang="en-AU" smtClean="0"/>
              <a:t>91</a:t>
            </a:fld>
            <a:endParaRPr lang="en-AU"/>
          </a:p>
        </p:txBody>
      </p:sp>
    </p:spTree>
    <p:extLst>
      <p:ext uri="{BB962C8B-B14F-4D97-AF65-F5344CB8AC3E}">
        <p14:creationId xmlns:p14="http://schemas.microsoft.com/office/powerpoint/2010/main" val="27030930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7084698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27935359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9B455-2E2B-1B8E-36DA-EF58B104B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69CCA-614B-2923-25FF-BFC018E2C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A26D5-9D53-BD00-A399-94059EE102D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CA0BF48-31A9-01A3-04EE-B2AE4EF420E8}"/>
              </a:ext>
            </a:extLst>
          </p:cNvPr>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32669882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4AEC3-B485-F6B0-4CD0-8DE218146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955FF-AFB0-71D2-CD31-1979AA9E9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F1192-2468-69CF-0BC2-6E3F91E5FF8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53643129-9186-BB10-9E81-DD9FF5429CF9}"/>
              </a:ext>
            </a:extLst>
          </p:cNvPr>
          <p:cNvSpPr>
            <a:spLocks noGrp="1"/>
          </p:cNvSpPr>
          <p:nvPr>
            <p:ph type="sldNum" sz="quarter" idx="5"/>
          </p:nvPr>
        </p:nvSpPr>
        <p:spPr/>
        <p:txBody>
          <a:bodyPr/>
          <a:lstStyle/>
          <a:p>
            <a:fld id="{D09C5488-DD16-4714-9519-7BE21BA11D4E}" type="slidenum">
              <a:rPr lang="en-AU" smtClean="0"/>
              <a:t>99</a:t>
            </a:fld>
            <a:endParaRPr lang="en-AU"/>
          </a:p>
        </p:txBody>
      </p:sp>
    </p:spTree>
    <p:extLst>
      <p:ext uri="{BB962C8B-B14F-4D97-AF65-F5344CB8AC3E}">
        <p14:creationId xmlns:p14="http://schemas.microsoft.com/office/powerpoint/2010/main" val="41550368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28810-B856-794F-6534-A57C938CE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54720-019A-9CA7-387B-5AAD5EFBE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74D01-97DD-BB00-5B4D-B5ED6A26009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68CB6FA-4963-8A5E-F002-60FF5E08B7E9}"/>
              </a:ext>
            </a:extLst>
          </p:cNvPr>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29181462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1ACD1-10F3-12FA-138E-5B667ACA2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EBCD9-36B1-0367-D9FC-9D83F2C9E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1B9232-B3D6-E766-7637-BE8F04FD528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7298D77-0D1E-5C2F-5177-A24C863FA621}"/>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28815630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A4C1C-6404-B0FB-52B9-F6BA525C3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21992-645B-3AD1-AA3B-7A5C2DA71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16788-E5A4-CF3F-6B45-771875E8B98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92831D2-AF36-D5EA-D6AA-584DFDAA5CA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77621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1F860-6372-A1D5-0B49-A622DAC0B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E836B-8B43-1AE0-3F7E-7A3D6E7E6C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0FDC8-B53F-8140-73DB-499591C2EE0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529C835-092B-6BBC-D7FC-98C19B47E0B9}"/>
              </a:ext>
            </a:extLst>
          </p:cNvPr>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24126207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AFC7-3974-62A2-D90D-E419AEC5C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5A266-2507-21F6-051F-BB9E7D0F6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2BAF4-62EB-6ADA-1164-C4E739DC585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0B0F63A-9F16-0328-841E-786733F20EBE}"/>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2187004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6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 id="214748376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music-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HYzfHiY390E"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commons.wikimedia.org/wiki/File:Hachijo_taiko_2007-03-21-alt.jpg" TargetMode="External"/><Relationship Id="rId5" Type="http://schemas.openxmlformats.org/officeDocument/2006/relationships/image" Target="../media/image11.jpeg"/><Relationship Id="rId4" Type="http://schemas.openxmlformats.org/officeDocument/2006/relationships/hyperlink" Target="https://youtu.be/HYzfHiY390E?si=voIixufhl5DNsMMa&amp;t=5060" TargetMode="Externa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109.jpeg"/><Relationship Id="rId2" Type="http://schemas.openxmlformats.org/officeDocument/2006/relationships/slideLayout" Target="../slideLayouts/slideLayout8.xml"/><Relationship Id="rId1" Type="http://schemas.openxmlformats.org/officeDocument/2006/relationships/video" Target="https://www.youtube.com/embed/GODXMGAMpVc?feature=oembed" TargetMode="External"/><Relationship Id="rId6" Type="http://schemas.openxmlformats.org/officeDocument/2006/relationships/hyperlink" Target="https://www.deviantart.com/puppetcapulet/art/Hatsune-Miku-vector-2-272367372" TargetMode="External"/><Relationship Id="rId5" Type="http://schemas.openxmlformats.org/officeDocument/2006/relationships/image" Target="../media/image108.png"/><Relationship Id="rId4" Type="http://schemas.openxmlformats.org/officeDocument/2006/relationships/hyperlink" Target="https://www.youtube.com/watch?v=GODXMGAMpVc" TargetMode="Externa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hyperlink" Target="https://www.deviantart.com/puppetcapulet/art/Hatsune-Miku-vector-2-272367372" TargetMode="External"/><Relationship Id="rId2" Type="http://schemas.openxmlformats.org/officeDocument/2006/relationships/slideLayout" Target="../slideLayouts/slideLayout8.xml"/><Relationship Id="rId1" Type="http://schemas.openxmlformats.org/officeDocument/2006/relationships/video" Target="https://www.youtube.com/embed/jhl5afLEKdo?feature=oembed" TargetMode="External"/><Relationship Id="rId6" Type="http://schemas.openxmlformats.org/officeDocument/2006/relationships/image" Target="../media/image108.png"/><Relationship Id="rId5" Type="http://schemas.openxmlformats.org/officeDocument/2006/relationships/image" Target="../media/image110.jpeg"/><Relationship Id="rId4" Type="http://schemas.openxmlformats.org/officeDocument/2006/relationships/hyperlink" Target="https://www.youtube.com/watch?v=jhl5afLEKdo"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7.xml"/><Relationship Id="rId1" Type="http://schemas.openxmlformats.org/officeDocument/2006/relationships/slideLayout" Target="../slideLayouts/slideLayout8.xml"/><Relationship Id="rId4" Type="http://schemas.openxmlformats.org/officeDocument/2006/relationships/image" Target="../media/image112.png"/></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8.xml"/><Relationship Id="rId1" Type="http://schemas.openxmlformats.org/officeDocument/2006/relationships/slideLayout" Target="../slideLayouts/slideLayout8.xml"/><Relationship Id="rId4" Type="http://schemas.openxmlformats.org/officeDocument/2006/relationships/hyperlink" Target="https://www.deviantart.com/puppetcapulet/art/Hatsune-Miku-vector-2-272367372" TargetMode="Externa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hyperlink" Target="https://www.deviantart.com/puppetcapulet/art/Hatsune-Miku-vector-2-272367372" TargetMode="External"/><Relationship Id="rId2" Type="http://schemas.openxmlformats.org/officeDocument/2006/relationships/slideLayout" Target="../slideLayouts/slideLayout8.xml"/><Relationship Id="rId1" Type="http://schemas.openxmlformats.org/officeDocument/2006/relationships/video" Target="https://www.youtube.com/embed/NocXEwsJGOQ?start=14&amp;feature=oembed" TargetMode="External"/><Relationship Id="rId6" Type="http://schemas.openxmlformats.org/officeDocument/2006/relationships/image" Target="../media/image108.png"/><Relationship Id="rId5" Type="http://schemas.openxmlformats.org/officeDocument/2006/relationships/image" Target="../media/image113.jpeg"/><Relationship Id="rId4" Type="http://schemas.openxmlformats.org/officeDocument/2006/relationships/hyperlink" Target="https://youtu.be/NocXEwsJGOQ?si=6Vx-Oj29_UjjXeJ3&amp;t=14"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hyperlink" Target="https://www.deviantart.com/puppetcapulet/art/Hatsune-Miku-vector-2-272367372"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slideLayout" Target="../slideLayouts/slideLayout8.xml"/><Relationship Id="rId7" Type="http://schemas.openxmlformats.org/officeDocument/2006/relationships/hyperlink" Target="https://www.youtube.com/watch?v=0LfT5qJH2zc" TargetMode="External"/><Relationship Id="rId2" Type="http://schemas.openxmlformats.org/officeDocument/2006/relationships/video" Target="https://www.youtube.com/embed/0LfT5qJH2zc?feature=oembed" TargetMode="External"/><Relationship Id="rId1" Type="http://schemas.openxmlformats.org/officeDocument/2006/relationships/video" Target="https://www.youtube.com/embed/E938KHTMCac?feature=oembed" TargetMode="External"/><Relationship Id="rId6" Type="http://schemas.openxmlformats.org/officeDocument/2006/relationships/image" Target="../media/image114.jpeg"/><Relationship Id="rId5" Type="http://schemas.openxmlformats.org/officeDocument/2006/relationships/hyperlink" Target="https://www.youtube.com/watch?v=E938KHTMCac" TargetMode="External"/><Relationship Id="rId4" Type="http://schemas.openxmlformats.org/officeDocument/2006/relationships/notesSlide" Target="../notesSlides/notesSlide10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hyperlink" Target="https://musescore.com/user/318866/scores/1092811" TargetMode="External"/><Relationship Id="rId2" Type="http://schemas.openxmlformats.org/officeDocument/2006/relationships/notesSlide" Target="../notesSlides/notesSlide104.xml"/><Relationship Id="rId1" Type="http://schemas.openxmlformats.org/officeDocument/2006/relationships/slideLayout" Target="../slideLayouts/slideLayout8.xml"/><Relationship Id="rId4" Type="http://schemas.openxmlformats.org/officeDocument/2006/relationships/hyperlink" Target="https://musescore.com/user/33510346/scores/599703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HYzfHiY390E"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nara.getarchive.net/media/children-from-the-makibano-kid-drummers-demonstrate-their-talents-for-the-17th-f92c21" TargetMode="External"/><Relationship Id="rId5" Type="http://schemas.openxmlformats.org/officeDocument/2006/relationships/image" Target="../media/image12.jpeg"/><Relationship Id="rId4" Type="http://schemas.openxmlformats.org/officeDocument/2006/relationships/hyperlink" Target="https://youtu.be/HYzfHiY390E?si=yXZj8Saye-coyRpO&amp;t=5130"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musescore.com/user/318866/scores/1092811" TargetMode="External"/><Relationship Id="rId2" Type="http://schemas.openxmlformats.org/officeDocument/2006/relationships/notesSlide" Target="../notesSlides/notesSlide105.xml"/><Relationship Id="rId1" Type="http://schemas.openxmlformats.org/officeDocument/2006/relationships/slideLayout" Target="../slideLayouts/slideLayout8.xml"/><Relationship Id="rId4" Type="http://schemas.openxmlformats.org/officeDocument/2006/relationships/hyperlink" Target="https://musescore.com/user/33510346/scores/5997031"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6.xml"/><Relationship Id="rId1" Type="http://schemas.openxmlformats.org/officeDocument/2006/relationships/slideLayout" Target="../slideLayouts/slideLayout8.xml"/><Relationship Id="rId4" Type="http://schemas.openxmlformats.org/officeDocument/2006/relationships/image" Target="../media/image117.svg"/></Relationships>
</file>

<file path=ppt/slides/_rels/slide11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hyperlink" Target="https://edu.bandlab.com/" TargetMode="External"/><Relationship Id="rId2" Type="http://schemas.openxmlformats.org/officeDocument/2006/relationships/notesSlide" Target="../notesSlides/notesSlide108.xml"/><Relationship Id="rId1" Type="http://schemas.openxmlformats.org/officeDocument/2006/relationships/slideLayout" Target="../slideLayouts/slideLayout8.xml"/><Relationship Id="rId4" Type="http://schemas.openxmlformats.org/officeDocument/2006/relationships/image" Target="../media/image119.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9.xml"/><Relationship Id="rId1" Type="http://schemas.openxmlformats.org/officeDocument/2006/relationships/slideLayout" Target="../slideLayouts/slideLayout8.xml"/><Relationship Id="rId4" Type="http://schemas.openxmlformats.org/officeDocument/2006/relationships/image" Target="../media/image117.svg"/></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2.xml"/><Relationship Id="rId1" Type="http://schemas.openxmlformats.org/officeDocument/2006/relationships/slideLayout" Target="../slideLayouts/slideLayout8.xml"/><Relationship Id="rId4" Type="http://schemas.openxmlformats.org/officeDocument/2006/relationships/hyperlink" Target="https://stockcake.com/i/music-production-focus_738241_390713"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edu.bandlab.com/" TargetMode="External"/><Relationship Id="rId2" Type="http://schemas.openxmlformats.org/officeDocument/2006/relationships/notesSlide" Target="../notesSlides/notesSlide113.xml"/><Relationship Id="rId1" Type="http://schemas.openxmlformats.org/officeDocument/2006/relationships/slideLayout" Target="../slideLayouts/slideLayout8.xml"/><Relationship Id="rId6" Type="http://schemas.openxmlformats.org/officeDocument/2006/relationships/hyperlink" Target="../1.%20Supplied/Comms/edu.bandlab.com" TargetMode="External"/><Relationship Id="rId5" Type="http://schemas.openxmlformats.org/officeDocument/2006/relationships/image" Target="../media/image122.jpeg"/><Relationship Id="rId4" Type="http://schemas.openxmlformats.org/officeDocument/2006/relationships/hyperlink" Target="https://unsplash.com/photos/a-person-using-a-laptop-gjqL19jYoAI" TargetMode="Externa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8.xml"/><Relationship Id="rId1" Type="http://schemas.openxmlformats.org/officeDocument/2006/relationships/video" Target="https://www.youtube.com/embed/-Kx4tUiVMMM?list=PLrc6kPcce2W5cOnCL07s9U5drIwciuiJY" TargetMode="External"/><Relationship Id="rId5" Type="http://schemas.openxmlformats.org/officeDocument/2006/relationships/image" Target="../media/image123.jpeg"/><Relationship Id="rId4" Type="http://schemas.openxmlformats.org/officeDocument/2006/relationships/hyperlink" Target="https://www.youtube.com/watch?v=-Kx4tUiVMMM&amp;list=PLrc6kPcce2W5cOnCL07s9U5drIwciuiJY&amp;index=4"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5.xml"/><Relationship Id="rId1" Type="http://schemas.openxmlformats.org/officeDocument/2006/relationships/slideLayout" Target="../slideLayouts/slideLayout8.xml"/><Relationship Id="rId4" Type="http://schemas.openxmlformats.org/officeDocument/2006/relationships/hyperlink" Target="https://stockcake.com/i/music-production-focus_738241_390713"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7.xml"/><Relationship Id="rId1" Type="http://schemas.openxmlformats.org/officeDocument/2006/relationships/slideLayout" Target="../slideLayouts/slideLayout8.xml"/><Relationship Id="rId4" Type="http://schemas.openxmlformats.org/officeDocument/2006/relationships/hyperlink" Target="https://commons.wikimedia.org/wiki/File:Music_production_launchpad_%28Unsplash%29.jpg"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8.xml"/><Relationship Id="rId1" Type="http://schemas.openxmlformats.org/officeDocument/2006/relationships/slideLayout" Target="../slideLayouts/slideLayout8.xml"/><Relationship Id="rId4" Type="http://schemas.openxmlformats.org/officeDocument/2006/relationships/hyperlink" Target="https://www.pexels.com/photo/a-person-playing-keyboard-synthesizer-7096811/" TargetMode="Externa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8.xml"/><Relationship Id="rId1" Type="http://schemas.openxmlformats.org/officeDocument/2006/relationships/video" Target="https://www.youtube.com/embed/PDEt9wUrLEk?list=PLdY5t0Q4Vh8eL3VW30Fgk31x-weFko7lX" TargetMode="External"/><Relationship Id="rId5" Type="http://schemas.openxmlformats.org/officeDocument/2006/relationships/image" Target="../media/image128.jpeg"/><Relationship Id="rId4" Type="http://schemas.openxmlformats.org/officeDocument/2006/relationships/hyperlink" Target="https://www.youtube.com/watch?v=PDEt9wUrLEk&amp;list=PLdY5t0Q4Vh8eL3VW30Fgk31x-weFko7lX&amp;index=7" TargetMode="Externa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8.xml"/><Relationship Id="rId1" Type="http://schemas.openxmlformats.org/officeDocument/2006/relationships/video" Target="https://www.youtube.com/embed/5QFi84lNyCQ?list=PLdY5t0Q4Vh8eL3VW30Fgk31x-weFko7lX" TargetMode="External"/><Relationship Id="rId5" Type="http://schemas.openxmlformats.org/officeDocument/2006/relationships/image" Target="../media/image129.jpeg"/><Relationship Id="rId4" Type="http://schemas.openxmlformats.org/officeDocument/2006/relationships/hyperlink" Target="https://www.youtube.com/watch?v=5QFi84lNyCQ&amp;list=PLdY5t0Q4Vh8eL3VW30Fgk31x-weFko7lX&amp;index=2"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8.xml"/><Relationship Id="rId1" Type="http://schemas.openxmlformats.org/officeDocument/2006/relationships/video" Target="https://www.youtube.com/embed/OSaZP3CmnEo?list=PLdY5t0Q4Vh8eL3VW30Fgk31x-weFko7lX" TargetMode="External"/><Relationship Id="rId5" Type="http://schemas.openxmlformats.org/officeDocument/2006/relationships/image" Target="../media/image131.jpeg"/><Relationship Id="rId4" Type="http://schemas.openxmlformats.org/officeDocument/2006/relationships/hyperlink" Target="https://www.youtube.com/watch?v=OSaZP3CmnEo&amp;list=PLdY5t0Q4Vh8eL3VW30Fgk31x-weFko7lX&amp;index=4" TargetMode="Externa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8.xml"/><Relationship Id="rId1" Type="http://schemas.openxmlformats.org/officeDocument/2006/relationships/video" Target="https://www.youtube.com/embed/onRNqRikydI?list=PLrc6kPcce2W5cOnCL07s9U5drIwciuiJY" TargetMode="External"/><Relationship Id="rId5" Type="http://schemas.openxmlformats.org/officeDocument/2006/relationships/image" Target="../media/image132.jpeg"/><Relationship Id="rId4" Type="http://schemas.openxmlformats.org/officeDocument/2006/relationships/hyperlink" Target="https://www.youtube.com/watch?v=onRNqRikydI&amp;list=PLrc6kPcce2W5cOnCL07s9U5drIwciuiJY&amp;index=31"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6.xml"/><Relationship Id="rId1" Type="http://schemas.openxmlformats.org/officeDocument/2006/relationships/slideLayout" Target="../slideLayouts/slideLayout8.xml"/><Relationship Id="rId4" Type="http://schemas.openxmlformats.org/officeDocument/2006/relationships/hyperlink" Target="ttps://easy-peasy.ai/ai-image-generator/images/vibrant-music-production-beat-making-abstract-colorful"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7.xml"/><Relationship Id="rId1" Type="http://schemas.openxmlformats.org/officeDocument/2006/relationships/slideLayout" Target="../slideLayouts/slideLayout8.xml"/><Relationship Id="rId4" Type="http://schemas.openxmlformats.org/officeDocument/2006/relationships/hyperlink" Target="ttps://easy-peasy.ai/ai-image-generator/images/vibrant-music-production-beat-making-abstract-colorful"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2.xm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5272174112"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6.xml"/><Relationship Id="rId1" Type="http://schemas.openxmlformats.org/officeDocument/2006/relationships/slideLayout" Target="../slideLayouts/slideLayout8.xml"/><Relationship Id="rId4" Type="http://schemas.openxmlformats.org/officeDocument/2006/relationships/hyperlink" Target="https://pxhere.com/en/photo/1612221"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7.xml"/><Relationship Id="rId1" Type="http://schemas.openxmlformats.org/officeDocument/2006/relationships/slideLayout" Target="../slideLayouts/slideLayout8.xml"/><Relationship Id="rId4" Type="http://schemas.openxmlformats.org/officeDocument/2006/relationships/hyperlink" Target="https://pxhere.com/en/photo/1612221"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0.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8" Type="http://schemas.openxmlformats.org/officeDocument/2006/relationships/hyperlink" Target="https://www.pexels.com/photo/a-person-playing-keyboard-synthesizer-7096811/"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ttps:/easy-peasy.ai/ai-image-generator/images/vibrant-music-production-beat-making-abstract-colorful" TargetMode="External"/><Relationship Id="rId2" Type="http://schemas.openxmlformats.org/officeDocument/2006/relationships/notesSlide" Target="../notesSlides/notesSlide142.xml"/><Relationship Id="rId1" Type="http://schemas.openxmlformats.org/officeDocument/2006/relationships/slideLayout" Target="../slideLayouts/slideLayout10.xml"/><Relationship Id="rId6" Type="http://schemas.openxmlformats.org/officeDocument/2006/relationships/hyperlink" Target="https://curriculum.nsw.edu.au/learning-areas/creative-arts/music-7-10-2024/overview" TargetMode="External"/><Relationship Id="rId11" Type="http://schemas.openxmlformats.org/officeDocument/2006/relationships/hyperlink" Target="https://easy-peasy.ai/ai-image-generator/images/cat-rat-playing-video-games-together-well-lit-room" TargetMode="External"/><Relationship Id="rId5" Type="http://schemas.openxmlformats.org/officeDocument/2006/relationships/hyperlink" Target="https://curriculum.nsw.edu.au/" TargetMode="External"/><Relationship Id="rId10" Type="http://schemas.openxmlformats.org/officeDocument/2006/relationships/hyperlink" Target="https://nara.getarchive.net/media/a-taiko-drummer-performs-during-a-kadena-town-eisa-fb81b9"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unsplash.com/photos/a-person-using-a-laptop-gjqL19jYoAI"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s://www.pickpik.com/building-room-lost-places-decay-break-up-past-54576" TargetMode="External"/><Relationship Id="rId13" Type="http://schemas.openxmlformats.org/officeDocument/2006/relationships/hyperlink" Target="https://nara.getarchive.net/media/children-from-the-makibano-kid-drummers-demonstrate-their-talents-for-the-17th-f92c21" TargetMode="External"/><Relationship Id="rId3" Type="http://schemas.openxmlformats.org/officeDocument/2006/relationships/hyperlink" Target="https://www.pickpik.com/digital-music-dj-technology-sequencer-samples-75134" TargetMode="External"/><Relationship Id="rId7" Type="http://schemas.openxmlformats.org/officeDocument/2006/relationships/hyperlink" Target="https://commons.wikimedia.org/wiki/File:Gagaku_0383.JPG" TargetMode="External"/><Relationship Id="rId12" Type="http://schemas.openxmlformats.org/officeDocument/2006/relationships/hyperlink" Target="https://stockcake.com/i/luminous-cave-cathedral_2437477_1480230" TargetMode="External"/><Relationship Id="rId2" Type="http://schemas.openxmlformats.org/officeDocument/2006/relationships/notesSlide" Target="../notesSlides/notesSlide143.xml"/><Relationship Id="rId16" Type="http://schemas.openxmlformats.org/officeDocument/2006/relationships/hyperlink" Target="https://stockcake.com/i/music-production-focus_738241_390713" TargetMode="External"/><Relationship Id="rId1" Type="http://schemas.openxmlformats.org/officeDocument/2006/relationships/slideLayout" Target="../slideLayouts/slideLayout8.xml"/><Relationship Id="rId6" Type="http://schemas.openxmlformats.org/officeDocument/2006/relationships/hyperlink" Target="https://www.deviantart.com/search?q=subject_tag:%22Final%20Fantasy%20VII%3A%20Rebirth%20-%20Sephiroth%20%28Official%29%22" TargetMode="External"/><Relationship Id="rId11" Type="http://schemas.openxmlformats.org/officeDocument/2006/relationships/hyperlink" Target="https://www.wannapik.com/illustrations/91466" TargetMode="External"/><Relationship Id="rId5" Type="http://schemas.openxmlformats.org/officeDocument/2006/relationships/hyperlink" Target="https://commons.wikimedia.org/wiki/File:MET_DP114930.jpg" TargetMode="External"/><Relationship Id="rId15" Type="http://schemas.openxmlformats.org/officeDocument/2006/relationships/hyperlink" Target="https://pxhere.com/en/photo/1612221" TargetMode="External"/><Relationship Id="rId10" Type="http://schemas.openxmlformats.org/officeDocument/2006/relationships/hyperlink" Target="https://www.publicdomainpictures.net/ro/view-image.php?image=437026&amp;picture=jigsaw-puzzle-piese-clipart" TargetMode="External"/><Relationship Id="rId4" Type="http://schemas.openxmlformats.org/officeDocument/2006/relationships/hyperlink" Target="https://commons.wikimedia.org/wiki/File:Coolgirl.jpg" TargetMode="External"/><Relationship Id="rId9" Type="http://schemas.openxmlformats.org/officeDocument/2006/relationships/hyperlink" Target="https://commons.wikimedia.org/wiki/File:Hachijo_taiko_2007-03-21-alt.jpg" TargetMode="External"/><Relationship Id="rId14" Type="http://schemas.openxmlformats.org/officeDocument/2006/relationships/hyperlink" Target="https://commons.wikimedia.org/wiki/File:Mario_Kart_%286432144683%29.jpg"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https://www.deviantart.com/marieauntaunet/art/Suzume-Suzume-no-Tojimari-960393266" TargetMode="External"/><Relationship Id="rId13" Type="http://schemas.openxmlformats.org/officeDocument/2006/relationships/hyperlink" Target="https://www.flickr.com/photos/25802865@N08/26828633000" TargetMode="External"/><Relationship Id="rId3" Type="http://schemas.openxmlformats.org/officeDocument/2006/relationships/hyperlink" Target="https://commons.wikimedia.org/wiki/File:Music_production_launchpad_%28Unsplash%29.jpg" TargetMode="External"/><Relationship Id="rId7" Type="http://schemas.openxmlformats.org/officeDocument/2006/relationships/hyperlink" Target="https://www.deviantart.com/artanisdanvers/art/Suzume-1-1116545154" TargetMode="External"/><Relationship Id="rId12" Type="http://schemas.openxmlformats.org/officeDocument/2006/relationships/hyperlink" Target="https://www.flickr.com/photos/25802865@N08/27204333761" TargetMode="External"/><Relationship Id="rId17" Type="http://schemas.openxmlformats.org/officeDocument/2006/relationships/hyperlink" Target="https://commons.wikimedia.org/wiki/File:Yamato_-_The_Drummers_of_Japan.jpg" TargetMode="External"/><Relationship Id="rId2" Type="http://schemas.openxmlformats.org/officeDocument/2006/relationships/notesSlide" Target="../notesSlides/notesSlide144.xml"/><Relationship Id="rId16" Type="http://schemas.openxmlformats.org/officeDocument/2006/relationships/hyperlink" Target="https://www.rawpixel.com/image/3343105" TargetMode="External"/><Relationship Id="rId1" Type="http://schemas.openxmlformats.org/officeDocument/2006/relationships/slideLayout" Target="../slideLayouts/slideLayout8.xml"/><Relationship Id="rId6" Type="http://schemas.openxmlformats.org/officeDocument/2006/relationships/hyperlink" Target="https://www.pexels.com/photo/red-leaves-in-autumn-19259102/" TargetMode="External"/><Relationship Id="rId11" Type="http://schemas.openxmlformats.org/officeDocument/2006/relationships/hyperlink" Target="https://commons.wikimedia.org/wiki/File:Taiko_drum.jpg" TargetMode="External"/><Relationship Id="rId5" Type="http://schemas.openxmlformats.org/officeDocument/2006/relationships/hyperlink" Target="https://www.pexels.com/photo/portrait-of-a-man-playing-drums-6368126/" TargetMode="External"/><Relationship Id="rId15" Type="http://schemas.openxmlformats.org/officeDocument/2006/relationships/hyperlink" Target="https://www.flickr.com/photos/howiemuzika/52778280248" TargetMode="External"/><Relationship Id="rId10" Type="http://schemas.openxmlformats.org/officeDocument/2006/relationships/hyperlink" Target="https://www.flickr.com/photos/halans/13006442485/" TargetMode="External"/><Relationship Id="rId4" Type="http://schemas.openxmlformats.org/officeDocument/2006/relationships/hyperlink" Target="https://pxhere.com/en/photo/1619041" TargetMode="External"/><Relationship Id="rId9" Type="http://schemas.openxmlformats.org/officeDocument/2006/relationships/hyperlink" Target="https://picryl.com/media/synthesizer-instrument-music-music-5d04a0" TargetMode="External"/><Relationship Id="rId14" Type="http://schemas.openxmlformats.org/officeDocument/2006/relationships/hyperlink" Target="https://commons.wikimedia.org/wiki/File:Taiwanese_taiko_drummer.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50.xml.rels><?xml version="1.0" encoding="UTF-8" standalone="yes"?>
<Relationships xmlns="http://schemas.openxmlformats.org/package/2006/relationships"><Relationship Id="rId8" Type="http://schemas.openxmlformats.org/officeDocument/2006/relationships/hyperlink" Target="https://youtu.be/NocXEwsJGOQ?si=6Vx-Oj29_UjjXeJ3&amp;t=14" TargetMode="External"/><Relationship Id="rId13" Type="http://schemas.openxmlformats.org/officeDocument/2006/relationships/hyperlink" Target="https://www.youtube.com/watch?v=7mCnxYGUG8A" TargetMode="External"/><Relationship Id="rId3" Type="http://schemas.openxmlformats.org/officeDocument/2006/relationships/hyperlink" Target="https://www.youtube.com/watch?v=PDEt9wUrLEk&amp;list=PLdY5t0Q4Vh8eL3VW30Fgk31x-weFko7lX&amp;index=7" TargetMode="External"/><Relationship Id="rId7" Type="http://schemas.openxmlformats.org/officeDocument/2006/relationships/hyperlink" Target="https://www.youtube.com/watch?v=jhl5afLEKdo" TargetMode="External"/><Relationship Id="rId12" Type="http://schemas.openxmlformats.org/officeDocument/2006/relationships/hyperlink" Target="https://www.youtube.com/watch?v=0LfT5qJH2zc" TargetMode="External"/><Relationship Id="rId2" Type="http://schemas.openxmlformats.org/officeDocument/2006/relationships/notesSlide" Target="../notesSlides/notesSlide145.xml"/><Relationship Id="rId1" Type="http://schemas.openxmlformats.org/officeDocument/2006/relationships/slideLayout" Target="../slideLayouts/slideLayout8.xml"/><Relationship Id="rId6" Type="http://schemas.openxmlformats.org/officeDocument/2006/relationships/hyperlink" Target="https://www.youtube.com/watch?v=GODXMGAMpVc" TargetMode="External"/><Relationship Id="rId11" Type="http://schemas.openxmlformats.org/officeDocument/2006/relationships/hyperlink" Target="https://www.youtube.com/watch?v=-Kx4tUiVMMM&amp;list=PLrc6kPcce2W5cOnCL07s9U5drIwciuiJY&amp;index=4" TargetMode="External"/><Relationship Id="rId5" Type="http://schemas.openxmlformats.org/officeDocument/2006/relationships/hyperlink" Target="https://www.youtube.com/watch?v=OSaZP3CmnEo&amp;list=PLdY5t0Q4Vh8eL3VW30Fgk31x-weFko7lX&amp;index=4" TargetMode="External"/><Relationship Id="rId15" Type="http://schemas.openxmlformats.org/officeDocument/2006/relationships/hyperlink" Target="https://youtu.be/rtRsvq3hKz0" TargetMode="External"/><Relationship Id="rId10" Type="http://schemas.openxmlformats.org/officeDocument/2006/relationships/hyperlink" Target="https://www.youtube.com/watch?v=onRNqRikydI&amp;list=PLrc6kPcce2W5cOnCL07s9U5drIwciuiJY&amp;index=31" TargetMode="External"/><Relationship Id="rId4" Type="http://schemas.openxmlformats.org/officeDocument/2006/relationships/hyperlink" Target="https://www.youtube.com/watch?v=5QFi84lNyCQ&amp;list=PLdY5t0Q4Vh8eL3VW30Fgk31x-weFko7lX&amp;index=2" TargetMode="External"/><Relationship Id="rId9" Type="http://schemas.openxmlformats.org/officeDocument/2006/relationships/hyperlink" Target="https://www.youtube.com/watch?v=E938KHTMCac" TargetMode="External"/><Relationship Id="rId14" Type="http://schemas.openxmlformats.org/officeDocument/2006/relationships/hyperlink" Target="https://aus01.safelinks.protection.outlook.com/?url=https%3A%2F%2Fwww.youtube.com%2Fwatch%3Fv%3Dg0JMPkn7Wuo&amp;data=05%7C02%7Ckerri-ann.lacey%40det.nsw.edu.au%7C6ebfd6838efb405fcd6308ddb42715c9%7C05a0e69a418a47c19c259387261bf991%7C0%7C0%7C638864802150116351%7CUnknown%7CTWFpbGZsb3d8eyJFbXB0eU1hcGkiOnRydWUsIlYiOiIwLjAuMDAwMCIsIlAiOiJXaW4zMiIsIkFOIjoiTWFpbCIsIldUIjoyfQ%3D%3D%7C0%7C%7C%7C&amp;sdata=NoZy5NarEn9LRRNsHqT2kay9F2SPrlVYq7V4xX70u84%3D&amp;reserved=0"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46.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5273838112"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players.brightcove.net/6197335233001/default_default/index.html?videoId=638527217411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commons.wikimedia.org/wiki/File:Coolgirl.jp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s://www.flickr.com/photos/25802865@N08/2720433376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https://www.publicdomainpictures.net/ro/view-image.php?image=437026&amp;picture=jigsaw-puzzle-piese-clipar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www.rawpixel.com/image/3343105"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HYzfHiY390E?si=GwVj_UMW-4jzvvAD&amp;t=2780"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hyperlink" Target="https://www.flickr.com/photos/halans/13006442485/" TargetMode="Externa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8" Type="http://schemas.openxmlformats.org/officeDocument/2006/relationships/slide" Target="slide71.xml"/><Relationship Id="rId13" Type="http://schemas.openxmlformats.org/officeDocument/2006/relationships/slide" Target="slide143.xml"/><Relationship Id="rId3" Type="http://schemas.openxmlformats.org/officeDocument/2006/relationships/slide" Target="slide4.xml"/><Relationship Id="rId7" Type="http://schemas.openxmlformats.org/officeDocument/2006/relationships/slide" Target="slide60.xml"/><Relationship Id="rId12" Type="http://schemas.openxmlformats.org/officeDocument/2006/relationships/slide" Target="slide129.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48.xml"/><Relationship Id="rId11" Type="http://schemas.openxmlformats.org/officeDocument/2006/relationships/slide" Target="slide115.xml"/><Relationship Id="rId5" Type="http://schemas.openxmlformats.org/officeDocument/2006/relationships/slide" Target="slide25.xml"/><Relationship Id="rId10" Type="http://schemas.openxmlformats.org/officeDocument/2006/relationships/slide" Target="slide98.xml"/><Relationship Id="rId4" Type="http://schemas.openxmlformats.org/officeDocument/2006/relationships/slide" Target="slide3.xml"/><Relationship Id="rId9" Type="http://schemas.openxmlformats.org/officeDocument/2006/relationships/slide" Target="slide90.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HYzfHiY390E"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hyperlink" Target="https://www.flickr.com/photos/25802865@N08/26828633000" TargetMode="Externa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hyperlink" Target="https://digital.artsunit.nsw.edu.au/aie/the-beauty-of-8/activities/become"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digital.artsunit.nsw.edu.au/aie/the-beauty-of-8/activities/pearl#attachment-1:~:text=as%20an%20ensemble.-,Attachments,-Attachment%201%3A%20%27Pearl"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HYzfHiY390E?si=sXob_aUOl839d74-&amp;t=3246"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hyperlink" Target="https://commons.wikimedia.org/wiki/File:Taiwanese_taiko_drummer.jpg" TargetMode="Externa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hyperlink" Target="https://digital.artsunit.nsw.edu.au/aie/the-beauty-of-8/activities/pear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s://digital.artsunit.nsw.edu.au/aie/the-beauty-of-8/activities/pear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digital.artsunit.nsw.edu.au/aie/the-beauty-of-8/activities/pear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hyperlink" Target="https://digital.artsunit.nsw.edu.au/aie/the-beauty-of-8/activities/pear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https://digital.artsunit.nsw.edu.au/aie/the-beauty-of-8/activities/pear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digital.artsunit.nsw.edu.au/aie/the-beauty-of-8/activities/pear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hyperlink" Target="https://nara.getarchive.net/media/a-taiko-drummer-performs-during-a-kadena-town-eisa-fb81b9" TargetMode="Externa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0.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hyperlink" Target="https://www.deviantart.com/marieauntaunet/art/Suzume-Suzume-no-Tojimari-960393266"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xml"/><Relationship Id="rId1" Type="http://schemas.openxmlformats.org/officeDocument/2006/relationships/video" Target="https://www.youtube.com/embed/g0JMPkn7Wuo?feature=oembed" TargetMode="External"/><Relationship Id="rId6" Type="http://schemas.openxmlformats.org/officeDocument/2006/relationships/hyperlink" Target="https://aus01.safelinks.protection.outlook.com/?url=https%3A%2F%2Fwww.youtube.com%2Fwatch%3Fv%3Dg0JMPkn7Wuo&amp;data=05%7C02%7Ckerri-ann.lacey%40det.nsw.edu.au%7C6ebfd6838efb405fcd6308ddb42715c9%7C05a0e69a418a47c19c259387261bf991%7C0%7C0%7C638864802150116351%7CUnknown%7CTWFpbGZsb3d8eyJFbXB0eU1hcGkiOnRydWUsIlYiOiIwLjAuMDAwMCIsIlAiOiJXaW4zMiIsIkFOIjoiTWFpbCIsIldUIjoyfQ%3D%3D%7C0%7C%7C%7C&amp;sdata=NoZy5NarEn9LRRNsHqT2kay9F2SPrlVYq7V4xX70u84%3D&amp;reserved=0" TargetMode="External"/><Relationship Id="rId5" Type="http://schemas.openxmlformats.org/officeDocument/2006/relationships/image" Target="../media/image60.jpeg"/><Relationship Id="rId4" Type="http://schemas.openxmlformats.org/officeDocument/2006/relationships/hyperlink" Target="https://www.youtube.com/watch?v=g0JMPkn7Wuo"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g0JMPkn7Wuo"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8.xml"/><Relationship Id="rId1" Type="http://schemas.openxmlformats.org/officeDocument/2006/relationships/video" Target="https://www.youtube.com/embed/g0JMPkn7Wuo?feature=oembed" TargetMode="External"/><Relationship Id="rId5" Type="http://schemas.openxmlformats.org/officeDocument/2006/relationships/image" Target="../media/image60.jpeg"/><Relationship Id="rId4" Type="http://schemas.openxmlformats.org/officeDocument/2006/relationships/hyperlink" Target="https://aus01.safelinks.protection.outlook.com/?url=https%3A%2F%2Fwww.youtube.com%2Fwatch%3Fv%3Dg0JMPkn7Wuo&amp;data=05%7C02%7Ckerri-ann.lacey%40det.nsw.edu.au%7C6ebfd6838efb405fcd6308ddb42715c9%7C05a0e69a418a47c19c259387261bf991%7C0%7C0%7C638864802150116351%7CUnknown%7CTWFpbGZsb3d8eyJFbXB0eU1hcGkiOnRydWUsIlYiOiIwLjAuMDAwMCIsIlAiOiJXaW4zMiIsIkFOIjoiTWFpbCIsIldUIjoyfQ%3D%3D%7C0%7C%7C%7C&amp;sdata=NoZy5NarEn9LRRNsHqT2kay9F2SPrlVYq7V4xX70u84%3D&amp;reserved=0"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video" Target="https://www.youtube.com/embed/7mCnxYGUG8A?feature=oembed" TargetMode="External"/><Relationship Id="rId5" Type="http://schemas.openxmlformats.org/officeDocument/2006/relationships/hyperlink" Target="https://www.youtube.com/watch?v=7mCnxYGUG8A" TargetMode="Externa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xml"/><Relationship Id="rId1" Type="http://schemas.openxmlformats.org/officeDocument/2006/relationships/video" Target="https://www.youtube.com/embed/rtRsvq3hKz0?feature=oembed" TargetMode="External"/><Relationship Id="rId5" Type="http://schemas.openxmlformats.org/officeDocument/2006/relationships/image" Target="../media/image62.jpeg"/><Relationship Id="rId4" Type="http://schemas.openxmlformats.org/officeDocument/2006/relationships/hyperlink" Target="https://youtu.be/rtRsvq3hKz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hyperlink" Target="https://www.deviantart.com/artanisdanvers/art/Suzume-1-1116545154"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hyperlink" Target="https://youtu.be/mUpSO5pKDyk?si=jst6xN9OSqrsPDYP&amp;t=235" TargetMode="External"/><Relationship Id="rId4" Type="http://schemas.openxmlformats.org/officeDocument/2006/relationships/hyperlink" Target="https://www.deviantart.com/marieauntaunet/art/Suzume-Suzume-no-Tojimari-960393266"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hyperlink" Target="https://www.pickpik.com/building-room-lost-places-decay-break-up-past-54576"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commons.wikimedia.org/wiki/File:Yamato_-_The_Drummers_of_Japan.jp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hyperlink" Target="https://www.youtube.com/watch?v=Bo94fqiL8VE" TargetMode="External"/><Relationship Id="rId3" Type="http://schemas.openxmlformats.org/officeDocument/2006/relationships/image" Target="../media/image67.png"/><Relationship Id="rId7" Type="http://schemas.openxmlformats.org/officeDocument/2006/relationships/hyperlink" Target="https://www.youtube.com/watch?v=4pwcsn0TU0Q" TargetMode="External"/><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hyperlink" Target="https://www.youtube.com/watch?v=7ujEAN2s27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30NWRzHG8Dg&amp;t=16s" TargetMode="External"/><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hyperlink" Target="https://www.wannapik.com/illustrations/91466" TargetMode="External"/><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gKhWyspnQI8" TargetMode="External"/><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hyperlink" Target="https://commons.wikimedia.org/wiki/File:Mario_Kart_%286432144683%29.jpg" TargetMode="External"/><Relationship Id="rId4" Type="http://schemas.openxmlformats.org/officeDocument/2006/relationships/image" Target="../media/image72.jpeg"/></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hyperlink" Target="https://stockcake.com/i/luminous-cave-cathedral_2437477_1480230"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hyperlink" Target="https://picryl.com/media/synthesizer-instrument-music-music-5d04a0"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iy3qq7zc4EY" TargetMode="External"/><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hyperlink" Target="https://www.youtube.com/watch?v=06DG1Oae1jw"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pickpik.com/digital-music-dj-technology-sequencer-samples-75134" TargetMode="External"/><Relationship Id="rId3" Type="http://schemas.openxmlformats.org/officeDocument/2006/relationships/hyperlink" Target="https://edu.bandlab.com/" TargetMode="External"/><Relationship Id="rId7"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6.png"/><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hyperlink" Target="https://youtu.be/5JRojRIA1ng?si=NBDebxsakvt778Xr&amp;t=6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hyperlink" Target="https://easy-peasy.ai/ai-image-generator/images/cat-rat-playing-video-games-together-well-lit-room" TargetMode="External"/><Relationship Id="rId5" Type="http://schemas.openxmlformats.org/officeDocument/2006/relationships/image" Target="../media/image80.jpe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commons.wikimedia.org/wiki/File:Taiko_drum.jp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image" Target="../media/image81.jpeg"/><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zkZGFNCS6iQ" TargetMode="External"/><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9BzkrgVivk4" TargetMode="External"/><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zkZGFNCS6iQ" TargetMode="External"/><Relationship Id="rId2" Type="http://schemas.openxmlformats.org/officeDocument/2006/relationships/notesSlide" Target="../notesSlides/notesSlide74.xml"/><Relationship Id="rId1" Type="http://schemas.openxmlformats.org/officeDocument/2006/relationships/slideLayout" Target="../slideLayouts/slideLayout8.xml"/><Relationship Id="rId6" Type="http://schemas.openxmlformats.org/officeDocument/2006/relationships/hyperlink" Target="https://www.flickr.com/photos/howiemuzika/52778280248" TargetMode="External"/><Relationship Id="rId5" Type="http://schemas.openxmlformats.org/officeDocument/2006/relationships/image" Target="../media/image85.png"/><Relationship Id="rId4" Type="http://schemas.openxmlformats.org/officeDocument/2006/relationships/hyperlink" Target="https://www.youtube.com/watch?v=0XyTWt82XQ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HYzfHiY390E"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www.pexels.com/photo/portrait-of-a-man-playing-drums-6368126/" TargetMode="Externa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8.xml"/><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8.xml"/><Relationship Id="rId5" Type="http://schemas.openxmlformats.org/officeDocument/2006/relationships/hyperlink" Target="https://www.deviantart.com/search?q=subject_tag:%22Final%20Fantasy%20VII%3A%20Rebirth%20-%20Sephiroth%20%28Official%29%22" TargetMode="External"/><Relationship Id="rId4" Type="http://schemas.openxmlformats.org/officeDocument/2006/relationships/image" Target="../media/image98.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hyperlink" Target="https://commons.wikimedia.org/wiki/File:Gagaku_0383.JP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hyperlink" Target="https://www.pexels.com/photo/red-leaves-in-autumn-19259102/" TargetMode="External"/><Relationship Id="rId5" Type="http://schemas.openxmlformats.org/officeDocument/2006/relationships/image" Target="../media/image103.png"/><Relationship Id="rId4" Type="http://schemas.openxmlformats.org/officeDocument/2006/relationships/image" Target="../media/image102.png"/></Relationships>
</file>

<file path=ppt/slides/_rels/slide94.xml.rels><?xml version="1.0" encoding="UTF-8" standalone="yes"?>
<Relationships xmlns="http://schemas.openxmlformats.org/package/2006/relationships"><Relationship Id="rId3" Type="http://schemas.openxmlformats.org/officeDocument/2006/relationships/hyperlink" Target="https://commons.wikimedia.org/wiki/File:MET_DP114930.jpg" TargetMode="External"/><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60001" y="1701966"/>
            <a:ext cx="11483999" cy="5070309"/>
          </a:xfrm>
        </p:spPr>
        <p:txBody>
          <a:bodyPr/>
          <a:lstStyle/>
          <a:p>
            <a:pPr marL="342900" indent="-342900">
              <a:buFont typeface="Arial"/>
              <a:buChar char="•"/>
            </a:pPr>
            <a:r>
              <a:rPr lang="en-AU" sz="1800">
                <a:latin typeface="+mn-lt"/>
                <a:ea typeface="+mn-lt"/>
                <a:cs typeface="+mn-lt"/>
              </a:rPr>
              <a:t>This resource is not a teaching and learning program. It should be used </a:t>
            </a:r>
            <a:r>
              <a:rPr lang="en-AU" sz="1800">
                <a:latin typeface="+mn-lt"/>
              </a:rPr>
              <a:t>the ‘Influence and innovation’ unit of work and accompanying resources found on the </a:t>
            </a:r>
            <a:r>
              <a:rPr lang="en-AU" sz="1800" u="sng">
                <a:latin typeface="+mn-lt"/>
                <a:hlinkClick r:id="rId3"/>
              </a:rPr>
              <a:t>Planning, programming and assessing music 7–10 (2024)</a:t>
            </a:r>
            <a:r>
              <a:rPr lang="en-AU" sz="1800">
                <a:latin typeface="+mn-lt"/>
              </a:rPr>
              <a:t> webpage.​</a:t>
            </a:r>
            <a:endParaRPr lang="en-AU" sz="1800">
              <a:solidFill>
                <a:srgbClr val="22272B"/>
              </a:solidFill>
              <a:latin typeface="+mn-lt"/>
            </a:endParaRPr>
          </a:p>
          <a:p>
            <a:pPr marL="342900" indent="-342900">
              <a:lnSpc>
                <a:spcPct val="150000"/>
              </a:lnSpc>
              <a:buFont typeface="Arial"/>
              <a:buChar char="•"/>
            </a:pPr>
            <a:r>
              <a:rPr lang="en-AU" sz="1800">
                <a:solidFill>
                  <a:srgbClr val="22272B"/>
                </a:solidFill>
                <a:latin typeface="+mn-lt"/>
              </a:rPr>
              <a:t>Classroom teachers are encouraged to </a:t>
            </a:r>
            <a:r>
              <a:rPr lang="en-AU" sz="1800" b="1">
                <a:solidFill>
                  <a:srgbClr val="22272B"/>
                </a:solidFill>
                <a:latin typeface="+mn-lt"/>
              </a:rPr>
              <a:t>add and adapt</a:t>
            </a:r>
            <a:r>
              <a:rPr lang="en-AU" sz="1800">
                <a:solidFill>
                  <a:srgbClr val="22272B"/>
                </a:solidFill>
                <a:latin typeface="+mn-lt"/>
              </a:rPr>
              <a:t> slides as required to meet the needs of their students.</a:t>
            </a:r>
          </a:p>
          <a:p>
            <a:pPr marL="342900" indent="-342900">
              <a:lnSpc>
                <a:spcPct val="150000"/>
              </a:lnSpc>
              <a:buFont typeface="Arial"/>
              <a:buChar char="•"/>
            </a:pPr>
            <a:r>
              <a:rPr lang="en-AU" sz="180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a:solidFill>
                  <a:srgbClr val="22272B"/>
                </a:solidFill>
                <a:latin typeface="+mn-lt"/>
              </a:rPr>
              <a:t>Go to File &gt; Save as Google Slides.</a:t>
            </a:r>
          </a:p>
          <a:p>
            <a:pPr marL="456565" lvl="1">
              <a:lnSpc>
                <a:spcPct val="150000"/>
              </a:lnSpc>
              <a:spcAft>
                <a:spcPts val="1200"/>
              </a:spcAft>
            </a:pPr>
            <a:r>
              <a:rPr lang="en-AU">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C59E1D97-260E-1C31-8C28-C1EA5AE299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692F2C-9D71-B47A-5D6E-46105E6469B1}"/>
              </a:ext>
            </a:extLst>
          </p:cNvPr>
          <p:cNvSpPr>
            <a:spLocks noGrp="1"/>
          </p:cNvSpPr>
          <p:nvPr>
            <p:ph type="title"/>
          </p:nvPr>
        </p:nvSpPr>
        <p:spPr/>
        <p:txBody>
          <a:bodyPr/>
          <a:lstStyle/>
          <a:p>
            <a:r>
              <a:rPr lang="en-AU">
                <a:latin typeface="+mj-lt"/>
                <a:cs typeface="Arial"/>
              </a:rPr>
              <a:t>Activity 1.2 – </a:t>
            </a:r>
            <a:r>
              <a:rPr lang="en-AU" i="1">
                <a:latin typeface="+mj-lt"/>
                <a:cs typeface="Arial"/>
              </a:rPr>
              <a:t>‘Hana Hachijo’ </a:t>
            </a:r>
            <a:r>
              <a:rPr lang="en-AU">
                <a:latin typeface="+mj-lt"/>
                <a:cs typeface="Arial"/>
              </a:rPr>
              <a:t>– </a:t>
            </a:r>
            <a:r>
              <a:rPr lang="en-AU" i="1">
                <a:latin typeface="+mj-lt"/>
                <a:cs typeface="Arial"/>
              </a:rPr>
              <a:t>The Beauty of 8 </a:t>
            </a:r>
            <a:r>
              <a:rPr lang="en-AU">
                <a:latin typeface="+mj-lt"/>
                <a:cs typeface="Arial"/>
              </a:rPr>
              <a:t>(1) </a:t>
            </a:r>
            <a:endParaRPr lang="en-US">
              <a:latin typeface="+mj-lt"/>
              <a:cs typeface="Arial"/>
            </a:endParaRPr>
          </a:p>
        </p:txBody>
      </p:sp>
      <p:sp>
        <p:nvSpPr>
          <p:cNvPr id="17" name="Text Placeholder 16">
            <a:extLst>
              <a:ext uri="{FF2B5EF4-FFF2-40B4-BE49-F238E27FC236}">
                <a16:creationId xmlns:a16="http://schemas.microsoft.com/office/drawing/2014/main" id="{0D8D1D7B-5FAD-4587-28F3-D6A9F18482BF}"/>
              </a:ext>
            </a:extLst>
          </p:cNvPr>
          <p:cNvSpPr>
            <a:spLocks noGrp="1"/>
          </p:cNvSpPr>
          <p:nvPr>
            <p:ph type="body" sz="quarter" idx="18"/>
          </p:nvPr>
        </p:nvSpPr>
        <p:spPr>
          <a:xfrm>
            <a:off x="349060" y="1049985"/>
            <a:ext cx="11483999" cy="310015"/>
          </a:xfrm>
        </p:spPr>
        <p:txBody>
          <a:bodyPr/>
          <a:lstStyle/>
          <a:p>
            <a:r>
              <a:rPr lang="en-US">
                <a:latin typeface="+mj-lt"/>
                <a:cs typeface="Arial"/>
              </a:rPr>
              <a:t>Listening – </a:t>
            </a:r>
            <a:r>
              <a:rPr lang="en-US">
                <a:latin typeface="+mj-lt"/>
                <a:cs typeface="Arial"/>
                <a:hlinkClick r:id="rId3"/>
              </a:rPr>
              <a:t>The Beauty of 8 – </a:t>
            </a:r>
            <a:r>
              <a:rPr lang="en-US" err="1">
                <a:latin typeface="+mj-lt"/>
                <a:cs typeface="Arial"/>
                <a:hlinkClick r:id="rId3"/>
              </a:rPr>
              <a:t>Taikoz</a:t>
            </a:r>
            <a:r>
              <a:rPr lang="en-US">
                <a:latin typeface="+mj-lt"/>
                <a:cs typeface="Arial"/>
                <a:hlinkClick r:id="rId3"/>
              </a:rPr>
              <a:t> – Melbourne 2017 (1:41:43)</a:t>
            </a:r>
            <a:r>
              <a:rPr lang="en-US">
                <a:solidFill>
                  <a:srgbClr val="146CFD"/>
                </a:solidFill>
                <a:latin typeface="+mj-lt"/>
                <a:cs typeface="Arial"/>
              </a:rPr>
              <a:t> </a:t>
            </a:r>
            <a:r>
              <a:rPr lang="en-US">
                <a:latin typeface="+mj-lt"/>
                <a:cs typeface="Arial"/>
              </a:rPr>
              <a:t> </a:t>
            </a:r>
            <a:endParaRPr lang="en-US">
              <a:latin typeface="+mj-lt"/>
            </a:endParaRPr>
          </a:p>
        </p:txBody>
      </p:sp>
      <p:sp>
        <p:nvSpPr>
          <p:cNvPr id="3" name="TextBox 2">
            <a:extLst>
              <a:ext uri="{FF2B5EF4-FFF2-40B4-BE49-F238E27FC236}">
                <a16:creationId xmlns:a16="http://schemas.microsoft.com/office/drawing/2014/main" id="{A379CF6E-D290-5B33-F4E7-3ACD290D71A9}"/>
              </a:ext>
            </a:extLst>
          </p:cNvPr>
          <p:cNvSpPr txBox="1"/>
          <p:nvPr/>
        </p:nvSpPr>
        <p:spPr>
          <a:xfrm>
            <a:off x="348000" y="1727229"/>
            <a:ext cx="6927400" cy="48787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600">
                <a:cs typeface="Arial"/>
              </a:rPr>
              <a:t>Access the next segment from the Beauty of 8 and complete the reflection questions:</a:t>
            </a:r>
            <a:endParaRPr lang="en-US" sz="1600">
              <a:cs typeface="Arial"/>
            </a:endParaRPr>
          </a:p>
          <a:p>
            <a:pPr>
              <a:lnSpc>
                <a:spcPct val="150000"/>
              </a:lnSpc>
              <a:spcAft>
                <a:spcPts val="1200"/>
              </a:spcAft>
            </a:pPr>
            <a:r>
              <a:rPr lang="en-AU" sz="1600">
                <a:cs typeface="Arial"/>
                <a:hlinkClick r:id="rId4"/>
              </a:rPr>
              <a:t>The Beauty of 8 – </a:t>
            </a:r>
            <a:r>
              <a:rPr lang="en-AU" sz="1600" err="1">
                <a:cs typeface="Arial"/>
                <a:hlinkClick r:id="rId4"/>
              </a:rPr>
              <a:t>Taikoz</a:t>
            </a:r>
            <a:r>
              <a:rPr lang="en-AU" sz="1600">
                <a:cs typeface="Arial"/>
                <a:hlinkClick r:id="rId4"/>
              </a:rPr>
              <a:t> – Melbourne 2017 (1:41:43)</a:t>
            </a:r>
            <a:r>
              <a:rPr lang="en-AU" sz="1600">
                <a:cs typeface="Arial"/>
              </a:rPr>
              <a:t> </a:t>
            </a:r>
          </a:p>
          <a:p>
            <a:pPr>
              <a:lnSpc>
                <a:spcPct val="150000"/>
              </a:lnSpc>
              <a:spcAft>
                <a:spcPts val="1200"/>
              </a:spcAft>
            </a:pPr>
            <a:r>
              <a:rPr lang="en-AU" sz="1600">
                <a:cs typeface="Arial"/>
              </a:rPr>
              <a:t>(1:24:20 – 1:25:30)</a:t>
            </a:r>
            <a:endParaRPr lang="en-AU" sz="1600"/>
          </a:p>
          <a:p>
            <a:pPr>
              <a:lnSpc>
                <a:spcPct val="150000"/>
              </a:lnSpc>
              <a:spcAft>
                <a:spcPts val="1200"/>
              </a:spcAft>
            </a:pPr>
            <a:r>
              <a:rPr lang="en-AU" sz="1600" b="1">
                <a:cs typeface="Arial"/>
              </a:rPr>
              <a:t>Reflection questions</a:t>
            </a:r>
            <a:endParaRPr lang="en-GB" sz="1600">
              <a:cs typeface="Arial"/>
            </a:endParaRPr>
          </a:p>
          <a:p>
            <a:pPr marL="285750" indent="-285750">
              <a:lnSpc>
                <a:spcPct val="150000"/>
              </a:lnSpc>
              <a:spcAft>
                <a:spcPts val="1200"/>
              </a:spcAft>
              <a:buFont typeface="Arial"/>
              <a:buChar char="•"/>
            </a:pPr>
            <a:r>
              <a:rPr lang="en-GB" sz="1600">
                <a:solidFill>
                  <a:srgbClr val="333333"/>
                </a:solidFill>
                <a:ea typeface="Open Sans"/>
                <a:cs typeface="Open Sans"/>
              </a:rPr>
              <a:t>What do you notice about </a:t>
            </a:r>
            <a:r>
              <a:rPr lang="en-GB" sz="1600" err="1">
                <a:solidFill>
                  <a:srgbClr val="333333"/>
                </a:solidFill>
                <a:ea typeface="Open Sans"/>
                <a:cs typeface="Open Sans"/>
              </a:rPr>
              <a:t>Cheiko’s</a:t>
            </a:r>
            <a:r>
              <a:rPr lang="en-GB" sz="1600">
                <a:solidFill>
                  <a:srgbClr val="333333"/>
                </a:solidFill>
                <a:ea typeface="Open Sans"/>
                <a:cs typeface="Open Sans"/>
              </a:rPr>
              <a:t> choices of rhythmic elements? </a:t>
            </a:r>
          </a:p>
          <a:p>
            <a:pPr marL="285750" indent="-285750">
              <a:lnSpc>
                <a:spcPct val="150000"/>
              </a:lnSpc>
              <a:spcAft>
                <a:spcPts val="1200"/>
              </a:spcAft>
              <a:buFont typeface="Arial"/>
              <a:buChar char="•"/>
            </a:pPr>
            <a:r>
              <a:rPr lang="en-GB" sz="1600">
                <a:solidFill>
                  <a:srgbClr val="333333"/>
                </a:solidFill>
                <a:ea typeface="Open Sans"/>
                <a:cs typeface="Open Sans"/>
              </a:rPr>
              <a:t>What physical movements accompany her playing? </a:t>
            </a:r>
          </a:p>
          <a:p>
            <a:pPr marL="285750" indent="-285750">
              <a:lnSpc>
                <a:spcPct val="150000"/>
              </a:lnSpc>
              <a:spcAft>
                <a:spcPts val="1200"/>
              </a:spcAft>
              <a:buFont typeface="Arial"/>
              <a:buChar char="•"/>
            </a:pPr>
            <a:r>
              <a:rPr lang="en-GB" sz="1600">
                <a:solidFill>
                  <a:srgbClr val="333333"/>
                </a:solidFill>
                <a:ea typeface="Open Sans"/>
                <a:cs typeface="Open Sans"/>
              </a:rPr>
              <a:t>Why are these physical movements important to the performance? </a:t>
            </a:r>
          </a:p>
          <a:p>
            <a:pPr marL="285750" indent="-285750">
              <a:lnSpc>
                <a:spcPct val="150000"/>
              </a:lnSpc>
              <a:spcAft>
                <a:spcPts val="1200"/>
              </a:spcAft>
              <a:buFont typeface="Arial"/>
              <a:buChar char="•"/>
            </a:pPr>
            <a:r>
              <a:rPr lang="en-GB" sz="1600">
                <a:solidFill>
                  <a:srgbClr val="333333"/>
                </a:solidFill>
                <a:ea typeface="Open Sans"/>
                <a:cs typeface="Open Sans"/>
              </a:rPr>
              <a:t>Is Chieko’s part improvised or planned? Explain your thoughts. </a:t>
            </a:r>
          </a:p>
          <a:p>
            <a:pPr marL="285750" indent="-285750">
              <a:lnSpc>
                <a:spcPct val="150000"/>
              </a:lnSpc>
              <a:spcAft>
                <a:spcPts val="1200"/>
              </a:spcAft>
              <a:buFont typeface="Arial"/>
              <a:buChar char="•"/>
            </a:pPr>
            <a:r>
              <a:rPr lang="en-GB" sz="1600">
                <a:solidFill>
                  <a:srgbClr val="333333"/>
                </a:solidFill>
                <a:ea typeface="Open Sans"/>
                <a:cs typeface="Open Sans"/>
              </a:rPr>
              <a:t>What effect does Chieko’s rhythmic choices have on the pulse? </a:t>
            </a:r>
          </a:p>
        </p:txBody>
      </p:sp>
      <p:pic>
        <p:nvPicPr>
          <p:cNvPr id="8" name="Picture 7">
            <a:extLst>
              <a:ext uri="{FF2B5EF4-FFF2-40B4-BE49-F238E27FC236}">
                <a16:creationId xmlns:a16="http://schemas.microsoft.com/office/drawing/2014/main" id="{CB61CE48-68E4-6192-1F41-C33960E26C2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2886" y="1248733"/>
            <a:ext cx="3658077" cy="4769066"/>
          </a:xfrm>
          <a:prstGeom prst="rect">
            <a:avLst/>
          </a:prstGeom>
        </p:spPr>
      </p:pic>
      <p:sp>
        <p:nvSpPr>
          <p:cNvPr id="9" name="TextBox 8">
            <a:extLst>
              <a:ext uri="{FF2B5EF4-FFF2-40B4-BE49-F238E27FC236}">
                <a16:creationId xmlns:a16="http://schemas.microsoft.com/office/drawing/2014/main" id="{CCF9220C-F10F-7376-7E40-5A3B905215C5}"/>
              </a:ext>
              <a:ext uri="{C183D7F6-B498-43B3-948B-1728B52AA6E4}">
                <adec:decorative xmlns:adec="http://schemas.microsoft.com/office/drawing/2017/decorative" val="1"/>
              </a:ext>
            </a:extLst>
          </p:cNvPr>
          <p:cNvSpPr txBox="1"/>
          <p:nvPr/>
        </p:nvSpPr>
        <p:spPr>
          <a:xfrm>
            <a:off x="7882885" y="6172868"/>
            <a:ext cx="3709797"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GB" sz="1000" u="sng" err="1">
                <a:solidFill>
                  <a:srgbClr val="146CFD"/>
                </a:solidFill>
                <a:hlinkClick r:id="rId6">
                  <a:extLst>
                    <a:ext uri="{A12FA001-AC4F-418D-AE19-62706E023703}">
                      <ahyp:hlinkClr xmlns:ahyp="http://schemas.microsoft.com/office/drawing/2018/hyperlinkcolor" val="tx"/>
                    </a:ext>
                  </a:extLst>
                </a:hlinkClick>
              </a:rPr>
              <a:t>Hachijo</a:t>
            </a:r>
            <a:r>
              <a:rPr lang="en-GB" sz="1000" u="sng">
                <a:solidFill>
                  <a:schemeClr val="accent2"/>
                </a:solidFill>
                <a:hlinkClick r:id="rId6">
                  <a:extLst>
                    <a:ext uri="{A12FA001-AC4F-418D-AE19-62706E023703}">
                      <ahyp:hlinkClr xmlns:ahyp="http://schemas.microsoft.com/office/drawing/2018/hyperlinkcolor" val="tx"/>
                    </a:ext>
                  </a:extLst>
                </a:hlinkClick>
              </a:rPr>
              <a:t> Taiko</a:t>
            </a:r>
            <a:r>
              <a:rPr lang="en-GB" sz="1000">
                <a:solidFill>
                  <a:schemeClr val="accent2"/>
                </a:solidFill>
              </a:rPr>
              <a:t> </a:t>
            </a:r>
            <a:r>
              <a:rPr lang="en-GB" sz="1000"/>
              <a:t>(2007) by </a:t>
            </a:r>
            <a:r>
              <a:rPr lang="en-GB" sz="1000" err="1">
                <a:solidFill>
                  <a:schemeClr val="accent2"/>
                </a:solidFill>
              </a:rPr>
              <a:t>Goemr</a:t>
            </a:r>
            <a:r>
              <a:rPr lang="en-GB" sz="1000"/>
              <a:t>, is licensed under  Creative Commons 3.0  (accessed 3rd August 2025) </a:t>
            </a:r>
            <a:endParaRPr lang="en-US" sz="1000"/>
          </a:p>
        </p:txBody>
      </p:sp>
      <p:sp>
        <p:nvSpPr>
          <p:cNvPr id="2" name="Slide Number Placeholder 1">
            <a:extLst>
              <a:ext uri="{FF2B5EF4-FFF2-40B4-BE49-F238E27FC236}">
                <a16:creationId xmlns:a16="http://schemas.microsoft.com/office/drawing/2014/main" id="{83D37698-1861-1DEE-7CD0-FAC402BB87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208463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175D0-F6A5-E569-8B00-16F987DC5FE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2E48E14F-B3EE-E211-31E5-5599F2C7666B}"/>
              </a:ext>
            </a:extLst>
          </p:cNvPr>
          <p:cNvSpPr txBox="1">
            <a:spLocks noGrp="1"/>
          </p:cNvSpPr>
          <p:nvPr>
            <p:ph type="title" idx="4294967295"/>
          </p:nvPr>
        </p:nvSpPr>
        <p:spPr>
          <a:xfrm>
            <a:off x="274320" y="279925"/>
            <a:ext cx="11689080" cy="1029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7.1 – What is a Vocaloid? Who is Hatsune Miku</a:t>
            </a:r>
            <a:r>
              <a:rPr kumimoji="0" lang="en-AU" sz="3200" b="0" i="1" u="none" strike="noStrike" kern="1200" cap="none" spc="0" normalizeH="0" baseline="0" noProof="0">
                <a:ln>
                  <a:noFill/>
                </a:ln>
                <a:solidFill>
                  <a:schemeClr val="accent1"/>
                </a:solidFill>
                <a:effectLst/>
                <a:uLnTx/>
                <a:uFillTx/>
                <a:latin typeface="+mj-lt"/>
                <a:ea typeface="+mj-ea"/>
                <a:cs typeface="Arial"/>
              </a:rPr>
              <a:t>? </a:t>
            </a:r>
            <a:r>
              <a:rPr lang="en-AU" sz="3200" b="0" i="0" kern="1200">
                <a:solidFill>
                  <a:schemeClr val="accent1"/>
                </a:solidFill>
                <a:effectLst/>
                <a:latin typeface="+mj-lt"/>
                <a:ea typeface="+mj-ea"/>
                <a:cs typeface="Arial" panose="020B0604020202020204" pitchFamily="34" charset="0"/>
              </a:rPr>
              <a:t>(1)</a:t>
            </a:r>
            <a:endParaRPr kumimoji="0" lang="en-AU" sz="32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Box 1">
            <a:extLst>
              <a:ext uri="{FF2B5EF4-FFF2-40B4-BE49-F238E27FC236}">
                <a16:creationId xmlns:a16="http://schemas.microsoft.com/office/drawing/2014/main" id="{5186012A-7507-9431-4B28-634F92C3FEB7}"/>
              </a:ext>
            </a:extLst>
          </p:cNvPr>
          <p:cNvSpPr txBox="1"/>
          <p:nvPr/>
        </p:nvSpPr>
        <p:spPr>
          <a:xfrm>
            <a:off x="274320" y="966983"/>
            <a:ext cx="9150216" cy="19184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Access </a:t>
            </a:r>
            <a:r>
              <a:rPr lang="en-GB" sz="1800">
                <a:hlinkClick r:id="rId4"/>
              </a:rPr>
              <a:t>Explaining Vocaloid in under 3 minutes (0:00-2:19)</a:t>
            </a:r>
            <a:r>
              <a:rPr lang="en-GB" sz="1800"/>
              <a:t> and consider the following questions:</a:t>
            </a:r>
          </a:p>
          <a:p>
            <a:pPr marL="285750" indent="-285750">
              <a:lnSpc>
                <a:spcPct val="150000"/>
              </a:lnSpc>
              <a:spcAft>
                <a:spcPts val="1200"/>
              </a:spcAft>
              <a:buFont typeface="Arial" panose="020B0604020202020204" pitchFamily="34" charset="0"/>
              <a:buChar char="•"/>
            </a:pPr>
            <a:r>
              <a:rPr lang="en-GB" sz="1800"/>
              <a:t>Who is the ‘artist’ in Vocaloid music — the programmer, the character, or the audience?</a:t>
            </a:r>
          </a:p>
          <a:p>
            <a:pPr marL="285750" indent="-285750">
              <a:lnSpc>
                <a:spcPct val="150000"/>
              </a:lnSpc>
              <a:spcAft>
                <a:spcPts val="1200"/>
              </a:spcAft>
              <a:buFont typeface="Arial" panose="020B0604020202020204" pitchFamily="34" charset="0"/>
              <a:buChar char="•"/>
            </a:pPr>
            <a:r>
              <a:rPr lang="en-GB" sz="1800"/>
              <a:t>How does technology change our idea of performance and authorship?</a:t>
            </a:r>
            <a:endParaRPr lang="en-GB" sz="1200">
              <a:solidFill>
                <a:srgbClr val="146CFD"/>
              </a:solidFill>
              <a:cs typeface="Arial"/>
            </a:endParaRPr>
          </a:p>
        </p:txBody>
      </p:sp>
      <p:sp>
        <p:nvSpPr>
          <p:cNvPr id="12" name="TextBox 11">
            <a:extLst>
              <a:ext uri="{FF2B5EF4-FFF2-40B4-BE49-F238E27FC236}">
                <a16:creationId xmlns:a16="http://schemas.microsoft.com/office/drawing/2014/main" id="{3E16D769-AB2A-973F-DE77-338552DB073B}"/>
              </a:ext>
              <a:ext uri="{C183D7F6-B498-43B3-948B-1728B52AA6E4}">
                <adec:decorative xmlns:adec="http://schemas.microsoft.com/office/drawing/2017/decorative" val="1"/>
              </a:ext>
            </a:extLst>
          </p:cNvPr>
          <p:cNvSpPr txBox="1"/>
          <p:nvPr/>
        </p:nvSpPr>
        <p:spPr>
          <a:xfrm>
            <a:off x="274320" y="5970426"/>
            <a:ext cx="5297851" cy="348725"/>
          </a:xfrm>
          <a:prstGeom prst="rect">
            <a:avLst/>
          </a:prstGeom>
          <a:noFill/>
        </p:spPr>
        <p:txBody>
          <a:bodyPr wrap="square" lIns="0" tIns="0" rIns="0" bIns="0" rtlCol="0">
            <a:noAutofit/>
          </a:bodyPr>
          <a:lstStyle/>
          <a:p>
            <a:pPr>
              <a:lnSpc>
                <a:spcPct val="150000"/>
              </a:lnSpc>
            </a:pPr>
            <a:r>
              <a:rPr lang="en-GB" sz="1000"/>
              <a:t>Crunchyroll (15 May 2012) </a:t>
            </a:r>
            <a:r>
              <a:rPr lang="en-AU" sz="1000">
                <a:hlinkClick r:id="rId4"/>
              </a:rPr>
              <a:t>What is Vocaloid? (2:19) [video]</a:t>
            </a:r>
            <a:r>
              <a:rPr lang="en-GB" sz="1000"/>
              <a:t>, </a:t>
            </a:r>
          </a:p>
          <a:p>
            <a:pPr>
              <a:lnSpc>
                <a:spcPct val="150000"/>
              </a:lnSpc>
            </a:pPr>
            <a:r>
              <a:rPr lang="en-GB" sz="1000"/>
              <a:t>Crunchyroll, YouTube, accessed 26 September 2025 </a:t>
            </a:r>
            <a:endParaRPr lang="en-AU" sz="1000"/>
          </a:p>
        </p:txBody>
      </p:sp>
      <p:grpSp>
        <p:nvGrpSpPr>
          <p:cNvPr id="4" name="Group 3">
            <a:extLst>
              <a:ext uri="{FF2B5EF4-FFF2-40B4-BE49-F238E27FC236}">
                <a16:creationId xmlns:a16="http://schemas.microsoft.com/office/drawing/2014/main" id="{DEF304EC-954C-0AC4-4CEA-2B39FC298E19}"/>
              </a:ext>
              <a:ext uri="{C183D7F6-B498-43B3-948B-1728B52AA6E4}">
                <adec:decorative xmlns:adec="http://schemas.microsoft.com/office/drawing/2017/decorative" val="1"/>
              </a:ext>
            </a:extLst>
          </p:cNvPr>
          <p:cNvGrpSpPr/>
          <p:nvPr/>
        </p:nvGrpSpPr>
        <p:grpSpPr>
          <a:xfrm>
            <a:off x="9343857" y="1675527"/>
            <a:ext cx="2500143" cy="4474201"/>
            <a:chOff x="8876140" y="162000"/>
            <a:chExt cx="3019974" cy="5404476"/>
          </a:xfrm>
        </p:grpSpPr>
        <p:pic>
          <p:nvPicPr>
            <p:cNvPr id="2052" name="Picture 4" descr="Illustration of Hatsune Miku, a Japanese Vocaloid character. She has long turquoise pigtails, wears a grey and teal futuristic outfit with a tie, black thigh-high boots, and headphones.">
              <a:extLst>
                <a:ext uri="{FF2B5EF4-FFF2-40B4-BE49-F238E27FC236}">
                  <a16:creationId xmlns:a16="http://schemas.microsoft.com/office/drawing/2014/main" id="{33CC4BB0-B62C-06A0-CBA7-AB449B457B27}"/>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39575" y="162000"/>
              <a:ext cx="2804425" cy="44397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B14CFF-FCB3-06A9-2174-B2BA5CAE9BDB}"/>
                </a:ext>
              </a:extLst>
            </p:cNvPr>
            <p:cNvSpPr txBox="1"/>
            <p:nvPr/>
          </p:nvSpPr>
          <p:spPr>
            <a:xfrm>
              <a:off x="8876140" y="4817328"/>
              <a:ext cx="3019974" cy="749148"/>
            </a:xfrm>
            <a:prstGeom prst="rect">
              <a:avLst/>
            </a:prstGeom>
            <a:noFill/>
          </p:spPr>
          <p:txBody>
            <a:bodyPr wrap="square" lIns="0" tIns="0" rIns="0" bIns="0" rtlCol="0">
              <a:noAutofit/>
            </a:bodyPr>
            <a:lstStyle/>
            <a:p>
              <a:pPr>
                <a:lnSpc>
                  <a:spcPct val="150000"/>
                </a:lnSpc>
              </a:pPr>
              <a:r>
                <a:rPr lang="en-GB" sz="1000" i="1">
                  <a:hlinkClick r:id="rId6"/>
                </a:rPr>
                <a:t>Hatsune Miku </a:t>
              </a:r>
              <a:r>
                <a:rPr lang="en-GB" sz="1000">
                  <a:hlinkClick r:id="rId6"/>
                </a:rPr>
                <a:t>vector 2</a:t>
              </a:r>
              <a:r>
                <a:rPr lang="en-GB" sz="1000"/>
                <a:t> by </a:t>
              </a:r>
              <a:r>
                <a:rPr lang="en-GB" sz="1000" err="1"/>
                <a:t>PuppetCapulet</a:t>
              </a:r>
              <a:r>
                <a:rPr lang="en-GB" sz="1000"/>
                <a:t> on DeviantArt. Used under Creative Commons BY-NC-ND 3.0 licence.</a:t>
              </a:r>
              <a:endParaRPr lang="en-AU" sz="1000"/>
            </a:p>
          </p:txBody>
        </p:sp>
      </p:grpSp>
      <p:sp>
        <p:nvSpPr>
          <p:cNvPr id="67" name="Slide Number Placeholder 1">
            <a:extLst>
              <a:ext uri="{FF2B5EF4-FFF2-40B4-BE49-F238E27FC236}">
                <a16:creationId xmlns:a16="http://schemas.microsoft.com/office/drawing/2014/main" id="{7BC05B34-7E8C-A892-B84D-A169CFB6503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100</a:t>
            </a:fld>
            <a:endParaRPr lang="en-AU"/>
          </a:p>
        </p:txBody>
      </p:sp>
      <p:pic>
        <p:nvPicPr>
          <p:cNvPr id="5" name="Online Media 4" descr="Explaining Vocaloid in under 3 minutes">
            <a:hlinkClick r:id="" action="ppaction://media"/>
            <a:extLst>
              <a:ext uri="{FF2B5EF4-FFF2-40B4-BE49-F238E27FC236}">
                <a16:creationId xmlns:a16="http://schemas.microsoft.com/office/drawing/2014/main" id="{8E0B1960-7950-DEB3-F5C9-40BAA73840F1}"/>
              </a:ext>
            </a:extLst>
          </p:cNvPr>
          <p:cNvPicPr>
            <a:picLocks noRot="1" noChangeAspect="1"/>
          </p:cNvPicPr>
          <p:nvPr>
            <a:videoFile r:link="rId1"/>
          </p:nvPr>
        </p:nvPicPr>
        <p:blipFill>
          <a:blip r:embed="rId7"/>
          <a:stretch>
            <a:fillRect/>
          </a:stretch>
        </p:blipFill>
        <p:spPr>
          <a:xfrm>
            <a:off x="274320" y="3107690"/>
            <a:ext cx="4926242" cy="2783327"/>
          </a:xfrm>
          <a:prstGeom prst="rect">
            <a:avLst/>
          </a:prstGeom>
        </p:spPr>
      </p:pic>
    </p:spTree>
    <p:extLst>
      <p:ext uri="{BB962C8B-B14F-4D97-AF65-F5344CB8AC3E}">
        <p14:creationId xmlns:p14="http://schemas.microsoft.com/office/powerpoint/2010/main" val="105765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18A1288-C4C6-8720-1C70-4CD8393DE1A8}"/>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089A8931-25F7-003D-6767-7A0F2EC28C40}"/>
              </a:ext>
            </a:extLst>
          </p:cNvPr>
          <p:cNvSpPr txBox="1">
            <a:spLocks noGrp="1"/>
          </p:cNvSpPr>
          <p:nvPr>
            <p:ph type="title" idx="4294967295"/>
          </p:nvPr>
        </p:nvSpPr>
        <p:spPr>
          <a:xfrm>
            <a:off x="304800" y="279925"/>
            <a:ext cx="115392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7.1 – What is a Vocaloid? Who is Hatsune Miku</a:t>
            </a:r>
            <a:r>
              <a:rPr kumimoji="0" lang="en-AU" sz="3200" b="0" i="1" u="none" strike="noStrike" kern="1200" cap="none" spc="0" normalizeH="0" baseline="0" noProof="0">
                <a:ln>
                  <a:noFill/>
                </a:ln>
                <a:solidFill>
                  <a:schemeClr val="accent1"/>
                </a:solidFill>
                <a:effectLst/>
                <a:uLnTx/>
                <a:uFillTx/>
                <a:latin typeface="+mj-lt"/>
                <a:ea typeface="+mj-ea"/>
                <a:cs typeface="Arial"/>
              </a:rPr>
              <a:t>? </a:t>
            </a:r>
            <a:r>
              <a:rPr lang="en-AU" sz="3200" b="0" i="0" kern="1200">
                <a:solidFill>
                  <a:schemeClr val="accent1"/>
                </a:solidFill>
                <a:effectLst/>
                <a:latin typeface="+mj-lt"/>
                <a:ea typeface="+mj-ea"/>
                <a:cs typeface="Arial" panose="020B0604020202020204" pitchFamily="34" charset="0"/>
              </a:rPr>
              <a:t>(2)</a:t>
            </a:r>
            <a:endParaRPr kumimoji="0" lang="en-AU" sz="32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Box 1">
            <a:extLst>
              <a:ext uri="{FF2B5EF4-FFF2-40B4-BE49-F238E27FC236}">
                <a16:creationId xmlns:a16="http://schemas.microsoft.com/office/drawing/2014/main" id="{64462921-E8BC-C5A9-6D6C-CE8135AC5C2A}"/>
              </a:ext>
            </a:extLst>
          </p:cNvPr>
          <p:cNvSpPr txBox="1"/>
          <p:nvPr/>
        </p:nvSpPr>
        <p:spPr>
          <a:xfrm>
            <a:off x="304800" y="780187"/>
            <a:ext cx="9634135" cy="24878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Access </a:t>
            </a:r>
            <a:r>
              <a:rPr lang="en-GB" sz="1800" u="sng">
                <a:hlinkClick r:id="rId4"/>
              </a:rPr>
              <a:t>Hatsune Miku World is Mine / </a:t>
            </a:r>
            <a:r>
              <a:rPr lang="en-GB" sz="1800" u="sng" err="1">
                <a:hlinkClick r:id="rId4"/>
              </a:rPr>
              <a:t>ryo</a:t>
            </a:r>
            <a:r>
              <a:rPr lang="en-GB" sz="1800" u="sng">
                <a:hlinkClick r:id="rId4"/>
              </a:rPr>
              <a:t> (supercell) </a:t>
            </a:r>
            <a:r>
              <a:rPr lang="en-US" sz="1800" u="sng">
                <a:hlinkClick r:id="rId4"/>
              </a:rPr>
              <a:t>(0:00-2:56)</a:t>
            </a:r>
            <a:r>
              <a:rPr lang="en-AU" sz="1800" i="1"/>
              <a:t> </a:t>
            </a:r>
            <a:r>
              <a:rPr lang="en-AU" sz="1800"/>
              <a:t>and discuss the following questions: </a:t>
            </a:r>
          </a:p>
          <a:p>
            <a:pPr marL="285750" indent="-285750">
              <a:lnSpc>
                <a:spcPct val="150000"/>
              </a:lnSpc>
              <a:spcAft>
                <a:spcPts val="1200"/>
              </a:spcAft>
              <a:buFont typeface="Arial" panose="020B0604020202020204" pitchFamily="34" charset="0"/>
              <a:buChar char="•"/>
            </a:pPr>
            <a:r>
              <a:rPr lang="en-GB" sz="1800"/>
              <a:t>What instruments or sounds can you identify? </a:t>
            </a:r>
          </a:p>
          <a:p>
            <a:pPr marL="285750" indent="-285750">
              <a:lnSpc>
                <a:spcPct val="150000"/>
              </a:lnSpc>
              <a:spcAft>
                <a:spcPts val="1200"/>
              </a:spcAft>
              <a:buFont typeface="Arial" panose="020B0604020202020204" pitchFamily="34" charset="0"/>
              <a:buChar char="•"/>
            </a:pPr>
            <a:r>
              <a:rPr lang="en-GB" sz="1800"/>
              <a:t>How does the synthetic vocal sound compare to a human singer?</a:t>
            </a:r>
          </a:p>
          <a:p>
            <a:pPr marL="285750" indent="-285750">
              <a:lnSpc>
                <a:spcPct val="150000"/>
              </a:lnSpc>
              <a:spcAft>
                <a:spcPts val="1200"/>
              </a:spcAft>
              <a:buFont typeface="Arial" panose="020B0604020202020204" pitchFamily="34" charset="0"/>
              <a:buChar char="•"/>
            </a:pPr>
            <a:r>
              <a:rPr lang="en-GB" sz="1800"/>
              <a:t>How is the audience responding in live concert footage?</a:t>
            </a:r>
          </a:p>
        </p:txBody>
      </p:sp>
      <p:pic>
        <p:nvPicPr>
          <p:cNvPr id="5" name="Online Media 4" descr="【Hatsune Miku】 World is Mine / ryo（supercell）【初音ミク】">
            <a:hlinkClick r:id="" action="ppaction://media"/>
            <a:extLst>
              <a:ext uri="{FF2B5EF4-FFF2-40B4-BE49-F238E27FC236}">
                <a16:creationId xmlns:a16="http://schemas.microsoft.com/office/drawing/2014/main" id="{6D243286-6543-4002-F28B-2B5355661089}"/>
              </a:ext>
            </a:extLst>
          </p:cNvPr>
          <p:cNvPicPr>
            <a:picLocks noRot="1" noChangeAspect="1"/>
          </p:cNvPicPr>
          <p:nvPr>
            <a:videoFile r:link="rId1"/>
          </p:nvPr>
        </p:nvPicPr>
        <p:blipFill>
          <a:blip r:embed="rId5"/>
          <a:stretch>
            <a:fillRect/>
          </a:stretch>
        </p:blipFill>
        <p:spPr>
          <a:xfrm>
            <a:off x="322036" y="3429000"/>
            <a:ext cx="4554764" cy="2573442"/>
          </a:xfrm>
          <a:prstGeom prst="rect">
            <a:avLst/>
          </a:prstGeom>
        </p:spPr>
      </p:pic>
      <p:sp>
        <p:nvSpPr>
          <p:cNvPr id="12" name="TextBox 11">
            <a:extLst>
              <a:ext uri="{FF2B5EF4-FFF2-40B4-BE49-F238E27FC236}">
                <a16:creationId xmlns:a16="http://schemas.microsoft.com/office/drawing/2014/main" id="{0EE39512-41DF-6E73-4EB4-2A38FA360267}"/>
              </a:ext>
            </a:extLst>
          </p:cNvPr>
          <p:cNvSpPr txBox="1"/>
          <p:nvPr/>
        </p:nvSpPr>
        <p:spPr>
          <a:xfrm>
            <a:off x="322036" y="6116319"/>
            <a:ext cx="6025561" cy="348725"/>
          </a:xfrm>
          <a:prstGeom prst="rect">
            <a:avLst/>
          </a:prstGeom>
          <a:noFill/>
        </p:spPr>
        <p:txBody>
          <a:bodyPr wrap="square" lIns="0" tIns="0" rIns="0" bIns="0" rtlCol="0">
            <a:noAutofit/>
          </a:bodyPr>
          <a:lstStyle/>
          <a:p>
            <a:pPr>
              <a:lnSpc>
                <a:spcPct val="150000"/>
              </a:lnSpc>
            </a:pPr>
            <a:r>
              <a:rPr lang="en-GB" sz="1000"/>
              <a:t>Crypton Future Media (22 May 2011) </a:t>
            </a:r>
            <a:r>
              <a:rPr lang="en-GB" sz="1000" i="1">
                <a:hlinkClick r:id="rId4"/>
              </a:rPr>
              <a:t>World is Mine</a:t>
            </a:r>
            <a:r>
              <a:rPr lang="en-GB" sz="1000">
                <a:hlinkClick r:id="rId4"/>
              </a:rPr>
              <a:t> live performance (4:19) [video]</a:t>
            </a:r>
            <a:r>
              <a:rPr lang="en-GB" sz="1000"/>
              <a:t>, Crypton Future Media, YouTube, accessed 3 September 2025</a:t>
            </a:r>
            <a:endParaRPr lang="en-AU" sz="1000"/>
          </a:p>
        </p:txBody>
      </p:sp>
      <p:grpSp>
        <p:nvGrpSpPr>
          <p:cNvPr id="4" name="Group 3">
            <a:extLst>
              <a:ext uri="{FF2B5EF4-FFF2-40B4-BE49-F238E27FC236}">
                <a16:creationId xmlns:a16="http://schemas.microsoft.com/office/drawing/2014/main" id="{99FDF2A4-8206-D958-2017-7C416D09A5B0}"/>
              </a:ext>
              <a:ext uri="{C183D7F6-B498-43B3-948B-1728B52AA6E4}">
                <adec:decorative xmlns:adec="http://schemas.microsoft.com/office/drawing/2017/decorative" val="1"/>
              </a:ext>
            </a:extLst>
          </p:cNvPr>
          <p:cNvGrpSpPr/>
          <p:nvPr/>
        </p:nvGrpSpPr>
        <p:grpSpPr>
          <a:xfrm>
            <a:off x="9327400" y="1692958"/>
            <a:ext cx="2500143" cy="4280220"/>
            <a:chOff x="8899793" y="162000"/>
            <a:chExt cx="3019974" cy="5170164"/>
          </a:xfrm>
        </p:grpSpPr>
        <p:pic>
          <p:nvPicPr>
            <p:cNvPr id="2052" name="Picture 4" descr="Illustration of Hatsune Miku, a Japanese Vocaloid character. She has long turquoise pigtails, wears a grey and teal futuristic outfit with a tie, black thigh-high boots, and headphones.">
              <a:extLst>
                <a:ext uri="{FF2B5EF4-FFF2-40B4-BE49-F238E27FC236}">
                  <a16:creationId xmlns:a16="http://schemas.microsoft.com/office/drawing/2014/main" id="{CD102583-AFFC-E5CB-3995-FB9A47E84022}"/>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39575" y="162000"/>
              <a:ext cx="2804425" cy="44397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E3C88C-214A-2D7A-599C-24F5E74E024A}"/>
                </a:ext>
              </a:extLst>
            </p:cNvPr>
            <p:cNvSpPr txBox="1"/>
            <p:nvPr/>
          </p:nvSpPr>
          <p:spPr>
            <a:xfrm>
              <a:off x="8899793" y="4583016"/>
              <a:ext cx="3019974" cy="749148"/>
            </a:xfrm>
            <a:prstGeom prst="rect">
              <a:avLst/>
            </a:prstGeom>
            <a:noFill/>
          </p:spPr>
          <p:txBody>
            <a:bodyPr wrap="square" lIns="0" tIns="0" rIns="0" bIns="0" rtlCol="0">
              <a:noAutofit/>
            </a:bodyPr>
            <a:lstStyle/>
            <a:p>
              <a:pPr>
                <a:lnSpc>
                  <a:spcPct val="150000"/>
                </a:lnSpc>
              </a:pPr>
              <a:r>
                <a:rPr lang="en-GB" sz="1000" i="1">
                  <a:hlinkClick r:id="rId7"/>
                </a:rPr>
                <a:t>Hatsune Miku </a:t>
              </a:r>
              <a:r>
                <a:rPr lang="en-GB" sz="1000">
                  <a:hlinkClick r:id="rId7"/>
                </a:rPr>
                <a:t>vector 2</a:t>
              </a:r>
              <a:r>
                <a:rPr lang="en-GB" sz="1000"/>
                <a:t> by </a:t>
              </a:r>
              <a:r>
                <a:rPr lang="en-GB" sz="1000" err="1"/>
                <a:t>PuppetCapulet</a:t>
              </a:r>
              <a:r>
                <a:rPr lang="en-GB" sz="1000"/>
                <a:t> on DeviantArt. Used under Creative Commons BY-NC-ND 3.0 licence.</a:t>
              </a:r>
              <a:endParaRPr lang="en-AU" sz="1000"/>
            </a:p>
          </p:txBody>
        </p:sp>
      </p:grpSp>
      <p:sp>
        <p:nvSpPr>
          <p:cNvPr id="67" name="Slide Number Placeholder 1">
            <a:extLst>
              <a:ext uri="{FF2B5EF4-FFF2-40B4-BE49-F238E27FC236}">
                <a16:creationId xmlns:a16="http://schemas.microsoft.com/office/drawing/2014/main" id="{FB41644C-D6D3-D645-6DB9-98706640A93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101</a:t>
            </a:fld>
            <a:endParaRPr lang="en-AU"/>
          </a:p>
        </p:txBody>
      </p:sp>
      <p:sp>
        <p:nvSpPr>
          <p:cNvPr id="6" name="TextBox 5">
            <a:extLst>
              <a:ext uri="{FF2B5EF4-FFF2-40B4-BE49-F238E27FC236}">
                <a16:creationId xmlns:a16="http://schemas.microsoft.com/office/drawing/2014/main" id="{FC8FC03D-2D61-77EE-227B-1D4DE5BCBF33}"/>
              </a:ext>
            </a:extLst>
          </p:cNvPr>
          <p:cNvSpPr txBox="1"/>
          <p:nvPr/>
        </p:nvSpPr>
        <p:spPr>
          <a:xfrm>
            <a:off x="5569676" y="3429000"/>
            <a:ext cx="3342576" cy="2596896"/>
          </a:xfrm>
          <a:prstGeom prst="rect">
            <a:avLst/>
          </a:prstGeom>
          <a:solidFill>
            <a:schemeClr val="bg1"/>
          </a:solidFill>
        </p:spPr>
        <p:style>
          <a:lnRef idx="2">
            <a:schemeClr val="accent4">
              <a:shade val="15000"/>
            </a:schemeClr>
          </a:lnRef>
          <a:fillRef idx="1">
            <a:schemeClr val="accent4"/>
          </a:fillRef>
          <a:effectRef idx="0">
            <a:schemeClr val="accent4"/>
          </a:effectRef>
          <a:fontRef idx="minor">
            <a:schemeClr val="lt1"/>
          </a:fontRef>
        </p:style>
        <p:txBody>
          <a:bodyPr wrap="square" lIns="0" tIns="0" rIns="0" bIns="0" rtlCol="0">
            <a:noAutofit/>
          </a:bodyPr>
          <a:lstStyle/>
          <a:p>
            <a:pPr marL="85725" algn="ctr">
              <a:lnSpc>
                <a:spcPct val="150000"/>
              </a:lnSpc>
            </a:pPr>
            <a:r>
              <a:rPr lang="en-AU" sz="2000" b="1">
                <a:solidFill>
                  <a:schemeClr val="accent1"/>
                </a:solidFill>
              </a:rPr>
              <a:t>Fun fact! </a:t>
            </a:r>
          </a:p>
          <a:p>
            <a:pPr marL="85725">
              <a:lnSpc>
                <a:spcPct val="150000"/>
              </a:lnSpc>
            </a:pPr>
            <a:r>
              <a:rPr lang="en-AU" sz="1400">
                <a:solidFill>
                  <a:schemeClr val="accent1"/>
                </a:solidFill>
              </a:rPr>
              <a:t>The name of the character comes from merging these Japanese words: </a:t>
            </a:r>
          </a:p>
          <a:p>
            <a:pPr marL="361950" indent="-276225">
              <a:lnSpc>
                <a:spcPct val="150000"/>
              </a:lnSpc>
              <a:buFont typeface="Arial" panose="020B0604020202020204" pitchFamily="34" charset="0"/>
              <a:buChar char="•"/>
            </a:pPr>
            <a:r>
              <a:rPr lang="en-US" sz="1600">
                <a:solidFill>
                  <a:schemeClr val="accent1"/>
                </a:solidFill>
              </a:rPr>
              <a:t>初</a:t>
            </a:r>
            <a:r>
              <a:rPr lang="en-AU" sz="1600">
                <a:solidFill>
                  <a:schemeClr val="accent1"/>
                </a:solidFill>
              </a:rPr>
              <a:t>, </a:t>
            </a:r>
            <a:r>
              <a:rPr lang="en-AU" sz="1600" i="1" err="1">
                <a:solidFill>
                  <a:schemeClr val="accent1"/>
                </a:solidFill>
              </a:rPr>
              <a:t>hatsu</a:t>
            </a:r>
            <a:r>
              <a:rPr lang="en-AU" sz="1600" i="1">
                <a:solidFill>
                  <a:schemeClr val="accent1"/>
                </a:solidFill>
              </a:rPr>
              <a:t> 	= </a:t>
            </a:r>
            <a:r>
              <a:rPr lang="en-AU" sz="1600">
                <a:solidFill>
                  <a:schemeClr val="accent1"/>
                </a:solidFill>
              </a:rPr>
              <a:t>first</a:t>
            </a:r>
          </a:p>
          <a:p>
            <a:pPr marL="361950" indent="-276225">
              <a:lnSpc>
                <a:spcPct val="150000"/>
              </a:lnSpc>
              <a:buFont typeface="Arial" panose="020B0604020202020204" pitchFamily="34" charset="0"/>
              <a:buChar char="•"/>
            </a:pPr>
            <a:r>
              <a:rPr lang="en-US" sz="1600">
                <a:solidFill>
                  <a:schemeClr val="accent1"/>
                </a:solidFill>
              </a:rPr>
              <a:t>音</a:t>
            </a:r>
            <a:r>
              <a:rPr lang="en-AU" sz="1600">
                <a:solidFill>
                  <a:schemeClr val="accent1"/>
                </a:solidFill>
              </a:rPr>
              <a:t>, </a:t>
            </a:r>
            <a:r>
              <a:rPr lang="en-AU" sz="1600" i="1">
                <a:solidFill>
                  <a:schemeClr val="accent1"/>
                </a:solidFill>
              </a:rPr>
              <a:t>ne </a:t>
            </a:r>
            <a:r>
              <a:rPr lang="en-AU" sz="1600">
                <a:solidFill>
                  <a:schemeClr val="accent1"/>
                </a:solidFill>
              </a:rPr>
              <a:t> 		= sound</a:t>
            </a:r>
          </a:p>
          <a:p>
            <a:pPr marL="361950" indent="-276225">
              <a:lnSpc>
                <a:spcPct val="150000"/>
              </a:lnSpc>
              <a:buFont typeface="Arial" panose="020B0604020202020204" pitchFamily="34" charset="0"/>
              <a:buChar char="•"/>
            </a:pPr>
            <a:r>
              <a:rPr lang="en-US" sz="1600" err="1">
                <a:solidFill>
                  <a:schemeClr val="accent1"/>
                </a:solidFill>
              </a:rPr>
              <a:t>ミク</a:t>
            </a:r>
            <a:r>
              <a:rPr lang="en-AU" sz="1600">
                <a:solidFill>
                  <a:schemeClr val="accent1"/>
                </a:solidFill>
              </a:rPr>
              <a:t>, </a:t>
            </a:r>
            <a:r>
              <a:rPr lang="en-AU" sz="1600" i="1" err="1">
                <a:solidFill>
                  <a:schemeClr val="accent1"/>
                </a:solidFill>
              </a:rPr>
              <a:t>miku</a:t>
            </a:r>
            <a:r>
              <a:rPr lang="en-AU" sz="1600" i="1">
                <a:solidFill>
                  <a:schemeClr val="accent1"/>
                </a:solidFill>
              </a:rPr>
              <a:t> 	= </a:t>
            </a:r>
            <a:r>
              <a:rPr lang="en-AU" sz="1600">
                <a:solidFill>
                  <a:schemeClr val="accent1"/>
                </a:solidFill>
              </a:rPr>
              <a:t>future</a:t>
            </a:r>
            <a:endParaRPr lang="en-AU" sz="1400" b="1">
              <a:solidFill>
                <a:schemeClr val="accent1"/>
              </a:solidFill>
            </a:endParaRPr>
          </a:p>
          <a:p>
            <a:pPr marL="85725" algn="ctr">
              <a:lnSpc>
                <a:spcPct val="150000"/>
              </a:lnSpc>
            </a:pPr>
            <a:r>
              <a:rPr lang="en-AU" sz="1600">
                <a:solidFill>
                  <a:schemeClr val="accent1"/>
                </a:solidFill>
              </a:rPr>
              <a:t>‘The first sound of the future’</a:t>
            </a:r>
            <a:endParaRPr lang="en-AU" sz="1200">
              <a:solidFill>
                <a:schemeClr val="accent1"/>
              </a:solidFill>
            </a:endParaRPr>
          </a:p>
        </p:txBody>
      </p:sp>
    </p:spTree>
    <p:extLst>
      <p:ext uri="{BB962C8B-B14F-4D97-AF65-F5344CB8AC3E}">
        <p14:creationId xmlns:p14="http://schemas.microsoft.com/office/powerpoint/2010/main" val="244025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D47A08A-7872-724F-EE63-65AF5FB293A0}"/>
            </a:ext>
          </a:extLst>
        </p:cNvPr>
        <p:cNvGrpSpPr/>
        <p:nvPr/>
      </p:nvGrpSpPr>
      <p:grpSpPr>
        <a:xfrm>
          <a:off x="0" y="0"/>
          <a:ext cx="0" cy="0"/>
          <a:chOff x="0" y="0"/>
          <a:chExt cx="0" cy="0"/>
        </a:xfrm>
      </p:grpSpPr>
      <p:sp>
        <p:nvSpPr>
          <p:cNvPr id="27" name="Title 4">
            <a:extLst>
              <a:ext uri="{FF2B5EF4-FFF2-40B4-BE49-F238E27FC236}">
                <a16:creationId xmlns:a16="http://schemas.microsoft.com/office/drawing/2014/main" id="{96B6244B-CF94-5137-C608-B792ECCFA484}"/>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Arial" panose="020B0604020202020204" pitchFamily="34" charset="0"/>
                <a:ea typeface="+mj-ea"/>
                <a:cs typeface="Arial"/>
              </a:rPr>
              <a:t>Activity 7.1 – What is a Vocaloid? Who is Hatsune Miku</a:t>
            </a:r>
            <a:r>
              <a:rPr kumimoji="0" lang="en-AU" sz="3200" b="0" i="1" u="none" strike="noStrike" kern="1200" cap="none" spc="0" normalizeH="0" baseline="0" noProof="0">
                <a:ln>
                  <a:noFill/>
                </a:ln>
                <a:solidFill>
                  <a:schemeClr val="accent1"/>
                </a:solidFill>
                <a:effectLst/>
                <a:uLnTx/>
                <a:uFillTx/>
                <a:latin typeface="Arial" panose="020B0604020202020204" pitchFamily="34" charset="0"/>
                <a:ea typeface="+mj-ea"/>
                <a:cs typeface="Arial"/>
              </a:rPr>
              <a:t>? </a:t>
            </a:r>
            <a:r>
              <a:rPr lang="en-AU" sz="3200" b="0" i="0" kern="1200">
                <a:solidFill>
                  <a:schemeClr val="accent1"/>
                </a:solidFill>
                <a:effectLst/>
                <a:latin typeface="Arial" panose="020B0604020202020204" pitchFamily="34" charset="0"/>
                <a:ea typeface="+mj-ea"/>
                <a:cs typeface="Arial" panose="020B0604020202020204" pitchFamily="34" charset="0"/>
              </a:rPr>
              <a:t>(3)</a:t>
            </a:r>
            <a:endParaRPr kumimoji="0" lang="en-AU" sz="3200" b="0" i="1"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5" name="Text Placeholder 4">
            <a:extLst>
              <a:ext uri="{FF2B5EF4-FFF2-40B4-BE49-F238E27FC236}">
                <a16:creationId xmlns:a16="http://schemas.microsoft.com/office/drawing/2014/main" id="{F2FA694E-9785-C81E-2584-EE95F5C2F99A}"/>
              </a:ext>
            </a:extLst>
          </p:cNvPr>
          <p:cNvSpPr>
            <a:spLocks noGrp="1"/>
          </p:cNvSpPr>
          <p:nvPr>
            <p:ph type="body" sz="quarter" idx="18"/>
          </p:nvPr>
        </p:nvSpPr>
        <p:spPr>
          <a:xfrm>
            <a:off x="360000" y="982520"/>
            <a:ext cx="11484000" cy="310015"/>
          </a:xfrm>
        </p:spPr>
        <p:txBody>
          <a:bodyPr/>
          <a:lstStyle/>
          <a:p>
            <a:r>
              <a:rPr lang="en-US">
                <a:latin typeface="Arial"/>
                <a:cs typeface="Arial"/>
              </a:rPr>
              <a:t>Vocaloid rhythm starter </a:t>
            </a:r>
            <a:endParaRPr lang="en-US"/>
          </a:p>
        </p:txBody>
      </p:sp>
      <p:sp>
        <p:nvSpPr>
          <p:cNvPr id="33" name="TextBox 32">
            <a:extLst>
              <a:ext uri="{FF2B5EF4-FFF2-40B4-BE49-F238E27FC236}">
                <a16:creationId xmlns:a16="http://schemas.microsoft.com/office/drawing/2014/main" id="{A363B17E-8FCA-6A32-7C79-4C8F21F842E3}"/>
              </a:ext>
            </a:extLst>
          </p:cNvPr>
          <p:cNvSpPr txBox="1"/>
          <p:nvPr/>
        </p:nvSpPr>
        <p:spPr>
          <a:xfrm>
            <a:off x="360000" y="1537616"/>
            <a:ext cx="7262278" cy="51557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50000"/>
              </a:lnSpc>
              <a:spcAft>
                <a:spcPts val="600"/>
              </a:spcAft>
              <a:buFont typeface="+mj-lt"/>
              <a:buAutoNum type="arabicPeriod"/>
            </a:pPr>
            <a:r>
              <a:rPr lang="en-GB" sz="1600"/>
              <a:t>Start a class pulse.</a:t>
            </a:r>
          </a:p>
          <a:p>
            <a:pPr marL="952485" lvl="1" indent="-342900">
              <a:lnSpc>
                <a:spcPct val="150000"/>
              </a:lnSpc>
              <a:spcAft>
                <a:spcPts val="600"/>
              </a:spcAft>
              <a:buFont typeface="Arial" panose="020B0604020202020204" pitchFamily="34" charset="0"/>
              <a:buChar char="–"/>
            </a:pPr>
            <a:r>
              <a:rPr lang="en-GB" sz="1600"/>
              <a:t>everyone clap or tap a steady 4-beat pulse</a:t>
            </a:r>
          </a:p>
          <a:p>
            <a:pPr marL="342900" indent="-342900">
              <a:lnSpc>
                <a:spcPct val="150000"/>
              </a:lnSpc>
              <a:spcAft>
                <a:spcPts val="600"/>
              </a:spcAft>
              <a:buFont typeface="+mj-lt"/>
              <a:buAutoNum type="arabicPeriod"/>
            </a:pPr>
            <a:r>
              <a:rPr lang="en-GB" sz="1600"/>
              <a:t>Add a chant – use call and response.</a:t>
            </a:r>
          </a:p>
          <a:p>
            <a:pPr marL="952485" lvl="1" indent="-342900">
              <a:lnSpc>
                <a:spcPct val="150000"/>
              </a:lnSpc>
              <a:spcAft>
                <a:spcPts val="600"/>
              </a:spcAft>
              <a:buFont typeface="Arial" panose="020B0604020202020204" pitchFamily="34" charset="0"/>
              <a:buChar char="–"/>
            </a:pPr>
            <a:r>
              <a:rPr lang="en-GB" sz="1600"/>
              <a:t>one group chants 'Hatsune Miku' on the beat</a:t>
            </a:r>
          </a:p>
          <a:p>
            <a:pPr marL="952485" lvl="1" indent="-342900">
              <a:lnSpc>
                <a:spcPct val="150000"/>
              </a:lnSpc>
              <a:spcAft>
                <a:spcPts val="600"/>
              </a:spcAft>
              <a:buFont typeface="Arial" panose="020B0604020202020204" pitchFamily="34" charset="0"/>
              <a:buChar char="–"/>
            </a:pPr>
            <a:r>
              <a:rPr lang="en-GB" sz="1600"/>
              <a:t>another group chants it off the beat</a:t>
            </a:r>
          </a:p>
          <a:p>
            <a:pPr marL="342900" indent="-342900">
              <a:lnSpc>
                <a:spcPct val="150000"/>
              </a:lnSpc>
              <a:spcAft>
                <a:spcPts val="600"/>
              </a:spcAft>
              <a:buFont typeface="+mj-lt"/>
              <a:buAutoNum type="arabicPeriod"/>
            </a:pPr>
            <a:r>
              <a:rPr lang="en-GB" sz="1600"/>
              <a:t>Build layers – texture development.</a:t>
            </a:r>
          </a:p>
          <a:p>
            <a:pPr marL="952485" lvl="1" indent="-342900">
              <a:lnSpc>
                <a:spcPct val="150000"/>
              </a:lnSpc>
              <a:spcAft>
                <a:spcPts val="600"/>
              </a:spcAft>
              <a:buFont typeface="Arial" panose="020B0604020202020204" pitchFamily="34" charset="0"/>
              <a:buChar char="–"/>
            </a:pPr>
            <a:r>
              <a:rPr lang="en-GB" sz="1600"/>
              <a:t>add body percussion such as pats, clicks or stamps using the vocal rhythms</a:t>
            </a:r>
          </a:p>
          <a:p>
            <a:pPr marL="952485" lvl="1" indent="-342900">
              <a:lnSpc>
                <a:spcPct val="150000"/>
              </a:lnSpc>
              <a:spcAft>
                <a:spcPts val="600"/>
              </a:spcAft>
              <a:buFont typeface="Arial" panose="020B0604020202020204" pitchFamily="34" charset="0"/>
              <a:buChar char="–"/>
            </a:pPr>
            <a:r>
              <a:rPr lang="en-GB" sz="1600"/>
              <a:t>add another short phrase, such as ‘Vocaloid' or 'future voice'</a:t>
            </a:r>
          </a:p>
          <a:p>
            <a:pPr marL="342900" indent="-342900">
              <a:lnSpc>
                <a:spcPct val="150000"/>
              </a:lnSpc>
              <a:spcAft>
                <a:spcPts val="600"/>
              </a:spcAft>
              <a:buFont typeface="+mj-lt"/>
              <a:buAutoNum type="arabicPeriod"/>
            </a:pPr>
            <a:r>
              <a:rPr lang="en-GB" sz="1600"/>
              <a:t>Create your mini performance.</a:t>
            </a:r>
          </a:p>
          <a:p>
            <a:pPr marL="952485" lvl="1" indent="-342900">
              <a:lnSpc>
                <a:spcPct val="150000"/>
              </a:lnSpc>
              <a:spcAft>
                <a:spcPts val="600"/>
              </a:spcAft>
              <a:buFont typeface="Arial" panose="020B0604020202020204" pitchFamily="34" charset="0"/>
              <a:buChar char="–"/>
            </a:pPr>
            <a:r>
              <a:rPr lang="en-GB" sz="1600"/>
              <a:t>each group keeps their part going while others layer on top</a:t>
            </a:r>
          </a:p>
          <a:p>
            <a:pPr marL="952485" lvl="1" indent="-342900">
              <a:lnSpc>
                <a:spcPct val="150000"/>
              </a:lnSpc>
              <a:spcAft>
                <a:spcPts val="600"/>
              </a:spcAft>
              <a:buFont typeface="Arial" panose="020B0604020202020204" pitchFamily="34" charset="0"/>
              <a:buChar char="–"/>
            </a:pPr>
            <a:r>
              <a:rPr lang="en-GB" sz="1600"/>
              <a:t>change the volume, swap roles, or drop parts in and out.</a:t>
            </a:r>
          </a:p>
        </p:txBody>
      </p:sp>
      <p:pic>
        <p:nvPicPr>
          <p:cNvPr id="3" name="Picture 2">
            <a:extLst>
              <a:ext uri="{FF2B5EF4-FFF2-40B4-BE49-F238E27FC236}">
                <a16:creationId xmlns:a16="http://schemas.microsoft.com/office/drawing/2014/main" id="{FA312DF7-20B2-2715-6882-9021C7E5FA4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2448" y="1537616"/>
            <a:ext cx="2398616" cy="2347943"/>
          </a:xfrm>
          <a:prstGeom prst="rect">
            <a:avLst/>
          </a:prstGeom>
        </p:spPr>
      </p:pic>
      <p:pic>
        <p:nvPicPr>
          <p:cNvPr id="4" name="Picture 3">
            <a:extLst>
              <a:ext uri="{FF2B5EF4-FFF2-40B4-BE49-F238E27FC236}">
                <a16:creationId xmlns:a16="http://schemas.microsoft.com/office/drawing/2014/main" id="{A1F52A8E-8733-0D64-5D21-46E7103183B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2066" y="3599432"/>
            <a:ext cx="2440612" cy="2400952"/>
          </a:xfrm>
          <a:prstGeom prst="ellipse">
            <a:avLst/>
          </a:prstGeom>
        </p:spPr>
      </p:pic>
      <p:sp>
        <p:nvSpPr>
          <p:cNvPr id="2" name="Slide Number Placeholder 1">
            <a:extLst>
              <a:ext uri="{FF2B5EF4-FFF2-40B4-BE49-F238E27FC236}">
                <a16:creationId xmlns:a16="http://schemas.microsoft.com/office/drawing/2014/main" id="{DCEA8CD5-CCD8-C8F9-CB8C-29A71372FAA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2748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FBA05-B1E6-972D-F28D-A8C8D77C746E}"/>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F5927F7A-5CBF-9848-20C1-2F3732926B9A}"/>
              </a:ext>
            </a:extLst>
          </p:cNvPr>
          <p:cNvSpPr txBox="1">
            <a:spLocks noGrp="1"/>
          </p:cNvSpPr>
          <p:nvPr>
            <p:ph type="title" idx="4294967295"/>
          </p:nvPr>
        </p:nvSpPr>
        <p:spPr>
          <a:xfrm>
            <a:off x="304800" y="345811"/>
            <a:ext cx="115392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Arial" panose="020B0604020202020204" pitchFamily="34" charset="0"/>
                <a:ea typeface="+mj-ea"/>
                <a:cs typeface="Arial"/>
              </a:rPr>
              <a:t>Activity 7.1 – What is a Vocaloid? Who is Hatsune Miku</a:t>
            </a:r>
            <a:r>
              <a:rPr kumimoji="0" lang="en-AU" sz="3200" b="0" i="1" u="none" strike="noStrike" kern="1200" cap="none" spc="0" normalizeH="0" baseline="0" noProof="0">
                <a:ln>
                  <a:noFill/>
                </a:ln>
                <a:solidFill>
                  <a:schemeClr val="accent1"/>
                </a:solidFill>
                <a:effectLst/>
                <a:uLnTx/>
                <a:uFillTx/>
                <a:latin typeface="Arial" panose="020B0604020202020204" pitchFamily="34" charset="0"/>
                <a:ea typeface="+mj-ea"/>
                <a:cs typeface="Arial"/>
              </a:rPr>
              <a:t>? </a:t>
            </a:r>
            <a:r>
              <a:rPr lang="en-AU" sz="3200" b="0" i="0" kern="1200">
                <a:solidFill>
                  <a:schemeClr val="accent1"/>
                </a:solidFill>
                <a:effectLst/>
                <a:latin typeface="Arial" panose="020B0604020202020204" pitchFamily="34" charset="0"/>
                <a:ea typeface="+mj-ea"/>
                <a:cs typeface="Arial" panose="020B0604020202020204" pitchFamily="34" charset="0"/>
              </a:rPr>
              <a:t>(4)</a:t>
            </a:r>
            <a:endParaRPr kumimoji="0" lang="en-AU" sz="3200" b="0" i="1"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C34D1A4D-DD18-B1FF-9E79-C7B3CF1A9870}"/>
              </a:ext>
            </a:extLst>
          </p:cNvPr>
          <p:cNvSpPr txBox="1"/>
          <p:nvPr/>
        </p:nvSpPr>
        <p:spPr>
          <a:xfrm>
            <a:off x="304800" y="1190197"/>
            <a:ext cx="7549561" cy="50270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t>Reflection questions</a:t>
            </a:r>
            <a:endParaRPr lang="en-AU" sz="1800"/>
          </a:p>
          <a:p>
            <a:pPr marL="285750" lvl="0" indent="-285750">
              <a:lnSpc>
                <a:spcPct val="150000"/>
              </a:lnSpc>
              <a:spcAft>
                <a:spcPts val="1200"/>
              </a:spcAft>
              <a:buFont typeface="Arial" panose="020B0604020202020204" pitchFamily="34" charset="0"/>
              <a:buChar char="•"/>
            </a:pPr>
            <a:r>
              <a:rPr lang="en-GB" sz="1800"/>
              <a:t>How does this sound like the loops and layers used in Vocaloid music?</a:t>
            </a:r>
          </a:p>
          <a:p>
            <a:pPr marL="285750" lvl="0" indent="-285750">
              <a:lnSpc>
                <a:spcPct val="150000"/>
              </a:lnSpc>
              <a:spcAft>
                <a:spcPts val="1200"/>
              </a:spcAft>
              <a:buFont typeface="Arial" panose="020B0604020202020204" pitchFamily="34" charset="0"/>
              <a:buChar char="•"/>
            </a:pPr>
            <a:r>
              <a:rPr lang="en-AU" sz="1800"/>
              <a:t>What do you notice about the rhythms used in Vocaloid music?</a:t>
            </a:r>
          </a:p>
          <a:p>
            <a:pPr marL="285750" lvl="0" indent="-285750">
              <a:lnSpc>
                <a:spcPct val="150000"/>
              </a:lnSpc>
              <a:spcAft>
                <a:spcPts val="1200"/>
              </a:spcAft>
              <a:buFont typeface="Arial" panose="020B0604020202020204" pitchFamily="34" charset="0"/>
              <a:buChar char="•"/>
            </a:pPr>
            <a:r>
              <a:rPr lang="en-AU" sz="1800"/>
              <a:t>How is repetition used to build energy and drive?</a:t>
            </a:r>
          </a:p>
          <a:p>
            <a:pPr marL="285750" lvl="0" indent="-285750">
              <a:lnSpc>
                <a:spcPct val="150000"/>
              </a:lnSpc>
              <a:spcAft>
                <a:spcPts val="1200"/>
              </a:spcAft>
              <a:buFont typeface="Arial" panose="020B0604020202020204" pitchFamily="34" charset="0"/>
              <a:buChar char="•"/>
            </a:pPr>
            <a:r>
              <a:rPr lang="en-AU" sz="1800"/>
              <a:t>How do different layers (voice, percussion, synth) fit together to create texture?</a:t>
            </a:r>
          </a:p>
          <a:p>
            <a:pPr marL="285750" lvl="0" indent="-285750">
              <a:lnSpc>
                <a:spcPct val="150000"/>
              </a:lnSpc>
              <a:spcAft>
                <a:spcPts val="1200"/>
              </a:spcAft>
              <a:buFont typeface="Arial" panose="020B0604020202020204" pitchFamily="34" charset="0"/>
              <a:buChar char="•"/>
            </a:pPr>
            <a:r>
              <a:rPr lang="en-AU" sz="1800"/>
              <a:t>How does digital precision (perfect timing, quantised beats) affect the feel of the music?</a:t>
            </a:r>
          </a:p>
          <a:p>
            <a:pPr marL="285750" lvl="0" indent="-285750">
              <a:lnSpc>
                <a:spcPct val="150000"/>
              </a:lnSpc>
              <a:spcAft>
                <a:spcPts val="1200"/>
              </a:spcAft>
              <a:buFont typeface="Arial" panose="020B0604020202020204" pitchFamily="34" charset="0"/>
              <a:buChar char="•"/>
            </a:pPr>
            <a:r>
              <a:rPr lang="en-AU" sz="1800"/>
              <a:t>In our class performance, which parts remind you of the layers you hear in Vocaloid tracks?</a:t>
            </a:r>
          </a:p>
        </p:txBody>
      </p:sp>
      <p:grpSp>
        <p:nvGrpSpPr>
          <p:cNvPr id="4" name="Group 3">
            <a:extLst>
              <a:ext uri="{FF2B5EF4-FFF2-40B4-BE49-F238E27FC236}">
                <a16:creationId xmlns:a16="http://schemas.microsoft.com/office/drawing/2014/main" id="{ACF3F664-5D68-240D-D25F-8700FB654188}"/>
              </a:ext>
              <a:ext uri="{C183D7F6-B498-43B3-948B-1728B52AA6E4}">
                <adec:decorative xmlns:adec="http://schemas.microsoft.com/office/drawing/2017/decorative" val="1"/>
              </a:ext>
            </a:extLst>
          </p:cNvPr>
          <p:cNvGrpSpPr/>
          <p:nvPr/>
        </p:nvGrpSpPr>
        <p:grpSpPr>
          <a:xfrm>
            <a:off x="8983857" y="1190197"/>
            <a:ext cx="2500143" cy="4280220"/>
            <a:chOff x="8899793" y="162000"/>
            <a:chExt cx="3019974" cy="5170164"/>
          </a:xfrm>
        </p:grpSpPr>
        <p:pic>
          <p:nvPicPr>
            <p:cNvPr id="2052" name="Picture 4" descr="Illustration of Hatsune Miku, a Japanese Vocaloid character. She has long turquoise pigtails, wears a grey and teal futuristic outfit with a tie, black thigh-high boots, and headphones.">
              <a:extLst>
                <a:ext uri="{FF2B5EF4-FFF2-40B4-BE49-F238E27FC236}">
                  <a16:creationId xmlns:a16="http://schemas.microsoft.com/office/drawing/2014/main" id="{A6779E56-DE9A-7540-E706-788C7F806001}"/>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39575" y="162000"/>
              <a:ext cx="2804425" cy="44397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683BF3-E73A-4448-13C9-ABA2EFCCBE1D}"/>
                </a:ext>
              </a:extLst>
            </p:cNvPr>
            <p:cNvSpPr txBox="1"/>
            <p:nvPr/>
          </p:nvSpPr>
          <p:spPr>
            <a:xfrm>
              <a:off x="8899793" y="4583016"/>
              <a:ext cx="3019974" cy="749148"/>
            </a:xfrm>
            <a:prstGeom prst="rect">
              <a:avLst/>
            </a:prstGeom>
            <a:noFill/>
          </p:spPr>
          <p:txBody>
            <a:bodyPr wrap="square" lIns="0" tIns="0" rIns="0" bIns="0" rtlCol="0">
              <a:noAutofit/>
            </a:bodyPr>
            <a:lstStyle/>
            <a:p>
              <a:pPr>
                <a:lnSpc>
                  <a:spcPct val="150000"/>
                </a:lnSpc>
                <a:spcAft>
                  <a:spcPts val="1200"/>
                </a:spcAft>
              </a:pPr>
              <a:r>
                <a:rPr lang="en-GB" sz="1000" i="1">
                  <a:hlinkClick r:id="rId4"/>
                </a:rPr>
                <a:t>Hatsune Miku </a:t>
              </a:r>
              <a:r>
                <a:rPr lang="en-GB" sz="1000">
                  <a:hlinkClick r:id="rId4"/>
                </a:rPr>
                <a:t>vector 2</a:t>
              </a:r>
              <a:r>
                <a:rPr lang="en-GB" sz="1000"/>
                <a:t> by </a:t>
              </a:r>
              <a:r>
                <a:rPr lang="en-GB" sz="1000" err="1"/>
                <a:t>PuppetCapulet</a:t>
              </a:r>
              <a:r>
                <a:rPr lang="en-GB" sz="1000"/>
                <a:t> on DeviantArt. Used under Creative Commons BY-NC-ND 3.0 licence.</a:t>
              </a:r>
              <a:endParaRPr lang="en-AU" sz="1000"/>
            </a:p>
          </p:txBody>
        </p:sp>
      </p:grpSp>
      <p:sp>
        <p:nvSpPr>
          <p:cNvPr id="67" name="Slide Number Placeholder 1">
            <a:extLst>
              <a:ext uri="{FF2B5EF4-FFF2-40B4-BE49-F238E27FC236}">
                <a16:creationId xmlns:a16="http://schemas.microsoft.com/office/drawing/2014/main" id="{166099E9-C6F7-5B48-E251-F3B972BEE8F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103</a:t>
            </a:fld>
            <a:endParaRPr lang="en-AU"/>
          </a:p>
        </p:txBody>
      </p:sp>
    </p:spTree>
    <p:extLst>
      <p:ext uri="{BB962C8B-B14F-4D97-AF65-F5344CB8AC3E}">
        <p14:creationId xmlns:p14="http://schemas.microsoft.com/office/powerpoint/2010/main" val="232624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64681B37-2101-1E7A-F7A6-A86340A048F5}"/>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66274D48-F047-6B62-0572-96C3F262293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7.1 – What is a Vocaloid? Who is Hatsune Miku</a:t>
            </a:r>
            <a:r>
              <a:rPr kumimoji="0" lang="en-AU" sz="3200" b="0" i="1" u="none" strike="noStrike" kern="1200" cap="none" spc="0" normalizeH="0" baseline="0" noProof="0">
                <a:ln>
                  <a:noFill/>
                </a:ln>
                <a:solidFill>
                  <a:schemeClr val="accent1"/>
                </a:solidFill>
                <a:effectLst/>
                <a:uLnTx/>
                <a:uFillTx/>
                <a:latin typeface="+mj-lt"/>
                <a:ea typeface="+mj-ea"/>
                <a:cs typeface="Arial"/>
              </a:rPr>
              <a:t>? </a:t>
            </a:r>
            <a:r>
              <a:rPr lang="en-AU" sz="3200" b="0" i="0" kern="1200">
                <a:solidFill>
                  <a:schemeClr val="accent1"/>
                </a:solidFill>
                <a:effectLst/>
                <a:latin typeface="+mj-lt"/>
                <a:ea typeface="+mj-ea"/>
                <a:cs typeface="Arial" panose="020B0604020202020204" pitchFamily="34" charset="0"/>
              </a:rPr>
              <a:t>(5)</a:t>
            </a:r>
            <a:endParaRPr kumimoji="0" lang="en-AU" sz="32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 Placeholder 1">
            <a:extLst>
              <a:ext uri="{FF2B5EF4-FFF2-40B4-BE49-F238E27FC236}">
                <a16:creationId xmlns:a16="http://schemas.microsoft.com/office/drawing/2014/main" id="{E28915C3-1409-E561-CE20-7BFD62C8FAC2}"/>
              </a:ext>
            </a:extLst>
          </p:cNvPr>
          <p:cNvSpPr>
            <a:spLocks noGrp="1"/>
          </p:cNvSpPr>
          <p:nvPr>
            <p:ph type="body" sz="quarter" idx="18"/>
          </p:nvPr>
        </p:nvSpPr>
        <p:spPr>
          <a:xfrm>
            <a:off x="360000" y="982520"/>
            <a:ext cx="11484000" cy="31001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46CFD"/>
                </a:solidFill>
                <a:effectLst/>
                <a:uLnTx/>
                <a:uFillTx/>
                <a:latin typeface="+mj-lt"/>
                <a:ea typeface="+mn-ea"/>
                <a:cs typeface="+mn-cs"/>
              </a:rPr>
              <a:t>Listening – ‘</a:t>
            </a:r>
            <a:r>
              <a:rPr kumimoji="0" lang="en-US" sz="2000" b="0" i="1" u="none" strike="noStrike" kern="1200" cap="none" spc="0" normalizeH="0" baseline="0" noProof="0" err="1">
                <a:ln>
                  <a:noFill/>
                </a:ln>
                <a:solidFill>
                  <a:srgbClr val="146CFD"/>
                </a:solidFill>
                <a:effectLst/>
                <a:uLnTx/>
                <a:uFillTx/>
                <a:latin typeface="+mj-lt"/>
                <a:ea typeface="+mn-ea"/>
                <a:cs typeface="+mn-cs"/>
              </a:rPr>
              <a:t>Anamanaguchi</a:t>
            </a:r>
            <a:r>
              <a:rPr kumimoji="0" lang="en-US" sz="2000" b="0" i="1" u="none" strike="noStrike" kern="1200" cap="none" spc="0" normalizeH="0" baseline="0" noProof="0">
                <a:ln>
                  <a:noFill/>
                </a:ln>
                <a:solidFill>
                  <a:srgbClr val="146CFD"/>
                </a:solidFill>
                <a:effectLst/>
                <a:uLnTx/>
                <a:uFillTx/>
                <a:latin typeface="+mj-lt"/>
                <a:ea typeface="+mn-ea"/>
                <a:cs typeface="+mn-cs"/>
              </a:rPr>
              <a:t>’</a:t>
            </a:r>
            <a:endParaRPr kumimoji="0" lang="en-GB" sz="2400" b="0" i="1" u="none" strike="noStrike" kern="1200" cap="none" spc="0" normalizeH="0" baseline="0" noProof="0">
              <a:ln>
                <a:noFill/>
              </a:ln>
              <a:solidFill>
                <a:srgbClr val="22272B"/>
              </a:solidFill>
              <a:effectLst/>
              <a:uLnTx/>
              <a:uFillTx/>
              <a:latin typeface="+mj-lt"/>
              <a:ea typeface="+mn-ea"/>
              <a:cs typeface="+mn-cs"/>
            </a:endParaRPr>
          </a:p>
        </p:txBody>
      </p:sp>
      <p:sp>
        <p:nvSpPr>
          <p:cNvPr id="9" name="TextBox 8">
            <a:extLst>
              <a:ext uri="{FF2B5EF4-FFF2-40B4-BE49-F238E27FC236}">
                <a16:creationId xmlns:a16="http://schemas.microsoft.com/office/drawing/2014/main" id="{9F63BC1F-41A8-D7EE-2209-3FE4300B1C31}"/>
              </a:ext>
            </a:extLst>
          </p:cNvPr>
          <p:cNvSpPr txBox="1"/>
          <p:nvPr/>
        </p:nvSpPr>
        <p:spPr>
          <a:xfrm>
            <a:off x="360000" y="1401530"/>
            <a:ext cx="9634135" cy="19184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Access </a:t>
            </a:r>
            <a:r>
              <a:rPr lang="en-GB" sz="1800" err="1">
                <a:hlinkClick r:id="rId4"/>
              </a:rPr>
              <a:t>Anamanaguchi</a:t>
            </a:r>
            <a:r>
              <a:rPr lang="en-GB" sz="1800">
                <a:hlinkClick r:id="rId4"/>
              </a:rPr>
              <a:t> - Miku ft. Hatsune Miku (Lyric Video) (0:14-3:58)</a:t>
            </a:r>
            <a:r>
              <a:rPr lang="en-GB" sz="1800"/>
              <a:t> and complete the following activities :</a:t>
            </a:r>
          </a:p>
          <a:p>
            <a:pPr marL="285750" indent="-285750">
              <a:lnSpc>
                <a:spcPct val="150000"/>
              </a:lnSpc>
              <a:spcAft>
                <a:spcPts val="1200"/>
              </a:spcAft>
              <a:buFont typeface="Arial" panose="020B0604020202020204" pitchFamily="34" charset="0"/>
              <a:buChar char="•"/>
            </a:pPr>
            <a:r>
              <a:rPr lang="en-GB" sz="1800">
                <a:cs typeface="Arial"/>
              </a:rPr>
              <a:t>graphically notate the main melodic motif.</a:t>
            </a:r>
          </a:p>
          <a:p>
            <a:pPr marL="285750" indent="-285750">
              <a:lnSpc>
                <a:spcPct val="150000"/>
              </a:lnSpc>
              <a:spcAft>
                <a:spcPts val="1200"/>
              </a:spcAft>
              <a:buFont typeface="Arial" panose="020B0604020202020204" pitchFamily="34" charset="0"/>
              <a:buChar char="•"/>
            </a:pPr>
            <a:r>
              <a:rPr lang="en-GB" sz="1800">
                <a:cs typeface="Arial"/>
              </a:rPr>
              <a:t>identify two different performing media that use this motif. </a:t>
            </a:r>
          </a:p>
        </p:txBody>
      </p:sp>
      <p:pic>
        <p:nvPicPr>
          <p:cNvPr id="3" name="Online Media 2" descr="Anamanaguchi - Miku ft. Hatsune Miku (Lyric Video)">
            <a:hlinkClick r:id="" action="ppaction://media"/>
            <a:extLst>
              <a:ext uri="{FF2B5EF4-FFF2-40B4-BE49-F238E27FC236}">
                <a16:creationId xmlns:a16="http://schemas.microsoft.com/office/drawing/2014/main" id="{04AF7E4E-48EB-6D5C-2111-962F240F3C01}"/>
              </a:ext>
            </a:extLst>
          </p:cNvPr>
          <p:cNvPicPr>
            <a:picLocks noRot="1" noChangeAspect="1"/>
          </p:cNvPicPr>
          <p:nvPr>
            <a:videoFile r:link="rId1"/>
          </p:nvPr>
        </p:nvPicPr>
        <p:blipFill>
          <a:blip r:embed="rId5"/>
          <a:stretch>
            <a:fillRect/>
          </a:stretch>
        </p:blipFill>
        <p:spPr>
          <a:xfrm>
            <a:off x="360000" y="3537997"/>
            <a:ext cx="4648880" cy="2626617"/>
          </a:xfrm>
          <a:prstGeom prst="rect">
            <a:avLst/>
          </a:prstGeom>
        </p:spPr>
      </p:pic>
      <p:sp>
        <p:nvSpPr>
          <p:cNvPr id="10" name="TextBox 9">
            <a:extLst>
              <a:ext uri="{FF2B5EF4-FFF2-40B4-BE49-F238E27FC236}">
                <a16:creationId xmlns:a16="http://schemas.microsoft.com/office/drawing/2014/main" id="{563B2684-B971-5DDA-0235-4206D9147EC6}"/>
              </a:ext>
            </a:extLst>
          </p:cNvPr>
          <p:cNvSpPr txBox="1"/>
          <p:nvPr/>
        </p:nvSpPr>
        <p:spPr>
          <a:xfrm>
            <a:off x="360000" y="6229350"/>
            <a:ext cx="6610777" cy="348725"/>
          </a:xfrm>
          <a:prstGeom prst="rect">
            <a:avLst/>
          </a:prstGeom>
          <a:noFill/>
        </p:spPr>
        <p:txBody>
          <a:bodyPr wrap="square" lIns="0" tIns="0" rIns="0" bIns="0" rtlCol="0">
            <a:noAutofit/>
          </a:bodyPr>
          <a:lstStyle/>
          <a:p>
            <a:pPr>
              <a:lnSpc>
                <a:spcPct val="150000"/>
              </a:lnSpc>
            </a:pPr>
            <a:r>
              <a:rPr lang="en-AU" sz="1000"/>
              <a:t>Hatsune Miku (24 May 2016) </a:t>
            </a:r>
            <a:r>
              <a:rPr lang="en-AU" sz="1000" i="1">
                <a:hlinkClick r:id="rId4"/>
              </a:rPr>
              <a:t>Anamanaguchi – Miku ft. Hatsune Miku (Lyric Video)</a:t>
            </a:r>
            <a:r>
              <a:rPr lang="en-AU" sz="1000">
                <a:hlinkClick r:id="rId4"/>
              </a:rPr>
              <a:t> (3:58) </a:t>
            </a:r>
            <a:r>
              <a:rPr lang="en-AU" sz="1000"/>
              <a:t>[video], Hatsune Miku, YouTube, accessed 3 September 2025</a:t>
            </a:r>
          </a:p>
        </p:txBody>
      </p:sp>
      <p:grpSp>
        <p:nvGrpSpPr>
          <p:cNvPr id="4" name="Group 3">
            <a:extLst>
              <a:ext uri="{FF2B5EF4-FFF2-40B4-BE49-F238E27FC236}">
                <a16:creationId xmlns:a16="http://schemas.microsoft.com/office/drawing/2014/main" id="{479D06FE-07F5-E41C-53A9-CEE77A32B1F8}"/>
              </a:ext>
              <a:ext uri="{C183D7F6-B498-43B3-948B-1728B52AA6E4}">
                <adec:decorative xmlns:adec="http://schemas.microsoft.com/office/drawing/2017/decorative" val="1"/>
              </a:ext>
            </a:extLst>
          </p:cNvPr>
          <p:cNvGrpSpPr/>
          <p:nvPr/>
        </p:nvGrpSpPr>
        <p:grpSpPr>
          <a:xfrm>
            <a:off x="8623857" y="2123492"/>
            <a:ext cx="2500143" cy="4280220"/>
            <a:chOff x="8899793" y="162000"/>
            <a:chExt cx="3019974" cy="5170164"/>
          </a:xfrm>
        </p:grpSpPr>
        <p:pic>
          <p:nvPicPr>
            <p:cNvPr id="7" name="Picture 4" descr="Illustration of Hatsune Miku, a Japanese Vocaloid character. She has long turquoise pigtails, wears a grey and teal futuristic outfit with a tie, black thigh-high boots, and headphones.">
              <a:extLst>
                <a:ext uri="{FF2B5EF4-FFF2-40B4-BE49-F238E27FC236}">
                  <a16:creationId xmlns:a16="http://schemas.microsoft.com/office/drawing/2014/main" id="{80D3FE6C-8206-EBCD-172C-15FB525086D3}"/>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39575" y="162000"/>
              <a:ext cx="2804425" cy="44397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0ABFFC-45C3-4DB9-91A3-9EAD8B3F20C2}"/>
                </a:ext>
              </a:extLst>
            </p:cNvPr>
            <p:cNvSpPr txBox="1"/>
            <p:nvPr/>
          </p:nvSpPr>
          <p:spPr>
            <a:xfrm>
              <a:off x="8899793" y="4583016"/>
              <a:ext cx="3019974" cy="749148"/>
            </a:xfrm>
            <a:prstGeom prst="rect">
              <a:avLst/>
            </a:prstGeom>
            <a:noFill/>
          </p:spPr>
          <p:txBody>
            <a:bodyPr wrap="square" lIns="0" tIns="0" rIns="0" bIns="0" rtlCol="0">
              <a:noAutofit/>
            </a:bodyPr>
            <a:lstStyle/>
            <a:p>
              <a:pPr>
                <a:lnSpc>
                  <a:spcPct val="150000"/>
                </a:lnSpc>
              </a:pPr>
              <a:r>
                <a:rPr lang="en-GB" sz="1000">
                  <a:hlinkClick r:id="rId7"/>
                </a:rPr>
                <a:t>Hatsune Miku vector 2</a:t>
              </a:r>
              <a:r>
                <a:rPr lang="en-GB" sz="1000"/>
                <a:t> by </a:t>
              </a:r>
              <a:r>
                <a:rPr lang="en-GB" sz="1000" err="1"/>
                <a:t>PuppetCapulet</a:t>
              </a:r>
              <a:r>
                <a:rPr lang="en-GB" sz="1000"/>
                <a:t> on DeviantArt. Used under Creative Commons BY-NC-ND 3.0 licence.</a:t>
              </a:r>
              <a:endParaRPr lang="en-AU" sz="1000"/>
            </a:p>
          </p:txBody>
        </p:sp>
      </p:grpSp>
      <p:sp>
        <p:nvSpPr>
          <p:cNvPr id="67" name="Slide Number Placeholder 1">
            <a:extLst>
              <a:ext uri="{FF2B5EF4-FFF2-40B4-BE49-F238E27FC236}">
                <a16:creationId xmlns:a16="http://schemas.microsoft.com/office/drawing/2014/main" id="{D17C20B8-1462-5767-3557-660F5752E2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104</a:t>
            </a:fld>
            <a:endParaRPr lang="en-AU"/>
          </a:p>
        </p:txBody>
      </p:sp>
    </p:spTree>
    <p:extLst>
      <p:ext uri="{BB962C8B-B14F-4D97-AF65-F5344CB8AC3E}">
        <p14:creationId xmlns:p14="http://schemas.microsoft.com/office/powerpoint/2010/main" val="29401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6E159-9D9E-719D-16AC-4DAA948F8446}"/>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20E6C847-4EAB-37C7-747E-5BBA8488660D}"/>
              </a:ext>
            </a:extLst>
          </p:cNvPr>
          <p:cNvSpPr txBox="1">
            <a:spLocks noGrp="1"/>
          </p:cNvSpPr>
          <p:nvPr>
            <p:ph type="title" idx="4294967295"/>
          </p:nvPr>
        </p:nvSpPr>
        <p:spPr>
          <a:xfrm>
            <a:off x="350521" y="279925"/>
            <a:ext cx="11501662"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Arial" panose="020B0604020202020204" pitchFamily="34" charset="0"/>
                <a:ea typeface="+mj-ea"/>
                <a:cs typeface="Arial"/>
              </a:rPr>
              <a:t>Activity 7.1 – What is a Vocaloid? Who is Hatsune Miku</a:t>
            </a:r>
            <a:r>
              <a:rPr kumimoji="0" lang="en-AU" sz="3200" b="0" i="1" u="none" strike="noStrike" kern="1200" cap="none" spc="0" normalizeH="0" baseline="0" noProof="0">
                <a:ln>
                  <a:noFill/>
                </a:ln>
                <a:solidFill>
                  <a:schemeClr val="accent1"/>
                </a:solidFill>
                <a:effectLst/>
                <a:uLnTx/>
                <a:uFillTx/>
                <a:latin typeface="Arial" panose="020B0604020202020204" pitchFamily="34" charset="0"/>
                <a:ea typeface="+mj-ea"/>
                <a:cs typeface="Arial"/>
              </a:rPr>
              <a:t>? </a:t>
            </a:r>
            <a:r>
              <a:rPr lang="en-AU" sz="3200" b="0" i="0" kern="1200">
                <a:solidFill>
                  <a:schemeClr val="accent1"/>
                </a:solidFill>
                <a:effectLst/>
                <a:latin typeface="Arial" panose="020B0604020202020204" pitchFamily="34" charset="0"/>
                <a:ea typeface="+mj-ea"/>
                <a:cs typeface="Arial" panose="020B0604020202020204" pitchFamily="34" charset="0"/>
              </a:rPr>
              <a:t>(6)</a:t>
            </a:r>
            <a:endParaRPr kumimoji="0" lang="en-AU" sz="3200" b="0" i="1"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E66EABD1-7922-6E89-8719-7636CEF249D3}"/>
              </a:ext>
            </a:extLst>
          </p:cNvPr>
          <p:cNvSpPr txBox="1"/>
          <p:nvPr/>
        </p:nvSpPr>
        <p:spPr>
          <a:xfrm>
            <a:off x="350521" y="1174894"/>
            <a:ext cx="8272779" cy="41960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t>Extension activity</a:t>
            </a:r>
          </a:p>
          <a:p>
            <a:pPr>
              <a:lnSpc>
                <a:spcPct val="150000"/>
              </a:lnSpc>
              <a:spcAft>
                <a:spcPts val="1200"/>
              </a:spcAft>
            </a:pPr>
            <a:r>
              <a:rPr lang="en-GB" sz="1800"/>
              <a:t>Create a class mind map or KWLH table (an example is provided on the next slide) to show what we’ve learned about Hatsune Miku and Vocaloid music.</a:t>
            </a:r>
          </a:p>
          <a:p>
            <a:pPr>
              <a:lnSpc>
                <a:spcPct val="150000"/>
              </a:lnSpc>
              <a:spcAft>
                <a:spcPts val="1200"/>
              </a:spcAft>
            </a:pPr>
            <a:r>
              <a:rPr lang="en-GB" sz="1800"/>
              <a:t>This could include observations regarding:</a:t>
            </a:r>
          </a:p>
          <a:p>
            <a:pPr marL="285750" indent="-285750">
              <a:lnSpc>
                <a:spcPct val="150000"/>
              </a:lnSpc>
              <a:spcAft>
                <a:spcPts val="1200"/>
              </a:spcAft>
              <a:buFont typeface="Arial" panose="020B0604020202020204" pitchFamily="34" charset="0"/>
              <a:buChar char="•"/>
            </a:pPr>
            <a:r>
              <a:rPr lang="en-GB" sz="1800"/>
              <a:t>musical features (melody, rhythm, texture, technology)</a:t>
            </a:r>
          </a:p>
          <a:p>
            <a:pPr marL="285750" indent="-285750">
              <a:lnSpc>
                <a:spcPct val="150000"/>
              </a:lnSpc>
              <a:spcAft>
                <a:spcPts val="1200"/>
              </a:spcAft>
              <a:buFont typeface="Arial" panose="020B0604020202020204" pitchFamily="34" charset="0"/>
              <a:buChar char="•"/>
            </a:pPr>
            <a:r>
              <a:rPr lang="en-GB" sz="1800"/>
              <a:t>cultural features (identity, audience, performance)</a:t>
            </a:r>
          </a:p>
          <a:p>
            <a:pPr marL="285750" indent="-285750">
              <a:lnSpc>
                <a:spcPct val="150000"/>
              </a:lnSpc>
              <a:spcAft>
                <a:spcPts val="1200"/>
              </a:spcAft>
              <a:buFont typeface="Arial" panose="020B0604020202020204" pitchFamily="34" charset="0"/>
              <a:buChar char="•"/>
            </a:pPr>
            <a:r>
              <a:rPr lang="en-GB" sz="1800"/>
              <a:t>emotions or ideas the music communicates</a:t>
            </a:r>
          </a:p>
          <a:p>
            <a:pPr marL="285750" indent="-285750">
              <a:lnSpc>
                <a:spcPct val="150000"/>
              </a:lnSpc>
              <a:spcAft>
                <a:spcPts val="1200"/>
              </a:spcAft>
              <a:buFont typeface="Arial" panose="020B0604020202020204" pitchFamily="34" charset="0"/>
              <a:buChar char="•"/>
            </a:pPr>
            <a:r>
              <a:rPr lang="en-GB" sz="1800"/>
              <a:t>key vocabulary such as Vocaloid, synthesis and identity.</a:t>
            </a:r>
            <a:endParaRPr lang="en-AU" sz="1800">
              <a:solidFill>
                <a:srgbClr val="146CFD"/>
              </a:solidFill>
              <a:cs typeface="Arial"/>
            </a:endParaRPr>
          </a:p>
        </p:txBody>
      </p:sp>
      <p:grpSp>
        <p:nvGrpSpPr>
          <p:cNvPr id="4" name="Group 3">
            <a:extLst>
              <a:ext uri="{FF2B5EF4-FFF2-40B4-BE49-F238E27FC236}">
                <a16:creationId xmlns:a16="http://schemas.microsoft.com/office/drawing/2014/main" id="{C970905D-3B4F-C2E8-618A-575EF4A2D7F4}"/>
              </a:ext>
              <a:ext uri="{C183D7F6-B498-43B3-948B-1728B52AA6E4}">
                <adec:decorative xmlns:adec="http://schemas.microsoft.com/office/drawing/2017/decorative" val="1"/>
              </a:ext>
            </a:extLst>
          </p:cNvPr>
          <p:cNvGrpSpPr/>
          <p:nvPr/>
        </p:nvGrpSpPr>
        <p:grpSpPr>
          <a:xfrm>
            <a:off x="9341336" y="1174894"/>
            <a:ext cx="2500143" cy="4280220"/>
            <a:chOff x="8899793" y="162000"/>
            <a:chExt cx="3019974" cy="5170164"/>
          </a:xfrm>
        </p:grpSpPr>
        <p:pic>
          <p:nvPicPr>
            <p:cNvPr id="2052" name="Picture 4" descr="Illustration of Hatsune Miku, a Japanese Vocaloid character. She has long turquoise pigtails, wears a grey and teal futuristic outfit with a tie, black thigh-high boots, and headphones.">
              <a:extLst>
                <a:ext uri="{FF2B5EF4-FFF2-40B4-BE49-F238E27FC236}">
                  <a16:creationId xmlns:a16="http://schemas.microsoft.com/office/drawing/2014/main" id="{5FC1FAA7-1115-2CFD-972D-1B59CA52BFFF}"/>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39575" y="162000"/>
              <a:ext cx="2804425" cy="44397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CD7BB0-6C3E-72B0-F472-5B1AAA8F7595}"/>
                </a:ext>
              </a:extLst>
            </p:cNvPr>
            <p:cNvSpPr txBox="1"/>
            <p:nvPr/>
          </p:nvSpPr>
          <p:spPr>
            <a:xfrm>
              <a:off x="8899793" y="4583016"/>
              <a:ext cx="3019974" cy="749148"/>
            </a:xfrm>
            <a:prstGeom prst="rect">
              <a:avLst/>
            </a:prstGeom>
            <a:noFill/>
          </p:spPr>
          <p:txBody>
            <a:bodyPr wrap="square" lIns="0" tIns="0" rIns="0" bIns="0" rtlCol="0">
              <a:noAutofit/>
            </a:bodyPr>
            <a:lstStyle/>
            <a:p>
              <a:pPr>
                <a:lnSpc>
                  <a:spcPct val="150000"/>
                </a:lnSpc>
              </a:pPr>
              <a:r>
                <a:rPr lang="en-GB" sz="1000">
                  <a:hlinkClick r:id="rId4"/>
                </a:rPr>
                <a:t>Hatsune Miku vector 2</a:t>
              </a:r>
              <a:r>
                <a:rPr lang="en-GB" sz="1000"/>
                <a:t> by </a:t>
              </a:r>
              <a:r>
                <a:rPr lang="en-GB" sz="1000" err="1"/>
                <a:t>PuppetCapulet</a:t>
              </a:r>
              <a:r>
                <a:rPr lang="en-GB" sz="1000"/>
                <a:t> on DeviantArt. Used under Creative Commons BY-NC-ND 3.0 licence.</a:t>
              </a:r>
              <a:endParaRPr lang="en-AU" sz="1000"/>
            </a:p>
          </p:txBody>
        </p:sp>
      </p:grpSp>
      <p:sp>
        <p:nvSpPr>
          <p:cNvPr id="67" name="Slide Number Placeholder 1">
            <a:extLst>
              <a:ext uri="{FF2B5EF4-FFF2-40B4-BE49-F238E27FC236}">
                <a16:creationId xmlns:a16="http://schemas.microsoft.com/office/drawing/2014/main" id="{928C6450-3EA0-FA41-C29D-0780F11CD00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105</a:t>
            </a:fld>
            <a:endParaRPr lang="en-AU"/>
          </a:p>
        </p:txBody>
      </p:sp>
    </p:spTree>
    <p:extLst>
      <p:ext uri="{BB962C8B-B14F-4D97-AF65-F5344CB8AC3E}">
        <p14:creationId xmlns:p14="http://schemas.microsoft.com/office/powerpoint/2010/main" val="236851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15CDD-AD51-C7FE-132A-49F9B639D3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AAF358-48BD-88D5-CA9A-171F29FE10FB}"/>
              </a:ext>
            </a:extLst>
          </p:cNvPr>
          <p:cNvSpPr>
            <a:spLocks noGrp="1"/>
          </p:cNvSpPr>
          <p:nvPr>
            <p:ph type="title"/>
          </p:nvPr>
        </p:nvSpPr>
        <p:spPr>
          <a:xfrm>
            <a:off x="360000" y="289560"/>
            <a:ext cx="11484000" cy="616041"/>
          </a:xfrm>
        </p:spPr>
        <p:txBody>
          <a:bodyPr/>
          <a:lstStyle/>
          <a:p>
            <a:r>
              <a:rPr lang="en-AU" sz="3200">
                <a:latin typeface="+mj-lt"/>
                <a:cs typeface="Arial"/>
              </a:rPr>
              <a:t>Activity 7.1 – What is a Vocaloid? Who is Hatsune Miku</a:t>
            </a:r>
            <a:r>
              <a:rPr lang="en-AU" sz="3200" i="1">
                <a:latin typeface="+mj-lt"/>
                <a:cs typeface="Arial"/>
              </a:rPr>
              <a:t>?</a:t>
            </a:r>
            <a:r>
              <a:rPr lang="en-AU" sz="3200" b="0" i="0" kern="1200">
                <a:solidFill>
                  <a:schemeClr val="accent1"/>
                </a:solidFill>
                <a:effectLst/>
                <a:latin typeface="+mj-lt"/>
                <a:ea typeface="+mj-ea"/>
                <a:cs typeface="Arial" panose="020B0604020202020204" pitchFamily="34" charset="0"/>
              </a:rPr>
              <a:t> (7)</a:t>
            </a:r>
            <a:endParaRPr lang="en-AU" sz="3200" i="1">
              <a:latin typeface="+mj-lt"/>
            </a:endParaRPr>
          </a:p>
        </p:txBody>
      </p:sp>
      <p:graphicFrame>
        <p:nvGraphicFramePr>
          <p:cNvPr id="5" name="Table 4">
            <a:extLst>
              <a:ext uri="{FF2B5EF4-FFF2-40B4-BE49-F238E27FC236}">
                <a16:creationId xmlns:a16="http://schemas.microsoft.com/office/drawing/2014/main" id="{F1534D86-E6C3-F9ED-18E0-B720423F514A}"/>
              </a:ext>
            </a:extLst>
          </p:cNvPr>
          <p:cNvGraphicFramePr>
            <a:graphicFrameLocks noGrp="1"/>
          </p:cNvGraphicFramePr>
          <p:nvPr>
            <p:extLst>
              <p:ext uri="{D42A27DB-BD31-4B8C-83A1-F6EECF244321}">
                <p14:modId xmlns:p14="http://schemas.microsoft.com/office/powerpoint/2010/main" val="3749786256"/>
              </p:ext>
            </p:extLst>
          </p:nvPr>
        </p:nvGraphicFramePr>
        <p:xfrm>
          <a:off x="360000" y="1157699"/>
          <a:ext cx="11484000" cy="5138169"/>
        </p:xfrm>
        <a:graphic>
          <a:graphicData uri="http://schemas.openxmlformats.org/drawingml/2006/table">
            <a:tbl>
              <a:tblPr firstRow="1" bandRow="1">
                <a:tableStyleId>{69012ECD-51FC-41F1-AA8D-1B2483CD663E}</a:tableStyleId>
              </a:tblPr>
              <a:tblGrid>
                <a:gridCol w="2871000">
                  <a:extLst>
                    <a:ext uri="{9D8B030D-6E8A-4147-A177-3AD203B41FA5}">
                      <a16:colId xmlns:a16="http://schemas.microsoft.com/office/drawing/2014/main" val="2532441079"/>
                    </a:ext>
                  </a:extLst>
                </a:gridCol>
                <a:gridCol w="2871000">
                  <a:extLst>
                    <a:ext uri="{9D8B030D-6E8A-4147-A177-3AD203B41FA5}">
                      <a16:colId xmlns:a16="http://schemas.microsoft.com/office/drawing/2014/main" val="1591521973"/>
                    </a:ext>
                  </a:extLst>
                </a:gridCol>
                <a:gridCol w="2871000">
                  <a:extLst>
                    <a:ext uri="{9D8B030D-6E8A-4147-A177-3AD203B41FA5}">
                      <a16:colId xmlns:a16="http://schemas.microsoft.com/office/drawing/2014/main" val="1336148547"/>
                    </a:ext>
                  </a:extLst>
                </a:gridCol>
                <a:gridCol w="2871000">
                  <a:extLst>
                    <a:ext uri="{9D8B030D-6E8A-4147-A177-3AD203B41FA5}">
                      <a16:colId xmlns:a16="http://schemas.microsoft.com/office/drawing/2014/main" val="3447590477"/>
                    </a:ext>
                  </a:extLst>
                </a:gridCol>
              </a:tblGrid>
              <a:tr h="1381705">
                <a:tc>
                  <a:txBody>
                    <a:bodyPr/>
                    <a:lstStyle/>
                    <a:p>
                      <a:pPr marL="1258888" marR="0" lvl="0" indent="0" algn="l" defTabSz="914377" rtl="0" eaLnBrk="1" fontAlgn="auto" latinLnBrk="0" hangingPunct="1">
                        <a:lnSpc>
                          <a:spcPct val="120000"/>
                        </a:lnSpc>
                        <a:spcBef>
                          <a:spcPts val="600"/>
                        </a:spcBef>
                        <a:spcAft>
                          <a:spcPts val="0"/>
                        </a:spcAft>
                        <a:buClrTx/>
                        <a:buSzTx/>
                        <a:buFontTx/>
                        <a:buNone/>
                        <a:tabLst/>
                        <a:defRPr/>
                      </a:pPr>
                      <a:br>
                        <a:rPr lang="en-AU" sz="1800" b="1">
                          <a:solidFill>
                            <a:schemeClr val="accent4">
                              <a:lumMod val="25000"/>
                            </a:schemeClr>
                          </a:solidFill>
                          <a:latin typeface="Arial" panose="020B0604020202020204" pitchFamily="34" charset="0"/>
                          <a:cs typeface="Arial" panose="020B0604020202020204" pitchFamily="34" charset="0"/>
                        </a:rPr>
                      </a:br>
                      <a:r>
                        <a:rPr lang="en-AU" sz="1800" b="1" err="1">
                          <a:solidFill>
                            <a:schemeClr val="accent4">
                              <a:lumMod val="25000"/>
                            </a:schemeClr>
                          </a:solidFill>
                          <a:latin typeface="Arial" panose="020B0604020202020204" pitchFamily="34" charset="0"/>
                          <a:cs typeface="Arial" panose="020B0604020202020204" pitchFamily="34" charset="0"/>
                        </a:rPr>
                        <a:t>Wh</a:t>
                      </a:r>
                      <a:endParaRPr lang="en-AU" sz="1800" b="1">
                        <a:solidFill>
                          <a:schemeClr val="accent4">
                            <a:lumMod val="25000"/>
                          </a:schemeClr>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4BB47"/>
                    </a:solidFill>
                  </a:tcPr>
                </a:tc>
                <a:tc>
                  <a:txBody>
                    <a:bodyPr/>
                    <a:lstStyle/>
                    <a:p>
                      <a:pPr marL="1431925" marR="0" lvl="0" indent="-1431925" algn="l" defTabSz="914377" rtl="0" eaLnBrk="1" fontAlgn="auto" latinLnBrk="0" hangingPunct="1">
                        <a:lnSpc>
                          <a:spcPct val="120000"/>
                        </a:lnSpc>
                        <a:spcBef>
                          <a:spcPts val="0"/>
                        </a:spcBef>
                        <a:spcAft>
                          <a:spcPts val="0"/>
                        </a:spcAft>
                        <a:buClrTx/>
                        <a:buSzTx/>
                        <a:buFontTx/>
                        <a:buNone/>
                        <a:tabLst/>
                        <a:defRPr/>
                      </a:pPr>
                      <a:br>
                        <a:rPr lang="en-AU" sz="1000" b="1">
                          <a:solidFill>
                            <a:schemeClr val="tx2">
                              <a:lumMod val="50000"/>
                            </a:schemeClr>
                          </a:solidFill>
                          <a:latin typeface="Arial" panose="020B0604020202020204" pitchFamily="34" charset="0"/>
                          <a:cs typeface="Arial" panose="020B0604020202020204" pitchFamily="34" charset="0"/>
                        </a:rPr>
                      </a:br>
                      <a:r>
                        <a:rPr lang="en-AU" sz="1800" b="1">
                          <a:solidFill>
                            <a:schemeClr val="tx2">
                              <a:lumMod val="50000"/>
                            </a:schemeClr>
                          </a:solidFill>
                          <a:latin typeface="Arial" panose="020B0604020202020204" pitchFamily="34" charset="0"/>
                          <a:cs typeface="Arial" panose="020B0604020202020204" pitchFamily="34" charset="0"/>
                        </a:rPr>
                        <a:t>What do I want to know?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C2"/>
                    </a:solidFill>
                  </a:tcPr>
                </a:tc>
                <a:tc>
                  <a:txBody>
                    <a:bodyPr/>
                    <a:lstStyle/>
                    <a:p>
                      <a:pPr marL="1079500" indent="82550">
                        <a:lnSpc>
                          <a:spcPct val="120000"/>
                        </a:lnSpc>
                      </a:pPr>
                      <a:br>
                        <a:rPr lang="en-AU" sz="1800" b="1">
                          <a:solidFill>
                            <a:schemeClr val="bg1"/>
                          </a:solidFill>
                          <a:latin typeface="Arial" panose="020B0604020202020204" pitchFamily="34" charset="0"/>
                          <a:cs typeface="Arial" panose="020B0604020202020204" pitchFamily="34" charset="0"/>
                        </a:rPr>
                      </a:br>
                      <a:r>
                        <a:rPr lang="en-AU" sz="1800" b="1">
                          <a:solidFill>
                            <a:schemeClr val="bg1"/>
                          </a:solidFill>
                          <a:latin typeface="Arial" panose="020B0604020202020204" pitchFamily="34" charset="0"/>
                          <a:cs typeface="Arial" panose="020B0604020202020204" pitchFamily="34" charset="0"/>
                        </a:rPr>
                        <a:t>What have I learned?</a:t>
                      </a:r>
                      <a:endParaRPr lang="en-AU">
                        <a:solidFill>
                          <a:schemeClr val="bg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1458"/>
                    </a:solidFill>
                  </a:tcPr>
                </a:tc>
                <a:tc>
                  <a:txBody>
                    <a:bodyPr/>
                    <a:lstStyle/>
                    <a:p>
                      <a:pPr marL="1162050" indent="0">
                        <a:lnSpc>
                          <a:spcPct val="120000"/>
                        </a:lnSpc>
                      </a:pPr>
                      <a:endParaRPr lang="en-AU" sz="1800" b="1">
                        <a:solidFill>
                          <a:schemeClr val="accent4">
                            <a:lumMod val="25000"/>
                          </a:schemeClr>
                        </a:solidFill>
                        <a:latin typeface="Arial" panose="020B0604020202020204" pitchFamily="34" charset="0"/>
                        <a:cs typeface="Arial" panose="020B0604020202020204" pitchFamily="34" charset="0"/>
                      </a:endParaRPr>
                    </a:p>
                    <a:p>
                      <a:pPr marL="1162050" indent="0">
                        <a:lnSpc>
                          <a:spcPct val="120000"/>
                        </a:lnSpc>
                      </a:pPr>
                      <a:r>
                        <a:rPr lang="en-AU" sz="1800" b="1">
                          <a:solidFill>
                            <a:schemeClr val="accent4">
                              <a:lumMod val="25000"/>
                            </a:schemeClr>
                          </a:solidFill>
                          <a:latin typeface="Arial" panose="020B0604020202020204" pitchFamily="34" charset="0"/>
                          <a:cs typeface="Arial" panose="020B0604020202020204" pitchFamily="34" charset="0"/>
                        </a:rPr>
                        <a:t>How can I learn more?</a:t>
                      </a:r>
                      <a:endParaRPr lang="en-AU" b="1">
                        <a:solidFill>
                          <a:schemeClr val="accent4">
                            <a:lumMod val="25000"/>
                          </a:schemeClr>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9B0C"/>
                    </a:solidFill>
                  </a:tcPr>
                </a:tc>
                <a:extLst>
                  <a:ext uri="{0D108BD9-81ED-4DB2-BD59-A6C34878D82A}">
                    <a16:rowId xmlns:a16="http://schemas.microsoft.com/office/drawing/2014/main" val="1970206506"/>
                  </a:ext>
                </a:extLst>
              </a:tr>
              <a:tr h="3756464">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p>
                      <a:pPr>
                        <a:lnSpc>
                          <a:spcPct val="130000"/>
                        </a:lnSpc>
                        <a:spcAft>
                          <a:spcPts val="600"/>
                        </a:spcAft>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F9E0"/>
                    </a:solidFill>
                  </a:tcPr>
                </a:tc>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F7FC"/>
                    </a:solidFill>
                  </a:tcPr>
                </a:tc>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DBE7"/>
                    </a:solidFill>
                  </a:tcPr>
                </a:tc>
                <a:tc>
                  <a:txBody>
                    <a:bodyPr/>
                    <a:lstStyle/>
                    <a:p>
                      <a:pPr marL="285750" indent="-285750">
                        <a:lnSpc>
                          <a:spcPct val="130000"/>
                        </a:lnSpc>
                        <a:spcAft>
                          <a:spcPts val="600"/>
                        </a:spcAft>
                        <a:buFont typeface="Arial" panose="020B0604020202020204" pitchFamily="34" charset="0"/>
                        <a:buChar char="•"/>
                      </a:pPr>
                      <a:endParaRPr lang="en-AU" dirty="0">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6C2">
                        <a:alpha val="60000"/>
                      </a:srgbClr>
                    </a:solidFill>
                  </a:tcPr>
                </a:tc>
                <a:extLst>
                  <a:ext uri="{0D108BD9-81ED-4DB2-BD59-A6C34878D82A}">
                    <a16:rowId xmlns:a16="http://schemas.microsoft.com/office/drawing/2014/main" val="2347067268"/>
                  </a:ext>
                </a:extLst>
              </a:tr>
            </a:tbl>
          </a:graphicData>
        </a:graphic>
      </p:graphicFrame>
      <p:grpSp>
        <p:nvGrpSpPr>
          <p:cNvPr id="4" name="Group 3">
            <a:extLst>
              <a:ext uri="{FF2B5EF4-FFF2-40B4-BE49-F238E27FC236}">
                <a16:creationId xmlns:a16="http://schemas.microsoft.com/office/drawing/2014/main" id="{D3AD3432-0B9F-2C08-6C09-A814E0F249A7}"/>
              </a:ext>
              <a:ext uri="{C183D7F6-B498-43B3-948B-1728B52AA6E4}">
                <adec:decorative xmlns:adec="http://schemas.microsoft.com/office/drawing/2017/decorative" val="1"/>
              </a:ext>
            </a:extLst>
          </p:cNvPr>
          <p:cNvGrpSpPr/>
          <p:nvPr/>
        </p:nvGrpSpPr>
        <p:grpSpPr>
          <a:xfrm>
            <a:off x="509665" y="1313647"/>
            <a:ext cx="2578309" cy="1054799"/>
            <a:chOff x="509665" y="1313647"/>
            <a:chExt cx="2578309" cy="1054799"/>
          </a:xfrm>
        </p:grpSpPr>
        <p:sp>
          <p:nvSpPr>
            <p:cNvPr id="30" name="Rectangle 29">
              <a:extLst>
                <a:ext uri="{FF2B5EF4-FFF2-40B4-BE49-F238E27FC236}">
                  <a16:creationId xmlns:a16="http://schemas.microsoft.com/office/drawing/2014/main" id="{C348B4FA-0597-F7B7-FCA7-0E859A73AD98}"/>
                </a:ext>
              </a:extLst>
            </p:cNvPr>
            <p:cNvSpPr/>
            <p:nvPr/>
          </p:nvSpPr>
          <p:spPr>
            <a:xfrm>
              <a:off x="509665" y="1313647"/>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1" name="TextBox 30">
              <a:extLst>
                <a:ext uri="{FF2B5EF4-FFF2-40B4-BE49-F238E27FC236}">
                  <a16:creationId xmlns:a16="http://schemas.microsoft.com/office/drawing/2014/main" id="{BA0AAD9D-E543-C125-89D8-DB7464D361C9}"/>
                </a:ext>
              </a:extLst>
            </p:cNvPr>
            <p:cNvSpPr txBox="1"/>
            <p:nvPr/>
          </p:nvSpPr>
          <p:spPr>
            <a:xfrm>
              <a:off x="689978" y="1328637"/>
              <a:ext cx="2217682"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427B2D"/>
                  </a:solidFill>
                  <a:latin typeface="+mj-lt"/>
                  <a:cs typeface="Arial" panose="020B0604020202020204" pitchFamily="34" charset="0"/>
                </a:rPr>
                <a:t>K</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do I know?</a:t>
              </a:r>
            </a:p>
          </p:txBody>
        </p:sp>
      </p:grpSp>
      <p:grpSp>
        <p:nvGrpSpPr>
          <p:cNvPr id="32" name="Group 31">
            <a:extLst>
              <a:ext uri="{FF2B5EF4-FFF2-40B4-BE49-F238E27FC236}">
                <a16:creationId xmlns:a16="http://schemas.microsoft.com/office/drawing/2014/main" id="{C75A093B-B7D7-3AEF-E0F4-175F7B0D5836}"/>
              </a:ext>
              <a:ext uri="{C183D7F6-B498-43B3-948B-1728B52AA6E4}">
                <adec:decorative xmlns:adec="http://schemas.microsoft.com/office/drawing/2017/decorative" val="1"/>
              </a:ext>
            </a:extLst>
          </p:cNvPr>
          <p:cNvGrpSpPr/>
          <p:nvPr/>
        </p:nvGrpSpPr>
        <p:grpSpPr>
          <a:xfrm>
            <a:off x="3382759" y="1313647"/>
            <a:ext cx="2578310" cy="1054799"/>
            <a:chOff x="517159" y="2719615"/>
            <a:chExt cx="2578310" cy="1054799"/>
          </a:xfrm>
        </p:grpSpPr>
        <p:sp>
          <p:nvSpPr>
            <p:cNvPr id="33" name="Rectangle 32">
              <a:extLst>
                <a:ext uri="{FF2B5EF4-FFF2-40B4-BE49-F238E27FC236}">
                  <a16:creationId xmlns:a16="http://schemas.microsoft.com/office/drawing/2014/main" id="{5232B597-D200-A2A8-374B-2EEE891A46AC}"/>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4" name="TextBox 33">
              <a:extLst>
                <a:ext uri="{FF2B5EF4-FFF2-40B4-BE49-F238E27FC236}">
                  <a16:creationId xmlns:a16="http://schemas.microsoft.com/office/drawing/2014/main" id="{F33CA9E8-A475-4517-8BC2-52361501E883}"/>
                </a:ext>
              </a:extLst>
            </p:cNvPr>
            <p:cNvSpPr txBox="1"/>
            <p:nvPr/>
          </p:nvSpPr>
          <p:spPr>
            <a:xfrm>
              <a:off x="517159" y="2734605"/>
              <a:ext cx="2553384" cy="954107"/>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007A8A"/>
                  </a:solidFill>
                  <a:latin typeface="+mj-lt"/>
                  <a:cs typeface="Arial" panose="020B0604020202020204" pitchFamily="34" charset="0"/>
                </a:rPr>
                <a:t>W</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do I want to know?</a:t>
              </a:r>
            </a:p>
          </p:txBody>
        </p:sp>
      </p:grpSp>
      <p:grpSp>
        <p:nvGrpSpPr>
          <p:cNvPr id="35" name="Group 34">
            <a:extLst>
              <a:ext uri="{FF2B5EF4-FFF2-40B4-BE49-F238E27FC236}">
                <a16:creationId xmlns:a16="http://schemas.microsoft.com/office/drawing/2014/main" id="{13E1322A-2338-3E00-50D1-FE120A306537}"/>
              </a:ext>
              <a:ext uri="{C183D7F6-B498-43B3-948B-1728B52AA6E4}">
                <adec:decorative xmlns:adec="http://schemas.microsoft.com/office/drawing/2017/decorative" val="1"/>
              </a:ext>
            </a:extLst>
          </p:cNvPr>
          <p:cNvGrpSpPr/>
          <p:nvPr/>
        </p:nvGrpSpPr>
        <p:grpSpPr>
          <a:xfrm>
            <a:off x="6248359" y="1313647"/>
            <a:ext cx="2578311" cy="1054799"/>
            <a:chOff x="517158" y="2719615"/>
            <a:chExt cx="2578311" cy="1054799"/>
          </a:xfrm>
        </p:grpSpPr>
        <p:sp>
          <p:nvSpPr>
            <p:cNvPr id="36" name="Rectangle 35">
              <a:extLst>
                <a:ext uri="{FF2B5EF4-FFF2-40B4-BE49-F238E27FC236}">
                  <a16:creationId xmlns:a16="http://schemas.microsoft.com/office/drawing/2014/main" id="{A595A65E-AAD1-FC67-8A09-4449DEA6B1AE}"/>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7" name="TextBox 36">
              <a:extLst>
                <a:ext uri="{FF2B5EF4-FFF2-40B4-BE49-F238E27FC236}">
                  <a16:creationId xmlns:a16="http://schemas.microsoft.com/office/drawing/2014/main" id="{60C0F9AB-B061-56DD-046B-1D35C2BD8386}"/>
                </a:ext>
              </a:extLst>
            </p:cNvPr>
            <p:cNvSpPr txBox="1"/>
            <p:nvPr/>
          </p:nvSpPr>
          <p:spPr>
            <a:xfrm>
              <a:off x="517158" y="2734605"/>
              <a:ext cx="2578309"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B51458"/>
                  </a:solidFill>
                  <a:latin typeface="+mj-lt"/>
                  <a:cs typeface="Arial" panose="020B0604020202020204" pitchFamily="34" charset="0"/>
                </a:rPr>
                <a:t>L</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have I learned?</a:t>
              </a:r>
            </a:p>
          </p:txBody>
        </p:sp>
      </p:grpSp>
      <p:grpSp>
        <p:nvGrpSpPr>
          <p:cNvPr id="38" name="Group 37">
            <a:extLst>
              <a:ext uri="{FF2B5EF4-FFF2-40B4-BE49-F238E27FC236}">
                <a16:creationId xmlns:a16="http://schemas.microsoft.com/office/drawing/2014/main" id="{CBD169F3-9C42-238C-7BD7-E2E457A06CF4}"/>
              </a:ext>
              <a:ext uri="{C183D7F6-B498-43B3-948B-1728B52AA6E4}">
                <adec:decorative xmlns:adec="http://schemas.microsoft.com/office/drawing/2017/decorative" val="1"/>
              </a:ext>
            </a:extLst>
          </p:cNvPr>
          <p:cNvGrpSpPr/>
          <p:nvPr/>
        </p:nvGrpSpPr>
        <p:grpSpPr>
          <a:xfrm>
            <a:off x="9128949" y="1313647"/>
            <a:ext cx="2578312" cy="1054799"/>
            <a:chOff x="517157" y="2719615"/>
            <a:chExt cx="2578312" cy="1054799"/>
          </a:xfrm>
        </p:grpSpPr>
        <p:sp>
          <p:nvSpPr>
            <p:cNvPr id="39" name="Rectangle 38">
              <a:extLst>
                <a:ext uri="{FF2B5EF4-FFF2-40B4-BE49-F238E27FC236}">
                  <a16:creationId xmlns:a16="http://schemas.microsoft.com/office/drawing/2014/main" id="{291F5D2E-9D0D-9F35-41F5-20CE34DDB1AD}"/>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40" name="TextBox 39">
              <a:extLst>
                <a:ext uri="{FF2B5EF4-FFF2-40B4-BE49-F238E27FC236}">
                  <a16:creationId xmlns:a16="http://schemas.microsoft.com/office/drawing/2014/main" id="{9F72E2C3-8999-FA7F-12FB-C9BDF730B9C3}"/>
                </a:ext>
              </a:extLst>
            </p:cNvPr>
            <p:cNvSpPr txBox="1"/>
            <p:nvPr/>
          </p:nvSpPr>
          <p:spPr>
            <a:xfrm>
              <a:off x="517157" y="2734605"/>
              <a:ext cx="2553384"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9B6808"/>
                  </a:solidFill>
                  <a:latin typeface="+mj-lt"/>
                  <a:cs typeface="Arial" panose="020B0604020202020204" pitchFamily="34" charset="0"/>
                </a:rPr>
                <a:t>H</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How can I learn more?</a:t>
              </a:r>
            </a:p>
          </p:txBody>
        </p:sp>
      </p:grpSp>
      <p:sp>
        <p:nvSpPr>
          <p:cNvPr id="2" name="Slide Number Placeholder 1">
            <a:extLst>
              <a:ext uri="{FF2B5EF4-FFF2-40B4-BE49-F238E27FC236}">
                <a16:creationId xmlns:a16="http://schemas.microsoft.com/office/drawing/2014/main" id="{1454B3D1-9BEE-248A-C03C-8E36D5765B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106</a:t>
            </a:fld>
            <a:endParaRPr lang="en-AU"/>
          </a:p>
        </p:txBody>
      </p:sp>
    </p:spTree>
    <p:extLst>
      <p:ext uri="{BB962C8B-B14F-4D97-AF65-F5344CB8AC3E}">
        <p14:creationId xmlns:p14="http://schemas.microsoft.com/office/powerpoint/2010/main" val="309452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7963A2DC-0A15-7823-88C2-749A5FCF0CD3}"/>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C7D41C72-FEEA-FEF1-286B-FA49A6B5E60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7.2 – from folk to future </a:t>
            </a:r>
            <a:r>
              <a:rPr lang="en-AU" sz="3600" b="0" i="0" kern="1200">
                <a:solidFill>
                  <a:schemeClr val="accent1"/>
                </a:solidFill>
                <a:effectLst/>
                <a:latin typeface="+mj-lt"/>
                <a:ea typeface="+mj-ea"/>
                <a:cs typeface="Arial" panose="020B0604020202020204" pitchFamily="34" charset="0"/>
              </a:rPr>
              <a:t>(1)</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7" name="Text Placeholder 6">
            <a:extLst>
              <a:ext uri="{FF2B5EF4-FFF2-40B4-BE49-F238E27FC236}">
                <a16:creationId xmlns:a16="http://schemas.microsoft.com/office/drawing/2014/main" id="{65A40A66-8BFE-24B7-9F7D-091C949808B9}"/>
              </a:ext>
            </a:extLst>
          </p:cNvPr>
          <p:cNvSpPr>
            <a:spLocks noGrp="1"/>
          </p:cNvSpPr>
          <p:nvPr>
            <p:ph type="body" sz="quarter" idx="18"/>
          </p:nvPr>
        </p:nvSpPr>
        <p:spPr/>
        <p:txBody>
          <a:bodyPr/>
          <a:lstStyle/>
          <a:p>
            <a:r>
              <a:rPr lang="en-US">
                <a:solidFill>
                  <a:srgbClr val="146CFD"/>
                </a:solidFill>
                <a:latin typeface="+mj-lt"/>
              </a:rPr>
              <a:t>Listening – ‘</a:t>
            </a:r>
            <a:r>
              <a:rPr lang="en-US" i="1">
                <a:solidFill>
                  <a:srgbClr val="146CFD"/>
                </a:solidFill>
                <a:latin typeface="+mj-lt"/>
              </a:rPr>
              <a:t>Ievan </a:t>
            </a:r>
            <a:r>
              <a:rPr lang="en-US" i="1" err="1">
                <a:solidFill>
                  <a:srgbClr val="146CFD"/>
                </a:solidFill>
                <a:latin typeface="+mj-lt"/>
              </a:rPr>
              <a:t>Polkka</a:t>
            </a:r>
            <a:r>
              <a:rPr lang="en-US" i="1">
                <a:solidFill>
                  <a:srgbClr val="146CFD"/>
                </a:solidFill>
                <a:latin typeface="+mj-lt"/>
              </a:rPr>
              <a:t>’</a:t>
            </a:r>
            <a:endParaRPr lang="en-GB">
              <a:latin typeface="+mj-lt"/>
            </a:endParaRPr>
          </a:p>
        </p:txBody>
      </p:sp>
      <p:sp>
        <p:nvSpPr>
          <p:cNvPr id="9" name="TextBox 8">
            <a:extLst>
              <a:ext uri="{FF2B5EF4-FFF2-40B4-BE49-F238E27FC236}">
                <a16:creationId xmlns:a16="http://schemas.microsoft.com/office/drawing/2014/main" id="{3D0603CE-E5B9-7926-F60E-969B6F382202}"/>
              </a:ext>
            </a:extLst>
          </p:cNvPr>
          <p:cNvSpPr txBox="1"/>
          <p:nvPr/>
        </p:nvSpPr>
        <p:spPr>
          <a:xfrm>
            <a:off x="357576" y="1379985"/>
            <a:ext cx="11187415" cy="7796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Access excerpts from two different versions of ‘</a:t>
            </a:r>
            <a:r>
              <a:rPr lang="en-AU" sz="1800" i="1"/>
              <a:t>Ievan </a:t>
            </a:r>
            <a:r>
              <a:rPr lang="en-AU" sz="1800" i="1" err="1"/>
              <a:t>Polkka</a:t>
            </a:r>
            <a:r>
              <a:rPr lang="en-AU" sz="1800" i="1"/>
              <a:t>’ – </a:t>
            </a:r>
            <a:r>
              <a:rPr lang="en-AU" sz="1800"/>
              <a:t>a Finnish folk melody with lyrics written by Eino Kettunen in 1928. Complete the activities on the next slide. </a:t>
            </a:r>
          </a:p>
        </p:txBody>
      </p:sp>
      <p:sp>
        <p:nvSpPr>
          <p:cNvPr id="2" name="TextBox 1">
            <a:extLst>
              <a:ext uri="{FF2B5EF4-FFF2-40B4-BE49-F238E27FC236}">
                <a16:creationId xmlns:a16="http://schemas.microsoft.com/office/drawing/2014/main" id="{027F2AD1-D6E2-E8B6-8B65-F5367E65CC86}"/>
              </a:ext>
            </a:extLst>
          </p:cNvPr>
          <p:cNvSpPr txBox="1"/>
          <p:nvPr/>
        </p:nvSpPr>
        <p:spPr>
          <a:xfrm>
            <a:off x="1469423" y="2516327"/>
            <a:ext cx="4276679" cy="545601"/>
          </a:xfrm>
          <a:prstGeom prst="rect">
            <a:avLst/>
          </a:prstGeom>
          <a:noFill/>
        </p:spPr>
        <p:txBody>
          <a:bodyPr wrap="square" lIns="0" tIns="0" rIns="0" bIns="0" rtlCol="0">
            <a:noAutofit/>
          </a:bodyPr>
          <a:lstStyle/>
          <a:p>
            <a:pPr>
              <a:lnSpc>
                <a:spcPct val="150000"/>
              </a:lnSpc>
            </a:pPr>
            <a:r>
              <a:rPr lang="en-AU" sz="1800">
                <a:hlinkClick r:id="rId5"/>
              </a:rPr>
              <a:t>Hatsune Miku – ‘Ievan </a:t>
            </a:r>
            <a:r>
              <a:rPr lang="en-AU" sz="1800" err="1">
                <a:hlinkClick r:id="rId5"/>
              </a:rPr>
              <a:t>Polkka</a:t>
            </a:r>
            <a:r>
              <a:rPr lang="en-AU" sz="1800">
                <a:hlinkClick r:id="rId5"/>
              </a:rPr>
              <a:t>’ (0:00-1:22) </a:t>
            </a:r>
            <a:endParaRPr lang="en-AU" sz="1800"/>
          </a:p>
          <a:p>
            <a:pPr>
              <a:lnSpc>
                <a:spcPct val="150000"/>
              </a:lnSpc>
            </a:pPr>
            <a:endParaRPr lang="en-GB" sz="1800">
              <a:solidFill>
                <a:srgbClr val="146CFD"/>
              </a:solidFill>
              <a:cs typeface="Arial"/>
            </a:endParaRPr>
          </a:p>
        </p:txBody>
      </p:sp>
      <p:pic>
        <p:nvPicPr>
          <p:cNvPr id="5" name="Online Media 4" descr="Ievan Polkka (Remastered 2024)">
            <a:hlinkClick r:id="" action="ppaction://media"/>
            <a:extLst>
              <a:ext uri="{FF2B5EF4-FFF2-40B4-BE49-F238E27FC236}">
                <a16:creationId xmlns:a16="http://schemas.microsoft.com/office/drawing/2014/main" id="{E9C47354-1471-57E8-07B0-974BBEC106C4}"/>
              </a:ext>
            </a:extLst>
          </p:cNvPr>
          <p:cNvPicPr>
            <a:picLocks noRot="1" noChangeAspect="1"/>
          </p:cNvPicPr>
          <p:nvPr>
            <a:videoFile r:link="rId1"/>
          </p:nvPr>
        </p:nvPicPr>
        <p:blipFill>
          <a:blip r:embed="rId6"/>
          <a:stretch>
            <a:fillRect/>
          </a:stretch>
        </p:blipFill>
        <p:spPr>
          <a:xfrm>
            <a:off x="1579200" y="3076868"/>
            <a:ext cx="4081283" cy="3060962"/>
          </a:xfrm>
          <a:prstGeom prst="rect">
            <a:avLst/>
          </a:prstGeom>
        </p:spPr>
      </p:pic>
      <p:sp>
        <p:nvSpPr>
          <p:cNvPr id="10" name="TextBox 9">
            <a:extLst>
              <a:ext uri="{FF2B5EF4-FFF2-40B4-BE49-F238E27FC236}">
                <a16:creationId xmlns:a16="http://schemas.microsoft.com/office/drawing/2014/main" id="{8E266958-8A1E-D12A-ED05-1F72DCAC6BFF}"/>
              </a:ext>
            </a:extLst>
          </p:cNvPr>
          <p:cNvSpPr txBox="1"/>
          <p:nvPr/>
        </p:nvSpPr>
        <p:spPr>
          <a:xfrm>
            <a:off x="1579200" y="6212493"/>
            <a:ext cx="4081283" cy="498447"/>
          </a:xfrm>
          <a:prstGeom prst="rect">
            <a:avLst/>
          </a:prstGeom>
          <a:noFill/>
        </p:spPr>
        <p:txBody>
          <a:bodyPr wrap="square" lIns="0" tIns="0" rIns="0" bIns="0" rtlCol="0">
            <a:noAutofit/>
          </a:bodyPr>
          <a:lstStyle/>
          <a:p>
            <a:pPr>
              <a:lnSpc>
                <a:spcPct val="150000"/>
              </a:lnSpc>
            </a:pPr>
            <a:r>
              <a:rPr lang="en-AU" sz="1000" i="1"/>
              <a:t>Hatsune Miku</a:t>
            </a:r>
            <a:r>
              <a:rPr lang="en-AU" sz="1000"/>
              <a:t> </a:t>
            </a:r>
            <a:r>
              <a:rPr lang="en-GB" sz="1000"/>
              <a:t>(27 April 2024) </a:t>
            </a:r>
            <a:r>
              <a:rPr lang="en-GB" sz="1000" i="1">
                <a:hlinkClick r:id="rId5"/>
              </a:rPr>
              <a:t>Ievan </a:t>
            </a:r>
            <a:r>
              <a:rPr lang="en-GB" sz="1000" i="1" err="1">
                <a:hlinkClick r:id="rId5"/>
              </a:rPr>
              <a:t>Polkka</a:t>
            </a:r>
            <a:r>
              <a:rPr lang="en-GB" sz="1000" i="1">
                <a:hlinkClick r:id="rId5"/>
              </a:rPr>
              <a:t> (Remastered 2024)</a:t>
            </a:r>
            <a:r>
              <a:rPr lang="en-GB" sz="1000">
                <a:hlinkClick r:id="rId5"/>
              </a:rPr>
              <a:t> (2:57) [video]</a:t>
            </a:r>
            <a:r>
              <a:rPr lang="en-GB" sz="1000"/>
              <a:t>,  </a:t>
            </a:r>
            <a:r>
              <a:rPr lang="en-GB" sz="1000" i="1"/>
              <a:t>Hatsune Miku</a:t>
            </a:r>
            <a:r>
              <a:rPr lang="en-GB" sz="1000"/>
              <a:t>, YouTube, accessed 15 October 2025</a:t>
            </a:r>
            <a:endParaRPr lang="en-AU" sz="1000"/>
          </a:p>
        </p:txBody>
      </p:sp>
      <p:sp>
        <p:nvSpPr>
          <p:cNvPr id="19" name="TextBox 18">
            <a:extLst>
              <a:ext uri="{FF2B5EF4-FFF2-40B4-BE49-F238E27FC236}">
                <a16:creationId xmlns:a16="http://schemas.microsoft.com/office/drawing/2014/main" id="{E73E6F37-C752-C23C-A51A-B764B32462B6}"/>
              </a:ext>
            </a:extLst>
          </p:cNvPr>
          <p:cNvSpPr txBox="1"/>
          <p:nvPr/>
        </p:nvSpPr>
        <p:spPr>
          <a:xfrm>
            <a:off x="6538805" y="2530134"/>
            <a:ext cx="4081283" cy="545601"/>
          </a:xfrm>
          <a:prstGeom prst="rect">
            <a:avLst/>
          </a:prstGeom>
          <a:noFill/>
        </p:spPr>
        <p:txBody>
          <a:bodyPr wrap="square" lIns="0" tIns="0" rIns="0" bIns="0" rtlCol="0">
            <a:noAutofit/>
          </a:bodyPr>
          <a:lstStyle/>
          <a:p>
            <a:pPr>
              <a:lnSpc>
                <a:spcPct val="150000"/>
              </a:lnSpc>
            </a:pPr>
            <a:r>
              <a:rPr lang="en-GB" sz="1800" err="1">
                <a:cs typeface="Arial"/>
                <a:hlinkClick r:id="rId7"/>
              </a:rPr>
              <a:t>Korpiklaani</a:t>
            </a:r>
            <a:r>
              <a:rPr lang="en-GB" sz="1800">
                <a:cs typeface="Arial"/>
                <a:hlinkClick r:id="rId7"/>
              </a:rPr>
              <a:t> – ‘Ievan </a:t>
            </a:r>
            <a:r>
              <a:rPr lang="en-GB" sz="1800" err="1">
                <a:cs typeface="Arial"/>
                <a:hlinkClick r:id="rId7"/>
              </a:rPr>
              <a:t>Polkka</a:t>
            </a:r>
            <a:r>
              <a:rPr lang="en-GB" sz="1800">
                <a:cs typeface="Arial"/>
                <a:hlinkClick r:id="rId7"/>
              </a:rPr>
              <a:t>’ (0:00-1:01)</a:t>
            </a:r>
            <a:endParaRPr lang="en-GB" sz="1800">
              <a:solidFill>
                <a:srgbClr val="146CFD"/>
              </a:solidFill>
              <a:cs typeface="Arial"/>
            </a:endParaRPr>
          </a:p>
        </p:txBody>
      </p:sp>
      <p:pic>
        <p:nvPicPr>
          <p:cNvPr id="8" name="Online Media 7" descr="Ievan Polkka">
            <a:hlinkClick r:id="" action="ppaction://media"/>
            <a:extLst>
              <a:ext uri="{FF2B5EF4-FFF2-40B4-BE49-F238E27FC236}">
                <a16:creationId xmlns:a16="http://schemas.microsoft.com/office/drawing/2014/main" id="{C0B94A92-3F54-3217-2592-0CB66DE2C082}"/>
              </a:ext>
            </a:extLst>
          </p:cNvPr>
          <p:cNvPicPr>
            <a:picLocks noRot="1" noChangeAspect="1"/>
          </p:cNvPicPr>
          <p:nvPr>
            <a:videoFile r:link="rId2"/>
          </p:nvPr>
        </p:nvPicPr>
        <p:blipFill>
          <a:blip r:embed="rId8"/>
          <a:stretch>
            <a:fillRect/>
          </a:stretch>
        </p:blipFill>
        <p:spPr>
          <a:xfrm>
            <a:off x="6538805" y="3075735"/>
            <a:ext cx="4082793" cy="3062095"/>
          </a:xfrm>
          <a:prstGeom prst="rect">
            <a:avLst/>
          </a:prstGeom>
        </p:spPr>
      </p:pic>
      <p:sp>
        <p:nvSpPr>
          <p:cNvPr id="18" name="TextBox 17">
            <a:extLst>
              <a:ext uri="{FF2B5EF4-FFF2-40B4-BE49-F238E27FC236}">
                <a16:creationId xmlns:a16="http://schemas.microsoft.com/office/drawing/2014/main" id="{55354572-E866-47B4-B6B8-3AD2986E7FBE}"/>
              </a:ext>
            </a:extLst>
          </p:cNvPr>
          <p:cNvSpPr txBox="1"/>
          <p:nvPr/>
        </p:nvSpPr>
        <p:spPr>
          <a:xfrm>
            <a:off x="6538805" y="6197553"/>
            <a:ext cx="4082793" cy="438724"/>
          </a:xfrm>
          <a:prstGeom prst="rect">
            <a:avLst/>
          </a:prstGeom>
          <a:noFill/>
        </p:spPr>
        <p:txBody>
          <a:bodyPr wrap="square" lIns="0" tIns="0" rIns="0" bIns="0" rtlCol="0">
            <a:noAutofit/>
          </a:bodyPr>
          <a:lstStyle/>
          <a:p>
            <a:pPr>
              <a:lnSpc>
                <a:spcPct val="150000"/>
              </a:lnSpc>
            </a:pPr>
            <a:r>
              <a:rPr lang="en-AU" sz="1000" i="1" err="1"/>
              <a:t>Korpiklaani</a:t>
            </a:r>
            <a:r>
              <a:rPr lang="en-AU" sz="1000"/>
              <a:t> </a:t>
            </a:r>
            <a:r>
              <a:rPr lang="en-GB" sz="1000"/>
              <a:t>(20 March 2019) </a:t>
            </a:r>
            <a:r>
              <a:rPr lang="en-GB" sz="1000" i="1">
                <a:hlinkClick r:id="rId7"/>
              </a:rPr>
              <a:t>Ievan </a:t>
            </a:r>
            <a:r>
              <a:rPr lang="en-GB" sz="1000" i="1" err="1">
                <a:hlinkClick r:id="rId7"/>
              </a:rPr>
              <a:t>Polkka</a:t>
            </a:r>
            <a:r>
              <a:rPr lang="en-GB" sz="1000" i="1">
                <a:hlinkClick r:id="rId7"/>
              </a:rPr>
              <a:t> </a:t>
            </a:r>
            <a:r>
              <a:rPr lang="en-GB" sz="1000">
                <a:hlinkClick r:id="rId7"/>
              </a:rPr>
              <a:t>(3:08) [video]</a:t>
            </a:r>
            <a:r>
              <a:rPr lang="en-GB" sz="1000"/>
              <a:t>,YouTube accessed 15 October 2025</a:t>
            </a:r>
            <a:endParaRPr lang="en-AU" sz="1000"/>
          </a:p>
        </p:txBody>
      </p:sp>
      <p:sp>
        <p:nvSpPr>
          <p:cNvPr id="67" name="Slide Number Placeholder 1">
            <a:extLst>
              <a:ext uri="{FF2B5EF4-FFF2-40B4-BE49-F238E27FC236}">
                <a16:creationId xmlns:a16="http://schemas.microsoft.com/office/drawing/2014/main" id="{EF550EBE-A606-A692-B1D5-79B1CCD07C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107</a:t>
            </a:fld>
            <a:endParaRPr lang="en-AU"/>
          </a:p>
        </p:txBody>
      </p:sp>
    </p:spTree>
    <p:extLst>
      <p:ext uri="{BB962C8B-B14F-4D97-AF65-F5344CB8AC3E}">
        <p14:creationId xmlns:p14="http://schemas.microsoft.com/office/powerpoint/2010/main" val="384277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5C0FAECD-3A56-87C2-CAF2-DA31DBD6676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5E386361-FDBA-5C6A-8CBB-1E562F7768F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7.2 – from folk to future </a:t>
            </a:r>
            <a:r>
              <a:rPr lang="en-AU" sz="3600" b="0" i="0" kern="1200">
                <a:solidFill>
                  <a:schemeClr val="accent1"/>
                </a:solidFill>
                <a:effectLst/>
                <a:latin typeface="+mj-lt"/>
                <a:ea typeface="+mj-ea"/>
                <a:cs typeface="Arial" panose="020B0604020202020204" pitchFamily="34" charset="0"/>
              </a:rPr>
              <a:t>(2)</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88F51BE9-42EA-7AFE-D61E-4296C383C759}"/>
              </a:ext>
            </a:extLst>
          </p:cNvPr>
          <p:cNvSpPr>
            <a:spLocks noGrp="1"/>
          </p:cNvSpPr>
          <p:nvPr>
            <p:ph type="body" sz="quarter" idx="18"/>
          </p:nvPr>
        </p:nvSpPr>
        <p:spPr/>
        <p:txBody>
          <a:bodyPr/>
          <a:lstStyle/>
          <a:p>
            <a:r>
              <a:rPr lang="en-US">
                <a:solidFill>
                  <a:srgbClr val="146CFD"/>
                </a:solidFill>
                <a:latin typeface="+mj-lt"/>
              </a:rPr>
              <a:t>Listening – ‘</a:t>
            </a:r>
            <a:r>
              <a:rPr lang="en-US" i="1">
                <a:solidFill>
                  <a:srgbClr val="146CFD"/>
                </a:solidFill>
                <a:latin typeface="+mj-lt"/>
              </a:rPr>
              <a:t>Ievan </a:t>
            </a:r>
            <a:r>
              <a:rPr lang="en-US" i="1" err="1">
                <a:solidFill>
                  <a:srgbClr val="146CFD"/>
                </a:solidFill>
                <a:latin typeface="+mj-lt"/>
              </a:rPr>
              <a:t>Polkka</a:t>
            </a:r>
            <a:r>
              <a:rPr lang="en-US" i="1">
                <a:solidFill>
                  <a:srgbClr val="146CFD"/>
                </a:solidFill>
                <a:latin typeface="+mj-lt"/>
              </a:rPr>
              <a:t>’</a:t>
            </a:r>
            <a:endParaRPr lang="en-GB">
              <a:latin typeface="+mj-lt"/>
            </a:endParaRPr>
          </a:p>
        </p:txBody>
      </p:sp>
      <p:sp>
        <p:nvSpPr>
          <p:cNvPr id="9" name="TextBox 8">
            <a:extLst>
              <a:ext uri="{FF2B5EF4-FFF2-40B4-BE49-F238E27FC236}">
                <a16:creationId xmlns:a16="http://schemas.microsoft.com/office/drawing/2014/main" id="{8EFEDF7B-969D-0FFE-D1AA-2281F04F505F}"/>
              </a:ext>
            </a:extLst>
          </p:cNvPr>
          <p:cNvSpPr txBox="1"/>
          <p:nvPr/>
        </p:nvSpPr>
        <p:spPr>
          <a:xfrm>
            <a:off x="360000" y="1563316"/>
            <a:ext cx="7821975" cy="493468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GB" sz="1800" b="1"/>
              <a:t>Step 1 – divide into two groups </a:t>
            </a:r>
          </a:p>
          <a:p>
            <a:pPr marL="285750" indent="-285750">
              <a:lnSpc>
                <a:spcPct val="150000"/>
              </a:lnSpc>
              <a:buFont typeface="Arial" panose="020B0604020202020204" pitchFamily="34" charset="0"/>
              <a:buChar char="•"/>
            </a:pPr>
            <a:r>
              <a:rPr lang="en-GB" sz="1800"/>
              <a:t>group A focuses on the </a:t>
            </a:r>
            <a:r>
              <a:rPr lang="en-GB" sz="1800" i="1"/>
              <a:t>Hatsune Miku</a:t>
            </a:r>
            <a:r>
              <a:rPr lang="en-GB" sz="1800"/>
              <a:t> version.</a:t>
            </a:r>
          </a:p>
          <a:p>
            <a:pPr marL="285750" indent="-285750">
              <a:lnSpc>
                <a:spcPct val="150000"/>
              </a:lnSpc>
              <a:buFont typeface="Arial" panose="020B0604020202020204" pitchFamily="34" charset="0"/>
              <a:buChar char="•"/>
            </a:pPr>
            <a:r>
              <a:rPr lang="en-GB" sz="1800"/>
              <a:t>group B focuses on the </a:t>
            </a:r>
            <a:r>
              <a:rPr lang="en-GB" sz="1800" i="1" err="1"/>
              <a:t>Korpiklaani</a:t>
            </a:r>
            <a:r>
              <a:rPr lang="en-GB" sz="1800"/>
              <a:t> version.</a:t>
            </a:r>
          </a:p>
          <a:p>
            <a:pPr>
              <a:lnSpc>
                <a:spcPct val="150000"/>
              </a:lnSpc>
            </a:pPr>
            <a:r>
              <a:rPr lang="en-GB" sz="1800" b="1"/>
              <a:t>Step 2 – listen to both excerpts twice</a:t>
            </a:r>
            <a:endParaRPr lang="en-GB" sz="1800"/>
          </a:p>
          <a:p>
            <a:pPr marL="285750" indent="-285750">
              <a:lnSpc>
                <a:spcPct val="150000"/>
              </a:lnSpc>
              <a:buFont typeface="Arial" panose="020B0604020202020204" pitchFamily="34" charset="0"/>
              <a:buChar char="•"/>
            </a:pPr>
            <a:r>
              <a:rPr lang="en-GB" sz="1800"/>
              <a:t>on large paper or small whiteboards, write what you notice about performing media, pitch and texture.</a:t>
            </a:r>
          </a:p>
          <a:p>
            <a:pPr marL="285750" indent="-285750">
              <a:lnSpc>
                <a:spcPct val="150000"/>
              </a:lnSpc>
              <a:buFont typeface="Arial" panose="020B0604020202020204" pitchFamily="34" charset="0"/>
              <a:buChar char="•"/>
            </a:pPr>
            <a:r>
              <a:rPr lang="en-GB" sz="1800"/>
              <a:t>every group member should contribute one observation or add further detail to an existing observation. </a:t>
            </a:r>
          </a:p>
          <a:p>
            <a:pPr>
              <a:lnSpc>
                <a:spcPct val="150000"/>
              </a:lnSpc>
            </a:pPr>
            <a:r>
              <a:rPr lang="en-GB" sz="1800" b="1"/>
              <a:t>Step 3 – build on each other’s work</a:t>
            </a:r>
            <a:endParaRPr lang="en-GB" sz="1800"/>
          </a:p>
          <a:p>
            <a:pPr marL="285750" indent="-285750">
              <a:lnSpc>
                <a:spcPct val="150000"/>
              </a:lnSpc>
              <a:buFont typeface="Arial" panose="020B0604020202020204" pitchFamily="34" charset="0"/>
              <a:buChar char="•"/>
            </a:pPr>
            <a:r>
              <a:rPr lang="en-GB" sz="1800"/>
              <a:t>swap your notes and shift your listening focus to the other version. </a:t>
            </a:r>
          </a:p>
          <a:p>
            <a:pPr marL="285750" indent="-285750">
              <a:lnSpc>
                <a:spcPct val="150000"/>
              </a:lnSpc>
              <a:buFont typeface="Arial" panose="020B0604020202020204" pitchFamily="34" charset="0"/>
              <a:buChar char="•"/>
            </a:pPr>
            <a:r>
              <a:rPr lang="en-GB" sz="1800"/>
              <a:t>listen to both versions twice again. </a:t>
            </a:r>
          </a:p>
          <a:p>
            <a:pPr marL="285750" indent="-285750">
              <a:lnSpc>
                <a:spcPct val="150000"/>
              </a:lnSpc>
              <a:buFont typeface="Arial" panose="020B0604020202020204" pitchFamily="34" charset="0"/>
              <a:buChar char="•"/>
            </a:pPr>
            <a:r>
              <a:rPr lang="en-GB" sz="1800"/>
              <a:t>add extra comments or differences you notice between the two versions.</a:t>
            </a:r>
            <a:endParaRPr lang="en-GB" sz="1600"/>
          </a:p>
        </p:txBody>
      </p:sp>
      <p:sp>
        <p:nvSpPr>
          <p:cNvPr id="4" name="Rectangle 3">
            <a:extLst>
              <a:ext uri="{FF2B5EF4-FFF2-40B4-BE49-F238E27FC236}">
                <a16:creationId xmlns:a16="http://schemas.microsoft.com/office/drawing/2014/main" id="{B183950C-A2F7-4B64-0636-23CB8D5E7172}"/>
              </a:ext>
            </a:extLst>
          </p:cNvPr>
          <p:cNvSpPr/>
          <p:nvPr/>
        </p:nvSpPr>
        <p:spPr>
          <a:xfrm>
            <a:off x="8503920" y="1563316"/>
            <a:ext cx="3340080" cy="3941041"/>
          </a:xfrm>
          <a:prstGeom prst="rect">
            <a:avLst/>
          </a:prstGeom>
          <a:solidFill>
            <a:srgbClr val="FBDBE7"/>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1" i="0" u="none" strike="noStrike" kern="1200" cap="none" spc="0" normalizeH="0" baseline="0" noProof="0">
                <a:ln>
                  <a:noFill/>
                </a:ln>
                <a:solidFill>
                  <a:srgbClr val="22272B"/>
                </a:solidFill>
                <a:effectLst/>
                <a:uLnTx/>
                <a:uFillTx/>
                <a:latin typeface="+mj-lt"/>
                <a:ea typeface="+mn-ea"/>
                <a:cs typeface="+mn-cs"/>
              </a:rPr>
              <a:t>Reflection questions</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a:ln>
                  <a:noFill/>
                </a:ln>
                <a:solidFill>
                  <a:srgbClr val="22272B"/>
                </a:solidFill>
                <a:effectLst/>
                <a:uLnTx/>
                <a:uFillTx/>
                <a:ea typeface="+mn-ea"/>
                <a:cs typeface="+mn-cs"/>
              </a:rPr>
              <a:t>How does technology and style change the way we experience this traditional Finnish song?</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a:ln>
                  <a:noFill/>
                </a:ln>
                <a:solidFill>
                  <a:srgbClr val="22272B"/>
                </a:solidFill>
                <a:effectLst/>
                <a:uLnTx/>
                <a:uFillTx/>
                <a:ea typeface="+mn-ea"/>
                <a:cs typeface="+mn-cs"/>
              </a:rPr>
              <a:t>What other elements of music could you discuss in detail with these two excerpts?</a:t>
            </a:r>
          </a:p>
        </p:txBody>
      </p:sp>
      <p:sp>
        <p:nvSpPr>
          <p:cNvPr id="67" name="Slide Number Placeholder 1">
            <a:extLst>
              <a:ext uri="{FF2B5EF4-FFF2-40B4-BE49-F238E27FC236}">
                <a16:creationId xmlns:a16="http://schemas.microsoft.com/office/drawing/2014/main" id="{65B7C389-CA94-6652-B1E3-E0A532C394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108</a:t>
            </a:fld>
            <a:endParaRPr lang="en-AU"/>
          </a:p>
        </p:txBody>
      </p:sp>
    </p:spTree>
    <p:extLst>
      <p:ext uri="{BB962C8B-B14F-4D97-AF65-F5344CB8AC3E}">
        <p14:creationId xmlns:p14="http://schemas.microsoft.com/office/powerpoint/2010/main" val="128452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EE8DE6C8-224B-4BA9-1FFF-DF68BF5A9C11}"/>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C316B29B-153C-8E19-0D1E-1FAA535989E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7.2 – from folk to future </a:t>
            </a:r>
            <a:r>
              <a:rPr lang="en-AU" sz="3600" b="0" i="0" kern="1200">
                <a:solidFill>
                  <a:schemeClr val="accent1"/>
                </a:solidFill>
                <a:effectLst/>
                <a:latin typeface="Arial" panose="020B0604020202020204" pitchFamily="34" charset="0"/>
                <a:ea typeface="+mj-ea"/>
                <a:cs typeface="Arial" panose="020B0604020202020204" pitchFamily="34" charset="0"/>
              </a:rPr>
              <a:t>(3)</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 Placeholder 1">
            <a:extLst>
              <a:ext uri="{FF2B5EF4-FFF2-40B4-BE49-F238E27FC236}">
                <a16:creationId xmlns:a16="http://schemas.microsoft.com/office/drawing/2014/main" id="{4821B871-89E6-18EF-817C-8332F69D6D30}"/>
              </a:ext>
            </a:extLst>
          </p:cNvPr>
          <p:cNvSpPr>
            <a:spLocks noGrp="1"/>
          </p:cNvSpPr>
          <p:nvPr>
            <p:ph type="body" sz="quarter" idx="18"/>
          </p:nvPr>
        </p:nvSpPr>
        <p:spPr/>
        <p:txBody>
          <a:bodyPr/>
          <a:lstStyle/>
          <a:p>
            <a:r>
              <a:rPr lang="en-US">
                <a:solidFill>
                  <a:srgbClr val="146CFD"/>
                </a:solidFill>
              </a:rPr>
              <a:t>Extension listening – ‘</a:t>
            </a:r>
            <a:r>
              <a:rPr lang="en-US" i="1">
                <a:solidFill>
                  <a:srgbClr val="146CFD"/>
                </a:solidFill>
              </a:rPr>
              <a:t>Ievan </a:t>
            </a:r>
            <a:r>
              <a:rPr lang="en-US" i="1" err="1">
                <a:solidFill>
                  <a:srgbClr val="146CFD"/>
                </a:solidFill>
              </a:rPr>
              <a:t>Polkka</a:t>
            </a:r>
            <a:r>
              <a:rPr lang="en-US" i="1">
                <a:solidFill>
                  <a:srgbClr val="146CFD"/>
                </a:solidFill>
              </a:rPr>
              <a:t>’</a:t>
            </a:r>
            <a:r>
              <a:rPr lang="en-US">
                <a:solidFill>
                  <a:srgbClr val="146CFD"/>
                </a:solidFill>
              </a:rPr>
              <a:t> score analysis</a:t>
            </a:r>
            <a:endParaRPr lang="en-GB"/>
          </a:p>
        </p:txBody>
      </p:sp>
      <p:sp>
        <p:nvSpPr>
          <p:cNvPr id="9" name="TextBox 8">
            <a:extLst>
              <a:ext uri="{FF2B5EF4-FFF2-40B4-BE49-F238E27FC236}">
                <a16:creationId xmlns:a16="http://schemas.microsoft.com/office/drawing/2014/main" id="{30043396-A0DC-3495-A65A-76E1387FE5DF}"/>
              </a:ext>
            </a:extLst>
          </p:cNvPr>
          <p:cNvSpPr txBox="1"/>
          <p:nvPr/>
        </p:nvSpPr>
        <p:spPr>
          <a:xfrm>
            <a:off x="360000" y="1345817"/>
            <a:ext cx="11422426" cy="53501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sz="1800">
                <a:solidFill>
                  <a:srgbClr val="22272B"/>
                </a:solidFill>
                <a:cs typeface="Arial"/>
              </a:rPr>
              <a:t>Access the sheet music for ‘</a:t>
            </a:r>
            <a:r>
              <a:rPr lang="en-US" sz="1800" i="1">
                <a:solidFill>
                  <a:srgbClr val="22272B"/>
                </a:solidFill>
                <a:cs typeface="Arial"/>
              </a:rPr>
              <a:t>Ievan </a:t>
            </a:r>
            <a:r>
              <a:rPr lang="en-US" sz="1800" i="1" err="1">
                <a:solidFill>
                  <a:srgbClr val="22272B"/>
                </a:solidFill>
                <a:cs typeface="Arial"/>
              </a:rPr>
              <a:t>Polkka</a:t>
            </a:r>
            <a:r>
              <a:rPr lang="en-US" sz="1800" i="1">
                <a:solidFill>
                  <a:srgbClr val="22272B"/>
                </a:solidFill>
                <a:cs typeface="Arial"/>
              </a:rPr>
              <a:t>’</a:t>
            </a:r>
            <a:r>
              <a:rPr lang="en-US" sz="1800">
                <a:solidFill>
                  <a:srgbClr val="22272B"/>
                </a:solidFill>
                <a:cs typeface="Arial"/>
              </a:rPr>
              <a:t> on </a:t>
            </a:r>
            <a:r>
              <a:rPr lang="en-US" sz="1800" err="1">
                <a:solidFill>
                  <a:srgbClr val="22272B"/>
                </a:solidFill>
                <a:cs typeface="Arial"/>
              </a:rPr>
              <a:t>Musescore</a:t>
            </a:r>
            <a:r>
              <a:rPr lang="en-US" sz="1800">
                <a:solidFill>
                  <a:srgbClr val="22272B"/>
                </a:solidFill>
                <a:cs typeface="Arial"/>
              </a:rPr>
              <a:t> (or similar). Make sure there is a concert pitch instrument in whatever version you choose. Here are a few options: </a:t>
            </a:r>
            <a:r>
              <a:rPr lang="en-US" sz="1800">
                <a:solidFill>
                  <a:srgbClr val="22272B"/>
                </a:solidFill>
                <a:cs typeface="Arial"/>
                <a:hlinkClick r:id="rId3"/>
              </a:rPr>
              <a:t>‘</a:t>
            </a:r>
            <a:r>
              <a:rPr lang="en-US" sz="1800" i="1">
                <a:solidFill>
                  <a:srgbClr val="22272B"/>
                </a:solidFill>
                <a:cs typeface="Arial"/>
                <a:hlinkClick r:id="rId3"/>
              </a:rPr>
              <a:t>Ievan </a:t>
            </a:r>
            <a:r>
              <a:rPr lang="en-US" sz="1800" i="1" err="1">
                <a:solidFill>
                  <a:srgbClr val="22272B"/>
                </a:solidFill>
                <a:cs typeface="Arial"/>
                <a:hlinkClick r:id="rId3"/>
              </a:rPr>
              <a:t>Polkka</a:t>
            </a:r>
            <a:r>
              <a:rPr lang="en-US" sz="1800">
                <a:solidFill>
                  <a:srgbClr val="22272B"/>
                </a:solidFill>
                <a:cs typeface="Arial"/>
                <a:hlinkClick r:id="rId3"/>
              </a:rPr>
              <a:t>’ version 1 (score)</a:t>
            </a:r>
            <a:r>
              <a:rPr lang="en-US" sz="1800">
                <a:solidFill>
                  <a:srgbClr val="22272B"/>
                </a:solidFill>
                <a:cs typeface="Arial"/>
              </a:rPr>
              <a:t> or </a:t>
            </a:r>
            <a:r>
              <a:rPr lang="en-US" sz="1800">
                <a:solidFill>
                  <a:srgbClr val="22272B"/>
                </a:solidFill>
                <a:cs typeface="Arial"/>
                <a:hlinkClick r:id="rId4"/>
              </a:rPr>
              <a:t>‘</a:t>
            </a:r>
            <a:r>
              <a:rPr lang="en-US" sz="1800" i="1">
                <a:solidFill>
                  <a:srgbClr val="22272B"/>
                </a:solidFill>
                <a:cs typeface="Arial"/>
                <a:hlinkClick r:id="rId4"/>
              </a:rPr>
              <a:t>Ievan </a:t>
            </a:r>
            <a:r>
              <a:rPr lang="en-US" sz="1800" i="1" err="1">
                <a:solidFill>
                  <a:srgbClr val="22272B"/>
                </a:solidFill>
                <a:cs typeface="Arial"/>
                <a:hlinkClick r:id="rId4"/>
              </a:rPr>
              <a:t>Polkka</a:t>
            </a:r>
            <a:r>
              <a:rPr lang="en-US" sz="1800" i="1">
                <a:solidFill>
                  <a:srgbClr val="22272B"/>
                </a:solidFill>
                <a:cs typeface="Arial"/>
                <a:hlinkClick r:id="rId4"/>
              </a:rPr>
              <a:t>’ </a:t>
            </a:r>
            <a:r>
              <a:rPr lang="en-US" sz="1800">
                <a:solidFill>
                  <a:srgbClr val="22272B"/>
                </a:solidFill>
                <a:cs typeface="Arial"/>
                <a:hlinkClick r:id="rId4"/>
              </a:rPr>
              <a:t>version 2 (score)</a:t>
            </a:r>
            <a:r>
              <a:rPr lang="en-US" sz="1800">
                <a:solidFill>
                  <a:srgbClr val="22272B"/>
                </a:solidFill>
                <a:cs typeface="Arial"/>
              </a:rPr>
              <a:t>. </a:t>
            </a:r>
          </a:p>
          <a:p>
            <a:pPr marL="342900" indent="-342900">
              <a:lnSpc>
                <a:spcPct val="150000"/>
              </a:lnSpc>
              <a:buFont typeface="+mj-lt"/>
              <a:buAutoNum type="arabicPeriod"/>
            </a:pPr>
            <a:r>
              <a:rPr lang="en-GB" sz="1800"/>
              <a:t>Identify the key signature of this piece of music.</a:t>
            </a:r>
          </a:p>
          <a:p>
            <a:pPr marL="342900" indent="-342900">
              <a:lnSpc>
                <a:spcPct val="150000"/>
              </a:lnSpc>
              <a:buFont typeface="+mj-lt"/>
              <a:buAutoNum type="arabicPeriod"/>
            </a:pPr>
            <a:r>
              <a:rPr lang="en-GB" sz="1800"/>
              <a:t>What is the tonality of this piece of music? Major? Minor? Modal?</a:t>
            </a:r>
          </a:p>
          <a:p>
            <a:pPr marL="342900" indent="-342900">
              <a:lnSpc>
                <a:spcPct val="150000"/>
              </a:lnSpc>
              <a:buFont typeface="+mj-lt"/>
              <a:buAutoNum type="arabicPeriod"/>
            </a:pPr>
            <a:r>
              <a:rPr lang="en-GB" sz="1800"/>
              <a:t>What is the first note used in the bass line? How would you describe this bass line? Is it similar to other styles of music you are familiar with?</a:t>
            </a:r>
          </a:p>
          <a:p>
            <a:pPr marL="342900" indent="-342900">
              <a:lnSpc>
                <a:spcPct val="150000"/>
              </a:lnSpc>
              <a:buFont typeface="+mj-lt"/>
              <a:buAutoNum type="arabicPeriod"/>
            </a:pPr>
            <a:r>
              <a:rPr lang="en-GB" sz="1800"/>
              <a:t>Thinking about what you already know about scales and modes, identify the scale or mode the main melody of ‘</a:t>
            </a:r>
            <a:r>
              <a:rPr lang="en-GB" sz="1800" i="1"/>
              <a:t>Ievan </a:t>
            </a:r>
            <a:r>
              <a:rPr lang="en-GB" sz="1800" i="1" err="1"/>
              <a:t>Polkka</a:t>
            </a:r>
            <a:r>
              <a:rPr lang="en-GB" sz="1800" i="1"/>
              <a:t>’</a:t>
            </a:r>
            <a:r>
              <a:rPr lang="en-GB" sz="1800"/>
              <a:t> uses.</a:t>
            </a:r>
          </a:p>
          <a:p>
            <a:pPr marL="342900" indent="-342900">
              <a:lnSpc>
                <a:spcPct val="150000"/>
              </a:lnSpc>
              <a:buFont typeface="+mj-lt"/>
              <a:buAutoNum type="arabicPeriod"/>
            </a:pPr>
            <a:r>
              <a:rPr lang="en-GB" sz="1800"/>
              <a:t>Write out 2 octaves of this scale or mode on a blank stave using crotchets and accidentals in both treble and bass clef. Pay close attention to stem direction and ledger lines as required.</a:t>
            </a:r>
          </a:p>
          <a:p>
            <a:pPr marL="342900" indent="-342900">
              <a:lnSpc>
                <a:spcPct val="150000"/>
              </a:lnSpc>
              <a:buFont typeface="+mj-lt"/>
              <a:buAutoNum type="arabicPeriod"/>
            </a:pPr>
            <a:r>
              <a:rPr lang="en-GB" sz="1800"/>
              <a:t>Label each note and identify the interval between each.</a:t>
            </a:r>
          </a:p>
          <a:p>
            <a:pPr marL="342900" indent="-342900">
              <a:lnSpc>
                <a:spcPct val="150000"/>
              </a:lnSpc>
              <a:buFont typeface="+mj-lt"/>
              <a:buAutoNum type="arabicPeriod"/>
            </a:pPr>
            <a:r>
              <a:rPr lang="en-GB" sz="1800"/>
              <a:t>Write out the harmonic progression for two different 8-bar sections of ‘</a:t>
            </a:r>
            <a:r>
              <a:rPr lang="en-GB" sz="1800" i="1"/>
              <a:t>Ievan </a:t>
            </a:r>
            <a:r>
              <a:rPr lang="en-GB" sz="1800" i="1" err="1"/>
              <a:t>Polkka</a:t>
            </a:r>
            <a:r>
              <a:rPr lang="en-GB" sz="1800"/>
              <a:t>.’ </a:t>
            </a:r>
          </a:p>
        </p:txBody>
      </p:sp>
      <p:sp>
        <p:nvSpPr>
          <p:cNvPr id="67" name="Slide Number Placeholder 1">
            <a:extLst>
              <a:ext uri="{FF2B5EF4-FFF2-40B4-BE49-F238E27FC236}">
                <a16:creationId xmlns:a16="http://schemas.microsoft.com/office/drawing/2014/main" id="{6AD1BB35-B166-83AD-32E1-2FE629D1F9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67500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9825EDEC-BC62-4585-07BA-A5CA80603E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288701B-FBD0-A515-B9D6-D353ED1913A7}"/>
              </a:ext>
            </a:extLst>
          </p:cNvPr>
          <p:cNvSpPr>
            <a:spLocks noGrp="1"/>
          </p:cNvSpPr>
          <p:nvPr>
            <p:ph type="title"/>
          </p:nvPr>
        </p:nvSpPr>
        <p:spPr/>
        <p:txBody>
          <a:bodyPr/>
          <a:lstStyle/>
          <a:p>
            <a:r>
              <a:rPr lang="en-AU">
                <a:latin typeface="+mj-lt"/>
                <a:cs typeface="Arial"/>
              </a:rPr>
              <a:t>Activity 1.2 – </a:t>
            </a:r>
            <a:r>
              <a:rPr lang="en-AU" i="1">
                <a:latin typeface="+mj-lt"/>
                <a:cs typeface="Arial"/>
              </a:rPr>
              <a:t>‘Hana Hachijo’ – The Beauty of 8</a:t>
            </a:r>
            <a:r>
              <a:rPr lang="en-AU">
                <a:latin typeface="+mj-lt"/>
                <a:cs typeface="Arial"/>
              </a:rPr>
              <a:t> (2)</a:t>
            </a:r>
            <a:endParaRPr lang="en-US">
              <a:latin typeface="+mj-lt"/>
              <a:cs typeface="Arial"/>
            </a:endParaRPr>
          </a:p>
        </p:txBody>
      </p:sp>
      <p:sp>
        <p:nvSpPr>
          <p:cNvPr id="17" name="Text Placeholder 16">
            <a:extLst>
              <a:ext uri="{FF2B5EF4-FFF2-40B4-BE49-F238E27FC236}">
                <a16:creationId xmlns:a16="http://schemas.microsoft.com/office/drawing/2014/main" id="{C6833EDC-CC13-1E2D-1A51-AF296E9B892C}"/>
              </a:ext>
            </a:extLst>
          </p:cNvPr>
          <p:cNvSpPr>
            <a:spLocks noGrp="1"/>
          </p:cNvSpPr>
          <p:nvPr>
            <p:ph type="body" sz="quarter" idx="18"/>
          </p:nvPr>
        </p:nvSpPr>
        <p:spPr>
          <a:xfrm>
            <a:off x="359999" y="1091131"/>
            <a:ext cx="11483999" cy="310015"/>
          </a:xfrm>
        </p:spPr>
        <p:txBody>
          <a:bodyPr/>
          <a:lstStyle/>
          <a:p>
            <a:r>
              <a:rPr lang="en-US">
                <a:latin typeface="+mj-lt"/>
                <a:cs typeface="Arial"/>
              </a:rPr>
              <a:t>Listening – </a:t>
            </a:r>
            <a:r>
              <a:rPr lang="en-US">
                <a:latin typeface="+mj-lt"/>
                <a:cs typeface="Arial"/>
                <a:hlinkClick r:id="rId3"/>
              </a:rPr>
              <a:t>The Beauty of 8 – </a:t>
            </a:r>
            <a:r>
              <a:rPr lang="en-US" err="1">
                <a:latin typeface="+mj-lt"/>
                <a:cs typeface="Arial"/>
                <a:hlinkClick r:id="rId3"/>
              </a:rPr>
              <a:t>Taikoz</a:t>
            </a:r>
            <a:r>
              <a:rPr lang="en-US">
                <a:latin typeface="+mj-lt"/>
                <a:cs typeface="Arial"/>
                <a:hlinkClick r:id="rId3"/>
              </a:rPr>
              <a:t> – Melbourne 2017 (1:41:43)</a:t>
            </a:r>
            <a:endParaRPr lang="en-US">
              <a:latin typeface="+mj-lt"/>
            </a:endParaRPr>
          </a:p>
        </p:txBody>
      </p:sp>
      <p:sp>
        <p:nvSpPr>
          <p:cNvPr id="3" name="TextBox 2">
            <a:extLst>
              <a:ext uri="{FF2B5EF4-FFF2-40B4-BE49-F238E27FC236}">
                <a16:creationId xmlns:a16="http://schemas.microsoft.com/office/drawing/2014/main" id="{0AF189BA-A9CA-9D6B-3ED6-E55AECF50035}"/>
              </a:ext>
            </a:extLst>
          </p:cNvPr>
          <p:cNvSpPr txBox="1"/>
          <p:nvPr/>
        </p:nvSpPr>
        <p:spPr>
          <a:xfrm>
            <a:off x="359999" y="1586676"/>
            <a:ext cx="7187806" cy="513473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GB" sz="1800">
                <a:cs typeface="Arial"/>
              </a:rPr>
              <a:t>Access the next segment from the Beauty of 8 and complete the reflection questions:</a:t>
            </a:r>
            <a:endParaRPr lang="en-US" sz="1800">
              <a:cs typeface="Arial"/>
            </a:endParaRPr>
          </a:p>
          <a:p>
            <a:pPr>
              <a:lnSpc>
                <a:spcPct val="150000"/>
              </a:lnSpc>
              <a:spcAft>
                <a:spcPts val="600"/>
              </a:spcAft>
            </a:pPr>
            <a:r>
              <a:rPr lang="en-AU" sz="1800">
                <a:cs typeface="Arial"/>
                <a:hlinkClick r:id="rId4"/>
              </a:rPr>
              <a:t>The Beauty of 8 – </a:t>
            </a:r>
            <a:r>
              <a:rPr lang="en-AU" sz="1800" err="1">
                <a:cs typeface="Arial"/>
                <a:hlinkClick r:id="rId4"/>
              </a:rPr>
              <a:t>Taikoz</a:t>
            </a:r>
            <a:r>
              <a:rPr lang="en-AU" sz="1800">
                <a:cs typeface="Arial"/>
                <a:hlinkClick r:id="rId4"/>
              </a:rPr>
              <a:t> – Melbourne 2017 (1:41:43)</a:t>
            </a:r>
            <a:r>
              <a:rPr lang="en-AU" sz="1800">
                <a:cs typeface="Arial"/>
              </a:rPr>
              <a:t> </a:t>
            </a:r>
            <a:endParaRPr lang="en-US" sz="1800">
              <a:cs typeface="Arial"/>
            </a:endParaRPr>
          </a:p>
          <a:p>
            <a:pPr>
              <a:lnSpc>
                <a:spcPct val="150000"/>
              </a:lnSpc>
              <a:spcAft>
                <a:spcPts val="600"/>
              </a:spcAft>
            </a:pPr>
            <a:r>
              <a:rPr lang="en-AU" sz="1800">
                <a:cs typeface="Arial"/>
              </a:rPr>
              <a:t>(1:25:30 – 1:28:20)</a:t>
            </a:r>
            <a:endParaRPr lang="en-AU" sz="1800"/>
          </a:p>
          <a:p>
            <a:pPr>
              <a:lnSpc>
                <a:spcPct val="150000"/>
              </a:lnSpc>
              <a:spcAft>
                <a:spcPts val="600"/>
              </a:spcAft>
            </a:pPr>
            <a:r>
              <a:rPr lang="en-AU" sz="1800" b="1">
                <a:cs typeface="Arial"/>
              </a:rPr>
              <a:t>Reflection questions</a:t>
            </a:r>
            <a:endParaRPr lang="en-GB" sz="1800">
              <a:cs typeface="Arial"/>
            </a:endParaRPr>
          </a:p>
          <a:p>
            <a:pPr marL="285750" indent="-285750">
              <a:lnSpc>
                <a:spcPct val="150000"/>
              </a:lnSpc>
              <a:spcAft>
                <a:spcPts val="600"/>
              </a:spcAft>
              <a:buFont typeface="Arial"/>
              <a:buChar char="•"/>
            </a:pPr>
            <a:r>
              <a:rPr lang="en-GB" sz="1800">
                <a:solidFill>
                  <a:srgbClr val="333333"/>
                </a:solidFill>
                <a:ea typeface="Open Sans"/>
                <a:cs typeface="Open Sans"/>
              </a:rPr>
              <a:t>How does Ian know when to start his solo section? </a:t>
            </a:r>
          </a:p>
          <a:p>
            <a:pPr marL="285750" indent="-285750">
              <a:lnSpc>
                <a:spcPct val="150000"/>
              </a:lnSpc>
              <a:spcAft>
                <a:spcPts val="600"/>
              </a:spcAft>
              <a:buFont typeface="Arial"/>
              <a:buChar char="•"/>
            </a:pPr>
            <a:r>
              <a:rPr lang="en-GB" sz="1800">
                <a:solidFill>
                  <a:srgbClr val="333333"/>
                </a:solidFill>
                <a:ea typeface="Open Sans"/>
                <a:cs typeface="Open Sans"/>
              </a:rPr>
              <a:t>How would you describe Ian’s playing style and rhythmic choices? </a:t>
            </a:r>
          </a:p>
          <a:p>
            <a:pPr marL="285750" indent="-285750">
              <a:lnSpc>
                <a:spcPct val="150000"/>
              </a:lnSpc>
              <a:spcAft>
                <a:spcPts val="600"/>
              </a:spcAft>
              <a:buFont typeface="Arial"/>
              <a:buChar char="•"/>
            </a:pPr>
            <a:r>
              <a:rPr lang="en-GB" sz="1800">
                <a:solidFill>
                  <a:srgbClr val="333333"/>
                </a:solidFill>
                <a:ea typeface="Open Sans"/>
                <a:cs typeface="Open Sans"/>
              </a:rPr>
              <a:t>Why did they start tapping on the side of the drums? </a:t>
            </a:r>
          </a:p>
          <a:p>
            <a:pPr marL="285750" indent="-285750">
              <a:lnSpc>
                <a:spcPct val="150000"/>
              </a:lnSpc>
              <a:spcAft>
                <a:spcPts val="600"/>
              </a:spcAft>
              <a:buFont typeface="Arial"/>
              <a:buChar char="•"/>
            </a:pPr>
            <a:r>
              <a:rPr lang="en-GB" sz="1800">
                <a:solidFill>
                  <a:srgbClr val="333333"/>
                </a:solidFill>
                <a:ea typeface="Open Sans"/>
                <a:cs typeface="Open Sans"/>
              </a:rPr>
              <a:t>How would you describe the timbre of the tapping? </a:t>
            </a:r>
          </a:p>
          <a:p>
            <a:pPr marL="285750" indent="-285750">
              <a:lnSpc>
                <a:spcPct val="150000"/>
              </a:lnSpc>
              <a:spcAft>
                <a:spcPts val="600"/>
              </a:spcAft>
              <a:buFont typeface="Arial"/>
              <a:buChar char="•"/>
            </a:pPr>
            <a:r>
              <a:rPr lang="en-GB" sz="1800">
                <a:solidFill>
                  <a:srgbClr val="333333"/>
                </a:solidFill>
                <a:ea typeface="Open Sans"/>
                <a:cs typeface="Open Sans"/>
              </a:rPr>
              <a:t>What happened towards the end and why was it so engaging as an audience member? </a:t>
            </a:r>
          </a:p>
        </p:txBody>
      </p:sp>
      <p:pic>
        <p:nvPicPr>
          <p:cNvPr id="8" name="Picture 7">
            <a:extLst>
              <a:ext uri="{FF2B5EF4-FFF2-40B4-BE49-F238E27FC236}">
                <a16:creationId xmlns:a16="http://schemas.microsoft.com/office/drawing/2014/main" id="{1D74CB19-F2B9-3F89-BA5F-6FB6179665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94721" y="1131541"/>
            <a:ext cx="3116520" cy="4808162"/>
          </a:xfrm>
          <a:prstGeom prst="rect">
            <a:avLst/>
          </a:prstGeom>
        </p:spPr>
      </p:pic>
      <p:sp>
        <p:nvSpPr>
          <p:cNvPr id="6" name="TextBox 5">
            <a:extLst>
              <a:ext uri="{FF2B5EF4-FFF2-40B4-BE49-F238E27FC236}">
                <a16:creationId xmlns:a16="http://schemas.microsoft.com/office/drawing/2014/main" id="{7E368472-8AA0-C3AD-2358-EADB51A1EC91}"/>
              </a:ext>
              <a:ext uri="{C183D7F6-B498-43B3-948B-1728B52AA6E4}">
                <adec:decorative xmlns:adec="http://schemas.microsoft.com/office/drawing/2017/decorative" val="1"/>
              </a:ext>
            </a:extLst>
          </p:cNvPr>
          <p:cNvSpPr txBox="1"/>
          <p:nvPr/>
        </p:nvSpPr>
        <p:spPr>
          <a:xfrm>
            <a:off x="8247497" y="5939703"/>
            <a:ext cx="3360722" cy="756297"/>
          </a:xfrm>
          <a:prstGeom prst="rect">
            <a:avLst/>
          </a:prstGeom>
          <a:noFill/>
        </p:spPr>
        <p:txBody>
          <a:bodyPr wrap="square">
            <a:spAutoFit/>
          </a:bodyPr>
          <a:lstStyle/>
          <a:p>
            <a:pPr>
              <a:lnSpc>
                <a:spcPct val="150000"/>
              </a:lnSpc>
            </a:pPr>
            <a:r>
              <a:rPr lang="en-GB" sz="1000" b="0" i="0" u="sng" strike="noStrike" err="1">
                <a:solidFill>
                  <a:srgbClr val="467886"/>
                </a:solidFill>
                <a:effectLst/>
                <a:hlinkClick r:id="rId6"/>
              </a:rPr>
              <a:t>Makibano</a:t>
            </a:r>
            <a:r>
              <a:rPr lang="en-GB" sz="1000" b="0" i="0" u="sng" strike="noStrike">
                <a:solidFill>
                  <a:srgbClr val="467886"/>
                </a:solidFill>
                <a:effectLst/>
                <a:hlinkClick r:id="rId6"/>
              </a:rPr>
              <a:t> kid drummers</a:t>
            </a:r>
            <a:r>
              <a:rPr lang="en-GB" sz="1000" b="0" i="0">
                <a:solidFill>
                  <a:srgbClr val="000000"/>
                </a:solidFill>
                <a:effectLst/>
              </a:rPr>
              <a:t> (2004) by Jessica De Pierri, is licensed under Wikimedia commons (</a:t>
            </a:r>
            <a:r>
              <a:rPr lang="en-GB" sz="1000">
                <a:solidFill>
                  <a:srgbClr val="000000"/>
                </a:solidFill>
              </a:rPr>
              <a:t>accessed </a:t>
            </a:r>
            <a:r>
              <a:rPr lang="en-GB" sz="1000" b="0" i="0">
                <a:solidFill>
                  <a:srgbClr val="000000"/>
                </a:solidFill>
                <a:effectLst/>
              </a:rPr>
              <a:t>August 2025) </a:t>
            </a:r>
            <a:endParaRPr lang="en-US" sz="1000"/>
          </a:p>
        </p:txBody>
      </p:sp>
      <p:sp>
        <p:nvSpPr>
          <p:cNvPr id="2" name="Slide Number Placeholder 1">
            <a:extLst>
              <a:ext uri="{FF2B5EF4-FFF2-40B4-BE49-F238E27FC236}">
                <a16:creationId xmlns:a16="http://schemas.microsoft.com/office/drawing/2014/main" id="{C3FAF4BD-4539-C3BC-6B60-E536F4A4E0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382575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352D11A6-996F-5824-1FFB-A84FC4ED1C3E}"/>
            </a:ext>
          </a:extLst>
        </p:cNvPr>
        <p:cNvGrpSpPr/>
        <p:nvPr/>
      </p:nvGrpSpPr>
      <p:grpSpPr>
        <a:xfrm>
          <a:off x="0" y="0"/>
          <a:ext cx="0" cy="0"/>
          <a:chOff x="0" y="0"/>
          <a:chExt cx="0" cy="0"/>
        </a:xfrm>
      </p:grpSpPr>
      <p:sp>
        <p:nvSpPr>
          <p:cNvPr id="27" name="Title 4">
            <a:extLst>
              <a:ext uri="{FF2B5EF4-FFF2-40B4-BE49-F238E27FC236}">
                <a16:creationId xmlns:a16="http://schemas.microsoft.com/office/drawing/2014/main" id="{4E5EF453-A229-1BFE-BE2F-CDCD9743DAA4}"/>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7.3 – a ‘</a:t>
            </a:r>
            <a:r>
              <a:rPr kumimoji="0" lang="en-AU" sz="3600" b="0" i="1" u="none" strike="noStrike" kern="1200" cap="none" spc="0" normalizeH="0" baseline="0" noProof="0" err="1">
                <a:ln>
                  <a:noFill/>
                </a:ln>
                <a:solidFill>
                  <a:schemeClr val="accent1"/>
                </a:solidFill>
                <a:effectLst/>
                <a:uLnTx/>
                <a:uFillTx/>
                <a:latin typeface="+mj-lt"/>
                <a:ea typeface="+mj-ea"/>
                <a:cs typeface="Arial"/>
              </a:rPr>
              <a:t>Polkka</a:t>
            </a:r>
            <a:r>
              <a:rPr kumimoji="0" lang="en-AU" sz="3600" b="0" i="0" u="none" strike="noStrike" kern="1200" cap="none" spc="0" normalizeH="0" baseline="0" noProof="0">
                <a:ln>
                  <a:noFill/>
                </a:ln>
                <a:solidFill>
                  <a:schemeClr val="accent1"/>
                </a:solidFill>
                <a:effectLst/>
                <a:uLnTx/>
                <a:uFillTx/>
                <a:latin typeface="+mj-lt"/>
                <a:ea typeface="+mj-ea"/>
                <a:cs typeface="Arial"/>
              </a:rPr>
              <a:t>’ performance </a:t>
            </a:r>
            <a:r>
              <a:rPr lang="en-AU" sz="3600" b="0" i="0" kern="1200">
                <a:solidFill>
                  <a:schemeClr val="accent1"/>
                </a:solidFill>
                <a:effectLst/>
                <a:latin typeface="+mj-lt"/>
                <a:ea typeface="+mj-ea"/>
                <a:cs typeface="Arial" panose="020B0604020202020204" pitchFamily="34" charset="0"/>
              </a:rPr>
              <a:t>(1)</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EE7C6A17-CC98-4B68-7D71-786E37CC32F2}"/>
              </a:ext>
            </a:extLst>
          </p:cNvPr>
          <p:cNvSpPr>
            <a:spLocks noGrp="1"/>
          </p:cNvSpPr>
          <p:nvPr>
            <p:ph type="body" sz="quarter" idx="18"/>
          </p:nvPr>
        </p:nvSpPr>
        <p:spPr/>
        <p:txBody>
          <a:bodyPr/>
          <a:lstStyle/>
          <a:p>
            <a:r>
              <a:rPr lang="en-US">
                <a:latin typeface="+mj-lt"/>
                <a:cs typeface="Arial"/>
              </a:rPr>
              <a:t>Performing </a:t>
            </a:r>
            <a:endParaRPr lang="en-US">
              <a:latin typeface="+mj-lt"/>
            </a:endParaRPr>
          </a:p>
        </p:txBody>
      </p:sp>
      <p:sp>
        <p:nvSpPr>
          <p:cNvPr id="33" name="TextBox 32">
            <a:extLst>
              <a:ext uri="{FF2B5EF4-FFF2-40B4-BE49-F238E27FC236}">
                <a16:creationId xmlns:a16="http://schemas.microsoft.com/office/drawing/2014/main" id="{85B54E75-BDA1-6B9C-3CDD-E846E732A14D}"/>
              </a:ext>
            </a:extLst>
          </p:cNvPr>
          <p:cNvSpPr txBox="1"/>
          <p:nvPr/>
        </p:nvSpPr>
        <p:spPr>
          <a:xfrm>
            <a:off x="360002" y="1425095"/>
            <a:ext cx="11483998" cy="51809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50000"/>
              </a:lnSpc>
              <a:spcAft>
                <a:spcPts val="1200"/>
              </a:spcAft>
              <a:buFont typeface="+mj-lt"/>
              <a:buAutoNum type="arabicPeriod"/>
            </a:pPr>
            <a:r>
              <a:rPr kumimoji="0" lang="en-US" sz="1800" b="0" i="0" u="none" strike="noStrike" kern="1200" cap="none" spc="0" normalizeH="0" baseline="0" noProof="0">
                <a:ln>
                  <a:noFill/>
                </a:ln>
                <a:solidFill>
                  <a:srgbClr val="22272B"/>
                </a:solidFill>
                <a:effectLst/>
                <a:uLnTx/>
                <a:uFillTx/>
                <a:ea typeface="+mn-ea"/>
                <a:cs typeface="Arial"/>
              </a:rPr>
              <a:t>Access the sheet </a:t>
            </a:r>
            <a:r>
              <a:rPr kumimoji="0" lang="en-US" sz="1800" b="0" i="0" u="none" strike="noStrike" kern="1200" cap="none" spc="0" normalizeH="0" baseline="0" noProof="0" err="1">
                <a:ln>
                  <a:noFill/>
                </a:ln>
                <a:solidFill>
                  <a:srgbClr val="22272B"/>
                </a:solidFill>
                <a:effectLst/>
                <a:uLnTx/>
                <a:uFillTx/>
                <a:ea typeface="+mn-ea"/>
                <a:cs typeface="Arial"/>
              </a:rPr>
              <a:t>musi</a:t>
            </a:r>
            <a:r>
              <a:rPr lang="en-US" sz="1800">
                <a:solidFill>
                  <a:srgbClr val="22272B"/>
                </a:solidFill>
                <a:cs typeface="Arial"/>
              </a:rPr>
              <a:t>c for </a:t>
            </a:r>
            <a:r>
              <a:rPr lang="en-US" sz="1800" i="1">
                <a:solidFill>
                  <a:srgbClr val="22272B"/>
                </a:solidFill>
                <a:cs typeface="Arial"/>
              </a:rPr>
              <a:t>Ievan </a:t>
            </a:r>
            <a:r>
              <a:rPr lang="en-US" sz="1800" i="1" err="1">
                <a:solidFill>
                  <a:srgbClr val="22272B"/>
                </a:solidFill>
                <a:cs typeface="Arial"/>
              </a:rPr>
              <a:t>Polkka</a:t>
            </a:r>
            <a:r>
              <a:rPr lang="en-US" sz="1800">
                <a:solidFill>
                  <a:srgbClr val="22272B"/>
                </a:solidFill>
                <a:cs typeface="Arial"/>
              </a:rPr>
              <a:t> on </a:t>
            </a:r>
            <a:r>
              <a:rPr lang="en-US" sz="1800" err="1">
                <a:solidFill>
                  <a:srgbClr val="22272B"/>
                </a:solidFill>
                <a:cs typeface="Arial"/>
              </a:rPr>
              <a:t>Musescore</a:t>
            </a:r>
            <a:r>
              <a:rPr lang="en-US" sz="1800">
                <a:solidFill>
                  <a:srgbClr val="22272B"/>
                </a:solidFill>
                <a:cs typeface="Arial"/>
              </a:rPr>
              <a:t>. Options include: </a:t>
            </a:r>
            <a:r>
              <a:rPr lang="en-US" sz="1800">
                <a:solidFill>
                  <a:srgbClr val="22272B"/>
                </a:solidFill>
                <a:cs typeface="Arial"/>
                <a:hlinkClick r:id="rId3"/>
              </a:rPr>
              <a:t>‘</a:t>
            </a:r>
            <a:r>
              <a:rPr lang="en-US" sz="1800" i="1">
                <a:solidFill>
                  <a:srgbClr val="22272B"/>
                </a:solidFill>
                <a:cs typeface="Arial"/>
                <a:hlinkClick r:id="rId3"/>
              </a:rPr>
              <a:t>Ievan </a:t>
            </a:r>
            <a:r>
              <a:rPr lang="en-US" sz="1800" i="1" err="1">
                <a:solidFill>
                  <a:srgbClr val="22272B"/>
                </a:solidFill>
                <a:cs typeface="Arial"/>
                <a:hlinkClick r:id="rId3"/>
              </a:rPr>
              <a:t>Polkka</a:t>
            </a:r>
            <a:r>
              <a:rPr lang="en-US" sz="1800">
                <a:solidFill>
                  <a:srgbClr val="22272B"/>
                </a:solidFill>
                <a:cs typeface="Arial"/>
                <a:hlinkClick r:id="rId3"/>
              </a:rPr>
              <a:t>’ version 1 (score)</a:t>
            </a:r>
            <a:r>
              <a:rPr lang="en-US" sz="1800">
                <a:solidFill>
                  <a:srgbClr val="22272B"/>
                </a:solidFill>
                <a:cs typeface="Arial"/>
              </a:rPr>
              <a:t> or </a:t>
            </a:r>
            <a:r>
              <a:rPr lang="en-US" sz="1800">
                <a:solidFill>
                  <a:srgbClr val="22272B"/>
                </a:solidFill>
                <a:cs typeface="Arial"/>
                <a:hlinkClick r:id="rId4"/>
              </a:rPr>
              <a:t>‘</a:t>
            </a:r>
            <a:r>
              <a:rPr lang="en-US" sz="1800" i="1">
                <a:solidFill>
                  <a:srgbClr val="22272B"/>
                </a:solidFill>
                <a:cs typeface="Arial"/>
                <a:hlinkClick r:id="rId4"/>
              </a:rPr>
              <a:t>Ievan </a:t>
            </a:r>
            <a:r>
              <a:rPr lang="en-US" sz="1800" i="1" err="1">
                <a:solidFill>
                  <a:srgbClr val="22272B"/>
                </a:solidFill>
                <a:cs typeface="Arial"/>
                <a:hlinkClick r:id="rId4"/>
              </a:rPr>
              <a:t>Polkka</a:t>
            </a:r>
            <a:r>
              <a:rPr lang="en-US" sz="1800" i="1">
                <a:solidFill>
                  <a:srgbClr val="22272B"/>
                </a:solidFill>
                <a:cs typeface="Arial"/>
                <a:hlinkClick r:id="rId4"/>
              </a:rPr>
              <a:t>’ </a:t>
            </a:r>
            <a:r>
              <a:rPr lang="en-US" sz="1800">
                <a:solidFill>
                  <a:srgbClr val="22272B"/>
                </a:solidFill>
                <a:cs typeface="Arial"/>
                <a:hlinkClick r:id="rId4"/>
              </a:rPr>
              <a:t>version 2 (score)</a:t>
            </a:r>
            <a:r>
              <a:rPr lang="en-US" sz="1800">
                <a:solidFill>
                  <a:srgbClr val="22272B"/>
                </a:solidFill>
                <a:cs typeface="Arial"/>
              </a:rPr>
              <a:t>. </a:t>
            </a:r>
          </a:p>
          <a:p>
            <a:pPr marL="342900" indent="-342900">
              <a:lnSpc>
                <a:spcPct val="150000"/>
              </a:lnSpc>
              <a:spcAft>
                <a:spcPts val="1200"/>
              </a:spcAft>
              <a:buFont typeface="+mj-lt"/>
              <a:buAutoNum type="arabicPeriod" startAt="2"/>
            </a:pPr>
            <a:r>
              <a:rPr kumimoji="0" lang="en-US" sz="1800" b="0" i="0" u="none" strike="noStrike" kern="1200" cap="none" spc="0" normalizeH="0" baseline="0" noProof="0">
                <a:ln>
                  <a:noFill/>
                </a:ln>
                <a:solidFill>
                  <a:srgbClr val="22272B"/>
                </a:solidFill>
                <a:effectLst/>
                <a:uLnTx/>
                <a:uFillTx/>
                <a:ea typeface="+mn-ea"/>
                <a:cs typeface="Arial"/>
              </a:rPr>
              <a:t>Learn the main melodic hook, syncopated/off-beat chords and bass line together as a group.</a:t>
            </a:r>
            <a:endParaRPr lang="en-US" sz="1800" b="0" i="0" u="none" strike="noStrike" kern="1200" cap="none" spc="0" normalizeH="0" baseline="0" noProof="0">
              <a:ln>
                <a:noFill/>
              </a:ln>
              <a:solidFill>
                <a:srgbClr val="22272B"/>
              </a:solidFill>
              <a:effectLst/>
              <a:uLnTx/>
              <a:uFillTx/>
              <a:cs typeface="Arial"/>
            </a:endParaRPr>
          </a:p>
          <a:p>
            <a:pPr marL="342900" indent="-342900">
              <a:lnSpc>
                <a:spcPct val="150000"/>
              </a:lnSpc>
              <a:spcAft>
                <a:spcPts val="1200"/>
              </a:spcAft>
              <a:buFont typeface="+mj-lt"/>
              <a:buAutoNum type="arabicPeriod" startAt="2"/>
            </a:pPr>
            <a:r>
              <a:rPr lang="en-US" sz="1800"/>
              <a:t>Break into small ensembles and work on arranging a performance of this song, focusing on balance and blend between your ensemble members. </a:t>
            </a:r>
            <a:r>
              <a:rPr kumimoji="0" lang="en-US" sz="1800" b="0" i="0" u="none" strike="noStrike" kern="1200" cap="none" spc="0" normalizeH="0" baseline="0" noProof="0">
                <a:ln>
                  <a:noFill/>
                </a:ln>
                <a:solidFill>
                  <a:srgbClr val="22272B"/>
                </a:solidFill>
                <a:effectLst/>
                <a:uLnTx/>
                <a:uFillTx/>
                <a:ea typeface="+mn-ea"/>
                <a:cs typeface="Arial"/>
              </a:rPr>
              <a:t>Keep a steady pulse and experiment with different dynamics.</a:t>
            </a:r>
            <a:endParaRPr lang="en-US" sz="1800" b="0" i="0" u="none" strike="noStrike" kern="1200" cap="none" spc="0" normalizeH="0" baseline="0" noProof="0">
              <a:ln>
                <a:noFill/>
              </a:ln>
              <a:solidFill>
                <a:srgbClr val="22272B"/>
              </a:solidFill>
              <a:effectLst/>
              <a:uLnTx/>
              <a:uFillTx/>
              <a:cs typeface="Arial"/>
            </a:endParaRPr>
          </a:p>
          <a:p>
            <a:pPr marL="342900" indent="-342900">
              <a:lnSpc>
                <a:spcPct val="150000"/>
              </a:lnSpc>
              <a:spcAft>
                <a:spcPts val="1200"/>
              </a:spcAft>
              <a:buFont typeface="+mj-lt"/>
              <a:buAutoNum type="arabicPeriod" startAt="2"/>
            </a:pPr>
            <a:r>
              <a:rPr kumimoji="0" lang="en-US" sz="1800" b="0" i="0" u="none" strike="noStrike" kern="1200" cap="none" spc="0" normalizeH="0" baseline="0" noProof="0">
                <a:ln>
                  <a:noFill/>
                </a:ln>
                <a:solidFill>
                  <a:srgbClr val="22272B"/>
                </a:solidFill>
                <a:effectLst/>
                <a:uLnTx/>
                <a:uFillTx/>
                <a:ea typeface="+mn-ea"/>
                <a:cs typeface="Arial"/>
              </a:rPr>
              <a:t>In small groups, add your own rhythmic or improvised elements:</a:t>
            </a:r>
            <a:endParaRPr lang="en-US" sz="1800" b="0" i="0" u="none" strike="noStrike" kern="1200" cap="none" spc="0" normalizeH="0" baseline="0" noProof="0">
              <a:ln>
                <a:noFill/>
              </a:ln>
              <a:solidFill>
                <a:srgbClr val="22272B"/>
              </a:solidFill>
              <a:effectLst/>
              <a:uLnTx/>
              <a:uFillTx/>
              <a:cs typeface="Arial"/>
            </a:endParaRPr>
          </a:p>
          <a:p>
            <a:pPr marL="894715" lvl="1" indent="-285750">
              <a:lnSpc>
                <a:spcPct val="150000"/>
              </a:lnSpc>
              <a:spcAft>
                <a:spcPts val="1200"/>
              </a:spcAft>
              <a:buFont typeface="Arial" panose="020B0604020202020204" pitchFamily="34" charset="0"/>
              <a:buChar char="•"/>
            </a:pPr>
            <a:r>
              <a:rPr lang="en-US" sz="1800">
                <a:solidFill>
                  <a:srgbClr val="22272B"/>
                </a:solidFill>
                <a:cs typeface="Arial"/>
              </a:rPr>
              <a:t>t</a:t>
            </a:r>
            <a:r>
              <a:rPr kumimoji="0" lang="en-US" sz="1800" b="0" i="0" u="none" strike="noStrike" kern="1200" cap="none" spc="0" normalizeH="0" baseline="0" noProof="0" err="1">
                <a:ln>
                  <a:noFill/>
                </a:ln>
                <a:solidFill>
                  <a:srgbClr val="22272B"/>
                </a:solidFill>
                <a:effectLst/>
                <a:uLnTx/>
                <a:uFillTx/>
                <a:ea typeface="+mn-ea"/>
                <a:cs typeface="Arial"/>
              </a:rPr>
              <a:t>ry</a:t>
            </a:r>
            <a:r>
              <a:rPr kumimoji="0" lang="en-US" sz="1800" b="0" i="0" u="none" strike="noStrike" kern="1200" cap="none" spc="0" normalizeH="0" baseline="0" noProof="0">
                <a:ln>
                  <a:noFill/>
                </a:ln>
                <a:solidFill>
                  <a:srgbClr val="22272B"/>
                </a:solidFill>
                <a:effectLst/>
                <a:uLnTx/>
                <a:uFillTx/>
                <a:ea typeface="+mn-ea"/>
                <a:cs typeface="Arial"/>
              </a:rPr>
              <a:t> layering short rhythmic </a:t>
            </a:r>
            <a:r>
              <a:rPr kumimoji="0" lang="en-US" sz="1800" b="0" i="1" u="none" strike="noStrike" kern="1200" cap="none" spc="0" normalizeH="0" baseline="0" noProof="0">
                <a:ln>
                  <a:noFill/>
                </a:ln>
                <a:solidFill>
                  <a:srgbClr val="22272B"/>
                </a:solidFill>
                <a:effectLst/>
                <a:uLnTx/>
                <a:uFillTx/>
                <a:ea typeface="+mn-ea"/>
                <a:cs typeface="Arial"/>
              </a:rPr>
              <a:t>ostinato.</a:t>
            </a:r>
            <a:endParaRPr lang="en-US" sz="1800" b="0" i="1" u="none" strike="noStrike" kern="1200" cap="none" spc="0" normalizeH="0" baseline="0" noProof="0">
              <a:ln>
                <a:noFill/>
              </a:ln>
              <a:solidFill>
                <a:srgbClr val="22272B"/>
              </a:solidFill>
              <a:effectLst/>
              <a:uLnTx/>
              <a:uFillTx/>
              <a:cs typeface="Arial"/>
            </a:endParaRPr>
          </a:p>
          <a:p>
            <a:pPr marL="894715" lvl="1" indent="-285750">
              <a:lnSpc>
                <a:spcPct val="150000"/>
              </a:lnSpc>
              <a:spcAft>
                <a:spcPts val="1200"/>
              </a:spcAft>
              <a:buFont typeface="Arial" panose="020B0604020202020204" pitchFamily="34" charset="0"/>
              <a:buChar char="•"/>
            </a:pPr>
            <a:r>
              <a:rPr lang="en-US" sz="1800">
                <a:solidFill>
                  <a:srgbClr val="22272B"/>
                </a:solidFill>
                <a:cs typeface="Arial"/>
              </a:rPr>
              <a:t>a</a:t>
            </a:r>
            <a:r>
              <a:rPr kumimoji="0" lang="en-US" sz="1800" b="0" i="0" u="none" strike="noStrike" kern="1200" cap="none" spc="0" normalizeH="0" baseline="0" noProof="0">
                <a:ln>
                  <a:noFill/>
                </a:ln>
                <a:solidFill>
                  <a:srgbClr val="22272B"/>
                </a:solidFill>
                <a:effectLst/>
                <a:uLnTx/>
                <a:uFillTx/>
                <a:ea typeface="+mn-ea"/>
                <a:cs typeface="Arial"/>
              </a:rPr>
              <a:t>dd a countermelody or simple harmony.</a:t>
            </a:r>
            <a:endParaRPr lang="en-US" sz="1800" b="0" i="0" u="none" strike="noStrike" kern="1200" cap="none" spc="0" normalizeH="0" baseline="0" noProof="0">
              <a:ln>
                <a:noFill/>
              </a:ln>
              <a:solidFill>
                <a:srgbClr val="22272B"/>
              </a:solidFill>
              <a:effectLst/>
              <a:uLnTx/>
              <a:uFillTx/>
              <a:cs typeface="Arial"/>
            </a:endParaRPr>
          </a:p>
          <a:p>
            <a:pPr marL="894715" lvl="1" indent="-285750">
              <a:lnSpc>
                <a:spcPct val="150000"/>
              </a:lnSpc>
              <a:spcAft>
                <a:spcPts val="1200"/>
              </a:spcAft>
              <a:buFont typeface="Arial" panose="020B0604020202020204" pitchFamily="34" charset="0"/>
              <a:buChar char="•"/>
            </a:pPr>
            <a:r>
              <a:rPr lang="en-US" sz="1800">
                <a:solidFill>
                  <a:srgbClr val="22272B"/>
                </a:solidFill>
                <a:cs typeface="Arial"/>
              </a:rPr>
              <a:t>experiment with some melodic improvisation and trading solos between instruments. </a:t>
            </a:r>
            <a:endParaRPr lang="en-US" sz="1800" b="0" i="0" u="none" strike="noStrike" kern="1200" cap="none" spc="0" normalizeH="0" baseline="0" noProof="0">
              <a:ln>
                <a:noFill/>
              </a:ln>
              <a:solidFill>
                <a:srgbClr val="22272B"/>
              </a:solidFill>
              <a:effectLst/>
              <a:uLnTx/>
              <a:uFillTx/>
              <a:cs typeface="Arial"/>
            </a:endParaRPr>
          </a:p>
          <a:p>
            <a:pPr marL="358775" lvl="1" indent="-342900">
              <a:lnSpc>
                <a:spcPct val="150000"/>
              </a:lnSpc>
              <a:spcAft>
                <a:spcPts val="1200"/>
              </a:spcAft>
              <a:buFont typeface="+mj-lt"/>
              <a:buAutoNum type="arabicPeriod" startAt="5"/>
            </a:pPr>
            <a:r>
              <a:rPr kumimoji="0" lang="en-US" sz="1800" b="0" i="0" u="none" strike="noStrike" kern="1200" cap="none" spc="0" normalizeH="0" baseline="0" noProof="0">
                <a:ln>
                  <a:noFill/>
                </a:ln>
                <a:solidFill>
                  <a:srgbClr val="22272B"/>
                </a:solidFill>
                <a:effectLst/>
                <a:uLnTx/>
                <a:uFillTx/>
                <a:ea typeface="+mn-ea"/>
                <a:cs typeface="Arial"/>
              </a:rPr>
              <a:t>Perform your arrangement for the class. </a:t>
            </a:r>
            <a:endParaRPr lang="en-US" sz="1800" b="0" i="0" u="none" strike="noStrike" kern="1200" cap="none" spc="0" normalizeH="0" baseline="0" noProof="0">
              <a:ln>
                <a:noFill/>
              </a:ln>
              <a:solidFill>
                <a:srgbClr val="22272B"/>
              </a:solidFill>
              <a:effectLst/>
              <a:uLnTx/>
              <a:uFillTx/>
              <a:cs typeface="Arial"/>
            </a:endParaRPr>
          </a:p>
        </p:txBody>
      </p:sp>
      <p:sp>
        <p:nvSpPr>
          <p:cNvPr id="2" name="Slide Number Placeholder 1">
            <a:extLst>
              <a:ext uri="{FF2B5EF4-FFF2-40B4-BE49-F238E27FC236}">
                <a16:creationId xmlns:a16="http://schemas.microsoft.com/office/drawing/2014/main" id="{51F50450-D464-4ECE-BE9A-CFB7569E815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2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943DD5A-8D89-E9FB-6905-DA0C2AB093DE}"/>
            </a:ext>
          </a:extLst>
        </p:cNvPr>
        <p:cNvGrpSpPr/>
        <p:nvPr/>
      </p:nvGrpSpPr>
      <p:grpSpPr>
        <a:xfrm>
          <a:off x="0" y="0"/>
          <a:ext cx="0" cy="0"/>
          <a:chOff x="0" y="0"/>
          <a:chExt cx="0" cy="0"/>
        </a:xfrm>
      </p:grpSpPr>
      <p:sp>
        <p:nvSpPr>
          <p:cNvPr id="27" name="Title 4">
            <a:extLst>
              <a:ext uri="{FF2B5EF4-FFF2-40B4-BE49-F238E27FC236}">
                <a16:creationId xmlns:a16="http://schemas.microsoft.com/office/drawing/2014/main" id="{28F869C2-F8C7-9964-81DD-060A1285D9B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7.3 – a ‘</a:t>
            </a:r>
            <a:r>
              <a:rPr kumimoji="0" lang="en-AU" sz="3600" b="0" i="1" u="none" strike="noStrike" kern="1200" cap="none" spc="0" normalizeH="0" baseline="0" noProof="0" err="1">
                <a:ln>
                  <a:noFill/>
                </a:ln>
                <a:solidFill>
                  <a:schemeClr val="accent1"/>
                </a:solidFill>
                <a:effectLst/>
                <a:uLnTx/>
                <a:uFillTx/>
                <a:latin typeface="+mj-lt"/>
                <a:ea typeface="+mj-ea"/>
                <a:cs typeface="Arial"/>
              </a:rPr>
              <a:t>Polkka</a:t>
            </a:r>
            <a:r>
              <a:rPr kumimoji="0" lang="en-AU" sz="3600" b="0" i="0" u="none" strike="noStrike" kern="1200" cap="none" spc="0" normalizeH="0" baseline="0" noProof="0">
                <a:ln>
                  <a:noFill/>
                </a:ln>
                <a:solidFill>
                  <a:schemeClr val="accent1"/>
                </a:solidFill>
                <a:effectLst/>
                <a:uLnTx/>
                <a:uFillTx/>
                <a:latin typeface="+mj-lt"/>
                <a:ea typeface="+mj-ea"/>
                <a:cs typeface="Arial"/>
              </a:rPr>
              <a:t>’ performance </a:t>
            </a:r>
            <a:r>
              <a:rPr lang="en-AU" sz="3600" b="0" i="0" kern="1200">
                <a:solidFill>
                  <a:schemeClr val="accent1"/>
                </a:solidFill>
                <a:effectLst/>
                <a:latin typeface="+mj-lt"/>
                <a:ea typeface="+mj-ea"/>
                <a:cs typeface="Arial" panose="020B0604020202020204" pitchFamily="34" charset="0"/>
              </a:rPr>
              <a:t>(2)</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F91E4421-16D4-D6BD-7E26-E92C501DDA89}"/>
              </a:ext>
            </a:extLst>
          </p:cNvPr>
          <p:cNvSpPr>
            <a:spLocks noGrp="1"/>
          </p:cNvSpPr>
          <p:nvPr>
            <p:ph type="body" sz="quarter" idx="18"/>
          </p:nvPr>
        </p:nvSpPr>
        <p:spPr/>
        <p:txBody>
          <a:bodyPr/>
          <a:lstStyle/>
          <a:p>
            <a:r>
              <a:rPr lang="en-US">
                <a:latin typeface="+mj-lt"/>
                <a:cs typeface="Arial"/>
              </a:rPr>
              <a:t>Performing </a:t>
            </a:r>
            <a:endParaRPr lang="en-US">
              <a:latin typeface="+mj-lt"/>
            </a:endParaRPr>
          </a:p>
        </p:txBody>
      </p:sp>
      <p:sp>
        <p:nvSpPr>
          <p:cNvPr id="33" name="TextBox 32">
            <a:extLst>
              <a:ext uri="{FF2B5EF4-FFF2-40B4-BE49-F238E27FC236}">
                <a16:creationId xmlns:a16="http://schemas.microsoft.com/office/drawing/2014/main" id="{56814B01-DF69-E7C8-A1A9-154F1952289E}"/>
              </a:ext>
            </a:extLst>
          </p:cNvPr>
          <p:cNvSpPr txBox="1"/>
          <p:nvPr/>
        </p:nvSpPr>
        <p:spPr>
          <a:xfrm>
            <a:off x="354001" y="1359370"/>
            <a:ext cx="11290744" cy="53347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sz="1800"/>
              <a:t>After your performance, reflect as a group on how the musical elements worked together:</a:t>
            </a:r>
          </a:p>
          <a:p>
            <a:pPr marL="285750" indent="-285750">
              <a:lnSpc>
                <a:spcPct val="150000"/>
              </a:lnSpc>
              <a:spcAft>
                <a:spcPts val="1200"/>
              </a:spcAft>
              <a:buFont typeface="Arial" panose="020B0604020202020204" pitchFamily="34" charset="0"/>
              <a:buChar char="•"/>
            </a:pPr>
            <a:r>
              <a:rPr lang="en-US" sz="1800"/>
              <a:t>How did the bass line and melody interact?</a:t>
            </a:r>
            <a:endParaRPr lang="en-US" sz="1800">
              <a:cs typeface="Arial"/>
            </a:endParaRPr>
          </a:p>
          <a:p>
            <a:pPr marL="285750" indent="-285750">
              <a:lnSpc>
                <a:spcPct val="150000"/>
              </a:lnSpc>
              <a:spcAft>
                <a:spcPts val="1200"/>
              </a:spcAft>
              <a:buFont typeface="Arial" panose="020B0604020202020204" pitchFamily="34" charset="0"/>
              <a:buChar char="•"/>
            </a:pPr>
            <a:r>
              <a:rPr lang="en-US" sz="1800"/>
              <a:t>What role did each performer have in maintaining groove and texture?</a:t>
            </a:r>
            <a:endParaRPr lang="en-US" sz="1800">
              <a:cs typeface="Arial"/>
            </a:endParaRPr>
          </a:p>
          <a:p>
            <a:pPr marL="285750" indent="-285750">
              <a:lnSpc>
                <a:spcPct val="150000"/>
              </a:lnSpc>
              <a:spcAft>
                <a:spcPts val="1200"/>
              </a:spcAft>
              <a:buFont typeface="Arial" panose="020B0604020202020204" pitchFamily="34" charset="0"/>
              <a:buChar char="•"/>
            </a:pPr>
            <a:r>
              <a:rPr lang="en-US" sz="1800"/>
              <a:t>What musical decisions made your version feel more ‘future’ than ‘folk’, or did it feel more ‘folk’ than ‘future’?</a:t>
            </a:r>
            <a:endParaRPr lang="en-US" sz="1800">
              <a:cs typeface="Arial"/>
            </a:endParaRPr>
          </a:p>
          <a:p>
            <a:pPr marL="285750" indent="-285750">
              <a:lnSpc>
                <a:spcPct val="150000"/>
              </a:lnSpc>
              <a:spcAft>
                <a:spcPts val="1200"/>
              </a:spcAft>
              <a:buFont typeface="Arial" panose="020B0604020202020204" pitchFamily="34" charset="0"/>
              <a:buChar char="•"/>
            </a:pPr>
            <a:r>
              <a:rPr lang="en-US" sz="1800"/>
              <a:t>Were there any limitations that impacted this, for example, the instrumentation you have available may lend itself to more of a folk or future sound?</a:t>
            </a:r>
            <a:endParaRPr lang="en-US" sz="1800">
              <a:cs typeface="Arial"/>
            </a:endParaRPr>
          </a:p>
          <a:p>
            <a:pPr marL="285750" indent="-285750">
              <a:lnSpc>
                <a:spcPct val="150000"/>
              </a:lnSpc>
              <a:spcAft>
                <a:spcPts val="1200"/>
              </a:spcAft>
              <a:buFont typeface="Arial" panose="020B0604020202020204" pitchFamily="34" charset="0"/>
              <a:buChar char="•"/>
            </a:pPr>
            <a:r>
              <a:rPr lang="en-US" sz="1800">
                <a:solidFill>
                  <a:srgbClr val="22272B"/>
                </a:solidFill>
                <a:cs typeface="Arial"/>
              </a:rPr>
              <a:t>How did your live performance compare to the Vocaloid recording? </a:t>
            </a:r>
            <a:endParaRPr lang="en-US" sz="1800"/>
          </a:p>
          <a:p>
            <a:pPr>
              <a:lnSpc>
                <a:spcPct val="150000"/>
              </a:lnSpc>
              <a:spcAft>
                <a:spcPts val="1200"/>
              </a:spcAft>
              <a:buNone/>
            </a:pPr>
            <a:r>
              <a:rPr lang="en-US" sz="1800" b="1"/>
              <a:t>Optional extension activity</a:t>
            </a:r>
            <a:endParaRPr lang="en-US" sz="1800" b="1">
              <a:cs typeface="Arial"/>
            </a:endParaRPr>
          </a:p>
          <a:p>
            <a:pPr>
              <a:lnSpc>
                <a:spcPct val="150000"/>
              </a:lnSpc>
              <a:spcAft>
                <a:spcPts val="1200"/>
              </a:spcAft>
              <a:buNone/>
            </a:pPr>
            <a:r>
              <a:rPr lang="en-US" sz="1800"/>
              <a:t>Record your performance and evaluate it using the elements of music. </a:t>
            </a:r>
            <a:endParaRPr lang="en-US" sz="1800">
              <a:cs typeface="Arial"/>
            </a:endParaRPr>
          </a:p>
          <a:p>
            <a:pPr>
              <a:lnSpc>
                <a:spcPct val="150000"/>
              </a:lnSpc>
              <a:spcAft>
                <a:spcPts val="1200"/>
              </a:spcAft>
              <a:buNone/>
            </a:pPr>
            <a:r>
              <a:rPr lang="en-US" sz="1800"/>
              <a:t>Suggest one way you could refine or further develop the texture or rhythmic energy.</a:t>
            </a:r>
            <a:endParaRPr kumimoji="0" lang="en-US" sz="1800" b="0" i="0" u="none" strike="noStrike" kern="1200" cap="none" spc="0" normalizeH="0" baseline="0" noProof="0">
              <a:ln>
                <a:noFill/>
              </a:ln>
              <a:solidFill>
                <a:srgbClr val="22272B"/>
              </a:solidFill>
              <a:effectLst/>
              <a:uLnTx/>
              <a:uFillTx/>
              <a:latin typeface="Arial" panose="020B0604020202020204"/>
              <a:ea typeface="+mn-ea"/>
              <a:cs typeface="Arial"/>
            </a:endParaRPr>
          </a:p>
        </p:txBody>
      </p:sp>
      <p:pic>
        <p:nvPicPr>
          <p:cNvPr id="3" name="Graphic 2">
            <a:extLst>
              <a:ext uri="{FF2B5EF4-FFF2-40B4-BE49-F238E27FC236}">
                <a16:creationId xmlns:a16="http://schemas.microsoft.com/office/drawing/2014/main" id="{1E0F2397-70E7-B7EF-4DF6-9BA917BAB69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9734" y="444970"/>
            <a:ext cx="914400" cy="914400"/>
          </a:xfrm>
          <a:prstGeom prst="rect">
            <a:avLst/>
          </a:prstGeom>
        </p:spPr>
      </p:pic>
      <p:sp>
        <p:nvSpPr>
          <p:cNvPr id="2" name="Slide Number Placeholder 1">
            <a:extLst>
              <a:ext uri="{FF2B5EF4-FFF2-40B4-BE49-F238E27FC236}">
                <a16:creationId xmlns:a16="http://schemas.microsoft.com/office/drawing/2014/main" id="{985EBF3A-B51C-0EAD-7623-EBEAE25AFB2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637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054575F2-95D3-8002-34A9-C4A039316D02}"/>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21874A72-A9A8-555F-AFE1-1DC03727BEC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7.4 – r</a:t>
            </a:r>
            <a:r>
              <a:rPr kumimoji="0" lang="en-AU" sz="3600" b="0" i="0" u="none" strike="noStrike" kern="1200" cap="none" spc="0" normalizeH="0" baseline="0" noProof="0">
                <a:ln>
                  <a:noFill/>
                </a:ln>
                <a:solidFill>
                  <a:schemeClr val="accent1"/>
                </a:solidFill>
                <a:effectLst/>
                <a:uLnTx/>
                <a:uFillTx/>
                <a:latin typeface="Arial"/>
                <a:ea typeface="+mj-ea"/>
                <a:cs typeface="Arial"/>
              </a:rPr>
              <a:t>eimagining the </a:t>
            </a:r>
            <a:r>
              <a:rPr kumimoji="0" lang="en-AU" sz="3600" b="0" i="1" u="none" strike="noStrike" kern="1200" cap="none" spc="0" normalizeH="0" baseline="0" noProof="0">
                <a:ln>
                  <a:noFill/>
                </a:ln>
                <a:solidFill>
                  <a:schemeClr val="accent1"/>
                </a:solidFill>
                <a:effectLst/>
                <a:uLnTx/>
                <a:uFillTx/>
                <a:latin typeface="Arial"/>
                <a:ea typeface="+mj-ea"/>
                <a:cs typeface="Arial"/>
              </a:rPr>
              <a:t>‘Ievan </a:t>
            </a:r>
            <a:r>
              <a:rPr kumimoji="0" lang="en-AU" sz="3600" b="0" i="1" u="none" strike="noStrike" kern="1200" cap="none" spc="0" normalizeH="0" baseline="0" noProof="0" err="1">
                <a:ln>
                  <a:noFill/>
                </a:ln>
                <a:solidFill>
                  <a:schemeClr val="accent1"/>
                </a:solidFill>
                <a:effectLst/>
                <a:uLnTx/>
                <a:uFillTx/>
                <a:latin typeface="Arial"/>
                <a:ea typeface="+mj-ea"/>
                <a:cs typeface="Arial"/>
              </a:rPr>
              <a:t>Polkka</a:t>
            </a:r>
            <a:r>
              <a:rPr kumimoji="0" lang="en-AU" sz="3600" b="0" i="1" u="none" strike="noStrike" kern="1200" cap="none" spc="0" normalizeH="0" baseline="0" noProof="0">
                <a:ln>
                  <a:noFill/>
                </a:ln>
                <a:solidFill>
                  <a:schemeClr val="accent1"/>
                </a:solidFill>
                <a:effectLst/>
                <a:uLnTx/>
                <a:uFillTx/>
                <a:latin typeface="Arial"/>
                <a:ea typeface="+mj-ea"/>
                <a:cs typeface="Arial"/>
              </a:rPr>
              <a:t>’ </a:t>
            </a:r>
            <a:r>
              <a:rPr lang="en-AU" sz="3600" b="0" i="0" kern="1200">
                <a:solidFill>
                  <a:schemeClr val="accent1"/>
                </a:solidFill>
                <a:effectLst/>
                <a:latin typeface="Arial" panose="020B0604020202020204" pitchFamily="34" charset="0"/>
                <a:ea typeface="+mj-ea"/>
                <a:cs typeface="Arial" panose="020B0604020202020204" pitchFamily="34" charset="0"/>
              </a:rPr>
              <a:t>(1)</a:t>
            </a:r>
            <a:endParaRPr kumimoji="0" lang="en-AU" sz="3600" b="0" i="1" u="none" strike="noStrike" kern="1200" cap="none" spc="0" normalizeH="0" baseline="0" noProof="0">
              <a:ln>
                <a:noFill/>
              </a:ln>
              <a:solidFill>
                <a:schemeClr val="accent1"/>
              </a:solidFill>
              <a:effectLst/>
              <a:uLnTx/>
              <a:uFillTx/>
              <a:latin typeface="Arial"/>
              <a:ea typeface="+mj-ea"/>
              <a:cs typeface="Arial"/>
            </a:endParaRPr>
          </a:p>
        </p:txBody>
      </p:sp>
      <p:sp>
        <p:nvSpPr>
          <p:cNvPr id="3" name="Text Placeholder 2">
            <a:extLst>
              <a:ext uri="{FF2B5EF4-FFF2-40B4-BE49-F238E27FC236}">
                <a16:creationId xmlns:a16="http://schemas.microsoft.com/office/drawing/2014/main" id="{04AAE47D-F372-CCD1-1CC6-C98A560326D5}"/>
              </a:ext>
            </a:extLst>
          </p:cNvPr>
          <p:cNvSpPr>
            <a:spLocks noGrp="1"/>
          </p:cNvSpPr>
          <p:nvPr>
            <p:ph type="body" sz="quarter" idx="18"/>
          </p:nvPr>
        </p:nvSpPr>
        <p:spPr/>
        <p:txBody>
          <a:bodyPr/>
          <a:lstStyle/>
          <a:p>
            <a:r>
              <a:rPr lang="en-US">
                <a:solidFill>
                  <a:srgbClr val="146CFD"/>
                </a:solidFill>
                <a:cs typeface="Arial"/>
              </a:rPr>
              <a:t>Composition </a:t>
            </a:r>
          </a:p>
        </p:txBody>
      </p:sp>
      <p:sp>
        <p:nvSpPr>
          <p:cNvPr id="2" name="TextBox 1">
            <a:extLst>
              <a:ext uri="{FF2B5EF4-FFF2-40B4-BE49-F238E27FC236}">
                <a16:creationId xmlns:a16="http://schemas.microsoft.com/office/drawing/2014/main" id="{2AEAB1AE-1752-01FA-861C-B4792A4EC9C3}"/>
              </a:ext>
            </a:extLst>
          </p:cNvPr>
          <p:cNvSpPr txBox="1"/>
          <p:nvPr/>
        </p:nvSpPr>
        <p:spPr>
          <a:xfrm>
            <a:off x="360000" y="1409706"/>
            <a:ext cx="7319635" cy="52424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buNone/>
            </a:pPr>
            <a:r>
              <a:rPr lang="en-US" sz="1800"/>
              <a:t>Access the bass line, chord progression or melodic hook from '</a:t>
            </a:r>
            <a:r>
              <a:rPr lang="en-US" sz="1800" i="1"/>
              <a:t>Ievan </a:t>
            </a:r>
            <a:r>
              <a:rPr lang="en-US" sz="1800" i="1" err="1"/>
              <a:t>Polkka</a:t>
            </a:r>
            <a:r>
              <a:rPr lang="en-US" sz="1800" i="1"/>
              <a:t>' </a:t>
            </a:r>
            <a:r>
              <a:rPr lang="en-US" sz="1800"/>
              <a:t>as your starting point.</a:t>
            </a:r>
          </a:p>
          <a:p>
            <a:pPr>
              <a:lnSpc>
                <a:spcPct val="150000"/>
              </a:lnSpc>
              <a:spcAft>
                <a:spcPts val="600"/>
              </a:spcAft>
              <a:buNone/>
            </a:pPr>
            <a:r>
              <a:rPr lang="en-US" sz="1800"/>
              <a:t>Create a short remix, reinterpretation, or reimagined section that connects the </a:t>
            </a:r>
            <a:r>
              <a:rPr lang="en-US" sz="1800" b="1"/>
              <a:t>folk</a:t>
            </a:r>
            <a:r>
              <a:rPr lang="en-US" sz="1800"/>
              <a:t> origins of the piece with </a:t>
            </a:r>
            <a:r>
              <a:rPr lang="en-US" sz="1800" b="1"/>
              <a:t>future</a:t>
            </a:r>
            <a:r>
              <a:rPr lang="en-US" sz="1800"/>
              <a:t> digital or experimental sounds. The composition should:</a:t>
            </a:r>
          </a:p>
          <a:p>
            <a:pPr marL="285750" indent="-285750">
              <a:lnSpc>
                <a:spcPct val="150000"/>
              </a:lnSpc>
              <a:spcAft>
                <a:spcPts val="600"/>
              </a:spcAft>
              <a:buFont typeface="Arial" panose="020B0604020202020204" pitchFamily="34" charset="0"/>
              <a:buChar char="•"/>
            </a:pPr>
            <a:r>
              <a:rPr lang="en-US" sz="1800">
                <a:cs typeface="Arial"/>
              </a:rPr>
              <a:t>be 30-60 seconds in length, </a:t>
            </a:r>
            <a:r>
              <a:rPr lang="en-US" sz="1800"/>
              <a:t>with a clear sense of pulse, textural layering and contrast</a:t>
            </a:r>
          </a:p>
          <a:p>
            <a:pPr marL="285750" indent="-285750">
              <a:lnSpc>
                <a:spcPct val="150000"/>
              </a:lnSpc>
              <a:spcAft>
                <a:spcPts val="600"/>
              </a:spcAft>
              <a:buFont typeface="Arial" panose="020B0604020202020204" pitchFamily="34" charset="0"/>
              <a:buChar char="•"/>
            </a:pPr>
            <a:r>
              <a:rPr lang="en-US" sz="1800"/>
              <a:t>contain original melodic or harmonic material that remains </a:t>
            </a:r>
            <a:r>
              <a:rPr lang="en-US" sz="1800" err="1"/>
              <a:t>recognisable</a:t>
            </a:r>
            <a:r>
              <a:rPr lang="en-US" sz="1800"/>
              <a:t> but altered through tempo, instrumentation or effects</a:t>
            </a:r>
            <a:endParaRPr lang="en-AU" sz="1800"/>
          </a:p>
          <a:p>
            <a:pPr marL="285750" indent="-285750">
              <a:lnSpc>
                <a:spcPct val="150000"/>
              </a:lnSpc>
              <a:spcAft>
                <a:spcPts val="600"/>
              </a:spcAft>
              <a:buFont typeface="Arial" panose="020B0604020202020204" pitchFamily="34" charset="0"/>
              <a:buChar char="•"/>
            </a:pPr>
            <a:r>
              <a:rPr lang="en-US" sz="1800"/>
              <a:t>consider common successful approaches such as slowing the tempo, using ambient synths, adding a trap or hip-hop beat under the folk tune, or creating a bright electronic remix using loops and samples.</a:t>
            </a:r>
            <a:endParaRPr lang="en-AU" sz="1800"/>
          </a:p>
        </p:txBody>
      </p:sp>
      <p:pic>
        <p:nvPicPr>
          <p:cNvPr id="4" name="Picture 3">
            <a:extLst>
              <a:ext uri="{FF2B5EF4-FFF2-40B4-BE49-F238E27FC236}">
                <a16:creationId xmlns:a16="http://schemas.microsoft.com/office/drawing/2014/main" id="{B2F13C41-388D-6939-B2DD-87D33DF3373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1656" y="1409706"/>
            <a:ext cx="3082344" cy="4621191"/>
          </a:xfrm>
          <a:prstGeom prst="rect">
            <a:avLst/>
          </a:prstGeom>
        </p:spPr>
      </p:pic>
      <p:sp>
        <p:nvSpPr>
          <p:cNvPr id="67" name="Slide Number Placeholder 1">
            <a:extLst>
              <a:ext uri="{FF2B5EF4-FFF2-40B4-BE49-F238E27FC236}">
                <a16:creationId xmlns:a16="http://schemas.microsoft.com/office/drawing/2014/main" id="{C529C492-B848-02BC-8D04-AB2AB3B89D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Tree>
    <p:extLst>
      <p:ext uri="{BB962C8B-B14F-4D97-AF65-F5344CB8AC3E}">
        <p14:creationId xmlns:p14="http://schemas.microsoft.com/office/powerpoint/2010/main" val="54521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66E0E73-450E-6763-8540-7DF0BEE4F133}"/>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0213A18A-6D2D-606F-BDC9-96248C619C3F}"/>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7.4 – reimagining the </a:t>
            </a:r>
            <a:r>
              <a:rPr kumimoji="0" lang="en-AU" sz="3600" b="0" i="1" u="none" strike="noStrike" kern="1200" cap="none" spc="0" normalizeH="0" baseline="0" noProof="0">
                <a:ln>
                  <a:noFill/>
                </a:ln>
                <a:solidFill>
                  <a:schemeClr val="accent1"/>
                </a:solidFill>
                <a:effectLst/>
                <a:uLnTx/>
                <a:uFillTx/>
                <a:latin typeface="+mj-lt"/>
                <a:ea typeface="+mj-ea"/>
                <a:cs typeface="Arial"/>
              </a:rPr>
              <a:t>‘Ievan </a:t>
            </a:r>
            <a:r>
              <a:rPr kumimoji="0" lang="en-AU" sz="3600" b="0" i="1" u="none" strike="noStrike" kern="1200" cap="none" spc="0" normalizeH="0" baseline="0" noProof="0" err="1">
                <a:ln>
                  <a:noFill/>
                </a:ln>
                <a:solidFill>
                  <a:schemeClr val="accent1"/>
                </a:solidFill>
                <a:effectLst/>
                <a:uLnTx/>
                <a:uFillTx/>
                <a:latin typeface="+mj-lt"/>
                <a:ea typeface="+mj-ea"/>
                <a:cs typeface="Arial"/>
              </a:rPr>
              <a:t>Polkka</a:t>
            </a:r>
            <a:r>
              <a:rPr kumimoji="0" lang="en-AU" sz="3600" b="0" i="1" u="none" strike="noStrike" kern="1200" cap="none" spc="0" normalizeH="0" baseline="0" noProof="0">
                <a:ln>
                  <a:noFill/>
                </a:ln>
                <a:solidFill>
                  <a:schemeClr val="accent1"/>
                </a:solidFill>
                <a:effectLst/>
                <a:uLnTx/>
                <a:uFillTx/>
                <a:latin typeface="+mj-lt"/>
                <a:ea typeface="+mj-ea"/>
                <a:cs typeface="Arial"/>
              </a:rPr>
              <a:t>’ </a:t>
            </a:r>
            <a:r>
              <a:rPr lang="en-AU" sz="3600" b="0" i="0" kern="1200">
                <a:solidFill>
                  <a:schemeClr val="accent1"/>
                </a:solidFill>
                <a:effectLst/>
                <a:latin typeface="+mj-lt"/>
                <a:ea typeface="+mj-ea"/>
                <a:cs typeface="Arial" panose="020B0604020202020204" pitchFamily="34" charset="0"/>
              </a:rPr>
              <a:t>(2)</a:t>
            </a:r>
            <a:endParaRPr kumimoji="0" lang="en-AU" sz="3600" b="0" i="1" u="none" strike="noStrike" kern="1200" cap="none" spc="0" normalizeH="0" baseline="0" noProof="0">
              <a:ln>
                <a:noFill/>
              </a:ln>
              <a:solidFill>
                <a:schemeClr val="accent1"/>
              </a:solidFill>
              <a:effectLst/>
              <a:uLnTx/>
              <a:uFillTx/>
              <a:latin typeface="+mj-lt"/>
              <a:ea typeface="+mj-ea"/>
              <a:cs typeface="Arial"/>
            </a:endParaRPr>
          </a:p>
        </p:txBody>
      </p:sp>
      <p:sp>
        <p:nvSpPr>
          <p:cNvPr id="7" name="Text Placeholder 6">
            <a:extLst>
              <a:ext uri="{FF2B5EF4-FFF2-40B4-BE49-F238E27FC236}">
                <a16:creationId xmlns:a16="http://schemas.microsoft.com/office/drawing/2014/main" id="{D15EA888-FF55-37B2-CFCD-8E08F9EE4BB9}"/>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cs typeface="Arial"/>
              </a:rPr>
              <a:t>Composition </a:t>
            </a:r>
          </a:p>
        </p:txBody>
      </p:sp>
      <p:sp>
        <p:nvSpPr>
          <p:cNvPr id="3" name="TextBox 2">
            <a:extLst>
              <a:ext uri="{FF2B5EF4-FFF2-40B4-BE49-F238E27FC236}">
                <a16:creationId xmlns:a16="http://schemas.microsoft.com/office/drawing/2014/main" id="{B3AE0C8D-2EA2-3873-1C14-DAF8F5C1BDAA}"/>
              </a:ext>
            </a:extLst>
          </p:cNvPr>
          <p:cNvSpPr txBox="1"/>
          <p:nvPr/>
        </p:nvSpPr>
        <p:spPr>
          <a:xfrm>
            <a:off x="360000" y="1407373"/>
            <a:ext cx="6040799" cy="52886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sz="1800"/>
              <a:t>Use</a:t>
            </a:r>
            <a:r>
              <a:rPr lang="en-AU" sz="1800"/>
              <a:t> a DAW (</a:t>
            </a:r>
            <a:r>
              <a:rPr lang="en-AU" sz="1800" u="sng" err="1">
                <a:hlinkClick r:id="rId3"/>
              </a:rPr>
              <a:t>Bandlab</a:t>
            </a:r>
            <a:r>
              <a:rPr lang="en-AU" sz="1800" u="sng">
                <a:hlinkClick r:id="rId3"/>
              </a:rPr>
              <a:t> Education</a:t>
            </a:r>
            <a:r>
              <a:rPr lang="en-AU" sz="1800"/>
              <a:t>) or similar to complete the following steps:</a:t>
            </a:r>
            <a:endParaRPr lang="en-US" sz="1800"/>
          </a:p>
          <a:p>
            <a:pPr marL="342900" indent="-342900">
              <a:lnSpc>
                <a:spcPct val="150000"/>
              </a:lnSpc>
              <a:spcAft>
                <a:spcPts val="1200"/>
              </a:spcAft>
              <a:buFont typeface="+mj-lt"/>
              <a:buAutoNum type="arabicPeriod"/>
            </a:pPr>
            <a:r>
              <a:rPr lang="en-US" sz="1800"/>
              <a:t>Choose 4–8 bars of material from the original.</a:t>
            </a:r>
            <a:endParaRPr lang="en-US" sz="1800">
              <a:cs typeface="Arial"/>
            </a:endParaRPr>
          </a:p>
          <a:p>
            <a:pPr marL="342900" indent="-342900">
              <a:lnSpc>
                <a:spcPct val="150000"/>
              </a:lnSpc>
              <a:spcAft>
                <a:spcPts val="1200"/>
              </a:spcAft>
              <a:buFont typeface="+mj-lt"/>
              <a:buAutoNum type="arabicPeriod"/>
            </a:pPr>
            <a:r>
              <a:rPr lang="en-US" sz="1800"/>
              <a:t>Experiment by changing the tempo, texture, or performing media.</a:t>
            </a:r>
            <a:endParaRPr lang="en-US" sz="1800">
              <a:cs typeface="Arial"/>
            </a:endParaRPr>
          </a:p>
          <a:p>
            <a:pPr marL="342900" indent="-342900">
              <a:lnSpc>
                <a:spcPct val="150000"/>
              </a:lnSpc>
              <a:spcAft>
                <a:spcPts val="1200"/>
              </a:spcAft>
              <a:buFont typeface="+mj-lt"/>
              <a:buAutoNum type="arabicPeriod"/>
            </a:pPr>
            <a:r>
              <a:rPr lang="en-US" sz="1800"/>
              <a:t>Experiment with layering new rhythmic or electronic elements.</a:t>
            </a:r>
            <a:endParaRPr lang="en-US" sz="1800">
              <a:cs typeface="Arial"/>
            </a:endParaRPr>
          </a:p>
          <a:p>
            <a:pPr marL="342900" indent="-342900">
              <a:lnSpc>
                <a:spcPct val="150000"/>
              </a:lnSpc>
              <a:spcAft>
                <a:spcPts val="1200"/>
              </a:spcAft>
              <a:buFont typeface="+mj-lt"/>
              <a:buAutoNum type="arabicPeriod"/>
            </a:pPr>
            <a:r>
              <a:rPr lang="en-US" sz="1800"/>
              <a:t>Use loops or samples to create contrast and variation between sections.</a:t>
            </a:r>
            <a:endParaRPr lang="en-US" sz="1800">
              <a:cs typeface="Arial"/>
            </a:endParaRPr>
          </a:p>
          <a:p>
            <a:pPr marL="342900" indent="-342900">
              <a:lnSpc>
                <a:spcPct val="150000"/>
              </a:lnSpc>
              <a:spcAft>
                <a:spcPts val="1200"/>
              </a:spcAft>
              <a:buFont typeface="+mj-lt"/>
              <a:buAutoNum type="arabicPeriod"/>
            </a:pPr>
            <a:r>
              <a:rPr lang="en-US" sz="1800"/>
              <a:t>Give your composition an appropriate title. For example, '</a:t>
            </a:r>
            <a:r>
              <a:rPr lang="en-US" sz="1800" i="1" err="1"/>
              <a:t>Polkka</a:t>
            </a:r>
            <a:r>
              <a:rPr lang="en-US" sz="1800"/>
              <a:t> Rewired', 'Neo-Folk Mix' or 'Future Spinner’.</a:t>
            </a:r>
            <a:endParaRPr lang="en-US" sz="1800">
              <a:cs typeface="Arial"/>
            </a:endParaRPr>
          </a:p>
        </p:txBody>
      </p:sp>
      <p:pic>
        <p:nvPicPr>
          <p:cNvPr id="4" name="Picture 3">
            <a:extLst>
              <a:ext uri="{FF2B5EF4-FFF2-40B4-BE49-F238E27FC236}">
                <a16:creationId xmlns:a16="http://schemas.microsoft.com/office/drawing/2014/main" id="{685CBB50-08A6-579A-E13D-C3B37A51278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7718" y="1407373"/>
            <a:ext cx="4996282" cy="3337139"/>
          </a:xfrm>
          <a:prstGeom prst="rect">
            <a:avLst/>
          </a:prstGeom>
        </p:spPr>
      </p:pic>
      <p:sp>
        <p:nvSpPr>
          <p:cNvPr id="67" name="Slide Number Placeholder 1">
            <a:extLst>
              <a:ext uri="{FF2B5EF4-FFF2-40B4-BE49-F238E27FC236}">
                <a16:creationId xmlns:a16="http://schemas.microsoft.com/office/drawing/2014/main" id="{808CC000-2E57-7935-4EE6-4893D20CFB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113</a:t>
            </a:fld>
            <a:endParaRPr lang="en-AU"/>
          </a:p>
        </p:txBody>
      </p:sp>
    </p:spTree>
    <p:extLst>
      <p:ext uri="{BB962C8B-B14F-4D97-AF65-F5344CB8AC3E}">
        <p14:creationId xmlns:p14="http://schemas.microsoft.com/office/powerpoint/2010/main" val="287398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6F2F663D-20B8-4479-4A4C-EA93CD978C85}"/>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15547B0D-26B0-297A-B34E-F4421F25368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7.4 – reimagining the ‘</a:t>
            </a:r>
            <a:r>
              <a:rPr kumimoji="0" lang="en-AU" sz="3600" b="0" i="1" u="none" strike="noStrike" kern="1200" cap="none" spc="0" normalizeH="0" baseline="0" noProof="0">
                <a:ln>
                  <a:noFill/>
                </a:ln>
                <a:solidFill>
                  <a:schemeClr val="accent1"/>
                </a:solidFill>
                <a:effectLst/>
                <a:uLnTx/>
                <a:uFillTx/>
                <a:latin typeface="+mj-lt"/>
                <a:ea typeface="+mj-ea"/>
                <a:cs typeface="Arial"/>
              </a:rPr>
              <a:t>Ievan </a:t>
            </a:r>
            <a:r>
              <a:rPr kumimoji="0" lang="en-AU" sz="3600" b="0" i="1" u="none" strike="noStrike" kern="1200" cap="none" spc="0" normalizeH="0" baseline="0" noProof="0" err="1">
                <a:ln>
                  <a:noFill/>
                </a:ln>
                <a:solidFill>
                  <a:schemeClr val="accent1"/>
                </a:solidFill>
                <a:effectLst/>
                <a:uLnTx/>
                <a:uFillTx/>
                <a:latin typeface="+mj-lt"/>
                <a:ea typeface="+mj-ea"/>
                <a:cs typeface="Arial"/>
              </a:rPr>
              <a:t>Polkka</a:t>
            </a:r>
            <a:r>
              <a:rPr kumimoji="0" lang="en-AU" sz="3600" b="0" i="0" u="none" strike="noStrike" kern="1200" cap="none" spc="0" normalizeH="0" baseline="0" noProof="0">
                <a:ln>
                  <a:noFill/>
                </a:ln>
                <a:solidFill>
                  <a:schemeClr val="accent1"/>
                </a:solidFill>
                <a:effectLst/>
                <a:uLnTx/>
                <a:uFillTx/>
                <a:latin typeface="+mj-lt"/>
                <a:ea typeface="+mj-ea"/>
                <a:cs typeface="Arial"/>
              </a:rPr>
              <a:t>’ </a:t>
            </a:r>
            <a:r>
              <a:rPr lang="en-AU" sz="3600" b="0" i="0" kern="1200">
                <a:solidFill>
                  <a:schemeClr val="accent1"/>
                </a:solidFill>
                <a:effectLst/>
                <a:latin typeface="+mj-lt"/>
                <a:ea typeface="+mj-ea"/>
                <a:cs typeface="Arial" panose="020B0604020202020204" pitchFamily="34" charset="0"/>
              </a:rPr>
              <a:t>(3)</a:t>
            </a:r>
            <a:endParaRPr kumimoji="0" lang="en-AU" sz="3600" b="0" i="1" u="none" strike="noStrike" kern="1200" cap="none" spc="0" normalizeH="0" baseline="0" noProof="0">
              <a:ln>
                <a:noFill/>
              </a:ln>
              <a:solidFill>
                <a:schemeClr val="accent1"/>
              </a:solidFill>
              <a:effectLst/>
              <a:uLnTx/>
              <a:uFillTx/>
              <a:latin typeface="+mj-lt"/>
              <a:ea typeface="+mj-ea"/>
              <a:cs typeface="Arial"/>
            </a:endParaRPr>
          </a:p>
        </p:txBody>
      </p:sp>
      <p:sp>
        <p:nvSpPr>
          <p:cNvPr id="3" name="Text Placeholder 2">
            <a:extLst>
              <a:ext uri="{FF2B5EF4-FFF2-40B4-BE49-F238E27FC236}">
                <a16:creationId xmlns:a16="http://schemas.microsoft.com/office/drawing/2014/main" id="{C8AFE693-F232-DF40-9DFA-26C8DBEBE481}"/>
              </a:ext>
            </a:extLst>
          </p:cNvPr>
          <p:cNvSpPr>
            <a:spLocks noGrp="1"/>
          </p:cNvSpPr>
          <p:nvPr>
            <p:ph type="body" sz="quarter" idx="18"/>
          </p:nvPr>
        </p:nvSpPr>
        <p:spPr/>
        <p:txBody>
          <a:bodyPr/>
          <a:lstStyle/>
          <a:p>
            <a:r>
              <a:rPr lang="en-US">
                <a:latin typeface="+mj-lt"/>
                <a:cs typeface="Arial"/>
              </a:rPr>
              <a:t>Composition</a:t>
            </a:r>
            <a:r>
              <a:rPr lang="en-AU">
                <a:latin typeface="+mj-lt"/>
                <a:cs typeface="Arial"/>
              </a:rPr>
              <a:t> </a:t>
            </a:r>
            <a:r>
              <a:rPr lang="en-US">
                <a:latin typeface="+mj-lt"/>
                <a:cs typeface="Arial"/>
              </a:rPr>
              <a:t>reflection</a:t>
            </a:r>
          </a:p>
        </p:txBody>
      </p:sp>
      <p:sp>
        <p:nvSpPr>
          <p:cNvPr id="2" name="TextBox 1">
            <a:extLst>
              <a:ext uri="{FF2B5EF4-FFF2-40B4-BE49-F238E27FC236}">
                <a16:creationId xmlns:a16="http://schemas.microsoft.com/office/drawing/2014/main" id="{9BBE593D-969C-45DB-0CBA-C21E96451F7D}"/>
              </a:ext>
            </a:extLst>
          </p:cNvPr>
          <p:cNvSpPr txBox="1"/>
          <p:nvPr/>
        </p:nvSpPr>
        <p:spPr>
          <a:xfrm>
            <a:off x="360000" y="1521564"/>
            <a:ext cx="11027556" cy="47654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buNone/>
            </a:pPr>
            <a:r>
              <a:rPr lang="en-US" sz="1800"/>
              <a:t>Share your remix or reinterpretation with the class.</a:t>
            </a:r>
          </a:p>
          <a:p>
            <a:pPr>
              <a:lnSpc>
                <a:spcPct val="150000"/>
              </a:lnSpc>
              <a:spcAft>
                <a:spcPts val="1200"/>
              </a:spcAft>
              <a:buNone/>
            </a:pPr>
            <a:r>
              <a:rPr lang="en-US" sz="1800" b="1">
                <a:latin typeface="+mj-lt"/>
              </a:rPr>
              <a:t>Reflection questions</a:t>
            </a:r>
          </a:p>
          <a:p>
            <a:pPr marL="285750" indent="-285750">
              <a:lnSpc>
                <a:spcPct val="150000"/>
              </a:lnSpc>
              <a:spcAft>
                <a:spcPts val="1200"/>
              </a:spcAft>
              <a:buFont typeface="Arial" panose="020B0604020202020204" pitchFamily="34" charset="0"/>
              <a:buChar char="•"/>
            </a:pPr>
            <a:r>
              <a:rPr lang="en-US" sz="1800"/>
              <a:t>Which elements of '</a:t>
            </a:r>
            <a:r>
              <a:rPr lang="en-US" sz="1800" i="1"/>
              <a:t>Ievan </a:t>
            </a:r>
            <a:r>
              <a:rPr lang="en-US" sz="1800" i="1" err="1"/>
              <a:t>Polkka</a:t>
            </a:r>
            <a:r>
              <a:rPr lang="en-US" sz="1800" i="1"/>
              <a:t>' </a:t>
            </a:r>
            <a:r>
              <a:rPr lang="en-US" sz="1800"/>
              <a:t>did you keep, and which did you transform?</a:t>
            </a:r>
            <a:endParaRPr lang="en-US" sz="1800">
              <a:cs typeface="Arial"/>
            </a:endParaRPr>
          </a:p>
          <a:p>
            <a:pPr marL="285750" indent="-285750">
              <a:lnSpc>
                <a:spcPct val="150000"/>
              </a:lnSpc>
              <a:spcAft>
                <a:spcPts val="1200"/>
              </a:spcAft>
              <a:buFont typeface="Arial" panose="020B0604020202020204" pitchFamily="34" charset="0"/>
              <a:buChar char="•"/>
            </a:pPr>
            <a:r>
              <a:rPr lang="en-US" sz="1800"/>
              <a:t>How do your choices in texture, pitch or duration show influence from both folk and electronic styles?</a:t>
            </a:r>
            <a:endParaRPr lang="en-US" sz="1800">
              <a:cs typeface="Arial"/>
            </a:endParaRPr>
          </a:p>
          <a:p>
            <a:pPr marL="285750" indent="-285750">
              <a:lnSpc>
                <a:spcPct val="150000"/>
              </a:lnSpc>
              <a:spcAft>
                <a:spcPts val="1200"/>
              </a:spcAft>
              <a:buFont typeface="Arial" panose="020B0604020202020204" pitchFamily="34" charset="0"/>
              <a:buChar char="•"/>
            </a:pPr>
            <a:r>
              <a:rPr lang="en-US" sz="1800"/>
              <a:t>What performing media or technologies helped you achieve your sound?</a:t>
            </a:r>
            <a:endParaRPr lang="en-US" sz="1800">
              <a:cs typeface="Arial"/>
            </a:endParaRPr>
          </a:p>
          <a:p>
            <a:pPr marL="285750" indent="-285750">
              <a:lnSpc>
                <a:spcPct val="150000"/>
              </a:lnSpc>
              <a:spcAft>
                <a:spcPts val="1200"/>
              </a:spcAft>
              <a:buFont typeface="Arial" panose="020B0604020202020204" pitchFamily="34" charset="0"/>
              <a:buChar char="•"/>
            </a:pPr>
            <a:r>
              <a:rPr lang="en-US" sz="1800"/>
              <a:t>How does your version reflect </a:t>
            </a:r>
            <a:r>
              <a:rPr lang="en-US" sz="1800" b="1"/>
              <a:t>influence and innovation</a:t>
            </a:r>
            <a:r>
              <a:rPr lang="en-US" sz="1800"/>
              <a:t>?</a:t>
            </a:r>
          </a:p>
          <a:p>
            <a:pPr>
              <a:lnSpc>
                <a:spcPct val="150000"/>
              </a:lnSpc>
              <a:spcAft>
                <a:spcPts val="1200"/>
              </a:spcAft>
            </a:pPr>
            <a:r>
              <a:rPr lang="en-US" sz="1800" b="1">
                <a:latin typeface="+mj-lt"/>
              </a:rPr>
              <a:t>Extension</a:t>
            </a:r>
          </a:p>
          <a:p>
            <a:pPr>
              <a:lnSpc>
                <a:spcPct val="150000"/>
              </a:lnSpc>
              <a:spcAft>
                <a:spcPts val="1200"/>
              </a:spcAft>
            </a:pPr>
            <a:r>
              <a:rPr lang="en-US" sz="1800"/>
              <a:t>Write a short artist statement (2–3 sentences) explaining the intention behind your remix and how it connects to the idea of from ‘folk to future’. </a:t>
            </a:r>
            <a:r>
              <a:rPr lang="en-AU" sz="1800"/>
              <a:t>Export or perform your remix live with MIDI controller or backing track. </a:t>
            </a:r>
            <a:endParaRPr lang="en-AU" sz="1800">
              <a:cs typeface="Arial"/>
            </a:endParaRPr>
          </a:p>
        </p:txBody>
      </p:sp>
      <p:pic>
        <p:nvPicPr>
          <p:cNvPr id="4" name="Graphic 3">
            <a:extLst>
              <a:ext uri="{FF2B5EF4-FFF2-40B4-BE49-F238E27FC236}">
                <a16:creationId xmlns:a16="http://schemas.microsoft.com/office/drawing/2014/main" id="{DBC0222B-0AA8-6386-7592-D2D584B3C87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9734" y="444970"/>
            <a:ext cx="914400" cy="914400"/>
          </a:xfrm>
          <a:prstGeom prst="rect">
            <a:avLst/>
          </a:prstGeom>
        </p:spPr>
      </p:pic>
      <p:sp>
        <p:nvSpPr>
          <p:cNvPr id="67" name="Slide Number Placeholder 1">
            <a:extLst>
              <a:ext uri="{FF2B5EF4-FFF2-40B4-BE49-F238E27FC236}">
                <a16:creationId xmlns:a16="http://schemas.microsoft.com/office/drawing/2014/main" id="{356CD09A-57BE-DA2C-A559-FF1A04A346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114</a:t>
            </a:fld>
            <a:endParaRPr lang="en-AU"/>
          </a:p>
        </p:txBody>
      </p:sp>
    </p:spTree>
    <p:extLst>
      <p:ext uri="{BB962C8B-B14F-4D97-AF65-F5344CB8AC3E}">
        <p14:creationId xmlns:p14="http://schemas.microsoft.com/office/powerpoint/2010/main" val="206650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B16C1-80D6-DFF5-E309-28385F9831B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FAF52CC-8301-1963-A227-8C105526E729}"/>
              </a:ext>
            </a:extLst>
          </p:cNvPr>
          <p:cNvSpPr>
            <a:spLocks noGrp="1"/>
          </p:cNvSpPr>
          <p:nvPr>
            <p:ph type="ctrTitle"/>
          </p:nvPr>
        </p:nvSpPr>
        <p:spPr>
          <a:xfrm>
            <a:off x="495770" y="354337"/>
            <a:ext cx="11143316" cy="800681"/>
          </a:xfrm>
        </p:spPr>
        <p:txBody>
          <a:bodyPr/>
          <a:lstStyle/>
          <a:p>
            <a:r>
              <a:rPr lang="en-AU">
                <a:latin typeface="+mj-lt"/>
                <a:cs typeface="Arial"/>
              </a:rPr>
              <a:t>Learning sequence 8  </a:t>
            </a:r>
            <a:br>
              <a:rPr lang="en-AU">
                <a:latin typeface="+mj-lt"/>
                <a:cs typeface="Arial"/>
              </a:rPr>
            </a:br>
            <a:r>
              <a:rPr lang="en-AU">
                <a:latin typeface="+mj-lt"/>
                <a:cs typeface="Arial"/>
              </a:rPr>
              <a:t>In the loop</a:t>
            </a:r>
            <a:br>
              <a:rPr lang="en-AU">
                <a:latin typeface="+mj-lt"/>
                <a:cs typeface="Arial"/>
              </a:rPr>
            </a:br>
            <a:r>
              <a:rPr lang="en-AU" sz="2800">
                <a:latin typeface="+mj-lt"/>
                <a:cs typeface="Arial"/>
              </a:rPr>
              <a:t>Using a loop-based Digital Audio Workstation (DAW)</a:t>
            </a:r>
            <a:endParaRPr lang="en-AU" sz="2800" i="1">
              <a:latin typeface="+mj-lt"/>
              <a:cs typeface="Arial"/>
            </a:endParaRPr>
          </a:p>
        </p:txBody>
      </p:sp>
      <p:pic>
        <p:nvPicPr>
          <p:cNvPr id="3" name="Picture 2">
            <a:extLst>
              <a:ext uri="{FF2B5EF4-FFF2-40B4-BE49-F238E27FC236}">
                <a16:creationId xmlns:a16="http://schemas.microsoft.com/office/drawing/2014/main" id="{67DD36F0-1F3B-D2ED-79A5-FA54407702C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2396" y="2521526"/>
            <a:ext cx="5396500" cy="4336474"/>
          </a:xfrm>
          <a:prstGeom prst="rect">
            <a:avLst/>
          </a:prstGeom>
        </p:spPr>
      </p:pic>
    </p:spTree>
    <p:extLst>
      <p:ext uri="{BB962C8B-B14F-4D97-AF65-F5344CB8AC3E}">
        <p14:creationId xmlns:p14="http://schemas.microsoft.com/office/powerpoint/2010/main" val="16791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E1EF3-5676-4025-F1B8-C106D9D65C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AFD0B2-C609-F5B1-9742-70F359856E15}"/>
              </a:ext>
            </a:extLst>
          </p:cNvPr>
          <p:cNvSpPr>
            <a:spLocks noGrp="1"/>
          </p:cNvSpPr>
          <p:nvPr>
            <p:ph type="title"/>
          </p:nvPr>
        </p:nvSpPr>
        <p:spPr/>
        <p:txBody>
          <a:bodyPr/>
          <a:lstStyle/>
          <a:p>
            <a:r>
              <a:rPr lang="en-AU">
                <a:latin typeface="+mj-lt"/>
              </a:rPr>
              <a:t>Learning intentions and success criteria (8)</a:t>
            </a:r>
          </a:p>
        </p:txBody>
      </p:sp>
      <p:sp>
        <p:nvSpPr>
          <p:cNvPr id="3" name="TextBox 2">
            <a:extLst>
              <a:ext uri="{FF2B5EF4-FFF2-40B4-BE49-F238E27FC236}">
                <a16:creationId xmlns:a16="http://schemas.microsoft.com/office/drawing/2014/main" id="{551449CF-2129-4959-8319-4A9E6E07FE93}"/>
              </a:ext>
            </a:extLst>
          </p:cNvPr>
          <p:cNvSpPr txBox="1"/>
          <p:nvPr/>
        </p:nvSpPr>
        <p:spPr>
          <a:xfrm>
            <a:off x="359998" y="1825485"/>
            <a:ext cx="11676831" cy="46905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600" b="1" dirty="0">
                <a:solidFill>
                  <a:schemeClr val="accent1"/>
                </a:solidFill>
                <a:latin typeface="+mj-lt"/>
                <a:cs typeface="Arial"/>
              </a:rPr>
              <a:t>We are learning to</a:t>
            </a:r>
          </a:p>
          <a:p>
            <a:pPr marL="285750" lvl="0" indent="-285750">
              <a:lnSpc>
                <a:spcPct val="120000"/>
              </a:lnSpc>
              <a:spcAft>
                <a:spcPts val="1200"/>
              </a:spcAft>
              <a:buFont typeface="Arial" panose="020B0604020202020204" pitchFamily="34" charset="0"/>
              <a:buChar char="•"/>
              <a:tabLst>
                <a:tab pos="228600" algn="l"/>
              </a:tabLst>
            </a:pPr>
            <a:r>
              <a:rPr lang="en-AU" sz="1600" dirty="0">
                <a:effectLst/>
                <a:ea typeface="Calibri" panose="020F0502020204030204" pitchFamily="34" charset="0"/>
              </a:rPr>
              <a:t>understand how digital tools can be used to create, layer and refine music in a loop-based Digital Audio Workstation (DAW)</a:t>
            </a:r>
          </a:p>
          <a:p>
            <a:pPr marL="285750" lvl="0" indent="-285750">
              <a:lnSpc>
                <a:spcPct val="120000"/>
              </a:lnSpc>
              <a:spcAft>
                <a:spcPts val="1200"/>
              </a:spcAft>
              <a:buFont typeface="Arial" panose="020B0604020202020204" pitchFamily="34" charset="0"/>
              <a:buChar char="•"/>
              <a:tabLst>
                <a:tab pos="228600" algn="l"/>
              </a:tabLst>
            </a:pPr>
            <a:r>
              <a:rPr lang="en-AU" sz="1600" dirty="0">
                <a:effectLst/>
                <a:ea typeface="Calibri" panose="020F0502020204030204" pitchFamily="34" charset="0"/>
              </a:rPr>
              <a:t>apply knowledge of the elements of music to compose and structure original ideas</a:t>
            </a:r>
          </a:p>
          <a:p>
            <a:pPr marL="285750" lvl="0" indent="-285750">
              <a:lnSpc>
                <a:spcPct val="120000"/>
              </a:lnSpc>
              <a:spcAft>
                <a:spcPts val="1200"/>
              </a:spcAft>
              <a:buFont typeface="Arial" panose="020B0604020202020204" pitchFamily="34" charset="0"/>
              <a:buChar char="•"/>
              <a:tabLst>
                <a:tab pos="228600" algn="l"/>
              </a:tabLst>
            </a:pPr>
            <a:r>
              <a:rPr lang="en-AU" sz="1600" dirty="0">
                <a:effectLst/>
                <a:ea typeface="Calibri" panose="020F0502020204030204" pitchFamily="34" charset="0"/>
              </a:rPr>
              <a:t>use technology to record, edit and balance multiple layers of sound</a:t>
            </a:r>
          </a:p>
          <a:p>
            <a:pPr marL="285750" lvl="0" indent="-285750">
              <a:lnSpc>
                <a:spcPct val="120000"/>
              </a:lnSpc>
              <a:spcAft>
                <a:spcPts val="1200"/>
              </a:spcAft>
              <a:buFont typeface="Arial" panose="020B0604020202020204" pitchFamily="34" charset="0"/>
              <a:buChar char="•"/>
              <a:tabLst>
                <a:tab pos="228600" algn="l"/>
              </a:tabLst>
            </a:pPr>
            <a:r>
              <a:rPr lang="en-AU" sz="1600" dirty="0">
                <a:effectLst/>
                <a:ea typeface="Calibri" panose="020F0502020204030204" pitchFamily="34" charset="0"/>
              </a:rPr>
              <a:t>reflect on and document our compositional process through a digital process journal.</a:t>
            </a:r>
            <a:r>
              <a:rPr lang="en-GB" sz="1600" dirty="0"/>
              <a:t> </a:t>
            </a:r>
          </a:p>
          <a:p>
            <a:pPr lvl="0">
              <a:lnSpc>
                <a:spcPct val="150000"/>
              </a:lnSpc>
              <a:spcAft>
                <a:spcPts val="1200"/>
              </a:spcAft>
            </a:pPr>
            <a:r>
              <a:rPr lang="en-AU" sz="1600" b="1" dirty="0">
                <a:solidFill>
                  <a:schemeClr val="accent1"/>
                </a:solidFill>
                <a:latin typeface="+mj-lt"/>
                <a:cs typeface="Arial"/>
              </a:rPr>
              <a:t>We can</a:t>
            </a:r>
          </a:p>
          <a:p>
            <a:pPr marL="285750" lvl="0" indent="-285750">
              <a:spcAft>
                <a:spcPts val="1200"/>
              </a:spcAft>
              <a:buFont typeface="Arial" panose="020B0604020202020204" pitchFamily="34" charset="0"/>
              <a:buChar char="•"/>
              <a:tabLst>
                <a:tab pos="228600" algn="l"/>
              </a:tabLst>
            </a:pPr>
            <a:r>
              <a:rPr lang="en-AU" sz="1600" dirty="0">
                <a:effectLst/>
                <a:ea typeface="Calibri" panose="020F0502020204030204" pitchFamily="34" charset="0"/>
              </a:rPr>
              <a:t>create, arrange and refine musical layers in </a:t>
            </a:r>
            <a:r>
              <a:rPr lang="en-AU" sz="1600" dirty="0" err="1">
                <a:effectLst/>
                <a:ea typeface="Calibri" panose="020F0502020204030204" pitchFamily="34" charset="0"/>
              </a:rPr>
              <a:t>BandLab</a:t>
            </a:r>
            <a:r>
              <a:rPr lang="en-AU" sz="1600" dirty="0">
                <a:effectLst/>
                <a:ea typeface="Calibri" panose="020F0502020204030204" pitchFamily="34" charset="0"/>
              </a:rPr>
              <a:t> for Education (or our preferred DAW)</a:t>
            </a:r>
            <a:endParaRPr lang="en-AU" sz="1600" dirty="0">
              <a:ea typeface="Calibri" panose="020F0502020204030204" pitchFamily="34" charset="0"/>
            </a:endParaRPr>
          </a:p>
          <a:p>
            <a:pPr marL="285750" lvl="0" indent="-285750">
              <a:spcAft>
                <a:spcPts val="1200"/>
              </a:spcAft>
              <a:buFont typeface="Arial" panose="020B0604020202020204" pitchFamily="34" charset="0"/>
              <a:buChar char="•"/>
              <a:tabLst>
                <a:tab pos="228600" algn="l"/>
              </a:tabLst>
            </a:pPr>
            <a:r>
              <a:rPr lang="en-AU" sz="1600" dirty="0">
                <a:effectLst/>
                <a:ea typeface="Calibri" panose="020F0502020204030204" pitchFamily="34" charset="0"/>
              </a:rPr>
              <a:t>manipulate the elements of music, including texture, dynamics, duration and timbre, to shape a coherent musical idea</a:t>
            </a:r>
          </a:p>
          <a:p>
            <a:pPr marL="285750" lvl="0" indent="-285750">
              <a:spcAft>
                <a:spcPts val="1200"/>
              </a:spcAft>
              <a:buFont typeface="Arial" panose="020B0604020202020204" pitchFamily="34" charset="0"/>
              <a:buChar char="•"/>
              <a:tabLst>
                <a:tab pos="228600" algn="l"/>
              </a:tabLst>
            </a:pPr>
            <a:r>
              <a:rPr lang="en-AU" sz="1600" dirty="0">
                <a:effectLst/>
                <a:ea typeface="Calibri" panose="020F0502020204030204" pitchFamily="34" charset="0"/>
              </a:rPr>
              <a:t>apply saving, exporting and file management routines to preserve work</a:t>
            </a:r>
          </a:p>
          <a:p>
            <a:pPr marL="285750" lvl="0" indent="-285750">
              <a:spcAft>
                <a:spcPts val="1200"/>
              </a:spcAft>
              <a:buFont typeface="Arial" panose="020B0604020202020204" pitchFamily="34" charset="0"/>
              <a:buChar char="•"/>
              <a:tabLst>
                <a:tab pos="228600" algn="l"/>
              </a:tabLst>
            </a:pPr>
            <a:r>
              <a:rPr lang="en-AU" sz="1600" dirty="0">
                <a:effectLst/>
                <a:ea typeface="Calibri" panose="020F0502020204030204" pitchFamily="34" charset="0"/>
              </a:rPr>
              <a:t>describe and evaluate how technology supports musical expression and creative decision-making</a:t>
            </a:r>
          </a:p>
          <a:p>
            <a:pPr marL="285750" lvl="0" indent="-285750">
              <a:spcAft>
                <a:spcPts val="1200"/>
              </a:spcAft>
              <a:buFont typeface="Arial" panose="020B0604020202020204" pitchFamily="34" charset="0"/>
              <a:buChar char="•"/>
              <a:tabLst>
                <a:tab pos="228600" algn="l"/>
              </a:tabLst>
            </a:pPr>
            <a:r>
              <a:rPr lang="en-AU" sz="1600" dirty="0">
                <a:effectLst/>
                <a:ea typeface="Calibri" panose="020F0502020204030204" pitchFamily="34" charset="0"/>
              </a:rPr>
              <a:t>document our process using screenshots, annotations and reflection statements.</a:t>
            </a:r>
            <a:endParaRPr lang="en-AU" sz="1600" dirty="0"/>
          </a:p>
        </p:txBody>
      </p:sp>
      <p:sp>
        <p:nvSpPr>
          <p:cNvPr id="2" name="Slide Number Placeholder 1">
            <a:extLst>
              <a:ext uri="{FF2B5EF4-FFF2-40B4-BE49-F238E27FC236}">
                <a16:creationId xmlns:a16="http://schemas.microsoft.com/office/drawing/2014/main" id="{F6E6C385-7363-F087-8056-F632B129E4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116</a:t>
            </a:fld>
            <a:endParaRPr lang="en-AU"/>
          </a:p>
        </p:txBody>
      </p:sp>
    </p:spTree>
    <p:extLst>
      <p:ext uri="{BB962C8B-B14F-4D97-AF65-F5344CB8AC3E}">
        <p14:creationId xmlns:p14="http://schemas.microsoft.com/office/powerpoint/2010/main" val="11596662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6BAE9-2934-E16E-3FC6-D517EB0F7618}"/>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007B2EEC-A4EF-6960-F23B-671F99395E8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8.1 – g</a:t>
            </a:r>
            <a:r>
              <a:rPr kumimoji="0" lang="en-AU"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etting started in a loop-based DAW </a:t>
            </a:r>
            <a:r>
              <a:rPr lang="en-AU" sz="3200" b="0" i="0" kern="1200">
                <a:solidFill>
                  <a:schemeClr val="accent1"/>
                </a:solidFill>
                <a:effectLst/>
                <a:latin typeface="+mj-lt"/>
                <a:ea typeface="+mj-ea"/>
                <a:cs typeface="Arial" panose="020B0604020202020204" pitchFamily="34" charset="0"/>
              </a:rPr>
              <a:t>(1)</a:t>
            </a:r>
            <a:endParaRPr kumimoji="0" lang="en-AU" sz="32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Box 1">
            <a:extLst>
              <a:ext uri="{FF2B5EF4-FFF2-40B4-BE49-F238E27FC236}">
                <a16:creationId xmlns:a16="http://schemas.microsoft.com/office/drawing/2014/main" id="{068EFB84-7832-E639-84CD-25264E2A5085}"/>
              </a:ext>
            </a:extLst>
          </p:cNvPr>
          <p:cNvSpPr txBox="1"/>
          <p:nvPr/>
        </p:nvSpPr>
        <p:spPr>
          <a:xfrm>
            <a:off x="384745" y="905601"/>
            <a:ext cx="6158745" cy="27494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solidFill>
                  <a:schemeClr val="accent2"/>
                </a:solidFill>
                <a:latin typeface="+mj-lt"/>
              </a:rPr>
              <a:t>What is a DAW?</a:t>
            </a:r>
          </a:p>
          <a:p>
            <a:pPr marL="285750" indent="-285750">
              <a:lnSpc>
                <a:spcPct val="150000"/>
              </a:lnSpc>
              <a:spcAft>
                <a:spcPts val="1200"/>
              </a:spcAft>
              <a:buFont typeface="Arial" panose="020B0604020202020204" pitchFamily="34" charset="0"/>
              <a:buChar char="•"/>
            </a:pPr>
            <a:r>
              <a:rPr lang="en-GB" sz="1800">
                <a:solidFill>
                  <a:schemeClr val="accent1"/>
                </a:solidFill>
              </a:rPr>
              <a:t>A </a:t>
            </a:r>
            <a:r>
              <a:rPr lang="en-GB" sz="1800" b="1">
                <a:solidFill>
                  <a:schemeClr val="accent1"/>
                </a:solidFill>
              </a:rPr>
              <a:t>Digital Audio Workstation (DAW)</a:t>
            </a:r>
            <a:r>
              <a:rPr lang="en-GB" sz="1800">
                <a:solidFill>
                  <a:schemeClr val="accent1"/>
                </a:solidFill>
              </a:rPr>
              <a:t> is software used to record, arrange and produce music.</a:t>
            </a:r>
          </a:p>
          <a:p>
            <a:pPr marL="285750" indent="-285750">
              <a:lnSpc>
                <a:spcPct val="150000"/>
              </a:lnSpc>
              <a:spcAft>
                <a:spcPts val="1200"/>
              </a:spcAft>
              <a:buFont typeface="Arial" panose="020B0604020202020204" pitchFamily="34" charset="0"/>
              <a:buChar char="•"/>
            </a:pPr>
            <a:r>
              <a:rPr lang="en-GB" sz="1800">
                <a:solidFill>
                  <a:schemeClr val="accent1"/>
                </a:solidFill>
              </a:rPr>
              <a:t>A DAW allows you to combine different sounds, instruments and effects to create and edit complete tracks.</a:t>
            </a:r>
          </a:p>
        </p:txBody>
      </p:sp>
      <p:sp>
        <p:nvSpPr>
          <p:cNvPr id="5" name="TextBox 4">
            <a:extLst>
              <a:ext uri="{FF2B5EF4-FFF2-40B4-BE49-F238E27FC236}">
                <a16:creationId xmlns:a16="http://schemas.microsoft.com/office/drawing/2014/main" id="{E5516183-C7F8-1899-9BF1-CC217A263100}"/>
              </a:ext>
            </a:extLst>
          </p:cNvPr>
          <p:cNvSpPr txBox="1"/>
          <p:nvPr/>
        </p:nvSpPr>
        <p:spPr>
          <a:xfrm>
            <a:off x="360000" y="3702641"/>
            <a:ext cx="11422510" cy="29033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algn="l" rtl="0" eaLnBrk="1" latinLnBrk="0" hangingPunct="1">
              <a:lnSpc>
                <a:spcPct val="150000"/>
              </a:lnSpc>
              <a:spcAft>
                <a:spcPts val="1200"/>
              </a:spcAft>
              <a:buNone/>
            </a:pPr>
            <a:r>
              <a:rPr lang="en-GB" sz="1800" b="1" kern="1200">
                <a:solidFill>
                  <a:schemeClr val="accent2"/>
                </a:solidFill>
                <a:effectLst/>
                <a:latin typeface="+mj-lt"/>
                <a:ea typeface="+mn-ea"/>
                <a:cs typeface="+mn-cs"/>
              </a:rPr>
              <a:t>What is a loop?</a:t>
            </a:r>
            <a:endParaRPr lang="en-AU" sz="1800">
              <a:solidFill>
                <a:schemeClr val="accent2"/>
              </a:solidFill>
              <a:effectLst/>
              <a:latin typeface="+mj-lt"/>
            </a:endParaRPr>
          </a:p>
          <a:p>
            <a:pPr marL="285750" indent="-285750" algn="l" rtl="0" eaLnBrk="1" latinLnBrk="0" hangingPunct="1">
              <a:lnSpc>
                <a:spcPct val="150000"/>
              </a:lnSpc>
              <a:spcAft>
                <a:spcPts val="1200"/>
              </a:spcAft>
              <a:buFont typeface="Arial" panose="020B0604020202020204" pitchFamily="34" charset="0"/>
              <a:buChar char="•"/>
            </a:pPr>
            <a:r>
              <a:rPr lang="en-GB" sz="1800" kern="1200">
                <a:solidFill>
                  <a:srgbClr val="002664"/>
                </a:solidFill>
                <a:effectLst/>
                <a:ea typeface="+mn-ea"/>
                <a:cs typeface="+mn-cs"/>
              </a:rPr>
              <a:t>A </a:t>
            </a:r>
            <a:r>
              <a:rPr lang="en-GB" sz="1800" b="1" kern="1200">
                <a:solidFill>
                  <a:srgbClr val="002664"/>
                </a:solidFill>
                <a:effectLst/>
                <a:ea typeface="+mn-ea"/>
                <a:cs typeface="+mn-cs"/>
              </a:rPr>
              <a:t>loop</a:t>
            </a:r>
            <a:r>
              <a:rPr lang="en-GB" sz="1800" kern="1200">
                <a:solidFill>
                  <a:srgbClr val="002664"/>
                </a:solidFill>
                <a:effectLst/>
                <a:ea typeface="+mn-ea"/>
                <a:cs typeface="+mn-cs"/>
              </a:rPr>
              <a:t> is a short section of sound that repeats continuously. </a:t>
            </a:r>
            <a:endParaRPr lang="en-AU" sz="1800">
              <a:effectLst/>
            </a:endParaRPr>
          </a:p>
          <a:p>
            <a:pPr marL="285750" indent="-285750" algn="l" rtl="0" eaLnBrk="1" latinLnBrk="0" hangingPunct="1">
              <a:lnSpc>
                <a:spcPct val="150000"/>
              </a:lnSpc>
              <a:spcAft>
                <a:spcPts val="1200"/>
              </a:spcAft>
              <a:buFont typeface="Arial" panose="020B0604020202020204" pitchFamily="34" charset="0"/>
              <a:buChar char="•"/>
            </a:pPr>
            <a:r>
              <a:rPr lang="en-GB" sz="1800" kern="1200">
                <a:solidFill>
                  <a:srgbClr val="002664"/>
                </a:solidFill>
                <a:effectLst/>
                <a:ea typeface="+mn-ea"/>
                <a:cs typeface="+mn-cs"/>
              </a:rPr>
              <a:t>Loops can be rhythmic, melodic or harmonic — and when layered together, they form the building blocks of a song.</a:t>
            </a:r>
            <a:endParaRPr lang="en-AU" sz="1800">
              <a:effectLst/>
            </a:endParaRPr>
          </a:p>
          <a:p>
            <a:pPr marL="285750" indent="-285750" algn="l" rtl="0" eaLnBrk="1" latinLnBrk="0" hangingPunct="1">
              <a:lnSpc>
                <a:spcPct val="150000"/>
              </a:lnSpc>
              <a:spcAft>
                <a:spcPts val="1200"/>
              </a:spcAft>
              <a:buFont typeface="Arial" panose="020B0604020202020204" pitchFamily="34" charset="0"/>
              <a:buChar char="•"/>
            </a:pPr>
            <a:r>
              <a:rPr lang="en-GB" sz="1800" kern="1200">
                <a:solidFill>
                  <a:srgbClr val="002664"/>
                </a:solidFill>
                <a:effectLst/>
                <a:ea typeface="+mn-ea"/>
                <a:cs typeface="+mn-cs"/>
              </a:rPr>
              <a:t>The word comes from the process of cutting a piece of </a:t>
            </a:r>
            <a:r>
              <a:rPr lang="en-GB" sz="1800" kern="1200" err="1">
                <a:solidFill>
                  <a:srgbClr val="002664"/>
                </a:solidFill>
                <a:effectLst/>
                <a:ea typeface="+mn-ea"/>
                <a:cs typeface="+mn-cs"/>
              </a:rPr>
              <a:t>analog</a:t>
            </a:r>
            <a:r>
              <a:rPr lang="en-GB" sz="1800" kern="1200">
                <a:solidFill>
                  <a:srgbClr val="002664"/>
                </a:solidFill>
                <a:effectLst/>
                <a:ea typeface="+mn-ea"/>
                <a:cs typeface="+mn-cs"/>
              </a:rPr>
              <a:t> recording tape and sticking it back together in a loop shape, allowing it to playback over and over again without needing to rewind or restart it. </a:t>
            </a:r>
            <a:endParaRPr lang="en-AU" sz="1800">
              <a:effectLst/>
            </a:endParaRPr>
          </a:p>
        </p:txBody>
      </p:sp>
      <p:pic>
        <p:nvPicPr>
          <p:cNvPr id="8" name="Picture 7">
            <a:extLst>
              <a:ext uri="{FF2B5EF4-FFF2-40B4-BE49-F238E27FC236}">
                <a16:creationId xmlns:a16="http://schemas.microsoft.com/office/drawing/2014/main" id="{D12BD12F-C856-E689-B30C-047DE0BF46D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2491" y="1093924"/>
            <a:ext cx="4460019" cy="2499571"/>
          </a:xfrm>
          <a:prstGeom prst="rect">
            <a:avLst/>
          </a:prstGeom>
        </p:spPr>
      </p:pic>
      <p:sp>
        <p:nvSpPr>
          <p:cNvPr id="12" name="TextBox 11">
            <a:extLst>
              <a:ext uri="{FF2B5EF4-FFF2-40B4-BE49-F238E27FC236}">
                <a16:creationId xmlns:a16="http://schemas.microsoft.com/office/drawing/2014/main" id="{3293C69C-9F75-5114-81F7-1D3D74A0095B}"/>
              </a:ext>
              <a:ext uri="{C183D7F6-B498-43B3-948B-1728B52AA6E4}">
                <adec:decorative xmlns:adec="http://schemas.microsoft.com/office/drawing/2017/decorative" val="1"/>
              </a:ext>
            </a:extLst>
          </p:cNvPr>
          <p:cNvSpPr txBox="1"/>
          <p:nvPr/>
        </p:nvSpPr>
        <p:spPr>
          <a:xfrm>
            <a:off x="7354367" y="3697512"/>
            <a:ext cx="4428143" cy="428063"/>
          </a:xfrm>
          <a:prstGeom prst="rect">
            <a:avLst/>
          </a:prstGeom>
          <a:noFill/>
        </p:spPr>
        <p:txBody>
          <a:bodyPr wrap="square" lIns="0" tIns="0" rIns="0" bIns="0" rtlCol="0">
            <a:noAutofit/>
          </a:bodyPr>
          <a:lstStyle/>
          <a:p>
            <a:pPr>
              <a:lnSpc>
                <a:spcPct val="150000"/>
              </a:lnSpc>
            </a:pPr>
            <a:r>
              <a:rPr lang="en-GB" sz="1000">
                <a:latin typeface="+mj-lt"/>
                <a:hlinkClick r:id="rId4"/>
              </a:rPr>
              <a:t>Music production focus </a:t>
            </a:r>
            <a:r>
              <a:rPr lang="en-GB" sz="1000">
                <a:solidFill>
                  <a:srgbClr val="000000"/>
                </a:solidFill>
                <a:latin typeface="+mj-lt"/>
              </a:rPr>
              <a:t>(2024) by </a:t>
            </a:r>
            <a:r>
              <a:rPr lang="en-GB" sz="1000" err="1">
                <a:solidFill>
                  <a:srgbClr val="000000"/>
                </a:solidFill>
                <a:latin typeface="+mj-lt"/>
              </a:rPr>
              <a:t>Stockcake</a:t>
            </a:r>
            <a:r>
              <a:rPr lang="en-GB" sz="1000">
                <a:solidFill>
                  <a:srgbClr val="000000"/>
                </a:solidFill>
                <a:latin typeface="+mj-lt"/>
              </a:rPr>
              <a:t>, is licensed under Creative Commons 2.0. Accessed 30 October 2025. </a:t>
            </a:r>
            <a:endParaRPr lang="en-AU" sz="1000">
              <a:latin typeface="+mj-lt"/>
            </a:endParaRPr>
          </a:p>
        </p:txBody>
      </p:sp>
      <p:sp>
        <p:nvSpPr>
          <p:cNvPr id="67" name="Slide Number Placeholder 1">
            <a:extLst>
              <a:ext uri="{FF2B5EF4-FFF2-40B4-BE49-F238E27FC236}">
                <a16:creationId xmlns:a16="http://schemas.microsoft.com/office/drawing/2014/main" id="{2E4B149C-7129-5520-DE1D-29A698AC8D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117</a:t>
            </a:fld>
            <a:endParaRPr lang="en-AU"/>
          </a:p>
        </p:txBody>
      </p:sp>
    </p:spTree>
    <p:extLst>
      <p:ext uri="{BB962C8B-B14F-4D97-AF65-F5344CB8AC3E}">
        <p14:creationId xmlns:p14="http://schemas.microsoft.com/office/powerpoint/2010/main" val="419766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83573-BED5-1017-6956-9F3B0FA3EDAF}"/>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76DBC9C5-90A6-CEBA-3B5C-03D608755E8E}"/>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8.1 – g</a:t>
            </a:r>
            <a:r>
              <a:rPr kumimoji="0" lang="en-AU"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etting started in a loop-based DAW </a:t>
            </a:r>
            <a:r>
              <a:rPr lang="en-AU" sz="3200" b="0" i="0" kern="1200">
                <a:solidFill>
                  <a:schemeClr val="accent1"/>
                </a:solidFill>
                <a:effectLst/>
                <a:latin typeface="+mj-lt"/>
                <a:ea typeface="+mj-ea"/>
                <a:cs typeface="Arial" panose="020B0604020202020204" pitchFamily="34" charset="0"/>
              </a:rPr>
              <a:t>(2)</a:t>
            </a:r>
            <a:endParaRPr kumimoji="0" lang="en-AU" sz="32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Box 1">
            <a:extLst>
              <a:ext uri="{FF2B5EF4-FFF2-40B4-BE49-F238E27FC236}">
                <a16:creationId xmlns:a16="http://schemas.microsoft.com/office/drawing/2014/main" id="{821D9095-9C66-EB96-1906-95DDB3BC8B44}"/>
              </a:ext>
            </a:extLst>
          </p:cNvPr>
          <p:cNvSpPr txBox="1"/>
          <p:nvPr/>
        </p:nvSpPr>
        <p:spPr>
          <a:xfrm>
            <a:off x="360000" y="1091185"/>
            <a:ext cx="6662400" cy="544251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solidFill>
                  <a:schemeClr val="accent2"/>
                </a:solidFill>
              </a:rPr>
              <a:t>What can I do in </a:t>
            </a:r>
            <a:r>
              <a:rPr lang="en-GB" sz="1800" b="1" err="1">
                <a:solidFill>
                  <a:schemeClr val="accent2"/>
                </a:solidFill>
                <a:hlinkClick r:id="rId3"/>
              </a:rPr>
              <a:t>BandLab</a:t>
            </a:r>
            <a:r>
              <a:rPr lang="en-GB" sz="1800" b="1">
                <a:solidFill>
                  <a:schemeClr val="accent2"/>
                </a:solidFill>
                <a:hlinkClick r:id="rId3"/>
              </a:rPr>
              <a:t> for Education</a:t>
            </a:r>
            <a:r>
              <a:rPr lang="en-GB" sz="1800" b="1">
                <a:solidFill>
                  <a:schemeClr val="accent2"/>
                </a:solidFill>
              </a:rPr>
              <a:t>?</a:t>
            </a:r>
            <a:endParaRPr lang="en-GB" sz="1800">
              <a:solidFill>
                <a:schemeClr val="accent1"/>
              </a:solidFill>
            </a:endParaRPr>
          </a:p>
          <a:p>
            <a:pPr>
              <a:lnSpc>
                <a:spcPct val="150000"/>
              </a:lnSpc>
              <a:spcAft>
                <a:spcPts val="1200"/>
              </a:spcAft>
            </a:pPr>
            <a:r>
              <a:rPr lang="en-GB" sz="1800" err="1">
                <a:solidFill>
                  <a:schemeClr val="accent1"/>
                </a:solidFill>
              </a:rPr>
              <a:t>BandLab</a:t>
            </a:r>
            <a:r>
              <a:rPr lang="en-GB" sz="1800">
                <a:solidFill>
                  <a:schemeClr val="accent1"/>
                </a:solidFill>
              </a:rPr>
              <a:t> for Education is a DAW that runs in your web browser. You can use it to:</a:t>
            </a:r>
          </a:p>
          <a:p>
            <a:pPr marL="285750" indent="-285750">
              <a:lnSpc>
                <a:spcPct val="150000"/>
              </a:lnSpc>
              <a:spcAft>
                <a:spcPts val="1200"/>
              </a:spcAft>
              <a:buFont typeface="Arial" panose="020B0604020202020204" pitchFamily="34" charset="0"/>
              <a:buChar char="•"/>
            </a:pPr>
            <a:r>
              <a:rPr lang="en-GB" sz="1800">
                <a:solidFill>
                  <a:schemeClr val="accent1"/>
                </a:solidFill>
              </a:rPr>
              <a:t>build music with </a:t>
            </a:r>
            <a:r>
              <a:rPr lang="en-GB" sz="1800" b="1">
                <a:solidFill>
                  <a:schemeClr val="accent1"/>
                </a:solidFill>
              </a:rPr>
              <a:t>loops and samples</a:t>
            </a:r>
            <a:endParaRPr lang="en-GB" sz="1800">
              <a:solidFill>
                <a:schemeClr val="accent1"/>
              </a:solidFill>
            </a:endParaRPr>
          </a:p>
          <a:p>
            <a:pPr marL="285750" indent="-285750">
              <a:lnSpc>
                <a:spcPct val="150000"/>
              </a:lnSpc>
              <a:spcAft>
                <a:spcPts val="1200"/>
              </a:spcAft>
              <a:buFont typeface="Arial" panose="020B0604020202020204" pitchFamily="34" charset="0"/>
              <a:buChar char="•"/>
            </a:pPr>
            <a:r>
              <a:rPr lang="en-GB" sz="1800">
                <a:solidFill>
                  <a:schemeClr val="accent1"/>
                </a:solidFill>
              </a:rPr>
              <a:t>make your own parts using </a:t>
            </a:r>
            <a:r>
              <a:rPr lang="en-GB" sz="1800" b="1">
                <a:solidFill>
                  <a:schemeClr val="accent1"/>
                </a:solidFill>
              </a:rPr>
              <a:t>MIDI and virtual instruments</a:t>
            </a:r>
            <a:endParaRPr lang="en-GB" sz="1800">
              <a:solidFill>
                <a:schemeClr val="accent1"/>
              </a:solidFill>
            </a:endParaRPr>
          </a:p>
          <a:p>
            <a:pPr marL="285750" indent="-285750">
              <a:lnSpc>
                <a:spcPct val="150000"/>
              </a:lnSpc>
              <a:spcAft>
                <a:spcPts val="1200"/>
              </a:spcAft>
              <a:buFont typeface="Arial" panose="020B0604020202020204" pitchFamily="34" charset="0"/>
              <a:buChar char="•"/>
            </a:pPr>
            <a:r>
              <a:rPr lang="en-GB" sz="1800">
                <a:solidFill>
                  <a:schemeClr val="accent1"/>
                </a:solidFill>
              </a:rPr>
              <a:t>record live </a:t>
            </a:r>
            <a:r>
              <a:rPr lang="en-GB" sz="1800" b="1">
                <a:solidFill>
                  <a:schemeClr val="accent1"/>
                </a:solidFill>
              </a:rPr>
              <a:t>voice or instruments</a:t>
            </a:r>
            <a:endParaRPr lang="en-GB" sz="1800">
              <a:solidFill>
                <a:schemeClr val="accent1"/>
              </a:solidFill>
            </a:endParaRPr>
          </a:p>
          <a:p>
            <a:pPr marL="285750" indent="-285750">
              <a:lnSpc>
                <a:spcPct val="150000"/>
              </a:lnSpc>
              <a:spcAft>
                <a:spcPts val="1200"/>
              </a:spcAft>
              <a:buFont typeface="Arial" panose="020B0604020202020204" pitchFamily="34" charset="0"/>
              <a:buChar char="•"/>
            </a:pPr>
            <a:r>
              <a:rPr lang="en-GB" sz="1800">
                <a:solidFill>
                  <a:schemeClr val="accent1"/>
                </a:solidFill>
              </a:rPr>
              <a:t>mix, refine and export your work as a finished track.</a:t>
            </a:r>
          </a:p>
          <a:p>
            <a:pPr>
              <a:lnSpc>
                <a:spcPct val="150000"/>
              </a:lnSpc>
              <a:spcAft>
                <a:spcPts val="1200"/>
              </a:spcAft>
            </a:pPr>
            <a:r>
              <a:rPr lang="en-GB" sz="1800">
                <a:solidFill>
                  <a:schemeClr val="accent1"/>
                </a:solidFill>
              </a:rPr>
              <a:t>There are lots of other DAWs that offer the ability to work with pre-recorded loops: Ableton Live, FL Studio and GarageBand are just a few. Other DAWs that are more focused on audio recording than looping include </a:t>
            </a:r>
            <a:r>
              <a:rPr lang="en-GB" sz="1800" err="1">
                <a:solidFill>
                  <a:schemeClr val="accent1"/>
                </a:solidFill>
              </a:rPr>
              <a:t>ProTools</a:t>
            </a:r>
            <a:r>
              <a:rPr lang="en-GB" sz="1800">
                <a:solidFill>
                  <a:schemeClr val="accent1"/>
                </a:solidFill>
              </a:rPr>
              <a:t>, Cubase, Logic Pro and Audacity. </a:t>
            </a:r>
            <a:endParaRPr lang="en-GB" sz="1800">
              <a:solidFill>
                <a:schemeClr val="accent1"/>
              </a:solidFill>
              <a:cs typeface="Arial"/>
            </a:endParaRPr>
          </a:p>
        </p:txBody>
      </p:sp>
      <p:grpSp>
        <p:nvGrpSpPr>
          <p:cNvPr id="6" name="Group 5">
            <a:extLst>
              <a:ext uri="{FF2B5EF4-FFF2-40B4-BE49-F238E27FC236}">
                <a16:creationId xmlns:a16="http://schemas.microsoft.com/office/drawing/2014/main" id="{D375C3AE-2E48-9BBD-C483-847295CF1F01}"/>
              </a:ext>
              <a:ext uri="{C183D7F6-B498-43B3-948B-1728B52AA6E4}">
                <adec:decorative xmlns:adec="http://schemas.microsoft.com/office/drawing/2017/decorative" val="1"/>
              </a:ext>
            </a:extLst>
          </p:cNvPr>
          <p:cNvGrpSpPr/>
          <p:nvPr/>
        </p:nvGrpSpPr>
        <p:grpSpPr>
          <a:xfrm>
            <a:off x="7251457" y="1091185"/>
            <a:ext cx="4218553" cy="3382113"/>
            <a:chOff x="7219580" y="854056"/>
            <a:chExt cx="4218553" cy="3382113"/>
          </a:xfrm>
        </p:grpSpPr>
        <p:sp>
          <p:nvSpPr>
            <p:cNvPr id="12" name="TextBox 11">
              <a:extLst>
                <a:ext uri="{FF2B5EF4-FFF2-40B4-BE49-F238E27FC236}">
                  <a16:creationId xmlns:a16="http://schemas.microsoft.com/office/drawing/2014/main" id="{6F07B4A1-1987-037D-6068-68C174D954EE}"/>
                </a:ext>
              </a:extLst>
            </p:cNvPr>
            <p:cNvSpPr txBox="1"/>
            <p:nvPr/>
          </p:nvSpPr>
          <p:spPr>
            <a:xfrm>
              <a:off x="7219581" y="3755522"/>
              <a:ext cx="4218552" cy="480647"/>
            </a:xfrm>
            <a:prstGeom prst="rect">
              <a:avLst/>
            </a:prstGeom>
            <a:noFill/>
          </p:spPr>
          <p:txBody>
            <a:bodyPr wrap="square" lIns="0" tIns="0" rIns="0" bIns="0" rtlCol="0">
              <a:noAutofit/>
            </a:bodyPr>
            <a:lstStyle/>
            <a:p>
              <a:pPr>
                <a:lnSpc>
                  <a:spcPct val="150000"/>
                </a:lnSpc>
              </a:pPr>
              <a:r>
                <a:rPr lang="en-GB" sz="1000">
                  <a:hlinkClick r:id="rId4"/>
                </a:rPr>
                <a:t>A person using a laptop </a:t>
              </a:r>
              <a:r>
                <a:rPr lang="en-GB" sz="1000"/>
                <a:t>(2022) by Surface, </a:t>
              </a:r>
              <a:r>
                <a:rPr lang="en-GB" sz="1000">
                  <a:solidFill>
                    <a:srgbClr val="000000"/>
                  </a:solidFill>
                </a:rPr>
                <a:t>is licensed under </a:t>
              </a:r>
              <a:r>
                <a:rPr lang="en-GB" sz="1000" err="1">
                  <a:solidFill>
                    <a:srgbClr val="000000"/>
                  </a:solidFill>
                </a:rPr>
                <a:t>Unsplash</a:t>
              </a:r>
              <a:r>
                <a:rPr lang="en-GB" sz="1000">
                  <a:solidFill>
                    <a:srgbClr val="000000"/>
                  </a:solidFill>
                </a:rPr>
                <a:t> Licence. Accessed 30 October 2025</a:t>
              </a:r>
              <a:endParaRPr lang="en-AU" sz="1000"/>
            </a:p>
          </p:txBody>
        </p:sp>
        <p:pic>
          <p:nvPicPr>
            <p:cNvPr id="4" name="Picture 3" descr="A person using a laptop to make music using a Digital Audio Workstation - in this case, it is BandLab. They also have a control surface with drum pads in front of them, and some speakers either side of their laptop. ">
              <a:extLst>
                <a:ext uri="{FF2B5EF4-FFF2-40B4-BE49-F238E27FC236}">
                  <a16:creationId xmlns:a16="http://schemas.microsoft.com/office/drawing/2014/main" id="{7F9281F3-6ECE-5F66-53BB-F732BD94DD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19580" y="854056"/>
              <a:ext cx="4218552" cy="2812368"/>
            </a:xfrm>
            <a:prstGeom prst="rect">
              <a:avLst/>
            </a:prstGeom>
          </p:spPr>
        </p:pic>
      </p:grpSp>
      <p:sp>
        <p:nvSpPr>
          <p:cNvPr id="7" name="TextBox 6">
            <a:extLst>
              <a:ext uri="{FF2B5EF4-FFF2-40B4-BE49-F238E27FC236}">
                <a16:creationId xmlns:a16="http://schemas.microsoft.com/office/drawing/2014/main" id="{881DC1DB-B11B-78FB-FCD6-94D32610B355}"/>
              </a:ext>
            </a:extLst>
          </p:cNvPr>
          <p:cNvSpPr txBox="1"/>
          <p:nvPr/>
        </p:nvSpPr>
        <p:spPr>
          <a:xfrm>
            <a:off x="7251457" y="4562396"/>
            <a:ext cx="3519809" cy="480647"/>
          </a:xfrm>
          <a:prstGeom prst="round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algn="ctr"/>
            <a:r>
              <a:rPr lang="en-AU">
                <a:solidFill>
                  <a:schemeClr val="bg1"/>
                </a:solidFill>
                <a:hlinkClick r:id="rId6" action="ppaction://hlinkfile">
                  <a:extLst>
                    <a:ext uri="{A12FA001-AC4F-418D-AE19-62706E023703}">
                      <ahyp:hlinkClr xmlns:ahyp="http://schemas.microsoft.com/office/drawing/2018/hyperlinkcolor" val="tx"/>
                    </a:ext>
                  </a:extLst>
                </a:hlinkClick>
              </a:rPr>
              <a:t>edu.bandlab.com</a:t>
            </a:r>
            <a:endParaRPr lang="en-AU">
              <a:solidFill>
                <a:schemeClr val="bg1"/>
              </a:solidFill>
            </a:endParaRPr>
          </a:p>
        </p:txBody>
      </p:sp>
      <p:sp>
        <p:nvSpPr>
          <p:cNvPr id="67" name="Slide Number Placeholder 1">
            <a:extLst>
              <a:ext uri="{FF2B5EF4-FFF2-40B4-BE49-F238E27FC236}">
                <a16:creationId xmlns:a16="http://schemas.microsoft.com/office/drawing/2014/main" id="{1B56C8D4-97B3-D326-9AD9-F72DDA87EE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66015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0AFC5566-75FC-DCC1-6DCF-5E0E070C8ED3}"/>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E7C2F377-CC2C-8245-F763-E6319716A48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8.1 – g</a:t>
            </a:r>
            <a:r>
              <a:rPr kumimoji="0" lang="en-AU"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etting started in a loop-based DAW </a:t>
            </a:r>
            <a:r>
              <a:rPr lang="en-AU" sz="3200" b="0" i="0" kern="1200">
                <a:solidFill>
                  <a:schemeClr val="accent1"/>
                </a:solidFill>
                <a:effectLst/>
                <a:latin typeface="+mj-lt"/>
                <a:ea typeface="+mj-ea"/>
                <a:cs typeface="Arial" panose="020B0604020202020204" pitchFamily="34" charset="0"/>
              </a:rPr>
              <a:t>(3)</a:t>
            </a:r>
            <a:endParaRPr kumimoji="0" lang="en-AU"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23DCB7E6-EED1-9BBF-D3B3-315DC335DCB4}"/>
              </a:ext>
            </a:extLst>
          </p:cNvPr>
          <p:cNvSpPr>
            <a:spLocks noGrp="1"/>
          </p:cNvSpPr>
          <p:nvPr>
            <p:ph type="body" sz="quarter" idx="18"/>
          </p:nvPr>
        </p:nvSpPr>
        <p:spPr/>
        <p:txBody>
          <a:bodyPr/>
          <a:lstStyle/>
          <a:p>
            <a:r>
              <a:rPr lang="en-US">
                <a:solidFill>
                  <a:srgbClr val="146CFD"/>
                </a:solidFill>
                <a:latin typeface="+mj-lt"/>
                <a:cs typeface="Arial"/>
              </a:rPr>
              <a:t>Composition – experimentation</a:t>
            </a:r>
          </a:p>
        </p:txBody>
      </p:sp>
      <p:sp>
        <p:nvSpPr>
          <p:cNvPr id="2" name="TextBox 1">
            <a:extLst>
              <a:ext uri="{FF2B5EF4-FFF2-40B4-BE49-F238E27FC236}">
                <a16:creationId xmlns:a16="http://schemas.microsoft.com/office/drawing/2014/main" id="{E731D5B2-3C1F-4656-55D3-4F387D835800}"/>
              </a:ext>
            </a:extLst>
          </p:cNvPr>
          <p:cNvSpPr txBox="1"/>
          <p:nvPr/>
        </p:nvSpPr>
        <p:spPr>
          <a:xfrm>
            <a:off x="360000" y="1450678"/>
            <a:ext cx="10611601" cy="9335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Access </a:t>
            </a:r>
            <a:r>
              <a:rPr lang="en-GB" sz="1800" err="1">
                <a:hlinkClick r:id="rId4"/>
              </a:rPr>
              <a:t>BandLab</a:t>
            </a:r>
            <a:r>
              <a:rPr lang="en-GB" sz="1800">
                <a:hlinkClick r:id="rId4"/>
              </a:rPr>
              <a:t> For Beginners - Basic </a:t>
            </a:r>
            <a:r>
              <a:rPr lang="en-GB" sz="1800" err="1">
                <a:hlinkClick r:id="rId4"/>
              </a:rPr>
              <a:t>BandLab</a:t>
            </a:r>
            <a:r>
              <a:rPr lang="en-GB" sz="1800">
                <a:hlinkClick r:id="rId4"/>
              </a:rPr>
              <a:t> Tutorial (19:33)</a:t>
            </a:r>
            <a:r>
              <a:rPr lang="en-GB" sz="1800"/>
              <a:t>.</a:t>
            </a:r>
          </a:p>
          <a:p>
            <a:pPr>
              <a:lnSpc>
                <a:spcPct val="150000"/>
              </a:lnSpc>
              <a:spcAft>
                <a:spcPts val="1200"/>
              </a:spcAft>
            </a:pPr>
            <a:r>
              <a:rPr lang="en-GB" sz="1800"/>
              <a:t>Complete the following activities:</a:t>
            </a:r>
          </a:p>
        </p:txBody>
      </p:sp>
      <p:sp>
        <p:nvSpPr>
          <p:cNvPr id="10" name="TextBox 9">
            <a:extLst>
              <a:ext uri="{FF2B5EF4-FFF2-40B4-BE49-F238E27FC236}">
                <a16:creationId xmlns:a16="http://schemas.microsoft.com/office/drawing/2014/main" id="{117B6CD2-4D14-ED5C-FCBC-DB6DF8FD2B98}"/>
              </a:ext>
            </a:extLst>
          </p:cNvPr>
          <p:cNvSpPr txBox="1"/>
          <p:nvPr/>
        </p:nvSpPr>
        <p:spPr>
          <a:xfrm>
            <a:off x="360000" y="2668358"/>
            <a:ext cx="4516800" cy="3149039"/>
          </a:xfrm>
          <a:prstGeom prst="rect">
            <a:avLst/>
          </a:prstGeom>
          <a:noFill/>
        </p:spPr>
        <p:txBody>
          <a:bodyPr wrap="square" lIns="0" tIns="0" rIns="0" bIns="0" rtlCol="0" anchor="t">
            <a:noAutofit/>
          </a:bodyPr>
          <a:lstStyle/>
          <a:p>
            <a:pPr marL="457200" indent="-457200">
              <a:lnSpc>
                <a:spcPct val="150000"/>
              </a:lnSpc>
              <a:spcAft>
                <a:spcPts val="1200"/>
              </a:spcAft>
              <a:buFont typeface="+mj-lt"/>
              <a:buAutoNum type="arabicPeriod"/>
            </a:pPr>
            <a:r>
              <a:rPr lang="en-AU" sz="1800"/>
              <a:t>start a new project </a:t>
            </a:r>
            <a:endParaRPr lang="en-US" sz="1800"/>
          </a:p>
          <a:p>
            <a:pPr marL="457200" indent="-457200">
              <a:lnSpc>
                <a:spcPct val="150000"/>
              </a:lnSpc>
              <a:spcAft>
                <a:spcPts val="1200"/>
              </a:spcAft>
              <a:buFont typeface="+mj-lt"/>
              <a:buAutoNum type="arabicPeriod"/>
            </a:pPr>
            <a:r>
              <a:rPr lang="en-AU" sz="1800"/>
              <a:t>change the tempo and key</a:t>
            </a:r>
          </a:p>
          <a:p>
            <a:pPr marL="457200" indent="-457200">
              <a:lnSpc>
                <a:spcPct val="150000"/>
              </a:lnSpc>
              <a:spcAft>
                <a:spcPts val="1200"/>
              </a:spcAft>
              <a:buFont typeface="+mj-lt"/>
              <a:buAutoNum type="arabicPeriod"/>
            </a:pPr>
            <a:r>
              <a:rPr lang="en-AU" sz="1800"/>
              <a:t>explore loops and tracks</a:t>
            </a:r>
            <a:endParaRPr lang="en-AU" sz="1800">
              <a:cs typeface="Arial"/>
            </a:endParaRPr>
          </a:p>
          <a:p>
            <a:pPr marL="457200" indent="-457200">
              <a:lnSpc>
                <a:spcPct val="150000"/>
              </a:lnSpc>
              <a:spcAft>
                <a:spcPts val="1200"/>
              </a:spcAft>
              <a:buFont typeface="+mj-lt"/>
              <a:buAutoNum type="arabicPeriod"/>
            </a:pPr>
            <a:r>
              <a:rPr lang="en-AU" sz="1800"/>
              <a:t>learn how to name and save your work</a:t>
            </a:r>
            <a:endParaRPr lang="en-AU" sz="1800">
              <a:cs typeface="Arial"/>
            </a:endParaRPr>
          </a:p>
          <a:p>
            <a:pPr marL="457200" indent="-457200">
              <a:lnSpc>
                <a:spcPct val="150000"/>
              </a:lnSpc>
              <a:spcAft>
                <a:spcPts val="1200"/>
              </a:spcAft>
              <a:buFont typeface="+mj-lt"/>
              <a:buAutoNum type="arabicPeriod"/>
            </a:pPr>
            <a:r>
              <a:rPr lang="en-AU" sz="1800"/>
              <a:t>learn how to take a screenshot of your project.</a:t>
            </a:r>
            <a:endParaRPr lang="en-AU" sz="1800">
              <a:cs typeface="Arial"/>
            </a:endParaRPr>
          </a:p>
        </p:txBody>
      </p:sp>
      <p:pic>
        <p:nvPicPr>
          <p:cNvPr id="5" name="Online Media 4" title="BandLab - How To Create An Awesome Introduction To A Song">
            <a:hlinkClick r:id="" action="ppaction://media"/>
            <a:extLst>
              <a:ext uri="{FF2B5EF4-FFF2-40B4-BE49-F238E27FC236}">
                <a16:creationId xmlns:a16="http://schemas.microsoft.com/office/drawing/2014/main" id="{C2B45861-44C7-3B06-693B-A7BBC899C153}"/>
              </a:ext>
            </a:extLst>
          </p:cNvPr>
          <p:cNvPicPr>
            <a:picLocks noRot="1" noChangeAspect="1"/>
          </p:cNvPicPr>
          <p:nvPr>
            <a:videoFile r:link="rId1"/>
          </p:nvPr>
        </p:nvPicPr>
        <p:blipFill>
          <a:blip r:embed="rId5"/>
          <a:stretch>
            <a:fillRect/>
          </a:stretch>
        </p:blipFill>
        <p:spPr>
          <a:xfrm>
            <a:off x="5701599" y="2118366"/>
            <a:ext cx="6142401" cy="3470456"/>
          </a:xfrm>
          <a:prstGeom prst="rect">
            <a:avLst/>
          </a:prstGeom>
        </p:spPr>
      </p:pic>
      <p:sp>
        <p:nvSpPr>
          <p:cNvPr id="12" name="TextBox 11">
            <a:extLst>
              <a:ext uri="{FF2B5EF4-FFF2-40B4-BE49-F238E27FC236}">
                <a16:creationId xmlns:a16="http://schemas.microsoft.com/office/drawing/2014/main" id="{4F130EE0-BE88-F342-F773-549D98A821E4}"/>
              </a:ext>
            </a:extLst>
          </p:cNvPr>
          <p:cNvSpPr txBox="1"/>
          <p:nvPr/>
        </p:nvSpPr>
        <p:spPr>
          <a:xfrm>
            <a:off x="5713673" y="5639597"/>
            <a:ext cx="6118251" cy="348725"/>
          </a:xfrm>
          <a:prstGeom prst="rect">
            <a:avLst/>
          </a:prstGeom>
          <a:noFill/>
        </p:spPr>
        <p:txBody>
          <a:bodyPr wrap="square" lIns="0" tIns="0" rIns="0" bIns="0" rtlCol="0">
            <a:noAutofit/>
          </a:bodyPr>
          <a:lstStyle/>
          <a:p>
            <a:pPr>
              <a:lnSpc>
                <a:spcPct val="150000"/>
              </a:lnSpc>
            </a:pPr>
            <a:r>
              <a:rPr lang="en-GB" sz="1000" i="1" err="1">
                <a:hlinkClick r:id="rId4"/>
              </a:rPr>
              <a:t>BandLab</a:t>
            </a:r>
            <a:r>
              <a:rPr lang="en-GB" sz="1000" i="1">
                <a:hlinkClick r:id="rId4"/>
              </a:rPr>
              <a:t> For Beginners - Basic </a:t>
            </a:r>
            <a:r>
              <a:rPr lang="en-GB" sz="1000" i="1" err="1">
                <a:hlinkClick r:id="rId4"/>
              </a:rPr>
              <a:t>BandLab</a:t>
            </a:r>
            <a:r>
              <a:rPr lang="en-GB" sz="1000" i="1">
                <a:hlinkClick r:id="rId4"/>
              </a:rPr>
              <a:t> Tutorial (19:33)</a:t>
            </a:r>
            <a:r>
              <a:rPr lang="en-GB" sz="1000"/>
              <a:t> [video], Inclusive Music (2018), YouTube, accessed 29 October 2025</a:t>
            </a:r>
            <a:endParaRPr lang="en-AU" sz="1000"/>
          </a:p>
        </p:txBody>
      </p:sp>
      <p:sp>
        <p:nvSpPr>
          <p:cNvPr id="67" name="Slide Number Placeholder 1">
            <a:extLst>
              <a:ext uri="{FF2B5EF4-FFF2-40B4-BE49-F238E27FC236}">
                <a16:creationId xmlns:a16="http://schemas.microsoft.com/office/drawing/2014/main" id="{FF4A2040-964D-B999-6245-046031A6A8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119</a:t>
            </a:fld>
            <a:endParaRPr lang="en-AU"/>
          </a:p>
        </p:txBody>
      </p:sp>
    </p:spTree>
    <p:extLst>
      <p:ext uri="{BB962C8B-B14F-4D97-AF65-F5344CB8AC3E}">
        <p14:creationId xmlns:p14="http://schemas.microsoft.com/office/powerpoint/2010/main" val="378824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A07DA-0285-E760-8891-AEDD32B202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263A009-4E0D-5484-1030-EA0E55CA6D33}"/>
              </a:ext>
            </a:extLst>
          </p:cNvPr>
          <p:cNvSpPr>
            <a:spLocks noGrp="1"/>
          </p:cNvSpPr>
          <p:nvPr>
            <p:ph type="title"/>
          </p:nvPr>
        </p:nvSpPr>
        <p:spPr/>
        <p:txBody>
          <a:bodyPr/>
          <a:lstStyle/>
          <a:p>
            <a:r>
              <a:rPr lang="en-AU">
                <a:latin typeface="+mj-lt"/>
                <a:cs typeface="Arial"/>
              </a:rPr>
              <a:t>Activity 1.4 – safety in the music classroom (1)</a:t>
            </a:r>
          </a:p>
        </p:txBody>
      </p:sp>
      <p:sp>
        <p:nvSpPr>
          <p:cNvPr id="2" name="Picture Placeholder 1">
            <a:extLst>
              <a:ext uri="{FF2B5EF4-FFF2-40B4-BE49-F238E27FC236}">
                <a16:creationId xmlns:a16="http://schemas.microsoft.com/office/drawing/2014/main" id="{17A9B5A3-464C-D2EE-9688-76681AC70961}"/>
              </a:ext>
            </a:extLst>
          </p:cNvPr>
          <p:cNvSpPr>
            <a:spLocks noGrp="1"/>
          </p:cNvSpPr>
          <p:nvPr>
            <p:ph type="pic" sz="quarter" idx="13"/>
          </p:nvPr>
        </p:nvSpPr>
        <p:spPr>
          <a:xfrm>
            <a:off x="359998" y="1909282"/>
            <a:ext cx="10527077" cy="4210718"/>
          </a:xfrm>
        </p:spPr>
        <p:txBody>
          <a:bodyPr/>
          <a:lstStyle/>
          <a:p>
            <a:pPr marL="285750" indent="-285750">
              <a:buFont typeface="Arial" panose="020B0604020202020204" pitchFamily="34" charset="0"/>
              <a:buChar char="•"/>
            </a:pPr>
            <a:r>
              <a:rPr lang="en-AU" sz="1800">
                <a:latin typeface="+mn-lt"/>
                <a:cs typeface="Arial" panose="020B0604020202020204" pitchFamily="34" charset="0"/>
              </a:rPr>
              <a:t>Show respect for your classmates, your teacher and the music classroom equipment.</a:t>
            </a:r>
          </a:p>
          <a:p>
            <a:pPr marL="285750" indent="-285750">
              <a:buFont typeface="Arial" panose="020B0604020202020204" pitchFamily="34" charset="0"/>
              <a:buChar char="•"/>
            </a:pPr>
            <a:r>
              <a:rPr lang="en-AU" sz="1800">
                <a:latin typeface="+mn-lt"/>
                <a:cs typeface="Arial" panose="020B0604020202020204" pitchFamily="34" charset="0"/>
              </a:rPr>
              <a:t>Return instruments and equipment (including leads, adaptors, pedals) to the right place.</a:t>
            </a:r>
          </a:p>
          <a:p>
            <a:pPr marL="285750" indent="-285750">
              <a:buFont typeface="Arial" panose="020B0604020202020204" pitchFamily="34" charset="0"/>
              <a:buChar char="•"/>
            </a:pPr>
            <a:r>
              <a:rPr lang="en-AU" sz="1800">
                <a:latin typeface="+mn-lt"/>
                <a:cs typeface="Arial" panose="020B0604020202020204" pitchFamily="34" charset="0"/>
              </a:rPr>
              <a:t>Take care when using instruments to avoid accidents and damage. Report any damage immediately to your teacher.</a:t>
            </a:r>
          </a:p>
          <a:p>
            <a:pPr marL="285750" indent="-285750">
              <a:buFont typeface="Arial" panose="020B0604020202020204" pitchFamily="34" charset="0"/>
              <a:buChar char="•"/>
            </a:pPr>
            <a:r>
              <a:rPr lang="en-AU" sz="1800">
                <a:latin typeface="+mn-lt"/>
                <a:ea typeface="+mn-lt"/>
                <a:cs typeface="Arial" panose="020B0604020202020204" pitchFamily="34" charset="0"/>
              </a:rPr>
              <a:t>Consider safe volume levels when rehearsing and think about others around you.</a:t>
            </a:r>
            <a:endParaRPr lang="en-US" sz="1800">
              <a:latin typeface="+mn-lt"/>
              <a:ea typeface="+mn-lt"/>
              <a:cs typeface="Arial" panose="020B0604020202020204" pitchFamily="34" charset="0"/>
            </a:endParaRPr>
          </a:p>
          <a:p>
            <a:pPr marL="285750" indent="-285750">
              <a:buFont typeface="Arial" panose="020B0604020202020204" pitchFamily="34" charset="0"/>
              <a:buChar char="•"/>
            </a:pPr>
            <a:r>
              <a:rPr lang="en-AU" sz="1800">
                <a:latin typeface="+mn-lt"/>
                <a:ea typeface="+mn-lt"/>
                <a:cs typeface="Arial" panose="020B0604020202020204" pitchFamily="34" charset="0"/>
              </a:rPr>
              <a:t>Always do a warm-up and/or technical work before rehearsing a performance piece.</a:t>
            </a:r>
            <a:endParaRPr lang="en-US" sz="1800">
              <a:latin typeface="+mn-lt"/>
              <a:ea typeface="+mn-lt"/>
              <a:cs typeface="Arial" panose="020B0604020202020204" pitchFamily="34" charset="0"/>
            </a:endParaRPr>
          </a:p>
          <a:p>
            <a:pPr marL="285750" indent="-285750">
              <a:buFont typeface="Arial" panose="020B0604020202020204" pitchFamily="34" charset="0"/>
              <a:buChar char="•"/>
            </a:pPr>
            <a:r>
              <a:rPr lang="en-AU" sz="1800">
                <a:latin typeface="+mn-lt"/>
                <a:ea typeface="+mn-lt"/>
                <a:cs typeface="Arial" panose="020B0604020202020204" pitchFamily="34" charset="0"/>
              </a:rPr>
              <a:t>Position your music and/or ensemble members to ensure correct posture both in rehearsal and performance. </a:t>
            </a:r>
            <a:endParaRPr lang="en-US" sz="1800">
              <a:latin typeface="+mn-lt"/>
              <a:cs typeface="Arial" panose="020B0604020202020204" pitchFamily="34" charset="0"/>
            </a:endParaRPr>
          </a:p>
        </p:txBody>
      </p:sp>
      <p:sp>
        <p:nvSpPr>
          <p:cNvPr id="3" name="Slide Number Placeholder 2">
            <a:extLst>
              <a:ext uri="{FF2B5EF4-FFF2-40B4-BE49-F238E27FC236}">
                <a16:creationId xmlns:a16="http://schemas.microsoft.com/office/drawing/2014/main" id="{ADEB1C70-149E-48D7-C902-CBD4C455456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249778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38B8395F-446A-8FE8-28FF-D9E174BD5A21}"/>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BC0F4124-39AA-861A-6D35-BCAA1E72739A}"/>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8.1 – g</a:t>
            </a:r>
            <a:r>
              <a:rPr kumimoji="0" lang="en-AU"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etting started in a loop-based DAW </a:t>
            </a:r>
            <a:r>
              <a:rPr lang="en-AU" sz="3200" b="0" i="0" kern="1200">
                <a:solidFill>
                  <a:schemeClr val="accent1"/>
                </a:solidFill>
                <a:effectLst/>
                <a:latin typeface="+mj-lt"/>
                <a:ea typeface="+mj-ea"/>
                <a:cs typeface="Arial" panose="020B0604020202020204" pitchFamily="34" charset="0"/>
              </a:rPr>
              <a:t>(4)</a:t>
            </a:r>
            <a:endParaRPr kumimoji="0" lang="en-AU"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7" name="Text Placeholder 6">
            <a:extLst>
              <a:ext uri="{FF2B5EF4-FFF2-40B4-BE49-F238E27FC236}">
                <a16:creationId xmlns:a16="http://schemas.microsoft.com/office/drawing/2014/main" id="{02236AAA-FE1C-DE27-BCC4-E943CD70F626}"/>
              </a:ext>
            </a:extLst>
          </p:cNvPr>
          <p:cNvSpPr>
            <a:spLocks noGrp="1"/>
          </p:cNvSpPr>
          <p:nvPr>
            <p:ph type="body" sz="quarter" idx="18"/>
          </p:nvPr>
        </p:nvSpPr>
        <p:spPr/>
        <p:txBody>
          <a:bodyPr/>
          <a:lstStyle/>
          <a:p>
            <a:r>
              <a:rPr lang="en-US">
                <a:solidFill>
                  <a:srgbClr val="146CFD"/>
                </a:solidFill>
                <a:latin typeface="+mj-lt"/>
                <a:cs typeface="Arial"/>
              </a:rPr>
              <a:t>The composition portfolio</a:t>
            </a:r>
          </a:p>
        </p:txBody>
      </p:sp>
      <p:sp>
        <p:nvSpPr>
          <p:cNvPr id="2" name="TextBox 1">
            <a:extLst>
              <a:ext uri="{FF2B5EF4-FFF2-40B4-BE49-F238E27FC236}">
                <a16:creationId xmlns:a16="http://schemas.microsoft.com/office/drawing/2014/main" id="{BA49CA2D-3E95-D887-8DF5-773911E35765}"/>
              </a:ext>
            </a:extLst>
          </p:cNvPr>
          <p:cNvSpPr txBox="1"/>
          <p:nvPr/>
        </p:nvSpPr>
        <p:spPr>
          <a:xfrm>
            <a:off x="512399" y="1449250"/>
            <a:ext cx="11220559" cy="16106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GB" sz="1800" b="1">
                <a:solidFill>
                  <a:schemeClr val="accent1"/>
                </a:solidFill>
              </a:rPr>
              <a:t>Purpose</a:t>
            </a:r>
            <a:br>
              <a:rPr lang="en-GB" sz="1800">
                <a:solidFill>
                  <a:schemeClr val="accent1"/>
                </a:solidFill>
              </a:rPr>
            </a:br>
            <a:r>
              <a:rPr lang="en-GB" sz="1800">
                <a:solidFill>
                  <a:schemeClr val="accent1"/>
                </a:solidFill>
              </a:rPr>
              <a:t>The composition portfolio shows how the composition has developed from first idea to final mix.</a:t>
            </a:r>
            <a:br>
              <a:rPr lang="en-GB" sz="1800">
                <a:solidFill>
                  <a:schemeClr val="accent1"/>
                </a:solidFill>
              </a:rPr>
            </a:br>
            <a:r>
              <a:rPr lang="en-GB" sz="1800">
                <a:solidFill>
                  <a:schemeClr val="accent1"/>
                </a:solidFill>
              </a:rPr>
              <a:t>It provides evidence of </a:t>
            </a:r>
            <a:r>
              <a:rPr lang="en-GB" sz="1800" b="1">
                <a:solidFill>
                  <a:schemeClr val="accent1"/>
                </a:solidFill>
              </a:rPr>
              <a:t>influence and innovation </a:t>
            </a:r>
            <a:r>
              <a:rPr lang="en-GB" sz="1800">
                <a:solidFill>
                  <a:schemeClr val="accent1"/>
                </a:solidFill>
              </a:rPr>
              <a:t>and helps to prepare for the assessment submission. Complete the following steps that detail what information should be included in the composition portfolio.</a:t>
            </a:r>
          </a:p>
        </p:txBody>
      </p:sp>
      <p:sp>
        <p:nvSpPr>
          <p:cNvPr id="5" name="TextBox 4">
            <a:extLst>
              <a:ext uri="{FF2B5EF4-FFF2-40B4-BE49-F238E27FC236}">
                <a16:creationId xmlns:a16="http://schemas.microsoft.com/office/drawing/2014/main" id="{BEB5AFB3-C3CA-485A-DC2B-97C6A211D2A1}"/>
              </a:ext>
            </a:extLst>
          </p:cNvPr>
          <p:cNvSpPr txBox="1"/>
          <p:nvPr/>
        </p:nvSpPr>
        <p:spPr>
          <a:xfrm>
            <a:off x="512399" y="3230279"/>
            <a:ext cx="6262619" cy="3365024"/>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664"/>
                </a:solidFill>
                <a:effectLst/>
                <a:uLnTx/>
                <a:uFillTx/>
                <a:ea typeface="+mn-ea"/>
                <a:cs typeface="+mn-cs"/>
              </a:rPr>
              <a:t>1. Select evidence</a:t>
            </a:r>
            <a:br>
              <a:rPr kumimoji="0" lang="en-GB" sz="1800" b="0" i="0" u="none" strike="noStrike" kern="1200" cap="none" spc="0" normalizeH="0" baseline="0" noProof="0">
                <a:ln>
                  <a:noFill/>
                </a:ln>
                <a:solidFill>
                  <a:srgbClr val="002664"/>
                </a:solidFill>
                <a:effectLst/>
                <a:uLnTx/>
                <a:uFillTx/>
                <a:ea typeface="+mn-ea"/>
                <a:cs typeface="+mn-cs"/>
              </a:rPr>
            </a:br>
            <a:r>
              <a:rPr kumimoji="0" lang="en-GB" sz="1800" b="0" i="0" u="none" strike="noStrike" kern="1200" cap="none" spc="0" normalizeH="0" baseline="0" noProof="0">
                <a:ln>
                  <a:noFill/>
                </a:ln>
                <a:solidFill>
                  <a:srgbClr val="002664"/>
                </a:solidFill>
                <a:effectLst/>
                <a:uLnTx/>
                <a:uFillTx/>
                <a:ea typeface="+mn-ea"/>
                <a:cs typeface="+mn-cs"/>
              </a:rPr>
              <a:t>Include clear screenshots that show:</a:t>
            </a: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664"/>
                </a:solidFill>
                <a:effectLst/>
                <a:uLnTx/>
                <a:uFillTx/>
                <a:ea typeface="+mn-ea"/>
                <a:cs typeface="+mn-cs"/>
              </a:rPr>
              <a:t>project overview with tracks and layers visible</a:t>
            </a: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664"/>
                </a:solidFill>
                <a:effectLst/>
                <a:uLnTx/>
                <a:uFillTx/>
                <a:ea typeface="+mn-ea"/>
                <a:cs typeface="+mn-cs"/>
              </a:rPr>
              <a:t>piano roll or MIDI editor for melodic/rhythmic ideas</a:t>
            </a: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664"/>
                </a:solidFill>
                <a:effectLst/>
                <a:uLnTx/>
                <a:uFillTx/>
                <a:ea typeface="+mn-ea"/>
                <a:cs typeface="+mn-cs"/>
              </a:rPr>
              <a:t>mixer view (volume, panning, effects, automation)</a:t>
            </a: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664"/>
                </a:solidFill>
                <a:effectLst/>
                <a:uLnTx/>
                <a:uFillTx/>
                <a:ea typeface="+mn-ea"/>
                <a:cs typeface="+mn-cs"/>
              </a:rPr>
              <a:t>examples of stylistic features or techniques you adapted</a:t>
            </a: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664"/>
                </a:solidFill>
                <a:effectLst/>
                <a:uLnTx/>
                <a:uFillTx/>
                <a:ea typeface="+mn-ea"/>
                <a:cs typeface="+mn-cs"/>
              </a:rPr>
              <a:t>save one screenshot for each key stage — first idea, development, refinement, and final mix.</a:t>
            </a:r>
          </a:p>
        </p:txBody>
      </p:sp>
      <p:pic>
        <p:nvPicPr>
          <p:cNvPr id="4" name="Picture 3" descr="People sitting in front of a computer using digital audio recording software. There is a mixing desk and speakers around the computer monitor. ">
            <a:extLst>
              <a:ext uri="{FF2B5EF4-FFF2-40B4-BE49-F238E27FC236}">
                <a16:creationId xmlns:a16="http://schemas.microsoft.com/office/drawing/2014/main" id="{D8711391-2160-E92B-3DB3-EF3259A1BA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6059" y="3359275"/>
            <a:ext cx="4957941" cy="2778626"/>
          </a:xfrm>
          <a:prstGeom prst="rect">
            <a:avLst/>
          </a:prstGeom>
        </p:spPr>
      </p:pic>
      <p:sp>
        <p:nvSpPr>
          <p:cNvPr id="6" name="TextBox 5">
            <a:extLst>
              <a:ext uri="{FF2B5EF4-FFF2-40B4-BE49-F238E27FC236}">
                <a16:creationId xmlns:a16="http://schemas.microsoft.com/office/drawing/2014/main" id="{1CD9BF95-C0A2-2353-5DC4-0CF51BED89A1}"/>
              </a:ext>
            </a:extLst>
          </p:cNvPr>
          <p:cNvSpPr txBox="1"/>
          <p:nvPr/>
        </p:nvSpPr>
        <p:spPr>
          <a:xfrm>
            <a:off x="6886059" y="6193610"/>
            <a:ext cx="4428143" cy="428063"/>
          </a:xfrm>
          <a:prstGeom prst="rect">
            <a:avLst/>
          </a:prstGeom>
          <a:noFill/>
        </p:spPr>
        <p:txBody>
          <a:bodyPr wrap="square" lIns="0" tIns="0" rIns="0" bIns="0" rtlCol="0">
            <a:noAutofit/>
          </a:bodyPr>
          <a:lstStyle/>
          <a:p>
            <a:pPr>
              <a:lnSpc>
                <a:spcPct val="150000"/>
              </a:lnSpc>
            </a:pPr>
            <a:r>
              <a:rPr lang="en-GB" sz="1000">
                <a:latin typeface="+mj-lt"/>
                <a:hlinkClick r:id="rId4"/>
              </a:rPr>
              <a:t>Music production focus </a:t>
            </a:r>
            <a:r>
              <a:rPr lang="en-GB" sz="1000">
                <a:solidFill>
                  <a:srgbClr val="000000"/>
                </a:solidFill>
                <a:latin typeface="+mj-lt"/>
              </a:rPr>
              <a:t>(2024) by </a:t>
            </a:r>
            <a:r>
              <a:rPr lang="en-GB" sz="1000" err="1">
                <a:solidFill>
                  <a:srgbClr val="000000"/>
                </a:solidFill>
                <a:latin typeface="+mj-lt"/>
              </a:rPr>
              <a:t>Stockcake</a:t>
            </a:r>
            <a:r>
              <a:rPr lang="en-GB" sz="1000">
                <a:solidFill>
                  <a:srgbClr val="000000"/>
                </a:solidFill>
                <a:latin typeface="+mj-lt"/>
              </a:rPr>
              <a:t>, is licensed under Creative Commons 2.0. Accessed 30 October 2025. </a:t>
            </a:r>
            <a:endParaRPr lang="en-AU" sz="1000">
              <a:latin typeface="+mj-lt"/>
            </a:endParaRPr>
          </a:p>
        </p:txBody>
      </p:sp>
      <p:sp>
        <p:nvSpPr>
          <p:cNvPr id="67" name="Slide Number Placeholder 1">
            <a:extLst>
              <a:ext uri="{FF2B5EF4-FFF2-40B4-BE49-F238E27FC236}">
                <a16:creationId xmlns:a16="http://schemas.microsoft.com/office/drawing/2014/main" id="{5095AB0A-2786-63D4-2940-DED3D116B0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120</a:t>
            </a:fld>
            <a:endParaRPr lang="en-AU"/>
          </a:p>
        </p:txBody>
      </p:sp>
    </p:spTree>
    <p:extLst>
      <p:ext uri="{BB962C8B-B14F-4D97-AF65-F5344CB8AC3E}">
        <p14:creationId xmlns:p14="http://schemas.microsoft.com/office/powerpoint/2010/main" val="229689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0315490-632C-DFF9-C1CC-992CF674916C}"/>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E58FFFA8-60D3-DECA-F918-6B94D40E4B4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8.1 – g</a:t>
            </a:r>
            <a:r>
              <a:rPr kumimoji="0" lang="en-AU"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etting started in a loop-based DAW </a:t>
            </a:r>
            <a:r>
              <a:rPr lang="en-AU" sz="3200" b="0" i="0" kern="1200">
                <a:solidFill>
                  <a:schemeClr val="accent1"/>
                </a:solidFill>
                <a:effectLst/>
                <a:latin typeface="+mj-lt"/>
                <a:ea typeface="+mj-ea"/>
                <a:cs typeface="Arial" panose="020B0604020202020204" pitchFamily="34" charset="0"/>
              </a:rPr>
              <a:t>(5)</a:t>
            </a:r>
            <a:endParaRPr kumimoji="0" lang="en-AU" sz="32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AC6DDBE6-12B1-F674-F6DB-C29D78E4492B}"/>
              </a:ext>
            </a:extLst>
          </p:cNvPr>
          <p:cNvSpPr>
            <a:spLocks noGrp="1"/>
          </p:cNvSpPr>
          <p:nvPr>
            <p:ph type="body" sz="quarter" idx="18"/>
          </p:nvPr>
        </p:nvSpPr>
        <p:spPr/>
        <p:txBody>
          <a:bodyPr/>
          <a:lstStyle/>
          <a:p>
            <a:r>
              <a:rPr lang="en-US">
                <a:solidFill>
                  <a:srgbClr val="146CFD"/>
                </a:solidFill>
                <a:latin typeface="+mj-lt"/>
                <a:cs typeface="Arial"/>
              </a:rPr>
              <a:t>The composition portfolio</a:t>
            </a:r>
          </a:p>
        </p:txBody>
      </p:sp>
      <p:sp>
        <p:nvSpPr>
          <p:cNvPr id="2" name="TextBox 1">
            <a:extLst>
              <a:ext uri="{FF2B5EF4-FFF2-40B4-BE49-F238E27FC236}">
                <a16:creationId xmlns:a16="http://schemas.microsoft.com/office/drawing/2014/main" id="{FD24F83B-3EB9-80C1-E636-B5BC778F6E2F}"/>
              </a:ext>
            </a:extLst>
          </p:cNvPr>
          <p:cNvSpPr txBox="1"/>
          <p:nvPr/>
        </p:nvSpPr>
        <p:spPr>
          <a:xfrm>
            <a:off x="360000" y="1369454"/>
            <a:ext cx="11331601" cy="53347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solidFill>
                  <a:schemeClr val="accent1"/>
                </a:solidFill>
              </a:rPr>
              <a:t>2. Write reflection statements</a:t>
            </a:r>
            <a:br>
              <a:rPr lang="en-GB" sz="1800">
                <a:solidFill>
                  <a:schemeClr val="accent1"/>
                </a:solidFill>
              </a:rPr>
            </a:br>
            <a:r>
              <a:rPr lang="en-GB" sz="1800">
                <a:solidFill>
                  <a:schemeClr val="accent1"/>
                </a:solidFill>
              </a:rPr>
              <a:t>For each screenshot, write 2–3 short sentences explaining:</a:t>
            </a:r>
          </a:p>
          <a:p>
            <a:pPr marL="285750" indent="-285750">
              <a:lnSpc>
                <a:spcPct val="150000"/>
              </a:lnSpc>
              <a:spcAft>
                <a:spcPts val="1200"/>
              </a:spcAft>
              <a:buFont typeface="Arial" panose="020B0604020202020204" pitchFamily="34" charset="0"/>
              <a:buChar char="•"/>
            </a:pPr>
            <a:r>
              <a:rPr lang="en-GB" sz="1800">
                <a:solidFill>
                  <a:schemeClr val="accent1"/>
                </a:solidFill>
              </a:rPr>
              <a:t>what you changed</a:t>
            </a:r>
          </a:p>
          <a:p>
            <a:pPr marL="285750" indent="-285750">
              <a:lnSpc>
                <a:spcPct val="150000"/>
              </a:lnSpc>
              <a:spcAft>
                <a:spcPts val="1200"/>
              </a:spcAft>
              <a:buFont typeface="Arial" panose="020B0604020202020204" pitchFamily="34" charset="0"/>
              <a:buChar char="•"/>
            </a:pPr>
            <a:r>
              <a:rPr lang="en-GB" sz="1800">
                <a:solidFill>
                  <a:schemeClr val="accent1"/>
                </a:solidFill>
              </a:rPr>
              <a:t>why you made the change</a:t>
            </a:r>
          </a:p>
          <a:p>
            <a:pPr marL="285750" indent="-285750">
              <a:lnSpc>
                <a:spcPct val="150000"/>
              </a:lnSpc>
              <a:spcAft>
                <a:spcPts val="1200"/>
              </a:spcAft>
              <a:buFont typeface="Arial" panose="020B0604020202020204" pitchFamily="34" charset="0"/>
              <a:buChar char="•"/>
            </a:pPr>
            <a:r>
              <a:rPr lang="en-GB" sz="1800">
                <a:solidFill>
                  <a:schemeClr val="accent1"/>
                </a:solidFill>
              </a:rPr>
              <a:t>how it improved your composition.</a:t>
            </a:r>
          </a:p>
          <a:p>
            <a:pPr>
              <a:lnSpc>
                <a:spcPct val="150000"/>
              </a:lnSpc>
              <a:spcAft>
                <a:spcPts val="1200"/>
              </a:spcAft>
            </a:pPr>
            <a:r>
              <a:rPr lang="en-GB" sz="1800">
                <a:solidFill>
                  <a:schemeClr val="accent1"/>
                </a:solidFill>
              </a:rPr>
              <a:t>Use these starters to help:</a:t>
            </a:r>
          </a:p>
          <a:p>
            <a:pPr marL="285750" indent="-285750">
              <a:lnSpc>
                <a:spcPct val="150000"/>
              </a:lnSpc>
              <a:spcAft>
                <a:spcPts val="1200"/>
              </a:spcAft>
              <a:buFont typeface="Arial" panose="020B0604020202020204" pitchFamily="34" charset="0"/>
              <a:buChar char="•"/>
            </a:pPr>
            <a:r>
              <a:rPr lang="en-GB" sz="1800">
                <a:solidFill>
                  <a:schemeClr val="accent1"/>
                </a:solidFill>
              </a:rPr>
              <a:t>I changed… because…</a:t>
            </a:r>
          </a:p>
          <a:p>
            <a:pPr marL="285750" indent="-285750">
              <a:lnSpc>
                <a:spcPct val="150000"/>
              </a:lnSpc>
              <a:spcAft>
                <a:spcPts val="1200"/>
              </a:spcAft>
              <a:buFont typeface="Arial" panose="020B0604020202020204" pitchFamily="34" charset="0"/>
              <a:buChar char="•"/>
            </a:pPr>
            <a:r>
              <a:rPr lang="en-GB" sz="1800">
                <a:solidFill>
                  <a:schemeClr val="accent1"/>
                </a:solidFill>
              </a:rPr>
              <a:t>This improved my piece by…</a:t>
            </a:r>
          </a:p>
          <a:p>
            <a:pPr marL="285750" indent="-285750">
              <a:lnSpc>
                <a:spcPct val="150000"/>
              </a:lnSpc>
              <a:spcAft>
                <a:spcPts val="1200"/>
              </a:spcAft>
              <a:buFont typeface="Arial" panose="020B0604020202020204" pitchFamily="34" charset="0"/>
              <a:buChar char="•"/>
            </a:pPr>
            <a:r>
              <a:rPr lang="en-GB" sz="1800">
                <a:solidFill>
                  <a:schemeClr val="accent1"/>
                </a:solidFill>
              </a:rPr>
              <a:t>I decided to… after feedback from…</a:t>
            </a:r>
          </a:p>
          <a:p>
            <a:pPr marL="285750" indent="-285750">
              <a:lnSpc>
                <a:spcPct val="150000"/>
              </a:lnSpc>
              <a:spcAft>
                <a:spcPts val="1200"/>
              </a:spcAft>
              <a:buFont typeface="Arial" panose="020B0604020202020204" pitchFamily="34" charset="0"/>
              <a:buChar char="•"/>
            </a:pPr>
            <a:r>
              <a:rPr lang="en-GB" sz="1800">
                <a:solidFill>
                  <a:schemeClr val="accent1"/>
                </a:solidFill>
              </a:rPr>
              <a:t>One influence I used here was…</a:t>
            </a:r>
          </a:p>
        </p:txBody>
      </p:sp>
      <p:pic>
        <p:nvPicPr>
          <p:cNvPr id="8" name="Picture 7">
            <a:extLst>
              <a:ext uri="{FF2B5EF4-FFF2-40B4-BE49-F238E27FC236}">
                <a16:creationId xmlns:a16="http://schemas.microsoft.com/office/drawing/2014/main" id="{5B1B4610-6A4D-014D-E43D-F178FE487C2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9403" y="1817766"/>
            <a:ext cx="4824597" cy="3222467"/>
          </a:xfrm>
          <a:prstGeom prst="rect">
            <a:avLst/>
          </a:prstGeom>
        </p:spPr>
      </p:pic>
      <p:sp>
        <p:nvSpPr>
          <p:cNvPr id="67" name="Slide Number Placeholder 1">
            <a:extLst>
              <a:ext uri="{FF2B5EF4-FFF2-40B4-BE49-F238E27FC236}">
                <a16:creationId xmlns:a16="http://schemas.microsoft.com/office/drawing/2014/main" id="{B837C590-A6DB-CC55-637D-7C30944C0A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a:p>
        </p:txBody>
      </p:sp>
    </p:spTree>
    <p:extLst>
      <p:ext uri="{BB962C8B-B14F-4D97-AF65-F5344CB8AC3E}">
        <p14:creationId xmlns:p14="http://schemas.microsoft.com/office/powerpoint/2010/main" val="22217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95970F01-5D9C-6A71-C41C-0D7C8B30C077}"/>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54EE157B-212A-5669-D7E8-68D44917350C}"/>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8.1 – g</a:t>
            </a:r>
            <a:r>
              <a:rPr kumimoji="0" lang="en-AU"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etting started in a loop-based DAW (</a:t>
            </a:r>
            <a:r>
              <a:rPr lang="en-AU" sz="3200" b="0" i="0" kern="1200">
                <a:solidFill>
                  <a:schemeClr val="accent1"/>
                </a:solidFill>
                <a:effectLst/>
                <a:latin typeface="+mj-lt"/>
                <a:ea typeface="+mj-ea"/>
                <a:cs typeface="Arial" panose="020B0604020202020204" pitchFamily="34" charset="0"/>
              </a:rPr>
              <a:t>6) </a:t>
            </a:r>
            <a:endParaRPr kumimoji="0" lang="en-AU" sz="32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97129D1C-2E31-1521-0BB3-8E8A148E532D}"/>
              </a:ext>
            </a:extLst>
          </p:cNvPr>
          <p:cNvSpPr>
            <a:spLocks noGrp="1"/>
          </p:cNvSpPr>
          <p:nvPr>
            <p:ph type="body" sz="quarter" idx="18"/>
          </p:nvPr>
        </p:nvSpPr>
        <p:spPr/>
        <p:txBody>
          <a:bodyPr/>
          <a:lstStyle/>
          <a:p>
            <a:r>
              <a:rPr lang="en-US">
                <a:solidFill>
                  <a:srgbClr val="146CFD"/>
                </a:solidFill>
                <a:latin typeface="+mj-lt"/>
                <a:cs typeface="Arial"/>
              </a:rPr>
              <a:t>The composition portfolio</a:t>
            </a:r>
          </a:p>
        </p:txBody>
      </p:sp>
      <p:sp>
        <p:nvSpPr>
          <p:cNvPr id="2" name="TextBox 1">
            <a:extLst>
              <a:ext uri="{FF2B5EF4-FFF2-40B4-BE49-F238E27FC236}">
                <a16:creationId xmlns:a16="http://schemas.microsoft.com/office/drawing/2014/main" id="{A2454196-1CF3-5EFC-19C9-9668878FDE39}"/>
              </a:ext>
            </a:extLst>
          </p:cNvPr>
          <p:cNvSpPr txBox="1"/>
          <p:nvPr/>
        </p:nvSpPr>
        <p:spPr>
          <a:xfrm>
            <a:off x="360000" y="1437470"/>
            <a:ext cx="11210209" cy="51039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GB" sz="2000" b="1">
                <a:solidFill>
                  <a:schemeClr val="accent1"/>
                </a:solidFill>
              </a:rPr>
              <a:t>3. </a:t>
            </a:r>
            <a:r>
              <a:rPr lang="en-GB" sz="1800" b="1">
                <a:solidFill>
                  <a:schemeClr val="accent1"/>
                </a:solidFill>
              </a:rPr>
              <a:t>Show stylistic influence</a:t>
            </a:r>
          </a:p>
          <a:p>
            <a:pPr>
              <a:lnSpc>
                <a:spcPct val="150000"/>
              </a:lnSpc>
              <a:spcAft>
                <a:spcPts val="600"/>
              </a:spcAft>
            </a:pPr>
            <a:r>
              <a:rPr lang="en-GB" sz="1800">
                <a:solidFill>
                  <a:schemeClr val="accent1"/>
                </a:solidFill>
              </a:rPr>
              <a:t>In your written responses:</a:t>
            </a:r>
          </a:p>
          <a:p>
            <a:pPr marL="342900" indent="-342900">
              <a:lnSpc>
                <a:spcPct val="150000"/>
              </a:lnSpc>
              <a:spcAft>
                <a:spcPts val="600"/>
              </a:spcAft>
              <a:buFont typeface="Arial" panose="020B0604020202020204" pitchFamily="34" charset="0"/>
              <a:buChar char="•"/>
            </a:pPr>
            <a:r>
              <a:rPr lang="en-GB" sz="1800">
                <a:solidFill>
                  <a:schemeClr val="accent1"/>
                </a:solidFill>
              </a:rPr>
              <a:t>connect your creative decisions to the styles studied: </a:t>
            </a:r>
            <a:r>
              <a:rPr lang="en-GB" sz="1800" i="1">
                <a:solidFill>
                  <a:schemeClr val="accent1"/>
                </a:solidFill>
              </a:rPr>
              <a:t>taiko, gagaku</a:t>
            </a:r>
            <a:r>
              <a:rPr lang="en-GB" sz="1800">
                <a:solidFill>
                  <a:schemeClr val="accent1"/>
                </a:solidFill>
              </a:rPr>
              <a:t>, J-pop, and/or video game music.</a:t>
            </a:r>
          </a:p>
          <a:p>
            <a:pPr marL="342900" indent="-342900">
              <a:lnSpc>
                <a:spcPct val="150000"/>
              </a:lnSpc>
              <a:spcAft>
                <a:spcPts val="600"/>
              </a:spcAft>
              <a:buFont typeface="Arial" panose="020B0604020202020204" pitchFamily="34" charset="0"/>
              <a:buChar char="•"/>
            </a:pPr>
            <a:r>
              <a:rPr lang="en-GB" sz="1800">
                <a:solidFill>
                  <a:schemeClr val="accent1"/>
                </a:solidFill>
              </a:rPr>
              <a:t>mention how you used elements of music (such as duration, texture, timbre, or dynamics and expression) to reflect your chosen influence.</a:t>
            </a:r>
            <a:br>
              <a:rPr lang="en-GB" sz="1800">
                <a:solidFill>
                  <a:schemeClr val="accent1"/>
                </a:solidFill>
              </a:rPr>
            </a:br>
            <a:r>
              <a:rPr lang="en-GB" sz="1800" b="1">
                <a:solidFill>
                  <a:schemeClr val="accent1"/>
                </a:solidFill>
              </a:rPr>
              <a:t>4. Check your submission</a:t>
            </a:r>
            <a:br>
              <a:rPr lang="en-GB" sz="1800">
                <a:solidFill>
                  <a:schemeClr val="accent1"/>
                </a:solidFill>
              </a:rPr>
            </a:br>
            <a:r>
              <a:rPr lang="en-GB" sz="1800">
                <a:solidFill>
                  <a:schemeClr val="accent1"/>
                </a:solidFill>
              </a:rPr>
              <a:t>Before exporting and submitting:</a:t>
            </a:r>
          </a:p>
          <a:p>
            <a:pPr marL="342900" indent="-342900">
              <a:lnSpc>
                <a:spcPct val="150000"/>
              </a:lnSpc>
              <a:spcAft>
                <a:spcPts val="600"/>
              </a:spcAft>
              <a:buFont typeface="Arial" panose="020B0604020202020204" pitchFamily="34" charset="0"/>
              <a:buChar char="•"/>
            </a:pPr>
            <a:r>
              <a:rPr lang="en-GB" sz="1800">
                <a:solidFill>
                  <a:schemeClr val="accent1"/>
                </a:solidFill>
              </a:rPr>
              <a:t>confirm your mix and automation are complete.</a:t>
            </a:r>
          </a:p>
          <a:p>
            <a:pPr marL="342900" indent="-342900">
              <a:lnSpc>
                <a:spcPct val="150000"/>
              </a:lnSpc>
              <a:spcAft>
                <a:spcPts val="600"/>
              </a:spcAft>
              <a:buFont typeface="Arial" panose="020B0604020202020204" pitchFamily="34" charset="0"/>
              <a:buChar char="•"/>
            </a:pPr>
            <a:r>
              <a:rPr lang="en-GB" sz="1800">
                <a:solidFill>
                  <a:schemeClr val="accent1"/>
                </a:solidFill>
              </a:rPr>
              <a:t>make sure all project files are saved and named clearly.</a:t>
            </a:r>
          </a:p>
          <a:p>
            <a:pPr marL="342900" indent="-342900">
              <a:lnSpc>
                <a:spcPct val="150000"/>
              </a:lnSpc>
              <a:spcAft>
                <a:spcPts val="600"/>
              </a:spcAft>
              <a:buFont typeface="Arial" panose="020B0604020202020204" pitchFamily="34" charset="0"/>
              <a:buChar char="•"/>
            </a:pPr>
            <a:r>
              <a:rPr lang="en-GB" sz="1800">
                <a:solidFill>
                  <a:schemeClr val="accent1"/>
                </a:solidFill>
              </a:rPr>
              <a:t>export your final mix as an MP3 or WAV file.</a:t>
            </a:r>
          </a:p>
          <a:p>
            <a:pPr marL="342900" indent="-342900">
              <a:lnSpc>
                <a:spcPct val="150000"/>
              </a:lnSpc>
              <a:spcAft>
                <a:spcPts val="600"/>
              </a:spcAft>
              <a:buFont typeface="Arial" panose="020B0604020202020204" pitchFamily="34" charset="0"/>
              <a:buChar char="•"/>
            </a:pPr>
            <a:r>
              <a:rPr lang="en-GB" sz="1800">
                <a:solidFill>
                  <a:schemeClr val="accent1"/>
                </a:solidFill>
              </a:rPr>
              <a:t>review your journal for completeness and clarity.</a:t>
            </a:r>
          </a:p>
        </p:txBody>
      </p:sp>
      <p:pic>
        <p:nvPicPr>
          <p:cNvPr id="1028" name="Picture 4">
            <a:extLst>
              <a:ext uri="{FF2B5EF4-FFF2-40B4-BE49-F238E27FC236}">
                <a16:creationId xmlns:a16="http://schemas.microsoft.com/office/drawing/2014/main" id="{FC08017C-B3A8-299D-ABA7-12578BCC1BA9}"/>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7408" y="3480783"/>
            <a:ext cx="4153992" cy="27693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AD6E3A-8F85-E62F-63F9-FDA954A3237C}"/>
              </a:ext>
              <a:ext uri="{C183D7F6-B498-43B3-948B-1728B52AA6E4}">
                <adec:decorative xmlns:adec="http://schemas.microsoft.com/office/drawing/2017/decorative" val="1"/>
              </a:ext>
            </a:extLst>
          </p:cNvPr>
          <p:cNvSpPr txBox="1"/>
          <p:nvPr/>
        </p:nvSpPr>
        <p:spPr>
          <a:xfrm>
            <a:off x="7207407" y="6315883"/>
            <a:ext cx="4141993" cy="370483"/>
          </a:xfrm>
          <a:prstGeom prst="rect">
            <a:avLst/>
          </a:prstGeom>
          <a:noFill/>
        </p:spPr>
        <p:txBody>
          <a:bodyPr wrap="square" lIns="0" tIns="0" rIns="0" bIns="0" rtlCol="0">
            <a:noAutofit/>
          </a:bodyPr>
          <a:lstStyle/>
          <a:p>
            <a:pPr>
              <a:lnSpc>
                <a:spcPct val="150000"/>
              </a:lnSpc>
            </a:pPr>
            <a:r>
              <a:rPr lang="en-GB" sz="1000">
                <a:latin typeface="+mj-lt"/>
                <a:hlinkClick r:id="rId4"/>
              </a:rPr>
              <a:t>Music production launchpad </a:t>
            </a:r>
            <a:r>
              <a:rPr lang="en-GB" sz="1000">
                <a:solidFill>
                  <a:srgbClr val="000000"/>
                </a:solidFill>
                <a:latin typeface="+mj-lt"/>
              </a:rPr>
              <a:t>(2017) by Luca Bravo, is licensed under Creative Commons CCO 1.0.accessed 9 November 2025. </a:t>
            </a:r>
            <a:endParaRPr lang="en-AU" sz="1000">
              <a:latin typeface="+mj-lt"/>
            </a:endParaRPr>
          </a:p>
        </p:txBody>
      </p:sp>
      <p:sp>
        <p:nvSpPr>
          <p:cNvPr id="67" name="Slide Number Placeholder 1">
            <a:extLst>
              <a:ext uri="{FF2B5EF4-FFF2-40B4-BE49-F238E27FC236}">
                <a16:creationId xmlns:a16="http://schemas.microsoft.com/office/drawing/2014/main" id="{20C31A95-F71C-C6B6-419F-865ECE8DB42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197147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259C8D3-C37B-2B92-9321-28CE3420124C}"/>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49131A08-5B06-1B87-8094-D26CBC86C92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8.1 – g</a:t>
            </a:r>
            <a:r>
              <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etting started in a loop-based DAW </a:t>
            </a:r>
            <a:r>
              <a:rPr lang="en-AU" sz="3600" b="0" i="0" kern="1200">
                <a:solidFill>
                  <a:schemeClr val="accent1"/>
                </a:solidFill>
                <a:effectLst/>
                <a:latin typeface="+mj-lt"/>
                <a:ea typeface="+mj-ea"/>
                <a:cs typeface="Arial" panose="020B0604020202020204" pitchFamily="34" charset="0"/>
              </a:rPr>
              <a:t>(7)</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4A224058-566F-D7BF-7654-88A53CF5A638}"/>
              </a:ext>
            </a:extLst>
          </p:cNvPr>
          <p:cNvSpPr>
            <a:spLocks noGrp="1"/>
          </p:cNvSpPr>
          <p:nvPr>
            <p:ph type="body" sz="quarter" idx="18"/>
          </p:nvPr>
        </p:nvSpPr>
        <p:spPr/>
        <p:txBody>
          <a:bodyPr/>
          <a:lstStyle/>
          <a:p>
            <a:r>
              <a:rPr lang="en-US">
                <a:solidFill>
                  <a:srgbClr val="146CFD"/>
                </a:solidFill>
                <a:latin typeface="+mj-lt"/>
                <a:cs typeface="Arial"/>
              </a:rPr>
              <a:t>The composition portfolio</a:t>
            </a:r>
          </a:p>
        </p:txBody>
      </p:sp>
      <p:sp>
        <p:nvSpPr>
          <p:cNvPr id="2" name="TextBox 1">
            <a:extLst>
              <a:ext uri="{FF2B5EF4-FFF2-40B4-BE49-F238E27FC236}">
                <a16:creationId xmlns:a16="http://schemas.microsoft.com/office/drawing/2014/main" id="{AC9A8156-3671-6BAE-6211-12B3C74B835F}"/>
              </a:ext>
            </a:extLst>
          </p:cNvPr>
          <p:cNvSpPr txBox="1"/>
          <p:nvPr/>
        </p:nvSpPr>
        <p:spPr>
          <a:xfrm>
            <a:off x="360000" y="1780960"/>
            <a:ext cx="6171865" cy="34727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solidFill>
                  <a:schemeClr val="accent1"/>
                </a:solidFill>
                <a:latin typeface="+mj-lt"/>
              </a:rPr>
              <a:t>Success criteria</a:t>
            </a:r>
            <a:br>
              <a:rPr lang="en-GB" sz="1800">
                <a:solidFill>
                  <a:schemeClr val="accent1"/>
                </a:solidFill>
              </a:rPr>
            </a:br>
            <a:r>
              <a:rPr lang="en-GB" sz="1800">
                <a:solidFill>
                  <a:schemeClr val="accent1"/>
                </a:solidFill>
              </a:rPr>
              <a:t>Your composition portfolio:</a:t>
            </a:r>
          </a:p>
          <a:p>
            <a:pPr marL="285750" indent="-285750">
              <a:lnSpc>
                <a:spcPct val="150000"/>
              </a:lnSpc>
              <a:spcAft>
                <a:spcPts val="1200"/>
              </a:spcAft>
              <a:buFont typeface="Arial" panose="020B0604020202020204" pitchFamily="34" charset="0"/>
              <a:buChar char="•"/>
            </a:pPr>
            <a:r>
              <a:rPr lang="en-GB" sz="1800">
                <a:solidFill>
                  <a:schemeClr val="accent1"/>
                </a:solidFill>
              </a:rPr>
              <a:t>includes labelled screenshots showing each stage of development</a:t>
            </a:r>
          </a:p>
          <a:p>
            <a:pPr marL="285750" indent="-285750">
              <a:lnSpc>
                <a:spcPct val="150000"/>
              </a:lnSpc>
              <a:spcAft>
                <a:spcPts val="1200"/>
              </a:spcAft>
              <a:buFont typeface="Arial" panose="020B0604020202020204" pitchFamily="34" charset="0"/>
              <a:buChar char="•"/>
            </a:pPr>
            <a:r>
              <a:rPr lang="en-GB" sz="1800">
                <a:solidFill>
                  <a:schemeClr val="accent1"/>
                </a:solidFill>
              </a:rPr>
              <a:t>explains decisions clearly using musical language</a:t>
            </a:r>
          </a:p>
          <a:p>
            <a:pPr marL="285750" indent="-285750">
              <a:lnSpc>
                <a:spcPct val="150000"/>
              </a:lnSpc>
              <a:spcAft>
                <a:spcPts val="1200"/>
              </a:spcAft>
              <a:buFont typeface="Arial" panose="020B0604020202020204" pitchFamily="34" charset="0"/>
              <a:buChar char="•"/>
            </a:pPr>
            <a:r>
              <a:rPr lang="en-GB" sz="1800">
                <a:solidFill>
                  <a:schemeClr val="accent1"/>
                </a:solidFill>
              </a:rPr>
              <a:t>demonstrates stylistic influence and creative refinement</a:t>
            </a:r>
          </a:p>
          <a:p>
            <a:pPr marL="285750" indent="-285750">
              <a:lnSpc>
                <a:spcPct val="150000"/>
              </a:lnSpc>
              <a:spcAft>
                <a:spcPts val="1200"/>
              </a:spcAft>
              <a:buFont typeface="Arial" panose="020B0604020202020204" pitchFamily="34" charset="0"/>
              <a:buChar char="•"/>
            </a:pPr>
            <a:r>
              <a:rPr lang="en-GB" sz="1800">
                <a:solidFill>
                  <a:schemeClr val="accent1"/>
                </a:solidFill>
              </a:rPr>
              <a:t>shows evidence of feedback and reflection</a:t>
            </a:r>
          </a:p>
        </p:txBody>
      </p:sp>
      <p:pic>
        <p:nvPicPr>
          <p:cNvPr id="9" name="Picture 8">
            <a:extLst>
              <a:ext uri="{FF2B5EF4-FFF2-40B4-BE49-F238E27FC236}">
                <a16:creationId xmlns:a16="http://schemas.microsoft.com/office/drawing/2014/main" id="{1F7CBB04-21EB-CDDA-95A8-D563A01022D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1762" y="1780960"/>
            <a:ext cx="5022237" cy="3348455"/>
          </a:xfrm>
          <a:prstGeom prst="rect">
            <a:avLst/>
          </a:prstGeom>
        </p:spPr>
      </p:pic>
      <p:sp>
        <p:nvSpPr>
          <p:cNvPr id="5" name="TextBox 4">
            <a:extLst>
              <a:ext uri="{FF2B5EF4-FFF2-40B4-BE49-F238E27FC236}">
                <a16:creationId xmlns:a16="http://schemas.microsoft.com/office/drawing/2014/main" id="{7D5EF780-7D27-9623-5024-4EFB484C378C}"/>
              </a:ext>
              <a:ext uri="{C183D7F6-B498-43B3-948B-1728B52AA6E4}">
                <adec:decorative xmlns:adec="http://schemas.microsoft.com/office/drawing/2017/decorative" val="1"/>
              </a:ext>
            </a:extLst>
          </p:cNvPr>
          <p:cNvSpPr txBox="1"/>
          <p:nvPr/>
        </p:nvSpPr>
        <p:spPr>
          <a:xfrm>
            <a:off x="6821762" y="5129415"/>
            <a:ext cx="4857839" cy="428063"/>
          </a:xfrm>
          <a:prstGeom prst="rect">
            <a:avLst/>
          </a:prstGeom>
          <a:noFill/>
        </p:spPr>
        <p:txBody>
          <a:bodyPr wrap="square" lIns="0" tIns="0" rIns="0" bIns="0" rtlCol="0">
            <a:noAutofit/>
          </a:bodyPr>
          <a:lstStyle/>
          <a:p>
            <a:pPr>
              <a:lnSpc>
                <a:spcPct val="150000"/>
              </a:lnSpc>
            </a:pPr>
            <a:r>
              <a:rPr lang="en-GB" sz="1000">
                <a:solidFill>
                  <a:srgbClr val="000000"/>
                </a:solidFill>
                <a:latin typeface="+mj-lt"/>
                <a:hlinkClick r:id="rId4"/>
              </a:rPr>
              <a:t>A person playing a keyboard synthesizer </a:t>
            </a:r>
            <a:r>
              <a:rPr lang="en-GB" sz="1000">
                <a:solidFill>
                  <a:srgbClr val="000000"/>
                </a:solidFill>
                <a:latin typeface="+mj-lt"/>
              </a:rPr>
              <a:t>(2021) by </a:t>
            </a:r>
            <a:r>
              <a:rPr lang="en-GB" sz="1000" err="1">
                <a:solidFill>
                  <a:srgbClr val="000000"/>
                </a:solidFill>
                <a:latin typeface="+mj-lt"/>
              </a:rPr>
              <a:t>cottonbro</a:t>
            </a:r>
            <a:r>
              <a:rPr lang="en-GB" sz="1000">
                <a:solidFill>
                  <a:srgbClr val="000000"/>
                </a:solidFill>
                <a:latin typeface="+mj-lt"/>
              </a:rPr>
              <a:t> studio on pexels.com, is licensed under Creative Commons CCO license. accessed 9 November 2025. </a:t>
            </a:r>
            <a:endParaRPr lang="en-AU" sz="1000">
              <a:latin typeface="+mj-lt"/>
            </a:endParaRPr>
          </a:p>
        </p:txBody>
      </p:sp>
      <p:sp>
        <p:nvSpPr>
          <p:cNvPr id="67" name="Slide Number Placeholder 1">
            <a:extLst>
              <a:ext uri="{FF2B5EF4-FFF2-40B4-BE49-F238E27FC236}">
                <a16:creationId xmlns:a16="http://schemas.microsoft.com/office/drawing/2014/main" id="{86A3F70F-B500-B857-07CA-7E5D12E1AF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302828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CFDD99DC-10A1-905D-7849-AA52ADE52D02}"/>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1A1F8B3A-D465-648D-F083-FB9206A6FDB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8.2 – building layers and loops </a:t>
            </a:r>
            <a:r>
              <a:rPr lang="en-AU" sz="3600" b="0" i="0" kern="1200">
                <a:solidFill>
                  <a:schemeClr val="accent1"/>
                </a:solidFill>
                <a:effectLst/>
                <a:latin typeface="+mj-lt"/>
                <a:ea typeface="+mj-ea"/>
                <a:cs typeface="Arial" panose="020B0604020202020204" pitchFamily="34" charset="0"/>
              </a:rPr>
              <a:t>(1)</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0758D657-5AD5-3D7B-A3CC-9121B2DEB7B4}"/>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cs typeface="Arial"/>
              </a:rPr>
              <a:t>Composition – working with loops</a:t>
            </a:r>
          </a:p>
        </p:txBody>
      </p:sp>
      <p:sp>
        <p:nvSpPr>
          <p:cNvPr id="2" name="TextBox 1">
            <a:extLst>
              <a:ext uri="{FF2B5EF4-FFF2-40B4-BE49-F238E27FC236}">
                <a16:creationId xmlns:a16="http://schemas.microsoft.com/office/drawing/2014/main" id="{1B55B349-985A-3593-60EE-81A9C2CD1D81}"/>
              </a:ext>
            </a:extLst>
          </p:cNvPr>
          <p:cNvSpPr txBox="1"/>
          <p:nvPr/>
        </p:nvSpPr>
        <p:spPr>
          <a:xfrm>
            <a:off x="360000" y="1470534"/>
            <a:ext cx="10611601" cy="77970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Access </a:t>
            </a:r>
            <a:r>
              <a:rPr lang="en-GB" sz="1800" err="1">
                <a:hlinkClick r:id="rId4"/>
              </a:rPr>
              <a:t>BandLab</a:t>
            </a:r>
            <a:r>
              <a:rPr lang="en-GB" sz="1800">
                <a:hlinkClick r:id="rId4"/>
              </a:rPr>
              <a:t> Basic – Browsing and using loops</a:t>
            </a:r>
            <a:r>
              <a:rPr lang="en-GB" sz="1800"/>
              <a:t> (0:00-14:14). </a:t>
            </a:r>
            <a:r>
              <a:rPr lang="en-AU" sz="1800"/>
              <a:t>Start a new project and complete the following:</a:t>
            </a:r>
          </a:p>
        </p:txBody>
      </p:sp>
      <p:sp>
        <p:nvSpPr>
          <p:cNvPr id="10" name="TextBox 9">
            <a:extLst>
              <a:ext uri="{FF2B5EF4-FFF2-40B4-BE49-F238E27FC236}">
                <a16:creationId xmlns:a16="http://schemas.microsoft.com/office/drawing/2014/main" id="{5692466A-A966-4068-4731-C0F09E363C7F}"/>
              </a:ext>
            </a:extLst>
          </p:cNvPr>
          <p:cNvSpPr txBox="1"/>
          <p:nvPr/>
        </p:nvSpPr>
        <p:spPr>
          <a:xfrm>
            <a:off x="360000" y="2428234"/>
            <a:ext cx="4903662" cy="3833446"/>
          </a:xfrm>
          <a:prstGeom prst="rect">
            <a:avLst/>
          </a:prstGeom>
          <a:noFill/>
        </p:spPr>
        <p:txBody>
          <a:bodyPr wrap="square" lIns="0" tIns="0" rIns="0" bIns="0" rtlCol="0">
            <a:noAutofit/>
          </a:bodyPr>
          <a:lstStyle/>
          <a:p>
            <a:pPr marL="457200" indent="-457200">
              <a:lnSpc>
                <a:spcPct val="150000"/>
              </a:lnSpc>
              <a:spcAft>
                <a:spcPts val="1200"/>
              </a:spcAft>
              <a:buFont typeface="Arial" panose="020B0604020202020204" pitchFamily="34" charset="0"/>
              <a:buChar char="•"/>
            </a:pPr>
            <a:r>
              <a:rPr lang="en-GB" sz="1800"/>
              <a:t>experiment with combining different loops to create texture and contrast</a:t>
            </a:r>
          </a:p>
          <a:p>
            <a:pPr marL="457200" indent="-457200">
              <a:lnSpc>
                <a:spcPct val="150000"/>
              </a:lnSpc>
              <a:spcAft>
                <a:spcPts val="1200"/>
              </a:spcAft>
              <a:buFont typeface="Arial" panose="020B0604020202020204" pitchFamily="34" charset="0"/>
              <a:buChar char="•"/>
            </a:pPr>
            <a:r>
              <a:rPr lang="en-GB" sz="1800"/>
              <a:t>adjust volume levels to keep parts balanced</a:t>
            </a:r>
          </a:p>
          <a:p>
            <a:pPr marL="457200" indent="-457200">
              <a:lnSpc>
                <a:spcPct val="150000"/>
              </a:lnSpc>
              <a:spcAft>
                <a:spcPts val="1200"/>
              </a:spcAft>
              <a:buFont typeface="Arial" panose="020B0604020202020204" pitchFamily="34" charset="0"/>
              <a:buChar char="•"/>
            </a:pPr>
            <a:r>
              <a:rPr lang="en-GB" sz="1800"/>
              <a:t>use panning to spread sounds across the stereo field</a:t>
            </a:r>
          </a:p>
          <a:p>
            <a:pPr marL="457200" indent="-457200">
              <a:lnSpc>
                <a:spcPct val="150000"/>
              </a:lnSpc>
              <a:spcAft>
                <a:spcPts val="1200"/>
              </a:spcAft>
              <a:buFont typeface="Arial" panose="020B0604020202020204" pitchFamily="34" charset="0"/>
              <a:buChar char="•"/>
            </a:pPr>
            <a:r>
              <a:rPr lang="en-GB" sz="1800"/>
              <a:t>rename tracks so your project stays clear and organised.</a:t>
            </a:r>
            <a:endParaRPr lang="en-AU" sz="1800"/>
          </a:p>
        </p:txBody>
      </p:sp>
      <p:pic>
        <p:nvPicPr>
          <p:cNvPr id="5" name="Online Media 4" title="Bandlab Basic - Browsing and using loops">
            <a:hlinkClick r:id="" action="ppaction://media"/>
            <a:extLst>
              <a:ext uri="{FF2B5EF4-FFF2-40B4-BE49-F238E27FC236}">
                <a16:creationId xmlns:a16="http://schemas.microsoft.com/office/drawing/2014/main" id="{37921E71-FDCC-0B22-1B0B-9BF2523AB126}"/>
              </a:ext>
            </a:extLst>
          </p:cNvPr>
          <p:cNvPicPr>
            <a:picLocks noRot="1" noChangeAspect="1"/>
          </p:cNvPicPr>
          <p:nvPr>
            <a:videoFile r:link="rId1"/>
          </p:nvPr>
        </p:nvPicPr>
        <p:blipFill>
          <a:blip r:embed="rId5"/>
          <a:stretch>
            <a:fillRect/>
          </a:stretch>
        </p:blipFill>
        <p:spPr>
          <a:xfrm>
            <a:off x="6233531" y="2428234"/>
            <a:ext cx="5456347" cy="3082836"/>
          </a:xfrm>
          <a:prstGeom prst="rect">
            <a:avLst/>
          </a:prstGeom>
        </p:spPr>
      </p:pic>
      <p:sp>
        <p:nvSpPr>
          <p:cNvPr id="12" name="TextBox 11">
            <a:extLst>
              <a:ext uri="{FF2B5EF4-FFF2-40B4-BE49-F238E27FC236}">
                <a16:creationId xmlns:a16="http://schemas.microsoft.com/office/drawing/2014/main" id="{AA5A31E4-9B96-7376-099D-6C8F40DFFC7C}"/>
              </a:ext>
            </a:extLst>
          </p:cNvPr>
          <p:cNvSpPr txBox="1"/>
          <p:nvPr/>
        </p:nvSpPr>
        <p:spPr>
          <a:xfrm>
            <a:off x="6243809" y="5511070"/>
            <a:ext cx="5446069" cy="386488"/>
          </a:xfrm>
          <a:prstGeom prst="rect">
            <a:avLst/>
          </a:prstGeom>
          <a:noFill/>
        </p:spPr>
        <p:txBody>
          <a:bodyPr wrap="square" lIns="0" tIns="0" rIns="0" bIns="0" rtlCol="0">
            <a:noAutofit/>
          </a:bodyPr>
          <a:lstStyle/>
          <a:p>
            <a:pPr>
              <a:lnSpc>
                <a:spcPct val="150000"/>
              </a:lnSpc>
            </a:pPr>
            <a:r>
              <a:rPr lang="en-GB" sz="1000" err="1">
                <a:hlinkClick r:id="rId4"/>
              </a:rPr>
              <a:t>BandLab</a:t>
            </a:r>
            <a:r>
              <a:rPr lang="en-GB" sz="1000">
                <a:hlinkClick r:id="rId4"/>
              </a:rPr>
              <a:t> Basic – Browsing and using loops (14:14) </a:t>
            </a:r>
            <a:r>
              <a:rPr lang="en-GB" sz="1000"/>
              <a:t>[video], David Gaskell, (2020), YouTube, accessed 29 October 2025</a:t>
            </a:r>
            <a:endParaRPr lang="en-AU" sz="1000"/>
          </a:p>
        </p:txBody>
      </p:sp>
      <p:sp>
        <p:nvSpPr>
          <p:cNvPr id="67" name="Slide Number Placeholder 1">
            <a:extLst>
              <a:ext uri="{FF2B5EF4-FFF2-40B4-BE49-F238E27FC236}">
                <a16:creationId xmlns:a16="http://schemas.microsoft.com/office/drawing/2014/main" id="{ED22E691-DAFE-1922-48EB-7AD57B8307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124</a:t>
            </a:fld>
            <a:endParaRPr lang="en-AU"/>
          </a:p>
        </p:txBody>
      </p:sp>
    </p:spTree>
    <p:extLst>
      <p:ext uri="{BB962C8B-B14F-4D97-AF65-F5344CB8AC3E}">
        <p14:creationId xmlns:p14="http://schemas.microsoft.com/office/powerpoint/2010/main" val="32785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82FE569D-7ABA-848C-9204-7EC0418E13AD}"/>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259BEEDE-426D-32CC-53A8-7C6AAE2BFBFA}"/>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8.2 – building layers and loops </a:t>
            </a:r>
            <a:r>
              <a:rPr lang="en-AU" sz="3600" b="0" i="0" kern="1200">
                <a:solidFill>
                  <a:schemeClr val="accent1"/>
                </a:solidFill>
                <a:effectLst/>
                <a:latin typeface="+mj-lt"/>
                <a:ea typeface="+mj-ea"/>
                <a:cs typeface="Arial" panose="020B0604020202020204" pitchFamily="34" charset="0"/>
              </a:rPr>
              <a:t>(2)</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2E112254-1C52-B230-FEFB-0D25BDAFDCAD}"/>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cs typeface="Arial"/>
              </a:rPr>
              <a:t>Composition – working with MIDI and virtual instruments</a:t>
            </a:r>
          </a:p>
        </p:txBody>
      </p:sp>
      <p:sp>
        <p:nvSpPr>
          <p:cNvPr id="2" name="TextBox 1">
            <a:extLst>
              <a:ext uri="{FF2B5EF4-FFF2-40B4-BE49-F238E27FC236}">
                <a16:creationId xmlns:a16="http://schemas.microsoft.com/office/drawing/2014/main" id="{D37ABEB0-8E78-D72B-924F-506642BCAF19}"/>
              </a:ext>
            </a:extLst>
          </p:cNvPr>
          <p:cNvSpPr txBox="1"/>
          <p:nvPr/>
        </p:nvSpPr>
        <p:spPr>
          <a:xfrm>
            <a:off x="360000" y="1452521"/>
            <a:ext cx="10611601" cy="85664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GB" sz="1800"/>
              <a:t>Access </a:t>
            </a:r>
            <a:r>
              <a:rPr lang="en-AU" sz="1800" err="1">
                <a:hlinkClick r:id="rId4"/>
              </a:rPr>
              <a:t>BandLab</a:t>
            </a:r>
            <a:r>
              <a:rPr lang="en-AU" sz="1800">
                <a:hlinkClick r:id="rId4"/>
              </a:rPr>
              <a:t> Basic - Recording MIDI Instruments Part 1 (10:42)</a:t>
            </a:r>
            <a:r>
              <a:rPr lang="en-GB" sz="1800"/>
              <a:t>. </a:t>
            </a:r>
          </a:p>
          <a:p>
            <a:pPr>
              <a:lnSpc>
                <a:spcPct val="150000"/>
              </a:lnSpc>
              <a:spcAft>
                <a:spcPts val="600"/>
              </a:spcAft>
            </a:pPr>
            <a:r>
              <a:rPr lang="en-GB" sz="1800"/>
              <a:t>In your project from earlier in the lesson:</a:t>
            </a:r>
            <a:endParaRPr lang="en-GB" sz="2000">
              <a:solidFill>
                <a:srgbClr val="146CFD"/>
              </a:solidFill>
              <a:cs typeface="Arial"/>
            </a:endParaRPr>
          </a:p>
        </p:txBody>
      </p:sp>
      <p:sp>
        <p:nvSpPr>
          <p:cNvPr id="10" name="TextBox 9">
            <a:extLst>
              <a:ext uri="{FF2B5EF4-FFF2-40B4-BE49-F238E27FC236}">
                <a16:creationId xmlns:a16="http://schemas.microsoft.com/office/drawing/2014/main" id="{77F1933E-249A-62FB-CA19-0C0D52C05A9F}"/>
              </a:ext>
            </a:extLst>
          </p:cNvPr>
          <p:cNvSpPr txBox="1"/>
          <p:nvPr/>
        </p:nvSpPr>
        <p:spPr>
          <a:xfrm>
            <a:off x="360000" y="2469152"/>
            <a:ext cx="5583600" cy="3972492"/>
          </a:xfrm>
          <a:prstGeom prst="rect">
            <a:avLst/>
          </a:prstGeom>
          <a:noFill/>
        </p:spPr>
        <p:txBody>
          <a:bodyPr wrap="square" lIns="0" tIns="0" rIns="0" bIns="0" rtlCol="0">
            <a:noAutofit/>
          </a:bodyPr>
          <a:lstStyle/>
          <a:p>
            <a:pPr marL="457200" indent="-457200">
              <a:lnSpc>
                <a:spcPct val="150000"/>
              </a:lnSpc>
              <a:spcAft>
                <a:spcPts val="600"/>
              </a:spcAft>
              <a:buFont typeface="+mj-lt"/>
              <a:buAutoNum type="arabicPeriod"/>
            </a:pPr>
            <a:r>
              <a:rPr lang="en-GB" sz="1800"/>
              <a:t>create a new MIDI or synth track using the piano roll editor</a:t>
            </a:r>
          </a:p>
          <a:p>
            <a:pPr marL="457200" indent="-457200">
              <a:lnSpc>
                <a:spcPct val="150000"/>
              </a:lnSpc>
              <a:spcAft>
                <a:spcPts val="600"/>
              </a:spcAft>
              <a:buFont typeface="+mj-lt"/>
              <a:buAutoNum type="arabicPeriod"/>
            </a:pPr>
            <a:r>
              <a:rPr lang="en-GB" sz="1800"/>
              <a:t>input short rhythmic or melodic ideas.</a:t>
            </a:r>
          </a:p>
          <a:p>
            <a:pPr marL="457200" indent="-457200">
              <a:lnSpc>
                <a:spcPct val="150000"/>
              </a:lnSpc>
              <a:spcAft>
                <a:spcPts val="600"/>
              </a:spcAft>
              <a:buFont typeface="+mj-lt"/>
              <a:buAutoNum type="arabicPeriod"/>
            </a:pPr>
            <a:r>
              <a:rPr lang="en-GB" sz="1800"/>
              <a:t>experiment with quantising, velocity and sound choices</a:t>
            </a:r>
          </a:p>
          <a:p>
            <a:pPr marL="457200" indent="-457200">
              <a:lnSpc>
                <a:spcPct val="150000"/>
              </a:lnSpc>
              <a:spcAft>
                <a:spcPts val="600"/>
              </a:spcAft>
              <a:buFont typeface="+mj-lt"/>
              <a:buAutoNum type="arabicPeriod"/>
            </a:pPr>
            <a:r>
              <a:rPr lang="en-GB" sz="1800"/>
              <a:t>use mute and solo to refine balance and hear how layers interact</a:t>
            </a:r>
          </a:p>
          <a:p>
            <a:pPr marL="457200" indent="-457200">
              <a:lnSpc>
                <a:spcPct val="150000"/>
              </a:lnSpc>
              <a:spcAft>
                <a:spcPts val="600"/>
              </a:spcAft>
              <a:buFont typeface="+mj-lt"/>
              <a:buAutoNum type="arabicPeriod"/>
            </a:pPr>
            <a:r>
              <a:rPr lang="en-AU" sz="1800"/>
              <a:t>take a screenshot of your project for inclusion in your composition portfolio.</a:t>
            </a:r>
          </a:p>
        </p:txBody>
      </p:sp>
      <p:pic>
        <p:nvPicPr>
          <p:cNvPr id="5" name="Online Media 4" title="Bandlab Basic - Recording midi Instruments Part 1">
            <a:hlinkClick r:id="" action="ppaction://media"/>
            <a:extLst>
              <a:ext uri="{FF2B5EF4-FFF2-40B4-BE49-F238E27FC236}">
                <a16:creationId xmlns:a16="http://schemas.microsoft.com/office/drawing/2014/main" id="{2DC8E25F-4B6E-27D3-AE0E-546D984713FF}"/>
              </a:ext>
            </a:extLst>
          </p:cNvPr>
          <p:cNvPicPr>
            <a:picLocks noRot="1" noChangeAspect="1"/>
          </p:cNvPicPr>
          <p:nvPr>
            <a:videoFile r:link="rId1"/>
          </p:nvPr>
        </p:nvPicPr>
        <p:blipFill>
          <a:blip r:embed="rId5"/>
          <a:stretch>
            <a:fillRect/>
          </a:stretch>
        </p:blipFill>
        <p:spPr>
          <a:xfrm>
            <a:off x="6233531" y="2557394"/>
            <a:ext cx="5623707" cy="3177395"/>
          </a:xfrm>
          <a:prstGeom prst="rect">
            <a:avLst/>
          </a:prstGeom>
        </p:spPr>
      </p:pic>
      <p:sp>
        <p:nvSpPr>
          <p:cNvPr id="12" name="TextBox 11">
            <a:extLst>
              <a:ext uri="{FF2B5EF4-FFF2-40B4-BE49-F238E27FC236}">
                <a16:creationId xmlns:a16="http://schemas.microsoft.com/office/drawing/2014/main" id="{6323CA10-BF04-B889-9393-F80027D7E509}"/>
              </a:ext>
            </a:extLst>
          </p:cNvPr>
          <p:cNvSpPr txBox="1"/>
          <p:nvPr/>
        </p:nvSpPr>
        <p:spPr>
          <a:xfrm>
            <a:off x="6233531" y="5742578"/>
            <a:ext cx="5610469" cy="386488"/>
          </a:xfrm>
          <a:prstGeom prst="rect">
            <a:avLst/>
          </a:prstGeom>
          <a:noFill/>
        </p:spPr>
        <p:txBody>
          <a:bodyPr wrap="square" lIns="0" tIns="0" rIns="0" bIns="0" rtlCol="0">
            <a:noAutofit/>
          </a:bodyPr>
          <a:lstStyle/>
          <a:p>
            <a:pPr>
              <a:lnSpc>
                <a:spcPct val="150000"/>
              </a:lnSpc>
            </a:pPr>
            <a:r>
              <a:rPr lang="en-AU" sz="1000" err="1">
                <a:hlinkClick r:id="rId4"/>
              </a:rPr>
              <a:t>BandLab</a:t>
            </a:r>
            <a:r>
              <a:rPr lang="en-AU" sz="1000">
                <a:hlinkClick r:id="rId4"/>
              </a:rPr>
              <a:t> Basic – Recording MIDI Instruments Part 1</a:t>
            </a:r>
            <a:r>
              <a:rPr lang="en-AU" sz="1000"/>
              <a:t> (10:42) [video], David Gaskell, (2020), YouTube, accessed 29 October 2025</a:t>
            </a:r>
          </a:p>
        </p:txBody>
      </p:sp>
      <p:sp>
        <p:nvSpPr>
          <p:cNvPr id="67" name="Slide Number Placeholder 1">
            <a:extLst>
              <a:ext uri="{FF2B5EF4-FFF2-40B4-BE49-F238E27FC236}">
                <a16:creationId xmlns:a16="http://schemas.microsoft.com/office/drawing/2014/main" id="{89B3B83B-7F43-E7AE-8514-A202860B53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125</a:t>
            </a:fld>
            <a:endParaRPr lang="en-AU"/>
          </a:p>
        </p:txBody>
      </p:sp>
    </p:spTree>
    <p:extLst>
      <p:ext uri="{BB962C8B-B14F-4D97-AF65-F5344CB8AC3E}">
        <p14:creationId xmlns:p14="http://schemas.microsoft.com/office/powerpoint/2010/main" val="118508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A2077A3-CFAB-8680-0EBE-8AC0C51A8611}"/>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5ABB6ABA-8E07-221C-2F16-47068B299BA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8.2 – building layers and loops </a:t>
            </a:r>
            <a:r>
              <a:rPr lang="en-AU" sz="3600" b="0" i="0" kern="1200">
                <a:solidFill>
                  <a:schemeClr val="accent1"/>
                </a:solidFill>
                <a:effectLst/>
                <a:latin typeface="Arial" panose="020B0604020202020204" pitchFamily="34" charset="0"/>
                <a:ea typeface="+mj-ea"/>
                <a:cs typeface="Arial" panose="020B0604020202020204" pitchFamily="34" charset="0"/>
              </a:rPr>
              <a:t>(3)</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4CEA0FA9-E711-CDE8-3150-A9EBF42878DC}"/>
              </a:ext>
            </a:extLst>
          </p:cNvPr>
          <p:cNvSpPr>
            <a:spLocks noGrp="1"/>
          </p:cNvSpPr>
          <p:nvPr>
            <p:ph type="body" sz="quarter" idx="18"/>
          </p:nvPr>
        </p:nvSpPr>
        <p:spPr/>
        <p:txBody>
          <a:bodyPr/>
          <a:lstStyle/>
          <a:p>
            <a:r>
              <a:rPr lang="en-US">
                <a:solidFill>
                  <a:srgbClr val="146CFD"/>
                </a:solidFill>
                <a:cs typeface="Arial"/>
              </a:rPr>
              <a:t>Class discussion</a:t>
            </a:r>
          </a:p>
        </p:txBody>
      </p:sp>
      <p:sp>
        <p:nvSpPr>
          <p:cNvPr id="2" name="Rectangle: Rounded Corners 1">
            <a:extLst>
              <a:ext uri="{FF2B5EF4-FFF2-40B4-BE49-F238E27FC236}">
                <a16:creationId xmlns:a16="http://schemas.microsoft.com/office/drawing/2014/main" id="{3DC222A2-8412-72D0-8D4D-BCA16A5D38BA}"/>
              </a:ext>
            </a:extLst>
          </p:cNvPr>
          <p:cNvSpPr/>
          <p:nvPr/>
        </p:nvSpPr>
        <p:spPr>
          <a:xfrm>
            <a:off x="360000" y="1685544"/>
            <a:ext cx="6052992" cy="2395728"/>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600"/>
              </a:spcAft>
              <a:buNone/>
            </a:pPr>
            <a:r>
              <a:rPr lang="en-AU" sz="2000" dirty="0">
                <a:solidFill>
                  <a:schemeClr val="tx1"/>
                </a:solidFill>
                <a:latin typeface="Arial" panose="020B0604020202020204" pitchFamily="34" charset="0"/>
                <a:ea typeface="Calibri" panose="020F0502020204030204" pitchFamily="34" charset="0"/>
              </a:rPr>
              <a:t>Reflecting on this activity, which elements of music did you manipulate using the DAW? </a:t>
            </a:r>
          </a:p>
          <a:p>
            <a:pPr algn="ctr">
              <a:lnSpc>
                <a:spcPct val="150000"/>
              </a:lnSpc>
              <a:spcBef>
                <a:spcPts val="1200"/>
              </a:spcBef>
              <a:spcAft>
                <a:spcPts val="600"/>
              </a:spcAft>
              <a:buNone/>
            </a:pPr>
            <a:r>
              <a:rPr lang="en-AU" sz="2000" dirty="0">
                <a:solidFill>
                  <a:schemeClr val="tx1"/>
                </a:solidFill>
                <a:latin typeface="Arial" panose="020B0604020202020204" pitchFamily="34" charset="0"/>
                <a:ea typeface="Calibri" panose="020F0502020204030204" pitchFamily="34" charset="0"/>
              </a:rPr>
              <a:t>How did you achieve this?</a:t>
            </a:r>
          </a:p>
        </p:txBody>
      </p:sp>
      <p:pic>
        <p:nvPicPr>
          <p:cNvPr id="8" name="Picture 7">
            <a:extLst>
              <a:ext uri="{FF2B5EF4-FFF2-40B4-BE49-F238E27FC236}">
                <a16:creationId xmlns:a16="http://schemas.microsoft.com/office/drawing/2014/main" id="{3890937A-6045-A0BC-CFF8-5BF9A6AFB1D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4454" y="1685544"/>
            <a:ext cx="4215146" cy="4215146"/>
          </a:xfrm>
          <a:prstGeom prst="rect">
            <a:avLst/>
          </a:prstGeom>
        </p:spPr>
      </p:pic>
      <p:sp>
        <p:nvSpPr>
          <p:cNvPr id="13" name="TextBox 12">
            <a:extLst>
              <a:ext uri="{FF2B5EF4-FFF2-40B4-BE49-F238E27FC236}">
                <a16:creationId xmlns:a16="http://schemas.microsoft.com/office/drawing/2014/main" id="{034D3C74-B14C-A438-6E0C-04223B756412}"/>
              </a:ext>
              <a:ext uri="{C183D7F6-B498-43B3-948B-1728B52AA6E4}">
                <adec:decorative xmlns:adec="http://schemas.microsoft.com/office/drawing/2017/decorative" val="1"/>
              </a:ext>
            </a:extLst>
          </p:cNvPr>
          <p:cNvSpPr txBox="1"/>
          <p:nvPr/>
        </p:nvSpPr>
        <p:spPr>
          <a:xfrm>
            <a:off x="7464454" y="5931346"/>
            <a:ext cx="4215146" cy="756297"/>
          </a:xfrm>
          <a:prstGeom prst="rect">
            <a:avLst/>
          </a:prstGeom>
          <a:noFill/>
        </p:spPr>
        <p:txBody>
          <a:bodyPr wrap="square">
            <a:spAutoFit/>
          </a:bodyPr>
          <a:lstStyle/>
          <a:p>
            <a:pPr>
              <a:lnSpc>
                <a:spcPct val="150000"/>
              </a:lnSpc>
            </a:pPr>
            <a:r>
              <a:rPr lang="en-GB" sz="1000" b="0" i="0">
                <a:solidFill>
                  <a:srgbClr val="000000"/>
                </a:solidFill>
                <a:effectLst/>
              </a:rPr>
              <a:t>This work has been generated using artificial intelligence. Any copyright subsisting in this work is owned by © State of New South Wales (Department of Education) 2025</a:t>
            </a:r>
            <a:endParaRPr lang="en-AU" sz="1000"/>
          </a:p>
        </p:txBody>
      </p:sp>
      <p:sp>
        <p:nvSpPr>
          <p:cNvPr id="67" name="Slide Number Placeholder 1">
            <a:extLst>
              <a:ext uri="{FF2B5EF4-FFF2-40B4-BE49-F238E27FC236}">
                <a16:creationId xmlns:a16="http://schemas.microsoft.com/office/drawing/2014/main" id="{418D8D2D-4A17-65DC-9F66-06FC5C69DA6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126</a:t>
            </a:fld>
            <a:endParaRPr lang="en-AU"/>
          </a:p>
        </p:txBody>
      </p:sp>
    </p:spTree>
    <p:extLst>
      <p:ext uri="{BB962C8B-B14F-4D97-AF65-F5344CB8AC3E}">
        <p14:creationId xmlns:p14="http://schemas.microsoft.com/office/powerpoint/2010/main" val="85735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BA0022FF-A130-2A4E-3EED-4B0930F9A18F}"/>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249172BA-373B-120C-4E42-46198D2A7339}"/>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8.3 – stylistic influence and creativity</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BF456D05-53B4-AB3B-4C1D-05789EB13DCF}"/>
              </a:ext>
            </a:extLst>
          </p:cNvPr>
          <p:cNvSpPr>
            <a:spLocks noGrp="1"/>
          </p:cNvSpPr>
          <p:nvPr>
            <p:ph type="body" sz="quarter" idx="18"/>
          </p:nvPr>
        </p:nvSpPr>
        <p:spPr/>
        <p:txBody>
          <a:bodyPr/>
          <a:lstStyle/>
          <a:p>
            <a:r>
              <a:rPr lang="en-US">
                <a:solidFill>
                  <a:srgbClr val="146CFD"/>
                </a:solidFill>
                <a:latin typeface="+mj-lt"/>
                <a:cs typeface="Arial"/>
              </a:rPr>
              <a:t>Composition – creating expression in a DAW</a:t>
            </a:r>
          </a:p>
        </p:txBody>
      </p:sp>
      <p:sp>
        <p:nvSpPr>
          <p:cNvPr id="2" name="TextBox 1">
            <a:extLst>
              <a:ext uri="{FF2B5EF4-FFF2-40B4-BE49-F238E27FC236}">
                <a16:creationId xmlns:a16="http://schemas.microsoft.com/office/drawing/2014/main" id="{6791CBA3-AE0B-3C48-EBDC-37445515470B}"/>
              </a:ext>
            </a:extLst>
          </p:cNvPr>
          <p:cNvSpPr txBox="1"/>
          <p:nvPr/>
        </p:nvSpPr>
        <p:spPr>
          <a:xfrm>
            <a:off x="360000" y="1391861"/>
            <a:ext cx="11331601" cy="12721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GB" sz="1800"/>
              <a:t>Access </a:t>
            </a:r>
            <a:r>
              <a:rPr lang="en-GB" sz="1800" err="1">
                <a:hlinkClick r:id="rId4"/>
              </a:rPr>
              <a:t>BandLab</a:t>
            </a:r>
            <a:r>
              <a:rPr lang="en-GB" sz="1800">
                <a:hlinkClick r:id="rId4"/>
              </a:rPr>
              <a:t> Basic – Volume Pan and Automation (9:07)</a:t>
            </a:r>
            <a:r>
              <a:rPr lang="en-GB" sz="1800"/>
              <a:t>. </a:t>
            </a:r>
          </a:p>
          <a:p>
            <a:pPr>
              <a:lnSpc>
                <a:spcPct val="150000"/>
              </a:lnSpc>
              <a:spcAft>
                <a:spcPts val="600"/>
              </a:spcAft>
            </a:pPr>
            <a:r>
              <a:rPr lang="en-GB" sz="1800"/>
              <a:t>Manipulate the following features in your project from the last lesson to reflect one or more of the genres studied in this unit. For example, taiko, gagaku, J-pop, or video game music. Complete the following steps:</a:t>
            </a:r>
          </a:p>
        </p:txBody>
      </p:sp>
      <p:sp>
        <p:nvSpPr>
          <p:cNvPr id="10" name="TextBox 9">
            <a:extLst>
              <a:ext uri="{FF2B5EF4-FFF2-40B4-BE49-F238E27FC236}">
                <a16:creationId xmlns:a16="http://schemas.microsoft.com/office/drawing/2014/main" id="{A570EDE8-C916-AFE4-AFF3-15D6934E56D3}"/>
              </a:ext>
            </a:extLst>
          </p:cNvPr>
          <p:cNvSpPr txBox="1"/>
          <p:nvPr/>
        </p:nvSpPr>
        <p:spPr>
          <a:xfrm>
            <a:off x="360000" y="2867138"/>
            <a:ext cx="5446067" cy="3833446"/>
          </a:xfrm>
          <a:prstGeom prst="rect">
            <a:avLst/>
          </a:prstGeom>
          <a:noFill/>
        </p:spPr>
        <p:txBody>
          <a:bodyPr wrap="square" lIns="0" tIns="0" rIns="0" bIns="0" rtlCol="0">
            <a:noAutofit/>
          </a:bodyPr>
          <a:lstStyle/>
          <a:p>
            <a:pPr marL="342900" indent="-342900">
              <a:lnSpc>
                <a:spcPct val="150000"/>
              </a:lnSpc>
              <a:spcAft>
                <a:spcPts val="600"/>
              </a:spcAft>
              <a:buFont typeface="+mj-lt"/>
              <a:buAutoNum type="arabicPeriod"/>
            </a:pPr>
            <a:r>
              <a:rPr lang="en-GB" sz="1800"/>
              <a:t>adapt stylistic features using loops, MIDI instruments and effects</a:t>
            </a:r>
          </a:p>
          <a:p>
            <a:pPr marL="342900" indent="-342900">
              <a:lnSpc>
                <a:spcPct val="150000"/>
              </a:lnSpc>
              <a:spcAft>
                <a:spcPts val="600"/>
              </a:spcAft>
              <a:buFont typeface="+mj-lt"/>
              <a:buAutoNum type="arabicPeriod"/>
            </a:pPr>
            <a:r>
              <a:rPr lang="en-GB" sz="1800"/>
              <a:t>adjust tempo, instrumentation and rhythmic emphasis to reflect your chosen influence</a:t>
            </a:r>
          </a:p>
          <a:p>
            <a:pPr marL="342900" indent="-342900">
              <a:lnSpc>
                <a:spcPct val="150000"/>
              </a:lnSpc>
              <a:spcAft>
                <a:spcPts val="600"/>
              </a:spcAft>
              <a:buFont typeface="+mj-lt"/>
              <a:buAutoNum type="arabicPeriod"/>
            </a:pPr>
            <a:r>
              <a:rPr lang="en-GB" sz="1800"/>
              <a:t>experiment with dynamics and expression</a:t>
            </a:r>
          </a:p>
          <a:p>
            <a:pPr marL="342900" indent="-342900">
              <a:lnSpc>
                <a:spcPct val="150000"/>
              </a:lnSpc>
              <a:spcAft>
                <a:spcPts val="600"/>
              </a:spcAft>
              <a:buFont typeface="+mj-lt"/>
              <a:buAutoNum type="arabicPeriod"/>
            </a:pPr>
            <a:r>
              <a:rPr lang="en-GB" sz="1800"/>
              <a:t>take a screenshot showing how your stylistic decisions appear in your project and add this to your composition portfolio. </a:t>
            </a:r>
            <a:endParaRPr lang="en-AU" sz="1800"/>
          </a:p>
        </p:txBody>
      </p:sp>
      <p:pic>
        <p:nvPicPr>
          <p:cNvPr id="5" name="Online Media 4" title="Bandlab Basic - Volume Pan and Automation">
            <a:hlinkClick r:id="" action="ppaction://media"/>
            <a:extLst>
              <a:ext uri="{FF2B5EF4-FFF2-40B4-BE49-F238E27FC236}">
                <a16:creationId xmlns:a16="http://schemas.microsoft.com/office/drawing/2014/main" id="{50C198BA-2FE7-EFE8-60CB-3BB524C88FDF}"/>
              </a:ext>
            </a:extLst>
          </p:cNvPr>
          <p:cNvPicPr>
            <a:picLocks noRot="1" noChangeAspect="1"/>
          </p:cNvPicPr>
          <p:nvPr>
            <a:videoFile r:link="rId1"/>
          </p:nvPr>
        </p:nvPicPr>
        <p:blipFill>
          <a:blip r:embed="rId5"/>
          <a:stretch>
            <a:fillRect/>
          </a:stretch>
        </p:blipFill>
        <p:spPr>
          <a:xfrm>
            <a:off x="6148511" y="2979666"/>
            <a:ext cx="5543090" cy="3131846"/>
          </a:xfrm>
          <a:prstGeom prst="rect">
            <a:avLst/>
          </a:prstGeom>
        </p:spPr>
      </p:pic>
      <p:sp>
        <p:nvSpPr>
          <p:cNvPr id="12" name="TextBox 11">
            <a:extLst>
              <a:ext uri="{FF2B5EF4-FFF2-40B4-BE49-F238E27FC236}">
                <a16:creationId xmlns:a16="http://schemas.microsoft.com/office/drawing/2014/main" id="{50106177-8105-1EDD-B939-F83D9455C5F7}"/>
              </a:ext>
            </a:extLst>
          </p:cNvPr>
          <p:cNvSpPr txBox="1"/>
          <p:nvPr/>
        </p:nvSpPr>
        <p:spPr>
          <a:xfrm>
            <a:off x="6148511" y="6111512"/>
            <a:ext cx="5543090" cy="386488"/>
          </a:xfrm>
          <a:prstGeom prst="rect">
            <a:avLst/>
          </a:prstGeom>
          <a:noFill/>
        </p:spPr>
        <p:txBody>
          <a:bodyPr wrap="square" lIns="0" tIns="0" rIns="0" bIns="0" rtlCol="0">
            <a:noAutofit/>
          </a:bodyPr>
          <a:lstStyle/>
          <a:p>
            <a:pPr>
              <a:lnSpc>
                <a:spcPct val="150000"/>
              </a:lnSpc>
            </a:pPr>
            <a:r>
              <a:rPr lang="en-GB" sz="1000" err="1">
                <a:hlinkClick r:id="rId4"/>
              </a:rPr>
              <a:t>BandLab</a:t>
            </a:r>
            <a:r>
              <a:rPr lang="en-GB" sz="1000">
                <a:hlinkClick r:id="rId4"/>
              </a:rPr>
              <a:t> Basic – Volume Pan and Automation (9:07) </a:t>
            </a:r>
            <a:r>
              <a:rPr lang="en-GB" sz="1000"/>
              <a:t>[video], David Gaskell, (2020), YouTube, accessed 29 October 2025.</a:t>
            </a:r>
            <a:endParaRPr lang="en-AU" sz="1000"/>
          </a:p>
        </p:txBody>
      </p:sp>
      <p:sp>
        <p:nvSpPr>
          <p:cNvPr id="67" name="Slide Number Placeholder 1">
            <a:extLst>
              <a:ext uri="{FF2B5EF4-FFF2-40B4-BE49-F238E27FC236}">
                <a16:creationId xmlns:a16="http://schemas.microsoft.com/office/drawing/2014/main" id="{83D8A8FB-97D9-8BA9-466F-F6442A6D9D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127</a:t>
            </a:fld>
            <a:endParaRPr lang="en-AU"/>
          </a:p>
        </p:txBody>
      </p:sp>
    </p:spTree>
    <p:extLst>
      <p:ext uri="{BB962C8B-B14F-4D97-AF65-F5344CB8AC3E}">
        <p14:creationId xmlns:p14="http://schemas.microsoft.com/office/powerpoint/2010/main" val="241893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95550CBC-8132-17DC-66D6-F0204464EC2A}"/>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FA941255-D8C5-1499-4077-056A2EC097CA}"/>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8.4 – structuring and refining</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B26A566E-EC88-BFD9-477E-E8A7BE2547E6}"/>
              </a:ext>
            </a:extLst>
          </p:cNvPr>
          <p:cNvSpPr>
            <a:spLocks noGrp="1"/>
          </p:cNvSpPr>
          <p:nvPr>
            <p:ph type="body" sz="quarter" idx="18"/>
          </p:nvPr>
        </p:nvSpPr>
        <p:spPr/>
        <p:txBody>
          <a:bodyPr/>
          <a:lstStyle/>
          <a:p>
            <a:r>
              <a:rPr lang="en-US">
                <a:solidFill>
                  <a:srgbClr val="146CFD"/>
                </a:solidFill>
                <a:latin typeface="+mj-lt"/>
                <a:cs typeface="Arial"/>
              </a:rPr>
              <a:t>Composition – structuring your ideas in the DAW</a:t>
            </a:r>
          </a:p>
        </p:txBody>
      </p:sp>
      <p:sp>
        <p:nvSpPr>
          <p:cNvPr id="2" name="TextBox 1">
            <a:extLst>
              <a:ext uri="{FF2B5EF4-FFF2-40B4-BE49-F238E27FC236}">
                <a16:creationId xmlns:a16="http://schemas.microsoft.com/office/drawing/2014/main" id="{EC7A683E-1862-C83E-A0B3-5C8609E815A8}"/>
              </a:ext>
            </a:extLst>
          </p:cNvPr>
          <p:cNvSpPr txBox="1"/>
          <p:nvPr/>
        </p:nvSpPr>
        <p:spPr>
          <a:xfrm>
            <a:off x="360000" y="1391861"/>
            <a:ext cx="11331601" cy="16106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GB" sz="1800"/>
              <a:t>Access </a:t>
            </a:r>
            <a:r>
              <a:rPr lang="en-GB" sz="1800">
                <a:hlinkClick r:id="rId4"/>
              </a:rPr>
              <a:t>Transform Your Music Dreams Into Reality With </a:t>
            </a:r>
            <a:r>
              <a:rPr lang="en-GB" sz="1800" err="1">
                <a:hlinkClick r:id="rId4"/>
              </a:rPr>
              <a:t>BandLab</a:t>
            </a:r>
            <a:r>
              <a:rPr lang="en-GB" sz="1800">
                <a:hlinkClick r:id="rId4"/>
              </a:rPr>
              <a:t> (13:40 – 20:13)</a:t>
            </a:r>
            <a:r>
              <a:rPr lang="en-GB" sz="1800"/>
              <a:t> for supporting material on how to enact the steps below.</a:t>
            </a:r>
            <a:br>
              <a:rPr lang="en-GB" sz="1800"/>
            </a:br>
            <a:r>
              <a:rPr lang="en-GB" sz="1800"/>
              <a:t>Organise your loops and ideas into clear sections (intro, A, B, outro) to shape your composition. Complete the following steps:</a:t>
            </a:r>
          </a:p>
        </p:txBody>
      </p:sp>
      <p:sp>
        <p:nvSpPr>
          <p:cNvPr id="10" name="TextBox 9">
            <a:extLst>
              <a:ext uri="{FF2B5EF4-FFF2-40B4-BE49-F238E27FC236}">
                <a16:creationId xmlns:a16="http://schemas.microsoft.com/office/drawing/2014/main" id="{90E399A9-FAF0-63C5-86A6-414AED13E789}"/>
              </a:ext>
            </a:extLst>
          </p:cNvPr>
          <p:cNvSpPr txBox="1"/>
          <p:nvPr/>
        </p:nvSpPr>
        <p:spPr>
          <a:xfrm>
            <a:off x="360000" y="3250504"/>
            <a:ext cx="5446067" cy="3355496"/>
          </a:xfrm>
          <a:prstGeom prst="rect">
            <a:avLst/>
          </a:prstGeom>
          <a:noFill/>
        </p:spPr>
        <p:txBody>
          <a:bodyPr wrap="square" lIns="0" tIns="0" rIns="0" bIns="0" rtlCol="0">
            <a:noAutofit/>
          </a:bodyPr>
          <a:lstStyle/>
          <a:p>
            <a:pPr marL="342900" indent="-342900">
              <a:lnSpc>
                <a:spcPct val="150000"/>
              </a:lnSpc>
              <a:spcAft>
                <a:spcPts val="600"/>
              </a:spcAft>
              <a:buFont typeface="+mj-lt"/>
              <a:buAutoNum type="arabicPeriod"/>
            </a:pPr>
            <a:r>
              <a:rPr lang="en-GB" sz="1800"/>
              <a:t>arrange, loop and trim tracks to build a structured timeline</a:t>
            </a:r>
          </a:p>
          <a:p>
            <a:pPr marL="342900" indent="-342900">
              <a:lnSpc>
                <a:spcPct val="150000"/>
              </a:lnSpc>
              <a:spcAft>
                <a:spcPts val="600"/>
              </a:spcAft>
              <a:buFont typeface="+mj-lt"/>
              <a:buAutoNum type="arabicPeriod"/>
            </a:pPr>
            <a:r>
              <a:rPr lang="en-GB" sz="1800"/>
              <a:t>refine balance using volume, panning and effects </a:t>
            </a:r>
          </a:p>
          <a:p>
            <a:pPr marL="342900" indent="-342900">
              <a:lnSpc>
                <a:spcPct val="150000"/>
              </a:lnSpc>
              <a:spcAft>
                <a:spcPts val="600"/>
              </a:spcAft>
              <a:buFont typeface="+mj-lt"/>
              <a:buAutoNum type="arabicPeriod"/>
            </a:pPr>
            <a:r>
              <a:rPr lang="en-GB" sz="1800"/>
              <a:t>listen carefully for clarity and flow</a:t>
            </a:r>
          </a:p>
          <a:p>
            <a:pPr marL="342900" indent="-342900">
              <a:lnSpc>
                <a:spcPct val="150000"/>
              </a:lnSpc>
              <a:spcAft>
                <a:spcPts val="600"/>
              </a:spcAft>
              <a:buFont typeface="+mj-lt"/>
              <a:buAutoNum type="arabicPeriod"/>
            </a:pPr>
            <a:r>
              <a:rPr lang="en-GB" sz="1800"/>
              <a:t>save and export a short draft mix</a:t>
            </a:r>
          </a:p>
          <a:p>
            <a:pPr marL="342900" indent="-342900">
              <a:lnSpc>
                <a:spcPct val="150000"/>
              </a:lnSpc>
              <a:spcAft>
                <a:spcPts val="600"/>
              </a:spcAft>
              <a:buFont typeface="+mj-lt"/>
              <a:buAutoNum type="arabicPeriod"/>
            </a:pPr>
            <a:r>
              <a:rPr lang="en-GB" sz="1800"/>
              <a:t>take a screenshot of your timeline to show your structure for your composition portfolio. </a:t>
            </a:r>
            <a:endParaRPr lang="en-AU" sz="1800">
              <a:solidFill>
                <a:schemeClr val="accent1"/>
              </a:solidFill>
            </a:endParaRPr>
          </a:p>
        </p:txBody>
      </p:sp>
      <p:pic>
        <p:nvPicPr>
          <p:cNvPr id="5" name="Online Media 4" title="Transform Your Music Dreams Into Reality With BandLab">
            <a:hlinkClick r:id="" action="ppaction://media"/>
            <a:extLst>
              <a:ext uri="{FF2B5EF4-FFF2-40B4-BE49-F238E27FC236}">
                <a16:creationId xmlns:a16="http://schemas.microsoft.com/office/drawing/2014/main" id="{DB2B9C2D-C1DA-2235-D86B-85CAF8E529D2}"/>
              </a:ext>
            </a:extLst>
          </p:cNvPr>
          <p:cNvPicPr>
            <a:picLocks noRot="1" noChangeAspect="1"/>
          </p:cNvPicPr>
          <p:nvPr>
            <a:videoFile r:link="rId1"/>
          </p:nvPr>
        </p:nvPicPr>
        <p:blipFill>
          <a:blip r:embed="rId5"/>
          <a:stretch>
            <a:fillRect/>
          </a:stretch>
        </p:blipFill>
        <p:spPr>
          <a:xfrm>
            <a:off x="6702552" y="2938818"/>
            <a:ext cx="5239734" cy="2960449"/>
          </a:xfrm>
          <a:prstGeom prst="rect">
            <a:avLst/>
          </a:prstGeom>
        </p:spPr>
      </p:pic>
      <p:sp>
        <p:nvSpPr>
          <p:cNvPr id="12" name="TextBox 11">
            <a:extLst>
              <a:ext uri="{FF2B5EF4-FFF2-40B4-BE49-F238E27FC236}">
                <a16:creationId xmlns:a16="http://schemas.microsoft.com/office/drawing/2014/main" id="{48EF623A-C1F8-BD33-6745-5453BD569904}"/>
              </a:ext>
            </a:extLst>
          </p:cNvPr>
          <p:cNvSpPr txBox="1"/>
          <p:nvPr/>
        </p:nvSpPr>
        <p:spPr>
          <a:xfrm>
            <a:off x="6702553" y="5998593"/>
            <a:ext cx="5239734" cy="386488"/>
          </a:xfrm>
          <a:prstGeom prst="rect">
            <a:avLst/>
          </a:prstGeom>
          <a:noFill/>
        </p:spPr>
        <p:txBody>
          <a:bodyPr wrap="square" lIns="0" tIns="0" rIns="0" bIns="0" rtlCol="0">
            <a:noAutofit/>
          </a:bodyPr>
          <a:lstStyle/>
          <a:p>
            <a:pPr>
              <a:lnSpc>
                <a:spcPct val="150000"/>
              </a:lnSpc>
            </a:pPr>
            <a:r>
              <a:rPr lang="en-GB" sz="1000">
                <a:hlinkClick r:id="rId4"/>
              </a:rPr>
              <a:t>Transform Your Music Dreams Into Reality With </a:t>
            </a:r>
            <a:r>
              <a:rPr lang="en-GB" sz="1000" err="1">
                <a:hlinkClick r:id="rId4"/>
              </a:rPr>
              <a:t>BandLab</a:t>
            </a:r>
            <a:r>
              <a:rPr lang="en-GB" sz="1000">
                <a:hlinkClick r:id="rId4"/>
              </a:rPr>
              <a:t> (6:13)</a:t>
            </a:r>
            <a:r>
              <a:rPr lang="en-GB" sz="1000"/>
              <a:t> [video], Inclusive Music, (2021)  YouTube, accessed 29 October 2025 (used October 2025)</a:t>
            </a:r>
          </a:p>
        </p:txBody>
      </p:sp>
      <p:sp>
        <p:nvSpPr>
          <p:cNvPr id="67" name="Slide Number Placeholder 1">
            <a:extLst>
              <a:ext uri="{FF2B5EF4-FFF2-40B4-BE49-F238E27FC236}">
                <a16:creationId xmlns:a16="http://schemas.microsoft.com/office/drawing/2014/main" id="{EC1E6165-9C04-AF35-9C93-FADE340150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128</a:t>
            </a:fld>
            <a:endParaRPr lang="en-AU"/>
          </a:p>
        </p:txBody>
      </p:sp>
    </p:spTree>
    <p:extLst>
      <p:ext uri="{BB962C8B-B14F-4D97-AF65-F5344CB8AC3E}">
        <p14:creationId xmlns:p14="http://schemas.microsoft.com/office/powerpoint/2010/main" val="298446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DC859-4F60-1606-CFF4-B0A905D954F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DD976CC-1837-40AF-F901-98A8AC7062AA}"/>
              </a:ext>
            </a:extLst>
          </p:cNvPr>
          <p:cNvSpPr>
            <a:spLocks noGrp="1"/>
          </p:cNvSpPr>
          <p:nvPr>
            <p:ph type="ctrTitle"/>
          </p:nvPr>
        </p:nvSpPr>
        <p:spPr>
          <a:xfrm>
            <a:off x="495770" y="354337"/>
            <a:ext cx="11143316" cy="800681"/>
          </a:xfrm>
        </p:spPr>
        <p:txBody>
          <a:bodyPr/>
          <a:lstStyle/>
          <a:p>
            <a:r>
              <a:rPr lang="en-AU">
                <a:latin typeface="+mj-lt"/>
                <a:cs typeface="Arial"/>
              </a:rPr>
              <a:t>Learning sequence 9  </a:t>
            </a:r>
            <a:br>
              <a:rPr lang="en-AU">
                <a:latin typeface="+mj-lt"/>
                <a:cs typeface="Arial"/>
              </a:rPr>
            </a:br>
            <a:r>
              <a:rPr lang="en-AU">
                <a:latin typeface="+mj-lt"/>
                <a:cs typeface="Arial"/>
              </a:rPr>
              <a:t>Track work</a:t>
            </a:r>
            <a:br>
              <a:rPr lang="en-AU">
                <a:latin typeface="+mj-lt"/>
                <a:cs typeface="Arial"/>
              </a:rPr>
            </a:br>
            <a:r>
              <a:rPr lang="en-AU" sz="2800">
                <a:latin typeface="+mj-lt"/>
                <a:cs typeface="Arial"/>
              </a:rPr>
              <a:t>Composing in a Digital Audio Workstation (DAW)</a:t>
            </a:r>
            <a:br>
              <a:rPr lang="en-AU" sz="2800">
                <a:latin typeface="+mj-lt"/>
                <a:cs typeface="Arial"/>
              </a:rPr>
            </a:br>
            <a:r>
              <a:rPr lang="en-AU" sz="2800">
                <a:latin typeface="+mj-lt"/>
                <a:cs typeface="Arial"/>
              </a:rPr>
              <a:t>Assessment Task</a:t>
            </a:r>
            <a:endParaRPr lang="en-AU" sz="2800" i="1">
              <a:latin typeface="+mj-lt"/>
              <a:cs typeface="Arial"/>
            </a:endParaRPr>
          </a:p>
        </p:txBody>
      </p:sp>
      <p:pic>
        <p:nvPicPr>
          <p:cNvPr id="3" name="Picture 2">
            <a:extLst>
              <a:ext uri="{FF2B5EF4-FFF2-40B4-BE49-F238E27FC236}">
                <a16:creationId xmlns:a16="http://schemas.microsoft.com/office/drawing/2014/main" id="{5D9CF2AC-13B3-4FAF-3DC3-F02B2E3CE54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210" y="2883408"/>
            <a:ext cx="7158790" cy="3677973"/>
          </a:xfrm>
          <a:prstGeom prst="rect">
            <a:avLst/>
          </a:prstGeom>
        </p:spPr>
      </p:pic>
    </p:spTree>
    <p:extLst>
      <p:ext uri="{BB962C8B-B14F-4D97-AF65-F5344CB8AC3E}">
        <p14:creationId xmlns:p14="http://schemas.microsoft.com/office/powerpoint/2010/main" val="359976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15F1B-BF01-C934-4003-20C42D5E87C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A945ED2-4F78-DA29-0EE3-AEEA69FBD747}"/>
              </a:ext>
            </a:extLst>
          </p:cNvPr>
          <p:cNvSpPr>
            <a:spLocks noGrp="1"/>
          </p:cNvSpPr>
          <p:nvPr>
            <p:ph type="title"/>
          </p:nvPr>
        </p:nvSpPr>
        <p:spPr/>
        <p:txBody>
          <a:bodyPr/>
          <a:lstStyle/>
          <a:p>
            <a:r>
              <a:rPr lang="en-AU">
                <a:latin typeface="+mj-lt"/>
                <a:cs typeface="Arial"/>
              </a:rPr>
              <a:t>Activity number 1.4 – safety in the music classroom (2)</a:t>
            </a:r>
          </a:p>
        </p:txBody>
      </p:sp>
      <p:sp>
        <p:nvSpPr>
          <p:cNvPr id="2" name="Picture Placeholder 1">
            <a:extLst>
              <a:ext uri="{FF2B5EF4-FFF2-40B4-BE49-F238E27FC236}">
                <a16:creationId xmlns:a16="http://schemas.microsoft.com/office/drawing/2014/main" id="{ACD861F9-AA38-B34E-2D05-A1A91F29043A}"/>
              </a:ext>
            </a:extLst>
          </p:cNvPr>
          <p:cNvSpPr>
            <a:spLocks noGrp="1"/>
          </p:cNvSpPr>
          <p:nvPr>
            <p:ph type="pic" sz="quarter" idx="13"/>
          </p:nvPr>
        </p:nvSpPr>
        <p:spPr>
          <a:xfrm>
            <a:off x="359999" y="1909282"/>
            <a:ext cx="10384202" cy="4210718"/>
          </a:xfrm>
        </p:spPr>
        <p:txBody>
          <a:bodyPr/>
          <a:lstStyle/>
          <a:p>
            <a:pPr marL="285750" indent="-285750">
              <a:buChar char="•"/>
            </a:pPr>
            <a:r>
              <a:rPr lang="en-US" sz="1800">
                <a:latin typeface="+mn-lt"/>
                <a:ea typeface="+mn-lt"/>
                <a:cs typeface="Arial"/>
              </a:rPr>
              <a:t>Cover any trip hazards, including cords.</a:t>
            </a:r>
            <a:endParaRPr lang="en-AU" sz="1800">
              <a:latin typeface="+mn-lt"/>
              <a:ea typeface="+mn-lt"/>
              <a:cs typeface="Arial"/>
            </a:endParaRPr>
          </a:p>
          <a:p>
            <a:pPr marL="285750" indent="-285750">
              <a:buChar char="•"/>
            </a:pPr>
            <a:r>
              <a:rPr lang="en-US" sz="1800">
                <a:latin typeface="+mn-lt"/>
                <a:ea typeface="+mn-lt"/>
                <a:cs typeface="Arial"/>
              </a:rPr>
              <a:t>Explore different ways to play. For example, adjust volume or pitch controls or select different modes or effects instead of playing forcefully.</a:t>
            </a:r>
            <a:endParaRPr lang="en-AU" sz="1800">
              <a:latin typeface="+mn-lt"/>
              <a:ea typeface="+mn-lt"/>
              <a:cs typeface="Arial"/>
            </a:endParaRPr>
          </a:p>
          <a:p>
            <a:pPr marL="285750" indent="-285750">
              <a:buChar char="•"/>
            </a:pPr>
            <a:r>
              <a:rPr lang="en-AU" sz="1800">
                <a:latin typeface="+mn-lt"/>
                <a:ea typeface="+mn-lt"/>
                <a:cs typeface="Arial"/>
              </a:rPr>
              <a:t>Be considerate of class members with sound sensitivity.</a:t>
            </a:r>
          </a:p>
          <a:p>
            <a:pPr marL="285750" indent="-285750">
              <a:buChar char="•"/>
            </a:pPr>
            <a:r>
              <a:rPr lang="en-US" sz="1800">
                <a:latin typeface="+mn-lt"/>
                <a:ea typeface="+mn-lt"/>
                <a:cs typeface="Arial"/>
              </a:rPr>
              <a:t>Practice safety when packing away. For example, turn off the instrument before unplugging and switch off power points before pulling out plugs.</a:t>
            </a:r>
            <a:endParaRPr lang="en-AU" sz="1800">
              <a:latin typeface="+mn-lt"/>
              <a:cs typeface="Arial"/>
            </a:endParaRPr>
          </a:p>
        </p:txBody>
      </p:sp>
      <p:sp>
        <p:nvSpPr>
          <p:cNvPr id="3" name="Slide Number Placeholder 2">
            <a:extLst>
              <a:ext uri="{FF2B5EF4-FFF2-40B4-BE49-F238E27FC236}">
                <a16:creationId xmlns:a16="http://schemas.microsoft.com/office/drawing/2014/main" id="{08EB69A4-FB81-D51B-35B2-094FE9E391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87417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3C4C5-9A73-61DE-5594-E978AC6EAB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9776841-800E-B4F2-B7E7-05168C58E9E8}"/>
              </a:ext>
            </a:extLst>
          </p:cNvPr>
          <p:cNvSpPr>
            <a:spLocks noGrp="1"/>
          </p:cNvSpPr>
          <p:nvPr>
            <p:ph type="title"/>
          </p:nvPr>
        </p:nvSpPr>
        <p:spPr/>
        <p:txBody>
          <a:bodyPr/>
          <a:lstStyle/>
          <a:p>
            <a:r>
              <a:rPr lang="en-AU">
                <a:latin typeface="+mj-lt"/>
              </a:rPr>
              <a:t>Learning intentions and success criteria (9)</a:t>
            </a:r>
          </a:p>
        </p:txBody>
      </p:sp>
      <p:sp>
        <p:nvSpPr>
          <p:cNvPr id="3" name="TextBox 2">
            <a:extLst>
              <a:ext uri="{FF2B5EF4-FFF2-40B4-BE49-F238E27FC236}">
                <a16:creationId xmlns:a16="http://schemas.microsoft.com/office/drawing/2014/main" id="{223DAE87-5CFC-06E4-0B2B-1B5A9CD7E326}"/>
              </a:ext>
            </a:extLst>
          </p:cNvPr>
          <p:cNvSpPr txBox="1"/>
          <p:nvPr/>
        </p:nvSpPr>
        <p:spPr>
          <a:xfrm>
            <a:off x="257584" y="1847543"/>
            <a:ext cx="11676831" cy="46684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60000">
              <a:lnSpc>
                <a:spcPct val="150000"/>
              </a:lnSpc>
              <a:spcBef>
                <a:spcPts val="100"/>
              </a:spcBef>
              <a:spcAft>
                <a:spcPts val="100"/>
              </a:spcAft>
            </a:pPr>
            <a:r>
              <a:rPr lang="en-AU" sz="1600" b="1" dirty="0">
                <a:solidFill>
                  <a:schemeClr val="accent1"/>
                </a:solidFill>
                <a:latin typeface="+mj-lt"/>
                <a:cs typeface="Arial"/>
              </a:rPr>
              <a:t>We are learning to</a:t>
            </a:r>
          </a:p>
          <a:p>
            <a:pPr marL="625475" lvl="0" indent="-260350">
              <a:lnSpc>
                <a:spcPct val="150000"/>
              </a:lnSpc>
              <a:spcBef>
                <a:spcPts val="100"/>
              </a:spcBef>
              <a:spcAft>
                <a:spcPts val="100"/>
              </a:spcAft>
              <a:buFont typeface="Arial" panose="020B0604020202020204" pitchFamily="34" charset="0"/>
              <a:buChar char="•"/>
              <a:tabLst>
                <a:tab pos="228600" algn="l"/>
              </a:tabLst>
            </a:pPr>
            <a:r>
              <a:rPr lang="en-GB" sz="1600" dirty="0">
                <a:effectLst/>
                <a:ea typeface="Calibri" panose="020F0502020204030204" pitchFamily="34" charset="0"/>
              </a:rPr>
              <a:t>compose and produce an original work that shows stylistic understanding and expression</a:t>
            </a:r>
          </a:p>
          <a:p>
            <a:pPr marL="625475" lvl="0" indent="-260350">
              <a:lnSpc>
                <a:spcPct val="150000"/>
              </a:lnSpc>
              <a:spcBef>
                <a:spcPts val="100"/>
              </a:spcBef>
              <a:spcAft>
                <a:spcPts val="100"/>
              </a:spcAft>
              <a:buFont typeface="Arial" panose="020B0604020202020204" pitchFamily="34" charset="0"/>
              <a:buChar char="•"/>
              <a:tabLst>
                <a:tab pos="228600" algn="l"/>
              </a:tabLst>
            </a:pPr>
            <a:r>
              <a:rPr lang="en-GB" sz="1600" dirty="0">
                <a:effectLst/>
                <a:ea typeface="Calibri" panose="020F0502020204030204" pitchFamily="34" charset="0"/>
              </a:rPr>
              <a:t>combine and manipulate the elements of music to develop a cohesive composition</a:t>
            </a:r>
          </a:p>
          <a:p>
            <a:pPr marL="625475" lvl="0" indent="-260350">
              <a:lnSpc>
                <a:spcPct val="150000"/>
              </a:lnSpc>
              <a:spcBef>
                <a:spcPts val="100"/>
              </a:spcBef>
              <a:spcAft>
                <a:spcPts val="100"/>
              </a:spcAft>
              <a:buFont typeface="Arial" panose="020B0604020202020204" pitchFamily="34" charset="0"/>
              <a:buChar char="•"/>
              <a:tabLst>
                <a:tab pos="228600" algn="l"/>
              </a:tabLst>
            </a:pPr>
            <a:r>
              <a:rPr lang="en-GB" sz="1600" dirty="0">
                <a:effectLst/>
                <a:ea typeface="Calibri" panose="020F0502020204030204" pitchFamily="34" charset="0"/>
              </a:rPr>
              <a:t>apply compositional devices and digital techniques to communicate ideas</a:t>
            </a:r>
          </a:p>
          <a:p>
            <a:pPr marL="625475" lvl="0" indent="-260350">
              <a:lnSpc>
                <a:spcPct val="150000"/>
              </a:lnSpc>
              <a:spcBef>
                <a:spcPts val="100"/>
              </a:spcBef>
              <a:spcAft>
                <a:spcPts val="100"/>
              </a:spcAft>
              <a:buFont typeface="Arial" panose="020B0604020202020204" pitchFamily="34" charset="0"/>
              <a:buChar char="•"/>
              <a:tabLst>
                <a:tab pos="228600" algn="l"/>
              </a:tabLst>
            </a:pPr>
            <a:r>
              <a:rPr lang="en-GB" sz="1600" dirty="0">
                <a:effectLst/>
                <a:ea typeface="Calibri" panose="020F0502020204030204" pitchFamily="34" charset="0"/>
              </a:rPr>
              <a:t>reflect on feedback to refine and complete the final work</a:t>
            </a:r>
          </a:p>
          <a:p>
            <a:pPr marL="625475" lvl="0" indent="-260350">
              <a:lnSpc>
                <a:spcPct val="150000"/>
              </a:lnSpc>
              <a:spcBef>
                <a:spcPts val="100"/>
              </a:spcBef>
              <a:spcAft>
                <a:spcPts val="100"/>
              </a:spcAft>
              <a:buFont typeface="Arial" panose="020B0604020202020204" pitchFamily="34" charset="0"/>
              <a:buChar char="•"/>
              <a:tabLst>
                <a:tab pos="228600" algn="l"/>
              </a:tabLst>
            </a:pPr>
            <a:r>
              <a:rPr lang="en-GB" sz="1600" dirty="0">
                <a:effectLst/>
                <a:ea typeface="Calibri" panose="020F0502020204030204" pitchFamily="34" charset="0"/>
              </a:rPr>
              <a:t>present a final composition that communicates individuality and innovation.</a:t>
            </a:r>
            <a:endParaRPr lang="en-AU" sz="1600" dirty="0">
              <a:effectLst/>
              <a:ea typeface="Calibri" panose="020F0502020204030204" pitchFamily="34" charset="0"/>
            </a:endParaRPr>
          </a:p>
          <a:p>
            <a:pPr marL="360000" lvl="0">
              <a:lnSpc>
                <a:spcPct val="150000"/>
              </a:lnSpc>
              <a:spcBef>
                <a:spcPts val="100"/>
              </a:spcBef>
              <a:spcAft>
                <a:spcPts val="100"/>
              </a:spcAft>
              <a:tabLst>
                <a:tab pos="228600" algn="l"/>
              </a:tabLst>
            </a:pPr>
            <a:r>
              <a:rPr lang="en-AU" sz="1600" b="1" dirty="0">
                <a:solidFill>
                  <a:schemeClr val="accent1"/>
                </a:solidFill>
                <a:latin typeface="+mj-lt"/>
                <a:cs typeface="Arial"/>
              </a:rPr>
              <a:t>I can</a:t>
            </a:r>
          </a:p>
          <a:p>
            <a:pPr marL="360000" lvl="0">
              <a:lnSpc>
                <a:spcPct val="150000"/>
              </a:lnSpc>
              <a:spcBef>
                <a:spcPts val="100"/>
              </a:spcBef>
              <a:spcAft>
                <a:spcPts val="100"/>
              </a:spcAft>
              <a:tabLst>
                <a:tab pos="228600" algn="l"/>
              </a:tabLst>
            </a:pPr>
            <a:r>
              <a:rPr lang="en-GB" sz="1600" dirty="0"/>
              <a:t>•	create and refine musical ideas that reflect my chosen influence</a:t>
            </a:r>
          </a:p>
          <a:p>
            <a:pPr marL="360000" lvl="0">
              <a:lnSpc>
                <a:spcPct val="150000"/>
              </a:lnSpc>
              <a:spcBef>
                <a:spcPts val="100"/>
              </a:spcBef>
              <a:spcAft>
                <a:spcPts val="100"/>
              </a:spcAft>
              <a:tabLst>
                <a:tab pos="228600" algn="l"/>
              </a:tabLst>
            </a:pPr>
            <a:r>
              <a:rPr lang="en-GB" sz="1600" dirty="0"/>
              <a:t>•	shape my composition by effectively manipulating pitch, duration, timbre and structure</a:t>
            </a:r>
          </a:p>
          <a:p>
            <a:pPr marL="360000" lvl="0">
              <a:lnSpc>
                <a:spcPct val="150000"/>
              </a:lnSpc>
              <a:spcBef>
                <a:spcPts val="100"/>
              </a:spcBef>
              <a:spcAft>
                <a:spcPts val="100"/>
              </a:spcAft>
              <a:tabLst>
                <a:tab pos="228600" algn="l"/>
              </a:tabLst>
            </a:pPr>
            <a:r>
              <a:rPr lang="en-GB" sz="1600" dirty="0"/>
              <a:t>•	use musical and production techniques that enhance my creative intention</a:t>
            </a:r>
          </a:p>
          <a:p>
            <a:pPr marL="360000" lvl="0">
              <a:lnSpc>
                <a:spcPct val="150000"/>
              </a:lnSpc>
              <a:spcBef>
                <a:spcPts val="100"/>
              </a:spcBef>
              <a:spcAft>
                <a:spcPts val="100"/>
              </a:spcAft>
              <a:tabLst>
                <a:tab pos="228600" algn="l"/>
              </a:tabLst>
            </a:pPr>
            <a:r>
              <a:rPr lang="en-GB" sz="1600" dirty="0"/>
              <a:t>•	explain and show how feedback informed improvements across each check-in</a:t>
            </a:r>
          </a:p>
          <a:p>
            <a:pPr marL="360000" lvl="0">
              <a:lnSpc>
                <a:spcPct val="150000"/>
              </a:lnSpc>
              <a:spcBef>
                <a:spcPts val="100"/>
              </a:spcBef>
              <a:spcAft>
                <a:spcPts val="100"/>
              </a:spcAft>
              <a:tabLst>
                <a:tab pos="228600" algn="l"/>
              </a:tabLst>
            </a:pPr>
            <a:r>
              <a:rPr lang="en-GB" sz="1600" dirty="0"/>
              <a:t>•	produce a polished final work that demonstrates personal creativity and stylistic awareness.</a:t>
            </a:r>
          </a:p>
        </p:txBody>
      </p:sp>
      <p:sp>
        <p:nvSpPr>
          <p:cNvPr id="2" name="Slide Number Placeholder 1">
            <a:extLst>
              <a:ext uri="{FF2B5EF4-FFF2-40B4-BE49-F238E27FC236}">
                <a16:creationId xmlns:a16="http://schemas.microsoft.com/office/drawing/2014/main" id="{B46D4D00-5207-8685-2F63-104C1841BF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130</a:t>
            </a:fld>
            <a:endParaRPr lang="en-AU"/>
          </a:p>
        </p:txBody>
      </p:sp>
    </p:spTree>
    <p:extLst>
      <p:ext uri="{BB962C8B-B14F-4D97-AF65-F5344CB8AC3E}">
        <p14:creationId xmlns:p14="http://schemas.microsoft.com/office/powerpoint/2010/main" val="5383618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70F44E1-35E8-D022-EEB9-0BD0EE54AE20}"/>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19BE2611-1554-292F-052B-FEDF53CCA106}"/>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9.1 – project setup and first experiments </a:t>
            </a:r>
            <a:r>
              <a:rPr lang="en-AU" sz="3600" b="0" i="0" kern="1200">
                <a:solidFill>
                  <a:schemeClr val="accent1"/>
                </a:solidFill>
                <a:effectLst/>
                <a:latin typeface="+mj-lt"/>
                <a:ea typeface="+mj-ea"/>
                <a:cs typeface="Arial" panose="020B0604020202020204" pitchFamily="34" charset="0"/>
              </a:rPr>
              <a:t>(1)</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71FD3F07-8A70-9839-1173-FFDB6DD16829}"/>
              </a:ext>
            </a:extLst>
          </p:cNvPr>
          <p:cNvSpPr>
            <a:spLocks noGrp="1"/>
          </p:cNvSpPr>
          <p:nvPr>
            <p:ph type="body" sz="quarter" idx="18"/>
          </p:nvPr>
        </p:nvSpPr>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C4037020-E666-CBD4-DF2E-70850364697D}"/>
              </a:ext>
            </a:extLst>
          </p:cNvPr>
          <p:cNvSpPr txBox="1"/>
          <p:nvPr/>
        </p:nvSpPr>
        <p:spPr>
          <a:xfrm>
            <a:off x="360000" y="1470983"/>
            <a:ext cx="6581575" cy="50270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t>Today’s tasks</a:t>
            </a:r>
            <a:endParaRPr lang="en-AU" sz="1800"/>
          </a:p>
          <a:p>
            <a:pPr marL="457200" lvl="0" indent="-457200">
              <a:lnSpc>
                <a:spcPct val="150000"/>
              </a:lnSpc>
              <a:spcAft>
                <a:spcPts val="1200"/>
              </a:spcAft>
              <a:buFont typeface="+mj-lt"/>
              <a:buAutoNum type="arabicPeriod"/>
            </a:pPr>
            <a:r>
              <a:rPr lang="en-GB" sz="1800"/>
              <a:t>create a new project in </a:t>
            </a:r>
            <a:r>
              <a:rPr lang="en-GB" sz="1800" err="1"/>
              <a:t>BandLab</a:t>
            </a:r>
            <a:r>
              <a:rPr lang="en-GB" sz="1800"/>
              <a:t> (or another DAW) </a:t>
            </a:r>
            <a:endParaRPr lang="en-AU" sz="1800"/>
          </a:p>
          <a:p>
            <a:pPr marL="457200" lvl="0" indent="-457200">
              <a:lnSpc>
                <a:spcPct val="150000"/>
              </a:lnSpc>
              <a:spcAft>
                <a:spcPts val="1200"/>
              </a:spcAft>
              <a:buFont typeface="+mj-lt"/>
              <a:buAutoNum type="arabicPeriod"/>
            </a:pPr>
            <a:r>
              <a:rPr lang="en-GB" sz="1800"/>
              <a:t>set up tracks, name your tracks and remember to regularly save your work</a:t>
            </a:r>
            <a:endParaRPr lang="en-AU" sz="1800"/>
          </a:p>
          <a:p>
            <a:pPr marL="457200" lvl="0" indent="-457200">
              <a:lnSpc>
                <a:spcPct val="150000"/>
              </a:lnSpc>
              <a:spcAft>
                <a:spcPts val="1200"/>
              </a:spcAft>
              <a:buFont typeface="+mj-lt"/>
              <a:buAutoNum type="arabicPeriod"/>
            </a:pPr>
            <a:r>
              <a:rPr lang="en-AU" sz="1800"/>
              <a:t>experiment with initial sound, loop or motif ideas</a:t>
            </a:r>
          </a:p>
          <a:p>
            <a:pPr marL="457200" lvl="0" indent="-457200">
              <a:lnSpc>
                <a:spcPct val="150000"/>
              </a:lnSpc>
              <a:spcAft>
                <a:spcPts val="1200"/>
              </a:spcAft>
              <a:buFont typeface="+mj-lt"/>
              <a:buAutoNum type="arabicPeriod"/>
            </a:pPr>
            <a:r>
              <a:rPr lang="en-AU" sz="1800"/>
              <a:t>identify the stylistic influence(s) that will inform the work (ensure this is recorded in your composition portfolio)</a:t>
            </a:r>
          </a:p>
          <a:p>
            <a:pPr marL="457200" lvl="0" indent="-457200">
              <a:lnSpc>
                <a:spcPct val="150000"/>
              </a:lnSpc>
              <a:spcAft>
                <a:spcPts val="1200"/>
              </a:spcAft>
              <a:buFont typeface="+mj-lt"/>
              <a:buAutoNum type="arabicPeriod"/>
            </a:pPr>
            <a:r>
              <a:rPr lang="en-AU" sz="1800"/>
              <a:t>take risks and creatively explore without concern for final structure or polish at this stage</a:t>
            </a:r>
          </a:p>
          <a:p>
            <a:pPr marL="457200" lvl="0" indent="-457200">
              <a:lnSpc>
                <a:spcPct val="150000"/>
              </a:lnSpc>
              <a:spcAft>
                <a:spcPts val="1200"/>
              </a:spcAft>
              <a:buFont typeface="+mj-lt"/>
              <a:buAutoNum type="arabicPeriod"/>
            </a:pPr>
            <a:r>
              <a:rPr lang="en-AU" sz="1800"/>
              <a:t>complete the ‘Assessment check-in checklist’ for today.</a:t>
            </a:r>
          </a:p>
        </p:txBody>
      </p:sp>
      <p:pic>
        <p:nvPicPr>
          <p:cNvPr id="9" name="Picture 8">
            <a:extLst>
              <a:ext uri="{FF2B5EF4-FFF2-40B4-BE49-F238E27FC236}">
                <a16:creationId xmlns:a16="http://schemas.microsoft.com/office/drawing/2014/main" id="{7E3E5580-1AC5-FEE8-8B52-DC08B63F248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3323" y="1274803"/>
            <a:ext cx="4600677" cy="4600677"/>
          </a:xfrm>
          <a:prstGeom prst="rect">
            <a:avLst/>
          </a:prstGeom>
        </p:spPr>
      </p:pic>
      <p:sp>
        <p:nvSpPr>
          <p:cNvPr id="7" name="TextBox 6">
            <a:extLst>
              <a:ext uri="{FF2B5EF4-FFF2-40B4-BE49-F238E27FC236}">
                <a16:creationId xmlns:a16="http://schemas.microsoft.com/office/drawing/2014/main" id="{9F5F94B6-02D7-5B00-4044-09BAC44AFC75}"/>
              </a:ext>
              <a:ext uri="{C183D7F6-B498-43B3-948B-1728B52AA6E4}">
                <adec:decorative xmlns:adec="http://schemas.microsoft.com/office/drawing/2017/decorative" val="1"/>
              </a:ext>
            </a:extLst>
          </p:cNvPr>
          <p:cNvSpPr txBox="1"/>
          <p:nvPr/>
        </p:nvSpPr>
        <p:spPr>
          <a:xfrm>
            <a:off x="7243323" y="5875480"/>
            <a:ext cx="4600678" cy="525465"/>
          </a:xfrm>
          <a:prstGeom prst="rect">
            <a:avLst/>
          </a:prstGeom>
          <a:noFill/>
        </p:spPr>
        <p:txBody>
          <a:bodyPr wrap="square">
            <a:spAutoFit/>
          </a:bodyPr>
          <a:lstStyle/>
          <a:p>
            <a:pPr>
              <a:lnSpc>
                <a:spcPct val="150000"/>
              </a:lnSpc>
            </a:pPr>
            <a:r>
              <a:rPr lang="en-AU" sz="1000" i="0">
                <a:solidFill>
                  <a:srgbClr val="111827"/>
                </a:solidFill>
                <a:effectLst/>
                <a:latin typeface="+mj-lt"/>
                <a:hlinkClick r:id="rId4"/>
              </a:rPr>
              <a:t>Abstract Beat Making and Music Production Environment </a:t>
            </a:r>
            <a:r>
              <a:rPr lang="en-AU" sz="1000" i="0">
                <a:solidFill>
                  <a:srgbClr val="111827"/>
                </a:solidFill>
                <a:effectLst/>
                <a:latin typeface="+mj-lt"/>
              </a:rPr>
              <a:t>(2024) by Easy-Peasy.AI, Is licensed under </a:t>
            </a:r>
            <a:r>
              <a:rPr lang="en-AU" sz="1000">
                <a:latin typeface="+mj-lt"/>
              </a:rPr>
              <a:t>CC BY 4.0. Accessed 4</a:t>
            </a:r>
            <a:r>
              <a:rPr lang="en-AU" sz="1000" baseline="30000">
                <a:latin typeface="+mj-lt"/>
              </a:rPr>
              <a:t>th</a:t>
            </a:r>
            <a:r>
              <a:rPr lang="en-AU" sz="1000">
                <a:latin typeface="+mj-lt"/>
              </a:rPr>
              <a:t> November 2025. </a:t>
            </a:r>
            <a:endParaRPr lang="en-AU" sz="1000" i="0">
              <a:solidFill>
                <a:srgbClr val="111827"/>
              </a:solidFill>
              <a:effectLst/>
              <a:latin typeface="+mj-lt"/>
            </a:endParaRPr>
          </a:p>
        </p:txBody>
      </p:sp>
      <p:sp>
        <p:nvSpPr>
          <p:cNvPr id="67" name="Slide Number Placeholder 1">
            <a:extLst>
              <a:ext uri="{FF2B5EF4-FFF2-40B4-BE49-F238E27FC236}">
                <a16:creationId xmlns:a16="http://schemas.microsoft.com/office/drawing/2014/main" id="{60200D97-89B8-9290-2A3D-E35F9A8942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131</a:t>
            </a:fld>
            <a:endParaRPr lang="en-AU"/>
          </a:p>
        </p:txBody>
      </p:sp>
    </p:spTree>
    <p:extLst>
      <p:ext uri="{BB962C8B-B14F-4D97-AF65-F5344CB8AC3E}">
        <p14:creationId xmlns:p14="http://schemas.microsoft.com/office/powerpoint/2010/main" val="248772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D8FCF88-3648-0946-0F0F-7A7C9002CF1B}"/>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056ECB46-6AE8-8F38-29C8-79CE984DF51C}"/>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9.1 – project setup and first experiments </a:t>
            </a:r>
            <a:r>
              <a:rPr lang="en-AU" sz="3600" b="0" i="0" kern="1200">
                <a:solidFill>
                  <a:schemeClr val="accent1"/>
                </a:solidFill>
                <a:effectLst/>
                <a:latin typeface="+mj-lt"/>
                <a:ea typeface="+mj-ea"/>
                <a:cs typeface="Arial" panose="020B0604020202020204" pitchFamily="34" charset="0"/>
              </a:rPr>
              <a:t>(2)</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6" name="Text Placeholder 5">
            <a:extLst>
              <a:ext uri="{FF2B5EF4-FFF2-40B4-BE49-F238E27FC236}">
                <a16:creationId xmlns:a16="http://schemas.microsoft.com/office/drawing/2014/main" id="{DFA8A0BB-1863-A8B1-A342-4B9ABF684FED}"/>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FF759F9E-B1D8-5C79-A3C3-A28367235FD2}"/>
              </a:ext>
            </a:extLst>
          </p:cNvPr>
          <p:cNvSpPr txBox="1"/>
          <p:nvPr/>
        </p:nvSpPr>
        <p:spPr>
          <a:xfrm>
            <a:off x="360000" y="1581316"/>
            <a:ext cx="6920787" cy="38882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t>Check-in 1 – project setup and first experiments</a:t>
            </a:r>
          </a:p>
          <a:p>
            <a:pPr marL="342900" indent="-342900">
              <a:lnSpc>
                <a:spcPct val="150000"/>
              </a:lnSpc>
              <a:spcAft>
                <a:spcPts val="1200"/>
              </a:spcAft>
              <a:buFont typeface="Arial" panose="020B0604020202020204" pitchFamily="34" charset="0"/>
              <a:buChar char="•"/>
            </a:pPr>
            <a:r>
              <a:rPr lang="en-GB" sz="1800"/>
              <a:t>open a new project in </a:t>
            </a:r>
            <a:r>
              <a:rPr lang="en-GB" sz="1800" err="1"/>
              <a:t>BandLab</a:t>
            </a:r>
            <a:r>
              <a:rPr lang="en-GB" sz="1800"/>
              <a:t> (or another DAW) and add at least one loop, one MIDI track, and one drum or percussion track</a:t>
            </a:r>
          </a:p>
          <a:p>
            <a:pPr marL="342900" indent="-342900">
              <a:lnSpc>
                <a:spcPct val="150000"/>
              </a:lnSpc>
              <a:spcAft>
                <a:spcPts val="1200"/>
              </a:spcAft>
              <a:buFont typeface="Arial" panose="020B0604020202020204" pitchFamily="34" charset="0"/>
              <a:buChar char="•"/>
            </a:pPr>
            <a:r>
              <a:rPr lang="en-GB" sz="1800"/>
              <a:t>save your project correctly and confirm it can be reopened next lesson.</a:t>
            </a:r>
          </a:p>
          <a:p>
            <a:pPr>
              <a:lnSpc>
                <a:spcPct val="150000"/>
              </a:lnSpc>
              <a:spcAft>
                <a:spcPts val="1200"/>
              </a:spcAft>
            </a:pPr>
            <a:r>
              <a:rPr lang="en-GB" sz="1800" b="1"/>
              <a:t>Evidence</a:t>
            </a:r>
          </a:p>
          <a:p>
            <a:pPr>
              <a:lnSpc>
                <a:spcPct val="150000"/>
              </a:lnSpc>
              <a:spcAft>
                <a:spcPts val="1200"/>
              </a:spcAft>
            </a:pPr>
            <a:r>
              <a:rPr lang="en-GB" sz="1800"/>
              <a:t>teacher observes the project setup and provides feedback on initial sound choices.</a:t>
            </a:r>
          </a:p>
        </p:txBody>
      </p:sp>
      <p:pic>
        <p:nvPicPr>
          <p:cNvPr id="5" name="Picture 4">
            <a:extLst>
              <a:ext uri="{FF2B5EF4-FFF2-40B4-BE49-F238E27FC236}">
                <a16:creationId xmlns:a16="http://schemas.microsoft.com/office/drawing/2014/main" id="{FE019D0F-B8EC-7841-1167-4627B4EF40E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5862" y="1581316"/>
            <a:ext cx="3899082" cy="3899082"/>
          </a:xfrm>
          <a:prstGeom prst="rect">
            <a:avLst/>
          </a:prstGeom>
        </p:spPr>
      </p:pic>
      <p:sp>
        <p:nvSpPr>
          <p:cNvPr id="4" name="TextBox 3">
            <a:extLst>
              <a:ext uri="{FF2B5EF4-FFF2-40B4-BE49-F238E27FC236}">
                <a16:creationId xmlns:a16="http://schemas.microsoft.com/office/drawing/2014/main" id="{85B80CB0-488D-A74C-BC1F-FBD0D8A101E8}"/>
              </a:ext>
              <a:ext uri="{C183D7F6-B498-43B3-948B-1728B52AA6E4}">
                <adec:decorative xmlns:adec="http://schemas.microsoft.com/office/drawing/2017/decorative" val="1"/>
              </a:ext>
            </a:extLst>
          </p:cNvPr>
          <p:cNvSpPr txBox="1"/>
          <p:nvPr/>
        </p:nvSpPr>
        <p:spPr>
          <a:xfrm>
            <a:off x="8015862" y="5469560"/>
            <a:ext cx="3899082" cy="756297"/>
          </a:xfrm>
          <a:prstGeom prst="rect">
            <a:avLst/>
          </a:prstGeom>
          <a:noFill/>
        </p:spPr>
        <p:txBody>
          <a:bodyPr wrap="square">
            <a:spAutoFit/>
          </a:bodyPr>
          <a:lstStyle/>
          <a:p>
            <a:pPr>
              <a:lnSpc>
                <a:spcPct val="150000"/>
              </a:lnSpc>
            </a:pPr>
            <a:r>
              <a:rPr lang="en-AU" sz="1000" i="0">
                <a:solidFill>
                  <a:srgbClr val="111827"/>
                </a:solidFill>
                <a:effectLst/>
                <a:latin typeface="+mj-lt"/>
                <a:hlinkClick r:id="rId4"/>
              </a:rPr>
              <a:t>Abstract Beat Making and Music Production Environment </a:t>
            </a:r>
            <a:r>
              <a:rPr lang="en-AU" sz="1000" i="0">
                <a:solidFill>
                  <a:srgbClr val="111827"/>
                </a:solidFill>
                <a:effectLst/>
                <a:latin typeface="+mj-lt"/>
              </a:rPr>
              <a:t>(2024) by Easy-Peasy.AI, Is licensed under </a:t>
            </a:r>
            <a:r>
              <a:rPr lang="en-AU" sz="1000">
                <a:latin typeface="+mj-lt"/>
              </a:rPr>
              <a:t>CC BY 4.0. Accessed 4 November 2025. </a:t>
            </a:r>
            <a:endParaRPr lang="en-AU" sz="1000" i="0">
              <a:solidFill>
                <a:srgbClr val="111827"/>
              </a:solidFill>
              <a:effectLst/>
              <a:latin typeface="+mj-lt"/>
            </a:endParaRPr>
          </a:p>
        </p:txBody>
      </p:sp>
      <p:sp>
        <p:nvSpPr>
          <p:cNvPr id="67" name="Slide Number Placeholder 1">
            <a:extLst>
              <a:ext uri="{FF2B5EF4-FFF2-40B4-BE49-F238E27FC236}">
                <a16:creationId xmlns:a16="http://schemas.microsoft.com/office/drawing/2014/main" id="{B9552A1C-E1E0-E02E-53AA-43BC81703A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132</a:t>
            </a:fld>
            <a:endParaRPr lang="en-AU"/>
          </a:p>
        </p:txBody>
      </p:sp>
    </p:spTree>
    <p:extLst>
      <p:ext uri="{BB962C8B-B14F-4D97-AF65-F5344CB8AC3E}">
        <p14:creationId xmlns:p14="http://schemas.microsoft.com/office/powerpoint/2010/main" val="39961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09E04703-4EFC-58A5-051F-F883B386A35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73A26E93-4671-92DC-0296-4412DF9FAA0D}"/>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9.2 – developing layers </a:t>
            </a:r>
            <a:r>
              <a:rPr lang="en-AU" sz="3600" b="0" i="0" kern="1200">
                <a:solidFill>
                  <a:schemeClr val="accent1"/>
                </a:solidFill>
                <a:effectLst/>
                <a:latin typeface="+mj-lt"/>
                <a:ea typeface="+mj-ea"/>
                <a:cs typeface="Arial" panose="020B0604020202020204" pitchFamily="34" charset="0"/>
              </a:rPr>
              <a:t>(1)</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EABA2DE2-EF2C-6F2E-718A-3A7E3976C737}"/>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A54F53A8-0FF4-23DE-B12A-9F7D949A74B7}"/>
              </a:ext>
            </a:extLst>
          </p:cNvPr>
          <p:cNvSpPr txBox="1"/>
          <p:nvPr/>
        </p:nvSpPr>
        <p:spPr>
          <a:xfrm>
            <a:off x="360000" y="1581316"/>
            <a:ext cx="6028101" cy="47192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t>Today’s tasks</a:t>
            </a:r>
            <a:endParaRPr lang="en-AU" sz="1800"/>
          </a:p>
          <a:p>
            <a:pPr marL="342900" lvl="0" indent="-342900">
              <a:lnSpc>
                <a:spcPct val="150000"/>
              </a:lnSpc>
              <a:spcAft>
                <a:spcPts val="1200"/>
              </a:spcAft>
              <a:buFont typeface="+mj-lt"/>
              <a:buAutoNum type="arabicPeriod"/>
            </a:pPr>
            <a:r>
              <a:rPr lang="en-AU" sz="1800"/>
              <a:t>create at least three musical layers (for example, melody, harmony and rhythm) that work together</a:t>
            </a:r>
          </a:p>
          <a:p>
            <a:pPr marL="342900" lvl="0" indent="-342900">
              <a:lnSpc>
                <a:spcPct val="150000"/>
              </a:lnSpc>
              <a:spcAft>
                <a:spcPts val="1200"/>
              </a:spcAft>
              <a:buFont typeface="+mj-lt"/>
              <a:buAutoNum type="arabicPeriod"/>
            </a:pPr>
            <a:r>
              <a:rPr lang="en-AU" sz="1800"/>
              <a:t>continue developing MIDI/synth layers using the piano roll editor to expand your melodic or harmonic ideas</a:t>
            </a:r>
          </a:p>
          <a:p>
            <a:pPr marL="342900" lvl="0" indent="-342900">
              <a:lnSpc>
                <a:spcPct val="150000"/>
              </a:lnSpc>
              <a:spcAft>
                <a:spcPts val="1200"/>
              </a:spcAft>
              <a:buFont typeface="+mj-lt"/>
              <a:buAutoNum type="arabicPeriod"/>
            </a:pPr>
            <a:r>
              <a:rPr lang="en-AU" sz="1800"/>
              <a:t>capture a screenshot of the project and add a short reflection in your composition portfolio describing how the layers interact</a:t>
            </a:r>
          </a:p>
          <a:p>
            <a:pPr marL="342900" lvl="0" indent="-342900">
              <a:lnSpc>
                <a:spcPct val="150000"/>
              </a:lnSpc>
              <a:spcAft>
                <a:spcPts val="1200"/>
              </a:spcAft>
              <a:buFont typeface="+mj-lt"/>
              <a:buAutoNum type="arabicPeriod"/>
            </a:pPr>
            <a:r>
              <a:rPr lang="en-AU" sz="1800"/>
              <a:t>share a short section of the project with your teacher or a peer for feedback.</a:t>
            </a:r>
          </a:p>
        </p:txBody>
      </p:sp>
      <p:pic>
        <p:nvPicPr>
          <p:cNvPr id="6" name="Picture 5">
            <a:extLst>
              <a:ext uri="{FF2B5EF4-FFF2-40B4-BE49-F238E27FC236}">
                <a16:creationId xmlns:a16="http://schemas.microsoft.com/office/drawing/2014/main" id="{5AA160F0-7B1B-6E15-CC40-9E91053F6C0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9265" y="1581316"/>
            <a:ext cx="3774735" cy="3713396"/>
          </a:xfrm>
          <a:prstGeom prst="ellipse">
            <a:avLst/>
          </a:prstGeom>
        </p:spPr>
      </p:pic>
      <p:sp>
        <p:nvSpPr>
          <p:cNvPr id="67" name="Slide Number Placeholder 1">
            <a:extLst>
              <a:ext uri="{FF2B5EF4-FFF2-40B4-BE49-F238E27FC236}">
                <a16:creationId xmlns:a16="http://schemas.microsoft.com/office/drawing/2014/main" id="{EE699B68-F19B-57DF-F1D2-CCEF32E490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133</a:t>
            </a:fld>
            <a:endParaRPr lang="en-AU"/>
          </a:p>
        </p:txBody>
      </p:sp>
    </p:spTree>
    <p:extLst>
      <p:ext uri="{BB962C8B-B14F-4D97-AF65-F5344CB8AC3E}">
        <p14:creationId xmlns:p14="http://schemas.microsoft.com/office/powerpoint/2010/main" val="190613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E4B849F4-AFE4-14E8-FFFE-455930802372}"/>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E148C84A-8D17-A126-096B-2D91FFAA2E3A}"/>
              </a:ext>
            </a:extLst>
          </p:cNvPr>
          <p:cNvSpPr txBox="1">
            <a:spLocks noGrp="1"/>
          </p:cNvSpPr>
          <p:nvPr>
            <p:ph type="title" idx="4294967295"/>
          </p:nvPr>
        </p:nvSpPr>
        <p:spPr>
          <a:xfrm>
            <a:off x="512400" y="279925"/>
            <a:ext cx="10470000" cy="1029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9.2 – developing layers </a:t>
            </a:r>
            <a:r>
              <a:rPr lang="en-AU" sz="3600" b="0" i="0" kern="1200">
                <a:solidFill>
                  <a:schemeClr val="accent1"/>
                </a:solidFill>
                <a:effectLst/>
                <a:latin typeface="Arial" panose="020B0604020202020204" pitchFamily="34" charset="0"/>
                <a:ea typeface="+mj-ea"/>
                <a:cs typeface="Arial" panose="020B0604020202020204" pitchFamily="34" charset="0"/>
              </a:rPr>
              <a:t>(2)</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Box 2">
            <a:extLst>
              <a:ext uri="{FF2B5EF4-FFF2-40B4-BE49-F238E27FC236}">
                <a16:creationId xmlns:a16="http://schemas.microsoft.com/office/drawing/2014/main" id="{C78697BA-7277-CEE9-7662-8FF8FCFA74C0}"/>
              </a:ext>
            </a:extLst>
          </p:cNvPr>
          <p:cNvSpPr txBox="1"/>
          <p:nvPr/>
        </p:nvSpPr>
        <p:spPr>
          <a:xfrm>
            <a:off x="514026" y="902170"/>
            <a:ext cx="8203254"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cs typeface="Arial"/>
              </a:rPr>
              <a:t>Composition – assessment task</a:t>
            </a:r>
          </a:p>
        </p:txBody>
      </p:sp>
      <p:sp>
        <p:nvSpPr>
          <p:cNvPr id="2" name="TextBox 1">
            <a:extLst>
              <a:ext uri="{FF2B5EF4-FFF2-40B4-BE49-F238E27FC236}">
                <a16:creationId xmlns:a16="http://schemas.microsoft.com/office/drawing/2014/main" id="{EA312CEC-7914-6C21-149B-6504F64A4DC6}"/>
              </a:ext>
            </a:extLst>
          </p:cNvPr>
          <p:cNvSpPr txBox="1"/>
          <p:nvPr/>
        </p:nvSpPr>
        <p:spPr>
          <a:xfrm>
            <a:off x="512400" y="1931500"/>
            <a:ext cx="6994530" cy="33940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GB" sz="1800" b="1"/>
              <a:t>Check-in 2 – developing layers</a:t>
            </a:r>
          </a:p>
          <a:p>
            <a:pPr marL="342900" indent="-342900">
              <a:lnSpc>
                <a:spcPct val="150000"/>
              </a:lnSpc>
              <a:buFont typeface="Arial" panose="020B0604020202020204" pitchFamily="34" charset="0"/>
              <a:buChar char="•"/>
            </a:pPr>
            <a:r>
              <a:rPr lang="en-GB" sz="1800"/>
              <a:t>create at least three layers (for example, melody, harmony, and rhythm) that work effectively together</a:t>
            </a:r>
          </a:p>
          <a:p>
            <a:pPr marL="342900" indent="-342900">
              <a:lnSpc>
                <a:spcPct val="150000"/>
              </a:lnSpc>
              <a:buFont typeface="Arial" panose="020B0604020202020204" pitchFamily="34" charset="0"/>
              <a:buChar char="•"/>
            </a:pPr>
            <a:r>
              <a:rPr lang="en-GB" sz="1800"/>
              <a:t>take a screenshot of the project and add a short explanatory note in your composition portfolio.</a:t>
            </a:r>
          </a:p>
          <a:p>
            <a:pPr>
              <a:lnSpc>
                <a:spcPct val="150000"/>
              </a:lnSpc>
            </a:pPr>
            <a:br>
              <a:rPr lang="en-GB" sz="1800"/>
            </a:br>
            <a:r>
              <a:rPr lang="en-GB" sz="1800" b="1"/>
              <a:t>Evidence:</a:t>
            </a:r>
            <a:r>
              <a:rPr lang="en-GB" sz="1800"/>
              <a:t> play a short section of the project to your teacher or a peer for feedback</a:t>
            </a:r>
            <a:r>
              <a:rPr lang="en-GB"/>
              <a:t>.</a:t>
            </a:r>
          </a:p>
        </p:txBody>
      </p:sp>
      <p:pic>
        <p:nvPicPr>
          <p:cNvPr id="4" name="Picture 3">
            <a:extLst>
              <a:ext uri="{FF2B5EF4-FFF2-40B4-BE49-F238E27FC236}">
                <a16:creationId xmlns:a16="http://schemas.microsoft.com/office/drawing/2014/main" id="{A5BB093D-19C7-58A8-F211-817C7D632EB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9265" y="1581316"/>
            <a:ext cx="3774735" cy="3713396"/>
          </a:xfrm>
          <a:prstGeom prst="ellipse">
            <a:avLst/>
          </a:prstGeom>
        </p:spPr>
      </p:pic>
      <p:sp>
        <p:nvSpPr>
          <p:cNvPr id="67" name="Slide Number Placeholder 1">
            <a:extLst>
              <a:ext uri="{FF2B5EF4-FFF2-40B4-BE49-F238E27FC236}">
                <a16:creationId xmlns:a16="http://schemas.microsoft.com/office/drawing/2014/main" id="{BD13A06D-99AE-8583-D877-8FD28C8B180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134</a:t>
            </a:fld>
            <a:endParaRPr lang="en-AU"/>
          </a:p>
        </p:txBody>
      </p:sp>
    </p:spTree>
    <p:extLst>
      <p:ext uri="{BB962C8B-B14F-4D97-AF65-F5344CB8AC3E}">
        <p14:creationId xmlns:p14="http://schemas.microsoft.com/office/powerpoint/2010/main" val="98930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6D975E7-4113-BF11-7AA5-D23C3DF76703}"/>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051406D1-BF41-4BD3-865B-8FB2D776225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9.3 – stylistic influence </a:t>
            </a:r>
            <a:r>
              <a:rPr lang="en-AU" sz="3600" b="0" i="0" kern="1200">
                <a:solidFill>
                  <a:schemeClr val="accent1"/>
                </a:solidFill>
                <a:effectLst/>
                <a:latin typeface="+mj-lt"/>
                <a:ea typeface="+mj-ea"/>
                <a:cs typeface="Arial" panose="020B0604020202020204" pitchFamily="34" charset="0"/>
              </a:rPr>
              <a:t>(1)</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9C0A7151-69BD-A336-E0AA-37A7B64BA469}"/>
              </a:ext>
            </a:extLst>
          </p:cNvPr>
          <p:cNvSpPr>
            <a:spLocks noGrp="1"/>
          </p:cNvSpPr>
          <p:nvPr>
            <p:ph type="body" sz="quarter" idx="18"/>
          </p:nvPr>
        </p:nvSpPr>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C2D95D2E-CD7C-B096-6B7F-C96C5AED7148}"/>
              </a:ext>
            </a:extLst>
          </p:cNvPr>
          <p:cNvSpPr txBox="1"/>
          <p:nvPr/>
        </p:nvSpPr>
        <p:spPr>
          <a:xfrm>
            <a:off x="360000" y="1561822"/>
            <a:ext cx="6294801" cy="373435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t>Today’s tasks</a:t>
            </a:r>
            <a:endParaRPr lang="en-AU"/>
          </a:p>
          <a:p>
            <a:pPr marL="342900" lvl="0" indent="-342900">
              <a:lnSpc>
                <a:spcPct val="150000"/>
              </a:lnSpc>
              <a:spcAft>
                <a:spcPts val="1200"/>
              </a:spcAft>
              <a:buFont typeface="+mj-lt"/>
              <a:buAutoNum type="arabicPeriod"/>
            </a:pPr>
            <a:r>
              <a:rPr lang="en-AU" sz="1800"/>
              <a:t>identify and apply at least one stylistic influence from the unit (for example, </a:t>
            </a:r>
            <a:r>
              <a:rPr lang="en-AU" sz="1800" i="1"/>
              <a:t>taiko, gagaku</a:t>
            </a:r>
            <a:r>
              <a:rPr lang="en-AU" sz="1800"/>
              <a:t>, J-pop or video game music)</a:t>
            </a:r>
          </a:p>
          <a:p>
            <a:pPr marL="342900" lvl="0" indent="-342900">
              <a:lnSpc>
                <a:spcPct val="150000"/>
              </a:lnSpc>
              <a:spcAft>
                <a:spcPts val="1200"/>
              </a:spcAft>
              <a:buFont typeface="+mj-lt"/>
              <a:buAutoNum type="arabicPeriod"/>
            </a:pPr>
            <a:r>
              <a:rPr lang="en-AU" sz="1800"/>
              <a:t>incorporate musical elements such as duration, texture, timbre, pitch or structure that reflect this influence</a:t>
            </a:r>
          </a:p>
          <a:p>
            <a:pPr marL="342900" lvl="0" indent="-342900">
              <a:lnSpc>
                <a:spcPct val="150000"/>
              </a:lnSpc>
              <a:spcAft>
                <a:spcPts val="1200"/>
              </a:spcAft>
              <a:buFont typeface="+mj-lt"/>
              <a:buAutoNum type="arabicPeriod"/>
            </a:pPr>
            <a:r>
              <a:rPr lang="en-AU" sz="1800"/>
              <a:t>record or notate the section where the influence is most evident and describe it briefly in your composition portfolio.</a:t>
            </a:r>
          </a:p>
        </p:txBody>
      </p:sp>
      <p:pic>
        <p:nvPicPr>
          <p:cNvPr id="6" name="Picture 5">
            <a:extLst>
              <a:ext uri="{FF2B5EF4-FFF2-40B4-BE49-F238E27FC236}">
                <a16:creationId xmlns:a16="http://schemas.microsoft.com/office/drawing/2014/main" id="{1DE63940-7B33-631A-0481-3D0E0018A53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5332" y="1558183"/>
            <a:ext cx="3818668" cy="3737995"/>
          </a:xfrm>
          <a:prstGeom prst="rect">
            <a:avLst/>
          </a:prstGeom>
        </p:spPr>
      </p:pic>
      <p:sp>
        <p:nvSpPr>
          <p:cNvPr id="67" name="Slide Number Placeholder 1">
            <a:extLst>
              <a:ext uri="{FF2B5EF4-FFF2-40B4-BE49-F238E27FC236}">
                <a16:creationId xmlns:a16="http://schemas.microsoft.com/office/drawing/2014/main" id="{9D0ED1AB-1CBF-680C-4197-EF3D9095E9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135</a:t>
            </a:fld>
            <a:endParaRPr lang="en-AU"/>
          </a:p>
        </p:txBody>
      </p:sp>
    </p:spTree>
    <p:extLst>
      <p:ext uri="{BB962C8B-B14F-4D97-AF65-F5344CB8AC3E}">
        <p14:creationId xmlns:p14="http://schemas.microsoft.com/office/powerpoint/2010/main" val="184504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72431FE1-50E6-7823-28B5-787F44ED4CE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42FFB530-F383-0CD8-84EB-332130C0F91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9.3 – stylistic influence </a:t>
            </a:r>
            <a:r>
              <a:rPr lang="en-AU" sz="3600" b="0" i="0" kern="1200">
                <a:solidFill>
                  <a:schemeClr val="accent1"/>
                </a:solidFill>
                <a:effectLst/>
                <a:latin typeface="+mj-lt"/>
                <a:ea typeface="+mj-ea"/>
                <a:cs typeface="Arial" panose="020B0604020202020204" pitchFamily="34" charset="0"/>
              </a:rPr>
              <a:t>(2)</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 Placeholder 4">
            <a:extLst>
              <a:ext uri="{FF2B5EF4-FFF2-40B4-BE49-F238E27FC236}">
                <a16:creationId xmlns:a16="http://schemas.microsoft.com/office/drawing/2014/main" id="{B02C56CA-B9BB-A148-9C1C-216EDB3B6F6B}"/>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CD9A744E-2796-3932-32AB-70E11108D880}"/>
              </a:ext>
            </a:extLst>
          </p:cNvPr>
          <p:cNvSpPr txBox="1"/>
          <p:nvPr/>
        </p:nvSpPr>
        <p:spPr>
          <a:xfrm>
            <a:off x="360000" y="1558183"/>
            <a:ext cx="6758556" cy="38882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t>Check-in 3 – stylistic influence</a:t>
            </a:r>
          </a:p>
          <a:p>
            <a:pPr marL="342900" indent="-342900">
              <a:lnSpc>
                <a:spcPct val="150000"/>
              </a:lnSpc>
              <a:spcAft>
                <a:spcPts val="1200"/>
              </a:spcAft>
              <a:buFont typeface="Arial" panose="020B0604020202020204" pitchFamily="34" charset="0"/>
              <a:buChar char="•"/>
            </a:pPr>
            <a:r>
              <a:rPr lang="en-GB" sz="1800"/>
              <a:t>show how you have used at least one stylistic influence (</a:t>
            </a:r>
            <a:r>
              <a:rPr lang="en-GB" sz="1800" i="1"/>
              <a:t>taiko, gagaku,</a:t>
            </a:r>
            <a:r>
              <a:rPr lang="en-GB" sz="1800"/>
              <a:t> J-pop, or video game)</a:t>
            </a:r>
          </a:p>
          <a:p>
            <a:pPr marL="342900" indent="-342900">
              <a:lnSpc>
                <a:spcPct val="150000"/>
              </a:lnSpc>
              <a:spcAft>
                <a:spcPts val="1200"/>
              </a:spcAft>
              <a:buFont typeface="Arial" panose="020B0604020202020204" pitchFamily="34" charset="0"/>
              <a:buChar char="•"/>
            </a:pPr>
            <a:r>
              <a:rPr lang="en-GB" sz="1800"/>
              <a:t>explain your chosen influence briefly to your teacher or record it in your composition portfolio</a:t>
            </a:r>
          </a:p>
          <a:p>
            <a:pPr>
              <a:lnSpc>
                <a:spcPct val="150000"/>
              </a:lnSpc>
              <a:spcAft>
                <a:spcPts val="1200"/>
              </a:spcAft>
            </a:pPr>
            <a:r>
              <a:rPr lang="en-GB" sz="1800" b="1"/>
              <a:t>Evidence</a:t>
            </a:r>
          </a:p>
          <a:p>
            <a:pPr>
              <a:lnSpc>
                <a:spcPct val="150000"/>
              </a:lnSpc>
              <a:spcAft>
                <a:spcPts val="1200"/>
              </a:spcAft>
            </a:pPr>
            <a:r>
              <a:rPr lang="en-GB" sz="1800"/>
              <a:t>your teacher or peer provides feedback on how clearly the stylistic influence is shown. </a:t>
            </a:r>
          </a:p>
        </p:txBody>
      </p:sp>
      <p:pic>
        <p:nvPicPr>
          <p:cNvPr id="4" name="Picture 3">
            <a:extLst>
              <a:ext uri="{FF2B5EF4-FFF2-40B4-BE49-F238E27FC236}">
                <a16:creationId xmlns:a16="http://schemas.microsoft.com/office/drawing/2014/main" id="{61288154-F2B2-9FBD-A45C-3B9AEAF69AD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5332" y="1558183"/>
            <a:ext cx="3818668" cy="3737995"/>
          </a:xfrm>
          <a:prstGeom prst="rect">
            <a:avLst/>
          </a:prstGeom>
        </p:spPr>
      </p:pic>
      <p:sp>
        <p:nvSpPr>
          <p:cNvPr id="67" name="Slide Number Placeholder 1">
            <a:extLst>
              <a:ext uri="{FF2B5EF4-FFF2-40B4-BE49-F238E27FC236}">
                <a16:creationId xmlns:a16="http://schemas.microsoft.com/office/drawing/2014/main" id="{992D2936-5842-28B2-E04B-736A8F0139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136</a:t>
            </a:fld>
            <a:endParaRPr lang="en-AU"/>
          </a:p>
        </p:txBody>
      </p:sp>
    </p:spTree>
    <p:extLst>
      <p:ext uri="{BB962C8B-B14F-4D97-AF65-F5344CB8AC3E}">
        <p14:creationId xmlns:p14="http://schemas.microsoft.com/office/powerpoint/2010/main" val="381876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8E483C67-4D21-C04C-D6F0-93498D78B90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437CBDE4-B7E4-D66E-10E5-EF72E03DB5A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9.4 – structuring and refining </a:t>
            </a:r>
            <a:r>
              <a:rPr lang="en-AU" sz="3600" b="0" i="0" kern="1200">
                <a:solidFill>
                  <a:schemeClr val="accent1"/>
                </a:solidFill>
                <a:effectLst/>
                <a:latin typeface="+mj-lt"/>
                <a:ea typeface="+mj-ea"/>
                <a:cs typeface="Arial" panose="020B0604020202020204" pitchFamily="34" charset="0"/>
              </a:rPr>
              <a:t>(1)</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771921EE-7438-2BE6-9C94-4E9E1A655F0D}"/>
              </a:ext>
            </a:extLst>
          </p:cNvPr>
          <p:cNvSpPr>
            <a:spLocks noGrp="1"/>
          </p:cNvSpPr>
          <p:nvPr>
            <p:ph type="body" sz="quarter" idx="18"/>
          </p:nvPr>
        </p:nvSpPr>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93AC15CD-356C-6559-E58E-C74239EC9CB4}"/>
              </a:ext>
            </a:extLst>
          </p:cNvPr>
          <p:cNvSpPr txBox="1"/>
          <p:nvPr/>
        </p:nvSpPr>
        <p:spPr>
          <a:xfrm>
            <a:off x="360000" y="1769571"/>
            <a:ext cx="6294801" cy="33188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t>Today’s tasks</a:t>
            </a:r>
            <a:endParaRPr lang="en-AU" sz="1800"/>
          </a:p>
          <a:p>
            <a:pPr marL="457200" lvl="0" indent="-457200">
              <a:lnSpc>
                <a:spcPct val="150000"/>
              </a:lnSpc>
              <a:spcAft>
                <a:spcPts val="1200"/>
              </a:spcAft>
              <a:buFont typeface="+mj-lt"/>
              <a:buAutoNum type="arabicPeriod"/>
            </a:pPr>
            <a:r>
              <a:rPr lang="en-AU" sz="1800"/>
              <a:t>organise musical ideas into sections (for example, intro, A, B, ending)</a:t>
            </a:r>
          </a:p>
          <a:p>
            <a:pPr marL="457200" lvl="0" indent="-457200">
              <a:lnSpc>
                <a:spcPct val="150000"/>
              </a:lnSpc>
              <a:spcAft>
                <a:spcPts val="1200"/>
              </a:spcAft>
              <a:buFont typeface="+mj-lt"/>
              <a:buAutoNum type="arabicPeriod"/>
            </a:pPr>
            <a:r>
              <a:rPr lang="en-AU" sz="1800"/>
              <a:t>use feedback to refine balance, texture or expression within the composition</a:t>
            </a:r>
          </a:p>
          <a:p>
            <a:pPr marL="457200" lvl="0" indent="-457200">
              <a:lnSpc>
                <a:spcPct val="150000"/>
              </a:lnSpc>
              <a:spcAft>
                <a:spcPts val="1200"/>
              </a:spcAft>
              <a:buFont typeface="+mj-lt"/>
              <a:buAutoNum type="arabicPeriod"/>
            </a:pPr>
            <a:r>
              <a:rPr lang="en-AU" sz="1800"/>
              <a:t>update your composition portfolio to document structural decisions and refinements made after feedback.</a:t>
            </a:r>
          </a:p>
        </p:txBody>
      </p:sp>
      <p:pic>
        <p:nvPicPr>
          <p:cNvPr id="6" name="Picture 5">
            <a:extLst>
              <a:ext uri="{FF2B5EF4-FFF2-40B4-BE49-F238E27FC236}">
                <a16:creationId xmlns:a16="http://schemas.microsoft.com/office/drawing/2014/main" id="{5CD9A139-4A7C-41C7-C201-65D5AA51973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1056" y="1769571"/>
            <a:ext cx="3802944" cy="3759717"/>
          </a:xfrm>
          <a:prstGeom prst="rect">
            <a:avLst/>
          </a:prstGeom>
        </p:spPr>
      </p:pic>
      <p:sp>
        <p:nvSpPr>
          <p:cNvPr id="67" name="Slide Number Placeholder 1">
            <a:extLst>
              <a:ext uri="{FF2B5EF4-FFF2-40B4-BE49-F238E27FC236}">
                <a16:creationId xmlns:a16="http://schemas.microsoft.com/office/drawing/2014/main" id="{2DE0BBB5-7FD4-9284-CB63-4FB30CBA4D6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137</a:t>
            </a:fld>
            <a:endParaRPr lang="en-AU"/>
          </a:p>
        </p:txBody>
      </p:sp>
    </p:spTree>
    <p:extLst>
      <p:ext uri="{BB962C8B-B14F-4D97-AF65-F5344CB8AC3E}">
        <p14:creationId xmlns:p14="http://schemas.microsoft.com/office/powerpoint/2010/main" val="149579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A8902EA-C654-6570-3665-E282C89850F8}"/>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AF7356BD-526B-AD2A-6993-CBC8FFCA1F48}"/>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9.4 – structuring and refining </a:t>
            </a:r>
            <a:r>
              <a:rPr lang="en-AU" sz="3600" b="0" i="0" kern="1200">
                <a:solidFill>
                  <a:schemeClr val="accent1"/>
                </a:solidFill>
                <a:effectLst/>
                <a:latin typeface="+mj-lt"/>
                <a:ea typeface="+mj-ea"/>
                <a:cs typeface="Arial" panose="020B0604020202020204" pitchFamily="34" charset="0"/>
              </a:rPr>
              <a:t>(2)</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 Placeholder 4">
            <a:extLst>
              <a:ext uri="{FF2B5EF4-FFF2-40B4-BE49-F238E27FC236}">
                <a16:creationId xmlns:a16="http://schemas.microsoft.com/office/drawing/2014/main" id="{5CC0939B-6B3F-7B75-FD8A-A9D63870AA88}"/>
              </a:ext>
            </a:extLst>
          </p:cNvPr>
          <p:cNvSpPr>
            <a:spLocks noGrp="1"/>
          </p:cNvSpPr>
          <p:nvPr>
            <p:ph type="body" sz="quarter" idx="18"/>
          </p:nvPr>
        </p:nvSpPr>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38BED3A1-E63C-10D1-F83D-67497EE0BB82}"/>
              </a:ext>
            </a:extLst>
          </p:cNvPr>
          <p:cNvSpPr txBox="1"/>
          <p:nvPr/>
        </p:nvSpPr>
        <p:spPr>
          <a:xfrm>
            <a:off x="360000" y="1769571"/>
            <a:ext cx="6463588" cy="38882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t>Check-in 4 – structuring and refining</a:t>
            </a:r>
            <a:endParaRPr lang="en-GB" sz="1800"/>
          </a:p>
          <a:p>
            <a:pPr marL="342900" indent="-342900">
              <a:lnSpc>
                <a:spcPct val="150000"/>
              </a:lnSpc>
              <a:spcAft>
                <a:spcPts val="1200"/>
              </a:spcAft>
              <a:buFont typeface="Arial" panose="020B0604020202020204" pitchFamily="34" charset="0"/>
              <a:buChar char="•"/>
            </a:pPr>
            <a:r>
              <a:rPr lang="en-GB" sz="1800"/>
              <a:t>organise your composition into sections (for example, intro, A, B, and ending)</a:t>
            </a:r>
          </a:p>
          <a:p>
            <a:pPr marL="342900" indent="-342900">
              <a:lnSpc>
                <a:spcPct val="150000"/>
              </a:lnSpc>
              <a:spcAft>
                <a:spcPts val="1200"/>
              </a:spcAft>
              <a:buFont typeface="Arial" panose="020B0604020202020204" pitchFamily="34" charset="0"/>
              <a:buChar char="•"/>
            </a:pPr>
            <a:r>
              <a:rPr lang="en-GB" sz="1800"/>
              <a:t>use feedback to refine the balance, texture, and expression in your work.</a:t>
            </a:r>
            <a:endParaRPr lang="en-GB" sz="1800" b="1"/>
          </a:p>
          <a:p>
            <a:pPr>
              <a:lnSpc>
                <a:spcPct val="150000"/>
              </a:lnSpc>
              <a:spcAft>
                <a:spcPts val="1200"/>
              </a:spcAft>
            </a:pPr>
            <a:r>
              <a:rPr lang="en-GB" sz="1800" b="1"/>
              <a:t>Evidence</a:t>
            </a:r>
          </a:p>
          <a:p>
            <a:pPr>
              <a:lnSpc>
                <a:spcPct val="150000"/>
              </a:lnSpc>
              <a:spcAft>
                <a:spcPts val="1200"/>
              </a:spcAft>
            </a:pPr>
            <a:r>
              <a:rPr lang="en-GB" sz="1800"/>
              <a:t>your teacher or a peer listens to your draft and provides feedback on the structure and flow.</a:t>
            </a:r>
          </a:p>
        </p:txBody>
      </p:sp>
      <p:pic>
        <p:nvPicPr>
          <p:cNvPr id="4" name="Picture 3">
            <a:extLst>
              <a:ext uri="{FF2B5EF4-FFF2-40B4-BE49-F238E27FC236}">
                <a16:creationId xmlns:a16="http://schemas.microsoft.com/office/drawing/2014/main" id="{8421DBC0-0059-045D-CD45-930BD0AB1B9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1056" y="1769571"/>
            <a:ext cx="3802944" cy="3759717"/>
          </a:xfrm>
          <a:prstGeom prst="rect">
            <a:avLst/>
          </a:prstGeom>
        </p:spPr>
      </p:pic>
      <p:sp>
        <p:nvSpPr>
          <p:cNvPr id="67" name="Slide Number Placeholder 1">
            <a:extLst>
              <a:ext uri="{FF2B5EF4-FFF2-40B4-BE49-F238E27FC236}">
                <a16:creationId xmlns:a16="http://schemas.microsoft.com/office/drawing/2014/main" id="{0DE770E8-104E-53CE-3783-4F11F4C7A6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138</a:t>
            </a:fld>
            <a:endParaRPr lang="en-AU"/>
          </a:p>
        </p:txBody>
      </p:sp>
    </p:spTree>
    <p:extLst>
      <p:ext uri="{BB962C8B-B14F-4D97-AF65-F5344CB8AC3E}">
        <p14:creationId xmlns:p14="http://schemas.microsoft.com/office/powerpoint/2010/main" val="11352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E4EF2A30-85E3-04F3-E76E-F53A9BF5DD3D}"/>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431A95A1-A241-6C13-5C54-1D4CD859484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9.5 – composition portfolio progress </a:t>
            </a:r>
            <a:r>
              <a:rPr lang="en-AU" sz="3600" b="0" i="0" kern="1200">
                <a:solidFill>
                  <a:schemeClr val="accent1"/>
                </a:solidFill>
                <a:effectLst/>
                <a:latin typeface="+mj-lt"/>
                <a:ea typeface="+mj-ea"/>
                <a:cs typeface="Arial" panose="020B0604020202020204" pitchFamily="34" charset="0"/>
              </a:rPr>
              <a:t>(1)</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2D567C53-AE63-6B37-8613-9CCB4DF8A81E}"/>
              </a:ext>
            </a:extLst>
          </p:cNvPr>
          <p:cNvSpPr>
            <a:spLocks noGrp="1"/>
          </p:cNvSpPr>
          <p:nvPr>
            <p:ph type="body" sz="quarter" idx="18"/>
          </p:nvPr>
        </p:nvSpPr>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B73A11D5-2D58-6B37-443F-289F71DE72BF}"/>
              </a:ext>
            </a:extLst>
          </p:cNvPr>
          <p:cNvSpPr txBox="1"/>
          <p:nvPr/>
        </p:nvSpPr>
        <p:spPr>
          <a:xfrm>
            <a:off x="360000" y="1662991"/>
            <a:ext cx="5352260" cy="38882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t>Today’s tasks</a:t>
            </a:r>
          </a:p>
          <a:p>
            <a:pPr marL="342900" lvl="0" indent="-342900">
              <a:lnSpc>
                <a:spcPct val="150000"/>
              </a:lnSpc>
              <a:spcAft>
                <a:spcPts val="1200"/>
              </a:spcAft>
              <a:buFont typeface="Arial" panose="020B0604020202020204" pitchFamily="34" charset="0"/>
              <a:buChar char="•"/>
            </a:pPr>
            <a:r>
              <a:rPr lang="en-AU" sz="1800"/>
              <a:t>ensure your composition portfolio includes regular screenshots of your project</a:t>
            </a:r>
          </a:p>
          <a:p>
            <a:pPr marL="342900" lvl="0" indent="-342900">
              <a:lnSpc>
                <a:spcPct val="150000"/>
              </a:lnSpc>
              <a:spcAft>
                <a:spcPts val="1200"/>
              </a:spcAft>
              <a:buFont typeface="Arial" panose="020B0604020202020204" pitchFamily="34" charset="0"/>
              <a:buChar char="•"/>
            </a:pPr>
            <a:r>
              <a:rPr lang="en-AU" sz="1800"/>
              <a:t>write short reflections explaining your creative decisions and responses to feedback</a:t>
            </a:r>
          </a:p>
          <a:p>
            <a:pPr marL="342900" lvl="0" indent="-342900">
              <a:lnSpc>
                <a:spcPct val="150000"/>
              </a:lnSpc>
              <a:spcAft>
                <a:spcPts val="1200"/>
              </a:spcAft>
              <a:buFont typeface="Arial" panose="020B0604020202020204" pitchFamily="34" charset="0"/>
              <a:buChar char="•"/>
            </a:pPr>
            <a:r>
              <a:rPr lang="en-AU" sz="1800"/>
              <a:t>show clear evidence of ongoing development and refinement across lessons</a:t>
            </a:r>
          </a:p>
          <a:p>
            <a:pPr marL="342900" lvl="0" indent="-342900">
              <a:lnSpc>
                <a:spcPct val="150000"/>
              </a:lnSpc>
              <a:spcAft>
                <a:spcPts val="1200"/>
              </a:spcAft>
              <a:buFont typeface="Arial" panose="020B0604020202020204" pitchFamily="34" charset="0"/>
              <a:buChar char="•"/>
            </a:pPr>
            <a:r>
              <a:rPr lang="en-AU" sz="1800"/>
              <a:t>continue work on developing your musical ideas.</a:t>
            </a:r>
          </a:p>
        </p:txBody>
      </p:sp>
      <p:pic>
        <p:nvPicPr>
          <p:cNvPr id="7" name="Picture 6">
            <a:extLst>
              <a:ext uri="{FF2B5EF4-FFF2-40B4-BE49-F238E27FC236}">
                <a16:creationId xmlns:a16="http://schemas.microsoft.com/office/drawing/2014/main" id="{25B67848-076B-BA05-F65E-6C3B37DE44A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7341" y="1662991"/>
            <a:ext cx="5516659" cy="3679623"/>
          </a:xfrm>
          <a:prstGeom prst="rect">
            <a:avLst/>
          </a:prstGeom>
        </p:spPr>
      </p:pic>
      <p:sp>
        <p:nvSpPr>
          <p:cNvPr id="67" name="Slide Number Placeholder 1">
            <a:extLst>
              <a:ext uri="{FF2B5EF4-FFF2-40B4-BE49-F238E27FC236}">
                <a16:creationId xmlns:a16="http://schemas.microsoft.com/office/drawing/2014/main" id="{6111A73E-2638-9A93-FA47-EB6BF725E57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139</a:t>
            </a:fld>
            <a:endParaRPr lang="en-AU"/>
          </a:p>
        </p:txBody>
      </p:sp>
    </p:spTree>
    <p:extLst>
      <p:ext uri="{BB962C8B-B14F-4D97-AF65-F5344CB8AC3E}">
        <p14:creationId xmlns:p14="http://schemas.microsoft.com/office/powerpoint/2010/main" val="7406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3F972657-EAAF-6A99-ABA8-A76BF7B71B6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2ADD1F-C442-FDBA-2DBD-63C3614C0591}"/>
              </a:ext>
            </a:extLst>
          </p:cNvPr>
          <p:cNvSpPr>
            <a:spLocks noGrp="1"/>
          </p:cNvSpPr>
          <p:nvPr>
            <p:ph type="title"/>
          </p:nvPr>
        </p:nvSpPr>
        <p:spPr>
          <a:xfrm>
            <a:off x="347655" y="336070"/>
            <a:ext cx="11751945" cy="669385"/>
          </a:xfrm>
        </p:spPr>
        <p:txBody>
          <a:bodyPr/>
          <a:lstStyle/>
          <a:p>
            <a:r>
              <a:rPr lang="en-AU" dirty="0">
                <a:latin typeface="+mj-lt"/>
                <a:cs typeface="Arial"/>
              </a:rPr>
              <a:t>Activity 1.3 – the sound of </a:t>
            </a:r>
            <a:r>
              <a:rPr lang="en-AU" i="1" dirty="0">
                <a:latin typeface="+mj-lt"/>
                <a:cs typeface="Arial"/>
              </a:rPr>
              <a:t>taiko </a:t>
            </a:r>
            <a:r>
              <a:rPr lang="en-AU" b="0" i="0" dirty="0">
                <a:latin typeface="+mj-lt"/>
                <a:cs typeface="Arial"/>
              </a:rPr>
              <a:t>(1)</a:t>
            </a:r>
            <a:endParaRPr lang="en-AU" i="1" dirty="0">
              <a:latin typeface="+mj-lt"/>
            </a:endParaRPr>
          </a:p>
        </p:txBody>
      </p:sp>
      <p:sp>
        <p:nvSpPr>
          <p:cNvPr id="7" name="TextBox 6">
            <a:extLst>
              <a:ext uri="{FF2B5EF4-FFF2-40B4-BE49-F238E27FC236}">
                <a16:creationId xmlns:a16="http://schemas.microsoft.com/office/drawing/2014/main" id="{B57CAD03-4502-D88D-568B-53F28703AEC7}"/>
              </a:ext>
            </a:extLst>
          </p:cNvPr>
          <p:cNvSpPr txBox="1"/>
          <p:nvPr/>
        </p:nvSpPr>
        <p:spPr>
          <a:xfrm>
            <a:off x="347655" y="929999"/>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Performing</a:t>
            </a:r>
            <a:endParaRPr lang="en-GB">
              <a:latin typeface="+mj-lt"/>
            </a:endParaRPr>
          </a:p>
        </p:txBody>
      </p:sp>
      <p:sp>
        <p:nvSpPr>
          <p:cNvPr id="3" name="TextBox 2">
            <a:extLst>
              <a:ext uri="{FF2B5EF4-FFF2-40B4-BE49-F238E27FC236}">
                <a16:creationId xmlns:a16="http://schemas.microsoft.com/office/drawing/2014/main" id="{CFC7F179-9C3A-84BA-A035-2E6CEF2D4EB1}"/>
              </a:ext>
            </a:extLst>
          </p:cNvPr>
          <p:cNvSpPr txBox="1"/>
          <p:nvPr/>
        </p:nvSpPr>
        <p:spPr>
          <a:xfrm>
            <a:off x="347655" y="1249463"/>
            <a:ext cx="11164107" cy="4047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sz="1600" dirty="0">
                <a:ea typeface="Open Sans"/>
                <a:cs typeface="Arial"/>
              </a:rPr>
              <a:t>Before you begin, it is helpful to understand the phonics or syllables that are used in </a:t>
            </a:r>
            <a:r>
              <a:rPr lang="en-US" sz="1600" i="1" dirty="0">
                <a:ea typeface="Open Sans"/>
                <a:cs typeface="Arial"/>
              </a:rPr>
              <a:t>taiko</a:t>
            </a:r>
            <a:r>
              <a:rPr lang="en-US" sz="1600" dirty="0">
                <a:ea typeface="Open Sans"/>
                <a:cs typeface="Arial"/>
              </a:rPr>
              <a:t>. Access the </a:t>
            </a:r>
            <a:r>
              <a:rPr lang="en-US" sz="1600" dirty="0">
                <a:ea typeface="Open Sans"/>
                <a:cs typeface="Arial"/>
                <a:hlinkClick r:id="rId3"/>
              </a:rPr>
              <a:t>‘</a:t>
            </a:r>
            <a:r>
              <a:rPr lang="en-US" sz="1600" i="1" dirty="0" err="1">
                <a:ea typeface="Open Sans"/>
                <a:cs typeface="Arial"/>
                <a:hlinkClick r:id="rId3"/>
              </a:rPr>
              <a:t>Kagemusha</a:t>
            </a:r>
            <a:r>
              <a:rPr lang="en-US" sz="1600" dirty="0">
                <a:ea typeface="Open Sans"/>
                <a:cs typeface="Arial"/>
                <a:hlinkClick r:id="rId3"/>
              </a:rPr>
              <a:t> tutorial video’</a:t>
            </a:r>
            <a:r>
              <a:rPr lang="en-US" sz="1600" dirty="0">
                <a:ea typeface="Open Sans"/>
                <a:cs typeface="Arial"/>
              </a:rPr>
              <a:t> for instructions on how to play the following ostinatos. </a:t>
            </a:r>
          </a:p>
          <a:p>
            <a:pPr>
              <a:lnSpc>
                <a:spcPct val="150000"/>
              </a:lnSpc>
              <a:spcAft>
                <a:spcPts val="1200"/>
              </a:spcAft>
            </a:pPr>
            <a:r>
              <a:rPr lang="en-US" sz="1600" i="1" dirty="0">
                <a:ea typeface="Open Sans"/>
                <a:cs typeface="Open Sans"/>
              </a:rPr>
              <a:t>Taiko</a:t>
            </a:r>
            <a:r>
              <a:rPr lang="en-US" sz="1600" dirty="0">
                <a:ea typeface="Open Sans"/>
                <a:cs typeface="Open Sans"/>
              </a:rPr>
              <a:t> uses an oral 'nomenclature’ to teach and preserve songs. Each hit has a particular sound (phonic or syllable) to represent it. </a:t>
            </a:r>
            <a:r>
              <a:rPr lang="en-US" sz="1600" dirty="0" err="1">
                <a:ea typeface="Open Sans"/>
                <a:cs typeface="Open Sans"/>
              </a:rPr>
              <a:t>Memorising</a:t>
            </a:r>
            <a:r>
              <a:rPr lang="en-US" sz="1600" dirty="0">
                <a:ea typeface="Open Sans"/>
                <a:cs typeface="Open Sans"/>
              </a:rPr>
              <a:t> these sounds and learning to 'sing' the song is the first step in learning to play the patterns. The three basic sounds are: </a:t>
            </a:r>
          </a:p>
          <a:p>
            <a:pPr marL="285750" indent="-285750">
              <a:lnSpc>
                <a:spcPct val="150000"/>
              </a:lnSpc>
              <a:spcAft>
                <a:spcPts val="1200"/>
              </a:spcAft>
              <a:buFont typeface="Arial"/>
              <a:buChar char="•"/>
            </a:pPr>
            <a:r>
              <a:rPr lang="en-US" sz="1600" i="1" dirty="0">
                <a:ea typeface="Open Sans"/>
                <a:cs typeface="Open Sans"/>
              </a:rPr>
              <a:t>don</a:t>
            </a:r>
            <a:r>
              <a:rPr lang="en-US" sz="1600" dirty="0">
                <a:ea typeface="Open Sans"/>
                <a:cs typeface="Open Sans"/>
              </a:rPr>
              <a:t> – hard hit on drumhead</a:t>
            </a:r>
          </a:p>
          <a:p>
            <a:pPr marL="285750" indent="-285750">
              <a:lnSpc>
                <a:spcPct val="150000"/>
              </a:lnSpc>
              <a:spcAft>
                <a:spcPts val="1200"/>
              </a:spcAft>
              <a:buFont typeface="Arial"/>
              <a:buChar char="•"/>
            </a:pPr>
            <a:r>
              <a:rPr lang="en-US" sz="1600" i="1" dirty="0" err="1">
                <a:ea typeface="Open Sans"/>
                <a:cs typeface="Open Sans"/>
              </a:rPr>
              <a:t>tsu</a:t>
            </a:r>
            <a:r>
              <a:rPr lang="en-US" sz="1600" dirty="0">
                <a:ea typeface="Open Sans"/>
                <a:cs typeface="Open Sans"/>
              </a:rPr>
              <a:t> – soft hit on drumhead; multiple hits written as </a:t>
            </a:r>
            <a:r>
              <a:rPr lang="en-US" sz="1600" i="1" dirty="0" err="1">
                <a:ea typeface="Open Sans"/>
                <a:cs typeface="Open Sans"/>
              </a:rPr>
              <a:t>tsuku</a:t>
            </a:r>
            <a:r>
              <a:rPr lang="en-US" sz="1600" dirty="0">
                <a:ea typeface="Open Sans"/>
                <a:cs typeface="Open Sans"/>
              </a:rPr>
              <a:t>. </a:t>
            </a:r>
          </a:p>
          <a:p>
            <a:pPr marL="285750" indent="-285750">
              <a:lnSpc>
                <a:spcPct val="150000"/>
              </a:lnSpc>
              <a:spcAft>
                <a:spcPts val="1200"/>
              </a:spcAft>
              <a:buFont typeface="Arial"/>
              <a:buChar char="•"/>
            </a:pPr>
            <a:r>
              <a:rPr lang="en-US" sz="1600" i="1" dirty="0">
                <a:ea typeface="Open Sans"/>
                <a:cs typeface="Open Sans"/>
              </a:rPr>
              <a:t>ka</a:t>
            </a:r>
            <a:r>
              <a:rPr lang="en-US" sz="1600" dirty="0">
                <a:ea typeface="Open Sans"/>
                <a:cs typeface="Open Sans"/>
              </a:rPr>
              <a:t> – sharp rap on the rim; wood sound.</a:t>
            </a:r>
          </a:p>
          <a:p>
            <a:pPr>
              <a:lnSpc>
                <a:spcPct val="150000"/>
              </a:lnSpc>
              <a:spcAft>
                <a:spcPts val="1200"/>
              </a:spcAft>
            </a:pPr>
            <a:r>
              <a:rPr lang="en-US" sz="1600" b="1" dirty="0">
                <a:ea typeface="Open Sans"/>
                <a:cs typeface="Open Sans"/>
              </a:rPr>
              <a:t>Play </a:t>
            </a:r>
            <a:r>
              <a:rPr lang="en-US" sz="1600" b="1" i="1" dirty="0">
                <a:ea typeface="Open Sans"/>
                <a:cs typeface="Open Sans"/>
              </a:rPr>
              <a:t>ostinato</a:t>
            </a:r>
            <a:r>
              <a:rPr lang="en-US" sz="1600" b="1" dirty="0">
                <a:ea typeface="Open Sans"/>
                <a:cs typeface="Open Sans"/>
              </a:rPr>
              <a:t> 1 – all quavers are swung. </a:t>
            </a:r>
          </a:p>
        </p:txBody>
      </p:sp>
      <p:pic>
        <p:nvPicPr>
          <p:cNvPr id="6" name="Picture 5" descr="This image is a musical notation for swing - two quavers followed by an equals sign, followed by a crotchet and quaver under a triplet sign. ">
            <a:extLst>
              <a:ext uri="{FF2B5EF4-FFF2-40B4-BE49-F238E27FC236}">
                <a16:creationId xmlns:a16="http://schemas.microsoft.com/office/drawing/2014/main" id="{E80E8108-6D67-1BD6-4DE9-7D061A9A00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4567" y="4387776"/>
            <a:ext cx="1532400" cy="686550"/>
          </a:xfrm>
          <a:prstGeom prst="rect">
            <a:avLst/>
          </a:prstGeom>
        </p:spPr>
      </p:pic>
      <p:pic>
        <p:nvPicPr>
          <p:cNvPr id="4" name="Picture 3" descr="This image shows four bars with a percussion clef at the start. It is in 4/4. There is a two bar ostinato written twice. There is a crotchet on beat 1 with the word don underneath, two crotchets rests, a quaver rest and a single quaver with the word tsu underneath. Bar 2 has a crotchet on beat 1 which has the word don underneath and rests for the remainder of the bar. These two bars repeat in order. There is a repeat at the end of bar 4. ">
            <a:extLst>
              <a:ext uri="{FF2B5EF4-FFF2-40B4-BE49-F238E27FC236}">
                <a16:creationId xmlns:a16="http://schemas.microsoft.com/office/drawing/2014/main" id="{FE362DEA-E659-C4AD-0F19-12878ADD7BE9}"/>
              </a:ext>
            </a:extLst>
          </p:cNvPr>
          <p:cNvPicPr>
            <a:picLocks noChangeAspect="1"/>
          </p:cNvPicPr>
          <p:nvPr/>
        </p:nvPicPr>
        <p:blipFill>
          <a:blip r:embed="rId5"/>
          <a:stretch>
            <a:fillRect/>
          </a:stretch>
        </p:blipFill>
        <p:spPr>
          <a:xfrm>
            <a:off x="219882" y="5320611"/>
            <a:ext cx="11164107" cy="1390877"/>
          </a:xfrm>
          <a:prstGeom prst="rect">
            <a:avLst/>
          </a:prstGeom>
        </p:spPr>
      </p:pic>
      <p:sp>
        <p:nvSpPr>
          <p:cNvPr id="2" name="Slide Number Placeholder 1">
            <a:extLst>
              <a:ext uri="{FF2B5EF4-FFF2-40B4-BE49-F238E27FC236}">
                <a16:creationId xmlns:a16="http://schemas.microsoft.com/office/drawing/2014/main" id="{FB48B2F0-BEA5-B29E-17AB-21CD261F4A4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44898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0664BEE3-DD56-1DCB-DC23-F837C3956CFC}"/>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F9F59250-564C-C2E0-5D58-3743B11A9148}"/>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9.5 – composition portfolio progress </a:t>
            </a:r>
            <a:r>
              <a:rPr lang="en-AU" sz="3600" b="0" i="0" kern="1200">
                <a:solidFill>
                  <a:schemeClr val="accent1"/>
                </a:solidFill>
                <a:effectLst/>
                <a:latin typeface="+mj-lt"/>
                <a:ea typeface="+mj-ea"/>
                <a:cs typeface="Arial" panose="020B0604020202020204" pitchFamily="34" charset="0"/>
              </a:rPr>
              <a:t>(2)</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CB7D5A23-E98D-9216-057F-5AE1046C96A0}"/>
              </a:ext>
            </a:extLst>
          </p:cNvPr>
          <p:cNvSpPr>
            <a:spLocks noGrp="1"/>
          </p:cNvSpPr>
          <p:nvPr>
            <p:ph type="body" sz="quarter" idx="18"/>
          </p:nvPr>
        </p:nvSpPr>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E1F883D4-CD24-6B18-37AB-672FBA8D49E8}"/>
              </a:ext>
            </a:extLst>
          </p:cNvPr>
          <p:cNvSpPr txBox="1"/>
          <p:nvPr/>
        </p:nvSpPr>
        <p:spPr>
          <a:xfrm>
            <a:off x="360000" y="1677522"/>
            <a:ext cx="5352260" cy="33188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t>Check-in 5 – composition portfolio progress</a:t>
            </a:r>
          </a:p>
          <a:p>
            <a:pPr marL="342900" indent="-342900">
              <a:lnSpc>
                <a:spcPct val="150000"/>
              </a:lnSpc>
              <a:spcAft>
                <a:spcPts val="1200"/>
              </a:spcAft>
              <a:buFont typeface="Arial" panose="020B0604020202020204" pitchFamily="34" charset="0"/>
              <a:buChar char="•"/>
            </a:pPr>
            <a:r>
              <a:rPr lang="en-GB" sz="1800"/>
              <a:t>maintain your process journal by including regular screenshots and short reflections describing your creative decisions.</a:t>
            </a:r>
            <a:endParaRPr lang="en-GB" sz="1800" b="1"/>
          </a:p>
          <a:p>
            <a:pPr>
              <a:lnSpc>
                <a:spcPct val="150000"/>
              </a:lnSpc>
              <a:spcAft>
                <a:spcPts val="1200"/>
              </a:spcAft>
            </a:pPr>
            <a:r>
              <a:rPr lang="en-GB" sz="1800" b="1"/>
              <a:t>Evidence</a:t>
            </a:r>
          </a:p>
          <a:p>
            <a:pPr>
              <a:lnSpc>
                <a:spcPct val="150000"/>
              </a:lnSpc>
              <a:spcAft>
                <a:spcPts val="1200"/>
              </a:spcAft>
            </a:pPr>
            <a:r>
              <a:rPr lang="en-GB" sz="1800"/>
              <a:t>your teacher reviews your process journal to confirm it is up to date.</a:t>
            </a:r>
          </a:p>
        </p:txBody>
      </p:sp>
      <p:pic>
        <p:nvPicPr>
          <p:cNvPr id="6" name="Picture 5">
            <a:extLst>
              <a:ext uri="{FF2B5EF4-FFF2-40B4-BE49-F238E27FC236}">
                <a16:creationId xmlns:a16="http://schemas.microsoft.com/office/drawing/2014/main" id="{A8486CE4-E7F0-7C74-6066-889C8A5DD08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7341" y="1677522"/>
            <a:ext cx="5516659" cy="3679623"/>
          </a:xfrm>
          <a:prstGeom prst="rect">
            <a:avLst/>
          </a:prstGeom>
        </p:spPr>
      </p:pic>
      <p:sp>
        <p:nvSpPr>
          <p:cNvPr id="67" name="Slide Number Placeholder 1">
            <a:extLst>
              <a:ext uri="{FF2B5EF4-FFF2-40B4-BE49-F238E27FC236}">
                <a16:creationId xmlns:a16="http://schemas.microsoft.com/office/drawing/2014/main" id="{F8572D3E-5935-71E4-DCAA-EABA0FCB74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140</a:t>
            </a:fld>
            <a:endParaRPr lang="en-AU"/>
          </a:p>
        </p:txBody>
      </p:sp>
    </p:spTree>
    <p:extLst>
      <p:ext uri="{BB962C8B-B14F-4D97-AF65-F5344CB8AC3E}">
        <p14:creationId xmlns:p14="http://schemas.microsoft.com/office/powerpoint/2010/main" val="361198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B650E71-D37A-2E49-C8CF-C37D3513E9A0}"/>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05F31531-2A6A-E822-A4A0-388DB172596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9.6 – finalising work </a:t>
            </a:r>
            <a:r>
              <a:rPr lang="en-AU" sz="3600" b="0" i="0" kern="1200">
                <a:solidFill>
                  <a:schemeClr val="accent1"/>
                </a:solidFill>
                <a:effectLst/>
                <a:latin typeface="+mj-lt"/>
                <a:ea typeface="+mj-ea"/>
                <a:cs typeface="Arial" panose="020B0604020202020204" pitchFamily="34" charset="0"/>
              </a:rPr>
              <a:t>(1)</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 Placeholder 4">
            <a:extLst>
              <a:ext uri="{FF2B5EF4-FFF2-40B4-BE49-F238E27FC236}">
                <a16:creationId xmlns:a16="http://schemas.microsoft.com/office/drawing/2014/main" id="{A7E38801-04E2-397F-00B7-3FF509D33080}"/>
              </a:ext>
            </a:extLst>
          </p:cNvPr>
          <p:cNvSpPr>
            <a:spLocks noGrp="1"/>
          </p:cNvSpPr>
          <p:nvPr>
            <p:ph type="body" sz="quarter" idx="18"/>
          </p:nvPr>
        </p:nvSpPr>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E608DC1E-9D10-381B-2D2A-2615C9F5FB86}"/>
              </a:ext>
            </a:extLst>
          </p:cNvPr>
          <p:cNvSpPr txBox="1"/>
          <p:nvPr/>
        </p:nvSpPr>
        <p:spPr>
          <a:xfrm>
            <a:off x="360000" y="1824417"/>
            <a:ext cx="5864752" cy="33188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t>Today’s tasks</a:t>
            </a:r>
          </a:p>
          <a:p>
            <a:pPr marL="342900" lvl="0" indent="-342900">
              <a:lnSpc>
                <a:spcPct val="150000"/>
              </a:lnSpc>
              <a:spcAft>
                <a:spcPts val="1200"/>
              </a:spcAft>
              <a:buFont typeface="+mj-lt"/>
              <a:buAutoNum type="arabicPeriod"/>
            </a:pPr>
            <a:r>
              <a:rPr lang="en-AU" sz="1800"/>
              <a:t>finalise and export your project as an audio file (for example, MP3 or WAV)</a:t>
            </a:r>
          </a:p>
          <a:p>
            <a:pPr marL="342900" lvl="0" indent="-342900">
              <a:lnSpc>
                <a:spcPct val="150000"/>
              </a:lnSpc>
              <a:spcAft>
                <a:spcPts val="1200"/>
              </a:spcAft>
              <a:buFont typeface="+mj-lt"/>
              <a:buAutoNum type="arabicPeriod"/>
            </a:pPr>
            <a:r>
              <a:rPr lang="en-AU" sz="1800"/>
              <a:t>check that both the audio file and composition portfolio are complete and ready for submission</a:t>
            </a:r>
          </a:p>
          <a:p>
            <a:pPr marL="342900" lvl="0" indent="-342900">
              <a:lnSpc>
                <a:spcPct val="150000"/>
              </a:lnSpc>
              <a:spcAft>
                <a:spcPts val="1200"/>
              </a:spcAft>
              <a:buFont typeface="+mj-lt"/>
              <a:buAutoNum type="arabicPeriod"/>
            </a:pPr>
            <a:r>
              <a:rPr lang="en-AU" sz="1800"/>
              <a:t>present your final work confidently, outlining key stylistic influences and compositional decisions.</a:t>
            </a:r>
          </a:p>
        </p:txBody>
      </p:sp>
      <p:pic>
        <p:nvPicPr>
          <p:cNvPr id="2052" name="Picture 4">
            <a:extLst>
              <a:ext uri="{FF2B5EF4-FFF2-40B4-BE49-F238E27FC236}">
                <a16:creationId xmlns:a16="http://schemas.microsoft.com/office/drawing/2014/main" id="{9E610000-5EFC-5940-EF89-FC63481A1B5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45166" y="1824417"/>
            <a:ext cx="5097560" cy="33858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95D3F-6F7A-74AE-977A-C362F6555165}"/>
              </a:ext>
              <a:ext uri="{C183D7F6-B498-43B3-948B-1728B52AA6E4}">
                <adec:decorative xmlns:adec="http://schemas.microsoft.com/office/drawing/2017/decorative" val="1"/>
              </a:ext>
            </a:extLst>
          </p:cNvPr>
          <p:cNvSpPr txBox="1"/>
          <p:nvPr/>
        </p:nvSpPr>
        <p:spPr>
          <a:xfrm>
            <a:off x="6645166" y="5266847"/>
            <a:ext cx="5097560" cy="525465"/>
          </a:xfrm>
          <a:prstGeom prst="rect">
            <a:avLst/>
          </a:prstGeom>
          <a:noFill/>
        </p:spPr>
        <p:txBody>
          <a:bodyPr wrap="square">
            <a:spAutoFit/>
          </a:bodyPr>
          <a:lstStyle/>
          <a:p>
            <a:pPr>
              <a:lnSpc>
                <a:spcPct val="150000"/>
              </a:lnSpc>
            </a:pPr>
            <a:r>
              <a:rPr lang="en-AU" sz="1000" i="0">
                <a:solidFill>
                  <a:srgbClr val="111827"/>
                </a:solidFill>
                <a:effectLst/>
                <a:latin typeface="+mj-lt"/>
                <a:hlinkClick r:id="rId4"/>
              </a:rPr>
              <a:t>Music, home studio, music recording</a:t>
            </a:r>
            <a:r>
              <a:rPr lang="en-AU" sz="1000" i="0">
                <a:solidFill>
                  <a:srgbClr val="111827"/>
                </a:solidFill>
                <a:effectLst/>
                <a:latin typeface="+mj-lt"/>
              </a:rPr>
              <a:t> (2020) by </a:t>
            </a:r>
            <a:r>
              <a:rPr lang="en-AU" sz="1000">
                <a:solidFill>
                  <a:srgbClr val="111827"/>
                </a:solidFill>
                <a:latin typeface="+mj-lt"/>
              </a:rPr>
              <a:t>francos on pxhere.com</a:t>
            </a:r>
            <a:r>
              <a:rPr lang="en-AU" sz="1000" i="0">
                <a:solidFill>
                  <a:srgbClr val="111827"/>
                </a:solidFill>
                <a:effectLst/>
                <a:latin typeface="+mj-lt"/>
              </a:rPr>
              <a:t> </a:t>
            </a:r>
            <a:r>
              <a:rPr lang="en-AU" sz="1000">
                <a:solidFill>
                  <a:srgbClr val="111827"/>
                </a:solidFill>
                <a:latin typeface="+mj-lt"/>
              </a:rPr>
              <a:t>i</a:t>
            </a:r>
            <a:r>
              <a:rPr lang="en-AU" sz="1000" i="0">
                <a:solidFill>
                  <a:srgbClr val="111827"/>
                </a:solidFill>
                <a:effectLst/>
                <a:latin typeface="+mj-lt"/>
              </a:rPr>
              <a:t>s licensed under Creative commons </a:t>
            </a:r>
            <a:r>
              <a:rPr lang="en-AU" sz="1000">
                <a:latin typeface="+mj-lt"/>
              </a:rPr>
              <a:t>CC0, accessed 9 November 2025. </a:t>
            </a:r>
            <a:endParaRPr lang="en-AU" sz="1000" i="0">
              <a:solidFill>
                <a:srgbClr val="111827"/>
              </a:solidFill>
              <a:effectLst/>
              <a:latin typeface="+mj-lt"/>
            </a:endParaRPr>
          </a:p>
        </p:txBody>
      </p:sp>
      <p:sp>
        <p:nvSpPr>
          <p:cNvPr id="67" name="Slide Number Placeholder 1">
            <a:extLst>
              <a:ext uri="{FF2B5EF4-FFF2-40B4-BE49-F238E27FC236}">
                <a16:creationId xmlns:a16="http://schemas.microsoft.com/office/drawing/2014/main" id="{11307FF6-5CF0-207D-D645-F3C49496EB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141</a:t>
            </a:fld>
            <a:endParaRPr lang="en-AU"/>
          </a:p>
        </p:txBody>
      </p:sp>
    </p:spTree>
    <p:extLst>
      <p:ext uri="{BB962C8B-B14F-4D97-AF65-F5344CB8AC3E}">
        <p14:creationId xmlns:p14="http://schemas.microsoft.com/office/powerpoint/2010/main" val="215030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66E7E165-C6F2-4946-5F06-C4A56F49F547}"/>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3423CB21-EAA2-0013-F51A-0E30CEDAB6F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9.6 – finalising work </a:t>
            </a:r>
            <a:r>
              <a:rPr lang="en-AU" sz="3600" b="0" i="0" kern="1200">
                <a:solidFill>
                  <a:schemeClr val="accent1"/>
                </a:solidFill>
                <a:effectLst/>
                <a:latin typeface="+mj-lt"/>
                <a:ea typeface="+mj-ea"/>
                <a:cs typeface="Arial" panose="020B0604020202020204" pitchFamily="34" charset="0"/>
              </a:rPr>
              <a:t>(2)</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34E4375A-CF5C-26F1-F8FC-E098891302DD}"/>
              </a:ext>
            </a:extLst>
          </p:cNvPr>
          <p:cNvSpPr>
            <a:spLocks noGrp="1"/>
          </p:cNvSpPr>
          <p:nvPr>
            <p:ph type="body" sz="quarter" idx="18"/>
          </p:nvPr>
        </p:nvSpPr>
        <p:spPr/>
        <p:txBody>
          <a:bodyPr/>
          <a:lstStyle/>
          <a:p>
            <a:r>
              <a:rPr lang="en-US">
                <a:solidFill>
                  <a:srgbClr val="146CFD"/>
                </a:solidFill>
                <a:latin typeface="+mj-lt"/>
                <a:cs typeface="Arial"/>
              </a:rPr>
              <a:t>Composition – assessment task</a:t>
            </a:r>
          </a:p>
        </p:txBody>
      </p:sp>
      <p:sp>
        <p:nvSpPr>
          <p:cNvPr id="2" name="TextBox 1">
            <a:extLst>
              <a:ext uri="{FF2B5EF4-FFF2-40B4-BE49-F238E27FC236}">
                <a16:creationId xmlns:a16="http://schemas.microsoft.com/office/drawing/2014/main" id="{30820012-B3BA-BAFB-51AB-52E427F3DBEB}"/>
              </a:ext>
            </a:extLst>
          </p:cNvPr>
          <p:cNvSpPr txBox="1"/>
          <p:nvPr/>
        </p:nvSpPr>
        <p:spPr>
          <a:xfrm>
            <a:off x="360000" y="1614854"/>
            <a:ext cx="5864753" cy="38882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t>Check-in 6 – finalising work</a:t>
            </a:r>
          </a:p>
          <a:p>
            <a:pPr marL="342900" indent="-342900">
              <a:lnSpc>
                <a:spcPct val="150000"/>
              </a:lnSpc>
              <a:spcAft>
                <a:spcPts val="1200"/>
              </a:spcAft>
              <a:buFont typeface="Arial" panose="020B0604020202020204" pitchFamily="34" charset="0"/>
              <a:buChar char="•"/>
            </a:pPr>
            <a:r>
              <a:rPr lang="en-GB" sz="1800"/>
              <a:t>export your final project as an audio file in MP3 or WAV format</a:t>
            </a:r>
          </a:p>
          <a:p>
            <a:pPr marL="342900" indent="-342900">
              <a:lnSpc>
                <a:spcPct val="150000"/>
              </a:lnSpc>
              <a:spcAft>
                <a:spcPts val="1200"/>
              </a:spcAft>
              <a:buFont typeface="Arial" panose="020B0604020202020204" pitchFamily="34" charset="0"/>
              <a:buChar char="•"/>
            </a:pPr>
            <a:r>
              <a:rPr lang="en-GB" sz="1800"/>
              <a:t>make sure both your audio file and composition portfolio are saved and ready for submission.</a:t>
            </a:r>
          </a:p>
          <a:p>
            <a:pPr>
              <a:lnSpc>
                <a:spcPct val="150000"/>
              </a:lnSpc>
              <a:spcAft>
                <a:spcPts val="1200"/>
              </a:spcAft>
            </a:pPr>
            <a:r>
              <a:rPr lang="en-GB" sz="1800" b="1"/>
              <a:t>Evidence</a:t>
            </a:r>
          </a:p>
          <a:p>
            <a:pPr>
              <a:lnSpc>
                <a:spcPct val="150000"/>
              </a:lnSpc>
              <a:spcAft>
                <a:spcPts val="1200"/>
              </a:spcAft>
            </a:pPr>
            <a:r>
              <a:rPr lang="en-GB" sz="1800"/>
              <a:t>your teacher confirms that your files open and function correctly.</a:t>
            </a:r>
          </a:p>
        </p:txBody>
      </p:sp>
      <p:pic>
        <p:nvPicPr>
          <p:cNvPr id="6" name="Picture 4">
            <a:extLst>
              <a:ext uri="{FF2B5EF4-FFF2-40B4-BE49-F238E27FC236}">
                <a16:creationId xmlns:a16="http://schemas.microsoft.com/office/drawing/2014/main" id="{323DC689-51D5-8977-2C27-4AD515A6503D}"/>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5472" y="1614854"/>
            <a:ext cx="5097560" cy="3385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CA49700-185F-8EE6-74A8-3C01BDBB0AE6}"/>
              </a:ext>
              <a:ext uri="{C183D7F6-B498-43B3-948B-1728B52AA6E4}">
                <adec:decorative xmlns:adec="http://schemas.microsoft.com/office/drawing/2017/decorative" val="1"/>
              </a:ext>
            </a:extLst>
          </p:cNvPr>
          <p:cNvSpPr txBox="1"/>
          <p:nvPr/>
        </p:nvSpPr>
        <p:spPr>
          <a:xfrm>
            <a:off x="6461238" y="5089047"/>
            <a:ext cx="5097560" cy="525465"/>
          </a:xfrm>
          <a:prstGeom prst="rect">
            <a:avLst/>
          </a:prstGeom>
          <a:noFill/>
        </p:spPr>
        <p:txBody>
          <a:bodyPr wrap="square">
            <a:spAutoFit/>
          </a:bodyPr>
          <a:lstStyle/>
          <a:p>
            <a:pPr>
              <a:lnSpc>
                <a:spcPct val="150000"/>
              </a:lnSpc>
            </a:pPr>
            <a:r>
              <a:rPr lang="en-AU" sz="1000" i="0">
                <a:solidFill>
                  <a:srgbClr val="111827"/>
                </a:solidFill>
                <a:effectLst/>
                <a:latin typeface="+mj-lt"/>
                <a:hlinkClick r:id="rId4"/>
              </a:rPr>
              <a:t>Music, home studio, music recording</a:t>
            </a:r>
            <a:r>
              <a:rPr lang="en-AU" sz="1000" i="0">
                <a:solidFill>
                  <a:srgbClr val="111827"/>
                </a:solidFill>
                <a:effectLst/>
                <a:latin typeface="+mj-lt"/>
              </a:rPr>
              <a:t> (2020) by </a:t>
            </a:r>
            <a:r>
              <a:rPr lang="en-AU" sz="1000">
                <a:solidFill>
                  <a:srgbClr val="111827"/>
                </a:solidFill>
                <a:latin typeface="+mj-lt"/>
              </a:rPr>
              <a:t>francos on pxhere.com</a:t>
            </a:r>
            <a:r>
              <a:rPr lang="en-AU" sz="1000" i="0">
                <a:solidFill>
                  <a:srgbClr val="111827"/>
                </a:solidFill>
                <a:effectLst/>
                <a:latin typeface="+mj-lt"/>
              </a:rPr>
              <a:t> </a:t>
            </a:r>
            <a:r>
              <a:rPr lang="en-AU" sz="1000">
                <a:solidFill>
                  <a:srgbClr val="111827"/>
                </a:solidFill>
                <a:latin typeface="+mj-lt"/>
              </a:rPr>
              <a:t>i</a:t>
            </a:r>
            <a:r>
              <a:rPr lang="en-AU" sz="1000" i="0">
                <a:solidFill>
                  <a:srgbClr val="111827"/>
                </a:solidFill>
                <a:effectLst/>
                <a:latin typeface="+mj-lt"/>
              </a:rPr>
              <a:t>s licensed under Creative commons </a:t>
            </a:r>
            <a:r>
              <a:rPr lang="en-AU" sz="1000">
                <a:latin typeface="+mj-lt"/>
              </a:rPr>
              <a:t>CC0, accessed 9 November 2025. </a:t>
            </a:r>
            <a:endParaRPr lang="en-AU" sz="1000" i="0">
              <a:solidFill>
                <a:srgbClr val="111827"/>
              </a:solidFill>
              <a:effectLst/>
              <a:latin typeface="+mj-lt"/>
            </a:endParaRPr>
          </a:p>
        </p:txBody>
      </p:sp>
      <p:sp>
        <p:nvSpPr>
          <p:cNvPr id="67" name="Slide Number Placeholder 1">
            <a:extLst>
              <a:ext uri="{FF2B5EF4-FFF2-40B4-BE49-F238E27FC236}">
                <a16:creationId xmlns:a16="http://schemas.microsoft.com/office/drawing/2014/main" id="{CCFFF857-7BA5-B1F1-D28A-9C9572546C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142</a:t>
            </a:fld>
            <a:endParaRPr lang="en-AU"/>
          </a:p>
        </p:txBody>
      </p:sp>
    </p:spTree>
    <p:extLst>
      <p:ext uri="{BB962C8B-B14F-4D97-AF65-F5344CB8AC3E}">
        <p14:creationId xmlns:p14="http://schemas.microsoft.com/office/powerpoint/2010/main" val="262100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C365F-5A45-B241-EAB0-87FCF4C67A1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76DCDC5-2C1B-5A9D-A435-9515922A588E}"/>
              </a:ext>
            </a:extLst>
          </p:cNvPr>
          <p:cNvSpPr>
            <a:spLocks noGrp="1"/>
          </p:cNvSpPr>
          <p:nvPr>
            <p:ph type="ctrTitle"/>
          </p:nvPr>
        </p:nvSpPr>
        <p:spPr>
          <a:xfrm>
            <a:off x="495770" y="354337"/>
            <a:ext cx="11143316" cy="800681"/>
          </a:xfrm>
        </p:spPr>
        <p:txBody>
          <a:bodyPr/>
          <a:lstStyle/>
          <a:p>
            <a:r>
              <a:rPr lang="en-AU">
                <a:latin typeface="+mj-lt"/>
                <a:cs typeface="Arial"/>
              </a:rPr>
              <a:t>Learning sequence 10  </a:t>
            </a:r>
            <a:br>
              <a:rPr lang="en-AU">
                <a:latin typeface="+mj-lt"/>
                <a:cs typeface="Arial"/>
              </a:rPr>
            </a:br>
            <a:r>
              <a:rPr lang="en-AU">
                <a:latin typeface="+mj-lt"/>
                <a:cs typeface="Arial"/>
              </a:rPr>
              <a:t>Final mix</a:t>
            </a:r>
            <a:br>
              <a:rPr lang="en-AU">
                <a:latin typeface="+mj-lt"/>
                <a:cs typeface="Arial"/>
              </a:rPr>
            </a:br>
            <a:r>
              <a:rPr lang="en-AU" sz="2800">
                <a:latin typeface="+mj-lt"/>
                <a:cs typeface="Arial"/>
              </a:rPr>
              <a:t>Listening and reflection</a:t>
            </a:r>
            <a:endParaRPr lang="en-AU" sz="2800" i="1">
              <a:latin typeface="+mj-lt"/>
              <a:cs typeface="Arial"/>
            </a:endParaRPr>
          </a:p>
        </p:txBody>
      </p:sp>
      <p:pic>
        <p:nvPicPr>
          <p:cNvPr id="4" name="Picture 3">
            <a:extLst>
              <a:ext uri="{FF2B5EF4-FFF2-40B4-BE49-F238E27FC236}">
                <a16:creationId xmlns:a16="http://schemas.microsoft.com/office/drawing/2014/main" id="{1FD52C78-F65F-F0D7-8562-76BB89DD614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t="12871" r="198" b="198"/>
          <a:stretch>
            <a:fillRect/>
          </a:stretch>
        </p:blipFill>
        <p:spPr>
          <a:xfrm>
            <a:off x="6306552" y="1814763"/>
            <a:ext cx="5414232" cy="4713686"/>
          </a:xfrm>
          <a:prstGeom prst="rect">
            <a:avLst/>
          </a:prstGeom>
        </p:spPr>
      </p:pic>
    </p:spTree>
    <p:extLst>
      <p:ext uri="{BB962C8B-B14F-4D97-AF65-F5344CB8AC3E}">
        <p14:creationId xmlns:p14="http://schemas.microsoft.com/office/powerpoint/2010/main" val="311765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DBB09-2FE3-2424-3620-55AFA8B17D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FA2D5B-C118-CBBD-7C3F-AE8343F1125A}"/>
              </a:ext>
            </a:extLst>
          </p:cNvPr>
          <p:cNvSpPr>
            <a:spLocks noGrp="1"/>
          </p:cNvSpPr>
          <p:nvPr>
            <p:ph type="title"/>
          </p:nvPr>
        </p:nvSpPr>
        <p:spPr/>
        <p:txBody>
          <a:bodyPr/>
          <a:lstStyle/>
          <a:p>
            <a:r>
              <a:rPr lang="en-AU">
                <a:latin typeface="+mj-lt"/>
              </a:rPr>
              <a:t>Learning intentions and success criteria (10)</a:t>
            </a:r>
          </a:p>
        </p:txBody>
      </p:sp>
      <p:sp>
        <p:nvSpPr>
          <p:cNvPr id="3" name="TextBox 2">
            <a:extLst>
              <a:ext uri="{FF2B5EF4-FFF2-40B4-BE49-F238E27FC236}">
                <a16:creationId xmlns:a16="http://schemas.microsoft.com/office/drawing/2014/main" id="{FE9F7B5E-D679-99D8-C9F2-C26F244668AF}"/>
              </a:ext>
            </a:extLst>
          </p:cNvPr>
          <p:cNvSpPr txBox="1"/>
          <p:nvPr/>
        </p:nvSpPr>
        <p:spPr>
          <a:xfrm>
            <a:off x="359998" y="1926829"/>
            <a:ext cx="11574417" cy="43401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60000">
              <a:lnSpc>
                <a:spcPct val="150000"/>
              </a:lnSpc>
              <a:spcAft>
                <a:spcPts val="600"/>
              </a:spcAft>
            </a:pPr>
            <a:r>
              <a:rPr lang="en-AU" sz="1600" b="1" dirty="0">
                <a:solidFill>
                  <a:schemeClr val="accent1"/>
                </a:solidFill>
                <a:latin typeface="+mj-lt"/>
                <a:cs typeface="Arial"/>
              </a:rPr>
              <a:t>We are learning to</a:t>
            </a:r>
          </a:p>
          <a:p>
            <a:pPr marL="625475" lvl="0" indent="-260350">
              <a:lnSpc>
                <a:spcPct val="150000"/>
              </a:lnSpc>
              <a:spcAft>
                <a:spcPts val="600"/>
              </a:spcAft>
              <a:buFont typeface="Arial" panose="020B0604020202020204" pitchFamily="34" charset="0"/>
              <a:buChar char="•"/>
              <a:tabLst>
                <a:tab pos="228600" algn="l"/>
              </a:tabLst>
            </a:pPr>
            <a:r>
              <a:rPr lang="en-GB" sz="1600" dirty="0">
                <a:effectLst/>
                <a:ea typeface="Calibri" panose="020F0502020204030204" pitchFamily="34" charset="0"/>
              </a:rPr>
              <a:t>listen critically and respond to the compositions of peers</a:t>
            </a:r>
          </a:p>
          <a:p>
            <a:pPr marL="625475" lvl="0" indent="-260350">
              <a:lnSpc>
                <a:spcPct val="150000"/>
              </a:lnSpc>
              <a:spcAft>
                <a:spcPts val="600"/>
              </a:spcAft>
              <a:buFont typeface="Arial" panose="020B0604020202020204" pitchFamily="34" charset="0"/>
              <a:buChar char="•"/>
              <a:tabLst>
                <a:tab pos="228600" algn="l"/>
              </a:tabLst>
            </a:pPr>
            <a:r>
              <a:rPr lang="en-GB" sz="1600" dirty="0">
                <a:effectLst/>
                <a:ea typeface="Calibri" panose="020F0502020204030204" pitchFamily="34" charset="0"/>
              </a:rPr>
              <a:t>evaluate how the elements of music are manipulated to express stylistic influence and innovation</a:t>
            </a:r>
          </a:p>
          <a:p>
            <a:pPr marL="625475" lvl="0" indent="-260350">
              <a:lnSpc>
                <a:spcPct val="150000"/>
              </a:lnSpc>
              <a:spcAft>
                <a:spcPts val="600"/>
              </a:spcAft>
              <a:buFont typeface="Arial" panose="020B0604020202020204" pitchFamily="34" charset="0"/>
              <a:buChar char="•"/>
              <a:tabLst>
                <a:tab pos="228600" algn="l"/>
              </a:tabLst>
            </a:pPr>
            <a:r>
              <a:rPr lang="en-GB" sz="1600" dirty="0">
                <a:effectLst/>
                <a:ea typeface="Calibri" panose="020F0502020204030204" pitchFamily="34" charset="0"/>
              </a:rPr>
              <a:t>communicate ideas about music using appropriate terminology</a:t>
            </a:r>
          </a:p>
          <a:p>
            <a:pPr marL="625475" lvl="0" indent="-260350">
              <a:lnSpc>
                <a:spcPct val="150000"/>
              </a:lnSpc>
              <a:spcAft>
                <a:spcPts val="600"/>
              </a:spcAft>
              <a:buFont typeface="Arial" panose="020B0604020202020204" pitchFamily="34" charset="0"/>
              <a:buChar char="•"/>
              <a:tabLst>
                <a:tab pos="228600" algn="l"/>
              </a:tabLst>
            </a:pPr>
            <a:r>
              <a:rPr lang="en-GB" sz="1600" dirty="0">
                <a:effectLst/>
                <a:ea typeface="Calibri" panose="020F0502020204030204" pitchFamily="34" charset="0"/>
              </a:rPr>
              <a:t>reflect on our own compositional decisions and identify areas for future growth.</a:t>
            </a:r>
            <a:endParaRPr lang="en-AU" sz="1600" dirty="0">
              <a:effectLst/>
              <a:ea typeface="Calibri" panose="020F0502020204030204" pitchFamily="34" charset="0"/>
            </a:endParaRPr>
          </a:p>
          <a:p>
            <a:pPr marL="360000" lvl="0">
              <a:lnSpc>
                <a:spcPct val="150000"/>
              </a:lnSpc>
              <a:spcAft>
                <a:spcPts val="600"/>
              </a:spcAft>
              <a:tabLst>
                <a:tab pos="228600" algn="l"/>
              </a:tabLst>
            </a:pPr>
            <a:r>
              <a:rPr lang="en-AU" sz="1600" b="1" dirty="0">
                <a:solidFill>
                  <a:schemeClr val="accent1"/>
                </a:solidFill>
                <a:latin typeface="+mj-lt"/>
                <a:cs typeface="Arial"/>
              </a:rPr>
              <a:t>We can</a:t>
            </a:r>
          </a:p>
          <a:p>
            <a:pPr marL="360000" lvl="0">
              <a:lnSpc>
                <a:spcPct val="150000"/>
              </a:lnSpc>
              <a:spcAft>
                <a:spcPts val="600"/>
              </a:spcAft>
              <a:tabLst>
                <a:tab pos="228600" algn="l"/>
              </a:tabLst>
            </a:pPr>
            <a:r>
              <a:rPr lang="en-GB" sz="1600" dirty="0"/>
              <a:t>•	listen respectfully and provide constructive feedback to others</a:t>
            </a:r>
          </a:p>
          <a:p>
            <a:pPr marL="360000" lvl="0">
              <a:lnSpc>
                <a:spcPct val="150000"/>
              </a:lnSpc>
              <a:spcAft>
                <a:spcPts val="600"/>
              </a:spcAft>
              <a:tabLst>
                <a:tab pos="228600" algn="l"/>
              </a:tabLst>
            </a:pPr>
            <a:r>
              <a:rPr lang="en-GB" sz="1600" dirty="0"/>
              <a:t>•	describe how the elements of music are used to communicate influence and innovation</a:t>
            </a:r>
          </a:p>
          <a:p>
            <a:pPr marL="360000" lvl="0">
              <a:lnSpc>
                <a:spcPct val="150000"/>
              </a:lnSpc>
              <a:spcAft>
                <a:spcPts val="600"/>
              </a:spcAft>
              <a:tabLst>
                <a:tab pos="228600" algn="l"/>
              </a:tabLst>
            </a:pPr>
            <a:r>
              <a:rPr lang="en-GB" sz="1600" dirty="0"/>
              <a:t>•	discuss similarities and differences between compositions and stylistic approaches</a:t>
            </a:r>
          </a:p>
          <a:p>
            <a:pPr marL="360000" lvl="0">
              <a:lnSpc>
                <a:spcPct val="150000"/>
              </a:lnSpc>
              <a:spcAft>
                <a:spcPts val="600"/>
              </a:spcAft>
              <a:tabLst>
                <a:tab pos="228600" algn="l"/>
              </a:tabLst>
            </a:pPr>
            <a:r>
              <a:rPr lang="en-GB" sz="1600" dirty="0"/>
              <a:t>•	reflect on our own learning and contributions throughout the unit.</a:t>
            </a:r>
          </a:p>
        </p:txBody>
      </p:sp>
      <p:sp>
        <p:nvSpPr>
          <p:cNvPr id="2" name="Slide Number Placeholder 1">
            <a:extLst>
              <a:ext uri="{FF2B5EF4-FFF2-40B4-BE49-F238E27FC236}">
                <a16:creationId xmlns:a16="http://schemas.microsoft.com/office/drawing/2014/main" id="{E412ACF8-D2F9-3A66-3C8B-1B8197253A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144</a:t>
            </a:fld>
            <a:endParaRPr lang="en-AU"/>
          </a:p>
        </p:txBody>
      </p:sp>
    </p:spTree>
    <p:extLst>
      <p:ext uri="{BB962C8B-B14F-4D97-AF65-F5344CB8AC3E}">
        <p14:creationId xmlns:p14="http://schemas.microsoft.com/office/powerpoint/2010/main" val="158369119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D730DE95-AED1-F3B4-C09C-EAE61BFD3DB6}"/>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04E99CCC-74D7-4EA3-D163-2D79154F706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10.1 – peer listening and feedback</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 Placeholder 1">
            <a:extLst>
              <a:ext uri="{FF2B5EF4-FFF2-40B4-BE49-F238E27FC236}">
                <a16:creationId xmlns:a16="http://schemas.microsoft.com/office/drawing/2014/main" id="{E748B38E-7E81-6B15-480E-19AF674A6791}"/>
              </a:ext>
            </a:extLst>
          </p:cNvPr>
          <p:cNvSpPr>
            <a:spLocks noGrp="1"/>
          </p:cNvSpPr>
          <p:nvPr>
            <p:ph type="body" sz="quarter" idx="18"/>
          </p:nvPr>
        </p:nvSpPr>
        <p:spPr/>
        <p:txBody>
          <a:bodyPr/>
          <a:lstStyle/>
          <a:p>
            <a:r>
              <a:rPr lang="en-US">
                <a:solidFill>
                  <a:srgbClr val="146CFD"/>
                </a:solidFill>
                <a:latin typeface="+mj-lt"/>
              </a:rPr>
              <a:t>Listening</a:t>
            </a:r>
            <a:endParaRPr lang="en-GB">
              <a:latin typeface="+mj-lt"/>
            </a:endParaRPr>
          </a:p>
        </p:txBody>
      </p:sp>
      <p:sp>
        <p:nvSpPr>
          <p:cNvPr id="9" name="TextBox 8">
            <a:extLst>
              <a:ext uri="{FF2B5EF4-FFF2-40B4-BE49-F238E27FC236}">
                <a16:creationId xmlns:a16="http://schemas.microsoft.com/office/drawing/2014/main" id="{69D5D8BB-4689-B7C6-5B7C-44A92E1EFD60}"/>
              </a:ext>
            </a:extLst>
          </p:cNvPr>
          <p:cNvSpPr txBox="1"/>
          <p:nvPr/>
        </p:nvSpPr>
        <p:spPr>
          <a:xfrm>
            <a:off x="512400" y="1610842"/>
            <a:ext cx="6277867" cy="38882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t>As a class, listen to each students’ composition.</a:t>
            </a:r>
            <a:endParaRPr lang="en-GB" sz="1800"/>
          </a:p>
          <a:p>
            <a:pPr>
              <a:lnSpc>
                <a:spcPct val="150000"/>
              </a:lnSpc>
              <a:spcAft>
                <a:spcPts val="1200"/>
              </a:spcAft>
            </a:pPr>
            <a:r>
              <a:rPr lang="en-GB" sz="1800"/>
              <a:t>As you listen:</a:t>
            </a:r>
          </a:p>
          <a:p>
            <a:pPr marL="342900" indent="-342900">
              <a:lnSpc>
                <a:spcPct val="150000"/>
              </a:lnSpc>
              <a:spcAft>
                <a:spcPts val="1200"/>
              </a:spcAft>
              <a:buFont typeface="Arial" panose="020B0604020202020204" pitchFamily="34" charset="0"/>
              <a:buChar char="•"/>
            </a:pPr>
            <a:r>
              <a:rPr lang="en-GB" sz="1800"/>
              <a:t>identify the stylistic influences and key musical features in each piece</a:t>
            </a:r>
          </a:p>
          <a:p>
            <a:pPr marL="342900" indent="-342900">
              <a:lnSpc>
                <a:spcPct val="150000"/>
              </a:lnSpc>
              <a:spcAft>
                <a:spcPts val="1200"/>
              </a:spcAft>
              <a:buFont typeface="Arial" panose="020B0604020202020204" pitchFamily="34" charset="0"/>
              <a:buChar char="•"/>
            </a:pPr>
            <a:r>
              <a:rPr lang="en-GB" sz="1800"/>
              <a:t>consider how the elements of music are used to communicate ideas and expression.</a:t>
            </a:r>
            <a:endParaRPr lang="en-GB" sz="1800" b="1"/>
          </a:p>
          <a:p>
            <a:pPr>
              <a:lnSpc>
                <a:spcPct val="150000"/>
              </a:lnSpc>
              <a:spcAft>
                <a:spcPts val="1200"/>
              </a:spcAft>
            </a:pPr>
            <a:r>
              <a:rPr lang="en-GB" sz="1800" b="1"/>
              <a:t>Focus on </a:t>
            </a:r>
            <a:r>
              <a:rPr lang="en-GB" sz="1800"/>
              <a:t>how influence and innovation are demonstrated through the manipulation of the elements of music.</a:t>
            </a:r>
          </a:p>
        </p:txBody>
      </p:sp>
      <p:pic>
        <p:nvPicPr>
          <p:cNvPr id="3" name="Picture 2">
            <a:extLst>
              <a:ext uri="{FF2B5EF4-FFF2-40B4-BE49-F238E27FC236}">
                <a16:creationId xmlns:a16="http://schemas.microsoft.com/office/drawing/2014/main" id="{11E7B08F-FC2A-EC7D-38D9-241970CE223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0401" y="1610842"/>
            <a:ext cx="4770800" cy="3186534"/>
          </a:xfrm>
          <a:prstGeom prst="rect">
            <a:avLst/>
          </a:prstGeom>
        </p:spPr>
      </p:pic>
      <p:sp>
        <p:nvSpPr>
          <p:cNvPr id="67" name="Slide Number Placeholder 1">
            <a:extLst>
              <a:ext uri="{FF2B5EF4-FFF2-40B4-BE49-F238E27FC236}">
                <a16:creationId xmlns:a16="http://schemas.microsoft.com/office/drawing/2014/main" id="{280F94A6-0ABC-F53F-2C68-4E0F4AF697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145</a:t>
            </a:fld>
            <a:endParaRPr lang="en-AU"/>
          </a:p>
        </p:txBody>
      </p:sp>
    </p:spTree>
    <p:extLst>
      <p:ext uri="{BB962C8B-B14F-4D97-AF65-F5344CB8AC3E}">
        <p14:creationId xmlns:p14="http://schemas.microsoft.com/office/powerpoint/2010/main" val="251710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78FCD-DF3E-B8E6-059C-862FCFA7F8EB}"/>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152382BB-4B24-326A-E164-8EE2FD4EC68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10.2 – reflection and class discussion</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 Placeholder 1">
            <a:extLst>
              <a:ext uri="{FF2B5EF4-FFF2-40B4-BE49-F238E27FC236}">
                <a16:creationId xmlns:a16="http://schemas.microsoft.com/office/drawing/2014/main" id="{80D5C333-4B1C-A82C-66FE-5C2EB9CFF12E}"/>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rPr>
              <a:t>Influence and innovation</a:t>
            </a:r>
            <a:endParaRPr lang="en-GB">
              <a:latin typeface="+mj-lt"/>
            </a:endParaRPr>
          </a:p>
        </p:txBody>
      </p:sp>
      <p:sp>
        <p:nvSpPr>
          <p:cNvPr id="9" name="TextBox 8">
            <a:extLst>
              <a:ext uri="{FF2B5EF4-FFF2-40B4-BE49-F238E27FC236}">
                <a16:creationId xmlns:a16="http://schemas.microsoft.com/office/drawing/2014/main" id="{75FC3E74-A413-EA5E-8D08-94943A71956F}"/>
              </a:ext>
            </a:extLst>
          </p:cNvPr>
          <p:cNvSpPr txBox="1"/>
          <p:nvPr/>
        </p:nvSpPr>
        <p:spPr>
          <a:xfrm>
            <a:off x="360000" y="1416012"/>
            <a:ext cx="11213404" cy="77970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a:t>In 4 groups, brainstorm, discuss and record your ideas on butchers’ paper (or similar) in response to the following questions. Each group is allocated one question.</a:t>
            </a:r>
          </a:p>
        </p:txBody>
      </p:sp>
      <p:sp>
        <p:nvSpPr>
          <p:cNvPr id="6" name="TextBox 5">
            <a:extLst>
              <a:ext uri="{FF2B5EF4-FFF2-40B4-BE49-F238E27FC236}">
                <a16:creationId xmlns:a16="http://schemas.microsoft.com/office/drawing/2014/main" id="{723D8285-1580-06A0-0E83-232BB6DBC8DF}"/>
              </a:ext>
            </a:extLst>
          </p:cNvPr>
          <p:cNvSpPr txBox="1"/>
          <p:nvPr/>
        </p:nvSpPr>
        <p:spPr>
          <a:xfrm>
            <a:off x="360000" y="2271480"/>
            <a:ext cx="5583600" cy="43345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lvl="0" indent="-285750">
              <a:lnSpc>
                <a:spcPct val="150000"/>
              </a:lnSpc>
              <a:spcAft>
                <a:spcPts val="600"/>
              </a:spcAft>
              <a:buFont typeface="Arial" panose="020B0604020202020204" pitchFamily="34" charset="0"/>
              <a:buChar char="•"/>
            </a:pPr>
            <a:r>
              <a:rPr lang="en-AU" sz="1800"/>
              <a:t>How have performing, composing and listening activities in this unit helped you grow as a musician?</a:t>
            </a:r>
          </a:p>
          <a:p>
            <a:pPr marL="285750" lvl="0" indent="-285750">
              <a:lnSpc>
                <a:spcPct val="150000"/>
              </a:lnSpc>
              <a:spcAft>
                <a:spcPts val="600"/>
              </a:spcAft>
              <a:buFont typeface="Arial" panose="020B0604020202020204" pitchFamily="34" charset="0"/>
              <a:buChar char="•"/>
            </a:pPr>
            <a:r>
              <a:rPr lang="en-AU" sz="1800"/>
              <a:t>What have you learned about influence, innovation and creativity in music?</a:t>
            </a:r>
          </a:p>
          <a:p>
            <a:pPr marL="285750" lvl="0" indent="-285750">
              <a:lnSpc>
                <a:spcPct val="150000"/>
              </a:lnSpc>
              <a:spcAft>
                <a:spcPts val="600"/>
              </a:spcAft>
              <a:buFont typeface="Arial" panose="020B0604020202020204" pitchFamily="34" charset="0"/>
              <a:buChar char="•"/>
            </a:pPr>
            <a:r>
              <a:rPr lang="en-AU" sz="1800"/>
              <a:t>How might the musical styles of </a:t>
            </a:r>
            <a:r>
              <a:rPr lang="en-AU" sz="1800" i="1"/>
              <a:t>taiko, gagaku</a:t>
            </a:r>
            <a:r>
              <a:rPr lang="en-AU" sz="1800"/>
              <a:t>, J-pop, video game music inspire and shape the way you create music in the future?</a:t>
            </a:r>
          </a:p>
          <a:p>
            <a:pPr marL="285750" lvl="0" indent="-285750">
              <a:lnSpc>
                <a:spcPct val="150000"/>
              </a:lnSpc>
              <a:spcAft>
                <a:spcPts val="600"/>
              </a:spcAft>
              <a:buFont typeface="Arial" panose="020B0604020202020204" pitchFamily="34" charset="0"/>
              <a:buChar char="•"/>
            </a:pPr>
            <a:r>
              <a:rPr lang="en-AU" sz="1800"/>
              <a:t>How has using a DAW supported your creative expression?</a:t>
            </a:r>
            <a:br>
              <a:rPr lang="en-AU" sz="1800"/>
            </a:br>
            <a:r>
              <a:rPr lang="en-AU" sz="1800"/>
              <a:t>Present your findings to the class.</a:t>
            </a:r>
          </a:p>
        </p:txBody>
      </p:sp>
      <p:pic>
        <p:nvPicPr>
          <p:cNvPr id="4" name="Picture 3">
            <a:extLst>
              <a:ext uri="{FF2B5EF4-FFF2-40B4-BE49-F238E27FC236}">
                <a16:creationId xmlns:a16="http://schemas.microsoft.com/office/drawing/2014/main" id="{C0F5B1D1-0F6C-2E20-62C3-5F7E1E94CD3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147" y="2545306"/>
            <a:ext cx="4985853" cy="3330174"/>
          </a:xfrm>
          <a:prstGeom prst="rect">
            <a:avLst/>
          </a:prstGeom>
        </p:spPr>
      </p:pic>
      <p:sp>
        <p:nvSpPr>
          <p:cNvPr id="67" name="Slide Number Placeholder 1">
            <a:extLst>
              <a:ext uri="{FF2B5EF4-FFF2-40B4-BE49-F238E27FC236}">
                <a16:creationId xmlns:a16="http://schemas.microsoft.com/office/drawing/2014/main" id="{BFB53729-888B-E3D4-A45D-3CF35A43CFC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146</a:t>
            </a:fld>
            <a:endParaRPr lang="en-AU"/>
          </a:p>
        </p:txBody>
      </p:sp>
    </p:spTree>
    <p:extLst>
      <p:ext uri="{BB962C8B-B14F-4D97-AF65-F5344CB8AC3E}">
        <p14:creationId xmlns:p14="http://schemas.microsoft.com/office/powerpoint/2010/main" val="348146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484000" cy="2768601"/>
          </a:xfrm>
        </p:spPr>
        <p:txBody>
          <a:bodyPr vert="horz" lIns="0" tIns="0" rIns="0" bIns="0" rtlCol="0" anchor="t">
            <a:noAutofit/>
          </a:bodyPr>
          <a:lstStyle/>
          <a:p>
            <a:pPr>
              <a:spcAft>
                <a:spcPts val="600"/>
              </a:spcAft>
            </a:pPr>
            <a:r>
              <a:rPr lang="en-AU" dirty="0">
                <a:latin typeface="Arial"/>
                <a:cs typeface="Arial"/>
                <a:hlinkClick r:id="rId6"/>
              </a:rPr>
              <a:t>Music 7-10 © Syllabus </a:t>
            </a:r>
            <a:r>
              <a:rPr lang="en-AU" dirty="0">
                <a:latin typeface="Arial"/>
                <a:cs typeface="Arial"/>
              </a:rPr>
              <a:t>NSW Education Standards Authority (NESA) for and on behalf of the Crown in right of the State of New South Wales, 2024.</a:t>
            </a:r>
            <a:endParaRPr lang="en-US" dirty="0"/>
          </a:p>
          <a:p>
            <a:pPr>
              <a:spcAft>
                <a:spcPts val="600"/>
              </a:spcAft>
            </a:pPr>
            <a:r>
              <a:rPr lang="en-AU" b="1" dirty="0">
                <a:latin typeface="Arial"/>
                <a:cs typeface="Arial"/>
              </a:rPr>
              <a:t>Images</a:t>
            </a:r>
          </a:p>
          <a:p>
            <a:pPr>
              <a:spcAft>
                <a:spcPts val="600"/>
              </a:spcAft>
            </a:pPr>
            <a:r>
              <a:rPr lang="en-US" altLang="en-US" u="sng" dirty="0">
                <a:solidFill>
                  <a:srgbClr val="146CFD"/>
                </a:solidFill>
                <a:latin typeface="Arial"/>
                <a:cs typeface="Arial"/>
              </a:rPr>
              <a:t>Abandoned Snowy Piano</a:t>
            </a:r>
            <a:r>
              <a:rPr lang="en-US" altLang="en-US" dirty="0">
                <a:solidFill>
                  <a:srgbClr val="146CFD"/>
                </a:solidFill>
                <a:latin typeface="Arial"/>
                <a:cs typeface="Arial"/>
              </a:rPr>
              <a:t> </a:t>
            </a:r>
            <a:r>
              <a:rPr lang="en-US" altLang="en-US" dirty="0">
                <a:solidFill>
                  <a:srgbClr val="000000"/>
                </a:solidFill>
                <a:latin typeface="Arial"/>
                <a:cs typeface="Arial"/>
              </a:rPr>
              <a:t>(2024) by </a:t>
            </a:r>
            <a:r>
              <a:rPr lang="en-US" altLang="en-US" dirty="0" err="1">
                <a:solidFill>
                  <a:srgbClr val="000000"/>
                </a:solidFill>
                <a:latin typeface="Arial"/>
                <a:cs typeface="Arial"/>
              </a:rPr>
              <a:t>Stockcake</a:t>
            </a:r>
            <a:r>
              <a:rPr lang="en-US" altLang="en-US" dirty="0">
                <a:solidFill>
                  <a:srgbClr val="000000"/>
                </a:solidFill>
                <a:latin typeface="Arial"/>
                <a:cs typeface="Arial"/>
              </a:rPr>
              <a:t>, is licensed under Creative Commons 2.0 accessed 25 August 2025</a:t>
            </a:r>
          </a:p>
          <a:p>
            <a:pPr>
              <a:spcAft>
                <a:spcPts val="600"/>
              </a:spcAft>
            </a:pPr>
            <a:r>
              <a:rPr lang="en-AU" dirty="0">
                <a:solidFill>
                  <a:srgbClr val="111827"/>
                </a:solidFill>
                <a:latin typeface="Arial"/>
                <a:cs typeface="Arial"/>
                <a:hlinkClick r:id="rId7"/>
              </a:rPr>
              <a:t>Abstract Beat Making and Music Production Environment </a:t>
            </a:r>
            <a:r>
              <a:rPr lang="en-AU">
                <a:solidFill>
                  <a:srgbClr val="111827"/>
                </a:solidFill>
                <a:latin typeface="Arial"/>
                <a:cs typeface="Arial"/>
              </a:rPr>
              <a:t>(2024) by Easy-Peasy.AI, is licensed under </a:t>
            </a:r>
            <a:r>
              <a:rPr lang="en-AU">
                <a:latin typeface="Arial"/>
                <a:cs typeface="Arial"/>
              </a:rPr>
              <a:t>CC BY 4.0 accessed 4 November 2025. </a:t>
            </a:r>
            <a:endParaRPr lang="en-US" altLang="en-US">
              <a:latin typeface="Arial"/>
              <a:cs typeface="Arial"/>
            </a:endParaRPr>
          </a:p>
          <a:p>
            <a:pPr>
              <a:spcAft>
                <a:spcPts val="600"/>
              </a:spcAft>
            </a:pPr>
            <a:r>
              <a:rPr lang="en-GB" dirty="0">
                <a:solidFill>
                  <a:srgbClr val="000000"/>
                </a:solidFill>
                <a:latin typeface="Arial"/>
                <a:cs typeface="Arial"/>
                <a:hlinkClick r:id="rId8"/>
              </a:rPr>
              <a:t>A person playing a keyboard synthesizer </a:t>
            </a:r>
            <a:r>
              <a:rPr lang="en-GB" dirty="0">
                <a:solidFill>
                  <a:srgbClr val="000000"/>
                </a:solidFill>
                <a:latin typeface="Arial"/>
                <a:cs typeface="Arial"/>
              </a:rPr>
              <a:t>(2021) by </a:t>
            </a:r>
            <a:r>
              <a:rPr lang="en-GB" dirty="0" err="1">
                <a:solidFill>
                  <a:srgbClr val="000000"/>
                </a:solidFill>
                <a:latin typeface="Arial"/>
                <a:cs typeface="Arial"/>
              </a:rPr>
              <a:t>cottonbro</a:t>
            </a:r>
            <a:r>
              <a:rPr lang="en-GB" dirty="0">
                <a:solidFill>
                  <a:srgbClr val="000000"/>
                </a:solidFill>
                <a:latin typeface="Arial"/>
                <a:cs typeface="Arial"/>
              </a:rPr>
              <a:t> studio on pexels.com, is licensed under Creative commons CCO  accessed 9 November 2025 </a:t>
            </a:r>
          </a:p>
          <a:p>
            <a:pPr>
              <a:spcAft>
                <a:spcPts val="600"/>
              </a:spcAft>
            </a:pPr>
            <a:r>
              <a:rPr lang="en-GB" dirty="0">
                <a:latin typeface="Arial"/>
                <a:cs typeface="Arial"/>
                <a:hlinkClick r:id="rId9"/>
              </a:rPr>
              <a:t>A person using a laptop </a:t>
            </a:r>
            <a:r>
              <a:rPr lang="en-GB" dirty="0">
                <a:latin typeface="Arial"/>
                <a:cs typeface="Arial"/>
              </a:rPr>
              <a:t>(2022) by Surface, </a:t>
            </a:r>
            <a:r>
              <a:rPr lang="en-GB" dirty="0">
                <a:solidFill>
                  <a:srgbClr val="000000"/>
                </a:solidFill>
                <a:latin typeface="Arial"/>
                <a:cs typeface="Arial"/>
              </a:rPr>
              <a:t>is licensed under </a:t>
            </a:r>
            <a:r>
              <a:rPr lang="en-GB" dirty="0" err="1">
                <a:solidFill>
                  <a:srgbClr val="000000"/>
                </a:solidFill>
                <a:latin typeface="Arial"/>
                <a:cs typeface="Arial"/>
              </a:rPr>
              <a:t>Unsplash</a:t>
            </a:r>
            <a:r>
              <a:rPr lang="en-GB" dirty="0">
                <a:solidFill>
                  <a:srgbClr val="000000"/>
                </a:solidFill>
                <a:latin typeface="Arial"/>
                <a:cs typeface="Arial"/>
              </a:rPr>
              <a:t> licence accessed 30 October 2025</a:t>
            </a:r>
          </a:p>
          <a:p>
            <a:pPr>
              <a:spcAft>
                <a:spcPts val="600"/>
              </a:spcAft>
            </a:pPr>
            <a:r>
              <a:rPr lang="en-GB" u="sng" dirty="0">
                <a:solidFill>
                  <a:srgbClr val="467886"/>
                </a:solidFill>
                <a:latin typeface="Arial"/>
                <a:cs typeface="Arial"/>
                <a:hlinkClick r:id="rId10"/>
              </a:rPr>
              <a:t>A Taiko drummer performs during a Kadena Town Eisa</a:t>
            </a:r>
            <a:r>
              <a:rPr lang="en-GB" dirty="0">
                <a:solidFill>
                  <a:srgbClr val="000000"/>
                </a:solidFill>
                <a:latin typeface="Arial"/>
                <a:cs typeface="Arial"/>
              </a:rPr>
              <a:t> (2015) by Master </a:t>
            </a:r>
            <a:r>
              <a:rPr lang="en-GB" dirty="0" err="1">
                <a:solidFill>
                  <a:srgbClr val="000000"/>
                </a:solidFill>
                <a:latin typeface="Arial"/>
                <a:cs typeface="Arial"/>
              </a:rPr>
              <a:t>Sgt.</a:t>
            </a:r>
            <a:r>
              <a:rPr lang="en-GB" dirty="0">
                <a:solidFill>
                  <a:srgbClr val="000000"/>
                </a:solidFill>
                <a:latin typeface="Arial"/>
                <a:cs typeface="Arial"/>
              </a:rPr>
              <a:t> Jason W. Edwards, is licensed under Creative Commons 2.0 accessed 25 August 2025</a:t>
            </a:r>
          </a:p>
          <a:p>
            <a:pPr>
              <a:spcAft>
                <a:spcPts val="600"/>
              </a:spcAft>
            </a:pPr>
            <a:r>
              <a:rPr lang="en-GB" u="sng" dirty="0">
                <a:solidFill>
                  <a:srgbClr val="467886"/>
                </a:solidFill>
                <a:latin typeface="Arial"/>
                <a:cs typeface="Arial"/>
                <a:hlinkClick r:id="rId11"/>
              </a:rPr>
              <a:t>Cat and rat playing video games together </a:t>
            </a:r>
            <a:r>
              <a:rPr lang="en-GB" dirty="0">
                <a:solidFill>
                  <a:srgbClr val="22272B"/>
                </a:solidFill>
                <a:latin typeface="Arial"/>
                <a:cs typeface="Arial"/>
              </a:rPr>
              <a:t>(2024) by easy-peasy.ai, </a:t>
            </a:r>
            <a:r>
              <a:rPr lang="en-GB" dirty="0">
                <a:solidFill>
                  <a:srgbClr val="000000"/>
                </a:solidFill>
                <a:latin typeface="Arial"/>
                <a:cs typeface="Arial"/>
              </a:rPr>
              <a:t>is licensed under Creative commons 4.0 accessed 9 November 2025 </a:t>
            </a:r>
            <a:endParaRPr lang="en-US" dirty="0">
              <a:latin typeface="Arial"/>
              <a:cs typeface="Arial"/>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147</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6E397AD1-5D8B-19C6-3203-0E7213C13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4AD8F-3B3B-F553-8192-D3FBE3B99D95}"/>
              </a:ext>
            </a:extLst>
          </p:cNvPr>
          <p:cNvSpPr>
            <a:spLocks noGrp="1"/>
          </p:cNvSpPr>
          <p:nvPr>
            <p:ph type="title"/>
          </p:nvPr>
        </p:nvSpPr>
        <p:spPr/>
        <p:txBody>
          <a:bodyPr/>
          <a:lstStyle/>
          <a:p>
            <a:r>
              <a:rPr lang="en-US"/>
              <a:t>References (2)</a:t>
            </a:r>
          </a:p>
        </p:txBody>
      </p:sp>
      <p:sp>
        <p:nvSpPr>
          <p:cNvPr id="3" name="TextBox 2">
            <a:extLst>
              <a:ext uri="{FF2B5EF4-FFF2-40B4-BE49-F238E27FC236}">
                <a16:creationId xmlns:a16="http://schemas.microsoft.com/office/drawing/2014/main" id="{547B0275-7EEB-81AD-AC6A-57D53E8FC598}"/>
              </a:ext>
            </a:extLst>
          </p:cNvPr>
          <p:cNvSpPr txBox="1"/>
          <p:nvPr/>
        </p:nvSpPr>
        <p:spPr>
          <a:xfrm>
            <a:off x="360000" y="1242592"/>
            <a:ext cx="11526500" cy="4936416"/>
          </a:xfrm>
          <a:prstGeom prst="rect">
            <a:avLst/>
          </a:prstGeom>
          <a:noFill/>
        </p:spPr>
        <p:txBody>
          <a:bodyPr wrap="square">
            <a:spAutoFit/>
          </a:bodyPr>
          <a:lstStyle/>
          <a:p>
            <a:pPr>
              <a:lnSpc>
                <a:spcPct val="150000"/>
              </a:lnSpc>
              <a:spcAft>
                <a:spcPts val="600"/>
              </a:spcAft>
            </a:pPr>
            <a:r>
              <a:rPr lang="en-GB" sz="1200" u="sng">
                <a:solidFill>
                  <a:srgbClr val="467886"/>
                </a:solidFill>
                <a:hlinkClick r:id="rId3"/>
              </a:rPr>
              <a:t>Close up photo of turned on launchpad</a:t>
            </a:r>
            <a:r>
              <a:rPr lang="en-GB" sz="1200">
                <a:solidFill>
                  <a:srgbClr val="000000"/>
                </a:solidFill>
              </a:rPr>
              <a:t> </a:t>
            </a:r>
            <a:r>
              <a:rPr lang="en-GB" sz="1200">
                <a:solidFill>
                  <a:srgbClr val="22272B"/>
                </a:solidFill>
              </a:rPr>
              <a:t>(2019) by </a:t>
            </a:r>
            <a:r>
              <a:rPr lang="en-GB" sz="1200" err="1">
                <a:solidFill>
                  <a:srgbClr val="22272B"/>
                </a:solidFill>
              </a:rPr>
              <a:t>PickPik</a:t>
            </a:r>
            <a:r>
              <a:rPr lang="en-GB" sz="1200">
                <a:solidFill>
                  <a:srgbClr val="22272B"/>
                </a:solidFill>
              </a:rPr>
              <a:t>, </a:t>
            </a:r>
            <a:r>
              <a:rPr lang="en-GB" sz="1200">
                <a:solidFill>
                  <a:srgbClr val="000000"/>
                </a:solidFill>
              </a:rPr>
              <a:t>is licensed under Creative commons 2.0 accessed 25 August 2025 </a:t>
            </a:r>
            <a:endParaRPr lang="en-US" sz="1200"/>
          </a:p>
          <a:p>
            <a:pPr>
              <a:lnSpc>
                <a:spcPct val="150000"/>
              </a:lnSpc>
              <a:spcAft>
                <a:spcPts val="600"/>
              </a:spcAft>
            </a:pPr>
            <a:r>
              <a:rPr lang="en-AU" sz="1200">
                <a:solidFill>
                  <a:schemeClr val="accent2"/>
                </a:solidFill>
                <a:hlinkClick r:id="rId4">
                  <a:extLst>
                    <a:ext uri="{A12FA001-AC4F-418D-AE19-62706E023703}">
                      <ahyp:hlinkClr xmlns:ahyp="http://schemas.microsoft.com/office/drawing/2018/hyperlinkcolor" val="tx"/>
                    </a:ext>
                  </a:extLst>
                </a:hlinkClick>
              </a:rPr>
              <a:t>Cool girl</a:t>
            </a:r>
            <a:r>
              <a:rPr lang="en-AU" sz="1200"/>
              <a:t> (2021) by </a:t>
            </a:r>
            <a:r>
              <a:rPr lang="en-AU" sz="1200" err="1"/>
              <a:t>Cuongaz</a:t>
            </a:r>
            <a:r>
              <a:rPr lang="en-AU" sz="1200"/>
              <a:t>, is licensed under Creative commons 4.0 accessed 9 November 2025</a:t>
            </a:r>
            <a:endParaRPr lang="en-GB" sz="1200" u="sng">
              <a:solidFill>
                <a:srgbClr val="467886"/>
              </a:solidFill>
              <a:hlinkClick r:id="rId5"/>
            </a:endParaRPr>
          </a:p>
          <a:p>
            <a:pPr>
              <a:lnSpc>
                <a:spcPct val="150000"/>
              </a:lnSpc>
              <a:spcAft>
                <a:spcPts val="600"/>
              </a:spcAft>
            </a:pPr>
            <a:r>
              <a:rPr lang="en-GB" sz="1200" u="sng">
                <a:solidFill>
                  <a:srgbClr val="467886"/>
                </a:solidFill>
                <a:hlinkClick r:id="rId5"/>
              </a:rPr>
              <a:t>Combing his hair – print by Suzuki Harunobu </a:t>
            </a:r>
            <a:r>
              <a:rPr lang="en-GB" sz="1200">
                <a:solidFill>
                  <a:srgbClr val="000000"/>
                </a:solidFill>
              </a:rPr>
              <a:t>(2017) by Metropolitan Museum of Art is licensed under Creative commons CCO 1.0 license accessed November 4 2025</a:t>
            </a:r>
          </a:p>
          <a:p>
            <a:pPr>
              <a:lnSpc>
                <a:spcPct val="150000"/>
              </a:lnSpc>
              <a:spcAft>
                <a:spcPts val="600"/>
              </a:spcAft>
            </a:pPr>
            <a:r>
              <a:rPr lang="en-AU" sz="1200">
                <a:hlinkClick r:id="rId6"/>
              </a:rPr>
              <a:t>Final Fantasy VII: Rebirth - Sephiroth (Official) </a:t>
            </a:r>
            <a:r>
              <a:rPr lang="en-GB" sz="1200"/>
              <a:t>by Alascokevin1 on DeviantArt licensed under Creative commons BY-NC-ND 3.0 licence. Accessed 4 November 2025 </a:t>
            </a:r>
            <a:endParaRPr lang="en-AU" sz="1200"/>
          </a:p>
          <a:p>
            <a:pPr>
              <a:lnSpc>
                <a:spcPct val="150000"/>
              </a:lnSpc>
              <a:spcAft>
                <a:spcPts val="600"/>
              </a:spcAft>
            </a:pPr>
            <a:r>
              <a:rPr lang="en-GB" sz="1200" u="sng">
                <a:solidFill>
                  <a:srgbClr val="467886"/>
                </a:solidFill>
                <a:hlinkClick r:id="rId7"/>
              </a:rPr>
              <a:t>Gagaku concert</a:t>
            </a:r>
            <a:r>
              <a:rPr lang="en-GB" sz="1200">
                <a:solidFill>
                  <a:srgbClr val="000000"/>
                </a:solidFill>
                <a:hlinkClick r:id="rId7"/>
              </a:rPr>
              <a:t> </a:t>
            </a:r>
            <a:r>
              <a:rPr lang="en-GB" sz="1200">
                <a:solidFill>
                  <a:srgbClr val="000000"/>
                </a:solidFill>
              </a:rPr>
              <a:t>(2010) by </a:t>
            </a:r>
            <a:r>
              <a:rPr lang="en-GB" sz="1200" err="1">
                <a:solidFill>
                  <a:srgbClr val="000000"/>
                </a:solidFill>
              </a:rPr>
              <a:t>Antanana</a:t>
            </a:r>
            <a:r>
              <a:rPr lang="en-GB" sz="1200">
                <a:solidFill>
                  <a:srgbClr val="000000"/>
                </a:solidFill>
              </a:rPr>
              <a:t>, is licensed under Creative Commons Attribution-Share Alike 3.0 accessed 4 November 2025 </a:t>
            </a:r>
          </a:p>
          <a:p>
            <a:pPr>
              <a:lnSpc>
                <a:spcPct val="150000"/>
              </a:lnSpc>
              <a:spcAft>
                <a:spcPts val="600"/>
              </a:spcAft>
            </a:pPr>
            <a:r>
              <a:rPr lang="en-US" altLang="en-US" sz="1200" u="sng">
                <a:solidFill>
                  <a:srgbClr val="467886"/>
                </a:solidFill>
                <a:cs typeface="Arial" panose="020B0604020202020204" pitchFamily="34" charset="0"/>
                <a:hlinkClick r:id="rId8"/>
              </a:rPr>
              <a:t>Green plant inside room illustration</a:t>
            </a:r>
            <a:r>
              <a:rPr lang="en-US" altLang="en-US" sz="1200">
                <a:solidFill>
                  <a:srgbClr val="22272B"/>
                </a:solidFill>
                <a:cs typeface="Arial" panose="020B0604020202020204" pitchFamily="34" charset="0"/>
              </a:rPr>
              <a:t> (2019) by </a:t>
            </a:r>
            <a:r>
              <a:rPr lang="en-US" altLang="en-US" sz="1200" err="1">
                <a:solidFill>
                  <a:srgbClr val="22272B"/>
                </a:solidFill>
                <a:cs typeface="Arial" panose="020B0604020202020204" pitchFamily="34" charset="0"/>
              </a:rPr>
              <a:t>PickPik</a:t>
            </a:r>
            <a:r>
              <a:rPr lang="en-US" altLang="en-US" sz="1200">
                <a:solidFill>
                  <a:srgbClr val="22272B"/>
                </a:solidFill>
                <a:cs typeface="Arial" panose="020B0604020202020204" pitchFamily="34" charset="0"/>
              </a:rPr>
              <a:t>, </a:t>
            </a:r>
            <a:r>
              <a:rPr lang="en-US" altLang="en-US" sz="1200">
                <a:solidFill>
                  <a:srgbClr val="000000"/>
                </a:solidFill>
                <a:cs typeface="Arial" panose="020B0604020202020204" pitchFamily="34" charset="0"/>
              </a:rPr>
              <a:t>is licensed under Creative Commons 2.0 accessed 25 August 2025</a:t>
            </a:r>
            <a:endParaRPr lang="en-GB" sz="1200">
              <a:solidFill>
                <a:srgbClr val="000000"/>
              </a:solidFill>
            </a:endParaRPr>
          </a:p>
          <a:p>
            <a:pPr>
              <a:lnSpc>
                <a:spcPct val="150000"/>
              </a:lnSpc>
              <a:spcAft>
                <a:spcPts val="600"/>
              </a:spcAft>
            </a:pPr>
            <a:r>
              <a:rPr lang="en-GB" sz="1200" u="sng" err="1">
                <a:solidFill>
                  <a:srgbClr val="467886"/>
                </a:solidFill>
                <a:hlinkClick r:id="rId9"/>
              </a:rPr>
              <a:t>Hachijo</a:t>
            </a:r>
            <a:r>
              <a:rPr lang="en-GB" sz="1200" u="sng">
                <a:solidFill>
                  <a:srgbClr val="467886"/>
                </a:solidFill>
                <a:hlinkClick r:id="rId9"/>
              </a:rPr>
              <a:t> Taiko</a:t>
            </a:r>
            <a:r>
              <a:rPr lang="en-GB" sz="1200">
                <a:solidFill>
                  <a:srgbClr val="22272B"/>
                </a:solidFill>
              </a:rPr>
              <a:t> (2007) </a:t>
            </a:r>
            <a:r>
              <a:rPr lang="en-GB" sz="1200">
                <a:solidFill>
                  <a:srgbClr val="000000"/>
                </a:solidFill>
              </a:rPr>
              <a:t>by </a:t>
            </a:r>
            <a:r>
              <a:rPr lang="en-GB" sz="1200" err="1">
                <a:solidFill>
                  <a:srgbClr val="000000"/>
                </a:solidFill>
              </a:rPr>
              <a:t>Goemr</a:t>
            </a:r>
            <a:r>
              <a:rPr lang="en-GB" sz="1200">
                <a:solidFill>
                  <a:srgbClr val="000000"/>
                </a:solidFill>
              </a:rPr>
              <a:t>, is licensed under Creative Commons 3.0 accessed 3 August 2025 </a:t>
            </a:r>
          </a:p>
          <a:p>
            <a:pPr>
              <a:lnSpc>
                <a:spcPct val="150000"/>
              </a:lnSpc>
              <a:spcAft>
                <a:spcPts val="600"/>
              </a:spcAft>
            </a:pPr>
            <a:r>
              <a:rPr lang="en-GB" sz="1200" u="sng">
                <a:solidFill>
                  <a:srgbClr val="467886"/>
                </a:solidFill>
                <a:hlinkClick r:id="rId10"/>
              </a:rPr>
              <a:t>Jigsaw puzzle pieces clipart</a:t>
            </a:r>
            <a:r>
              <a:rPr lang="en-GB" sz="1200">
                <a:solidFill>
                  <a:srgbClr val="000000"/>
                </a:solidFill>
                <a:hlinkClick r:id="rId10"/>
              </a:rPr>
              <a:t> </a:t>
            </a:r>
            <a:r>
              <a:rPr lang="en-GB" sz="1200">
                <a:solidFill>
                  <a:srgbClr val="000000"/>
                </a:solidFill>
              </a:rPr>
              <a:t>(2008) by Karen Arnold, is licensed under CC0 1.0 Universal  accessed 28 October 2025</a:t>
            </a:r>
          </a:p>
          <a:p>
            <a:pPr>
              <a:lnSpc>
                <a:spcPct val="150000"/>
              </a:lnSpc>
              <a:spcAft>
                <a:spcPts val="600"/>
              </a:spcAft>
            </a:pPr>
            <a:r>
              <a:rPr lang="en-US" altLang="en-US" sz="1200" u="sng">
                <a:solidFill>
                  <a:srgbClr val="467886"/>
                </a:solidFill>
                <a:cs typeface="Arial" panose="020B0604020202020204" pitchFamily="34" charset="0"/>
                <a:hlinkClick r:id="rId11"/>
              </a:rPr>
              <a:t>Ludwig van Beethoven, Classical Composer</a:t>
            </a:r>
            <a:r>
              <a:rPr lang="en-US" altLang="en-US" sz="1200">
                <a:solidFill>
                  <a:srgbClr val="000000"/>
                </a:solidFill>
                <a:cs typeface="Arial" panose="020B0604020202020204" pitchFamily="34" charset="0"/>
              </a:rPr>
              <a:t> (2014) by </a:t>
            </a:r>
            <a:r>
              <a:rPr lang="en-US" altLang="en-US" sz="1200" err="1">
                <a:solidFill>
                  <a:srgbClr val="000000"/>
                </a:solidFill>
                <a:cs typeface="Arial" panose="020B0604020202020204" pitchFamily="34" charset="0"/>
              </a:rPr>
              <a:t>Wannapik</a:t>
            </a:r>
            <a:r>
              <a:rPr lang="en-US" altLang="en-US" sz="1200">
                <a:solidFill>
                  <a:srgbClr val="000000"/>
                </a:solidFill>
                <a:cs typeface="Arial" panose="020B0604020202020204" pitchFamily="34" charset="0"/>
              </a:rPr>
              <a:t>, is licensed under Creative Commons 2.0 accessed 25 August 2025 </a:t>
            </a:r>
          </a:p>
          <a:p>
            <a:pPr>
              <a:lnSpc>
                <a:spcPct val="150000"/>
              </a:lnSpc>
              <a:spcAft>
                <a:spcPts val="600"/>
              </a:spcAft>
            </a:pPr>
            <a:r>
              <a:rPr lang="en-US" altLang="en-US" sz="1200" u="sng">
                <a:solidFill>
                  <a:srgbClr val="467886"/>
                </a:solidFill>
                <a:cs typeface="Arial" panose="020B0604020202020204" pitchFamily="34" charset="0"/>
                <a:hlinkClick r:id="rId12"/>
              </a:rPr>
              <a:t>Luminous cave cathedral</a:t>
            </a:r>
            <a:r>
              <a:rPr lang="en-US" altLang="en-US" sz="1200">
                <a:solidFill>
                  <a:srgbClr val="000000"/>
                </a:solidFill>
                <a:cs typeface="Arial" panose="020B0604020202020204" pitchFamily="34" charset="0"/>
              </a:rPr>
              <a:t> (2024) by </a:t>
            </a:r>
            <a:r>
              <a:rPr lang="en-US" altLang="en-US" sz="1200" err="1">
                <a:solidFill>
                  <a:srgbClr val="000000"/>
                </a:solidFill>
                <a:cs typeface="Arial" panose="020B0604020202020204" pitchFamily="34" charset="0"/>
              </a:rPr>
              <a:t>Stockcake</a:t>
            </a:r>
            <a:r>
              <a:rPr lang="en-US" altLang="en-US" sz="1200">
                <a:solidFill>
                  <a:srgbClr val="000000"/>
                </a:solidFill>
                <a:cs typeface="Arial" panose="020B0604020202020204" pitchFamily="34" charset="0"/>
              </a:rPr>
              <a:t>, is licensed under Creative Commons 2.0 accessed August 2025</a:t>
            </a:r>
            <a:endParaRPr lang="en-AU" sz="1200"/>
          </a:p>
          <a:p>
            <a:pPr>
              <a:lnSpc>
                <a:spcPct val="150000"/>
              </a:lnSpc>
              <a:spcAft>
                <a:spcPts val="600"/>
              </a:spcAft>
            </a:pPr>
            <a:r>
              <a:rPr lang="en-GB" sz="1200" u="sng" err="1">
                <a:solidFill>
                  <a:srgbClr val="467886"/>
                </a:solidFill>
                <a:hlinkClick r:id="rId13"/>
              </a:rPr>
              <a:t>Makibano</a:t>
            </a:r>
            <a:r>
              <a:rPr lang="en-GB" sz="1200" u="sng">
                <a:solidFill>
                  <a:srgbClr val="467886"/>
                </a:solidFill>
                <a:hlinkClick r:id="rId13"/>
              </a:rPr>
              <a:t> kid drummers</a:t>
            </a:r>
            <a:r>
              <a:rPr lang="en-GB" sz="1200">
                <a:solidFill>
                  <a:srgbClr val="000000"/>
                </a:solidFill>
              </a:rPr>
              <a:t> (2004) by Jessica De Pierri, is licensed under Creative Commons 3.0 accessed 3 August 2025</a:t>
            </a:r>
          </a:p>
          <a:p>
            <a:pPr>
              <a:lnSpc>
                <a:spcPct val="150000"/>
              </a:lnSpc>
              <a:spcAft>
                <a:spcPts val="600"/>
              </a:spcAft>
            </a:pPr>
            <a:r>
              <a:rPr lang="en-GB" sz="1200" u="sng">
                <a:solidFill>
                  <a:srgbClr val="467886"/>
                </a:solidFill>
                <a:hlinkClick r:id="rId14"/>
              </a:rPr>
              <a:t>Mario Kart</a:t>
            </a:r>
            <a:r>
              <a:rPr lang="en-GB" sz="1200">
                <a:solidFill>
                  <a:srgbClr val="000000"/>
                </a:solidFill>
                <a:hlinkClick r:id="rId14"/>
              </a:rPr>
              <a:t> </a:t>
            </a:r>
            <a:r>
              <a:rPr lang="en-GB" sz="1200">
                <a:solidFill>
                  <a:srgbClr val="000000"/>
                </a:solidFill>
              </a:rPr>
              <a:t>(2011) by Christian Flores, is licensed under Creative Commons 2.0 accessed 3 August 2025</a:t>
            </a:r>
            <a:endParaRPr lang="en-AU" sz="1200" b="1"/>
          </a:p>
          <a:p>
            <a:pPr>
              <a:lnSpc>
                <a:spcPct val="150000"/>
              </a:lnSpc>
              <a:spcAft>
                <a:spcPts val="600"/>
              </a:spcAft>
            </a:pPr>
            <a:r>
              <a:rPr lang="en-AU" sz="1200">
                <a:solidFill>
                  <a:srgbClr val="111827"/>
                </a:solidFill>
                <a:hlinkClick r:id="rId15"/>
              </a:rPr>
              <a:t>Music, home studio, music recording</a:t>
            </a:r>
            <a:r>
              <a:rPr lang="en-AU" sz="1200">
                <a:solidFill>
                  <a:srgbClr val="111827"/>
                </a:solidFill>
              </a:rPr>
              <a:t> (2020) by francos on pxhere.com is licensed under Creative commons </a:t>
            </a:r>
            <a:r>
              <a:rPr lang="en-AU" sz="1200"/>
              <a:t>CC0, accessed 9 November 2025 </a:t>
            </a:r>
          </a:p>
          <a:p>
            <a:pPr>
              <a:lnSpc>
                <a:spcPct val="150000"/>
              </a:lnSpc>
              <a:spcAft>
                <a:spcPts val="600"/>
              </a:spcAft>
            </a:pPr>
            <a:r>
              <a:rPr lang="en-GB" sz="1200">
                <a:hlinkClick r:id="rId16"/>
              </a:rPr>
              <a:t>Music production focus </a:t>
            </a:r>
            <a:r>
              <a:rPr lang="en-GB" sz="1200">
                <a:solidFill>
                  <a:srgbClr val="000000"/>
                </a:solidFill>
              </a:rPr>
              <a:t>(2024) by </a:t>
            </a:r>
            <a:r>
              <a:rPr lang="en-GB" sz="1200" err="1">
                <a:solidFill>
                  <a:srgbClr val="000000"/>
                </a:solidFill>
              </a:rPr>
              <a:t>Stockcake</a:t>
            </a:r>
            <a:r>
              <a:rPr lang="en-GB" sz="1200">
                <a:solidFill>
                  <a:srgbClr val="000000"/>
                </a:solidFill>
              </a:rPr>
              <a:t>, is licensed under Creative Commons 2.0 accessed 30 October 2025 </a:t>
            </a:r>
          </a:p>
        </p:txBody>
      </p:sp>
      <p:sp>
        <p:nvSpPr>
          <p:cNvPr id="67" name="Slide Number Placeholder 1">
            <a:extLst>
              <a:ext uri="{FF2B5EF4-FFF2-40B4-BE49-F238E27FC236}">
                <a16:creationId xmlns:a16="http://schemas.microsoft.com/office/drawing/2014/main" id="{82FC6311-EE48-036F-C659-A27172689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148</a:t>
            </a:fld>
            <a:endParaRPr lang="en-AU"/>
          </a:p>
        </p:txBody>
      </p:sp>
    </p:spTree>
    <p:extLst>
      <p:ext uri="{BB962C8B-B14F-4D97-AF65-F5344CB8AC3E}">
        <p14:creationId xmlns:p14="http://schemas.microsoft.com/office/powerpoint/2010/main" val="342336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5F3D3013-F5A6-162B-57B4-3122D783202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4C73711-4B69-264F-F67A-C81D317CC85A}"/>
              </a:ext>
            </a:extLst>
          </p:cNvPr>
          <p:cNvSpPr>
            <a:spLocks noGrp="1"/>
          </p:cNvSpPr>
          <p:nvPr>
            <p:ph type="title"/>
          </p:nvPr>
        </p:nvSpPr>
        <p:spPr>
          <a:xfrm>
            <a:off x="360000" y="360000"/>
            <a:ext cx="11484000" cy="545601"/>
          </a:xfrm>
        </p:spPr>
        <p:txBody>
          <a:bodyPr/>
          <a:lstStyle/>
          <a:p>
            <a:r>
              <a:rPr lang="en-US"/>
              <a:t>References (3)</a:t>
            </a:r>
          </a:p>
        </p:txBody>
      </p:sp>
      <p:sp>
        <p:nvSpPr>
          <p:cNvPr id="2" name="TextBox 1">
            <a:extLst>
              <a:ext uri="{FF2B5EF4-FFF2-40B4-BE49-F238E27FC236}">
                <a16:creationId xmlns:a16="http://schemas.microsoft.com/office/drawing/2014/main" id="{F1DC4E82-13FA-CFEE-DC98-6A57925209AA}"/>
              </a:ext>
            </a:extLst>
          </p:cNvPr>
          <p:cNvSpPr txBox="1"/>
          <p:nvPr/>
        </p:nvSpPr>
        <p:spPr>
          <a:xfrm>
            <a:off x="348000" y="1121344"/>
            <a:ext cx="11386800" cy="5574656"/>
          </a:xfrm>
          <a:prstGeom prst="rect">
            <a:avLst/>
          </a:prstGeom>
          <a:noFill/>
        </p:spPr>
        <p:txBody>
          <a:bodyPr wrap="square" lIns="0" tIns="0" rIns="0" bIns="0" rtlCol="0">
            <a:noAutofit/>
          </a:bodyPr>
          <a:lstStyle/>
          <a:p>
            <a:pPr>
              <a:lnSpc>
                <a:spcPct val="150000"/>
              </a:lnSpc>
              <a:spcAft>
                <a:spcPts val="600"/>
              </a:spcAft>
            </a:pPr>
            <a:r>
              <a:rPr lang="en-GB" sz="1200">
                <a:hlinkClick r:id="rId3"/>
              </a:rPr>
              <a:t>Music production launchpad </a:t>
            </a:r>
            <a:r>
              <a:rPr lang="en-GB" sz="1200">
                <a:solidFill>
                  <a:srgbClr val="000000"/>
                </a:solidFill>
              </a:rPr>
              <a:t>(2017) by Luca Bravo, is licensed under Creative Commons CCO 1.0.accessed 9 November 2025.</a:t>
            </a:r>
          </a:p>
          <a:p>
            <a:pPr>
              <a:lnSpc>
                <a:spcPct val="150000"/>
              </a:lnSpc>
              <a:spcAft>
                <a:spcPts val="600"/>
              </a:spcAft>
            </a:pPr>
            <a:r>
              <a:rPr lang="en-US" altLang="en-US" sz="1200" u="sng">
                <a:solidFill>
                  <a:srgbClr val="467886"/>
                </a:solidFill>
                <a:cs typeface="Arial" panose="020B0604020202020204" pitchFamily="34" charset="0"/>
                <a:hlinkClick r:id="rId4"/>
              </a:rPr>
              <a:t>Music silhouette</a:t>
            </a:r>
            <a:r>
              <a:rPr lang="en-US" altLang="en-US" sz="1200">
                <a:solidFill>
                  <a:srgbClr val="000000"/>
                </a:solidFill>
                <a:cs typeface="Arial" panose="020B0604020202020204" pitchFamily="34" charset="0"/>
              </a:rPr>
              <a:t> (2020) by Mohamad Hassan, is licensed under Creative Commons 2.0 accessed 3 August 2025 </a:t>
            </a:r>
            <a:endParaRPr lang="en-US" altLang="en-US" sz="1200"/>
          </a:p>
          <a:p>
            <a:pPr>
              <a:lnSpc>
                <a:spcPct val="150000"/>
              </a:lnSpc>
              <a:spcAft>
                <a:spcPts val="600"/>
              </a:spcAft>
            </a:pPr>
            <a:r>
              <a:rPr lang="en-GB" sz="1200" u="sng">
                <a:hlinkClick r:id="rId5"/>
              </a:rPr>
              <a:t>Portrait of a Man Playing Drums</a:t>
            </a:r>
            <a:r>
              <a:rPr lang="en-GB" sz="1200"/>
              <a:t> (2021) by Harry H Brewster, is licensed under </a:t>
            </a:r>
            <a:r>
              <a:rPr lang="en-GB" sz="1200" err="1"/>
              <a:t>Pexels</a:t>
            </a:r>
            <a:r>
              <a:rPr lang="en-GB" sz="1200"/>
              <a:t> </a:t>
            </a:r>
            <a:r>
              <a:rPr lang="en-US" altLang="en-US" sz="1200">
                <a:solidFill>
                  <a:srgbClr val="000000"/>
                </a:solidFill>
                <a:cs typeface="Arial" panose="020B0604020202020204" pitchFamily="34" charset="0"/>
              </a:rPr>
              <a:t>accessed 3 </a:t>
            </a:r>
            <a:r>
              <a:rPr lang="en-GB" sz="1200"/>
              <a:t>August 2025</a:t>
            </a:r>
            <a:endParaRPr lang="en-AU" sz="1200"/>
          </a:p>
          <a:p>
            <a:pPr>
              <a:lnSpc>
                <a:spcPct val="150000"/>
              </a:lnSpc>
              <a:spcAft>
                <a:spcPts val="600"/>
              </a:spcAft>
            </a:pPr>
            <a:r>
              <a:rPr lang="en-GB" sz="1200" u="sng">
                <a:solidFill>
                  <a:srgbClr val="467886"/>
                </a:solidFill>
                <a:hlinkClick r:id="rId6"/>
              </a:rPr>
              <a:t>Red leaves in autumn </a:t>
            </a:r>
            <a:r>
              <a:rPr lang="en-GB" sz="1200">
                <a:solidFill>
                  <a:srgbClr val="000000"/>
                </a:solidFill>
              </a:rPr>
              <a:t>(2023) by Dagmara </a:t>
            </a:r>
            <a:r>
              <a:rPr lang="en-GB" sz="1200" err="1">
                <a:solidFill>
                  <a:srgbClr val="000000"/>
                </a:solidFill>
              </a:rPr>
              <a:t>Dombrovska</a:t>
            </a:r>
            <a:r>
              <a:rPr lang="en-GB" sz="1200">
                <a:solidFill>
                  <a:srgbClr val="000000"/>
                </a:solidFill>
              </a:rPr>
              <a:t> on pexels.com, is licensed under Creative Commons Zero (COO) license accessed 9 November 2025 </a:t>
            </a:r>
            <a:endParaRPr lang="en-US" sz="1200"/>
          </a:p>
          <a:p>
            <a:pPr fontAlgn="base">
              <a:lnSpc>
                <a:spcPct val="150000"/>
              </a:lnSpc>
              <a:spcAft>
                <a:spcPts val="600"/>
              </a:spcAft>
            </a:pPr>
            <a:r>
              <a:rPr lang="en-GB" sz="1200" u="sng">
                <a:solidFill>
                  <a:srgbClr val="467886"/>
                </a:solidFill>
                <a:hlinkClick r:id="rId7"/>
              </a:rPr>
              <a:t>Suzume 1</a:t>
            </a:r>
            <a:r>
              <a:rPr lang="en-GB" sz="1200">
                <a:solidFill>
                  <a:srgbClr val="000000"/>
                </a:solidFill>
              </a:rPr>
              <a:t> (2024) </a:t>
            </a:r>
            <a:r>
              <a:rPr lang="en-GB" sz="1200">
                <a:solidFill>
                  <a:srgbClr val="22272B"/>
                </a:solidFill>
              </a:rPr>
              <a:t>by Artanis Danvers on DeviantArt licensed under Creative Commons BY-NC-ND 3.0 accessed 3 August 2025</a:t>
            </a:r>
            <a:endParaRPr lang="en-US" altLang="en-US" sz="1200">
              <a:solidFill>
                <a:srgbClr val="000000"/>
              </a:solidFill>
              <a:cs typeface="Arial" panose="020B0604020202020204" pitchFamily="34" charset="0"/>
            </a:endParaRPr>
          </a:p>
          <a:p>
            <a:pPr fontAlgn="base">
              <a:lnSpc>
                <a:spcPct val="150000"/>
              </a:lnSpc>
              <a:spcAft>
                <a:spcPts val="600"/>
              </a:spcAft>
            </a:pPr>
            <a:r>
              <a:rPr lang="en-GB" sz="1200" u="sng">
                <a:solidFill>
                  <a:srgbClr val="467886"/>
                </a:solidFill>
                <a:hlinkClick r:id="rId8"/>
              </a:rPr>
              <a:t>Suzume/Suzume no </a:t>
            </a:r>
            <a:r>
              <a:rPr lang="en-GB" sz="1200" u="sng" err="1">
                <a:solidFill>
                  <a:srgbClr val="467886"/>
                </a:solidFill>
                <a:hlinkClick r:id="rId8"/>
              </a:rPr>
              <a:t>Tojimari</a:t>
            </a:r>
            <a:r>
              <a:rPr lang="en-GB" sz="1200">
                <a:solidFill>
                  <a:srgbClr val="22272B"/>
                </a:solidFill>
              </a:rPr>
              <a:t> (2024) by </a:t>
            </a:r>
            <a:r>
              <a:rPr lang="en-GB" sz="1200" err="1">
                <a:solidFill>
                  <a:srgbClr val="22272B"/>
                </a:solidFill>
              </a:rPr>
              <a:t>marieauntaunet</a:t>
            </a:r>
            <a:r>
              <a:rPr lang="en-GB" sz="1200">
                <a:solidFill>
                  <a:srgbClr val="22272B"/>
                </a:solidFill>
              </a:rPr>
              <a:t> on DeviantArt licensed under Creative Commons BY-NC-ND 3.0 accessed 3 August 2025</a:t>
            </a:r>
            <a:endParaRPr lang="en-GB" sz="1200">
              <a:solidFill>
                <a:srgbClr val="000000"/>
              </a:solidFill>
            </a:endParaRPr>
          </a:p>
          <a:p>
            <a:pPr lvl="0" defTabSz="914400" eaLnBrk="0" fontAlgn="base" hangingPunct="0">
              <a:lnSpc>
                <a:spcPct val="150000"/>
              </a:lnSpc>
              <a:spcAft>
                <a:spcPts val="600"/>
              </a:spcAft>
            </a:pPr>
            <a:r>
              <a:rPr lang="en-US" altLang="en-US" sz="1200" u="sng">
                <a:solidFill>
                  <a:srgbClr val="467886"/>
                </a:solidFill>
                <a:cs typeface="Arial" panose="020B0604020202020204" pitchFamily="34" charset="0"/>
                <a:hlinkClick r:id="rId9"/>
              </a:rPr>
              <a:t>Synthesizer instrument music</a:t>
            </a:r>
            <a:r>
              <a:rPr lang="en-US" altLang="en-US" sz="1200">
                <a:solidFill>
                  <a:srgbClr val="000000"/>
                </a:solidFill>
                <a:cs typeface="Arial" panose="020B0604020202020204" pitchFamily="34" charset="0"/>
              </a:rPr>
              <a:t> (2017) by </a:t>
            </a:r>
            <a:r>
              <a:rPr lang="en-US" altLang="en-US" sz="1200" err="1">
                <a:solidFill>
                  <a:srgbClr val="000000"/>
                </a:solidFill>
                <a:cs typeface="Arial" panose="020B0604020202020204" pitchFamily="34" charset="0"/>
              </a:rPr>
              <a:t>Pixabay</a:t>
            </a:r>
            <a:r>
              <a:rPr lang="en-US" altLang="en-US" sz="1200">
                <a:solidFill>
                  <a:srgbClr val="000000"/>
                </a:solidFill>
                <a:cs typeface="Arial" panose="020B0604020202020204" pitchFamily="34" charset="0"/>
              </a:rPr>
              <a:t>, is licensed under Creative Commons 1.0 accessed 25 August 2025</a:t>
            </a:r>
            <a:endParaRPr lang="en-US" altLang="en-US" sz="1200" u="sng">
              <a:solidFill>
                <a:srgbClr val="467886"/>
              </a:solidFill>
              <a:cs typeface="Arial" panose="020B0604020202020204" pitchFamily="34" charset="0"/>
              <a:hlinkClick r:id="rId10"/>
            </a:endParaRPr>
          </a:p>
          <a:p>
            <a:pPr fontAlgn="base">
              <a:lnSpc>
                <a:spcPct val="150000"/>
              </a:lnSpc>
              <a:spcAft>
                <a:spcPts val="600"/>
              </a:spcAft>
            </a:pPr>
            <a:r>
              <a:rPr lang="en-US" altLang="en-US" sz="1200" u="sng" err="1">
                <a:solidFill>
                  <a:srgbClr val="467886"/>
                </a:solidFill>
                <a:cs typeface="Arial" panose="020B0604020202020204" pitchFamily="34" charset="0"/>
                <a:hlinkClick r:id="rId10"/>
              </a:rPr>
              <a:t>Taikoz</a:t>
            </a:r>
            <a:r>
              <a:rPr lang="en-US" altLang="en-US" sz="1200">
                <a:cs typeface="Arial" panose="020B0604020202020204" pitchFamily="34" charset="0"/>
              </a:rPr>
              <a:t> (2014) by </a:t>
            </a:r>
            <a:r>
              <a:rPr lang="en-US" altLang="en-US" sz="1200" err="1">
                <a:cs typeface="Arial" panose="020B0604020202020204" pitchFamily="34" charset="0"/>
              </a:rPr>
              <a:t>Halans</a:t>
            </a:r>
            <a:r>
              <a:rPr lang="en-US" altLang="en-US" sz="1200">
                <a:cs typeface="Arial" panose="020B0604020202020204" pitchFamily="34" charset="0"/>
              </a:rPr>
              <a:t>, </a:t>
            </a:r>
            <a:r>
              <a:rPr lang="en-US" altLang="en-US" sz="1200">
                <a:solidFill>
                  <a:srgbClr val="000000"/>
                </a:solidFill>
                <a:cs typeface="Arial" panose="020B0604020202020204" pitchFamily="34" charset="0"/>
              </a:rPr>
              <a:t>is licensed under Creative Commons 2.0 accessed 25 August 2025</a:t>
            </a:r>
          </a:p>
          <a:p>
            <a:pPr fontAlgn="base">
              <a:lnSpc>
                <a:spcPct val="150000"/>
              </a:lnSpc>
              <a:spcAft>
                <a:spcPts val="600"/>
              </a:spcAft>
            </a:pPr>
            <a:r>
              <a:rPr lang="en-GB" sz="1200" u="sng">
                <a:hlinkClick r:id="rId11"/>
              </a:rPr>
              <a:t>Taiko Drum </a:t>
            </a:r>
            <a:r>
              <a:rPr lang="en-GB" sz="1200"/>
              <a:t>(2004) by Elijah van der Giessen, is licensed under Creative Commons 2.0 </a:t>
            </a:r>
            <a:r>
              <a:rPr lang="en-US" altLang="en-US" sz="1200">
                <a:solidFill>
                  <a:srgbClr val="000000"/>
                </a:solidFill>
                <a:cs typeface="Arial" panose="020B0604020202020204" pitchFamily="34" charset="0"/>
              </a:rPr>
              <a:t>accessed 25 </a:t>
            </a:r>
            <a:r>
              <a:rPr lang="en-GB" sz="1200"/>
              <a:t>2025</a:t>
            </a:r>
          </a:p>
          <a:p>
            <a:pPr fontAlgn="base">
              <a:lnSpc>
                <a:spcPct val="150000"/>
              </a:lnSpc>
              <a:spcAft>
                <a:spcPts val="600"/>
              </a:spcAft>
            </a:pPr>
            <a:r>
              <a:rPr lang="en-GB" sz="1200" u="sng">
                <a:solidFill>
                  <a:srgbClr val="467886"/>
                </a:solidFill>
                <a:hlinkClick r:id="rId12"/>
              </a:rPr>
              <a:t>Taiko Concert</a:t>
            </a:r>
            <a:r>
              <a:rPr lang="en-GB" sz="1200">
                <a:solidFill>
                  <a:srgbClr val="000000"/>
                </a:solidFill>
              </a:rPr>
              <a:t> (2016) by Choo Yut Shing</a:t>
            </a:r>
            <a:r>
              <a:rPr lang="en-GB" sz="1200"/>
              <a:t> is licensed </a:t>
            </a:r>
            <a:r>
              <a:rPr lang="en-GB" sz="1200">
                <a:solidFill>
                  <a:srgbClr val="000000"/>
                </a:solidFill>
              </a:rPr>
              <a:t>under Creative Commons BY-NC-ND 3.0 </a:t>
            </a:r>
            <a:r>
              <a:rPr lang="en-US" altLang="en-US" sz="1200">
                <a:solidFill>
                  <a:srgbClr val="000000"/>
                </a:solidFill>
                <a:cs typeface="Arial" panose="020B0604020202020204" pitchFamily="34" charset="0"/>
              </a:rPr>
              <a:t>accessed 25 </a:t>
            </a:r>
            <a:r>
              <a:rPr lang="en-GB" sz="1200">
                <a:solidFill>
                  <a:srgbClr val="000000"/>
                </a:solidFill>
              </a:rPr>
              <a:t>2025 </a:t>
            </a:r>
            <a:endParaRPr lang="en-GB" sz="1200"/>
          </a:p>
          <a:p>
            <a:pPr fontAlgn="base">
              <a:lnSpc>
                <a:spcPct val="150000"/>
              </a:lnSpc>
              <a:spcAft>
                <a:spcPts val="600"/>
              </a:spcAft>
            </a:pPr>
            <a:r>
              <a:rPr lang="en-GB" sz="1200" u="sng">
                <a:solidFill>
                  <a:srgbClr val="467886"/>
                </a:solidFill>
                <a:hlinkClick r:id="rId13"/>
              </a:rPr>
              <a:t>Taiko Concert</a:t>
            </a:r>
            <a:r>
              <a:rPr lang="en-GB" sz="1200">
                <a:solidFill>
                  <a:srgbClr val="000000"/>
                </a:solidFill>
              </a:rPr>
              <a:t> (2013) by Choo Yut Shing </a:t>
            </a:r>
            <a:r>
              <a:rPr lang="en-GB" sz="1200"/>
              <a:t>is licensed </a:t>
            </a:r>
            <a:r>
              <a:rPr lang="en-GB" sz="1200">
                <a:solidFill>
                  <a:srgbClr val="000000"/>
                </a:solidFill>
              </a:rPr>
              <a:t>under Creative Commons BY-NC-ND 2.0 </a:t>
            </a:r>
            <a:r>
              <a:rPr lang="en-US" altLang="en-US" sz="1200">
                <a:solidFill>
                  <a:srgbClr val="000000"/>
                </a:solidFill>
                <a:cs typeface="Arial" panose="020B0604020202020204" pitchFamily="34" charset="0"/>
              </a:rPr>
              <a:t>accessed 25 </a:t>
            </a:r>
            <a:r>
              <a:rPr lang="en-GB" sz="1200">
                <a:solidFill>
                  <a:srgbClr val="000000"/>
                </a:solidFill>
              </a:rPr>
              <a:t>2025</a:t>
            </a:r>
            <a:endParaRPr lang="en-GB" sz="1200" u="sng">
              <a:solidFill>
                <a:srgbClr val="467886"/>
              </a:solidFill>
              <a:hlinkClick r:id="rId14"/>
            </a:endParaRPr>
          </a:p>
          <a:p>
            <a:pPr defTabSz="914400" eaLnBrk="0" fontAlgn="base" hangingPunct="0">
              <a:lnSpc>
                <a:spcPct val="150000"/>
              </a:lnSpc>
              <a:spcBef>
                <a:spcPct val="0"/>
              </a:spcBef>
              <a:spcAft>
                <a:spcPts val="600"/>
              </a:spcAft>
            </a:pPr>
            <a:r>
              <a:rPr lang="en-GB" sz="1200" u="sng" err="1">
                <a:solidFill>
                  <a:srgbClr val="467886"/>
                </a:solidFill>
                <a:hlinkClick r:id="rId14"/>
              </a:rPr>
              <a:t>Taikwanese</a:t>
            </a:r>
            <a:r>
              <a:rPr lang="en-GB" sz="1200" u="sng">
                <a:solidFill>
                  <a:srgbClr val="467886"/>
                </a:solidFill>
                <a:hlinkClick r:id="rId14"/>
              </a:rPr>
              <a:t> Taiko Drummer</a:t>
            </a:r>
            <a:r>
              <a:rPr lang="en-GB" sz="1200">
                <a:solidFill>
                  <a:srgbClr val="000000"/>
                </a:solidFill>
              </a:rPr>
              <a:t> (2007) by Steve Evans, is licensed under Creative Commons 2.0 accessed 25 August 2025</a:t>
            </a:r>
          </a:p>
          <a:p>
            <a:pPr defTabSz="914400" eaLnBrk="0" fontAlgn="base" hangingPunct="0">
              <a:lnSpc>
                <a:spcPct val="150000"/>
              </a:lnSpc>
              <a:spcBef>
                <a:spcPct val="0"/>
              </a:spcBef>
              <a:spcAft>
                <a:spcPts val="600"/>
              </a:spcAft>
            </a:pPr>
            <a:r>
              <a:rPr lang="en-US" altLang="en-US" sz="1200" u="sng" err="1">
                <a:solidFill>
                  <a:srgbClr val="467886"/>
                </a:solidFill>
                <a:cs typeface="Arial" panose="020B0604020202020204" pitchFamily="34" charset="0"/>
                <a:hlinkClick r:id="rId15"/>
              </a:rPr>
              <a:t>Wondercon</a:t>
            </a:r>
            <a:r>
              <a:rPr lang="en-US" altLang="en-US" sz="1200" u="sng">
                <a:solidFill>
                  <a:srgbClr val="467886"/>
                </a:solidFill>
                <a:cs typeface="Arial" panose="020B0604020202020204" pitchFamily="34" charset="0"/>
                <a:hlinkClick r:id="rId15"/>
              </a:rPr>
              <a:t> 2023 Cosplay–Final Fantasy VII–Sephiroth</a:t>
            </a:r>
            <a:r>
              <a:rPr lang="en-US" altLang="en-US" sz="1200">
                <a:cs typeface="Arial" panose="020B0604020202020204" pitchFamily="34" charset="0"/>
              </a:rPr>
              <a:t> (2023) by Howie Muzika, </a:t>
            </a:r>
            <a:r>
              <a:rPr lang="en-US" altLang="en-US" sz="1200">
                <a:solidFill>
                  <a:srgbClr val="000000"/>
                </a:solidFill>
                <a:cs typeface="Arial" panose="020B0604020202020204" pitchFamily="34" charset="0"/>
              </a:rPr>
              <a:t>is licensed under Creative Commons 2.0 </a:t>
            </a:r>
            <a:r>
              <a:rPr lang="en-GB" sz="1200">
                <a:solidFill>
                  <a:srgbClr val="000000"/>
                </a:solidFill>
              </a:rPr>
              <a:t>accessed 25 </a:t>
            </a:r>
            <a:r>
              <a:rPr lang="en-US" altLang="en-US" sz="1200">
                <a:solidFill>
                  <a:srgbClr val="000000"/>
                </a:solidFill>
                <a:cs typeface="Arial" panose="020B0604020202020204" pitchFamily="34" charset="0"/>
              </a:rPr>
              <a:t>August 2025</a:t>
            </a:r>
          </a:p>
          <a:p>
            <a:pPr defTabSz="914400" eaLnBrk="0" fontAlgn="base" hangingPunct="0">
              <a:lnSpc>
                <a:spcPct val="150000"/>
              </a:lnSpc>
              <a:spcBef>
                <a:spcPct val="0"/>
              </a:spcBef>
              <a:spcAft>
                <a:spcPts val="600"/>
              </a:spcAft>
            </a:pPr>
            <a:r>
              <a:rPr lang="en-GB" sz="1200" u="sng">
                <a:solidFill>
                  <a:srgbClr val="467886"/>
                </a:solidFill>
                <a:hlinkClick r:id="rId16"/>
              </a:rPr>
              <a:t>Women exploring a Japanese village in Yukata</a:t>
            </a:r>
            <a:r>
              <a:rPr lang="en-GB" sz="1200">
                <a:solidFill>
                  <a:srgbClr val="000000"/>
                </a:solidFill>
                <a:hlinkClick r:id="rId16"/>
              </a:rPr>
              <a:t> </a:t>
            </a:r>
            <a:r>
              <a:rPr lang="en-GB" sz="1200">
                <a:solidFill>
                  <a:srgbClr val="000000"/>
                </a:solidFill>
              </a:rPr>
              <a:t>(2012) by Raw Pixel, is licensed under Creative Commons 1.0 Universal accessed 29 October 2025</a:t>
            </a:r>
          </a:p>
          <a:p>
            <a:pPr fontAlgn="base">
              <a:lnSpc>
                <a:spcPct val="150000"/>
              </a:lnSpc>
              <a:spcAft>
                <a:spcPts val="600"/>
              </a:spcAft>
            </a:pPr>
            <a:r>
              <a:rPr lang="en-GB" sz="1200" u="sng">
                <a:hlinkClick r:id="rId17"/>
              </a:rPr>
              <a:t>Yamato - The Drummers of Japan </a:t>
            </a:r>
            <a:r>
              <a:rPr lang="en-GB" sz="1200"/>
              <a:t>(2010) by Barne227, is licensed under Creative Commons 4.0 </a:t>
            </a:r>
            <a:r>
              <a:rPr lang="en-GB" sz="1200">
                <a:solidFill>
                  <a:srgbClr val="000000"/>
                </a:solidFill>
              </a:rPr>
              <a:t>accessed 25 </a:t>
            </a:r>
            <a:r>
              <a:rPr lang="en-US" altLang="en-US" sz="1200">
                <a:solidFill>
                  <a:srgbClr val="000000"/>
                </a:solidFill>
                <a:cs typeface="Arial" panose="020B0604020202020204" pitchFamily="34" charset="0"/>
              </a:rPr>
              <a:t>August 2025</a:t>
            </a:r>
            <a:endParaRPr lang="en-AU" sz="1200"/>
          </a:p>
        </p:txBody>
      </p:sp>
      <p:sp>
        <p:nvSpPr>
          <p:cNvPr id="67" name="Slide Number Placeholder 1">
            <a:extLst>
              <a:ext uri="{FF2B5EF4-FFF2-40B4-BE49-F238E27FC236}">
                <a16:creationId xmlns:a16="http://schemas.microsoft.com/office/drawing/2014/main" id="{98D43799-BF55-0423-2404-2C79EEADFA6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149</a:t>
            </a:fld>
            <a:endParaRPr lang="en-AU"/>
          </a:p>
        </p:txBody>
      </p:sp>
    </p:spTree>
    <p:extLst>
      <p:ext uri="{BB962C8B-B14F-4D97-AF65-F5344CB8AC3E}">
        <p14:creationId xmlns:p14="http://schemas.microsoft.com/office/powerpoint/2010/main" val="129435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F979DFAB-70B0-E22D-33E0-9D72F480AC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EAA237B-52E2-DB52-C862-7438BDAA7E0D}"/>
              </a:ext>
            </a:extLst>
          </p:cNvPr>
          <p:cNvSpPr>
            <a:spLocks noGrp="1"/>
          </p:cNvSpPr>
          <p:nvPr>
            <p:ph type="title"/>
          </p:nvPr>
        </p:nvSpPr>
        <p:spPr>
          <a:xfrm>
            <a:off x="221672" y="300462"/>
            <a:ext cx="11221399" cy="463556"/>
          </a:xfrm>
        </p:spPr>
        <p:txBody>
          <a:bodyPr/>
          <a:lstStyle/>
          <a:p>
            <a:r>
              <a:rPr lang="en-AU">
                <a:latin typeface="+mj-lt"/>
                <a:cs typeface="Arial"/>
              </a:rPr>
              <a:t>Activity 1.3 – the sound of</a:t>
            </a:r>
            <a:r>
              <a:rPr lang="en-AU" i="1">
                <a:latin typeface="+mj-lt"/>
                <a:cs typeface="Arial"/>
              </a:rPr>
              <a:t> taiko </a:t>
            </a:r>
            <a:r>
              <a:rPr lang="en-AU" sz="3600" b="0" i="0" kern="1200">
                <a:solidFill>
                  <a:schemeClr val="accent1"/>
                </a:solidFill>
                <a:effectLst/>
                <a:latin typeface="Arial" panose="020B0604020202020204" pitchFamily="34" charset="0"/>
                <a:ea typeface="+mj-ea"/>
                <a:cs typeface="Arial" panose="020B0604020202020204" pitchFamily="34" charset="0"/>
              </a:rPr>
              <a:t>(2)</a:t>
            </a:r>
            <a:endParaRPr lang="en-AU" i="1">
              <a:latin typeface="+mj-lt"/>
            </a:endParaRPr>
          </a:p>
        </p:txBody>
      </p:sp>
      <p:sp>
        <p:nvSpPr>
          <p:cNvPr id="7" name="TextBox 6">
            <a:extLst>
              <a:ext uri="{FF2B5EF4-FFF2-40B4-BE49-F238E27FC236}">
                <a16:creationId xmlns:a16="http://schemas.microsoft.com/office/drawing/2014/main" id="{5331D850-3151-0B5B-D0F9-A7E5715193F9}"/>
              </a:ext>
            </a:extLst>
          </p:cNvPr>
          <p:cNvSpPr txBox="1"/>
          <p:nvPr/>
        </p:nvSpPr>
        <p:spPr>
          <a:xfrm>
            <a:off x="221672" y="939057"/>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Performing</a:t>
            </a:r>
            <a:endParaRPr lang="en-GB">
              <a:latin typeface="+mj-lt"/>
            </a:endParaRPr>
          </a:p>
        </p:txBody>
      </p:sp>
      <p:sp>
        <p:nvSpPr>
          <p:cNvPr id="3" name="TextBox 2">
            <a:extLst>
              <a:ext uri="{FF2B5EF4-FFF2-40B4-BE49-F238E27FC236}">
                <a16:creationId xmlns:a16="http://schemas.microsoft.com/office/drawing/2014/main" id="{FA2BA769-A581-DDEC-E102-9A3B92BF6FCD}"/>
              </a:ext>
            </a:extLst>
          </p:cNvPr>
          <p:cNvSpPr txBox="1"/>
          <p:nvPr/>
        </p:nvSpPr>
        <p:spPr>
          <a:xfrm>
            <a:off x="221672" y="1390007"/>
            <a:ext cx="11875200" cy="20646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575"/>
              </a:lnSpc>
            </a:pPr>
            <a:r>
              <a:rPr lang="en-US" sz="1800" b="1">
                <a:latin typeface="+mj-lt"/>
                <a:ea typeface="Open Sans"/>
                <a:cs typeface="Open Sans"/>
              </a:rPr>
              <a:t>Play </a:t>
            </a:r>
            <a:r>
              <a:rPr lang="en-US" sz="1800" b="1" i="1">
                <a:latin typeface="+mj-lt"/>
                <a:ea typeface="Open Sans"/>
                <a:cs typeface="Open Sans"/>
              </a:rPr>
              <a:t>ostinato</a:t>
            </a:r>
            <a:r>
              <a:rPr lang="en-US" sz="1800" b="1">
                <a:latin typeface="+mj-lt"/>
                <a:ea typeface="Open Sans"/>
                <a:cs typeface="Open Sans"/>
              </a:rPr>
              <a:t> 2 </a:t>
            </a:r>
            <a:endParaRPr lang="en-US">
              <a:latin typeface="+mj-lt"/>
            </a:endParaRPr>
          </a:p>
        </p:txBody>
      </p:sp>
      <p:pic>
        <p:nvPicPr>
          <p:cNvPr id="14" name="Picture 13" descr="Ostinato 2 –  in 4/4. Bar 1 has a crotchet, quaver rest, quaver tied to another quaver, a single quaver followed by a crotchet. Bar 2 has a repeat of bar one. ">
            <a:extLst>
              <a:ext uri="{FF2B5EF4-FFF2-40B4-BE49-F238E27FC236}">
                <a16:creationId xmlns:a16="http://schemas.microsoft.com/office/drawing/2014/main" id="{FA496539-BDD4-1B5C-68B0-7B889538A6BF}"/>
              </a:ext>
            </a:extLst>
          </p:cNvPr>
          <p:cNvPicPr>
            <a:picLocks noChangeAspect="1"/>
          </p:cNvPicPr>
          <p:nvPr/>
        </p:nvPicPr>
        <p:blipFill>
          <a:blip r:embed="rId3"/>
          <a:stretch>
            <a:fillRect/>
          </a:stretch>
        </p:blipFill>
        <p:spPr>
          <a:xfrm>
            <a:off x="2633125" y="1699364"/>
            <a:ext cx="6508448" cy="1199662"/>
          </a:xfrm>
          <a:prstGeom prst="rect">
            <a:avLst/>
          </a:prstGeom>
        </p:spPr>
      </p:pic>
      <p:sp>
        <p:nvSpPr>
          <p:cNvPr id="9" name="TextBox 8">
            <a:extLst>
              <a:ext uri="{FF2B5EF4-FFF2-40B4-BE49-F238E27FC236}">
                <a16:creationId xmlns:a16="http://schemas.microsoft.com/office/drawing/2014/main" id="{BA38F3AC-61A1-EA1B-D741-777D911D60A6}"/>
              </a:ext>
            </a:extLst>
          </p:cNvPr>
          <p:cNvSpPr txBox="1"/>
          <p:nvPr/>
        </p:nvSpPr>
        <p:spPr>
          <a:xfrm>
            <a:off x="221672" y="3001916"/>
            <a:ext cx="27432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b="1">
                <a:latin typeface="+mj-lt"/>
              </a:rPr>
              <a:t>Play </a:t>
            </a:r>
            <a:r>
              <a:rPr lang="en-US" sz="1800" b="1" i="1">
                <a:latin typeface="+mj-lt"/>
              </a:rPr>
              <a:t>ostinato</a:t>
            </a:r>
            <a:r>
              <a:rPr lang="en-US" sz="1800" b="1">
                <a:latin typeface="+mj-lt"/>
              </a:rPr>
              <a:t> 3</a:t>
            </a:r>
            <a:endParaRPr lang="en-GB">
              <a:latin typeface="+mj-lt"/>
            </a:endParaRPr>
          </a:p>
        </p:txBody>
      </p:sp>
      <p:pic>
        <p:nvPicPr>
          <p:cNvPr id="15" name="Picture 14" descr="Ostinato 3 – this rhythm is two bars of 4/4 using a percussion clef. There are 8 quavers in each bar with quavers 2, 4, 6, and 8 accented. Underneath are the words tsu and don in that order repeated. ">
            <a:extLst>
              <a:ext uri="{FF2B5EF4-FFF2-40B4-BE49-F238E27FC236}">
                <a16:creationId xmlns:a16="http://schemas.microsoft.com/office/drawing/2014/main" id="{CDCF97FB-93B2-2AE8-A4E0-30158246FF0D}"/>
              </a:ext>
            </a:extLst>
          </p:cNvPr>
          <p:cNvPicPr>
            <a:picLocks noChangeAspect="1"/>
          </p:cNvPicPr>
          <p:nvPr/>
        </p:nvPicPr>
        <p:blipFill>
          <a:blip r:embed="rId4"/>
          <a:stretch>
            <a:fillRect/>
          </a:stretch>
        </p:blipFill>
        <p:spPr>
          <a:xfrm>
            <a:off x="221672" y="3381805"/>
            <a:ext cx="11331355" cy="1371958"/>
          </a:xfrm>
          <a:prstGeom prst="rect">
            <a:avLst/>
          </a:prstGeom>
        </p:spPr>
      </p:pic>
      <p:sp>
        <p:nvSpPr>
          <p:cNvPr id="6" name="TextBox 5">
            <a:extLst>
              <a:ext uri="{FF2B5EF4-FFF2-40B4-BE49-F238E27FC236}">
                <a16:creationId xmlns:a16="http://schemas.microsoft.com/office/drawing/2014/main" id="{7033EBB5-B196-FB0B-4E26-93F11D7877DF}"/>
              </a:ext>
            </a:extLst>
          </p:cNvPr>
          <p:cNvSpPr txBox="1"/>
          <p:nvPr/>
        </p:nvSpPr>
        <p:spPr>
          <a:xfrm>
            <a:off x="221672" y="4856653"/>
            <a:ext cx="27432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b="1">
                <a:latin typeface="+mj-lt"/>
              </a:rPr>
              <a:t>Play </a:t>
            </a:r>
            <a:r>
              <a:rPr lang="en-US" sz="1800" b="1" i="1">
                <a:latin typeface="+mj-lt"/>
              </a:rPr>
              <a:t>ostinato</a:t>
            </a:r>
            <a:r>
              <a:rPr lang="en-US" sz="1800" b="1">
                <a:latin typeface="+mj-lt"/>
              </a:rPr>
              <a:t> 4</a:t>
            </a:r>
            <a:endParaRPr lang="en-GB">
              <a:latin typeface="+mj-lt"/>
            </a:endParaRPr>
          </a:p>
        </p:txBody>
      </p:sp>
      <p:pic>
        <p:nvPicPr>
          <p:cNvPr id="16" name="Picture 15" descr="Ostinto 4 is two bars of rhythm using a percussion clef. There are two quavers, one crotchet, four quavers with the last quaver tied to the first quaver of the next bar. In bar two there are 6 quavers with one crotchet and quavers 2 and 3 are tied. ">
            <a:extLst>
              <a:ext uri="{FF2B5EF4-FFF2-40B4-BE49-F238E27FC236}">
                <a16:creationId xmlns:a16="http://schemas.microsoft.com/office/drawing/2014/main" id="{22B55C0F-082F-50FD-238B-D66FD564D965}"/>
              </a:ext>
            </a:extLst>
          </p:cNvPr>
          <p:cNvPicPr>
            <a:picLocks noChangeAspect="1"/>
          </p:cNvPicPr>
          <p:nvPr/>
        </p:nvPicPr>
        <p:blipFill>
          <a:blip r:embed="rId5"/>
          <a:stretch>
            <a:fillRect/>
          </a:stretch>
        </p:blipFill>
        <p:spPr>
          <a:xfrm>
            <a:off x="221672" y="5236544"/>
            <a:ext cx="11307036" cy="1459456"/>
          </a:xfrm>
          <a:prstGeom prst="rect">
            <a:avLst/>
          </a:prstGeom>
        </p:spPr>
      </p:pic>
      <p:sp>
        <p:nvSpPr>
          <p:cNvPr id="2" name="Slide Number Placeholder 1">
            <a:extLst>
              <a:ext uri="{FF2B5EF4-FFF2-40B4-BE49-F238E27FC236}">
                <a16:creationId xmlns:a16="http://schemas.microsoft.com/office/drawing/2014/main" id="{6FB549DD-47CC-DAE7-85BF-315F142FD1F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13799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1DE563A-C180-B865-04F4-CCA53EE428B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84369D3-1A9D-052E-5766-0BF9B796F1DC}"/>
              </a:ext>
            </a:extLst>
          </p:cNvPr>
          <p:cNvSpPr>
            <a:spLocks noGrp="1"/>
          </p:cNvSpPr>
          <p:nvPr>
            <p:ph type="title"/>
          </p:nvPr>
        </p:nvSpPr>
        <p:spPr>
          <a:xfrm>
            <a:off x="360000" y="360000"/>
            <a:ext cx="11484000" cy="545601"/>
          </a:xfrm>
        </p:spPr>
        <p:txBody>
          <a:bodyPr/>
          <a:lstStyle/>
          <a:p>
            <a:r>
              <a:rPr lang="en-US"/>
              <a:t>References (4)</a:t>
            </a:r>
          </a:p>
        </p:txBody>
      </p:sp>
      <p:sp>
        <p:nvSpPr>
          <p:cNvPr id="2" name="TextBox 1">
            <a:extLst>
              <a:ext uri="{FF2B5EF4-FFF2-40B4-BE49-F238E27FC236}">
                <a16:creationId xmlns:a16="http://schemas.microsoft.com/office/drawing/2014/main" id="{923631DE-8D86-D482-9378-0B2665FB2C3D}"/>
              </a:ext>
            </a:extLst>
          </p:cNvPr>
          <p:cNvSpPr txBox="1"/>
          <p:nvPr/>
        </p:nvSpPr>
        <p:spPr>
          <a:xfrm>
            <a:off x="360000" y="1121344"/>
            <a:ext cx="11386800" cy="5574656"/>
          </a:xfrm>
          <a:prstGeom prst="rect">
            <a:avLst/>
          </a:prstGeom>
          <a:noFill/>
        </p:spPr>
        <p:txBody>
          <a:bodyPr wrap="square" lIns="0" tIns="0" rIns="0" bIns="0" rtlCol="0" anchor="t">
            <a:noAutofit/>
          </a:bodyPr>
          <a:lstStyle/>
          <a:p>
            <a:pPr>
              <a:lnSpc>
                <a:spcPct val="150000"/>
              </a:lnSpc>
              <a:spcAft>
                <a:spcPts val="600"/>
              </a:spcAft>
            </a:pPr>
            <a:r>
              <a:rPr lang="en-US" sz="1200" b="1" dirty="0"/>
              <a:t>Videos </a:t>
            </a:r>
          </a:p>
          <a:p>
            <a:pPr>
              <a:lnSpc>
                <a:spcPct val="150000"/>
              </a:lnSpc>
              <a:spcAft>
                <a:spcPts val="600"/>
              </a:spcAft>
            </a:pPr>
            <a:r>
              <a:rPr lang="en-GB" sz="1200" dirty="0"/>
              <a:t>David Gaskell (12 May 2020) </a:t>
            </a:r>
            <a:r>
              <a:rPr lang="en-GB" sz="1200" dirty="0">
                <a:hlinkClick r:id="rId3"/>
              </a:rPr>
              <a:t>BandLab Basic – Browsing and using loops</a:t>
            </a:r>
            <a:r>
              <a:rPr lang="en-GB" sz="1200" u="sng" dirty="0">
                <a:hlinkClick r:id="rId3"/>
              </a:rPr>
              <a:t> </a:t>
            </a:r>
            <a:r>
              <a:rPr lang="en-GB" sz="1200" dirty="0">
                <a:hlinkClick r:id="rId3"/>
              </a:rPr>
              <a:t>[video], </a:t>
            </a:r>
            <a:r>
              <a:rPr lang="en-GB" sz="1200" i="1" dirty="0"/>
              <a:t>David Gaskell, </a:t>
            </a:r>
            <a:r>
              <a:rPr lang="en-GB" sz="1200" dirty="0"/>
              <a:t>YouTube, accessed 29 October 2025</a:t>
            </a:r>
          </a:p>
          <a:p>
            <a:pPr>
              <a:lnSpc>
                <a:spcPct val="150000"/>
              </a:lnSpc>
              <a:spcAft>
                <a:spcPts val="600"/>
              </a:spcAft>
            </a:pPr>
            <a:r>
              <a:rPr lang="en-AU" sz="1200" dirty="0"/>
              <a:t>David Gaskell (15 April 2020) </a:t>
            </a:r>
            <a:r>
              <a:rPr lang="en-AU" sz="1200" dirty="0">
                <a:hlinkClick r:id="rId4"/>
              </a:rPr>
              <a:t>BandLab Basic – Recording MIDI Instruments Part 1 [video],</a:t>
            </a:r>
            <a:r>
              <a:rPr lang="en-AU" sz="1200" dirty="0"/>
              <a:t> </a:t>
            </a:r>
            <a:r>
              <a:rPr lang="en-AU" sz="1200" i="1" dirty="0"/>
              <a:t>David Gaskell</a:t>
            </a:r>
            <a:r>
              <a:rPr lang="en-AU" sz="1200" dirty="0"/>
              <a:t>, YouTube, accessed 29 October 2025</a:t>
            </a:r>
          </a:p>
          <a:p>
            <a:pPr>
              <a:lnSpc>
                <a:spcPct val="150000"/>
              </a:lnSpc>
              <a:spcAft>
                <a:spcPts val="600"/>
              </a:spcAft>
            </a:pPr>
            <a:r>
              <a:rPr lang="en-GB" sz="1200" dirty="0"/>
              <a:t>David Gaskell (28 April 2020) </a:t>
            </a:r>
            <a:r>
              <a:rPr lang="en-GB" sz="1200" dirty="0">
                <a:hlinkClick r:id="rId5"/>
              </a:rPr>
              <a:t>BandLab Basic – Volume Pan and Automation [video]</a:t>
            </a:r>
            <a:r>
              <a:rPr lang="en-GB" sz="1200" dirty="0"/>
              <a:t> </a:t>
            </a:r>
            <a:r>
              <a:rPr lang="en-GB" sz="1200" i="1" dirty="0"/>
              <a:t>David Gaskell</a:t>
            </a:r>
            <a:r>
              <a:rPr lang="en-GB" sz="1200" dirty="0"/>
              <a:t>, YouTube, accessed 29 October 2025</a:t>
            </a:r>
          </a:p>
          <a:p>
            <a:pPr>
              <a:lnSpc>
                <a:spcPct val="150000"/>
              </a:lnSpc>
              <a:spcAft>
                <a:spcPts val="600"/>
              </a:spcAft>
            </a:pPr>
            <a:r>
              <a:rPr lang="en-GB" sz="1200" dirty="0"/>
              <a:t>Crunchyroll (15 May 2012) </a:t>
            </a:r>
            <a:r>
              <a:rPr lang="en-GB" sz="1200" dirty="0">
                <a:hlinkClick r:id="rId6"/>
              </a:rPr>
              <a:t>What is Vocaloid? [video]</a:t>
            </a:r>
            <a:r>
              <a:rPr lang="en-GB" sz="1200" dirty="0"/>
              <a:t>, </a:t>
            </a:r>
            <a:r>
              <a:rPr lang="en-GB" sz="1200" i="1" dirty="0"/>
              <a:t>Crunchyroll</a:t>
            </a:r>
            <a:r>
              <a:rPr lang="en-GB" sz="1200" dirty="0"/>
              <a:t>, YouTube, accessed 26 September 2025 </a:t>
            </a:r>
          </a:p>
          <a:p>
            <a:pPr>
              <a:lnSpc>
                <a:spcPct val="150000"/>
              </a:lnSpc>
              <a:spcAft>
                <a:spcPts val="600"/>
              </a:spcAft>
            </a:pPr>
            <a:r>
              <a:rPr lang="en-GB" sz="1200" dirty="0"/>
              <a:t>Crypton Future Media (22 May 2011) </a:t>
            </a:r>
            <a:r>
              <a:rPr lang="en-GB" sz="1200" i="1" dirty="0">
                <a:hlinkClick r:id="rId7"/>
              </a:rPr>
              <a:t>World is Mine</a:t>
            </a:r>
            <a:r>
              <a:rPr lang="en-GB" sz="1200" dirty="0">
                <a:hlinkClick r:id="rId7"/>
              </a:rPr>
              <a:t> live performance [video]</a:t>
            </a:r>
            <a:r>
              <a:rPr lang="en-GB" sz="1200" dirty="0"/>
              <a:t>, </a:t>
            </a:r>
            <a:r>
              <a:rPr lang="en-GB" sz="1200" i="1" dirty="0"/>
              <a:t>Crypton Future Media</a:t>
            </a:r>
            <a:r>
              <a:rPr lang="en-GB" sz="1200" dirty="0"/>
              <a:t>, YouTube, accessed 3 September 2025</a:t>
            </a:r>
          </a:p>
          <a:p>
            <a:pPr>
              <a:lnSpc>
                <a:spcPct val="150000"/>
              </a:lnSpc>
              <a:spcAft>
                <a:spcPts val="600"/>
              </a:spcAft>
            </a:pPr>
            <a:r>
              <a:rPr lang="en-AU" sz="1200" dirty="0"/>
              <a:t>Hatsune Miku (24 May 2016) </a:t>
            </a:r>
            <a:r>
              <a:rPr lang="en-AU" sz="1200" i="1" dirty="0">
                <a:hlinkClick r:id="rId8"/>
              </a:rPr>
              <a:t>Anamanaguchi – Miku ft. Hatsune Miku (Lyric Video</a:t>
            </a:r>
            <a:r>
              <a:rPr lang="en-AU" sz="1200" dirty="0">
                <a:hlinkClick r:id="rId8"/>
              </a:rPr>
              <a:t>) [video]</a:t>
            </a:r>
            <a:r>
              <a:rPr lang="en-AU" sz="1200" dirty="0"/>
              <a:t>, </a:t>
            </a:r>
            <a:r>
              <a:rPr lang="en-AU" sz="1200" i="1" dirty="0"/>
              <a:t>Hatsune Miku</a:t>
            </a:r>
            <a:r>
              <a:rPr lang="en-AU" sz="1200" dirty="0"/>
              <a:t>, YouTube, accessed 3 September 2025</a:t>
            </a:r>
          </a:p>
          <a:p>
            <a:pPr>
              <a:lnSpc>
                <a:spcPct val="150000"/>
              </a:lnSpc>
              <a:spcAft>
                <a:spcPts val="600"/>
              </a:spcAft>
            </a:pPr>
            <a:r>
              <a:rPr lang="en-AU" sz="1200" i="1" dirty="0"/>
              <a:t>Hatsune Miku</a:t>
            </a:r>
            <a:r>
              <a:rPr lang="en-AU" sz="1200" dirty="0"/>
              <a:t> </a:t>
            </a:r>
            <a:r>
              <a:rPr lang="en-GB" sz="1200" dirty="0"/>
              <a:t>(27 April 2024) </a:t>
            </a:r>
            <a:r>
              <a:rPr lang="en-GB" sz="1200" i="1" dirty="0">
                <a:hlinkClick r:id="rId9"/>
              </a:rPr>
              <a:t>Ievan Polkka (Remastered 2024)</a:t>
            </a:r>
            <a:r>
              <a:rPr lang="en-GB" sz="1200" dirty="0">
                <a:hlinkClick r:id="rId9"/>
              </a:rPr>
              <a:t> [video]</a:t>
            </a:r>
            <a:r>
              <a:rPr lang="en-GB" sz="1200" dirty="0"/>
              <a:t>,  </a:t>
            </a:r>
            <a:r>
              <a:rPr lang="en-GB" sz="1200" i="1" dirty="0"/>
              <a:t>Hatsune Miku</a:t>
            </a:r>
            <a:r>
              <a:rPr lang="en-GB" sz="1200" dirty="0"/>
              <a:t>, YouTube, accessed 15 October 2025</a:t>
            </a:r>
          </a:p>
          <a:p>
            <a:pPr>
              <a:lnSpc>
                <a:spcPct val="150000"/>
              </a:lnSpc>
              <a:spcAft>
                <a:spcPts val="600"/>
              </a:spcAft>
            </a:pPr>
            <a:r>
              <a:rPr lang="en-GB" sz="1200" dirty="0"/>
              <a:t>Inclusive Music (26 September 2021) </a:t>
            </a:r>
            <a:r>
              <a:rPr lang="en-GB" sz="1200" dirty="0">
                <a:hlinkClick r:id="rId10"/>
              </a:rPr>
              <a:t>Transform Your Music Dreams Into Reality With BandLab [video], </a:t>
            </a:r>
            <a:r>
              <a:rPr lang="en-GB" sz="1200" i="1" dirty="0"/>
              <a:t>Inclusive Music</a:t>
            </a:r>
            <a:r>
              <a:rPr lang="en-GB" sz="1200" dirty="0"/>
              <a:t>, (2021)  YouTube, accessed 29 October 2025</a:t>
            </a:r>
          </a:p>
          <a:p>
            <a:pPr>
              <a:lnSpc>
                <a:spcPct val="150000"/>
              </a:lnSpc>
              <a:spcAft>
                <a:spcPts val="600"/>
              </a:spcAft>
            </a:pPr>
            <a:r>
              <a:rPr lang="en-GB" sz="1200" dirty="0"/>
              <a:t>Inclusive Music (27 February 2018) </a:t>
            </a:r>
            <a:r>
              <a:rPr lang="en-GB" sz="1200" dirty="0">
                <a:hlinkClick r:id="rId11"/>
              </a:rPr>
              <a:t>BandLab For Beginners - Basic BandLab Tutorial </a:t>
            </a:r>
            <a:r>
              <a:rPr lang="en-GB" sz="1200" dirty="0"/>
              <a:t> [video], </a:t>
            </a:r>
            <a:r>
              <a:rPr lang="en-GB" sz="1200" i="1" dirty="0"/>
              <a:t>Inclusive Music, </a:t>
            </a:r>
            <a:r>
              <a:rPr lang="en-GB" sz="1200" dirty="0"/>
              <a:t>YouTube, accessed 29 October 2025</a:t>
            </a:r>
            <a:r>
              <a:rPr lang="en-AU" sz="1200" i="1" dirty="0" err="1"/>
              <a:t>Korpiklaani</a:t>
            </a:r>
            <a:r>
              <a:rPr lang="en-AU" sz="1200" dirty="0"/>
              <a:t> </a:t>
            </a:r>
            <a:r>
              <a:rPr lang="en-GB" sz="1200" dirty="0"/>
              <a:t>(20 March 2019) </a:t>
            </a:r>
            <a:r>
              <a:rPr lang="en-GB" sz="1200" i="1" dirty="0">
                <a:hlinkClick r:id="rId12"/>
              </a:rPr>
              <a:t>Ievan Polkka </a:t>
            </a:r>
            <a:r>
              <a:rPr lang="en-GB" sz="1200" dirty="0">
                <a:hlinkClick r:id="rId12"/>
              </a:rPr>
              <a:t>[video]</a:t>
            </a:r>
            <a:r>
              <a:rPr lang="en-GB" sz="1200" dirty="0"/>
              <a:t>, </a:t>
            </a:r>
            <a:r>
              <a:rPr lang="en-GB" sz="1200" i="1" dirty="0" err="1"/>
              <a:t>Korpiklaani</a:t>
            </a:r>
            <a:r>
              <a:rPr lang="en-GB" sz="1200" i="1" dirty="0"/>
              <a:t>, </a:t>
            </a:r>
            <a:r>
              <a:rPr lang="en-GB" sz="1200" dirty="0"/>
              <a:t>YouTube accessed 15 October 2025</a:t>
            </a:r>
          </a:p>
          <a:p>
            <a:pPr>
              <a:lnSpc>
                <a:spcPct val="150000"/>
              </a:lnSpc>
              <a:spcAft>
                <a:spcPts val="600"/>
              </a:spcAft>
            </a:pPr>
            <a:r>
              <a:rPr lang="en-AU" sz="1200" dirty="0">
                <a:ea typeface="Calibri"/>
              </a:rPr>
              <a:t>RADWIMPS featuring </a:t>
            </a:r>
            <a:r>
              <a:rPr lang="en-AU" sz="1200" dirty="0" err="1">
                <a:ea typeface="Calibri"/>
              </a:rPr>
              <a:t>Toaka</a:t>
            </a:r>
            <a:r>
              <a:rPr lang="en-AU" sz="1200" dirty="0">
                <a:ea typeface="Calibri"/>
              </a:rPr>
              <a:t> (30 September 2022) </a:t>
            </a:r>
            <a:r>
              <a:rPr lang="en-AU" sz="1200" u="sng" dirty="0">
                <a:solidFill>
                  <a:srgbClr val="2F5496"/>
                </a:solidFill>
                <a:ea typeface="Calibri"/>
                <a:hlinkClick r:id="rId13"/>
              </a:rPr>
              <a:t>‘RADWIMPS ~ Suzume no tojimari theme song (tiktok live) </a:t>
            </a:r>
            <a:r>
              <a:rPr lang="en-US" sz="1200" u="sng" dirty="0">
                <a:solidFill>
                  <a:srgbClr val="2F5496"/>
                </a:solidFill>
                <a:ea typeface="Calibri"/>
                <a:cs typeface="MS Gothic" panose="020B0609070205080204" pitchFamily="49" charset="-128"/>
                <a:hlinkClick r:id="rId13"/>
              </a:rPr>
              <a:t>すずめ</a:t>
            </a:r>
            <a:r>
              <a:rPr lang="en-AU" sz="1200" u="sng" dirty="0">
                <a:solidFill>
                  <a:srgbClr val="2F5496"/>
                </a:solidFill>
                <a:ea typeface="Calibri"/>
                <a:hlinkClick r:id="rId13"/>
              </a:rPr>
              <a:t> - feat. Toaka</a:t>
            </a:r>
            <a:r>
              <a:rPr lang="en-AU" sz="1200" dirty="0">
                <a:ea typeface="Calibri"/>
                <a:hlinkClick r:id="rId13"/>
              </a:rPr>
              <a:t>’ [video] </a:t>
            </a:r>
            <a:r>
              <a:rPr lang="en-AU" sz="1200" dirty="0">
                <a:ea typeface="Calibri"/>
              </a:rPr>
              <a:t>RADWIMPS featuring </a:t>
            </a:r>
            <a:r>
              <a:rPr lang="en-AU" sz="1200" dirty="0" err="1">
                <a:ea typeface="Calibri"/>
              </a:rPr>
              <a:t>Toaka</a:t>
            </a:r>
            <a:r>
              <a:rPr lang="en-AU" sz="1200" dirty="0">
                <a:ea typeface="Calibri"/>
              </a:rPr>
              <a:t>, YouTube, accessed 30 June 2025. </a:t>
            </a:r>
            <a:endParaRPr lang="en-AU" sz="1200" dirty="0">
              <a:ea typeface="Calibri"/>
              <a:cs typeface="Arial"/>
            </a:endParaRPr>
          </a:p>
          <a:p>
            <a:pPr>
              <a:lnSpc>
                <a:spcPct val="150000"/>
              </a:lnSpc>
              <a:spcAft>
                <a:spcPts val="600"/>
              </a:spcAft>
            </a:pPr>
            <a:r>
              <a:rPr lang="en-AU" sz="1200" dirty="0">
                <a:ea typeface="Calibri" panose="020F0502020204030204" pitchFamily="34" charset="0"/>
              </a:rPr>
              <a:t>Suzume (6 April 2024) ‘</a:t>
            </a:r>
            <a:r>
              <a:rPr lang="en-GB" sz="1200" u="sng" dirty="0">
                <a:solidFill>
                  <a:srgbClr val="2F5496"/>
                </a:solidFill>
                <a:ea typeface="Calibri" panose="020F0502020204030204" pitchFamily="34" charset="0"/>
                <a:hlinkClick r:id="rId14"/>
              </a:rPr>
              <a:t>Suzume | Official Trailer 1 | Netflix</a:t>
            </a:r>
            <a:r>
              <a:rPr lang="en-AU" sz="1200" u="sng" dirty="0">
                <a:solidFill>
                  <a:srgbClr val="2F5496"/>
                </a:solidFill>
                <a:ea typeface="Calibri" panose="020F0502020204030204" pitchFamily="34" charset="0"/>
                <a:hlinkClick r:id="rId14"/>
              </a:rPr>
              <a:t>’ [video]</a:t>
            </a:r>
            <a:r>
              <a:rPr lang="en-AU" sz="1200" dirty="0">
                <a:ea typeface="Calibri" panose="020F0502020204030204" pitchFamily="34" charset="0"/>
                <a:hlinkClick r:id="rId14"/>
              </a:rPr>
              <a:t>,</a:t>
            </a:r>
            <a:r>
              <a:rPr lang="en-AU" sz="1200" dirty="0">
                <a:ea typeface="Calibri" panose="020F0502020204030204" pitchFamily="34" charset="0"/>
              </a:rPr>
              <a:t> Suzume, YouTube, accessed 30 June 2025</a:t>
            </a:r>
          </a:p>
          <a:p>
            <a:pPr>
              <a:lnSpc>
                <a:spcPct val="150000"/>
              </a:lnSpc>
              <a:spcAft>
                <a:spcPts val="600"/>
              </a:spcAft>
            </a:pPr>
            <a:r>
              <a:rPr lang="en-AU" sz="1200" dirty="0" err="1">
                <a:ea typeface="Calibri" panose="020F0502020204030204" pitchFamily="34" charset="0"/>
              </a:rPr>
              <a:t>Torby</a:t>
            </a:r>
            <a:r>
              <a:rPr lang="en-AU" sz="1200" dirty="0">
                <a:ea typeface="Calibri" panose="020F0502020204030204" pitchFamily="34" charset="0"/>
              </a:rPr>
              <a:t> Brand (5 February 2024) </a:t>
            </a:r>
            <a:r>
              <a:rPr lang="en-AU" sz="1200" u="sng" dirty="0">
                <a:solidFill>
                  <a:srgbClr val="2F5496"/>
                </a:solidFill>
                <a:ea typeface="Calibri" panose="020F0502020204030204" pitchFamily="34" charset="0"/>
                <a:hlinkClick r:id="rId15"/>
              </a:rPr>
              <a:t>‘Suzume - Full Main Theme [Piano Sheet Music]</a:t>
            </a:r>
            <a:r>
              <a:rPr lang="en-AU" sz="1200" dirty="0">
                <a:ea typeface="Calibri" panose="020F0502020204030204" pitchFamily="34" charset="0"/>
              </a:rPr>
              <a:t>’, </a:t>
            </a:r>
            <a:r>
              <a:rPr lang="en-AU" sz="1200" dirty="0" err="1">
                <a:ea typeface="Calibri" panose="020F0502020204030204" pitchFamily="34" charset="0"/>
              </a:rPr>
              <a:t>Torby</a:t>
            </a:r>
            <a:r>
              <a:rPr lang="en-AU" sz="1200" dirty="0">
                <a:ea typeface="Calibri" panose="020F0502020204030204" pitchFamily="34" charset="0"/>
              </a:rPr>
              <a:t> Brand, YouTube, accessed 4 July 2025</a:t>
            </a:r>
          </a:p>
        </p:txBody>
      </p:sp>
      <p:sp>
        <p:nvSpPr>
          <p:cNvPr id="67" name="Slide Number Placeholder 1">
            <a:extLst>
              <a:ext uri="{FF2B5EF4-FFF2-40B4-BE49-F238E27FC236}">
                <a16:creationId xmlns:a16="http://schemas.microsoft.com/office/drawing/2014/main" id="{410E2E35-7E62-E0D0-8026-A04E0BB0B5B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150</a:t>
            </a:fld>
            <a:endParaRPr lang="en-AU"/>
          </a:p>
        </p:txBody>
      </p:sp>
    </p:spTree>
    <p:extLst>
      <p:ext uri="{BB962C8B-B14F-4D97-AF65-F5344CB8AC3E}">
        <p14:creationId xmlns:p14="http://schemas.microsoft.com/office/powerpoint/2010/main" val="353010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54207A40-3FAB-54C3-0462-0272E5E510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CC2E6FF-3C0A-CAF6-56AA-02E17FE2E549}"/>
              </a:ext>
            </a:extLst>
          </p:cNvPr>
          <p:cNvSpPr>
            <a:spLocks noGrp="1"/>
          </p:cNvSpPr>
          <p:nvPr>
            <p:ph type="title"/>
          </p:nvPr>
        </p:nvSpPr>
        <p:spPr>
          <a:xfrm>
            <a:off x="223033" y="346145"/>
            <a:ext cx="12121399" cy="500161"/>
          </a:xfrm>
        </p:spPr>
        <p:txBody>
          <a:bodyPr/>
          <a:lstStyle/>
          <a:p>
            <a:r>
              <a:rPr lang="en-AU">
                <a:latin typeface="+mj-lt"/>
                <a:cs typeface="Arial"/>
              </a:rPr>
              <a:t>Activity 1.3 – the sound of </a:t>
            </a:r>
            <a:r>
              <a:rPr lang="en-AU" i="1">
                <a:latin typeface="+mj-lt"/>
                <a:cs typeface="Arial"/>
              </a:rPr>
              <a:t>taiko </a:t>
            </a:r>
            <a:r>
              <a:rPr lang="en-AU" sz="3600" b="0" i="0" kern="1200">
                <a:solidFill>
                  <a:schemeClr val="accent1"/>
                </a:solidFill>
                <a:effectLst/>
                <a:latin typeface="Arial" panose="020B0604020202020204" pitchFamily="34" charset="0"/>
                <a:ea typeface="+mj-ea"/>
                <a:cs typeface="Arial" panose="020B0604020202020204" pitchFamily="34" charset="0"/>
              </a:rPr>
              <a:t>(3)</a:t>
            </a:r>
            <a:endParaRPr lang="en-AU" i="1">
              <a:latin typeface="+mj-lt"/>
            </a:endParaRPr>
          </a:p>
        </p:txBody>
      </p:sp>
      <p:sp>
        <p:nvSpPr>
          <p:cNvPr id="7" name="TextBox 6">
            <a:extLst>
              <a:ext uri="{FF2B5EF4-FFF2-40B4-BE49-F238E27FC236}">
                <a16:creationId xmlns:a16="http://schemas.microsoft.com/office/drawing/2014/main" id="{978FEE7F-A4E2-FBD3-1906-D7C751C44D3B}"/>
              </a:ext>
            </a:extLst>
          </p:cNvPr>
          <p:cNvSpPr txBox="1"/>
          <p:nvPr/>
        </p:nvSpPr>
        <p:spPr>
          <a:xfrm>
            <a:off x="223434" y="940231"/>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Performing</a:t>
            </a:r>
            <a:endParaRPr lang="en-GB">
              <a:latin typeface="+mj-lt"/>
            </a:endParaRPr>
          </a:p>
        </p:txBody>
      </p:sp>
      <p:sp>
        <p:nvSpPr>
          <p:cNvPr id="3" name="TextBox 2">
            <a:extLst>
              <a:ext uri="{FF2B5EF4-FFF2-40B4-BE49-F238E27FC236}">
                <a16:creationId xmlns:a16="http://schemas.microsoft.com/office/drawing/2014/main" id="{E5CD4525-2164-4D94-B574-3D348650E00F}"/>
              </a:ext>
            </a:extLst>
          </p:cNvPr>
          <p:cNvSpPr txBox="1"/>
          <p:nvPr/>
        </p:nvSpPr>
        <p:spPr>
          <a:xfrm>
            <a:off x="223033" y="1480923"/>
            <a:ext cx="11875200" cy="9335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sz="1800" b="1" i="1">
                <a:ea typeface="Open Sans"/>
                <a:cs typeface="Open Sans"/>
              </a:rPr>
              <a:t>ka</a:t>
            </a:r>
            <a:r>
              <a:rPr lang="en-US" sz="1800" b="1">
                <a:ea typeface="Open Sans"/>
                <a:cs typeface="Open Sans"/>
              </a:rPr>
              <a:t> – sharp rap on the rim; wood sound.</a:t>
            </a:r>
            <a:endParaRPr lang="en-US" sz="1800">
              <a:ea typeface="Open Sans"/>
              <a:cs typeface="Open Sans"/>
            </a:endParaRPr>
          </a:p>
          <a:p>
            <a:pPr>
              <a:lnSpc>
                <a:spcPct val="150000"/>
              </a:lnSpc>
              <a:spcAft>
                <a:spcPts val="1200"/>
              </a:spcAft>
            </a:pPr>
            <a:r>
              <a:rPr lang="en-US" sz="1800">
                <a:ea typeface="Open Sans"/>
                <a:cs typeface="Open Sans"/>
              </a:rPr>
              <a:t>Let's see how it is used in the piece we are about to play. </a:t>
            </a:r>
            <a:endParaRPr lang="en-US" sz="1800">
              <a:ea typeface="Open Sans"/>
              <a:cs typeface="Arial"/>
            </a:endParaRPr>
          </a:p>
        </p:txBody>
      </p:sp>
      <p:pic>
        <p:nvPicPr>
          <p:cNvPr id="8" name="Picture 7" descr="One bar of 4/4 with a percussion clef. Quaver rest, quaver with don and an accent underneath, quaver with ka underneath. Quaver rest, crotchet with don and an accent underneath, followed by two quavers both with ka and an accent underneath. ">
            <a:extLst>
              <a:ext uri="{FF2B5EF4-FFF2-40B4-BE49-F238E27FC236}">
                <a16:creationId xmlns:a16="http://schemas.microsoft.com/office/drawing/2014/main" id="{813FD307-1E1A-1861-6758-CDEF3DFACA33}"/>
              </a:ext>
            </a:extLst>
          </p:cNvPr>
          <p:cNvPicPr>
            <a:picLocks noChangeAspect="1"/>
          </p:cNvPicPr>
          <p:nvPr/>
        </p:nvPicPr>
        <p:blipFill>
          <a:blip r:embed="rId3"/>
          <a:stretch>
            <a:fillRect/>
          </a:stretch>
        </p:blipFill>
        <p:spPr>
          <a:xfrm>
            <a:off x="2635183" y="2590800"/>
            <a:ext cx="6694657" cy="1433209"/>
          </a:xfrm>
          <a:prstGeom prst="rect">
            <a:avLst/>
          </a:prstGeom>
        </p:spPr>
      </p:pic>
      <p:pic>
        <p:nvPicPr>
          <p:cNvPr id="9" name="Picture 8" descr="This is two bars of 4/4 using a percussion clef. the patterns starts with two quavers where the second quaver is a rim shot on the drum. This is followed by a crotchet, quaver rest, a quaver rim shot and a crotchet. Bar two has a quaver rest, a quaver rim shot, a quaver, quaver rim shot, a quaver, quaver rim shot and a crotchet. ">
            <a:extLst>
              <a:ext uri="{FF2B5EF4-FFF2-40B4-BE49-F238E27FC236}">
                <a16:creationId xmlns:a16="http://schemas.microsoft.com/office/drawing/2014/main" id="{8306D104-4251-4244-62B8-2FDCD076B7AE}"/>
              </a:ext>
            </a:extLst>
          </p:cNvPr>
          <p:cNvPicPr>
            <a:picLocks noChangeAspect="1"/>
          </p:cNvPicPr>
          <p:nvPr/>
        </p:nvPicPr>
        <p:blipFill>
          <a:blip r:embed="rId4"/>
          <a:stretch>
            <a:fillRect/>
          </a:stretch>
        </p:blipFill>
        <p:spPr>
          <a:xfrm>
            <a:off x="235086" y="4658626"/>
            <a:ext cx="11494851" cy="1423704"/>
          </a:xfrm>
          <a:prstGeom prst="rect">
            <a:avLst/>
          </a:prstGeom>
        </p:spPr>
      </p:pic>
      <p:sp>
        <p:nvSpPr>
          <p:cNvPr id="2" name="Slide Number Placeholder 1">
            <a:extLst>
              <a:ext uri="{FF2B5EF4-FFF2-40B4-BE49-F238E27FC236}">
                <a16:creationId xmlns:a16="http://schemas.microsoft.com/office/drawing/2014/main" id="{30FD4A72-422E-5C94-DFF3-F406534E54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29901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C242FB22-90D7-4841-CC81-1ABC8582AF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1B1C2B-41DB-E878-1CB9-2F00EBC129C5}"/>
              </a:ext>
            </a:extLst>
          </p:cNvPr>
          <p:cNvSpPr>
            <a:spLocks noGrp="1"/>
          </p:cNvSpPr>
          <p:nvPr>
            <p:ph type="title"/>
          </p:nvPr>
        </p:nvSpPr>
        <p:spPr/>
        <p:txBody>
          <a:bodyPr/>
          <a:lstStyle/>
          <a:p>
            <a:r>
              <a:rPr lang="en-AU">
                <a:latin typeface="+mj-lt"/>
                <a:cs typeface="Arial"/>
              </a:rPr>
              <a:t>Activity 1.3 – the sound of t</a:t>
            </a:r>
            <a:r>
              <a:rPr lang="en-AU" i="1">
                <a:latin typeface="+mj-lt"/>
                <a:cs typeface="Arial"/>
              </a:rPr>
              <a:t>aiko </a:t>
            </a:r>
            <a:r>
              <a:rPr lang="en-AU" sz="3600" b="0" i="0" kern="1200">
                <a:solidFill>
                  <a:schemeClr val="accent1"/>
                </a:solidFill>
                <a:effectLst/>
                <a:latin typeface="Arial" panose="020B0604020202020204" pitchFamily="34" charset="0"/>
                <a:ea typeface="+mj-ea"/>
                <a:cs typeface="Arial" panose="020B0604020202020204" pitchFamily="34" charset="0"/>
              </a:rPr>
              <a:t>(4)</a:t>
            </a:r>
            <a:endParaRPr lang="en-AU" i="1">
              <a:latin typeface="+mj-lt"/>
              <a:cs typeface="Arial"/>
            </a:endParaRPr>
          </a:p>
        </p:txBody>
      </p:sp>
      <p:sp>
        <p:nvSpPr>
          <p:cNvPr id="17" name="Text Placeholder 16">
            <a:extLst>
              <a:ext uri="{FF2B5EF4-FFF2-40B4-BE49-F238E27FC236}">
                <a16:creationId xmlns:a16="http://schemas.microsoft.com/office/drawing/2014/main" id="{5FDAF14E-DA4E-DB7A-0BCC-545D2A2CEB0E}"/>
              </a:ext>
            </a:extLst>
          </p:cNvPr>
          <p:cNvSpPr>
            <a:spLocks noGrp="1"/>
          </p:cNvSpPr>
          <p:nvPr>
            <p:ph type="body" sz="quarter" idx="18"/>
          </p:nvPr>
        </p:nvSpPr>
        <p:spPr/>
        <p:txBody>
          <a:bodyPr/>
          <a:lstStyle/>
          <a:p>
            <a:r>
              <a:rPr lang="en-US">
                <a:latin typeface="+mj-lt"/>
                <a:cs typeface="Arial"/>
              </a:rPr>
              <a:t>Listening </a:t>
            </a:r>
            <a:endParaRPr lang="en-US">
              <a:latin typeface="+mj-lt"/>
            </a:endParaRPr>
          </a:p>
        </p:txBody>
      </p:sp>
      <p:sp>
        <p:nvSpPr>
          <p:cNvPr id="3" name="TextBox 2">
            <a:extLst>
              <a:ext uri="{FF2B5EF4-FFF2-40B4-BE49-F238E27FC236}">
                <a16:creationId xmlns:a16="http://schemas.microsoft.com/office/drawing/2014/main" id="{133CED83-DD15-DBD0-D332-57FD9224DF65}"/>
              </a:ext>
            </a:extLst>
          </p:cNvPr>
          <p:cNvSpPr txBox="1"/>
          <p:nvPr/>
        </p:nvSpPr>
        <p:spPr>
          <a:xfrm>
            <a:off x="359999" y="1382275"/>
            <a:ext cx="6343200" cy="24878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latin typeface="+mj-lt"/>
                <a:cs typeface="Arial"/>
              </a:rPr>
              <a:t>Reflection questions</a:t>
            </a:r>
            <a:endParaRPr lang="en-AU" sz="1800" b="1">
              <a:cs typeface="Arial"/>
            </a:endParaRPr>
          </a:p>
          <a:p>
            <a:pPr marL="285750" indent="-285750">
              <a:lnSpc>
                <a:spcPct val="150000"/>
              </a:lnSpc>
              <a:spcAft>
                <a:spcPts val="1200"/>
              </a:spcAft>
              <a:buFont typeface="Arial"/>
              <a:buChar char="•"/>
            </a:pPr>
            <a:r>
              <a:rPr lang="en-AU" sz="1800">
                <a:solidFill>
                  <a:srgbClr val="22272B"/>
                </a:solidFill>
                <a:ea typeface="Open Sans"/>
                <a:cs typeface="Arial"/>
              </a:rPr>
              <a:t>Which </a:t>
            </a:r>
            <a:r>
              <a:rPr lang="en-AU" sz="1800" i="1">
                <a:solidFill>
                  <a:srgbClr val="22272B"/>
                </a:solidFill>
                <a:ea typeface="Open Sans"/>
                <a:cs typeface="Arial"/>
              </a:rPr>
              <a:t>ostinato </a:t>
            </a:r>
            <a:r>
              <a:rPr lang="en-AU" sz="1800">
                <a:solidFill>
                  <a:srgbClr val="22272B"/>
                </a:solidFill>
                <a:ea typeface="Open Sans"/>
                <a:cs typeface="Arial"/>
              </a:rPr>
              <a:t>do you think might be the bass line? </a:t>
            </a:r>
          </a:p>
          <a:p>
            <a:pPr marL="285750" indent="-285750">
              <a:lnSpc>
                <a:spcPct val="150000"/>
              </a:lnSpc>
              <a:spcAft>
                <a:spcPts val="1200"/>
              </a:spcAft>
              <a:buFont typeface="Arial"/>
              <a:buChar char="•"/>
            </a:pPr>
            <a:r>
              <a:rPr lang="en-AU" sz="1800">
                <a:solidFill>
                  <a:srgbClr val="22272B"/>
                </a:solidFill>
                <a:ea typeface="Open Sans"/>
                <a:cs typeface="Arial"/>
              </a:rPr>
              <a:t>Which </a:t>
            </a:r>
            <a:r>
              <a:rPr lang="en-AU" sz="1800" i="1">
                <a:solidFill>
                  <a:srgbClr val="22272B"/>
                </a:solidFill>
                <a:ea typeface="Open Sans"/>
                <a:cs typeface="Arial"/>
              </a:rPr>
              <a:t>ostinato</a:t>
            </a:r>
            <a:r>
              <a:rPr lang="en-AU" sz="1800">
                <a:solidFill>
                  <a:srgbClr val="22272B"/>
                </a:solidFill>
                <a:ea typeface="Open Sans"/>
                <a:cs typeface="Arial"/>
              </a:rPr>
              <a:t> do you think might contain rhythmic interest and why?</a:t>
            </a:r>
          </a:p>
          <a:p>
            <a:pPr marL="285750" indent="-285750">
              <a:lnSpc>
                <a:spcPct val="150000"/>
              </a:lnSpc>
              <a:spcAft>
                <a:spcPts val="1200"/>
              </a:spcAft>
              <a:buFont typeface="Arial"/>
              <a:buChar char="•"/>
            </a:pPr>
            <a:r>
              <a:rPr lang="en-AU" sz="1800">
                <a:solidFill>
                  <a:srgbClr val="22272B"/>
                </a:solidFill>
                <a:ea typeface="Open Sans"/>
                <a:cs typeface="Arial"/>
              </a:rPr>
              <a:t>Explain what similarities do you see between the </a:t>
            </a:r>
            <a:r>
              <a:rPr lang="en-AU" sz="1800" i="1" err="1">
                <a:solidFill>
                  <a:srgbClr val="22272B"/>
                </a:solidFill>
                <a:ea typeface="Open Sans"/>
                <a:cs typeface="Arial"/>
              </a:rPr>
              <a:t>ostinati</a:t>
            </a:r>
            <a:r>
              <a:rPr lang="en-AU" sz="1800">
                <a:solidFill>
                  <a:srgbClr val="22272B"/>
                </a:solidFill>
                <a:ea typeface="Open Sans"/>
                <a:cs typeface="Arial"/>
              </a:rPr>
              <a:t>? </a:t>
            </a:r>
          </a:p>
        </p:txBody>
      </p:sp>
      <p:pic>
        <p:nvPicPr>
          <p:cNvPr id="6" name="Picture 5">
            <a:extLst>
              <a:ext uri="{FF2B5EF4-FFF2-40B4-BE49-F238E27FC236}">
                <a16:creationId xmlns:a16="http://schemas.microsoft.com/office/drawing/2014/main" id="{A9FA03CD-4864-8DB9-774C-F76EF6FA33C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0886" y="410261"/>
            <a:ext cx="4033114" cy="6037478"/>
          </a:xfrm>
          <a:prstGeom prst="rect">
            <a:avLst/>
          </a:prstGeom>
        </p:spPr>
      </p:pic>
      <p:sp>
        <p:nvSpPr>
          <p:cNvPr id="2" name="Slide Number Placeholder 1">
            <a:extLst>
              <a:ext uri="{FF2B5EF4-FFF2-40B4-BE49-F238E27FC236}">
                <a16:creationId xmlns:a16="http://schemas.microsoft.com/office/drawing/2014/main" id="{8C65A738-66FE-11E2-D52B-400BDDBFAA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14299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48E40AA-A181-25B3-4E94-9E078A7656C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3084D6F-14BF-7AEA-3BB7-8791FDE9B27B}"/>
              </a:ext>
            </a:extLst>
          </p:cNvPr>
          <p:cNvSpPr>
            <a:spLocks noGrp="1"/>
          </p:cNvSpPr>
          <p:nvPr>
            <p:ph type="title"/>
          </p:nvPr>
        </p:nvSpPr>
        <p:spPr>
          <a:xfrm>
            <a:off x="360000" y="360000"/>
            <a:ext cx="11484000" cy="545601"/>
          </a:xfrm>
        </p:spPr>
        <p:txBody>
          <a:bodyPr vert="horz" lIns="0" tIns="0" rIns="0" bIns="0" rtlCol="0" anchor="t">
            <a:normAutofit/>
          </a:bodyPr>
          <a:lstStyle/>
          <a:p>
            <a:r>
              <a:rPr lang="en-AU">
                <a:latin typeface="+mj-lt"/>
                <a:cs typeface="Arial"/>
              </a:rPr>
              <a:t>Activity 1.4 </a:t>
            </a:r>
            <a:r>
              <a:rPr lang="en-AU" i="1">
                <a:latin typeface="+mj-lt"/>
                <a:cs typeface="Arial"/>
              </a:rPr>
              <a:t>– ‘</a:t>
            </a:r>
            <a:r>
              <a:rPr lang="en-AU" i="1" err="1">
                <a:latin typeface="+mj-lt"/>
                <a:cs typeface="Arial"/>
              </a:rPr>
              <a:t>Kagemusha</a:t>
            </a:r>
            <a:r>
              <a:rPr lang="en-AU">
                <a:latin typeface="+mj-lt"/>
                <a:cs typeface="Arial"/>
              </a:rPr>
              <a:t>’ </a:t>
            </a:r>
            <a:r>
              <a:rPr lang="en-AU" sz="3600" b="0" i="0" kern="1200">
                <a:solidFill>
                  <a:schemeClr val="accent1"/>
                </a:solidFill>
                <a:effectLst/>
                <a:latin typeface="Arial" panose="020B0604020202020204" pitchFamily="34" charset="0"/>
                <a:ea typeface="+mj-ea"/>
                <a:cs typeface="Arial" panose="020B0604020202020204" pitchFamily="34" charset="0"/>
              </a:rPr>
              <a:t>(1)</a:t>
            </a:r>
            <a:endParaRPr lang="en-AU">
              <a:latin typeface="+mj-lt"/>
              <a:cs typeface="Arial"/>
            </a:endParaRPr>
          </a:p>
        </p:txBody>
      </p:sp>
      <p:sp>
        <p:nvSpPr>
          <p:cNvPr id="8" name="TextBox 7">
            <a:extLst>
              <a:ext uri="{FF2B5EF4-FFF2-40B4-BE49-F238E27FC236}">
                <a16:creationId xmlns:a16="http://schemas.microsoft.com/office/drawing/2014/main" id="{87465DD3-DA11-546A-1FC3-2DAFABEB3F63}"/>
              </a:ext>
            </a:extLst>
          </p:cNvPr>
          <p:cNvSpPr txBox="1"/>
          <p:nvPr/>
        </p:nvSpPr>
        <p:spPr>
          <a:xfrm>
            <a:off x="359999" y="982520"/>
            <a:ext cx="11483999" cy="310015"/>
          </a:xfrm>
          <a:prstGeom prst="rect">
            <a:avLst/>
          </a:prstGeom>
        </p:spPr>
        <p:txBody>
          <a:bodyPr rot="0" spcFirstLastPara="0" vertOverflow="overflow" horzOverflow="overflow" vert="horz" lIns="0" tIns="0" rIns="0" bIns="0" numCol="1" spcCol="0" rtlCol="0" fromWordArt="0" anchor="b" anchorCtr="0" forceAA="0" compatLnSpc="1">
            <a:prstTxWarp prst="textNoShape">
              <a:avLst/>
            </a:prstTxWarp>
            <a:noAutofit/>
          </a:bodyPr>
          <a:lstStyle/>
          <a:p>
            <a:pPr defTabSz="914377">
              <a:lnSpc>
                <a:spcPct val="140000"/>
              </a:lnSpc>
              <a:spcAft>
                <a:spcPts val="1200"/>
              </a:spcAft>
            </a:pPr>
            <a:r>
              <a:rPr lang="en-US" sz="2000" b="0" kern="1200">
                <a:solidFill>
                  <a:schemeClr val="accent2"/>
                </a:solidFill>
                <a:latin typeface="+mj-lt"/>
                <a:ea typeface="+mn-ea"/>
                <a:cs typeface="Arial" panose="020B0604020202020204" pitchFamily="34" charset="0"/>
              </a:rPr>
              <a:t>Performing</a:t>
            </a:r>
          </a:p>
        </p:txBody>
      </p:sp>
      <p:sp>
        <p:nvSpPr>
          <p:cNvPr id="3" name="TextBox 2">
            <a:extLst>
              <a:ext uri="{FF2B5EF4-FFF2-40B4-BE49-F238E27FC236}">
                <a16:creationId xmlns:a16="http://schemas.microsoft.com/office/drawing/2014/main" id="{2F11BF7E-D852-0984-12CC-24AB6B818BA5}"/>
              </a:ext>
            </a:extLst>
          </p:cNvPr>
          <p:cNvSpPr txBox="1"/>
          <p:nvPr/>
        </p:nvSpPr>
        <p:spPr>
          <a:xfrm>
            <a:off x="359999" y="1538257"/>
            <a:ext cx="4059601" cy="3611159"/>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defTabSz="914377">
              <a:lnSpc>
                <a:spcPct val="150000"/>
              </a:lnSpc>
              <a:spcAft>
                <a:spcPts val="1200"/>
              </a:spcAft>
            </a:pPr>
            <a:r>
              <a:rPr lang="en-US" sz="2000" b="0">
                <a:cs typeface="Arial"/>
              </a:rPr>
              <a:t>Now it's time to put these ideas into practice. It's time to play ‘</a:t>
            </a:r>
            <a:r>
              <a:rPr lang="en-US" sz="2000" b="0" i="1" err="1">
                <a:cs typeface="Arial"/>
              </a:rPr>
              <a:t>Kagemusha</a:t>
            </a:r>
            <a:r>
              <a:rPr lang="en-US" sz="2000" b="0">
                <a:cs typeface="Arial"/>
              </a:rPr>
              <a:t>’</a:t>
            </a:r>
            <a:r>
              <a:rPr lang="en-US" sz="2000" b="0" i="1">
                <a:cs typeface="Arial"/>
              </a:rPr>
              <a:t>.</a:t>
            </a:r>
            <a:r>
              <a:rPr lang="en-US" sz="2000" b="0">
                <a:cs typeface="Arial"/>
              </a:rPr>
              <a:t> </a:t>
            </a:r>
          </a:p>
        </p:txBody>
      </p:sp>
      <p:pic>
        <p:nvPicPr>
          <p:cNvPr id="7" name="Picture 6" descr="A group of young people playing miyadaiko in a row. ">
            <a:extLst>
              <a:ext uri="{FF2B5EF4-FFF2-40B4-BE49-F238E27FC236}">
                <a16:creationId xmlns:a16="http://schemas.microsoft.com/office/drawing/2014/main" id="{0031561C-B516-35CE-D137-9609267D64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8396" y="1538257"/>
            <a:ext cx="7085602" cy="4732020"/>
          </a:xfrm>
          <a:prstGeom prst="rect">
            <a:avLst/>
          </a:prstGeom>
          <a:noFill/>
        </p:spPr>
      </p:pic>
      <p:sp>
        <p:nvSpPr>
          <p:cNvPr id="2" name="Slide Number Placeholder 1">
            <a:extLst>
              <a:ext uri="{FF2B5EF4-FFF2-40B4-BE49-F238E27FC236}">
                <a16:creationId xmlns:a16="http://schemas.microsoft.com/office/drawing/2014/main" id="{EAF3DAAF-45D1-A40E-6CC2-CAD7F3E5C1F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18</a:t>
            </a:fld>
            <a:endParaRPr lang="en-AU"/>
          </a:p>
        </p:txBody>
      </p:sp>
    </p:spTree>
    <p:extLst>
      <p:ext uri="{BB962C8B-B14F-4D97-AF65-F5344CB8AC3E}">
        <p14:creationId xmlns:p14="http://schemas.microsoft.com/office/powerpoint/2010/main" val="149347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7217DFF-0F0D-D2B7-B75A-4C19B538D9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CA4154A-B546-0B4F-362C-AB809FD2218F}"/>
              </a:ext>
            </a:extLst>
          </p:cNvPr>
          <p:cNvSpPr>
            <a:spLocks noGrp="1"/>
          </p:cNvSpPr>
          <p:nvPr>
            <p:ph type="title"/>
          </p:nvPr>
        </p:nvSpPr>
        <p:spPr>
          <a:xfrm>
            <a:off x="360000" y="360000"/>
            <a:ext cx="11484000" cy="545601"/>
          </a:xfrm>
        </p:spPr>
        <p:txBody>
          <a:bodyPr vert="horz" lIns="0" tIns="0" rIns="0" bIns="0" rtlCol="0" anchor="t">
            <a:normAutofit/>
          </a:bodyPr>
          <a:lstStyle/>
          <a:p>
            <a:r>
              <a:rPr lang="en-AU">
                <a:latin typeface="+mj-lt"/>
                <a:cs typeface="Arial"/>
              </a:rPr>
              <a:t>Activity 1.4 </a:t>
            </a:r>
            <a:r>
              <a:rPr lang="en-AU" i="1">
                <a:latin typeface="+mj-lt"/>
                <a:cs typeface="Arial"/>
              </a:rPr>
              <a:t>– ‘</a:t>
            </a:r>
            <a:r>
              <a:rPr lang="en-AU" i="1" err="1">
                <a:latin typeface="+mj-lt"/>
                <a:cs typeface="Arial"/>
              </a:rPr>
              <a:t>Kagemusha</a:t>
            </a:r>
            <a:r>
              <a:rPr lang="en-AU">
                <a:latin typeface="+mj-lt"/>
                <a:cs typeface="Arial"/>
              </a:rPr>
              <a:t>’ (2</a:t>
            </a:r>
            <a:r>
              <a:rPr lang="en-AU" sz="3600" b="0" i="0" kern="1200">
                <a:solidFill>
                  <a:schemeClr val="accent1"/>
                </a:solidFill>
                <a:effectLst/>
                <a:latin typeface="Arial" panose="020B0604020202020204" pitchFamily="34" charset="0"/>
                <a:ea typeface="+mj-ea"/>
                <a:cs typeface="Arial" panose="020B0604020202020204" pitchFamily="34" charset="0"/>
              </a:rPr>
              <a:t>)</a:t>
            </a:r>
            <a:endParaRPr lang="en-AU">
              <a:latin typeface="+mj-lt"/>
              <a:cs typeface="Arial"/>
            </a:endParaRPr>
          </a:p>
        </p:txBody>
      </p:sp>
      <p:sp>
        <p:nvSpPr>
          <p:cNvPr id="8" name="TextBox 7">
            <a:extLst>
              <a:ext uri="{FF2B5EF4-FFF2-40B4-BE49-F238E27FC236}">
                <a16:creationId xmlns:a16="http://schemas.microsoft.com/office/drawing/2014/main" id="{8C4713F5-7698-56DE-2792-B262E49AD926}"/>
              </a:ext>
            </a:extLst>
          </p:cNvPr>
          <p:cNvSpPr txBox="1"/>
          <p:nvPr/>
        </p:nvSpPr>
        <p:spPr>
          <a:xfrm>
            <a:off x="359999" y="982520"/>
            <a:ext cx="11483999" cy="310015"/>
          </a:xfrm>
          <a:prstGeom prst="rect">
            <a:avLst/>
          </a:prstGeom>
        </p:spPr>
        <p:txBody>
          <a:bodyPr rot="0" spcFirstLastPara="0" vertOverflow="overflow" horzOverflow="overflow" vert="horz" lIns="0" tIns="0" rIns="0" bIns="0" numCol="1" spcCol="0" rtlCol="0" fromWordArt="0" anchor="b" anchorCtr="0" forceAA="0" compatLnSpc="1">
            <a:prstTxWarp prst="textNoShape">
              <a:avLst/>
            </a:prstTxWarp>
            <a:noAutofit/>
          </a:bodyPr>
          <a:lstStyle/>
          <a:p>
            <a:pPr defTabSz="914377">
              <a:lnSpc>
                <a:spcPct val="140000"/>
              </a:lnSpc>
              <a:spcAft>
                <a:spcPts val="1200"/>
              </a:spcAft>
            </a:pPr>
            <a:r>
              <a:rPr lang="en-US" sz="2000" b="0" kern="1200">
                <a:solidFill>
                  <a:schemeClr val="accent2"/>
                </a:solidFill>
                <a:latin typeface="+mj-lt"/>
                <a:ea typeface="+mn-ea"/>
                <a:cs typeface="Arial" panose="020B0604020202020204" pitchFamily="34" charset="0"/>
              </a:rPr>
              <a:t>Performing</a:t>
            </a:r>
          </a:p>
        </p:txBody>
      </p:sp>
      <p:sp>
        <p:nvSpPr>
          <p:cNvPr id="3" name="TextBox 2">
            <a:extLst>
              <a:ext uri="{FF2B5EF4-FFF2-40B4-BE49-F238E27FC236}">
                <a16:creationId xmlns:a16="http://schemas.microsoft.com/office/drawing/2014/main" id="{3D9C2003-F396-36E6-C309-30CD31AE804A}"/>
              </a:ext>
            </a:extLst>
          </p:cNvPr>
          <p:cNvSpPr txBox="1"/>
          <p:nvPr/>
        </p:nvSpPr>
        <p:spPr>
          <a:xfrm>
            <a:off x="359999" y="1711754"/>
            <a:ext cx="11483998" cy="10219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lnSpcReduction="10000"/>
          </a:bodyPr>
          <a:lstStyle/>
          <a:p>
            <a:pPr defTabSz="914377">
              <a:lnSpc>
                <a:spcPct val="150000"/>
              </a:lnSpc>
              <a:spcAft>
                <a:spcPts val="1200"/>
              </a:spcAft>
            </a:pPr>
            <a:r>
              <a:rPr lang="en-US" sz="2000" b="0" dirty="0">
                <a:cs typeface="Arial"/>
              </a:rPr>
              <a:t>Access the </a:t>
            </a:r>
            <a:r>
              <a:rPr lang="en-US" sz="2000" b="0" dirty="0">
                <a:cs typeface="Arial"/>
                <a:hlinkClick r:id="rId3"/>
              </a:rPr>
              <a:t>‘</a:t>
            </a:r>
            <a:r>
              <a:rPr lang="en-US" sz="2000" i="1" dirty="0" err="1">
                <a:cs typeface="Arial"/>
                <a:hlinkClick r:id="rId3"/>
              </a:rPr>
              <a:t>Kagemusha</a:t>
            </a:r>
            <a:r>
              <a:rPr lang="en-US" sz="2000" dirty="0">
                <a:cs typeface="Arial"/>
                <a:hlinkClick r:id="rId3"/>
              </a:rPr>
              <a:t> performance</a:t>
            </a:r>
            <a:r>
              <a:rPr lang="en-US" sz="2000" b="0" dirty="0">
                <a:cs typeface="Arial"/>
                <a:hlinkClick r:id="rId3"/>
              </a:rPr>
              <a:t> video’ </a:t>
            </a:r>
            <a:r>
              <a:rPr lang="en-US" sz="2000" b="0" dirty="0">
                <a:cs typeface="Arial"/>
              </a:rPr>
              <a:t>and the </a:t>
            </a:r>
            <a:r>
              <a:rPr lang="en-US" sz="2000" b="0" dirty="0">
                <a:cs typeface="Arial"/>
                <a:hlinkClick r:id="rId4"/>
              </a:rPr>
              <a:t>‘</a:t>
            </a:r>
            <a:r>
              <a:rPr lang="en-US" sz="2000" i="1" dirty="0" err="1">
                <a:cs typeface="Arial"/>
                <a:hlinkClick r:id="rId4"/>
              </a:rPr>
              <a:t>Kagemusha</a:t>
            </a:r>
            <a:r>
              <a:rPr lang="en-US" sz="2000" dirty="0">
                <a:cs typeface="Arial"/>
                <a:hlinkClick r:id="rId4"/>
              </a:rPr>
              <a:t> tutorial</a:t>
            </a:r>
            <a:r>
              <a:rPr lang="en-US" sz="2000" b="0" dirty="0">
                <a:cs typeface="Arial"/>
                <a:hlinkClick r:id="rId4"/>
              </a:rPr>
              <a:t> video’ </a:t>
            </a:r>
            <a:r>
              <a:rPr lang="en-US" sz="2000" b="0" dirty="0">
                <a:cs typeface="Arial"/>
              </a:rPr>
              <a:t>to learn to play ‘</a:t>
            </a:r>
            <a:r>
              <a:rPr lang="en-US" sz="2000" b="0" i="1" dirty="0" err="1">
                <a:cs typeface="Arial"/>
              </a:rPr>
              <a:t>Kagemusha</a:t>
            </a:r>
            <a:r>
              <a:rPr lang="en-US" sz="2000" b="0" dirty="0">
                <a:cs typeface="Arial"/>
              </a:rPr>
              <a:t>’</a:t>
            </a:r>
            <a:r>
              <a:rPr lang="en-US" sz="2000" b="0" i="1" dirty="0">
                <a:cs typeface="Arial"/>
              </a:rPr>
              <a:t>.</a:t>
            </a:r>
            <a:r>
              <a:rPr lang="en-US" sz="2000" b="0" dirty="0">
                <a:cs typeface="Arial"/>
              </a:rPr>
              <a:t> </a:t>
            </a:r>
          </a:p>
          <a:p>
            <a:pPr defTabSz="914377">
              <a:lnSpc>
                <a:spcPct val="150000"/>
              </a:lnSpc>
              <a:spcAft>
                <a:spcPts val="1200"/>
              </a:spcAft>
            </a:pPr>
            <a:endParaRPr lang="en-US" sz="2000" b="0" dirty="0">
              <a:cs typeface="Arial"/>
            </a:endParaRPr>
          </a:p>
        </p:txBody>
      </p:sp>
      <p:sp>
        <p:nvSpPr>
          <p:cNvPr id="2" name="Slide Number Placeholder 1">
            <a:extLst>
              <a:ext uri="{FF2B5EF4-FFF2-40B4-BE49-F238E27FC236}">
                <a16:creationId xmlns:a16="http://schemas.microsoft.com/office/drawing/2014/main" id="{C7C92730-E0DA-9704-BCE3-7AA1C2A4E11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pic>
        <p:nvPicPr>
          <p:cNvPr id="6" name="Picture 5">
            <a:extLst>
              <a:ext uri="{FF2B5EF4-FFF2-40B4-BE49-F238E27FC236}">
                <a16:creationId xmlns:a16="http://schemas.microsoft.com/office/drawing/2014/main" id="{41569DB1-F163-9570-9B26-6ADFE8663D3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824" y="2990977"/>
            <a:ext cx="5111428" cy="2884503"/>
          </a:xfrm>
          <a:prstGeom prst="rect">
            <a:avLst/>
          </a:prstGeom>
        </p:spPr>
      </p:pic>
      <p:pic>
        <p:nvPicPr>
          <p:cNvPr id="9" name="Picture 8">
            <a:extLst>
              <a:ext uri="{FF2B5EF4-FFF2-40B4-BE49-F238E27FC236}">
                <a16:creationId xmlns:a16="http://schemas.microsoft.com/office/drawing/2014/main" id="{E21C1D68-196D-DA3E-1DA2-D09CDF57207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5307" y="2990976"/>
            <a:ext cx="5144122" cy="2884503"/>
          </a:xfrm>
          <a:prstGeom prst="rect">
            <a:avLst/>
          </a:prstGeom>
        </p:spPr>
      </p:pic>
    </p:spTree>
    <p:extLst>
      <p:ext uri="{BB962C8B-B14F-4D97-AF65-F5344CB8AC3E}">
        <p14:creationId xmlns:p14="http://schemas.microsoft.com/office/powerpoint/2010/main" val="362396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a:latin typeface="+mj-lt"/>
                <a:ea typeface="Times New Roman" panose="02020603050405020304" pitchFamily="18" charset="0"/>
                <a:cs typeface="Arial"/>
              </a:rPr>
              <a:t>Influence and innovation</a:t>
            </a:r>
            <a:endParaRPr lang="en-AU">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cs typeface="Arial"/>
              </a:rPr>
              <a:t>Music – Stage 5</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vert="horz" lIns="0" tIns="0" rIns="0" bIns="0" rtlCol="0" anchor="t">
            <a:noAutofit/>
          </a:bodyPr>
          <a:lstStyle/>
          <a:p>
            <a:r>
              <a:rPr lang="en-AU">
                <a:latin typeface="+mj-lt"/>
                <a:cs typeface="Arial"/>
              </a:rPr>
              <a:t>PowerPoint</a:t>
            </a:r>
            <a:endParaRPr lang="en-AU">
              <a:latin typeface="+mj-lt"/>
            </a:endParaRPr>
          </a:p>
        </p:txBody>
      </p:sp>
      <p:pic>
        <p:nvPicPr>
          <p:cNvPr id="6" name="Picture Placeholder 5">
            <a:extLst>
              <a:ext uri="{FF2B5EF4-FFF2-40B4-BE49-F238E27FC236}">
                <a16:creationId xmlns:a16="http://schemas.microsoft.com/office/drawing/2014/main" id="{9475B556-EDC7-6215-CA38-7905E2B8AEA9}"/>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b="-8796"/>
          <a:stretch>
            <a:fillRect/>
          </a:stretch>
        </p:blipFill>
        <p:spPr>
          <a:xfrm>
            <a:off x="7128000" y="0"/>
            <a:ext cx="5064000" cy="6858000"/>
          </a:xfrm>
        </p:spPr>
      </p:pic>
      <p:sp>
        <p:nvSpPr>
          <p:cNvPr id="7" name="TextBox 6">
            <a:extLst>
              <a:ext uri="{FF2B5EF4-FFF2-40B4-BE49-F238E27FC236}">
                <a16:creationId xmlns:a16="http://schemas.microsoft.com/office/drawing/2014/main" id="{44B75235-1A4E-8F9B-68DB-5F656B694698}"/>
              </a:ext>
              <a:ext uri="{C183D7F6-B498-43B3-948B-1728B52AA6E4}">
                <adec:decorative xmlns:adec="http://schemas.microsoft.com/office/drawing/2017/decorative" val="1"/>
              </a:ext>
            </a:extLst>
          </p:cNvPr>
          <p:cNvSpPr txBox="1"/>
          <p:nvPr/>
        </p:nvSpPr>
        <p:spPr>
          <a:xfrm>
            <a:off x="7128000" y="6332535"/>
            <a:ext cx="5064000" cy="525465"/>
          </a:xfrm>
          <a:prstGeom prst="rect">
            <a:avLst/>
          </a:prstGeom>
          <a:noFill/>
        </p:spPr>
        <p:txBody>
          <a:bodyPr wrap="square" lIns="91440" tIns="45720" rIns="91440" bIns="45720" anchor="t">
            <a:spAutoFit/>
          </a:bodyPr>
          <a:lstStyle/>
          <a:p>
            <a:pPr>
              <a:lnSpc>
                <a:spcPct val="150000"/>
              </a:lnSpc>
              <a:spcAft>
                <a:spcPts val="600"/>
              </a:spcAft>
            </a:pPr>
            <a:r>
              <a:rPr lang="en-AU" sz="1000">
                <a:solidFill>
                  <a:schemeClr val="accent2"/>
                </a:solidFill>
                <a:hlinkClick r:id="rId4">
                  <a:extLst>
                    <a:ext uri="{A12FA001-AC4F-418D-AE19-62706E023703}">
                      <ahyp:hlinkClr xmlns:ahyp="http://schemas.microsoft.com/office/drawing/2018/hyperlinkcolor" val="tx"/>
                    </a:ext>
                  </a:extLst>
                </a:hlinkClick>
              </a:rPr>
              <a:t>Cool girl</a:t>
            </a:r>
            <a:r>
              <a:rPr lang="en-AU" sz="1000"/>
              <a:t> (2021) by </a:t>
            </a:r>
            <a:r>
              <a:rPr lang="en-AU" sz="1000" err="1"/>
              <a:t>Cuongaz</a:t>
            </a:r>
            <a:r>
              <a:rPr lang="en-AU" sz="1000" b="0" i="0">
                <a:effectLst/>
              </a:rPr>
              <a:t>, is licensed under Creative Commons </a:t>
            </a:r>
            <a:r>
              <a:rPr lang="en-AU" sz="1000"/>
              <a:t>4.0</a:t>
            </a:r>
            <a:r>
              <a:rPr lang="en-AU" sz="1000" b="0" i="0">
                <a:effectLst/>
              </a:rPr>
              <a:t> </a:t>
            </a:r>
            <a:br>
              <a:rPr lang="en-AU" sz="1000" b="0" i="0">
                <a:effectLst/>
              </a:rPr>
            </a:br>
            <a:r>
              <a:rPr lang="en-AU" sz="1000" b="0" i="0">
                <a:effectLst/>
              </a:rPr>
              <a:t>(</a:t>
            </a:r>
            <a:r>
              <a:rPr lang="en-AU" sz="1000"/>
              <a:t>accessed</a:t>
            </a:r>
            <a:r>
              <a:rPr lang="en-AU" sz="1000" b="0" i="0">
                <a:effectLst/>
              </a:rPr>
              <a:t> </a:t>
            </a:r>
            <a:r>
              <a:rPr lang="en-AU" sz="1000"/>
              <a:t>9 November  </a:t>
            </a:r>
            <a:r>
              <a:rPr lang="en-AU" sz="1000" b="0" i="0">
                <a:effectLst/>
              </a:rPr>
              <a:t>2025)</a:t>
            </a:r>
            <a:endParaRPr lang="en-AU" sz="1000"/>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5AD279-DFF3-F318-1E44-0483EE575F6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6DA113B-C4BE-8086-83C6-9A6ACD5D1D4C}"/>
              </a:ext>
            </a:extLst>
          </p:cNvPr>
          <p:cNvSpPr>
            <a:spLocks noGrp="1"/>
          </p:cNvSpPr>
          <p:nvPr>
            <p:ph type="title"/>
          </p:nvPr>
        </p:nvSpPr>
        <p:spPr>
          <a:xfrm>
            <a:off x="362400" y="332922"/>
            <a:ext cx="9937300" cy="545601"/>
          </a:xfrm>
        </p:spPr>
        <p:txBody>
          <a:bodyPr/>
          <a:lstStyle/>
          <a:p>
            <a:r>
              <a:rPr lang="en-AU">
                <a:latin typeface="+mj-lt"/>
                <a:cs typeface="Arial"/>
              </a:rPr>
              <a:t>Activity 1.5 – compositional analysis </a:t>
            </a:r>
            <a:r>
              <a:rPr lang="en-AU" sz="3600" b="0" i="0" kern="1200">
                <a:solidFill>
                  <a:schemeClr val="accent1"/>
                </a:solidFill>
                <a:effectLst/>
                <a:latin typeface="Arial" panose="020B0604020202020204" pitchFamily="34" charset="0"/>
                <a:ea typeface="+mj-ea"/>
                <a:cs typeface="Arial" panose="020B0604020202020204" pitchFamily="34" charset="0"/>
              </a:rPr>
              <a:t>(1)</a:t>
            </a:r>
            <a:endParaRPr lang="en-AU">
              <a:latin typeface="+mj-lt"/>
              <a:cs typeface="Arial"/>
            </a:endParaRPr>
          </a:p>
        </p:txBody>
      </p:sp>
      <p:sp>
        <p:nvSpPr>
          <p:cNvPr id="17" name="Text Placeholder 16">
            <a:extLst>
              <a:ext uri="{FF2B5EF4-FFF2-40B4-BE49-F238E27FC236}">
                <a16:creationId xmlns:a16="http://schemas.microsoft.com/office/drawing/2014/main" id="{E05178FA-1FBB-74B2-3EE1-733AE3810543}"/>
              </a:ext>
            </a:extLst>
          </p:cNvPr>
          <p:cNvSpPr>
            <a:spLocks noGrp="1"/>
          </p:cNvSpPr>
          <p:nvPr>
            <p:ph type="body" sz="quarter" idx="18"/>
          </p:nvPr>
        </p:nvSpPr>
        <p:spPr>
          <a:xfrm>
            <a:off x="362400" y="980810"/>
            <a:ext cx="7133999" cy="322015"/>
          </a:xfrm>
        </p:spPr>
        <p:txBody>
          <a:bodyPr/>
          <a:lstStyle/>
          <a:p>
            <a:r>
              <a:rPr lang="en-US">
                <a:latin typeface="+mj-lt"/>
                <a:cs typeface="Arial"/>
              </a:rPr>
              <a:t>‘</a:t>
            </a:r>
            <a:r>
              <a:rPr lang="en-US" i="1" err="1">
                <a:latin typeface="+mj-lt"/>
                <a:cs typeface="Arial"/>
              </a:rPr>
              <a:t>Kagemusha</a:t>
            </a:r>
            <a:r>
              <a:rPr lang="en-US">
                <a:latin typeface="+mj-lt"/>
                <a:cs typeface="Arial"/>
              </a:rPr>
              <a:t>’ </a:t>
            </a:r>
            <a:endParaRPr lang="en-US">
              <a:latin typeface="+mj-lt"/>
            </a:endParaRPr>
          </a:p>
        </p:txBody>
      </p:sp>
      <p:sp>
        <p:nvSpPr>
          <p:cNvPr id="3" name="TextBox 2">
            <a:extLst>
              <a:ext uri="{FF2B5EF4-FFF2-40B4-BE49-F238E27FC236}">
                <a16:creationId xmlns:a16="http://schemas.microsoft.com/office/drawing/2014/main" id="{A4D897F3-77C9-5180-2C4C-00344E5FB68B}"/>
              </a:ext>
            </a:extLst>
          </p:cNvPr>
          <p:cNvSpPr txBox="1"/>
          <p:nvPr/>
        </p:nvSpPr>
        <p:spPr>
          <a:xfrm>
            <a:off x="362400" y="1727129"/>
            <a:ext cx="5765018" cy="11951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cs typeface="Arial"/>
              </a:rPr>
              <a:t>Access the score for ‘</a:t>
            </a:r>
            <a:r>
              <a:rPr lang="en-AU" sz="1800" i="1" err="1">
                <a:cs typeface="Arial"/>
              </a:rPr>
              <a:t>Kagemusha</a:t>
            </a:r>
            <a:r>
              <a:rPr lang="en-AU" sz="1800">
                <a:cs typeface="Arial"/>
              </a:rPr>
              <a:t>’. Using a highlighter and pen, identify, highlight and label on the </a:t>
            </a:r>
            <a:r>
              <a:rPr lang="en-AU" sz="1800">
                <a:solidFill>
                  <a:srgbClr val="22272B"/>
                </a:solidFill>
                <a:ea typeface="Open Sans"/>
                <a:cs typeface="Arial"/>
              </a:rPr>
              <a:t>score, one example of each of the following:</a:t>
            </a:r>
            <a:endParaRPr lang="en-US" sz="1800">
              <a:cs typeface="Arial"/>
            </a:endParaRPr>
          </a:p>
        </p:txBody>
      </p:sp>
      <p:graphicFrame>
        <p:nvGraphicFramePr>
          <p:cNvPr id="6" name="Table 5" descr="A table containing a list of 12 musical terms related to the analysis ">
            <a:extLst>
              <a:ext uri="{FF2B5EF4-FFF2-40B4-BE49-F238E27FC236}">
                <a16:creationId xmlns:a16="http://schemas.microsoft.com/office/drawing/2014/main" id="{D5F1D522-1708-F5A2-B8B4-7361B031C440}"/>
              </a:ext>
            </a:extLst>
          </p:cNvPr>
          <p:cNvGraphicFramePr>
            <a:graphicFrameLocks noGrp="1"/>
          </p:cNvGraphicFramePr>
          <p:nvPr>
            <p:extLst>
              <p:ext uri="{D42A27DB-BD31-4B8C-83A1-F6EECF244321}">
                <p14:modId xmlns:p14="http://schemas.microsoft.com/office/powerpoint/2010/main" val="531756311"/>
              </p:ext>
            </p:extLst>
          </p:nvPr>
        </p:nvGraphicFramePr>
        <p:xfrm>
          <a:off x="6431987" y="1230976"/>
          <a:ext cx="4959463" cy="5465024"/>
        </p:xfrm>
        <a:graphic>
          <a:graphicData uri="http://schemas.openxmlformats.org/drawingml/2006/table">
            <a:tbl>
              <a:tblPr firstRow="1" bandRow="1">
                <a:tableStyleId>{5A111915-BE36-4E01-A7E5-04B1672EAD32}</a:tableStyleId>
              </a:tblPr>
              <a:tblGrid>
                <a:gridCol w="4162944">
                  <a:extLst>
                    <a:ext uri="{9D8B030D-6E8A-4147-A177-3AD203B41FA5}">
                      <a16:colId xmlns:a16="http://schemas.microsoft.com/office/drawing/2014/main" val="2206387536"/>
                    </a:ext>
                  </a:extLst>
                </a:gridCol>
                <a:gridCol w="796519">
                  <a:extLst>
                    <a:ext uri="{9D8B030D-6E8A-4147-A177-3AD203B41FA5}">
                      <a16:colId xmlns:a16="http://schemas.microsoft.com/office/drawing/2014/main" val="12307666"/>
                    </a:ext>
                  </a:extLst>
                </a:gridCol>
              </a:tblGrid>
              <a:tr h="424257">
                <a:tc>
                  <a:txBody>
                    <a:bodyPr/>
                    <a:lstStyle/>
                    <a:p>
                      <a:pPr marL="0" algn="l" rtl="0" eaLnBrk="1" latinLnBrk="0" hangingPunct="1">
                        <a:lnSpc>
                          <a:spcPct val="114000"/>
                        </a:lnSpc>
                        <a:spcAft>
                          <a:spcPts val="600"/>
                        </a:spcAft>
                        <a:buNone/>
                      </a:pPr>
                      <a:r>
                        <a:rPr lang="en-AU" sz="1600" b="1" kern="1200">
                          <a:solidFill>
                            <a:srgbClr val="FFFFFF"/>
                          </a:solidFill>
                          <a:effectLst/>
                          <a:latin typeface="+mj-lt"/>
                          <a:cs typeface="Arial"/>
                        </a:rPr>
                        <a:t>Music symbol or term</a:t>
                      </a:r>
                      <a:endParaRPr lang="en-AU" sz="1600">
                        <a:effectLst/>
                        <a:latin typeface="+mj-lt"/>
                        <a:cs typeface="Arial"/>
                      </a:endParaRPr>
                    </a:p>
                  </a:txBody>
                  <a:tcPr marR="0" marT="0" marB="0" anchor="ctr">
                    <a:lnL w="12700">
                      <a:solidFill>
                        <a:schemeClr val="tx1"/>
                      </a:solidFill>
                    </a:lnL>
                    <a:lnR>
                      <a:noFill/>
                    </a:lnR>
                    <a:lnT w="12700">
                      <a:solidFill>
                        <a:schemeClr val="tx1"/>
                      </a:solidFill>
                    </a:lnT>
                    <a:lnB w="0">
                      <a:noFill/>
                    </a:lnB>
                    <a:solidFill>
                      <a:srgbClr val="002060"/>
                    </a:solidFill>
                  </a:tcPr>
                </a:tc>
                <a:tc>
                  <a:txBody>
                    <a:bodyPr/>
                    <a:lstStyle/>
                    <a:p>
                      <a:pPr marL="0" algn="l" rtl="0" eaLnBrk="1" latinLnBrk="0" hangingPunct="1">
                        <a:lnSpc>
                          <a:spcPct val="114000"/>
                        </a:lnSpc>
                        <a:spcAft>
                          <a:spcPts val="600"/>
                        </a:spcAft>
                        <a:buNone/>
                      </a:pPr>
                      <a:r>
                        <a:rPr lang="en-AU" sz="1600">
                          <a:effectLst/>
                          <a:latin typeface="+mj-lt"/>
                        </a:rPr>
                        <a:t>Check</a:t>
                      </a:r>
                    </a:p>
                  </a:txBody>
                  <a:tcPr marR="0" marT="0" marB="0" anchor="ctr">
                    <a:lnL>
                      <a:noFill/>
                    </a:lnL>
                    <a:lnR w="12700">
                      <a:solidFill>
                        <a:schemeClr val="tx1"/>
                      </a:solidFill>
                    </a:lnR>
                    <a:lnT w="12700">
                      <a:solidFill>
                        <a:schemeClr val="tx1"/>
                      </a:solidFill>
                    </a:lnT>
                    <a:lnB w="0">
                      <a:noFill/>
                    </a:lnB>
                    <a:solidFill>
                      <a:srgbClr val="002060"/>
                    </a:solidFill>
                  </a:tcPr>
                </a:tc>
                <a:extLst>
                  <a:ext uri="{0D108BD9-81ED-4DB2-BD59-A6C34878D82A}">
                    <a16:rowId xmlns:a16="http://schemas.microsoft.com/office/drawing/2014/main" val="159476004"/>
                  </a:ext>
                </a:extLst>
              </a:tr>
              <a:tr h="420064">
                <a:tc>
                  <a:txBody>
                    <a:bodyPr/>
                    <a:lstStyle/>
                    <a:p>
                      <a:pPr marL="0" marR="0" indent="0" algn="l" rtl="0" eaLnBrk="1" fontAlgn="auto" latinLnBrk="0" hangingPunct="1">
                        <a:lnSpc>
                          <a:spcPct val="114000"/>
                        </a:lnSpc>
                        <a:spcAft>
                          <a:spcPts val="600"/>
                        </a:spcAft>
                        <a:buNone/>
                      </a:pPr>
                      <a:r>
                        <a:rPr lang="en-AU" sz="1600" kern="1200">
                          <a:solidFill>
                            <a:srgbClr val="22272B"/>
                          </a:solidFill>
                          <a:effectLst/>
                          <a:latin typeface="+mn-lt"/>
                          <a:cs typeface="Arial"/>
                        </a:rPr>
                        <a:t>  </a:t>
                      </a:r>
                      <a:r>
                        <a:rPr lang="en-AU" sz="1600" i="1" kern="1200">
                          <a:solidFill>
                            <a:srgbClr val="22272B"/>
                          </a:solidFill>
                          <a:effectLst/>
                          <a:latin typeface="+mn-lt"/>
                          <a:cs typeface="Arial"/>
                        </a:rPr>
                        <a:t>ostinato </a:t>
                      </a:r>
                      <a:r>
                        <a:rPr lang="en-AU" sz="1600" kern="1200">
                          <a:solidFill>
                            <a:srgbClr val="22272B"/>
                          </a:solidFill>
                          <a:effectLst/>
                          <a:latin typeface="+mn-lt"/>
                          <a:cs typeface="Arial"/>
                        </a:rPr>
                        <a:t>1, 2, 3, 4</a:t>
                      </a:r>
                    </a:p>
                  </a:txBody>
                  <a:tcPr marR="0" marT="0" marB="0" anchor="ctr">
                    <a:lnL w="12700">
                      <a:solidFill>
                        <a:schemeClr val="tx1"/>
                      </a:solidFill>
                    </a:lnL>
                    <a:lnR w="12700">
                      <a:solidFill>
                        <a:schemeClr val="tx1"/>
                      </a:solidFill>
                    </a:lnR>
                    <a:lnT w="0">
                      <a:noFill/>
                    </a:lnT>
                    <a:lnB w="12700">
                      <a:solidFill>
                        <a:schemeClr val="tx1"/>
                      </a:solidFill>
                    </a:lnB>
                    <a:noFill/>
                  </a:tcPr>
                </a:tc>
                <a:tc>
                  <a:txBody>
                    <a:bodyPr/>
                    <a:lstStyle/>
                    <a:p>
                      <a:pPr marL="0" algn="l" rtl="0" eaLnBrk="1" latinLnBrk="0" hangingPunct="1">
                        <a:lnSpc>
                          <a:spcPct val="114000"/>
                        </a:lnSpc>
                        <a:spcAft>
                          <a:spcPts val="600"/>
                        </a:spcAft>
                        <a:buNone/>
                      </a:pPr>
                      <a:endParaRPr lang="en-AU" sz="1600">
                        <a:effectLst/>
                        <a:latin typeface="+mn-lt"/>
                      </a:endParaRPr>
                    </a:p>
                  </a:txBody>
                  <a:tcPr marR="0" marT="0" marB="0" anchor="ctr">
                    <a:lnL w="12700">
                      <a:solidFill>
                        <a:schemeClr val="tx1"/>
                      </a:solidFill>
                    </a:lnL>
                    <a:lnR w="12700">
                      <a:solidFill>
                        <a:schemeClr val="tx1"/>
                      </a:solidFill>
                    </a:lnR>
                    <a:lnT w="0">
                      <a:noFill/>
                    </a:lnT>
                    <a:lnB w="12700">
                      <a:solidFill>
                        <a:schemeClr val="tx1"/>
                      </a:solidFill>
                    </a:lnB>
                    <a:noFill/>
                  </a:tcPr>
                </a:tc>
                <a:extLst>
                  <a:ext uri="{0D108BD9-81ED-4DB2-BD59-A6C34878D82A}">
                    <a16:rowId xmlns:a16="http://schemas.microsoft.com/office/drawing/2014/main" val="510230060"/>
                  </a:ext>
                </a:extLst>
              </a:tr>
              <a:tr h="420064">
                <a:tc>
                  <a:txBody>
                    <a:bodyPr/>
                    <a:lstStyle/>
                    <a:p>
                      <a:pPr marL="0" algn="l" rtl="0" eaLnBrk="1" latinLnBrk="0" hangingPunct="1">
                        <a:lnSpc>
                          <a:spcPct val="114000"/>
                        </a:lnSpc>
                        <a:spcAft>
                          <a:spcPts val="600"/>
                        </a:spcAft>
                        <a:buNone/>
                      </a:pPr>
                      <a:r>
                        <a:rPr lang="en-AU" sz="1600" kern="1200">
                          <a:solidFill>
                            <a:srgbClr val="22272B"/>
                          </a:solidFill>
                          <a:effectLst/>
                          <a:latin typeface="+mn-lt"/>
                          <a:cs typeface="Arial"/>
                        </a:rPr>
                        <a:t>  the first use of </a:t>
                      </a:r>
                      <a:r>
                        <a:rPr lang="en-AU" sz="1600" i="1" kern="1200">
                          <a:solidFill>
                            <a:srgbClr val="22272B"/>
                          </a:solidFill>
                          <a:effectLst/>
                          <a:latin typeface="+mn-lt"/>
                          <a:cs typeface="Arial"/>
                        </a:rPr>
                        <a:t>ka</a:t>
                      </a:r>
                      <a:endParaRPr lang="en-US" sz="1600" i="1">
                        <a:latin typeface="+mn-lt"/>
                      </a:endParaRP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marL="0" algn="l" rtl="0" eaLnBrk="1" latinLnBrk="0" hangingPunct="1">
                        <a:lnSpc>
                          <a:spcPct val="114000"/>
                        </a:lnSpc>
                        <a:spcAft>
                          <a:spcPts val="600"/>
                        </a:spcAft>
                        <a:buNone/>
                      </a:pPr>
                      <a:endParaRPr lang="en-AU" sz="1600">
                        <a:effectLst/>
                        <a:latin typeface="+mn-lt"/>
                      </a:endParaRP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3281225146"/>
                  </a:ext>
                </a:extLst>
              </a:tr>
              <a:tr h="420064">
                <a:tc>
                  <a:txBody>
                    <a:bodyPr/>
                    <a:lstStyle/>
                    <a:p>
                      <a:pPr marL="0" algn="l" rtl="0" eaLnBrk="1" latinLnBrk="0" hangingPunct="1">
                        <a:lnSpc>
                          <a:spcPct val="114000"/>
                        </a:lnSpc>
                        <a:spcAft>
                          <a:spcPts val="600"/>
                        </a:spcAft>
                        <a:buNone/>
                      </a:pPr>
                      <a:r>
                        <a:rPr lang="en-AU" sz="1600" kern="1200">
                          <a:solidFill>
                            <a:srgbClr val="22272B"/>
                          </a:solidFill>
                          <a:effectLst/>
                          <a:latin typeface="+mn-lt"/>
                          <a:cs typeface="Arial"/>
                        </a:rPr>
                        <a:t>  a cue bar</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algn="l" rtl="0" eaLnBrk="1" latinLnBrk="0" hangingPunct="1">
                        <a:lnSpc>
                          <a:spcPct val="114000"/>
                        </a:lnSpc>
                        <a:spcAft>
                          <a:spcPts val="600"/>
                        </a:spcAft>
                        <a:buNone/>
                      </a:pPr>
                      <a:r>
                        <a:rPr lang="en-AU" sz="1600">
                          <a:effectLst/>
                          <a:latin typeface="+mn-lt"/>
                        </a:rPr>
                        <a:t>  </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019739649"/>
                  </a:ext>
                </a:extLst>
              </a:tr>
              <a:tr h="420064">
                <a:tc>
                  <a:txBody>
                    <a:bodyPr/>
                    <a:lstStyle/>
                    <a:p>
                      <a:pPr marL="0" lvl="0" algn="l">
                        <a:lnSpc>
                          <a:spcPct val="114000"/>
                        </a:lnSpc>
                        <a:spcAft>
                          <a:spcPts val="600"/>
                        </a:spcAft>
                        <a:buNone/>
                      </a:pPr>
                      <a:r>
                        <a:rPr lang="en-AU" sz="1600" b="0" i="0" u="none" strike="noStrike" kern="1200" noProof="0">
                          <a:solidFill>
                            <a:srgbClr val="000000"/>
                          </a:solidFill>
                          <a:effectLst/>
                          <a:latin typeface="+mn-lt"/>
                        </a:rPr>
                        <a:t>  syncopation using accents, rests and ties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algn="l" rtl="0" eaLnBrk="1" latinLnBrk="0" hangingPunct="1">
                        <a:lnSpc>
                          <a:spcPct val="114000"/>
                        </a:lnSpc>
                        <a:spcAft>
                          <a:spcPts val="600"/>
                        </a:spcAft>
                        <a:buNone/>
                      </a:pPr>
                      <a:endParaRPr lang="en-AU" sz="1600">
                        <a:effectLst/>
                        <a:latin typeface="+mn-lt"/>
                      </a:endParaRP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689609539"/>
                  </a:ext>
                </a:extLst>
              </a:tr>
              <a:tr h="420064">
                <a:tc>
                  <a:txBody>
                    <a:bodyPr/>
                    <a:lstStyle/>
                    <a:p>
                      <a:pPr marL="0" algn="l" rtl="0" eaLnBrk="1" latinLnBrk="0" hangingPunct="1">
                        <a:lnSpc>
                          <a:spcPct val="114000"/>
                        </a:lnSpc>
                        <a:spcAft>
                          <a:spcPts val="600"/>
                        </a:spcAft>
                        <a:buNone/>
                      </a:pPr>
                      <a:r>
                        <a:rPr lang="en-AU" sz="1600" kern="1200">
                          <a:solidFill>
                            <a:srgbClr val="22272B"/>
                          </a:solidFill>
                          <a:effectLst/>
                          <a:latin typeface="+mn-lt"/>
                          <a:cs typeface="Arial"/>
                        </a:rPr>
                        <a:t>  a hemiola </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marL="0" algn="l" rtl="0" eaLnBrk="1" latinLnBrk="0" hangingPunct="1">
                        <a:lnSpc>
                          <a:spcPct val="114000"/>
                        </a:lnSpc>
                        <a:spcAft>
                          <a:spcPts val="600"/>
                        </a:spcAft>
                        <a:buNone/>
                      </a:pPr>
                      <a:endParaRPr lang="en-AU" sz="1600">
                        <a:effectLst/>
                        <a:latin typeface="+mn-lt"/>
                      </a:endParaRP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2385057687"/>
                  </a:ext>
                </a:extLst>
              </a:tr>
              <a:tr h="420064">
                <a:tc>
                  <a:txBody>
                    <a:bodyPr/>
                    <a:lstStyle/>
                    <a:p>
                      <a:pPr marL="0" lvl="0" algn="l">
                        <a:lnSpc>
                          <a:spcPct val="114000"/>
                        </a:lnSpc>
                        <a:spcAft>
                          <a:spcPts val="600"/>
                        </a:spcAft>
                        <a:buNone/>
                      </a:pPr>
                      <a:r>
                        <a:rPr lang="en-AU" sz="1600" b="0" i="0" u="none" strike="noStrike" kern="1200" noProof="0">
                          <a:solidFill>
                            <a:srgbClr val="000000"/>
                          </a:solidFill>
                          <a:effectLst/>
                          <a:latin typeface="+mn-lt"/>
                        </a:rPr>
                        <a:t>  bass role </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algn="l" rtl="0" eaLnBrk="1" latinLnBrk="0" hangingPunct="1">
                        <a:lnSpc>
                          <a:spcPct val="114000"/>
                        </a:lnSpc>
                        <a:spcAft>
                          <a:spcPts val="600"/>
                        </a:spcAft>
                        <a:buNone/>
                      </a:pPr>
                      <a:endParaRPr lang="en-AU" sz="1600">
                        <a:effectLst/>
                        <a:latin typeface="+mn-lt"/>
                      </a:endParaRP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052602661"/>
                  </a:ext>
                </a:extLst>
              </a:tr>
              <a:tr h="420064">
                <a:tc>
                  <a:txBody>
                    <a:bodyPr/>
                    <a:lstStyle/>
                    <a:p>
                      <a:pPr marL="0" algn="l" rtl="0" eaLnBrk="1" latinLnBrk="0" hangingPunct="1">
                        <a:lnSpc>
                          <a:spcPct val="114000"/>
                        </a:lnSpc>
                        <a:spcAft>
                          <a:spcPts val="600"/>
                        </a:spcAft>
                        <a:buNone/>
                      </a:pPr>
                      <a:r>
                        <a:rPr lang="en-AU" sz="1600" kern="1200">
                          <a:solidFill>
                            <a:srgbClr val="22272B"/>
                          </a:solidFill>
                          <a:effectLst/>
                          <a:latin typeface="+mn-lt"/>
                          <a:cs typeface="Arial"/>
                        </a:rPr>
                        <a:t>  pulse </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algn="l" rtl="0" eaLnBrk="1" latinLnBrk="0" hangingPunct="1">
                        <a:lnSpc>
                          <a:spcPct val="114000"/>
                        </a:lnSpc>
                        <a:spcAft>
                          <a:spcPts val="600"/>
                        </a:spcAft>
                        <a:buNone/>
                      </a:pPr>
                      <a:endParaRPr lang="en-AU" sz="1600">
                        <a:effectLst/>
                        <a:latin typeface="+mn-lt"/>
                      </a:endParaRP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400705744"/>
                  </a:ext>
                </a:extLst>
              </a:tr>
              <a:tr h="420064">
                <a:tc>
                  <a:txBody>
                    <a:bodyPr/>
                    <a:lstStyle/>
                    <a:p>
                      <a:pPr marL="0" algn="l" rtl="0" eaLnBrk="1" latinLnBrk="0" hangingPunct="1">
                        <a:lnSpc>
                          <a:spcPct val="114000"/>
                        </a:lnSpc>
                        <a:spcAft>
                          <a:spcPts val="600"/>
                        </a:spcAft>
                        <a:buNone/>
                      </a:pPr>
                      <a:r>
                        <a:rPr lang="en-AU" sz="1600" kern="1200">
                          <a:solidFill>
                            <a:srgbClr val="22272B"/>
                          </a:solidFill>
                          <a:effectLst/>
                          <a:latin typeface="+mn-lt"/>
                          <a:cs typeface="Arial"/>
                        </a:rPr>
                        <a:t>  rhythmic feature </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algn="l" rtl="0" eaLnBrk="1" latinLnBrk="0" hangingPunct="1">
                        <a:lnSpc>
                          <a:spcPct val="114000"/>
                        </a:lnSpc>
                        <a:spcAft>
                          <a:spcPts val="600"/>
                        </a:spcAft>
                        <a:buNone/>
                      </a:pPr>
                      <a:endParaRPr lang="en-AU" sz="1600">
                        <a:effectLst/>
                        <a:latin typeface="+mn-lt"/>
                      </a:endParaRP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725714240"/>
                  </a:ext>
                </a:extLst>
              </a:tr>
              <a:tr h="420064">
                <a:tc>
                  <a:txBody>
                    <a:bodyPr/>
                    <a:lstStyle/>
                    <a:p>
                      <a:pPr marL="0" algn="l" rtl="0" eaLnBrk="1" latinLnBrk="0" hangingPunct="1">
                        <a:lnSpc>
                          <a:spcPct val="114000"/>
                        </a:lnSpc>
                        <a:spcAft>
                          <a:spcPts val="600"/>
                        </a:spcAft>
                        <a:buNone/>
                      </a:pPr>
                      <a:r>
                        <a:rPr lang="en-AU" sz="1600" kern="1200">
                          <a:solidFill>
                            <a:srgbClr val="22272B"/>
                          </a:solidFill>
                          <a:effectLst/>
                          <a:latin typeface="+mn-lt"/>
                          <a:cs typeface="Arial"/>
                        </a:rPr>
                        <a:t>  fragmenting </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algn="l" rtl="0" eaLnBrk="1" latinLnBrk="0" hangingPunct="1">
                        <a:lnSpc>
                          <a:spcPct val="114000"/>
                        </a:lnSpc>
                        <a:spcAft>
                          <a:spcPts val="600"/>
                        </a:spcAft>
                        <a:buNone/>
                      </a:pPr>
                      <a:endParaRPr lang="en-AU" sz="1600">
                        <a:effectLst/>
                        <a:latin typeface="+mn-lt"/>
                      </a:endParaRP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405256150"/>
                  </a:ext>
                </a:extLst>
              </a:tr>
              <a:tr h="420064">
                <a:tc>
                  <a:txBody>
                    <a:bodyPr/>
                    <a:lstStyle/>
                    <a:p>
                      <a:pPr marL="0" algn="l" rtl="0" eaLnBrk="1" latinLnBrk="0" hangingPunct="1">
                        <a:lnSpc>
                          <a:spcPct val="114000"/>
                        </a:lnSpc>
                        <a:spcAft>
                          <a:spcPts val="600"/>
                        </a:spcAft>
                        <a:buNone/>
                      </a:pPr>
                      <a:r>
                        <a:rPr lang="en-AU" sz="1600" kern="1200">
                          <a:solidFill>
                            <a:srgbClr val="22272B"/>
                          </a:solidFill>
                          <a:effectLst/>
                          <a:latin typeface="+mn-lt"/>
                          <a:cs typeface="Arial"/>
                        </a:rPr>
                        <a:t>  call and response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algn="l" rtl="0" eaLnBrk="1" latinLnBrk="0" hangingPunct="1">
                        <a:lnSpc>
                          <a:spcPct val="114000"/>
                        </a:lnSpc>
                        <a:spcAft>
                          <a:spcPts val="600"/>
                        </a:spcAft>
                        <a:buNone/>
                      </a:pPr>
                      <a:endParaRPr lang="en-AU" sz="1600">
                        <a:effectLst/>
                        <a:latin typeface="+mn-lt"/>
                      </a:endParaRP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877366079"/>
                  </a:ext>
                </a:extLst>
              </a:tr>
              <a:tr h="420064">
                <a:tc>
                  <a:txBody>
                    <a:bodyPr/>
                    <a:lstStyle/>
                    <a:p>
                      <a:pPr marL="0" algn="l" rtl="0" eaLnBrk="1" latinLnBrk="0" hangingPunct="1">
                        <a:lnSpc>
                          <a:spcPct val="114000"/>
                        </a:lnSpc>
                        <a:spcAft>
                          <a:spcPts val="600"/>
                        </a:spcAft>
                        <a:buNone/>
                      </a:pPr>
                      <a:r>
                        <a:rPr lang="en-AU" sz="1600" kern="1200">
                          <a:solidFill>
                            <a:srgbClr val="22272B"/>
                          </a:solidFill>
                          <a:effectLst/>
                          <a:latin typeface="+mn-lt"/>
                          <a:cs typeface="Arial"/>
                        </a:rPr>
                        <a:t>  unison rhythms</a:t>
                      </a:r>
                    </a:p>
                  </a:txBody>
                  <a:tcPr marR="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algn="l" rtl="0" eaLnBrk="1" latinLnBrk="0" hangingPunct="1">
                        <a:lnSpc>
                          <a:spcPct val="114000"/>
                        </a:lnSpc>
                        <a:spcAft>
                          <a:spcPts val="600"/>
                        </a:spcAft>
                        <a:buNone/>
                      </a:pPr>
                      <a:endParaRPr lang="en-AU" sz="1600">
                        <a:effectLst/>
                        <a:latin typeface="+mn-lt"/>
                      </a:endParaRPr>
                    </a:p>
                  </a:txBody>
                  <a:tcPr marR="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7906199"/>
                  </a:ext>
                </a:extLst>
              </a:tr>
              <a:tr h="420063">
                <a:tc>
                  <a:txBody>
                    <a:bodyPr/>
                    <a:lstStyle/>
                    <a:p>
                      <a:pPr marL="0" lvl="0" algn="l">
                        <a:lnSpc>
                          <a:spcPct val="114000"/>
                        </a:lnSpc>
                        <a:spcAft>
                          <a:spcPts val="600"/>
                        </a:spcAft>
                        <a:buNone/>
                      </a:pPr>
                      <a:r>
                        <a:rPr lang="en-AU" sz="1600" kern="1200">
                          <a:solidFill>
                            <a:srgbClr val="22272B"/>
                          </a:solidFill>
                          <a:effectLst/>
                          <a:latin typeface="+mn-lt"/>
                          <a:cs typeface="Arial"/>
                        </a:rPr>
                        <a:t>  cross rhythms or rhythmic complexity</a:t>
                      </a:r>
                      <a:endParaRPr lang="en-AU" sz="1600" kern="1200" err="1">
                        <a:solidFill>
                          <a:srgbClr val="22272B"/>
                        </a:solidFill>
                        <a:effectLst/>
                        <a:latin typeface="+mn-lt"/>
                        <a:cs typeface="Arial"/>
                      </a:endParaRP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lvl="0" algn="l">
                        <a:lnSpc>
                          <a:spcPct val="114000"/>
                        </a:lnSpc>
                        <a:spcAft>
                          <a:spcPts val="600"/>
                        </a:spcAft>
                        <a:buNone/>
                      </a:pPr>
                      <a:endParaRPr lang="en-AU" sz="1600" dirty="0">
                        <a:effectLst/>
                        <a:latin typeface="+mn-lt"/>
                      </a:endParaRPr>
                    </a:p>
                  </a:txBody>
                  <a:tcPr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915777166"/>
                  </a:ext>
                </a:extLst>
              </a:tr>
            </a:tbl>
          </a:graphicData>
        </a:graphic>
      </p:graphicFrame>
      <p:sp>
        <p:nvSpPr>
          <p:cNvPr id="2" name="Slide Number Placeholder 1">
            <a:extLst>
              <a:ext uri="{FF2B5EF4-FFF2-40B4-BE49-F238E27FC236}">
                <a16:creationId xmlns:a16="http://schemas.microsoft.com/office/drawing/2014/main" id="{EAB03771-7C71-C52B-D9C4-0420C42FF2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303984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CC9E3F-4B21-D8A1-33E0-A414D8F775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9778BBF-5818-F7AF-BEEE-D8B09E3C37B3}"/>
              </a:ext>
            </a:extLst>
          </p:cNvPr>
          <p:cNvSpPr>
            <a:spLocks noGrp="1"/>
          </p:cNvSpPr>
          <p:nvPr>
            <p:ph type="title"/>
          </p:nvPr>
        </p:nvSpPr>
        <p:spPr>
          <a:xfrm>
            <a:off x="483824" y="346674"/>
            <a:ext cx="9333276" cy="545601"/>
          </a:xfrm>
        </p:spPr>
        <p:txBody>
          <a:bodyPr/>
          <a:lstStyle/>
          <a:p>
            <a:r>
              <a:rPr lang="en-AU">
                <a:latin typeface="+mj-lt"/>
                <a:cs typeface="Arial"/>
              </a:rPr>
              <a:t>Activity 1.5 – compositional analysis </a:t>
            </a:r>
            <a:r>
              <a:rPr lang="en-AU" sz="3600" b="0" i="0" kern="1200">
                <a:solidFill>
                  <a:schemeClr val="accent1"/>
                </a:solidFill>
                <a:effectLst/>
                <a:latin typeface="Arial" panose="020B0604020202020204" pitchFamily="34" charset="0"/>
                <a:ea typeface="+mj-ea"/>
                <a:cs typeface="Arial" panose="020B0604020202020204" pitchFamily="34" charset="0"/>
              </a:rPr>
              <a:t>(2)</a:t>
            </a:r>
            <a:endParaRPr lang="en-AU">
              <a:latin typeface="+mj-lt"/>
              <a:cs typeface="Arial"/>
            </a:endParaRPr>
          </a:p>
        </p:txBody>
      </p:sp>
      <p:sp>
        <p:nvSpPr>
          <p:cNvPr id="17" name="Text Placeholder 16">
            <a:extLst>
              <a:ext uri="{FF2B5EF4-FFF2-40B4-BE49-F238E27FC236}">
                <a16:creationId xmlns:a16="http://schemas.microsoft.com/office/drawing/2014/main" id="{0B5C62CD-B0F3-87D5-01F4-4F54033A94F9}"/>
              </a:ext>
            </a:extLst>
          </p:cNvPr>
          <p:cNvSpPr>
            <a:spLocks noGrp="1"/>
          </p:cNvSpPr>
          <p:nvPr>
            <p:ph type="body" sz="quarter" idx="18"/>
          </p:nvPr>
        </p:nvSpPr>
        <p:spPr>
          <a:xfrm>
            <a:off x="483824" y="976665"/>
            <a:ext cx="7133999" cy="322015"/>
          </a:xfrm>
        </p:spPr>
        <p:txBody>
          <a:bodyPr/>
          <a:lstStyle/>
          <a:p>
            <a:r>
              <a:rPr lang="en-US">
                <a:latin typeface="+mj-lt"/>
                <a:cs typeface="Arial"/>
              </a:rPr>
              <a:t>‘</a:t>
            </a:r>
            <a:r>
              <a:rPr lang="en-US" i="1" err="1">
                <a:latin typeface="+mj-lt"/>
                <a:cs typeface="Arial"/>
              </a:rPr>
              <a:t>Kagemusha</a:t>
            </a:r>
            <a:r>
              <a:rPr lang="en-US">
                <a:latin typeface="+mj-lt"/>
                <a:cs typeface="Arial"/>
              </a:rPr>
              <a:t>’ </a:t>
            </a:r>
            <a:endParaRPr lang="en-US">
              <a:latin typeface="+mj-lt"/>
            </a:endParaRPr>
          </a:p>
        </p:txBody>
      </p:sp>
      <p:pic>
        <p:nvPicPr>
          <p:cNvPr id="3" name="Picture 2" descr="First page of the score for Kagemusha. It has four staves using percussion clef. Opens with ostinato played twice and repeated. Section A starts with ostinato 2 using staggered entries and a ka pattern at the end to cue the next section. ">
            <a:extLst>
              <a:ext uri="{FF2B5EF4-FFF2-40B4-BE49-F238E27FC236}">
                <a16:creationId xmlns:a16="http://schemas.microsoft.com/office/drawing/2014/main" id="{D8B406FB-7F41-5C54-F6E1-3628FD7B23D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33903" y="834000"/>
            <a:ext cx="8924195" cy="5772000"/>
          </a:xfrm>
          <a:prstGeom prst="rect">
            <a:avLst/>
          </a:prstGeom>
        </p:spPr>
      </p:pic>
      <p:sp>
        <p:nvSpPr>
          <p:cNvPr id="2" name="Slide Number Placeholder 1">
            <a:extLst>
              <a:ext uri="{FF2B5EF4-FFF2-40B4-BE49-F238E27FC236}">
                <a16:creationId xmlns:a16="http://schemas.microsoft.com/office/drawing/2014/main" id="{95057ED6-09C8-1CC3-E071-D8C8FEC850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300436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91F685-BBC3-DDDE-D595-C346DD61F0E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270A5FA-0205-F5C7-9263-6B79FCE702F5}"/>
              </a:ext>
            </a:extLst>
          </p:cNvPr>
          <p:cNvSpPr>
            <a:spLocks noGrp="1"/>
          </p:cNvSpPr>
          <p:nvPr>
            <p:ph type="title"/>
          </p:nvPr>
        </p:nvSpPr>
        <p:spPr>
          <a:xfrm>
            <a:off x="422672" y="316816"/>
            <a:ext cx="9496028" cy="545601"/>
          </a:xfrm>
        </p:spPr>
        <p:txBody>
          <a:bodyPr/>
          <a:lstStyle/>
          <a:p>
            <a:r>
              <a:rPr lang="en-AU">
                <a:latin typeface="+mj-lt"/>
                <a:cs typeface="Arial"/>
              </a:rPr>
              <a:t>Activity 1.5 – compositional analysis </a:t>
            </a:r>
            <a:r>
              <a:rPr lang="en-AU" sz="3600" b="0" i="0" kern="1200">
                <a:solidFill>
                  <a:schemeClr val="accent1"/>
                </a:solidFill>
                <a:effectLst/>
                <a:latin typeface="Arial" panose="020B0604020202020204" pitchFamily="34" charset="0"/>
                <a:ea typeface="+mj-ea"/>
                <a:cs typeface="Arial" panose="020B0604020202020204" pitchFamily="34" charset="0"/>
              </a:rPr>
              <a:t>(3)</a:t>
            </a:r>
            <a:endParaRPr lang="en-AU">
              <a:latin typeface="+mj-lt"/>
              <a:cs typeface="Arial"/>
            </a:endParaRPr>
          </a:p>
        </p:txBody>
      </p:sp>
      <p:sp>
        <p:nvSpPr>
          <p:cNvPr id="17" name="Text Placeholder 16">
            <a:extLst>
              <a:ext uri="{FF2B5EF4-FFF2-40B4-BE49-F238E27FC236}">
                <a16:creationId xmlns:a16="http://schemas.microsoft.com/office/drawing/2014/main" id="{4A53D8B5-D039-0495-1680-A89D62855099}"/>
              </a:ext>
            </a:extLst>
          </p:cNvPr>
          <p:cNvSpPr>
            <a:spLocks noGrp="1"/>
          </p:cNvSpPr>
          <p:nvPr>
            <p:ph type="body" sz="quarter" idx="18"/>
          </p:nvPr>
        </p:nvSpPr>
        <p:spPr>
          <a:xfrm>
            <a:off x="422672" y="948000"/>
            <a:ext cx="7133999" cy="322015"/>
          </a:xfrm>
        </p:spPr>
        <p:txBody>
          <a:bodyPr/>
          <a:lstStyle/>
          <a:p>
            <a:r>
              <a:rPr lang="en-US">
                <a:latin typeface="+mj-lt"/>
                <a:cs typeface="Arial"/>
              </a:rPr>
              <a:t>‘</a:t>
            </a:r>
            <a:r>
              <a:rPr lang="en-US" i="1" err="1">
                <a:latin typeface="+mj-lt"/>
                <a:cs typeface="Arial"/>
              </a:rPr>
              <a:t>Kagemusha</a:t>
            </a:r>
            <a:r>
              <a:rPr lang="en-US" i="1">
                <a:latin typeface="+mj-lt"/>
                <a:cs typeface="Arial"/>
              </a:rPr>
              <a:t>’ </a:t>
            </a:r>
            <a:endParaRPr lang="en-US" i="1">
              <a:latin typeface="+mj-lt"/>
            </a:endParaRPr>
          </a:p>
        </p:txBody>
      </p:sp>
      <p:pic>
        <p:nvPicPr>
          <p:cNvPr id="4" name="Picture 3" descr="The second page of the score for Kagemusha. Four staves using percussion clef. Section B has ostinato 2 starting, a repeated syncopated fragment, hemiola, unison rhythms to cue the next section. Section C starts with ostinato 4 is a two bar pattern and the piece builds in rhythmic complexity. ">
            <a:extLst>
              <a:ext uri="{FF2B5EF4-FFF2-40B4-BE49-F238E27FC236}">
                <a16:creationId xmlns:a16="http://schemas.microsoft.com/office/drawing/2014/main" id="{4824DB3B-A2BD-07BA-90B3-860650C268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6660" y="948000"/>
            <a:ext cx="8896681" cy="5772000"/>
          </a:xfrm>
          <a:prstGeom prst="rect">
            <a:avLst/>
          </a:prstGeom>
        </p:spPr>
      </p:pic>
      <p:sp>
        <p:nvSpPr>
          <p:cNvPr id="2" name="Slide Number Placeholder 1">
            <a:extLst>
              <a:ext uri="{FF2B5EF4-FFF2-40B4-BE49-F238E27FC236}">
                <a16:creationId xmlns:a16="http://schemas.microsoft.com/office/drawing/2014/main" id="{A6E8BBF1-6F0C-2B0E-5BFB-8045D2BCF0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340011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00F6F5-4BE8-ABEF-576E-41F64F633D9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010146-2E53-41E9-84F5-C75239F4E300}"/>
              </a:ext>
            </a:extLst>
          </p:cNvPr>
          <p:cNvSpPr>
            <a:spLocks noGrp="1"/>
          </p:cNvSpPr>
          <p:nvPr>
            <p:ph type="title"/>
          </p:nvPr>
        </p:nvSpPr>
        <p:spPr>
          <a:xfrm>
            <a:off x="316300" y="324744"/>
            <a:ext cx="10186599" cy="545601"/>
          </a:xfrm>
        </p:spPr>
        <p:txBody>
          <a:bodyPr/>
          <a:lstStyle/>
          <a:p>
            <a:r>
              <a:rPr lang="en-AU">
                <a:latin typeface="+mj-lt"/>
                <a:cs typeface="Arial"/>
              </a:rPr>
              <a:t>Activity 1.5 – compositional analysis </a:t>
            </a:r>
            <a:r>
              <a:rPr lang="en-AU" sz="3600" b="0" i="0" kern="1200">
                <a:solidFill>
                  <a:schemeClr val="accent1"/>
                </a:solidFill>
                <a:effectLst/>
                <a:latin typeface="Arial" panose="020B0604020202020204" pitchFamily="34" charset="0"/>
                <a:ea typeface="+mj-ea"/>
                <a:cs typeface="Arial" panose="020B0604020202020204" pitchFamily="34" charset="0"/>
              </a:rPr>
              <a:t>(4)</a:t>
            </a:r>
            <a:endParaRPr lang="en-AU">
              <a:latin typeface="+mj-lt"/>
              <a:cs typeface="Arial"/>
            </a:endParaRPr>
          </a:p>
        </p:txBody>
      </p:sp>
      <p:sp>
        <p:nvSpPr>
          <p:cNvPr id="17" name="Text Placeholder 16">
            <a:extLst>
              <a:ext uri="{FF2B5EF4-FFF2-40B4-BE49-F238E27FC236}">
                <a16:creationId xmlns:a16="http://schemas.microsoft.com/office/drawing/2014/main" id="{907DD7DC-B856-748E-BE00-F36A5D594261}"/>
              </a:ext>
            </a:extLst>
          </p:cNvPr>
          <p:cNvSpPr>
            <a:spLocks noGrp="1"/>
          </p:cNvSpPr>
          <p:nvPr>
            <p:ph type="body" sz="quarter" idx="18"/>
          </p:nvPr>
        </p:nvSpPr>
        <p:spPr>
          <a:xfrm>
            <a:off x="316301" y="956484"/>
            <a:ext cx="7133999" cy="322015"/>
          </a:xfrm>
        </p:spPr>
        <p:txBody>
          <a:bodyPr/>
          <a:lstStyle/>
          <a:p>
            <a:r>
              <a:rPr lang="en-US" i="1">
                <a:latin typeface="+mj-lt"/>
                <a:cs typeface="Arial"/>
              </a:rPr>
              <a:t>‘</a:t>
            </a:r>
            <a:r>
              <a:rPr lang="en-US" i="1" err="1">
                <a:latin typeface="+mj-lt"/>
                <a:cs typeface="Arial"/>
              </a:rPr>
              <a:t>Kagemusha</a:t>
            </a:r>
            <a:r>
              <a:rPr lang="en-US">
                <a:latin typeface="+mj-lt"/>
                <a:cs typeface="Arial"/>
              </a:rPr>
              <a:t>’ </a:t>
            </a:r>
            <a:endParaRPr lang="en-US">
              <a:latin typeface="+mj-lt"/>
            </a:endParaRPr>
          </a:p>
        </p:txBody>
      </p:sp>
      <p:pic>
        <p:nvPicPr>
          <p:cNvPr id="3" name="Picture 2" descr="Third page of Kagemusha score. Section D rhythmically complex using syncopation with rests, ties and accents. Different length patterns and tone colour changes to create musical interest. Section E is mostly in unison to create a strong finish, ">
            <a:extLst>
              <a:ext uri="{FF2B5EF4-FFF2-40B4-BE49-F238E27FC236}">
                <a16:creationId xmlns:a16="http://schemas.microsoft.com/office/drawing/2014/main" id="{38C1E7C9-11C4-D492-9DBB-280B196727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4348" y="956484"/>
            <a:ext cx="8583304" cy="5958000"/>
          </a:xfrm>
          <a:prstGeom prst="rect">
            <a:avLst/>
          </a:prstGeom>
        </p:spPr>
      </p:pic>
      <p:sp>
        <p:nvSpPr>
          <p:cNvPr id="2" name="Slide Number Placeholder 1">
            <a:extLst>
              <a:ext uri="{FF2B5EF4-FFF2-40B4-BE49-F238E27FC236}">
                <a16:creationId xmlns:a16="http://schemas.microsoft.com/office/drawing/2014/main" id="{910072B4-1547-DA0D-BE62-9A7329EA55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145259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3F927A-7C92-69FE-55EC-8E96DA9839E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531CAE-B6F2-CB2D-799A-BF1F8ED59D34}"/>
              </a:ext>
            </a:extLst>
          </p:cNvPr>
          <p:cNvSpPr>
            <a:spLocks noGrp="1"/>
          </p:cNvSpPr>
          <p:nvPr>
            <p:ph type="title"/>
          </p:nvPr>
        </p:nvSpPr>
        <p:spPr>
          <a:xfrm>
            <a:off x="340576" y="322538"/>
            <a:ext cx="8384324" cy="545601"/>
          </a:xfrm>
        </p:spPr>
        <p:txBody>
          <a:bodyPr/>
          <a:lstStyle/>
          <a:p>
            <a:r>
              <a:rPr lang="en-AU">
                <a:latin typeface="+mj-lt"/>
                <a:cs typeface="Arial"/>
              </a:rPr>
              <a:t>Activity 1.5 – compositional analysis </a:t>
            </a:r>
            <a:r>
              <a:rPr lang="en-AU" sz="3600" b="0" i="0" kern="1200">
                <a:solidFill>
                  <a:schemeClr val="accent1"/>
                </a:solidFill>
                <a:effectLst/>
                <a:latin typeface="Arial" panose="020B0604020202020204" pitchFamily="34" charset="0"/>
                <a:ea typeface="+mj-ea"/>
                <a:cs typeface="Arial" panose="020B0604020202020204" pitchFamily="34" charset="0"/>
              </a:rPr>
              <a:t>(5)</a:t>
            </a:r>
            <a:endParaRPr lang="en-AU">
              <a:latin typeface="+mj-lt"/>
              <a:cs typeface="Arial"/>
            </a:endParaRPr>
          </a:p>
        </p:txBody>
      </p:sp>
      <p:sp>
        <p:nvSpPr>
          <p:cNvPr id="17" name="Text Placeholder 16">
            <a:extLst>
              <a:ext uri="{FF2B5EF4-FFF2-40B4-BE49-F238E27FC236}">
                <a16:creationId xmlns:a16="http://schemas.microsoft.com/office/drawing/2014/main" id="{41A5529D-8D50-AD67-8F4D-457D560B2BC1}"/>
              </a:ext>
            </a:extLst>
          </p:cNvPr>
          <p:cNvSpPr>
            <a:spLocks noGrp="1"/>
          </p:cNvSpPr>
          <p:nvPr>
            <p:ph type="body" sz="quarter" idx="18"/>
          </p:nvPr>
        </p:nvSpPr>
        <p:spPr>
          <a:xfrm>
            <a:off x="340576" y="1015656"/>
            <a:ext cx="7133999" cy="322015"/>
          </a:xfrm>
        </p:spPr>
        <p:txBody>
          <a:bodyPr/>
          <a:lstStyle/>
          <a:p>
            <a:r>
              <a:rPr lang="en-US">
                <a:latin typeface="+mj-lt"/>
                <a:cs typeface="Arial"/>
              </a:rPr>
              <a:t>‘</a:t>
            </a:r>
            <a:r>
              <a:rPr lang="en-US" i="1" err="1">
                <a:latin typeface="+mj-lt"/>
                <a:cs typeface="Arial"/>
              </a:rPr>
              <a:t>Kagemusha</a:t>
            </a:r>
            <a:r>
              <a:rPr lang="en-US">
                <a:latin typeface="+mj-lt"/>
                <a:cs typeface="Arial"/>
              </a:rPr>
              <a:t>’ </a:t>
            </a:r>
            <a:endParaRPr lang="en-US">
              <a:latin typeface="+mj-lt"/>
            </a:endParaRPr>
          </a:p>
        </p:txBody>
      </p:sp>
      <p:sp>
        <p:nvSpPr>
          <p:cNvPr id="7" name="TextBox 6">
            <a:extLst>
              <a:ext uri="{FF2B5EF4-FFF2-40B4-BE49-F238E27FC236}">
                <a16:creationId xmlns:a16="http://schemas.microsoft.com/office/drawing/2014/main" id="{30EBBC1E-57E5-FC80-DB62-33B16D6FB1D8}"/>
              </a:ext>
            </a:extLst>
          </p:cNvPr>
          <p:cNvSpPr txBox="1"/>
          <p:nvPr/>
        </p:nvSpPr>
        <p:spPr>
          <a:xfrm>
            <a:off x="340576" y="1485188"/>
            <a:ext cx="4253638" cy="24052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2000">
                <a:solidFill>
                  <a:srgbClr val="22272B"/>
                </a:solidFill>
                <a:cs typeface="Arial"/>
              </a:rPr>
              <a:t>Using the information gathered from the score, respond to this question.  </a:t>
            </a:r>
          </a:p>
          <a:p>
            <a:pPr>
              <a:lnSpc>
                <a:spcPct val="150000"/>
              </a:lnSpc>
              <a:spcAft>
                <a:spcPts val="1200"/>
              </a:spcAft>
            </a:pPr>
            <a:r>
              <a:rPr lang="en-GB" sz="2000">
                <a:solidFill>
                  <a:srgbClr val="22272B"/>
                </a:solidFill>
                <a:cs typeface="Arial"/>
              </a:rPr>
              <a:t>How has the composer used </a:t>
            </a:r>
            <a:r>
              <a:rPr lang="en-GB" sz="2000" b="1">
                <a:solidFill>
                  <a:srgbClr val="22272B"/>
                </a:solidFill>
                <a:cs typeface="Arial"/>
              </a:rPr>
              <a:t>duration</a:t>
            </a:r>
            <a:r>
              <a:rPr lang="en-GB" sz="2000">
                <a:solidFill>
                  <a:srgbClr val="22272B"/>
                </a:solidFill>
                <a:cs typeface="Arial"/>
              </a:rPr>
              <a:t> and </a:t>
            </a:r>
            <a:r>
              <a:rPr lang="en-GB" sz="2000" b="1">
                <a:solidFill>
                  <a:srgbClr val="22272B"/>
                </a:solidFill>
                <a:cs typeface="Arial"/>
              </a:rPr>
              <a:t>texture</a:t>
            </a:r>
            <a:r>
              <a:rPr lang="en-GB" sz="2000">
                <a:solidFill>
                  <a:srgbClr val="22272B"/>
                </a:solidFill>
                <a:cs typeface="Arial"/>
              </a:rPr>
              <a:t> to create musical interest?</a:t>
            </a:r>
            <a:endParaRPr lang="en-US" sz="2000">
              <a:cs typeface="Arial"/>
            </a:endParaRPr>
          </a:p>
        </p:txBody>
      </p:sp>
      <p:pic>
        <p:nvPicPr>
          <p:cNvPr id="3" name="Picture 2" descr="This image has a stage with 8 miyadaiko drums lined up in two rows of four. Behind the first row are two japanese taiko performers with bacchi in their hands, standing in a wide leg stance. They are smiling. The second row has 4 performers with bacchi in different positions. All performers are in traditional taiko happi coats. ">
            <a:extLst>
              <a:ext uri="{FF2B5EF4-FFF2-40B4-BE49-F238E27FC236}">
                <a16:creationId xmlns:a16="http://schemas.microsoft.com/office/drawing/2014/main" id="{786A1C26-052B-4590-6DC2-5ECCB13B5B77}"/>
              </a:ext>
            </a:extLst>
          </p:cNvPr>
          <p:cNvPicPr>
            <a:picLocks noChangeAspect="1"/>
          </p:cNvPicPr>
          <p:nvPr/>
        </p:nvPicPr>
        <p:blipFill>
          <a:blip r:embed="rId3"/>
          <a:stretch>
            <a:fillRect/>
          </a:stretch>
        </p:blipFill>
        <p:spPr>
          <a:xfrm>
            <a:off x="4793399" y="1485188"/>
            <a:ext cx="7058025" cy="4695825"/>
          </a:xfrm>
          <a:prstGeom prst="rect">
            <a:avLst/>
          </a:prstGeom>
        </p:spPr>
      </p:pic>
      <p:sp>
        <p:nvSpPr>
          <p:cNvPr id="6" name="TextBox 5">
            <a:extLst>
              <a:ext uri="{FF2B5EF4-FFF2-40B4-BE49-F238E27FC236}">
                <a16:creationId xmlns:a16="http://schemas.microsoft.com/office/drawing/2014/main" id="{B4DA63A6-8B17-2650-7266-73F520F8058D}"/>
              </a:ext>
            </a:extLst>
          </p:cNvPr>
          <p:cNvSpPr txBox="1"/>
          <p:nvPr/>
        </p:nvSpPr>
        <p:spPr>
          <a:xfrm>
            <a:off x="4785975" y="6181013"/>
            <a:ext cx="7058025" cy="246221"/>
          </a:xfrm>
          <a:prstGeom prst="rect">
            <a:avLst/>
          </a:prstGeom>
          <a:noFill/>
        </p:spPr>
        <p:txBody>
          <a:bodyPr wrap="square">
            <a:spAutoFit/>
          </a:bodyPr>
          <a:lstStyle/>
          <a:p>
            <a:r>
              <a:rPr lang="en-GB" sz="1000" b="0" i="0" u="sng" strike="noStrike">
                <a:solidFill>
                  <a:srgbClr val="467886"/>
                </a:solidFill>
                <a:effectLst/>
                <a:latin typeface="Arial" panose="020B0604020202020204" pitchFamily="34" charset="0"/>
                <a:hlinkClick r:id="rId4"/>
              </a:rPr>
              <a:t>Taiko Concert</a:t>
            </a:r>
            <a:r>
              <a:rPr lang="en-GB" sz="1000" b="0" i="0">
                <a:solidFill>
                  <a:srgbClr val="000000"/>
                </a:solidFill>
                <a:effectLst/>
                <a:latin typeface="Arial" panose="020B0604020202020204" pitchFamily="34" charset="0"/>
              </a:rPr>
              <a:t> (2016) by Choo Yut Shing. Used under Creative Commons BY-NC-ND 3.0 (</a:t>
            </a:r>
            <a:r>
              <a:rPr lang="en-GB" sz="1000">
                <a:solidFill>
                  <a:srgbClr val="000000"/>
                </a:solidFill>
                <a:latin typeface="Arial" panose="020B0604020202020204" pitchFamily="34" charset="0"/>
              </a:rPr>
              <a:t>accessed</a:t>
            </a:r>
            <a:r>
              <a:rPr lang="en-GB" sz="1000" b="0" i="0">
                <a:solidFill>
                  <a:srgbClr val="000000"/>
                </a:solidFill>
                <a:effectLst/>
                <a:latin typeface="Arial" panose="020B0604020202020204" pitchFamily="34" charset="0"/>
              </a:rPr>
              <a:t> August 2025) </a:t>
            </a:r>
            <a:endParaRPr lang="en-US" sz="1000"/>
          </a:p>
        </p:txBody>
      </p:sp>
      <p:sp>
        <p:nvSpPr>
          <p:cNvPr id="2" name="Slide Number Placeholder 1">
            <a:extLst>
              <a:ext uri="{FF2B5EF4-FFF2-40B4-BE49-F238E27FC236}">
                <a16:creationId xmlns:a16="http://schemas.microsoft.com/office/drawing/2014/main" id="{F91CE307-A602-B648-94F9-7C65F95FEE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386660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D4F68-6C86-AE6F-2BAE-4753B797F80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37101DF-2064-EFCD-AC46-DAAC8670D0AB}"/>
              </a:ext>
            </a:extLst>
          </p:cNvPr>
          <p:cNvSpPr>
            <a:spLocks noGrp="1"/>
          </p:cNvSpPr>
          <p:nvPr>
            <p:ph type="ctrTitle"/>
          </p:nvPr>
        </p:nvSpPr>
        <p:spPr>
          <a:xfrm>
            <a:off x="663825" y="391231"/>
            <a:ext cx="8337300" cy="1599494"/>
          </a:xfrm>
        </p:spPr>
        <p:txBody>
          <a:bodyPr/>
          <a:lstStyle/>
          <a:p>
            <a:r>
              <a:rPr lang="en-AU">
                <a:latin typeface="+mj-lt"/>
                <a:cs typeface="Arial"/>
              </a:rPr>
              <a:t>Learning sequence 2  </a:t>
            </a:r>
            <a:br>
              <a:rPr lang="en-AU">
                <a:latin typeface="+mj-lt"/>
                <a:cs typeface="Arial"/>
              </a:rPr>
            </a:br>
            <a:r>
              <a:rPr lang="en-AU">
                <a:latin typeface="+mj-lt"/>
                <a:cs typeface="Arial"/>
              </a:rPr>
              <a:t>From tradition to tomorrow</a:t>
            </a:r>
          </a:p>
        </p:txBody>
      </p:sp>
      <p:pic>
        <p:nvPicPr>
          <p:cNvPr id="3" name="Picture 2">
            <a:extLst>
              <a:ext uri="{FF2B5EF4-FFF2-40B4-BE49-F238E27FC236}">
                <a16:creationId xmlns:a16="http://schemas.microsoft.com/office/drawing/2014/main" id="{5F80956E-6322-828E-1862-EDCFF2D4A7E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2105" y="2853330"/>
            <a:ext cx="7579895" cy="3898552"/>
          </a:xfrm>
          <a:prstGeom prst="rect">
            <a:avLst/>
          </a:prstGeom>
        </p:spPr>
      </p:pic>
    </p:spTree>
    <p:extLst>
      <p:ext uri="{BB962C8B-B14F-4D97-AF65-F5344CB8AC3E}">
        <p14:creationId xmlns:p14="http://schemas.microsoft.com/office/powerpoint/2010/main" val="242986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400E8-CF93-D677-C25D-6D3AE6E7446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47E888-98D2-D8BE-AD73-1D58537E4012}"/>
              </a:ext>
            </a:extLst>
          </p:cNvPr>
          <p:cNvSpPr>
            <a:spLocks noGrp="1"/>
          </p:cNvSpPr>
          <p:nvPr>
            <p:ph type="title"/>
          </p:nvPr>
        </p:nvSpPr>
        <p:spPr/>
        <p:txBody>
          <a:bodyPr/>
          <a:lstStyle/>
          <a:p>
            <a:r>
              <a:rPr lang="en-AU">
                <a:latin typeface="+mj-lt"/>
              </a:rPr>
              <a:t>Learning intentions and success criteria (2)</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544D2DC-D792-8884-49D0-D3DCE91841CF}"/>
                  </a:ext>
                </a:extLst>
              </p:cNvPr>
              <p:cNvSpPr txBox="1"/>
              <p:nvPr/>
            </p:nvSpPr>
            <p:spPr>
              <a:xfrm>
                <a:off x="359998" y="1796863"/>
                <a:ext cx="11303000" cy="48091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600" b="1" dirty="0">
                    <a:solidFill>
                      <a:schemeClr val="accent1"/>
                    </a:solidFill>
                    <a:latin typeface="+mj-lt"/>
                    <a:cs typeface="Arial"/>
                  </a:rPr>
                  <a:t>We are learning to</a:t>
                </a:r>
              </a:p>
              <a:p>
                <a:pPr marL="342900" indent="-342900">
                  <a:lnSpc>
                    <a:spcPct val="150000"/>
                  </a:lnSpc>
                  <a:spcAft>
                    <a:spcPts val="1200"/>
                  </a:spcAft>
                  <a:buFont typeface="Arial" panose="020B0604020202020204" pitchFamily="34" charset="0"/>
                  <a:buChar char="•"/>
                </a:pPr>
                <a:r>
                  <a:rPr lang="en-AU" sz="1600" dirty="0">
                    <a:cs typeface="Arial"/>
                  </a:rPr>
                  <a:t>understand how cultural change has influenced the development of </a:t>
                </a:r>
                <a:r>
                  <a:rPr lang="en-AU" sz="1600" i="1" dirty="0">
                    <a:cs typeface="Arial"/>
                  </a:rPr>
                  <a:t>taiko</a:t>
                </a:r>
                <a:r>
                  <a:rPr lang="en-AU" sz="1600" dirty="0">
                    <a:cs typeface="Arial"/>
                  </a:rPr>
                  <a:t> music</a:t>
                </a:r>
              </a:p>
              <a:p>
                <a:pPr marL="342900" indent="-342900">
                  <a:lnSpc>
                    <a:spcPct val="150000"/>
                  </a:lnSpc>
                  <a:spcAft>
                    <a:spcPts val="1200"/>
                  </a:spcAft>
                  <a:buFont typeface="Arial" panose="020B0604020202020204" pitchFamily="34" charset="0"/>
                  <a:buChar char="•"/>
                </a:pPr>
                <a:r>
                  <a:rPr lang="en-AU" sz="1600" dirty="0">
                    <a:cs typeface="Arial"/>
                  </a:rPr>
                  <a:t>analyse and perform rhythmic patterns inspired by traditional and contemporary </a:t>
                </a:r>
                <a:r>
                  <a:rPr lang="en-AU" sz="1600" i="1" dirty="0">
                    <a:cs typeface="Arial"/>
                  </a:rPr>
                  <a:t>taiko</a:t>
                </a:r>
                <a:r>
                  <a:rPr lang="en-AU" sz="1600" dirty="0">
                    <a:cs typeface="Arial"/>
                  </a:rPr>
                  <a:t> drumming</a:t>
                </a:r>
              </a:p>
              <a:p>
                <a:pPr marL="342900" indent="-342900">
                  <a:lnSpc>
                    <a:spcPct val="150000"/>
                  </a:lnSpc>
                  <a:spcAft>
                    <a:spcPts val="1200"/>
                  </a:spcAft>
                  <a:buFont typeface="Arial" panose="020B0604020202020204" pitchFamily="34" charset="0"/>
                  <a:buChar char="•"/>
                </a:pPr>
                <a:r>
                  <a:rPr lang="en-AU" sz="1600" dirty="0">
                    <a:cs typeface="Arial"/>
                  </a:rPr>
                  <a:t>use rhythmic structures, groupings, and texture to create an original composition that reflects cultural significance. </a:t>
                </a:r>
              </a:p>
              <a:p>
                <a:pPr>
                  <a:lnSpc>
                    <a:spcPct val="150000"/>
                  </a:lnSpc>
                  <a:spcAft>
                    <a:spcPts val="1200"/>
                  </a:spcAft>
                </a:pPr>
                <a:r>
                  <a:rPr lang="en-AU" sz="1600" b="1" dirty="0">
                    <a:solidFill>
                      <a:schemeClr val="accent1"/>
                    </a:solidFill>
                    <a:latin typeface="+mj-lt"/>
                    <a:cs typeface="Arial"/>
                  </a:rPr>
                  <a:t>We can</a:t>
                </a:r>
              </a:p>
              <a:p>
                <a:pPr marL="342900" indent="-342900">
                  <a:lnSpc>
                    <a:spcPct val="150000"/>
                  </a:lnSpc>
                  <a:spcAft>
                    <a:spcPts val="1200"/>
                  </a:spcAft>
                  <a:buFont typeface="Arial" panose="020B0604020202020204" pitchFamily="34" charset="0"/>
                  <a:buChar char="•"/>
                </a:pPr>
                <a:r>
                  <a:rPr lang="en-US" sz="1600" dirty="0">
                    <a:cs typeface="Arial"/>
                  </a:rPr>
                  <a:t>explain how </a:t>
                </a:r>
                <a:r>
                  <a:rPr lang="en-US" sz="1600" i="1" dirty="0">
                    <a:cs typeface="Arial"/>
                  </a:rPr>
                  <a:t>taiko </a:t>
                </a:r>
                <a:r>
                  <a:rPr lang="en-US" sz="1600" dirty="0">
                    <a:cs typeface="Arial"/>
                  </a:rPr>
                  <a:t>music has evolved over time and identify key cultural influences from the text and video performances</a:t>
                </a:r>
              </a:p>
              <a:p>
                <a:pPr marL="342900" indent="-342900">
                  <a:lnSpc>
                    <a:spcPct val="150000"/>
                  </a:lnSpc>
                  <a:spcAft>
                    <a:spcPts val="1200"/>
                  </a:spcAft>
                  <a:buFont typeface="Arial" panose="020B0604020202020204" pitchFamily="34" charset="0"/>
                  <a:buChar char="•"/>
                </a:pPr>
                <a:r>
                  <a:rPr lang="en-US" sz="1600" dirty="0">
                    <a:cs typeface="Arial"/>
                  </a:rPr>
                  <a:t>accurately perform and layer rhythmic patterns such as </a:t>
                </a:r>
                <a:r>
                  <a:rPr lang="en-US" sz="1600" i="1" dirty="0" err="1">
                    <a:cs typeface="Arial"/>
                  </a:rPr>
                  <a:t>kuchi</a:t>
                </a:r>
                <a:r>
                  <a:rPr lang="en-US" sz="1600" i="1" dirty="0">
                    <a:cs typeface="Arial"/>
                  </a:rPr>
                  <a:t>–</a:t>
                </a:r>
                <a:r>
                  <a:rPr lang="en-US" sz="1600" i="1" dirty="0" err="1">
                    <a:cs typeface="Arial"/>
                  </a:rPr>
                  <a:t>shoga</a:t>
                </a:r>
                <a:r>
                  <a:rPr lang="en-US" sz="1600" dirty="0">
                    <a:cs typeface="Arial"/>
                  </a:rPr>
                  <a:t> and additive </a:t>
                </a:r>
                <a:r>
                  <a:rPr lang="en-US" sz="1600" dirty="0" err="1">
                    <a:cs typeface="Arial"/>
                  </a:rPr>
                  <a:t>metres</a:t>
                </a:r>
                <a:r>
                  <a:rPr lang="en-US" sz="1600" dirty="0">
                    <a:cs typeface="Arial"/>
                  </a:rPr>
                  <a:t> like</a:t>
                </a:r>
                <a:r>
                  <a:rPr lang="en-US" sz="1600" dirty="0">
                    <a:solidFill>
                      <a:srgbClr val="22272B"/>
                    </a:solidFill>
                    <a:cs typeface="Arial"/>
                  </a:rPr>
                  <a:t> </a:t>
                </a:r>
                <a14:m>
                  <m:oMath xmlns:m="http://schemas.openxmlformats.org/officeDocument/2006/math">
                    <m:f>
                      <m:fPr>
                        <m:type m:val="noBar"/>
                        <m:ctrlPr>
                          <a:rPr lang="en-US" sz="1600" i="1" smtClean="0">
                            <a:solidFill>
                              <a:srgbClr val="22272B"/>
                            </a:solidFill>
                            <a:latin typeface="Cambria Math" panose="02040503050406030204" pitchFamily="18" charset="0"/>
                            <a:cs typeface="Arial"/>
                          </a:rPr>
                        </m:ctrlPr>
                      </m:fPr>
                      <m:num>
                        <m:r>
                          <a:rPr lang="en-AU" sz="1600" smtClean="0">
                            <a:solidFill>
                              <a:srgbClr val="22272B"/>
                            </a:solidFill>
                            <a:latin typeface="Cambria Math" panose="02040503050406030204" pitchFamily="18" charset="0"/>
                            <a:cs typeface="Arial"/>
                          </a:rPr>
                          <m:t>7</m:t>
                        </m:r>
                      </m:num>
                      <m:den>
                        <m:r>
                          <a:rPr lang="en-AU" sz="1600" smtClean="0">
                            <a:solidFill>
                              <a:srgbClr val="22272B"/>
                            </a:solidFill>
                            <a:latin typeface="Cambria Math" panose="02040503050406030204" pitchFamily="18" charset="0"/>
                            <a:cs typeface="Arial"/>
                          </a:rPr>
                          <m:t>4</m:t>
                        </m:r>
                      </m:den>
                    </m:f>
                  </m:oMath>
                </a14:m>
                <a:r>
                  <a:rPr lang="en-US" sz="1600" dirty="0">
                    <a:cs typeface="Arial"/>
                  </a:rPr>
                  <a:t> and </a:t>
                </a:r>
                <a14:m>
                  <m:oMath xmlns:m="http://schemas.openxmlformats.org/officeDocument/2006/math">
                    <m:f>
                      <m:fPr>
                        <m:type m:val="noBar"/>
                        <m:ctrlPr>
                          <a:rPr lang="en-US" sz="1600" i="1" smtClean="0">
                            <a:latin typeface="Cambria Math" panose="02040503050406030204" pitchFamily="18" charset="0"/>
                            <a:cs typeface="Arial"/>
                          </a:rPr>
                        </m:ctrlPr>
                      </m:fPr>
                      <m:num>
                        <m:r>
                          <a:rPr lang="en-AU" sz="1600" smtClean="0">
                            <a:latin typeface="Cambria Math" panose="02040503050406030204" pitchFamily="18" charset="0"/>
                            <a:cs typeface="Arial"/>
                          </a:rPr>
                          <m:t>7</m:t>
                        </m:r>
                      </m:num>
                      <m:den>
                        <m:r>
                          <a:rPr lang="en-AU" sz="1600" smtClean="0">
                            <a:latin typeface="Cambria Math" panose="02040503050406030204" pitchFamily="18" charset="0"/>
                            <a:cs typeface="Arial"/>
                          </a:rPr>
                          <m:t>8</m:t>
                        </m:r>
                      </m:den>
                    </m:f>
                  </m:oMath>
                </a14:m>
                <a:r>
                  <a:rPr lang="en-US" sz="1600" dirty="0">
                    <a:cs typeface="Arial"/>
                  </a:rPr>
                  <a:t> using appropriate </a:t>
                </a:r>
                <a:r>
                  <a:rPr lang="en-US" sz="1600" dirty="0" err="1">
                    <a:cs typeface="Arial"/>
                  </a:rPr>
                  <a:t>vocalisation</a:t>
                </a:r>
                <a:r>
                  <a:rPr lang="en-US" sz="1600" dirty="0">
                    <a:cs typeface="Arial"/>
                  </a:rPr>
                  <a:t> or instruments</a:t>
                </a:r>
              </a:p>
              <a:p>
                <a:pPr marL="342900" indent="-342900">
                  <a:lnSpc>
                    <a:spcPct val="150000"/>
                  </a:lnSpc>
                  <a:spcAft>
                    <a:spcPts val="1200"/>
                  </a:spcAft>
                  <a:buFont typeface="Arial" panose="020B0604020202020204" pitchFamily="34" charset="0"/>
                  <a:buChar char="•"/>
                </a:pPr>
                <a:r>
                  <a:rPr lang="en-US" sz="1600" dirty="0">
                    <a:cs typeface="Arial"/>
                  </a:rPr>
                  <a:t>compose and present a collaborative performance that uses elements of </a:t>
                </a:r>
                <a:r>
                  <a:rPr lang="en-US" sz="1600" i="1" dirty="0">
                    <a:cs typeface="Arial"/>
                  </a:rPr>
                  <a:t>taiko </a:t>
                </a:r>
                <a:r>
                  <a:rPr lang="en-US" sz="1600" dirty="0">
                    <a:cs typeface="Arial"/>
                  </a:rPr>
                  <a:t>tradition, including call and response, rhythmic layering, and textural contrast.</a:t>
                </a:r>
              </a:p>
            </p:txBody>
          </p:sp>
        </mc:Choice>
        <mc:Fallback xmlns="">
          <p:sp>
            <p:nvSpPr>
              <p:cNvPr id="3" name="TextBox 2">
                <a:extLst>
                  <a:ext uri="{FF2B5EF4-FFF2-40B4-BE49-F238E27FC236}">
                    <a16:creationId xmlns:a16="http://schemas.microsoft.com/office/drawing/2014/main" id="{5544D2DC-D792-8884-49D0-D3DCE91841CF}"/>
                  </a:ext>
                </a:extLst>
              </p:cNvPr>
              <p:cNvSpPr txBox="1">
                <a:spLocks noRot="1" noChangeAspect="1" noMove="1" noResize="1" noEditPoints="1" noAdjustHandles="1" noChangeArrowheads="1" noChangeShapeType="1" noTextEdit="1"/>
              </p:cNvSpPr>
              <p:nvPr/>
            </p:nvSpPr>
            <p:spPr>
              <a:xfrm>
                <a:off x="359998" y="1796863"/>
                <a:ext cx="11303000" cy="4809137"/>
              </a:xfrm>
              <a:prstGeom prst="rect">
                <a:avLst/>
              </a:prstGeom>
              <a:blipFill>
                <a:blip r:embed="rId3"/>
                <a:stretch>
                  <a:fillRect l="-1122" b="-1579"/>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A0D699FA-A7D2-764B-FBBE-454C7024E5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333693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530845-2DD1-FE06-70EA-C7265D3297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4D6DF8-C769-B41E-B29E-FF8C5890FBF3}"/>
              </a:ext>
            </a:extLst>
          </p:cNvPr>
          <p:cNvSpPr>
            <a:spLocks noGrp="1"/>
          </p:cNvSpPr>
          <p:nvPr>
            <p:ph type="title"/>
          </p:nvPr>
        </p:nvSpPr>
        <p:spPr/>
        <p:txBody>
          <a:bodyPr/>
          <a:lstStyle/>
          <a:p>
            <a:r>
              <a:rPr lang="en-AU">
                <a:latin typeface="+mj-lt"/>
                <a:cs typeface="Arial"/>
              </a:rPr>
              <a:t>Activity 2.1 – the influence of cultural change</a:t>
            </a:r>
            <a:endParaRPr lang="en-AU">
              <a:cs typeface="Arial"/>
            </a:endParaRPr>
          </a:p>
        </p:txBody>
      </p:sp>
      <p:sp>
        <p:nvSpPr>
          <p:cNvPr id="3" name="TextBox 2">
            <a:extLst>
              <a:ext uri="{FF2B5EF4-FFF2-40B4-BE49-F238E27FC236}">
                <a16:creationId xmlns:a16="http://schemas.microsoft.com/office/drawing/2014/main" id="{FAF28E02-C8B0-5927-E442-9E732DB8B189}"/>
              </a:ext>
            </a:extLst>
          </p:cNvPr>
          <p:cNvSpPr txBox="1"/>
          <p:nvPr/>
        </p:nvSpPr>
        <p:spPr>
          <a:xfrm>
            <a:off x="360000" y="1102674"/>
            <a:ext cx="6078900" cy="55251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600"/>
              <a:t>Access the ‘Activity 2.1 – the influence of cultural change worksheet – ‘</a:t>
            </a:r>
            <a:r>
              <a:rPr lang="en-AU" sz="1600" i="1"/>
              <a:t>Taiko </a:t>
            </a:r>
            <a:r>
              <a:rPr lang="en-AU" sz="1600"/>
              <a:t>through time’. Divide into small groups and obtain a copy of one section of the text. Read through the information and write your observations on butchers’ paper using marker pens. </a:t>
            </a:r>
          </a:p>
          <a:p>
            <a:pPr>
              <a:lnSpc>
                <a:spcPct val="150000"/>
              </a:lnSpc>
              <a:spcAft>
                <a:spcPts val="1200"/>
              </a:spcAft>
            </a:pPr>
            <a:r>
              <a:rPr lang="en-AU" sz="1600"/>
              <a:t>Complete the following jigsaw activity:</a:t>
            </a:r>
          </a:p>
          <a:p>
            <a:pPr marL="342900" indent="-342900">
              <a:lnSpc>
                <a:spcPct val="150000"/>
              </a:lnSpc>
              <a:spcAft>
                <a:spcPts val="1200"/>
              </a:spcAft>
              <a:buFont typeface="+mj-lt"/>
              <a:buAutoNum type="arabicPeriod"/>
            </a:pPr>
            <a:r>
              <a:rPr lang="en-AU" sz="1600"/>
              <a:t>Assign different sections of the text to small groups. Each group becomes an ‘expert’ on their section</a:t>
            </a:r>
          </a:p>
          <a:p>
            <a:pPr marL="342900" indent="-342900">
              <a:lnSpc>
                <a:spcPct val="150000"/>
              </a:lnSpc>
              <a:spcAft>
                <a:spcPts val="1200"/>
              </a:spcAft>
              <a:buFont typeface="+mj-lt"/>
              <a:buAutoNum type="arabicPeriod"/>
            </a:pPr>
            <a:r>
              <a:rPr lang="en-AU" sz="1600"/>
              <a:t>Create one question based one the text your group has been given</a:t>
            </a:r>
          </a:p>
          <a:p>
            <a:pPr marL="342900" indent="-342900">
              <a:lnSpc>
                <a:spcPct val="150000"/>
              </a:lnSpc>
              <a:spcAft>
                <a:spcPts val="1200"/>
              </a:spcAft>
              <a:buFont typeface="+mj-lt"/>
              <a:buAutoNum type="arabicPeriod"/>
            </a:pPr>
            <a:r>
              <a:rPr lang="en-AU" sz="1600"/>
              <a:t>Share what you have learned from the text and ask the question you have created to the class.</a:t>
            </a:r>
          </a:p>
          <a:p>
            <a:pPr marL="342900" indent="-342900">
              <a:lnSpc>
                <a:spcPct val="150000"/>
              </a:lnSpc>
              <a:spcAft>
                <a:spcPts val="1200"/>
              </a:spcAft>
              <a:buFont typeface="+mj-lt"/>
              <a:buAutoNum type="arabicPeriod"/>
            </a:pPr>
            <a:r>
              <a:rPr lang="en-AU" sz="1600"/>
              <a:t>Discuss the responses to each question.</a:t>
            </a:r>
          </a:p>
        </p:txBody>
      </p:sp>
      <p:pic>
        <p:nvPicPr>
          <p:cNvPr id="8" name="Picture 7" descr="A group of colorful puzzle pieces&#10;">
            <a:extLst>
              <a:ext uri="{FF2B5EF4-FFF2-40B4-BE49-F238E27FC236}">
                <a16:creationId xmlns:a16="http://schemas.microsoft.com/office/drawing/2014/main" id="{78ED3D9A-2629-7883-C058-0A0C8AEEA4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4035" y="1102674"/>
            <a:ext cx="4872315" cy="4872315"/>
          </a:xfrm>
          <a:prstGeom prst="rect">
            <a:avLst/>
          </a:prstGeom>
        </p:spPr>
      </p:pic>
      <p:sp>
        <p:nvSpPr>
          <p:cNvPr id="10" name="TextBox 9">
            <a:extLst>
              <a:ext uri="{FF2B5EF4-FFF2-40B4-BE49-F238E27FC236}">
                <a16:creationId xmlns:a16="http://schemas.microsoft.com/office/drawing/2014/main" id="{86135FD2-8404-6738-9326-71D9DF655D75}"/>
              </a:ext>
            </a:extLst>
          </p:cNvPr>
          <p:cNvSpPr txBox="1"/>
          <p:nvPr/>
        </p:nvSpPr>
        <p:spPr>
          <a:xfrm>
            <a:off x="6885960" y="5646597"/>
            <a:ext cx="4139056" cy="525465"/>
          </a:xfrm>
          <a:prstGeom prst="rect">
            <a:avLst/>
          </a:prstGeom>
          <a:noFill/>
        </p:spPr>
        <p:txBody>
          <a:bodyPr wrap="square">
            <a:spAutoFit/>
          </a:bodyPr>
          <a:lstStyle/>
          <a:p>
            <a:pPr>
              <a:lnSpc>
                <a:spcPct val="150000"/>
              </a:lnSpc>
            </a:pPr>
            <a:r>
              <a:rPr lang="en-GB" sz="1000" u="sng">
                <a:solidFill>
                  <a:srgbClr val="467886"/>
                </a:solidFill>
                <a:hlinkClick r:id="rId4"/>
              </a:rPr>
              <a:t>Jigsaw puzzle pieces clipart</a:t>
            </a:r>
            <a:r>
              <a:rPr lang="en-GB" sz="1000" b="0" i="0">
                <a:solidFill>
                  <a:srgbClr val="000000"/>
                </a:solidFill>
                <a:effectLst/>
                <a:hlinkClick r:id="rId4"/>
              </a:rPr>
              <a:t> </a:t>
            </a:r>
            <a:r>
              <a:rPr lang="en-GB" sz="1000" b="0" i="0">
                <a:solidFill>
                  <a:srgbClr val="000000"/>
                </a:solidFill>
                <a:effectLst/>
              </a:rPr>
              <a:t>(2008) by Karen Arnold, is licensed under </a:t>
            </a:r>
            <a:r>
              <a:rPr lang="en-GB" sz="1000">
                <a:solidFill>
                  <a:srgbClr val="000000"/>
                </a:solidFill>
              </a:rPr>
              <a:t>Creative Commons</a:t>
            </a:r>
            <a:r>
              <a:rPr lang="en-GB" sz="1000" b="0" i="0">
                <a:solidFill>
                  <a:srgbClr val="000000"/>
                </a:solidFill>
                <a:effectLst/>
              </a:rPr>
              <a:t> 1.0 Universal (</a:t>
            </a:r>
            <a:r>
              <a:rPr lang="en-GB" sz="1000">
                <a:solidFill>
                  <a:srgbClr val="000000"/>
                </a:solidFill>
              </a:rPr>
              <a:t>accessed</a:t>
            </a:r>
            <a:r>
              <a:rPr lang="en-GB" sz="1000" b="0" i="0">
                <a:solidFill>
                  <a:srgbClr val="000000"/>
                </a:solidFill>
                <a:effectLst/>
              </a:rPr>
              <a:t> October 2025) </a:t>
            </a:r>
            <a:endParaRPr lang="en-US" sz="1000"/>
          </a:p>
        </p:txBody>
      </p:sp>
      <p:sp>
        <p:nvSpPr>
          <p:cNvPr id="2" name="Slide Number Placeholder 1">
            <a:extLst>
              <a:ext uri="{FF2B5EF4-FFF2-40B4-BE49-F238E27FC236}">
                <a16:creationId xmlns:a16="http://schemas.microsoft.com/office/drawing/2014/main" id="{4B4C4747-DCC3-1672-A0F2-3BE50E17B7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40136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C0240F-805E-21D7-9A5C-3D3BE5410BC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090F46-16BE-36E0-8126-E7FD3CCA9D77}"/>
              </a:ext>
            </a:extLst>
          </p:cNvPr>
          <p:cNvSpPr>
            <a:spLocks noGrp="1"/>
          </p:cNvSpPr>
          <p:nvPr>
            <p:ph type="title"/>
          </p:nvPr>
        </p:nvSpPr>
        <p:spPr/>
        <p:txBody>
          <a:bodyPr/>
          <a:lstStyle/>
          <a:p>
            <a:r>
              <a:rPr lang="en-AU">
                <a:latin typeface="+mj-lt"/>
                <a:cs typeface="Arial"/>
              </a:rPr>
              <a:t>Activity 2.2 – 'Become' that other side </a:t>
            </a:r>
            <a:r>
              <a:rPr lang="en-AU" sz="3600" b="0" i="0" kern="1200">
                <a:solidFill>
                  <a:schemeClr val="accent1"/>
                </a:solidFill>
                <a:effectLst/>
                <a:latin typeface="Arial" panose="020B0604020202020204" pitchFamily="34" charset="0"/>
                <a:ea typeface="+mj-ea"/>
                <a:cs typeface="Arial" panose="020B0604020202020204" pitchFamily="34" charset="0"/>
              </a:rPr>
              <a:t>(1)</a:t>
            </a:r>
            <a:endParaRPr lang="en-AU">
              <a:latin typeface="+mj-lt"/>
              <a:cs typeface="Arial"/>
            </a:endParaRPr>
          </a:p>
        </p:txBody>
      </p:sp>
      <p:sp>
        <p:nvSpPr>
          <p:cNvPr id="4" name="Text Placeholder 16">
            <a:extLst>
              <a:ext uri="{FF2B5EF4-FFF2-40B4-BE49-F238E27FC236}">
                <a16:creationId xmlns:a16="http://schemas.microsoft.com/office/drawing/2014/main" id="{2696E152-AA48-356F-E04F-286789436B68}"/>
              </a:ext>
            </a:extLst>
          </p:cNvPr>
          <p:cNvSpPr>
            <a:spLocks noGrp="1"/>
          </p:cNvSpPr>
          <p:nvPr>
            <p:ph type="body" sz="quarter" idx="18"/>
          </p:nvPr>
        </p:nvSpPr>
        <p:spPr>
          <a:xfrm>
            <a:off x="359999" y="982520"/>
            <a:ext cx="11483999" cy="310015"/>
          </a:xfrm>
        </p:spPr>
        <p:txBody>
          <a:bodyPr/>
          <a:lstStyle/>
          <a:p>
            <a:r>
              <a:rPr lang="en-US">
                <a:latin typeface="+mj-lt"/>
                <a:cs typeface="Arial"/>
              </a:rPr>
              <a:t>Context </a:t>
            </a:r>
            <a:endParaRPr lang="en-US">
              <a:latin typeface="+mj-lt"/>
            </a:endParaRPr>
          </a:p>
        </p:txBody>
      </p:sp>
      <p:sp>
        <p:nvSpPr>
          <p:cNvPr id="3" name="TextBox 2">
            <a:extLst>
              <a:ext uri="{FF2B5EF4-FFF2-40B4-BE49-F238E27FC236}">
                <a16:creationId xmlns:a16="http://schemas.microsoft.com/office/drawing/2014/main" id="{4EE39271-A413-BD48-AB8F-92E5F4665763}"/>
              </a:ext>
            </a:extLst>
          </p:cNvPr>
          <p:cNvSpPr txBox="1"/>
          <p:nvPr/>
        </p:nvSpPr>
        <p:spPr>
          <a:xfrm>
            <a:off x="359999" y="1717602"/>
            <a:ext cx="6652997" cy="44114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solidFill>
                  <a:srgbClr val="000000"/>
                </a:solidFill>
                <a:ea typeface="Roboto"/>
                <a:cs typeface="Roboto"/>
              </a:rPr>
              <a:t>'The Beauty of 8' explores the theme of transformation and the interconnectedness of life.</a:t>
            </a:r>
            <a:endParaRPr lang="en-AU" sz="1800">
              <a:cs typeface="Arial" panose="020B0604020202020204"/>
            </a:endParaRPr>
          </a:p>
          <a:p>
            <a:pPr>
              <a:lnSpc>
                <a:spcPct val="150000"/>
              </a:lnSpc>
              <a:spcAft>
                <a:spcPts val="1200"/>
              </a:spcAft>
            </a:pPr>
            <a:r>
              <a:rPr lang="en-AU" sz="1800">
                <a:ea typeface="+mn-lt"/>
                <a:cs typeface="+mn-lt"/>
              </a:rPr>
              <a:t>'Become' was originally part of a larger work that was loosely composed for </a:t>
            </a:r>
            <a:r>
              <a:rPr lang="en-AU" sz="1800" i="1">
                <a:ea typeface="+mn-lt"/>
                <a:cs typeface="+mn-lt"/>
              </a:rPr>
              <a:t>taiko</a:t>
            </a:r>
            <a:r>
              <a:rPr lang="en-AU" sz="1800">
                <a:ea typeface="+mn-lt"/>
                <a:cs typeface="+mn-lt"/>
              </a:rPr>
              <a:t>, electric guitars, drum set, and electronic sounds. It was inspired by the thought of 'becoming the other side of you'. By challenging yourself, undertaking a difficult task, or putting yourself in extreme situations you can access or ‘become’ that other side.</a:t>
            </a:r>
            <a:endParaRPr lang="en-AU" sz="1800">
              <a:cs typeface="Arial" panose="020B0604020202020204"/>
            </a:endParaRPr>
          </a:p>
          <a:p>
            <a:pPr>
              <a:lnSpc>
                <a:spcPct val="150000"/>
              </a:lnSpc>
              <a:spcAft>
                <a:spcPts val="1200"/>
              </a:spcAft>
            </a:pPr>
            <a:r>
              <a:rPr lang="en-AU" sz="1800">
                <a:solidFill>
                  <a:srgbClr val="000000"/>
                </a:solidFill>
                <a:ea typeface="Roboto"/>
                <a:cs typeface="Roboto"/>
              </a:rPr>
              <a:t>The piece combines rhythmic complexity and dynamic movement, reflecting the journey of growth and change.</a:t>
            </a:r>
            <a:endParaRPr lang="en-AU" sz="1800">
              <a:cs typeface="Arial"/>
            </a:endParaRPr>
          </a:p>
        </p:txBody>
      </p:sp>
      <p:pic>
        <p:nvPicPr>
          <p:cNvPr id="6" name="Picture 5">
            <a:extLst>
              <a:ext uri="{FF2B5EF4-FFF2-40B4-BE49-F238E27FC236}">
                <a16:creationId xmlns:a16="http://schemas.microsoft.com/office/drawing/2014/main" id="{21AEBE8C-2B45-8F7D-BDF6-4DA50A78683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0585" y="1717602"/>
            <a:ext cx="4806426" cy="3210810"/>
          </a:xfrm>
          <a:prstGeom prst="rect">
            <a:avLst/>
          </a:prstGeom>
        </p:spPr>
      </p:pic>
      <p:sp>
        <p:nvSpPr>
          <p:cNvPr id="8" name="TextBox 7">
            <a:extLst>
              <a:ext uri="{FF2B5EF4-FFF2-40B4-BE49-F238E27FC236}">
                <a16:creationId xmlns:a16="http://schemas.microsoft.com/office/drawing/2014/main" id="{AAAA2321-FC9E-0D21-89F8-9FAC063D05E7}"/>
              </a:ext>
              <a:ext uri="{C183D7F6-B498-43B3-948B-1728B52AA6E4}">
                <adec:decorative xmlns:adec="http://schemas.microsoft.com/office/drawing/2017/decorative" val="1"/>
              </a:ext>
            </a:extLst>
          </p:cNvPr>
          <p:cNvSpPr txBox="1"/>
          <p:nvPr/>
        </p:nvSpPr>
        <p:spPr>
          <a:xfrm>
            <a:off x="7210585" y="4928412"/>
            <a:ext cx="4806426" cy="525465"/>
          </a:xfrm>
          <a:prstGeom prst="rect">
            <a:avLst/>
          </a:prstGeom>
          <a:noFill/>
        </p:spPr>
        <p:txBody>
          <a:bodyPr wrap="square">
            <a:spAutoFit/>
          </a:bodyPr>
          <a:lstStyle/>
          <a:p>
            <a:pPr>
              <a:lnSpc>
                <a:spcPct val="150000"/>
              </a:lnSpc>
            </a:pPr>
            <a:r>
              <a:rPr lang="en-GB" sz="1000" b="0" i="0" u="sng" strike="noStrike">
                <a:solidFill>
                  <a:srgbClr val="467886"/>
                </a:solidFill>
                <a:effectLst/>
                <a:hlinkClick r:id="rId4"/>
              </a:rPr>
              <a:t>Women exploring a Japanese village in Yukata</a:t>
            </a:r>
            <a:r>
              <a:rPr lang="en-GB" sz="1000" b="0" i="0">
                <a:solidFill>
                  <a:srgbClr val="000000"/>
                </a:solidFill>
                <a:effectLst/>
                <a:hlinkClick r:id="rId4"/>
              </a:rPr>
              <a:t> </a:t>
            </a:r>
            <a:r>
              <a:rPr lang="en-GB" sz="1000" b="0" i="0">
                <a:solidFill>
                  <a:srgbClr val="000000"/>
                </a:solidFill>
                <a:effectLst/>
              </a:rPr>
              <a:t>(2012) by Raw Pixel, is licensed under Creative Commons 1.0 Universal</a:t>
            </a:r>
            <a:r>
              <a:rPr lang="en-GB" sz="1000">
                <a:solidFill>
                  <a:srgbClr val="000000"/>
                </a:solidFill>
              </a:rPr>
              <a:t> (accessed</a:t>
            </a:r>
            <a:r>
              <a:rPr lang="en-GB" sz="1000" b="0" i="0">
                <a:solidFill>
                  <a:srgbClr val="000000"/>
                </a:solidFill>
                <a:effectLst/>
              </a:rPr>
              <a:t> October 2025.)</a:t>
            </a:r>
            <a:endParaRPr lang="en-US" sz="1000"/>
          </a:p>
        </p:txBody>
      </p:sp>
      <p:sp>
        <p:nvSpPr>
          <p:cNvPr id="2" name="Slide Number Placeholder 1">
            <a:extLst>
              <a:ext uri="{FF2B5EF4-FFF2-40B4-BE49-F238E27FC236}">
                <a16:creationId xmlns:a16="http://schemas.microsoft.com/office/drawing/2014/main" id="{30220709-9581-FB96-DE14-A497C88050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21020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EA22A398-6623-3941-07C7-5A9EE3850D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D27D4B-D5D2-7B14-25B2-390961BFABA2}"/>
              </a:ext>
            </a:extLst>
          </p:cNvPr>
          <p:cNvSpPr>
            <a:spLocks noGrp="1"/>
          </p:cNvSpPr>
          <p:nvPr>
            <p:ph type="title"/>
          </p:nvPr>
        </p:nvSpPr>
        <p:spPr/>
        <p:txBody>
          <a:bodyPr/>
          <a:lstStyle/>
          <a:p>
            <a:r>
              <a:rPr lang="en-AU">
                <a:latin typeface="+mj-lt"/>
                <a:cs typeface="Arial"/>
              </a:rPr>
              <a:t>Activity 2.2 – ‘Become’ that other side </a:t>
            </a:r>
            <a:r>
              <a:rPr lang="en-AU" sz="3600" b="0" i="0" kern="1200">
                <a:solidFill>
                  <a:schemeClr val="accent1"/>
                </a:solidFill>
                <a:effectLst/>
                <a:latin typeface="Arial" panose="020B0604020202020204" pitchFamily="34" charset="0"/>
                <a:ea typeface="+mj-ea"/>
                <a:cs typeface="Arial" panose="020B0604020202020204" pitchFamily="34" charset="0"/>
              </a:rPr>
              <a:t>(2)</a:t>
            </a:r>
            <a:endParaRPr lang="en-AU">
              <a:latin typeface="+mj-lt"/>
              <a:cs typeface="Arial"/>
            </a:endParaRPr>
          </a:p>
        </p:txBody>
      </p:sp>
      <p:sp>
        <p:nvSpPr>
          <p:cNvPr id="17" name="Text Placeholder 16">
            <a:extLst>
              <a:ext uri="{FF2B5EF4-FFF2-40B4-BE49-F238E27FC236}">
                <a16:creationId xmlns:a16="http://schemas.microsoft.com/office/drawing/2014/main" id="{F952397E-AC38-9946-37C2-302CAA6644D2}"/>
              </a:ext>
            </a:extLst>
          </p:cNvPr>
          <p:cNvSpPr>
            <a:spLocks noGrp="1"/>
          </p:cNvSpPr>
          <p:nvPr>
            <p:ph type="body" sz="quarter" idx="18"/>
          </p:nvPr>
        </p:nvSpPr>
        <p:spPr/>
        <p:txBody>
          <a:bodyPr/>
          <a:lstStyle/>
          <a:p>
            <a:r>
              <a:rPr lang="en-US">
                <a:latin typeface="+mj-lt"/>
                <a:cs typeface="Arial"/>
              </a:rPr>
              <a:t>Listening </a:t>
            </a:r>
            <a:endParaRPr lang="en-US">
              <a:latin typeface="+mj-lt"/>
            </a:endParaRPr>
          </a:p>
        </p:txBody>
      </p:sp>
      <p:sp>
        <p:nvSpPr>
          <p:cNvPr id="3" name="TextBox 2">
            <a:extLst>
              <a:ext uri="{FF2B5EF4-FFF2-40B4-BE49-F238E27FC236}">
                <a16:creationId xmlns:a16="http://schemas.microsoft.com/office/drawing/2014/main" id="{9EF78E0F-FC64-1320-441D-2BD6BF2EB7DD}"/>
              </a:ext>
            </a:extLst>
          </p:cNvPr>
          <p:cNvSpPr txBox="1"/>
          <p:nvPr/>
        </p:nvSpPr>
        <p:spPr>
          <a:xfrm>
            <a:off x="359999" y="1623928"/>
            <a:ext cx="8099832" cy="47654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Access the performance segment of the video and complete the reflection questions. </a:t>
            </a:r>
          </a:p>
          <a:p>
            <a:pPr>
              <a:lnSpc>
                <a:spcPct val="150000"/>
              </a:lnSpc>
              <a:spcAft>
                <a:spcPts val="1200"/>
              </a:spcAft>
            </a:pPr>
            <a:r>
              <a:rPr lang="en-AU" sz="1800" u="sng">
                <a:hlinkClick r:id="rId3"/>
              </a:rPr>
              <a:t>The Beauty of 8 – </a:t>
            </a:r>
            <a:r>
              <a:rPr lang="en-AU" sz="1800" u="sng" err="1">
                <a:hlinkClick r:id="rId3"/>
              </a:rPr>
              <a:t>Taikoz</a:t>
            </a:r>
            <a:r>
              <a:rPr lang="en-AU" sz="1800" u="sng">
                <a:hlinkClick r:id="rId3"/>
              </a:rPr>
              <a:t> – Melbourne 2017 (1:41:43)</a:t>
            </a:r>
            <a:r>
              <a:rPr lang="en-AU" sz="1800"/>
              <a:t> – (46:25 – 47.40)</a:t>
            </a:r>
          </a:p>
          <a:p>
            <a:pPr>
              <a:lnSpc>
                <a:spcPct val="150000"/>
              </a:lnSpc>
              <a:spcAft>
                <a:spcPts val="1200"/>
              </a:spcAft>
            </a:pPr>
            <a:r>
              <a:rPr lang="en-AU" sz="1800" b="1">
                <a:solidFill>
                  <a:srgbClr val="000000"/>
                </a:solidFill>
                <a:latin typeface="+mj-lt"/>
                <a:ea typeface="Roboto"/>
                <a:cs typeface="Roboto"/>
              </a:rPr>
              <a:t>Reflection questions</a:t>
            </a:r>
            <a:endParaRPr lang="en-AU" sz="1800">
              <a:solidFill>
                <a:srgbClr val="000000"/>
              </a:solidFill>
              <a:latin typeface="+mj-lt"/>
              <a:ea typeface="Roboto"/>
              <a:cs typeface="Roboto"/>
            </a:endParaRPr>
          </a:p>
          <a:p>
            <a:pPr marL="285750" indent="-285750">
              <a:lnSpc>
                <a:spcPct val="150000"/>
              </a:lnSpc>
              <a:spcAft>
                <a:spcPts val="1200"/>
              </a:spcAft>
              <a:buFont typeface="Arial"/>
              <a:buChar char="•"/>
            </a:pPr>
            <a:r>
              <a:rPr lang="en-AU" sz="1800">
                <a:solidFill>
                  <a:srgbClr val="000000"/>
                </a:solidFill>
                <a:ea typeface="Roboto"/>
                <a:cs typeface="Roboto"/>
              </a:rPr>
              <a:t>What do you notice about the different drums used in this performance? </a:t>
            </a:r>
          </a:p>
          <a:p>
            <a:pPr marL="285750" indent="-285750">
              <a:lnSpc>
                <a:spcPct val="150000"/>
              </a:lnSpc>
              <a:spcAft>
                <a:spcPts val="1200"/>
              </a:spcAft>
              <a:buFont typeface="Arial"/>
              <a:buChar char="•"/>
            </a:pPr>
            <a:r>
              <a:rPr lang="en-AU" sz="1800">
                <a:solidFill>
                  <a:srgbClr val="000000"/>
                </a:solidFill>
                <a:ea typeface="Roboto"/>
                <a:cs typeface="Roboto"/>
              </a:rPr>
              <a:t>How is sound being produced on the </a:t>
            </a:r>
            <a:r>
              <a:rPr lang="en-AU" sz="1800" i="1">
                <a:solidFill>
                  <a:srgbClr val="000000"/>
                </a:solidFill>
                <a:ea typeface="Roboto"/>
                <a:cs typeface="Roboto"/>
              </a:rPr>
              <a:t>taiko</a:t>
            </a:r>
            <a:r>
              <a:rPr lang="en-AU" sz="1800">
                <a:solidFill>
                  <a:srgbClr val="000000"/>
                </a:solidFill>
                <a:ea typeface="Roboto"/>
                <a:cs typeface="Roboto"/>
              </a:rPr>
              <a:t> drums? </a:t>
            </a:r>
          </a:p>
          <a:p>
            <a:pPr marL="285750" indent="-285750">
              <a:lnSpc>
                <a:spcPct val="150000"/>
              </a:lnSpc>
              <a:spcAft>
                <a:spcPts val="1200"/>
              </a:spcAft>
              <a:buFont typeface="Arial"/>
              <a:buChar char="•"/>
            </a:pPr>
            <a:r>
              <a:rPr lang="en-AU" sz="1800">
                <a:solidFill>
                  <a:srgbClr val="000000"/>
                </a:solidFill>
                <a:ea typeface="Roboto"/>
                <a:cs typeface="Roboto"/>
              </a:rPr>
              <a:t>What and/or who is making the fluttering sound? </a:t>
            </a:r>
          </a:p>
          <a:p>
            <a:pPr marL="285750" indent="-285750">
              <a:lnSpc>
                <a:spcPct val="150000"/>
              </a:lnSpc>
              <a:spcAft>
                <a:spcPts val="1200"/>
              </a:spcAft>
              <a:buFont typeface="Arial"/>
              <a:buChar char="•"/>
            </a:pPr>
            <a:r>
              <a:rPr lang="en-AU" sz="1800">
                <a:solidFill>
                  <a:srgbClr val="000000"/>
                </a:solidFill>
                <a:ea typeface="Roboto"/>
                <a:cs typeface="Roboto"/>
              </a:rPr>
              <a:t>Why is Chieko using bells and what do they signify for the performers? </a:t>
            </a:r>
            <a:endParaRPr lang="en-AU" sz="1800">
              <a:cs typeface="Arial" panose="020B0604020202020204"/>
            </a:endParaRPr>
          </a:p>
          <a:p>
            <a:pPr marL="285750" indent="-285750">
              <a:lnSpc>
                <a:spcPct val="150000"/>
              </a:lnSpc>
              <a:spcAft>
                <a:spcPts val="1200"/>
              </a:spcAft>
              <a:buFont typeface="Arial"/>
              <a:buChar char="•"/>
            </a:pPr>
            <a:r>
              <a:rPr lang="en-AU" sz="1800">
                <a:solidFill>
                  <a:srgbClr val="000000"/>
                </a:solidFill>
                <a:ea typeface="Roboto"/>
                <a:cs typeface="Roboto"/>
              </a:rPr>
              <a:t>Why is this segment without a pulse? </a:t>
            </a:r>
          </a:p>
        </p:txBody>
      </p:sp>
      <p:pic>
        <p:nvPicPr>
          <p:cNvPr id="4" name="Picture 3">
            <a:extLst>
              <a:ext uri="{FF2B5EF4-FFF2-40B4-BE49-F238E27FC236}">
                <a16:creationId xmlns:a16="http://schemas.microsoft.com/office/drawing/2014/main" id="{9F1DCE40-65F8-D283-5A4C-23E7FABA375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9831" y="1623928"/>
            <a:ext cx="2915437" cy="4370374"/>
          </a:xfrm>
          <a:prstGeom prst="rect">
            <a:avLst/>
          </a:prstGeom>
        </p:spPr>
      </p:pic>
      <p:sp>
        <p:nvSpPr>
          <p:cNvPr id="7" name="TextBox 6">
            <a:extLst>
              <a:ext uri="{FF2B5EF4-FFF2-40B4-BE49-F238E27FC236}">
                <a16:creationId xmlns:a16="http://schemas.microsoft.com/office/drawing/2014/main" id="{CA6C24DE-57BB-DCAB-B199-FEE0FD7FF616}"/>
              </a:ext>
              <a:ext uri="{C183D7F6-B498-43B3-948B-1728B52AA6E4}">
                <adec:decorative xmlns:adec="http://schemas.microsoft.com/office/drawing/2017/decorative" val="1"/>
              </a:ext>
            </a:extLst>
          </p:cNvPr>
          <p:cNvSpPr txBox="1"/>
          <p:nvPr/>
        </p:nvSpPr>
        <p:spPr>
          <a:xfrm>
            <a:off x="8459831" y="5976909"/>
            <a:ext cx="2915437" cy="525465"/>
          </a:xfrm>
          <a:prstGeom prst="rect">
            <a:avLst/>
          </a:prstGeom>
          <a:noFill/>
        </p:spPr>
        <p:txBody>
          <a:bodyPr wrap="square">
            <a:spAutoFit/>
          </a:bodyPr>
          <a:lstStyle/>
          <a:p>
            <a:pPr>
              <a:lnSpc>
                <a:spcPct val="150000"/>
              </a:lnSpc>
            </a:pPr>
            <a:r>
              <a:rPr lang="en-GB" sz="1000" b="0" i="0" u="sng" strike="noStrike" err="1">
                <a:solidFill>
                  <a:srgbClr val="467886"/>
                </a:solidFill>
                <a:effectLst/>
                <a:hlinkClick r:id="rId5"/>
              </a:rPr>
              <a:t>Taikoz</a:t>
            </a:r>
            <a:r>
              <a:rPr lang="en-GB" sz="1000" b="0" i="0">
                <a:solidFill>
                  <a:srgbClr val="000000"/>
                </a:solidFill>
                <a:effectLst/>
              </a:rPr>
              <a:t> (2014) by </a:t>
            </a:r>
            <a:r>
              <a:rPr lang="en-GB" sz="1000" b="0" i="0" err="1">
                <a:solidFill>
                  <a:srgbClr val="000000"/>
                </a:solidFill>
                <a:effectLst/>
              </a:rPr>
              <a:t>Halans</a:t>
            </a:r>
            <a:r>
              <a:rPr lang="en-GB" sz="1000" b="0" i="0">
                <a:solidFill>
                  <a:srgbClr val="000000"/>
                </a:solidFill>
                <a:effectLst/>
              </a:rPr>
              <a:t>, is licensed under Creative Commons 2.0 (</a:t>
            </a:r>
            <a:r>
              <a:rPr lang="en-GB" sz="1000">
                <a:solidFill>
                  <a:srgbClr val="000000"/>
                </a:solidFill>
              </a:rPr>
              <a:t>accessed</a:t>
            </a:r>
            <a:r>
              <a:rPr lang="en-GB" sz="1000" b="0" i="0">
                <a:solidFill>
                  <a:srgbClr val="000000"/>
                </a:solidFill>
                <a:effectLst/>
              </a:rPr>
              <a:t> August 2025) </a:t>
            </a:r>
            <a:endParaRPr lang="en-US" sz="1000"/>
          </a:p>
        </p:txBody>
      </p:sp>
      <p:sp>
        <p:nvSpPr>
          <p:cNvPr id="2" name="Slide Number Placeholder 1">
            <a:extLst>
              <a:ext uri="{FF2B5EF4-FFF2-40B4-BE49-F238E27FC236}">
                <a16:creationId xmlns:a16="http://schemas.microsoft.com/office/drawing/2014/main" id="{4BF920E3-6F97-A746-4E5E-08FABC1B0C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158417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mj-lt"/>
              </a:rPr>
              <a:t>Lessons</a:t>
            </a:r>
          </a:p>
        </p:txBody>
      </p:sp>
      <p:grpSp>
        <p:nvGrpSpPr>
          <p:cNvPr id="27" name="Group 26" descr="1. The beauty of taiko">
            <a:extLst>
              <a:ext uri="{FF2B5EF4-FFF2-40B4-BE49-F238E27FC236}">
                <a16:creationId xmlns:a16="http://schemas.microsoft.com/office/drawing/2014/main" id="{C415A5BB-975B-491F-D656-D280F4CC1496}"/>
              </a:ext>
            </a:extLst>
          </p:cNvPr>
          <p:cNvGrpSpPr/>
          <p:nvPr/>
        </p:nvGrpSpPr>
        <p:grpSpPr>
          <a:xfrm>
            <a:off x="360000" y="1266959"/>
            <a:ext cx="5048608" cy="1045440"/>
            <a:chOff x="360000" y="1266959"/>
            <a:chExt cx="5048608" cy="1045440"/>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1"/>
                </a:ext>
              </a:extLst>
            </p:cNvPr>
            <p:cNvSpPr/>
            <p:nvPr/>
          </p:nvSpPr>
          <p:spPr>
            <a:xfrm>
              <a:off x="1037781" y="1330982"/>
              <a:ext cx="4370827"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dirty="0">
                  <a:solidFill>
                    <a:schemeClr val="accent1"/>
                  </a:solidFill>
                  <a:latin typeface="+mj-lt"/>
                  <a:cs typeface="Arial"/>
                  <a:hlinkClick r:id="rId3" action="ppaction://hlinksldjump"/>
                </a:rPr>
                <a:t>The beauty of </a:t>
              </a:r>
              <a:r>
                <a:rPr lang="en-US" sz="2000" i="1" dirty="0">
                  <a:solidFill>
                    <a:schemeClr val="accent1"/>
                  </a:solidFill>
                  <a:latin typeface="+mj-lt"/>
                  <a:cs typeface="Arial"/>
                  <a:hlinkClick r:id="rId3" action="ppaction://hlinksldjump"/>
                </a:rPr>
                <a:t>taiko</a:t>
              </a:r>
              <a:endParaRPr lang="en-US" sz="2000" i="1" dirty="0">
                <a:solidFill>
                  <a:schemeClr val="accent1"/>
                </a:solidFill>
                <a:latin typeface="+mj-lt"/>
                <a:cs typeface="Arial"/>
              </a:endParaRPr>
            </a:p>
          </p:txBody>
        </p:sp>
        <p:sp>
          <p:nvSpPr>
            <p:cNvPr id="8" name="Oval 7">
              <a:hlinkClick r:id="rId4" action="ppaction://hlinksldjump"/>
              <a:extLst>
                <a:ext uri="{FF2B5EF4-FFF2-40B4-BE49-F238E27FC236}">
                  <a16:creationId xmlns:a16="http://schemas.microsoft.com/office/drawing/2014/main" id="{7CD3C21D-BCDF-0FAB-C5C8-A24D1ADC23AB}"/>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1</a:t>
              </a:r>
            </a:p>
          </p:txBody>
        </p:sp>
      </p:grpSp>
      <p:grpSp>
        <p:nvGrpSpPr>
          <p:cNvPr id="28" name="Group 27" descr="2. From tradition to tomorrow">
            <a:extLst>
              <a:ext uri="{FF2B5EF4-FFF2-40B4-BE49-F238E27FC236}">
                <a16:creationId xmlns:a16="http://schemas.microsoft.com/office/drawing/2014/main" id="{373B55A1-025B-0CD2-94EA-FBB009D0BF79}"/>
              </a:ext>
            </a:extLst>
          </p:cNvPr>
          <p:cNvGrpSpPr/>
          <p:nvPr/>
        </p:nvGrpSpPr>
        <p:grpSpPr>
          <a:xfrm>
            <a:off x="360000" y="2362859"/>
            <a:ext cx="5048610" cy="1045440"/>
            <a:chOff x="360000" y="2362859"/>
            <a:chExt cx="5048610" cy="1045440"/>
          </a:xfrm>
        </p:grpSpPr>
        <p:sp>
          <p:nvSpPr>
            <p:cNvPr id="9" name="Rectangle: Rounded Corners 8">
              <a:extLst>
                <a:ext uri="{FF2B5EF4-FFF2-40B4-BE49-F238E27FC236}">
                  <a16:creationId xmlns:a16="http://schemas.microsoft.com/office/drawing/2014/main" id="{85E5506E-31D1-30EC-3CCC-3FBB3A47FE12}"/>
                </a:ext>
                <a:ext uri="{C183D7F6-B498-43B3-948B-1728B52AA6E4}">
                  <adec:decorative xmlns:adec="http://schemas.microsoft.com/office/drawing/2017/decorative" val="1"/>
                </a:ext>
              </a:extLst>
            </p:cNvPr>
            <p:cNvSpPr/>
            <p:nvPr/>
          </p:nvSpPr>
          <p:spPr>
            <a:xfrm>
              <a:off x="1037782" y="2426882"/>
              <a:ext cx="437082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dirty="0">
                  <a:solidFill>
                    <a:schemeClr val="accent1"/>
                  </a:solidFill>
                  <a:latin typeface="+mj-lt"/>
                  <a:hlinkClick r:id="rId5" action="ppaction://hlinksldjump"/>
                </a:rPr>
                <a:t>From tradition to tomorrow</a:t>
              </a:r>
              <a:endParaRPr lang="en-US" sz="2000" dirty="0">
                <a:solidFill>
                  <a:schemeClr val="accent1"/>
                </a:solidFill>
                <a:latin typeface="+mj-lt"/>
              </a:endParaRPr>
            </a:p>
          </p:txBody>
        </p:sp>
        <p:sp>
          <p:nvSpPr>
            <p:cNvPr id="10" name="Oval 9">
              <a:hlinkClick r:id="rId4" action="ppaction://hlinksldjump"/>
              <a:extLst>
                <a:ext uri="{FF2B5EF4-FFF2-40B4-BE49-F238E27FC236}">
                  <a16:creationId xmlns:a16="http://schemas.microsoft.com/office/drawing/2014/main" id="{F07C6269-A950-7C0C-C9E0-A828C47C2034}"/>
                </a:ext>
              </a:extLst>
            </p:cNvPr>
            <p:cNvSpPr/>
            <p:nvPr/>
          </p:nvSpPr>
          <p:spPr>
            <a:xfrm>
              <a:off x="360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2</a:t>
              </a:r>
            </a:p>
          </p:txBody>
        </p:sp>
      </p:grpSp>
      <p:grpSp>
        <p:nvGrpSpPr>
          <p:cNvPr id="29" name="Group 28" descr="3. Suzume unlocked – the sound of anime">
            <a:extLst>
              <a:ext uri="{FF2B5EF4-FFF2-40B4-BE49-F238E27FC236}">
                <a16:creationId xmlns:a16="http://schemas.microsoft.com/office/drawing/2014/main" id="{D8E9F92F-C216-FA43-9A98-432533E2F291}"/>
              </a:ext>
            </a:extLst>
          </p:cNvPr>
          <p:cNvGrpSpPr/>
          <p:nvPr/>
        </p:nvGrpSpPr>
        <p:grpSpPr>
          <a:xfrm>
            <a:off x="360000" y="3458759"/>
            <a:ext cx="5048610" cy="1045440"/>
            <a:chOff x="360000" y="3458759"/>
            <a:chExt cx="5048610" cy="1045440"/>
          </a:xfrm>
        </p:grpSpPr>
        <p:sp>
          <p:nvSpPr>
            <p:cNvPr id="11" name="Rectangle: Rounded Corners 10">
              <a:extLst>
                <a:ext uri="{FF2B5EF4-FFF2-40B4-BE49-F238E27FC236}">
                  <a16:creationId xmlns:a16="http://schemas.microsoft.com/office/drawing/2014/main" id="{8E8992EF-EB46-DA5D-84D9-1D8183F0C870}"/>
                </a:ext>
                <a:ext uri="{C183D7F6-B498-43B3-948B-1728B52AA6E4}">
                  <adec:decorative xmlns:adec="http://schemas.microsoft.com/office/drawing/2017/decorative" val="1"/>
                </a:ext>
              </a:extLst>
            </p:cNvPr>
            <p:cNvSpPr/>
            <p:nvPr/>
          </p:nvSpPr>
          <p:spPr>
            <a:xfrm>
              <a:off x="1037781" y="3522782"/>
              <a:ext cx="4370829"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i="1" dirty="0">
                  <a:solidFill>
                    <a:schemeClr val="accent1"/>
                  </a:solidFill>
                  <a:latin typeface="+mj-lt"/>
                  <a:hlinkClick r:id="rId6" action="ppaction://hlinksldjump"/>
                </a:rPr>
                <a:t>Suzume</a:t>
              </a:r>
              <a:r>
                <a:rPr lang="en-US" sz="2000" dirty="0">
                  <a:solidFill>
                    <a:schemeClr val="accent1"/>
                  </a:solidFill>
                  <a:latin typeface="+mj-lt"/>
                  <a:hlinkClick r:id="rId6" action="ppaction://hlinksldjump"/>
                </a:rPr>
                <a:t> unlocked – the sound of anime</a:t>
              </a:r>
              <a:endParaRPr lang="en-US" sz="2000" dirty="0">
                <a:solidFill>
                  <a:schemeClr val="accent1"/>
                </a:solidFill>
                <a:latin typeface="+mj-lt"/>
              </a:endParaRPr>
            </a:p>
          </p:txBody>
        </p:sp>
        <p:sp>
          <p:nvSpPr>
            <p:cNvPr id="12" name="Oval 11">
              <a:hlinkClick r:id="rId4" action="ppaction://hlinksldjump"/>
              <a:extLst>
                <a:ext uri="{FF2B5EF4-FFF2-40B4-BE49-F238E27FC236}">
                  <a16:creationId xmlns:a16="http://schemas.microsoft.com/office/drawing/2014/main" id="{BF4CE5D3-CF86-83E5-AFB8-E16A6ADF7EB9}"/>
                </a:ext>
              </a:extLst>
            </p:cNvPr>
            <p:cNvSpPr/>
            <p:nvPr/>
          </p:nvSpPr>
          <p:spPr>
            <a:xfrm>
              <a:off x="360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30" name="Group 29" descr="4. From 8 bit to epic – music in Japanese gaming&#10;">
            <a:extLst>
              <a:ext uri="{FF2B5EF4-FFF2-40B4-BE49-F238E27FC236}">
                <a16:creationId xmlns:a16="http://schemas.microsoft.com/office/drawing/2014/main" id="{6C36D5FE-5B5F-5FC4-55A1-8191F4CF8DBA}"/>
              </a:ext>
            </a:extLst>
          </p:cNvPr>
          <p:cNvGrpSpPr/>
          <p:nvPr/>
        </p:nvGrpSpPr>
        <p:grpSpPr>
          <a:xfrm>
            <a:off x="360000" y="4554659"/>
            <a:ext cx="5048612" cy="1045440"/>
            <a:chOff x="360000" y="4554659"/>
            <a:chExt cx="5048612" cy="1045440"/>
          </a:xfrm>
        </p:grpSpPr>
        <p:sp>
          <p:nvSpPr>
            <p:cNvPr id="13" name="Rectangle: Rounded Corners 12">
              <a:extLst>
                <a:ext uri="{FF2B5EF4-FFF2-40B4-BE49-F238E27FC236}">
                  <a16:creationId xmlns:a16="http://schemas.microsoft.com/office/drawing/2014/main" id="{A6D457C5-A0C4-3545-45D0-1274F0BD9B28}"/>
                </a:ext>
                <a:ext uri="{C183D7F6-B498-43B3-948B-1728B52AA6E4}">
                  <adec:decorative xmlns:adec="http://schemas.microsoft.com/office/drawing/2017/decorative" val="1"/>
                </a:ext>
              </a:extLst>
            </p:cNvPr>
            <p:cNvSpPr/>
            <p:nvPr/>
          </p:nvSpPr>
          <p:spPr>
            <a:xfrm>
              <a:off x="1037782" y="4618682"/>
              <a:ext cx="437083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dirty="0">
                  <a:solidFill>
                    <a:schemeClr val="accent1"/>
                  </a:solidFill>
                  <a:latin typeface="+mj-lt"/>
                  <a:hlinkClick r:id="rId7" action="ppaction://hlinksldjump"/>
                </a:rPr>
                <a:t>From 8 bit to epic – music in Japanese gaming</a:t>
              </a:r>
              <a:endParaRPr lang="en-US" sz="2000" dirty="0">
                <a:latin typeface="+mj-lt"/>
              </a:endParaRPr>
            </a:p>
          </p:txBody>
        </p:sp>
        <p:sp>
          <p:nvSpPr>
            <p:cNvPr id="14" name="Oval 13">
              <a:hlinkClick r:id="rId4" action="ppaction://hlinksldjump"/>
              <a:extLst>
                <a:ext uri="{FF2B5EF4-FFF2-40B4-BE49-F238E27FC236}">
                  <a16:creationId xmlns:a16="http://schemas.microsoft.com/office/drawing/2014/main" id="{5E3BDA7D-774E-1AFE-D5E4-2D1C3D64D737}"/>
                </a:ext>
              </a:extLst>
            </p:cNvPr>
            <p:cNvSpPr/>
            <p:nvPr/>
          </p:nvSpPr>
          <p:spPr>
            <a:xfrm>
              <a:off x="360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31" name="Group 30" descr="5. Boss battles and beats – music in Japanese gaming&#10;">
            <a:extLst>
              <a:ext uri="{FF2B5EF4-FFF2-40B4-BE49-F238E27FC236}">
                <a16:creationId xmlns:a16="http://schemas.microsoft.com/office/drawing/2014/main" id="{05751AC6-D306-7B07-7A07-94980AAA8FDD}"/>
              </a:ext>
            </a:extLst>
          </p:cNvPr>
          <p:cNvGrpSpPr/>
          <p:nvPr/>
        </p:nvGrpSpPr>
        <p:grpSpPr>
          <a:xfrm>
            <a:off x="360000" y="5650560"/>
            <a:ext cx="5048612" cy="1045440"/>
            <a:chOff x="360000" y="5650560"/>
            <a:chExt cx="5048612" cy="1045440"/>
          </a:xfrm>
        </p:grpSpPr>
        <p:sp>
          <p:nvSpPr>
            <p:cNvPr id="15" name="Rectangle: Rounded Corners 14">
              <a:extLst>
                <a:ext uri="{FF2B5EF4-FFF2-40B4-BE49-F238E27FC236}">
                  <a16:creationId xmlns:a16="http://schemas.microsoft.com/office/drawing/2014/main" id="{3D239D31-CE36-0492-1240-FC402C7678F3}"/>
                </a:ext>
                <a:ext uri="{C183D7F6-B498-43B3-948B-1728B52AA6E4}">
                  <adec:decorative xmlns:adec="http://schemas.microsoft.com/office/drawing/2017/decorative" val="1"/>
                </a:ext>
              </a:extLst>
            </p:cNvPr>
            <p:cNvSpPr/>
            <p:nvPr/>
          </p:nvSpPr>
          <p:spPr>
            <a:xfrm>
              <a:off x="1037780" y="5714583"/>
              <a:ext cx="4370832"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dirty="0">
                  <a:solidFill>
                    <a:schemeClr val="accent1"/>
                  </a:solidFill>
                  <a:latin typeface="+mj-lt"/>
                  <a:hlinkClick r:id="rId8" action="ppaction://hlinksldjump"/>
                </a:rPr>
                <a:t>Boss battles and beats – music in Japanese gaming</a:t>
              </a:r>
              <a:endParaRPr lang="en-US" sz="2000" dirty="0">
                <a:latin typeface="+mj-lt"/>
              </a:endParaRPr>
            </a:p>
          </p:txBody>
        </p:sp>
        <p:sp>
          <p:nvSpPr>
            <p:cNvPr id="16" name="Oval 15">
              <a:hlinkClick r:id="rId4" action="ppaction://hlinksldjump"/>
              <a:extLst>
                <a:ext uri="{FF2B5EF4-FFF2-40B4-BE49-F238E27FC236}">
                  <a16:creationId xmlns:a16="http://schemas.microsoft.com/office/drawing/2014/main" id="{4586D2B7-00F3-614C-54F5-BFD4956B3175}"/>
                </a:ext>
              </a:extLst>
            </p:cNvPr>
            <p:cNvSpPr/>
            <p:nvPr/>
          </p:nvSpPr>
          <p:spPr>
            <a:xfrm>
              <a:off x="360000"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grpSp>
        <p:nvGrpSpPr>
          <p:cNvPr id="32" name="Group 31" descr="6. Gagaku – the traditional court music of Japan&#10;">
            <a:extLst>
              <a:ext uri="{FF2B5EF4-FFF2-40B4-BE49-F238E27FC236}">
                <a16:creationId xmlns:a16="http://schemas.microsoft.com/office/drawing/2014/main" id="{6192E81D-0663-8639-B337-6452AEB793FC}"/>
              </a:ext>
            </a:extLst>
          </p:cNvPr>
          <p:cNvGrpSpPr/>
          <p:nvPr/>
        </p:nvGrpSpPr>
        <p:grpSpPr>
          <a:xfrm>
            <a:off x="6096000" y="1266959"/>
            <a:ext cx="5027998" cy="1045440"/>
            <a:chOff x="6096000" y="1266959"/>
            <a:chExt cx="5027998" cy="1045440"/>
          </a:xfrm>
        </p:grpSpPr>
        <p:sp>
          <p:nvSpPr>
            <p:cNvPr id="17" name="Rectangle: Rounded Corners 16">
              <a:extLst>
                <a:ext uri="{FF2B5EF4-FFF2-40B4-BE49-F238E27FC236}">
                  <a16:creationId xmlns:a16="http://schemas.microsoft.com/office/drawing/2014/main" id="{19748DAD-4AFC-E27C-5968-41EA58C96AB6}"/>
                </a:ext>
                <a:ext uri="{C183D7F6-B498-43B3-948B-1728B52AA6E4}">
                  <adec:decorative xmlns:adec="http://schemas.microsoft.com/office/drawing/2017/decorative" val="1"/>
                </a:ext>
              </a:extLst>
            </p:cNvPr>
            <p:cNvSpPr/>
            <p:nvPr/>
          </p:nvSpPr>
          <p:spPr>
            <a:xfrm>
              <a:off x="6773781" y="1330679"/>
              <a:ext cx="4350217"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i="1" dirty="0">
                  <a:solidFill>
                    <a:schemeClr val="accent1"/>
                  </a:solidFill>
                  <a:latin typeface="+mj-lt"/>
                  <a:hlinkClick r:id="rId9" action="ppaction://hlinksldjump"/>
                </a:rPr>
                <a:t>Gagaku</a:t>
              </a:r>
              <a:r>
                <a:rPr lang="en-US" sz="2000" dirty="0">
                  <a:solidFill>
                    <a:schemeClr val="accent1"/>
                  </a:solidFill>
                  <a:latin typeface="+mj-lt"/>
                  <a:hlinkClick r:id="rId9" action="ppaction://hlinksldjump"/>
                </a:rPr>
                <a:t> – the traditional court music of Japan</a:t>
              </a:r>
              <a:endParaRPr lang="en-US" sz="2000" dirty="0">
                <a:solidFill>
                  <a:schemeClr val="accent1"/>
                </a:solidFill>
                <a:latin typeface="+mj-lt"/>
                <a:cs typeface="Arial"/>
              </a:endParaRPr>
            </a:p>
          </p:txBody>
        </p:sp>
        <p:sp>
          <p:nvSpPr>
            <p:cNvPr id="18" name="Oval 17">
              <a:hlinkClick r:id="rId4" action="ppaction://hlinksldjump"/>
              <a:extLst>
                <a:ext uri="{FF2B5EF4-FFF2-40B4-BE49-F238E27FC236}">
                  <a16:creationId xmlns:a16="http://schemas.microsoft.com/office/drawing/2014/main" id="{AF3C6A53-EEBA-D284-1A97-EF81F80309D8}"/>
                </a:ext>
              </a:extLst>
            </p:cNvPr>
            <p:cNvSpPr/>
            <p:nvPr/>
          </p:nvSpPr>
          <p:spPr>
            <a:xfrm>
              <a:off x="6096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6</a:t>
              </a:r>
            </a:p>
          </p:txBody>
        </p:sp>
      </p:grpSp>
      <p:grpSp>
        <p:nvGrpSpPr>
          <p:cNvPr id="33" name="Group 32" descr="7. The future voice –  Hatsune Miku and J-pop">
            <a:extLst>
              <a:ext uri="{FF2B5EF4-FFF2-40B4-BE49-F238E27FC236}">
                <a16:creationId xmlns:a16="http://schemas.microsoft.com/office/drawing/2014/main" id="{A14FC13C-07FF-1013-9F08-BD789EE8E055}"/>
              </a:ext>
            </a:extLst>
          </p:cNvPr>
          <p:cNvGrpSpPr/>
          <p:nvPr/>
        </p:nvGrpSpPr>
        <p:grpSpPr>
          <a:xfrm>
            <a:off x="6096000" y="2362859"/>
            <a:ext cx="5028000" cy="1045440"/>
            <a:chOff x="6096000" y="2362859"/>
            <a:chExt cx="5028000" cy="1045440"/>
          </a:xfrm>
        </p:grpSpPr>
        <p:sp>
          <p:nvSpPr>
            <p:cNvPr id="19" name="Rectangle: Rounded Corners 18">
              <a:extLst>
                <a:ext uri="{FF2B5EF4-FFF2-40B4-BE49-F238E27FC236}">
                  <a16:creationId xmlns:a16="http://schemas.microsoft.com/office/drawing/2014/main" id="{23DF5B06-C771-DF8B-6E74-3ADA81269D37}"/>
                </a:ext>
                <a:ext uri="{C183D7F6-B498-43B3-948B-1728B52AA6E4}">
                  <adec:decorative xmlns:adec="http://schemas.microsoft.com/office/drawing/2017/decorative" val="1"/>
                </a:ext>
              </a:extLst>
            </p:cNvPr>
            <p:cNvSpPr/>
            <p:nvPr/>
          </p:nvSpPr>
          <p:spPr>
            <a:xfrm>
              <a:off x="6773782" y="2426882"/>
              <a:ext cx="435021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AU" sz="2000" dirty="0">
                  <a:solidFill>
                    <a:schemeClr val="accent1"/>
                  </a:solidFill>
                  <a:latin typeface="+mj-lt"/>
                  <a:hlinkClick r:id="rId10" action="ppaction://hlinksldjump"/>
                </a:rPr>
                <a:t>The future voice –  Hatsune Miku and J-pop</a:t>
              </a:r>
              <a:endParaRPr lang="en-US" sz="2000" dirty="0">
                <a:solidFill>
                  <a:schemeClr val="accent1"/>
                </a:solidFill>
                <a:latin typeface="+mj-lt"/>
              </a:endParaRPr>
            </a:p>
          </p:txBody>
        </p:sp>
        <p:sp>
          <p:nvSpPr>
            <p:cNvPr id="47" name="Oval 46">
              <a:hlinkClick r:id="rId4" action="ppaction://hlinksldjump"/>
              <a:extLst>
                <a:ext uri="{FF2B5EF4-FFF2-40B4-BE49-F238E27FC236}">
                  <a16:creationId xmlns:a16="http://schemas.microsoft.com/office/drawing/2014/main" id="{D496C7F7-D41B-BB14-E038-DBEED9278654}"/>
                </a:ext>
              </a:extLst>
            </p:cNvPr>
            <p:cNvSpPr/>
            <p:nvPr/>
          </p:nvSpPr>
          <p:spPr>
            <a:xfrm>
              <a:off x="6096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7</a:t>
              </a:r>
            </a:p>
          </p:txBody>
        </p:sp>
      </p:grpSp>
      <p:grpSp>
        <p:nvGrpSpPr>
          <p:cNvPr id="34" name="Group 33" descr="8. In the loop – using a loop-based Digital Audio Workstation (DAW)&#10;">
            <a:extLst>
              <a:ext uri="{FF2B5EF4-FFF2-40B4-BE49-F238E27FC236}">
                <a16:creationId xmlns:a16="http://schemas.microsoft.com/office/drawing/2014/main" id="{BB20BB3B-E81F-C418-E808-A3DD515F73D5}"/>
              </a:ext>
            </a:extLst>
          </p:cNvPr>
          <p:cNvGrpSpPr/>
          <p:nvPr/>
        </p:nvGrpSpPr>
        <p:grpSpPr>
          <a:xfrm>
            <a:off x="6096000" y="3458759"/>
            <a:ext cx="5058218" cy="1045440"/>
            <a:chOff x="6096000" y="3458759"/>
            <a:chExt cx="5058218" cy="1045440"/>
          </a:xfrm>
        </p:grpSpPr>
        <p:sp>
          <p:nvSpPr>
            <p:cNvPr id="48" name="Rectangle: Rounded Corners 47">
              <a:extLst>
                <a:ext uri="{FF2B5EF4-FFF2-40B4-BE49-F238E27FC236}">
                  <a16:creationId xmlns:a16="http://schemas.microsoft.com/office/drawing/2014/main" id="{EFF69CFF-321D-80BB-8ED8-6DE30C3F17CF}"/>
                </a:ext>
                <a:ext uri="{C183D7F6-B498-43B3-948B-1728B52AA6E4}">
                  <adec:decorative xmlns:adec="http://schemas.microsoft.com/office/drawing/2017/decorative" val="1"/>
                </a:ext>
              </a:extLst>
            </p:cNvPr>
            <p:cNvSpPr/>
            <p:nvPr/>
          </p:nvSpPr>
          <p:spPr>
            <a:xfrm>
              <a:off x="6773782" y="3522782"/>
              <a:ext cx="438043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AU" sz="2000" dirty="0">
                  <a:solidFill>
                    <a:schemeClr val="accent1"/>
                  </a:solidFill>
                  <a:latin typeface="+mj-lt"/>
                  <a:hlinkClick r:id="rId11" action="ppaction://hlinksldjump"/>
                </a:rPr>
                <a:t>In the loop – using a loop-based Digital Audio Workstation (DAW)</a:t>
              </a:r>
              <a:endParaRPr lang="en-US" sz="2000" dirty="0">
                <a:solidFill>
                  <a:schemeClr val="accent1"/>
                </a:solidFill>
                <a:latin typeface="+mj-lt"/>
              </a:endParaRPr>
            </a:p>
          </p:txBody>
        </p:sp>
        <p:sp>
          <p:nvSpPr>
            <p:cNvPr id="49" name="Oval 48">
              <a:hlinkClick r:id="rId4" action="ppaction://hlinksldjump"/>
              <a:extLst>
                <a:ext uri="{FF2B5EF4-FFF2-40B4-BE49-F238E27FC236}">
                  <a16:creationId xmlns:a16="http://schemas.microsoft.com/office/drawing/2014/main" id="{F1927FD1-4F0B-659D-6910-47AB39BE35DA}"/>
                </a:ext>
              </a:extLst>
            </p:cNvPr>
            <p:cNvSpPr/>
            <p:nvPr/>
          </p:nvSpPr>
          <p:spPr>
            <a:xfrm>
              <a:off x="6096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8</a:t>
              </a:r>
            </a:p>
          </p:txBody>
        </p:sp>
      </p:grpSp>
      <p:grpSp>
        <p:nvGrpSpPr>
          <p:cNvPr id="35" name="Group 34" descr="9. Track work – composing in a Digital Audio Workstation (DAW)&#10;">
            <a:extLst>
              <a:ext uri="{FF2B5EF4-FFF2-40B4-BE49-F238E27FC236}">
                <a16:creationId xmlns:a16="http://schemas.microsoft.com/office/drawing/2014/main" id="{45885823-6E64-5B31-C486-BA6A3CF1C360}"/>
              </a:ext>
            </a:extLst>
          </p:cNvPr>
          <p:cNvGrpSpPr/>
          <p:nvPr/>
        </p:nvGrpSpPr>
        <p:grpSpPr>
          <a:xfrm>
            <a:off x="6096000" y="4554659"/>
            <a:ext cx="5028000" cy="1045440"/>
            <a:chOff x="6096000" y="4554659"/>
            <a:chExt cx="5028000" cy="1045440"/>
          </a:xfrm>
        </p:grpSpPr>
        <p:sp>
          <p:nvSpPr>
            <p:cNvPr id="50" name="Rectangle: Rounded Corners 49">
              <a:extLst>
                <a:ext uri="{FF2B5EF4-FFF2-40B4-BE49-F238E27FC236}">
                  <a16:creationId xmlns:a16="http://schemas.microsoft.com/office/drawing/2014/main" id="{A5577CCE-13E4-FEF0-71DB-46FA075C8079}"/>
                </a:ext>
                <a:ext uri="{C183D7F6-B498-43B3-948B-1728B52AA6E4}">
                  <adec:decorative xmlns:adec="http://schemas.microsoft.com/office/drawing/2017/decorative" val="1"/>
                </a:ext>
              </a:extLst>
            </p:cNvPr>
            <p:cNvSpPr/>
            <p:nvPr/>
          </p:nvSpPr>
          <p:spPr>
            <a:xfrm>
              <a:off x="6773782" y="4618682"/>
              <a:ext cx="435021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AU" sz="2000" dirty="0">
                  <a:solidFill>
                    <a:schemeClr val="accent1"/>
                  </a:solidFill>
                  <a:latin typeface="+mj-lt"/>
                  <a:hlinkClick r:id="rId12" action="ppaction://hlinksldjump"/>
                </a:rPr>
                <a:t>Track work – composing in a Digital Audio Workstation (DAW)</a:t>
              </a:r>
              <a:endParaRPr lang="en-US" sz="2000" dirty="0">
                <a:solidFill>
                  <a:schemeClr val="accent1"/>
                </a:solidFill>
                <a:latin typeface="+mj-lt"/>
              </a:endParaRPr>
            </a:p>
          </p:txBody>
        </p:sp>
        <p:sp>
          <p:nvSpPr>
            <p:cNvPr id="51" name="Oval 50">
              <a:hlinkClick r:id="rId4" action="ppaction://hlinksldjump"/>
              <a:extLst>
                <a:ext uri="{FF2B5EF4-FFF2-40B4-BE49-F238E27FC236}">
                  <a16:creationId xmlns:a16="http://schemas.microsoft.com/office/drawing/2014/main" id="{046FB8FF-C717-7223-49FC-3B72E3005445}"/>
                </a:ext>
              </a:extLst>
            </p:cNvPr>
            <p:cNvSpPr/>
            <p:nvPr/>
          </p:nvSpPr>
          <p:spPr>
            <a:xfrm>
              <a:off x="6096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9</a:t>
              </a:r>
            </a:p>
          </p:txBody>
        </p:sp>
      </p:grpSp>
      <p:grpSp>
        <p:nvGrpSpPr>
          <p:cNvPr id="36" name="Group 35" descr="10. Final mix – listening and reflection&#10;">
            <a:extLst>
              <a:ext uri="{FF2B5EF4-FFF2-40B4-BE49-F238E27FC236}">
                <a16:creationId xmlns:a16="http://schemas.microsoft.com/office/drawing/2014/main" id="{3BA40EEC-B8C4-216D-3C0E-F8988E2700FC}"/>
              </a:ext>
            </a:extLst>
          </p:cNvPr>
          <p:cNvGrpSpPr/>
          <p:nvPr/>
        </p:nvGrpSpPr>
        <p:grpSpPr>
          <a:xfrm>
            <a:off x="6096001" y="5650560"/>
            <a:ext cx="5027999" cy="1045440"/>
            <a:chOff x="6096001" y="5650560"/>
            <a:chExt cx="5027999" cy="1045440"/>
          </a:xfrm>
        </p:grpSpPr>
        <p:sp>
          <p:nvSpPr>
            <p:cNvPr id="52" name="Rectangle: Rounded Corners 51">
              <a:extLst>
                <a:ext uri="{FF2B5EF4-FFF2-40B4-BE49-F238E27FC236}">
                  <a16:creationId xmlns:a16="http://schemas.microsoft.com/office/drawing/2014/main" id="{A2C0CE3D-FA9B-452D-74A6-7D2661E77D6E}"/>
                </a:ext>
                <a:ext uri="{C183D7F6-B498-43B3-948B-1728B52AA6E4}">
                  <adec:decorative xmlns:adec="http://schemas.microsoft.com/office/drawing/2017/decorative" val="1"/>
                </a:ext>
              </a:extLst>
            </p:cNvPr>
            <p:cNvSpPr/>
            <p:nvPr/>
          </p:nvSpPr>
          <p:spPr>
            <a:xfrm>
              <a:off x="6773782" y="5714583"/>
              <a:ext cx="435021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AU" sz="2000" dirty="0">
                  <a:solidFill>
                    <a:schemeClr val="accent1"/>
                  </a:solidFill>
                  <a:latin typeface="+mj-lt"/>
                  <a:hlinkClick r:id="rId13" action="ppaction://hlinksldjump"/>
                </a:rPr>
                <a:t>Final mix – listening and reflection</a:t>
              </a:r>
              <a:endParaRPr lang="en-US" sz="2000" dirty="0">
                <a:solidFill>
                  <a:schemeClr val="accent1"/>
                </a:solidFill>
                <a:latin typeface="+mj-lt"/>
              </a:endParaRPr>
            </a:p>
          </p:txBody>
        </p:sp>
        <p:sp>
          <p:nvSpPr>
            <p:cNvPr id="53" name="Oval 52">
              <a:hlinkClick r:id="rId4" action="ppaction://hlinksldjump"/>
              <a:extLst>
                <a:ext uri="{FF2B5EF4-FFF2-40B4-BE49-F238E27FC236}">
                  <a16:creationId xmlns:a16="http://schemas.microsoft.com/office/drawing/2014/main" id="{3B0EF56E-8102-E17D-734C-0DC712C328FD}"/>
                </a:ext>
              </a:extLst>
            </p:cNvPr>
            <p:cNvSpPr/>
            <p:nvPr/>
          </p:nvSpPr>
          <p:spPr>
            <a:xfrm>
              <a:off x="6096001"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10</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DDEFE97C-7FDA-92C5-7D67-02C1BA7CC5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27EAD77-1EF3-F80A-FB96-B1550726E1E6}"/>
              </a:ext>
            </a:extLst>
          </p:cNvPr>
          <p:cNvSpPr>
            <a:spLocks noGrp="1"/>
          </p:cNvSpPr>
          <p:nvPr>
            <p:ph type="title"/>
          </p:nvPr>
        </p:nvSpPr>
        <p:spPr/>
        <p:txBody>
          <a:bodyPr/>
          <a:lstStyle/>
          <a:p>
            <a:r>
              <a:rPr lang="en-AU">
                <a:latin typeface="+mj-lt"/>
                <a:cs typeface="Arial"/>
              </a:rPr>
              <a:t>Activity 2.2 – ’Become’ that other side </a:t>
            </a:r>
            <a:r>
              <a:rPr lang="en-AU" sz="3600" b="0" i="0" kern="1200">
                <a:solidFill>
                  <a:schemeClr val="accent1"/>
                </a:solidFill>
                <a:effectLst/>
                <a:latin typeface="Arial" panose="020B0604020202020204" pitchFamily="34" charset="0"/>
                <a:ea typeface="+mj-ea"/>
                <a:cs typeface="Arial" panose="020B0604020202020204" pitchFamily="34" charset="0"/>
              </a:rPr>
              <a:t>(3)</a:t>
            </a:r>
            <a:endParaRPr lang="en-AU">
              <a:latin typeface="+mj-lt"/>
              <a:cs typeface="Arial"/>
            </a:endParaRPr>
          </a:p>
        </p:txBody>
      </p:sp>
      <p:sp>
        <p:nvSpPr>
          <p:cNvPr id="17" name="Text Placeholder 16">
            <a:extLst>
              <a:ext uri="{FF2B5EF4-FFF2-40B4-BE49-F238E27FC236}">
                <a16:creationId xmlns:a16="http://schemas.microsoft.com/office/drawing/2014/main" id="{EE6F3B96-B7FB-F844-B796-FB1F098E513D}"/>
              </a:ext>
            </a:extLst>
          </p:cNvPr>
          <p:cNvSpPr>
            <a:spLocks noGrp="1"/>
          </p:cNvSpPr>
          <p:nvPr>
            <p:ph type="body" sz="quarter" idx="18"/>
          </p:nvPr>
        </p:nvSpPr>
        <p:spPr/>
        <p:txBody>
          <a:bodyPr/>
          <a:lstStyle/>
          <a:p>
            <a:r>
              <a:rPr lang="en-US">
                <a:latin typeface="+mj-lt"/>
                <a:cs typeface="Arial"/>
              </a:rPr>
              <a:t>Listening </a:t>
            </a:r>
            <a:endParaRPr lang="en-US">
              <a:latin typeface="+mj-lt"/>
            </a:endParaRPr>
          </a:p>
        </p:txBody>
      </p:sp>
      <p:sp>
        <p:nvSpPr>
          <p:cNvPr id="3" name="TextBox 2">
            <a:extLst>
              <a:ext uri="{FF2B5EF4-FFF2-40B4-BE49-F238E27FC236}">
                <a16:creationId xmlns:a16="http://schemas.microsoft.com/office/drawing/2014/main" id="{18F1D750-2EA3-AE88-C58C-88469A6959D5}"/>
              </a:ext>
            </a:extLst>
          </p:cNvPr>
          <p:cNvSpPr txBox="1"/>
          <p:nvPr/>
        </p:nvSpPr>
        <p:spPr>
          <a:xfrm>
            <a:off x="362400" y="1369454"/>
            <a:ext cx="7259784" cy="51809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Access the next performance segment of the video and complete the reflection questions. </a:t>
            </a:r>
          </a:p>
          <a:p>
            <a:pPr>
              <a:lnSpc>
                <a:spcPct val="150000"/>
              </a:lnSpc>
              <a:spcAft>
                <a:spcPts val="1200"/>
              </a:spcAft>
            </a:pPr>
            <a:r>
              <a:rPr lang="en-AU" sz="1800" u="sng">
                <a:hlinkClick r:id="rId3"/>
              </a:rPr>
              <a:t>The Beauty of 8 – </a:t>
            </a:r>
            <a:r>
              <a:rPr lang="en-AU" sz="1800" u="sng" err="1">
                <a:hlinkClick r:id="rId3"/>
              </a:rPr>
              <a:t>Taikoz</a:t>
            </a:r>
            <a:r>
              <a:rPr lang="en-AU" sz="1800" u="sng">
                <a:hlinkClick r:id="rId3"/>
              </a:rPr>
              <a:t> – Melbourne 2017 (1:41:43)</a:t>
            </a:r>
            <a:r>
              <a:rPr lang="en-AU" sz="1800"/>
              <a:t> - (47:40 – 48:28)</a:t>
            </a:r>
            <a:endParaRPr lang="en-AU" sz="1800" b="1">
              <a:solidFill>
                <a:srgbClr val="000000"/>
              </a:solidFill>
              <a:ea typeface="Roboto"/>
              <a:cs typeface="Arial"/>
            </a:endParaRPr>
          </a:p>
          <a:p>
            <a:pPr>
              <a:lnSpc>
                <a:spcPct val="150000"/>
              </a:lnSpc>
              <a:spcAft>
                <a:spcPts val="1200"/>
              </a:spcAft>
            </a:pPr>
            <a:r>
              <a:rPr lang="en-AU" sz="1800" b="1">
                <a:solidFill>
                  <a:srgbClr val="000000"/>
                </a:solidFill>
                <a:latin typeface="+mj-lt"/>
                <a:ea typeface="Roboto"/>
                <a:cs typeface="Arial"/>
              </a:rPr>
              <a:t>Reflection questions</a:t>
            </a:r>
            <a:endParaRPr lang="en-AU" sz="1800">
              <a:solidFill>
                <a:srgbClr val="000000"/>
              </a:solidFill>
              <a:latin typeface="+mj-lt"/>
              <a:ea typeface="Roboto"/>
              <a:cs typeface="Arial"/>
            </a:endParaRPr>
          </a:p>
          <a:p>
            <a:pPr marL="285750" indent="-285750">
              <a:lnSpc>
                <a:spcPct val="150000"/>
              </a:lnSpc>
              <a:spcAft>
                <a:spcPts val="1200"/>
              </a:spcAft>
              <a:buFont typeface="Arial" panose="020B0604020202020204" pitchFamily="34" charset="0"/>
              <a:buChar char="•"/>
            </a:pPr>
            <a:r>
              <a:rPr lang="en-AU" sz="1800">
                <a:solidFill>
                  <a:srgbClr val="000000"/>
                </a:solidFill>
                <a:ea typeface="Roboto"/>
                <a:cs typeface="Arial"/>
              </a:rPr>
              <a:t>How is sound being produced on the</a:t>
            </a:r>
            <a:r>
              <a:rPr lang="en-AU" sz="1800" i="1">
                <a:solidFill>
                  <a:srgbClr val="000000"/>
                </a:solidFill>
                <a:ea typeface="Roboto"/>
                <a:cs typeface="Arial"/>
              </a:rPr>
              <a:t> taiko </a:t>
            </a:r>
            <a:r>
              <a:rPr lang="en-AU" sz="1800">
                <a:solidFill>
                  <a:srgbClr val="000000"/>
                </a:solidFill>
                <a:ea typeface="Roboto"/>
                <a:cs typeface="Arial"/>
              </a:rPr>
              <a:t>drums?</a:t>
            </a:r>
            <a:endParaRPr lang="en-GB" sz="1800">
              <a:solidFill>
                <a:srgbClr val="000000"/>
              </a:solidFill>
              <a:ea typeface="Roboto"/>
              <a:cs typeface="Arial"/>
            </a:endParaRPr>
          </a:p>
          <a:p>
            <a:pPr marL="285750" indent="-285750">
              <a:lnSpc>
                <a:spcPct val="150000"/>
              </a:lnSpc>
              <a:spcAft>
                <a:spcPts val="1200"/>
              </a:spcAft>
              <a:buFont typeface="Arial" panose="020B0604020202020204" pitchFamily="34" charset="0"/>
              <a:buChar char="•"/>
            </a:pPr>
            <a:r>
              <a:rPr lang="en-AU" sz="1800">
                <a:solidFill>
                  <a:srgbClr val="000000"/>
                </a:solidFill>
                <a:ea typeface="Roboto"/>
                <a:cs typeface="Arial"/>
              </a:rPr>
              <a:t>How many different drum sounds do you hear?</a:t>
            </a:r>
          </a:p>
          <a:p>
            <a:pPr marL="285750" indent="-285750">
              <a:lnSpc>
                <a:spcPct val="150000"/>
              </a:lnSpc>
              <a:spcAft>
                <a:spcPts val="1200"/>
              </a:spcAft>
              <a:buFont typeface="Arial" panose="020B0604020202020204" pitchFamily="34" charset="0"/>
              <a:buChar char="•"/>
            </a:pPr>
            <a:r>
              <a:rPr lang="en-AU" sz="1800">
                <a:solidFill>
                  <a:srgbClr val="000000"/>
                </a:solidFill>
                <a:ea typeface="Roboto"/>
                <a:cs typeface="Arial"/>
              </a:rPr>
              <a:t>Is there still fluttering or has that changed?</a:t>
            </a:r>
          </a:p>
          <a:p>
            <a:pPr marL="285750" indent="-285750">
              <a:lnSpc>
                <a:spcPct val="150000"/>
              </a:lnSpc>
              <a:spcAft>
                <a:spcPts val="1200"/>
              </a:spcAft>
              <a:buFont typeface="Arial" panose="020B0604020202020204" pitchFamily="34" charset="0"/>
              <a:buChar char="•"/>
            </a:pPr>
            <a:r>
              <a:rPr lang="en-AU" sz="1800">
                <a:solidFill>
                  <a:srgbClr val="000000"/>
                </a:solidFill>
                <a:ea typeface="Roboto"/>
                <a:cs typeface="Arial"/>
              </a:rPr>
              <a:t>What is the role of the bells in this section of the performance?</a:t>
            </a:r>
          </a:p>
          <a:p>
            <a:pPr marL="285750" indent="-285750">
              <a:lnSpc>
                <a:spcPct val="150000"/>
              </a:lnSpc>
              <a:spcAft>
                <a:spcPts val="1200"/>
              </a:spcAft>
              <a:buFont typeface="Arial" panose="020B0604020202020204" pitchFamily="34" charset="0"/>
              <a:buChar char="•"/>
            </a:pPr>
            <a:r>
              <a:rPr lang="en-AU" sz="1800">
                <a:solidFill>
                  <a:srgbClr val="000000"/>
                </a:solidFill>
                <a:cs typeface="Arial" panose="020B0604020202020204"/>
              </a:rPr>
              <a:t>How does the performer on the </a:t>
            </a:r>
            <a:r>
              <a:rPr lang="en-AU" sz="1800" err="1">
                <a:solidFill>
                  <a:srgbClr val="000000"/>
                </a:solidFill>
                <a:cs typeface="Arial" panose="020B0604020202020204"/>
              </a:rPr>
              <a:t>o</a:t>
            </a:r>
            <a:r>
              <a:rPr lang="en-AU" sz="1800" i="1" err="1">
                <a:solidFill>
                  <a:srgbClr val="000000"/>
                </a:solidFill>
                <a:cs typeface="Arial" panose="020B0604020202020204"/>
              </a:rPr>
              <a:t>deko</a:t>
            </a:r>
            <a:r>
              <a:rPr lang="en-AU" sz="1800" i="1">
                <a:solidFill>
                  <a:srgbClr val="000000"/>
                </a:solidFill>
                <a:cs typeface="Arial" panose="020B0604020202020204"/>
              </a:rPr>
              <a:t>-daiko</a:t>
            </a:r>
            <a:r>
              <a:rPr lang="en-AU" sz="1800">
                <a:solidFill>
                  <a:srgbClr val="000000"/>
                </a:solidFill>
                <a:ea typeface="Roboto"/>
                <a:cs typeface="Arial"/>
              </a:rPr>
              <a:t> create dynamic contrast?</a:t>
            </a:r>
            <a:endParaRPr lang="en-GB" sz="1800">
              <a:solidFill>
                <a:srgbClr val="000000"/>
              </a:solidFill>
              <a:cs typeface="Arial" panose="020B0604020202020204"/>
            </a:endParaRPr>
          </a:p>
        </p:txBody>
      </p:sp>
      <p:pic>
        <p:nvPicPr>
          <p:cNvPr id="4" name="Picture 3">
            <a:extLst>
              <a:ext uri="{FF2B5EF4-FFF2-40B4-BE49-F238E27FC236}">
                <a16:creationId xmlns:a16="http://schemas.microsoft.com/office/drawing/2014/main" id="{7F6FFBC4-5248-D931-E79D-8A725B0F2F0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8202" y="1369454"/>
            <a:ext cx="4221814" cy="3935619"/>
          </a:xfrm>
          <a:prstGeom prst="rect">
            <a:avLst/>
          </a:prstGeom>
        </p:spPr>
      </p:pic>
      <p:sp>
        <p:nvSpPr>
          <p:cNvPr id="7" name="TextBox 6">
            <a:extLst>
              <a:ext uri="{FF2B5EF4-FFF2-40B4-BE49-F238E27FC236}">
                <a16:creationId xmlns:a16="http://schemas.microsoft.com/office/drawing/2014/main" id="{D24024EA-71CE-31F3-F5AB-B89C1EC59278}"/>
              </a:ext>
              <a:ext uri="{C183D7F6-B498-43B3-948B-1728B52AA6E4}">
                <adec:decorative xmlns:adec="http://schemas.microsoft.com/office/drawing/2017/decorative" val="1"/>
              </a:ext>
            </a:extLst>
          </p:cNvPr>
          <p:cNvSpPr txBox="1"/>
          <p:nvPr/>
        </p:nvSpPr>
        <p:spPr>
          <a:xfrm>
            <a:off x="7728202" y="5305073"/>
            <a:ext cx="4221814" cy="525465"/>
          </a:xfrm>
          <a:prstGeom prst="rect">
            <a:avLst/>
          </a:prstGeom>
          <a:noFill/>
        </p:spPr>
        <p:txBody>
          <a:bodyPr wrap="square">
            <a:spAutoFit/>
          </a:bodyPr>
          <a:lstStyle/>
          <a:p>
            <a:pPr>
              <a:lnSpc>
                <a:spcPct val="150000"/>
              </a:lnSpc>
            </a:pPr>
            <a:r>
              <a:rPr lang="en-GB" sz="1000" b="0" i="0" u="sng" strike="noStrike">
                <a:solidFill>
                  <a:srgbClr val="467886"/>
                </a:solidFill>
                <a:effectLst/>
                <a:hlinkClick r:id="rId5"/>
              </a:rPr>
              <a:t>Taiko Concert</a:t>
            </a:r>
            <a:r>
              <a:rPr lang="en-GB" sz="1000" b="0" i="0">
                <a:solidFill>
                  <a:srgbClr val="000000"/>
                </a:solidFill>
                <a:effectLst/>
              </a:rPr>
              <a:t> (2013) by Choo Yut Shing. Used under Creative Commons BY-NC-ND 2.0 (</a:t>
            </a:r>
            <a:r>
              <a:rPr lang="en-GB" sz="1000">
                <a:solidFill>
                  <a:srgbClr val="000000"/>
                </a:solidFill>
              </a:rPr>
              <a:t>accessed</a:t>
            </a:r>
            <a:r>
              <a:rPr lang="en-GB" sz="1000" b="0" i="0">
                <a:solidFill>
                  <a:srgbClr val="000000"/>
                </a:solidFill>
                <a:effectLst/>
              </a:rPr>
              <a:t> August 2025) </a:t>
            </a:r>
            <a:endParaRPr lang="en-US" sz="1000"/>
          </a:p>
        </p:txBody>
      </p:sp>
      <p:sp>
        <p:nvSpPr>
          <p:cNvPr id="2" name="Slide Number Placeholder 1">
            <a:extLst>
              <a:ext uri="{FF2B5EF4-FFF2-40B4-BE49-F238E27FC236}">
                <a16:creationId xmlns:a16="http://schemas.microsoft.com/office/drawing/2014/main" id="{B400FF0A-CC52-1A9E-569B-EC2A7C11F6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237404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A10E67B3-3DD6-C4C2-7D62-E454616BA5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1008FE-1D2B-D462-721D-44936D57C766}"/>
              </a:ext>
            </a:extLst>
          </p:cNvPr>
          <p:cNvSpPr>
            <a:spLocks noGrp="1"/>
          </p:cNvSpPr>
          <p:nvPr>
            <p:ph type="title"/>
          </p:nvPr>
        </p:nvSpPr>
        <p:spPr>
          <a:xfrm>
            <a:off x="339521" y="382883"/>
            <a:ext cx="12121399" cy="547456"/>
          </a:xfrm>
        </p:spPr>
        <p:txBody>
          <a:bodyPr/>
          <a:lstStyle/>
          <a:p>
            <a:r>
              <a:rPr lang="en-AU">
                <a:latin typeface="+mj-lt"/>
                <a:cs typeface="Arial"/>
              </a:rPr>
              <a:t>Activity 2.3 – rhythmic transformation </a:t>
            </a:r>
            <a:r>
              <a:rPr lang="en-AU" sz="3600" b="0" i="0" kern="1200">
                <a:solidFill>
                  <a:schemeClr val="accent1"/>
                </a:solidFill>
                <a:effectLst/>
                <a:latin typeface="Arial" panose="020B0604020202020204" pitchFamily="34" charset="0"/>
                <a:ea typeface="+mj-ea"/>
                <a:cs typeface="Arial" panose="020B0604020202020204" pitchFamily="34" charset="0"/>
              </a:rPr>
              <a:t>(1)</a:t>
            </a:r>
            <a:endParaRPr lang="en-AU">
              <a:latin typeface="+mj-lt"/>
            </a:endParaRPr>
          </a:p>
        </p:txBody>
      </p:sp>
      <p:sp>
        <p:nvSpPr>
          <p:cNvPr id="4" name="TextBox 3">
            <a:extLst>
              <a:ext uri="{FF2B5EF4-FFF2-40B4-BE49-F238E27FC236}">
                <a16:creationId xmlns:a16="http://schemas.microsoft.com/office/drawing/2014/main" id="{5BEA5588-270D-432A-3E13-3A4641EFB74C}"/>
              </a:ext>
            </a:extLst>
          </p:cNvPr>
          <p:cNvSpPr txBox="1"/>
          <p:nvPr/>
        </p:nvSpPr>
        <p:spPr>
          <a:xfrm>
            <a:off x="339521" y="1017671"/>
            <a:ext cx="367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cs typeface="Arial"/>
              </a:rPr>
              <a:t>Performing </a:t>
            </a:r>
          </a:p>
        </p:txBody>
      </p:sp>
      <p:sp>
        <p:nvSpPr>
          <p:cNvPr id="3" name="TextBox 2">
            <a:extLst>
              <a:ext uri="{FF2B5EF4-FFF2-40B4-BE49-F238E27FC236}">
                <a16:creationId xmlns:a16="http://schemas.microsoft.com/office/drawing/2014/main" id="{1029A429-1BCE-9804-9B9F-80AD6E91AC53}"/>
              </a:ext>
            </a:extLst>
          </p:cNvPr>
          <p:cNvSpPr txBox="1"/>
          <p:nvPr/>
        </p:nvSpPr>
        <p:spPr>
          <a:xfrm>
            <a:off x="301421" y="1680978"/>
            <a:ext cx="4706317"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a:cs typeface="Arial"/>
              </a:rPr>
              <a:t>The </a:t>
            </a:r>
            <a:r>
              <a:rPr lang="en-GB" sz="1800" i="1" err="1">
                <a:cs typeface="Arial"/>
              </a:rPr>
              <a:t>kuchi</a:t>
            </a:r>
            <a:r>
              <a:rPr lang="en-GB" sz="1800" i="1">
                <a:cs typeface="Arial"/>
              </a:rPr>
              <a:t>–</a:t>
            </a:r>
            <a:r>
              <a:rPr lang="en-GB" sz="1800" i="1" err="1">
                <a:cs typeface="Arial"/>
              </a:rPr>
              <a:t>shoga</a:t>
            </a:r>
            <a:r>
              <a:rPr lang="en-GB" sz="1800">
                <a:cs typeface="Arial"/>
              </a:rPr>
              <a:t> from 'Become'. </a:t>
            </a:r>
            <a:endParaRPr lang="en-GB" sz="1800"/>
          </a:p>
        </p:txBody>
      </p:sp>
      <p:pic>
        <p:nvPicPr>
          <p:cNvPr id="8" name="Picture 7" descr="There are 5 bars of music using percussion clef. Underneath each note is a vocalisation. Each bar contains alternations between two different pitched drums. &#10;&#10;Bar 1 is in 3/4 and has 4 semiquavers where the first semiquaver is 2 tones, a semiquaver rest and 3 semiquavers, 2 semiquavers and a quaver with the vocalisations - te ko te ten tsu te te ko te ko ten. &#10;&#10;Bar 2 is in 4/4 and has 4 semiquavers where the first semiquaver has 2 tones, a semiquaver rest quaver and semiquaver, a semiquaver rest and 3 semiquavers, 4 semiquavers with the vocalisations - te ko te te n kon ko n ko te ko te re tsu ku. &#10;&#10;Bar 3 has  4 semiquavers, 4 semiquavers, a semiquaver rest and 3 semiquavers, 4 semiquavers with the vocalisations - te ko te ko n ko n ko n ko te ko te re tsu ku. &#10;&#10;Bar 4 is in 5/4 and has 4 semiqauvers, 4 semiquavers, 2 quavers, a quaver and 2 semiquavers where the last semiquaver is tied to a semiquaver followed by a dotted quaver and the vocalisations are - te ko te ko n ko n ko ten ko te re kon kon. &#10;&#10;Bar 5 has a crotchet with a marcato and two tones at once.">
            <a:extLst>
              <a:ext uri="{FF2B5EF4-FFF2-40B4-BE49-F238E27FC236}">
                <a16:creationId xmlns:a16="http://schemas.microsoft.com/office/drawing/2014/main" id="{3683E856-8EB3-DBA2-A9F9-AFCEC1EF92E1}"/>
              </a:ext>
            </a:extLst>
          </p:cNvPr>
          <p:cNvPicPr>
            <a:picLocks noChangeAspect="1"/>
          </p:cNvPicPr>
          <p:nvPr/>
        </p:nvPicPr>
        <p:blipFill>
          <a:blip r:embed="rId3"/>
          <a:stretch>
            <a:fillRect/>
          </a:stretch>
        </p:blipFill>
        <p:spPr>
          <a:xfrm>
            <a:off x="301421" y="2353086"/>
            <a:ext cx="11591638" cy="3855471"/>
          </a:xfrm>
          <a:prstGeom prst="rect">
            <a:avLst/>
          </a:prstGeom>
        </p:spPr>
      </p:pic>
      <p:sp>
        <p:nvSpPr>
          <p:cNvPr id="6" name="TextBox 5">
            <a:extLst>
              <a:ext uri="{FF2B5EF4-FFF2-40B4-BE49-F238E27FC236}">
                <a16:creationId xmlns:a16="http://schemas.microsoft.com/office/drawing/2014/main" id="{738F6E40-6F45-113F-DE06-C5A1CFBA46D4}"/>
              </a:ext>
            </a:extLst>
          </p:cNvPr>
          <p:cNvSpPr txBox="1"/>
          <p:nvPr/>
        </p:nvSpPr>
        <p:spPr>
          <a:xfrm>
            <a:off x="301421" y="6368684"/>
            <a:ext cx="6420392" cy="294632"/>
          </a:xfrm>
          <a:prstGeom prst="rect">
            <a:avLst/>
          </a:prstGeom>
          <a:noFill/>
        </p:spPr>
        <p:txBody>
          <a:bodyPr wrap="square">
            <a:spAutoFit/>
          </a:bodyPr>
          <a:lstStyle/>
          <a:p>
            <a:pPr>
              <a:lnSpc>
                <a:spcPct val="150000"/>
              </a:lnSpc>
              <a:spcBef>
                <a:spcPts val="1200"/>
              </a:spcBef>
              <a:spcAft>
                <a:spcPts val="600"/>
              </a:spcAft>
              <a:buNone/>
            </a:pPr>
            <a:r>
              <a:rPr lang="en-AU" sz="1000" dirty="0">
                <a:effectLst/>
                <a:ea typeface="Calibri" panose="020F0502020204030204" pitchFamily="34" charset="0"/>
              </a:rPr>
              <a:t>Digital Arts Unit (2025) </a:t>
            </a:r>
            <a:r>
              <a:rPr lang="en-AU" sz="1000" u="sng" dirty="0">
                <a:solidFill>
                  <a:srgbClr val="2F5496"/>
                </a:solidFill>
                <a:effectLst/>
                <a:ea typeface="Calibri" panose="020F0502020204030204" pitchFamily="34" charset="0"/>
                <a:hlinkClick r:id="rId4"/>
              </a:rPr>
              <a:t>The Beauty of 8 – ‘Become' – Digital Arts Unit</a:t>
            </a:r>
            <a:r>
              <a:rPr lang="en-AU" sz="1000" dirty="0">
                <a:effectLst/>
                <a:ea typeface="Calibri" panose="020F0502020204030204" pitchFamily="34" charset="0"/>
                <a:hlinkClick r:id="rId4"/>
              </a:rPr>
              <a:t> </a:t>
            </a:r>
            <a:r>
              <a:rPr lang="en-AU" sz="1000" dirty="0">
                <a:effectLst/>
                <a:ea typeface="Calibri" panose="020F0502020204030204" pitchFamily="34" charset="0"/>
              </a:rPr>
              <a:t>[website], accessed 2 June 2025</a:t>
            </a:r>
          </a:p>
        </p:txBody>
      </p:sp>
      <p:sp>
        <p:nvSpPr>
          <p:cNvPr id="2" name="Slide Number Placeholder 1">
            <a:extLst>
              <a:ext uri="{FF2B5EF4-FFF2-40B4-BE49-F238E27FC236}">
                <a16:creationId xmlns:a16="http://schemas.microsoft.com/office/drawing/2014/main" id="{E1396FE7-C94A-3F1E-6F7B-D3165D054B3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410294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C1E66EE-D4C0-AE79-1948-600F82EF51B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E9483B-C322-837E-A55E-96782C2F4327}"/>
              </a:ext>
            </a:extLst>
          </p:cNvPr>
          <p:cNvSpPr>
            <a:spLocks noGrp="1"/>
          </p:cNvSpPr>
          <p:nvPr>
            <p:ph type="title"/>
          </p:nvPr>
        </p:nvSpPr>
        <p:spPr>
          <a:xfrm>
            <a:off x="302535" y="360000"/>
            <a:ext cx="11361564" cy="545601"/>
          </a:xfrm>
        </p:spPr>
        <p:txBody>
          <a:bodyPr/>
          <a:lstStyle/>
          <a:p>
            <a:r>
              <a:rPr lang="en-AU">
                <a:latin typeface="+mj-lt"/>
                <a:cs typeface="Arial"/>
              </a:rPr>
              <a:t>Activity 2.3 – rhythmic transformation </a:t>
            </a:r>
            <a:r>
              <a:rPr lang="en-AU" sz="3600" b="0" i="0" kern="1200">
                <a:solidFill>
                  <a:schemeClr val="accent1"/>
                </a:solidFill>
                <a:effectLst/>
                <a:latin typeface="Arial" panose="020B0604020202020204" pitchFamily="34" charset="0"/>
                <a:ea typeface="+mj-ea"/>
                <a:cs typeface="Arial" panose="020B0604020202020204" pitchFamily="34" charset="0"/>
              </a:rPr>
              <a:t>(2)</a:t>
            </a:r>
            <a:endParaRPr lang="en-AU">
              <a:latin typeface="+mj-lt"/>
              <a:cs typeface="Arial"/>
            </a:endParaRPr>
          </a:p>
        </p:txBody>
      </p:sp>
      <p:sp>
        <p:nvSpPr>
          <p:cNvPr id="3" name="TextBox 2">
            <a:extLst>
              <a:ext uri="{FF2B5EF4-FFF2-40B4-BE49-F238E27FC236}">
                <a16:creationId xmlns:a16="http://schemas.microsoft.com/office/drawing/2014/main" id="{D406FE8C-25D7-0B0F-43BC-5256C9BA4E96}"/>
              </a:ext>
            </a:extLst>
          </p:cNvPr>
          <p:cNvSpPr txBox="1"/>
          <p:nvPr/>
        </p:nvSpPr>
        <p:spPr>
          <a:xfrm>
            <a:off x="302535" y="101446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Composition </a:t>
            </a:r>
            <a:endParaRPr lang="en-GB">
              <a:latin typeface="+mj-lt"/>
            </a:endParaRPr>
          </a:p>
        </p:txBody>
      </p:sp>
      <p:sp>
        <p:nvSpPr>
          <p:cNvPr id="4" name="TextBox 3">
            <a:extLst>
              <a:ext uri="{FF2B5EF4-FFF2-40B4-BE49-F238E27FC236}">
                <a16:creationId xmlns:a16="http://schemas.microsoft.com/office/drawing/2014/main" id="{1065F354-7E6B-118B-E609-0A10D1E0C4CA}"/>
              </a:ext>
            </a:extLst>
          </p:cNvPr>
          <p:cNvSpPr txBox="1"/>
          <p:nvPr/>
        </p:nvSpPr>
        <p:spPr>
          <a:xfrm>
            <a:off x="302535" y="1491674"/>
            <a:ext cx="11386896" cy="38882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t>Composition option 1</a:t>
            </a:r>
          </a:p>
          <a:p>
            <a:pPr>
              <a:lnSpc>
                <a:spcPct val="150000"/>
              </a:lnSpc>
              <a:spcAft>
                <a:spcPts val="1200"/>
              </a:spcAft>
            </a:pPr>
            <a:r>
              <a:rPr lang="en-AU" sz="1800"/>
              <a:t>Recreate your version of 'Become’ using the following structure.</a:t>
            </a:r>
          </a:p>
          <a:p>
            <a:pPr lvl="0">
              <a:lnSpc>
                <a:spcPct val="150000"/>
              </a:lnSpc>
              <a:spcAft>
                <a:spcPts val="1200"/>
              </a:spcAft>
            </a:pPr>
            <a:r>
              <a:rPr lang="en-AU" sz="1800" b="1"/>
              <a:t>Section A – </a:t>
            </a:r>
            <a:r>
              <a:rPr lang="en-AU" sz="1800"/>
              <a:t>divide into small groups. Make sure each group has a variety of different pitched drums. Each group creates a soundscape like the opening of the performance from the video. Put these together as part of the opening sequence of your version of 'Become’.  </a:t>
            </a:r>
          </a:p>
          <a:p>
            <a:pPr lvl="0">
              <a:lnSpc>
                <a:spcPct val="150000"/>
              </a:lnSpc>
              <a:spcAft>
                <a:spcPts val="1200"/>
              </a:spcAft>
            </a:pPr>
            <a:r>
              <a:rPr lang="en-AU" sz="1800" b="1"/>
              <a:t>Section B – </a:t>
            </a:r>
            <a:r>
              <a:rPr lang="en-AU" sz="1800"/>
              <a:t>perform the opening </a:t>
            </a:r>
            <a:r>
              <a:rPr lang="en-AU" sz="1800" i="1" err="1"/>
              <a:t>kuchi</a:t>
            </a:r>
            <a:r>
              <a:rPr lang="en-AU" sz="1800" i="1"/>
              <a:t>–</a:t>
            </a:r>
            <a:r>
              <a:rPr lang="en-AU" sz="1800" i="1" err="1"/>
              <a:t>shoga</a:t>
            </a:r>
            <a:r>
              <a:rPr lang="en-AU" sz="1800" i="1"/>
              <a:t> </a:t>
            </a:r>
            <a:r>
              <a:rPr lang="en-AU" sz="1800"/>
              <a:t>from ‘Become’. Play this twice as a group. Over the next two repeats, two people improvise a solo in a call and response structure. This can go longer if you wish.  </a:t>
            </a:r>
          </a:p>
          <a:p>
            <a:pPr lvl="0">
              <a:lnSpc>
                <a:spcPct val="150000"/>
              </a:lnSpc>
              <a:spcAft>
                <a:spcPts val="1200"/>
              </a:spcAft>
            </a:pPr>
            <a:r>
              <a:rPr lang="en-AU" sz="1800" b="1"/>
              <a:t>Section C – </a:t>
            </a:r>
            <a:r>
              <a:rPr lang="en-AU" sz="1800"/>
              <a:t>repeat the </a:t>
            </a:r>
            <a:r>
              <a:rPr lang="en-AU" sz="1800" i="1" err="1"/>
              <a:t>kuchi</a:t>
            </a:r>
            <a:r>
              <a:rPr lang="en-AU" sz="1800" i="1"/>
              <a:t>–</a:t>
            </a:r>
            <a:r>
              <a:rPr lang="en-AU" sz="1800" i="1" err="1"/>
              <a:t>shoga</a:t>
            </a:r>
            <a:r>
              <a:rPr lang="en-AU" sz="1800" i="1"/>
              <a:t> </a:t>
            </a:r>
            <a:r>
              <a:rPr lang="en-AU" sz="1800"/>
              <a:t>twice to end the performance.  </a:t>
            </a:r>
          </a:p>
        </p:txBody>
      </p:sp>
      <p:sp>
        <p:nvSpPr>
          <p:cNvPr id="2" name="Slide Number Placeholder 1">
            <a:extLst>
              <a:ext uri="{FF2B5EF4-FFF2-40B4-BE49-F238E27FC236}">
                <a16:creationId xmlns:a16="http://schemas.microsoft.com/office/drawing/2014/main" id="{37926403-0AEF-96B9-3F9F-1CCA226296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144135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5B60D74-31F0-8017-4796-6A207FD6CC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92D899C-38AA-2A56-10F6-577D984EE5B1}"/>
              </a:ext>
            </a:extLst>
          </p:cNvPr>
          <p:cNvSpPr>
            <a:spLocks noGrp="1"/>
          </p:cNvSpPr>
          <p:nvPr>
            <p:ph type="title"/>
          </p:nvPr>
        </p:nvSpPr>
        <p:spPr>
          <a:xfrm>
            <a:off x="302535" y="360000"/>
            <a:ext cx="11361564" cy="545601"/>
          </a:xfrm>
        </p:spPr>
        <p:txBody>
          <a:bodyPr/>
          <a:lstStyle/>
          <a:p>
            <a:r>
              <a:rPr lang="en-AU">
                <a:latin typeface="+mj-lt"/>
                <a:cs typeface="Arial"/>
              </a:rPr>
              <a:t>Activity 2.3 – rhythmic transformation </a:t>
            </a:r>
            <a:r>
              <a:rPr lang="en-AU" sz="3600" b="0" i="0" kern="1200">
                <a:solidFill>
                  <a:schemeClr val="accent1"/>
                </a:solidFill>
                <a:effectLst/>
                <a:latin typeface="Arial" panose="020B0604020202020204" pitchFamily="34" charset="0"/>
                <a:ea typeface="+mj-ea"/>
                <a:cs typeface="Arial" panose="020B0604020202020204" pitchFamily="34" charset="0"/>
              </a:rPr>
              <a:t>(3)</a:t>
            </a:r>
            <a:endParaRPr lang="en-AU">
              <a:latin typeface="+mj-lt"/>
              <a:cs typeface="Arial"/>
            </a:endParaRPr>
          </a:p>
        </p:txBody>
      </p:sp>
      <p:sp>
        <p:nvSpPr>
          <p:cNvPr id="3" name="TextBox 2">
            <a:extLst>
              <a:ext uri="{FF2B5EF4-FFF2-40B4-BE49-F238E27FC236}">
                <a16:creationId xmlns:a16="http://schemas.microsoft.com/office/drawing/2014/main" id="{0C7A2288-185C-E5E2-295C-E024F43D25A6}"/>
              </a:ext>
            </a:extLst>
          </p:cNvPr>
          <p:cNvSpPr txBox="1"/>
          <p:nvPr/>
        </p:nvSpPr>
        <p:spPr>
          <a:xfrm>
            <a:off x="306339" y="101446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Composition </a:t>
            </a:r>
            <a:endParaRPr lang="en-GB">
              <a:latin typeface="+mj-lt"/>
            </a:endParaRPr>
          </a:p>
        </p:txBody>
      </p:sp>
      <p:sp>
        <p:nvSpPr>
          <p:cNvPr id="4" name="TextBox 3">
            <a:extLst>
              <a:ext uri="{FF2B5EF4-FFF2-40B4-BE49-F238E27FC236}">
                <a16:creationId xmlns:a16="http://schemas.microsoft.com/office/drawing/2014/main" id="{1F1C61B8-CB8C-9411-5FF4-4180238018CF}"/>
              </a:ext>
            </a:extLst>
          </p:cNvPr>
          <p:cNvSpPr txBox="1"/>
          <p:nvPr/>
        </p:nvSpPr>
        <p:spPr>
          <a:xfrm>
            <a:off x="306097" y="1551674"/>
            <a:ext cx="7110703" cy="46115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t>Composition option 2</a:t>
            </a:r>
          </a:p>
          <a:p>
            <a:pPr>
              <a:lnSpc>
                <a:spcPct val="150000"/>
              </a:lnSpc>
              <a:spcAft>
                <a:spcPts val="1200"/>
              </a:spcAft>
            </a:pPr>
            <a:r>
              <a:rPr lang="en-AU" sz="1800"/>
              <a:t>Create your own piece using your own structure.</a:t>
            </a:r>
          </a:p>
          <a:p>
            <a:pPr>
              <a:lnSpc>
                <a:spcPct val="150000"/>
              </a:lnSpc>
              <a:spcAft>
                <a:spcPts val="1200"/>
              </a:spcAft>
            </a:pPr>
            <a:r>
              <a:rPr lang="en-AU" sz="1800"/>
              <a:t>Considering the things learned about the significance of the music in</a:t>
            </a:r>
            <a:r>
              <a:rPr lang="en-AU" sz="1800" i="1"/>
              <a:t> taiko</a:t>
            </a:r>
            <a:r>
              <a:rPr lang="en-AU" sz="1800"/>
              <a:t> drumming, use the 3 source pieces to create a new work. Give this work a title that reflects the significance of your creation.  </a:t>
            </a:r>
          </a:p>
          <a:p>
            <a:pPr>
              <a:lnSpc>
                <a:spcPct val="150000"/>
              </a:lnSpc>
              <a:spcAft>
                <a:spcPts val="1200"/>
              </a:spcAft>
            </a:pPr>
            <a:r>
              <a:rPr lang="en-AU" sz="1800"/>
              <a:t>The 3 source pieces are:  </a:t>
            </a:r>
          </a:p>
          <a:p>
            <a:pPr marL="285750" lvl="0" indent="-285750">
              <a:lnSpc>
                <a:spcPct val="150000"/>
              </a:lnSpc>
              <a:spcAft>
                <a:spcPts val="1200"/>
              </a:spcAft>
              <a:buFont typeface="Arial" panose="020B0604020202020204" pitchFamily="34" charset="0"/>
              <a:buChar char="•"/>
            </a:pPr>
            <a:r>
              <a:rPr lang="en-AU" sz="1800"/>
              <a:t>a soundscape using drums of your choice  </a:t>
            </a:r>
          </a:p>
          <a:p>
            <a:pPr marL="285750" lvl="0" indent="-285750">
              <a:lnSpc>
                <a:spcPct val="150000"/>
              </a:lnSpc>
              <a:spcAft>
                <a:spcPts val="1200"/>
              </a:spcAft>
              <a:buFont typeface="Arial" panose="020B0604020202020204" pitchFamily="34" charset="0"/>
              <a:buChar char="•"/>
            </a:pPr>
            <a:r>
              <a:rPr lang="en-AU" sz="1800"/>
              <a:t>the </a:t>
            </a:r>
            <a:r>
              <a:rPr lang="en-AU" sz="1800" i="1" err="1"/>
              <a:t>kuchi</a:t>
            </a:r>
            <a:r>
              <a:rPr lang="en-AU" sz="1800" i="1"/>
              <a:t>–</a:t>
            </a:r>
            <a:r>
              <a:rPr lang="en-AU" sz="1800" i="1" err="1"/>
              <a:t>shoga</a:t>
            </a:r>
            <a:r>
              <a:rPr lang="en-AU" sz="1800"/>
              <a:t>  </a:t>
            </a:r>
          </a:p>
          <a:p>
            <a:pPr marL="285750" lvl="0" indent="-285750">
              <a:lnSpc>
                <a:spcPct val="150000"/>
              </a:lnSpc>
              <a:spcAft>
                <a:spcPts val="1200"/>
              </a:spcAft>
              <a:buFont typeface="Arial" panose="020B0604020202020204" pitchFamily="34" charset="0"/>
              <a:buChar char="•"/>
            </a:pPr>
            <a:r>
              <a:rPr lang="en-AU" sz="1800"/>
              <a:t>call and response improvisation</a:t>
            </a:r>
          </a:p>
        </p:txBody>
      </p:sp>
      <p:pic>
        <p:nvPicPr>
          <p:cNvPr id="8" name="Picture 7">
            <a:extLst>
              <a:ext uri="{FF2B5EF4-FFF2-40B4-BE49-F238E27FC236}">
                <a16:creationId xmlns:a16="http://schemas.microsoft.com/office/drawing/2014/main" id="{3AC29885-3142-2AD6-A796-7A6D4043A6D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7557" y="1322237"/>
            <a:ext cx="3316443" cy="4965296"/>
          </a:xfrm>
          <a:prstGeom prst="rect">
            <a:avLst/>
          </a:prstGeom>
        </p:spPr>
      </p:pic>
      <p:sp>
        <p:nvSpPr>
          <p:cNvPr id="2" name="Slide Number Placeholder 1">
            <a:extLst>
              <a:ext uri="{FF2B5EF4-FFF2-40B4-BE49-F238E27FC236}">
                <a16:creationId xmlns:a16="http://schemas.microsoft.com/office/drawing/2014/main" id="{4077E4EC-2D94-77C0-028F-22C2A84490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163244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8D3610-D3ED-951B-E8E9-AE6EBEAEBC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1A2C1D-DC47-6769-440F-4598AE2A58D1}"/>
              </a:ext>
            </a:extLst>
          </p:cNvPr>
          <p:cNvSpPr>
            <a:spLocks noGrp="1"/>
          </p:cNvSpPr>
          <p:nvPr>
            <p:ph type="title"/>
          </p:nvPr>
        </p:nvSpPr>
        <p:spPr/>
        <p:txBody>
          <a:bodyPr/>
          <a:lstStyle/>
          <a:p>
            <a:r>
              <a:rPr lang="en-AU">
                <a:latin typeface="+mj-lt"/>
                <a:cs typeface="Arial"/>
              </a:rPr>
              <a:t>Activity 2.4 – the significance of 7 </a:t>
            </a:r>
            <a:r>
              <a:rPr lang="en-AU" sz="3600" b="0" i="0" kern="1200">
                <a:solidFill>
                  <a:schemeClr val="accent1"/>
                </a:solidFill>
                <a:effectLst/>
                <a:latin typeface="Arial" panose="020B0604020202020204" pitchFamily="34" charset="0"/>
                <a:ea typeface="+mj-ea"/>
                <a:cs typeface="Arial" panose="020B0604020202020204" pitchFamily="34" charset="0"/>
              </a:rPr>
              <a:t>(1)</a:t>
            </a:r>
            <a:endParaRPr lang="en-AU">
              <a:latin typeface="+mj-lt"/>
              <a:cs typeface="Arial"/>
            </a:endParaRPr>
          </a:p>
        </p:txBody>
      </p:sp>
      <p:sp>
        <p:nvSpPr>
          <p:cNvPr id="4" name="TextBox 3">
            <a:extLst>
              <a:ext uri="{FF2B5EF4-FFF2-40B4-BE49-F238E27FC236}">
                <a16:creationId xmlns:a16="http://schemas.microsoft.com/office/drawing/2014/main" id="{01D63E88-F01C-A997-38AB-D10DE5006866}"/>
              </a:ext>
            </a:extLst>
          </p:cNvPr>
          <p:cNvSpPr txBox="1"/>
          <p:nvPr/>
        </p:nvSpPr>
        <p:spPr>
          <a:xfrm>
            <a:off x="359999" y="1030826"/>
            <a:ext cx="4626867"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cs typeface="Arial"/>
              </a:rPr>
              <a:t>‘Pearl’ composed by Ian Cleworth </a:t>
            </a:r>
          </a:p>
        </p:txBody>
      </p:sp>
      <p:sp>
        <p:nvSpPr>
          <p:cNvPr id="3" name="TextBox 2">
            <a:extLst>
              <a:ext uri="{FF2B5EF4-FFF2-40B4-BE49-F238E27FC236}">
                <a16:creationId xmlns:a16="http://schemas.microsoft.com/office/drawing/2014/main" id="{BC49B64F-53AC-4A9F-60D2-B16D6CEB47F0}"/>
              </a:ext>
            </a:extLst>
          </p:cNvPr>
          <p:cNvSpPr txBox="1"/>
          <p:nvPr/>
        </p:nvSpPr>
        <p:spPr>
          <a:xfrm>
            <a:off x="360000" y="1527687"/>
            <a:ext cx="11454631" cy="41498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solidFill>
                  <a:srgbClr val="000000"/>
                </a:solidFill>
                <a:ea typeface="Roboto"/>
                <a:cs typeface="Roboto"/>
              </a:rPr>
              <a:t>‘Pearl’ by Ian Cleworth was originally composed in 2004 to celebrate Synergy Percussion's 30th anniversary, using a sextet of </a:t>
            </a:r>
            <a:r>
              <a:rPr lang="en-AU" sz="1800" i="1" err="1">
                <a:solidFill>
                  <a:srgbClr val="000000"/>
                </a:solidFill>
                <a:ea typeface="Roboto"/>
                <a:cs typeface="Roboto"/>
              </a:rPr>
              <a:t>odaiko</a:t>
            </a:r>
            <a:r>
              <a:rPr lang="en-AU" sz="1800">
                <a:solidFill>
                  <a:srgbClr val="000000"/>
                </a:solidFill>
                <a:ea typeface="Roboto"/>
                <a:cs typeface="Roboto"/>
              </a:rPr>
              <a:t>. The visual image of six grand drums lined up in a row evokes the horizon, which is a foundation concept of The Beauty Of 8. Playing the large </a:t>
            </a:r>
            <a:r>
              <a:rPr lang="en-AU" sz="1800" i="1" err="1">
                <a:solidFill>
                  <a:srgbClr val="000000"/>
                </a:solidFill>
                <a:ea typeface="Roboto"/>
                <a:cs typeface="Roboto"/>
              </a:rPr>
              <a:t>odaiko</a:t>
            </a:r>
            <a:r>
              <a:rPr lang="en-AU" sz="1800">
                <a:solidFill>
                  <a:srgbClr val="000000"/>
                </a:solidFill>
                <a:ea typeface="Roboto"/>
                <a:cs typeface="Roboto"/>
              </a:rPr>
              <a:t> is both musically and physically challenging, and the sense of struggle and transformation through performing the work is a perfect metaphor for the second part of The Beauty Of 8.</a:t>
            </a:r>
          </a:p>
          <a:p>
            <a:pPr>
              <a:lnSpc>
                <a:spcPct val="150000"/>
              </a:lnSpc>
              <a:spcAft>
                <a:spcPts val="1200"/>
              </a:spcAft>
            </a:pPr>
            <a:r>
              <a:rPr lang="en-AU" sz="1800"/>
              <a:t>Access </a:t>
            </a:r>
            <a:r>
              <a:rPr lang="en-AU" sz="1800" u="sng">
                <a:hlinkClick r:id="rId3"/>
              </a:rPr>
              <a:t>Attachment 1: ‘Pearl’ composer notes</a:t>
            </a:r>
            <a:r>
              <a:rPr lang="en-AU" sz="1800"/>
              <a:t> to read the composer’s perspective on composing the work. Discuss your thoughts and observations with the class.</a:t>
            </a:r>
          </a:p>
          <a:p>
            <a:pPr>
              <a:lnSpc>
                <a:spcPct val="150000"/>
              </a:lnSpc>
              <a:spcAft>
                <a:spcPts val="1200"/>
              </a:spcAft>
            </a:pPr>
            <a:r>
              <a:rPr lang="en-AU" sz="1800" b="1"/>
              <a:t>Reflection question</a:t>
            </a:r>
          </a:p>
          <a:p>
            <a:pPr>
              <a:lnSpc>
                <a:spcPct val="150000"/>
              </a:lnSpc>
              <a:spcAft>
                <a:spcPts val="1200"/>
              </a:spcAft>
            </a:pPr>
            <a:r>
              <a:rPr lang="en-AU" sz="1800"/>
              <a:t>Explain the significance of the title ‘Pearl’ and how it connects to Ian’s cultural background and the </a:t>
            </a:r>
            <a:r>
              <a:rPr lang="en-AU" sz="1800" i="1" err="1"/>
              <a:t>odaiko</a:t>
            </a:r>
            <a:r>
              <a:rPr lang="en-AU" sz="1800" i="1"/>
              <a:t>.</a:t>
            </a:r>
            <a:r>
              <a:rPr lang="en-AU" sz="1800" b="1"/>
              <a:t> </a:t>
            </a:r>
            <a:endParaRPr lang="en-AU" sz="1800"/>
          </a:p>
        </p:txBody>
      </p:sp>
      <p:sp>
        <p:nvSpPr>
          <p:cNvPr id="2" name="Slide Number Placeholder 1">
            <a:extLst>
              <a:ext uri="{FF2B5EF4-FFF2-40B4-BE49-F238E27FC236}">
                <a16:creationId xmlns:a16="http://schemas.microsoft.com/office/drawing/2014/main" id="{197702D1-D28E-741B-E415-62E9AB96B6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11234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EA31C7-12AA-6726-3386-9F6A248B91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1ACCA54-E5EF-99B3-C51D-9A67771BF312}"/>
              </a:ext>
            </a:extLst>
          </p:cNvPr>
          <p:cNvSpPr>
            <a:spLocks noGrp="1"/>
          </p:cNvSpPr>
          <p:nvPr>
            <p:ph type="title"/>
          </p:nvPr>
        </p:nvSpPr>
        <p:spPr/>
        <p:txBody>
          <a:bodyPr/>
          <a:lstStyle/>
          <a:p>
            <a:r>
              <a:rPr lang="en-AU">
                <a:latin typeface="+mj-lt"/>
                <a:cs typeface="Arial"/>
              </a:rPr>
              <a:t>Activity 2.4 – the significance of 7 </a:t>
            </a:r>
            <a:r>
              <a:rPr lang="en-AU" sz="3600" b="0" i="0" kern="1200">
                <a:solidFill>
                  <a:schemeClr val="accent1"/>
                </a:solidFill>
                <a:effectLst/>
                <a:latin typeface="Arial" panose="020B0604020202020204" pitchFamily="34" charset="0"/>
                <a:ea typeface="+mj-ea"/>
                <a:cs typeface="Arial" panose="020B0604020202020204" pitchFamily="34" charset="0"/>
              </a:rPr>
              <a:t>(2)</a:t>
            </a:r>
            <a:endParaRPr lang="en-AU">
              <a:latin typeface="+mj-lt"/>
              <a:cs typeface="Arial"/>
            </a:endParaRPr>
          </a:p>
        </p:txBody>
      </p:sp>
      <p:sp>
        <p:nvSpPr>
          <p:cNvPr id="4" name="TextBox 3">
            <a:extLst>
              <a:ext uri="{FF2B5EF4-FFF2-40B4-BE49-F238E27FC236}">
                <a16:creationId xmlns:a16="http://schemas.microsoft.com/office/drawing/2014/main" id="{397ACC7F-8F87-9F7B-8D40-FB6CF5CB898E}"/>
              </a:ext>
            </a:extLst>
          </p:cNvPr>
          <p:cNvSpPr txBox="1"/>
          <p:nvPr/>
        </p:nvSpPr>
        <p:spPr>
          <a:xfrm>
            <a:off x="360000" y="104800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Discussion</a:t>
            </a:r>
            <a:endParaRPr lang="en-GB">
              <a:latin typeface="+mj-lt"/>
            </a:endParaRPr>
          </a:p>
        </p:txBody>
      </p:sp>
      <p:sp>
        <p:nvSpPr>
          <p:cNvPr id="3" name="TextBox 2">
            <a:extLst>
              <a:ext uri="{FF2B5EF4-FFF2-40B4-BE49-F238E27FC236}">
                <a16:creationId xmlns:a16="http://schemas.microsoft.com/office/drawing/2014/main" id="{78C09191-70EB-929F-7BD6-58F727709E03}"/>
              </a:ext>
            </a:extLst>
          </p:cNvPr>
          <p:cNvSpPr txBox="1"/>
          <p:nvPr/>
        </p:nvSpPr>
        <p:spPr>
          <a:xfrm>
            <a:off x="359999" y="1805955"/>
            <a:ext cx="5609001" cy="29033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Access the score for ‘Pearl’ and the performance by </a:t>
            </a:r>
            <a:r>
              <a:rPr lang="en-AU" sz="1800" err="1"/>
              <a:t>Taikoz</a:t>
            </a:r>
            <a:r>
              <a:rPr lang="en-AU" sz="1800"/>
              <a:t> to complete the activities below. </a:t>
            </a:r>
          </a:p>
          <a:p>
            <a:pPr>
              <a:lnSpc>
                <a:spcPct val="150000"/>
              </a:lnSpc>
              <a:spcAft>
                <a:spcPts val="1200"/>
              </a:spcAft>
            </a:pPr>
            <a:r>
              <a:rPr lang="en-AU" sz="1800" u="sng">
                <a:hlinkClick r:id="rId3"/>
              </a:rPr>
              <a:t>‘Pearl’ from ‘The Beauty of 8’</a:t>
            </a:r>
            <a:r>
              <a:rPr lang="en-AU" sz="1800"/>
              <a:t>  (54.06 – 57.36)</a:t>
            </a:r>
            <a:endParaRPr lang="en-AU" sz="1800" b="1">
              <a:solidFill>
                <a:srgbClr val="000000"/>
              </a:solidFill>
              <a:ea typeface="Roboto"/>
              <a:cs typeface="Arial"/>
            </a:endParaRPr>
          </a:p>
          <a:p>
            <a:pPr>
              <a:lnSpc>
                <a:spcPct val="150000"/>
              </a:lnSpc>
              <a:spcAft>
                <a:spcPts val="1200"/>
              </a:spcAft>
            </a:pPr>
            <a:r>
              <a:rPr lang="en-AU" sz="1800" b="1">
                <a:solidFill>
                  <a:srgbClr val="000000"/>
                </a:solidFill>
                <a:latin typeface="+mj-lt"/>
                <a:ea typeface="Roboto"/>
                <a:cs typeface="Arial"/>
              </a:rPr>
              <a:t>Reflection question</a:t>
            </a:r>
          </a:p>
          <a:p>
            <a:pPr>
              <a:lnSpc>
                <a:spcPct val="150000"/>
              </a:lnSpc>
              <a:spcAft>
                <a:spcPts val="1200"/>
              </a:spcAft>
            </a:pPr>
            <a:r>
              <a:rPr lang="en-AU" sz="1800">
                <a:solidFill>
                  <a:srgbClr val="000000"/>
                </a:solidFill>
                <a:ea typeface="Roboto"/>
                <a:cs typeface="Arial" panose="020B0604020202020204"/>
              </a:rPr>
              <a:t>Explain the significance of the title ‘Pearl’ and how it connects to Ian's cultural background and the </a:t>
            </a:r>
            <a:r>
              <a:rPr lang="en-AU" sz="1800" i="1" err="1">
                <a:solidFill>
                  <a:srgbClr val="000000"/>
                </a:solidFill>
                <a:ea typeface="Roboto"/>
                <a:cs typeface="Arial" panose="020B0604020202020204"/>
              </a:rPr>
              <a:t>odaiko</a:t>
            </a:r>
            <a:r>
              <a:rPr lang="en-AU" sz="1800">
                <a:solidFill>
                  <a:srgbClr val="000000"/>
                </a:solidFill>
                <a:ea typeface="Roboto"/>
                <a:cs typeface="Arial" panose="020B0604020202020204"/>
              </a:rPr>
              <a:t>. </a:t>
            </a:r>
          </a:p>
        </p:txBody>
      </p:sp>
      <p:pic>
        <p:nvPicPr>
          <p:cNvPr id="7" name="Picture 6">
            <a:extLst>
              <a:ext uri="{FF2B5EF4-FFF2-40B4-BE49-F238E27FC236}">
                <a16:creationId xmlns:a16="http://schemas.microsoft.com/office/drawing/2014/main" id="{7B0C23EF-C549-18DA-AF6F-6FF2978CD73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5000" y="1805955"/>
            <a:ext cx="5109000" cy="3378000"/>
          </a:xfrm>
          <a:prstGeom prst="rect">
            <a:avLst/>
          </a:prstGeom>
        </p:spPr>
      </p:pic>
      <p:sp>
        <p:nvSpPr>
          <p:cNvPr id="9" name="TextBox 8">
            <a:extLst>
              <a:ext uri="{FF2B5EF4-FFF2-40B4-BE49-F238E27FC236}">
                <a16:creationId xmlns:a16="http://schemas.microsoft.com/office/drawing/2014/main" id="{7FA6F9B0-EF54-7EE6-FFD0-9D263B0B28B7}"/>
              </a:ext>
              <a:ext uri="{C183D7F6-B498-43B3-948B-1728B52AA6E4}">
                <adec:decorative xmlns:adec="http://schemas.microsoft.com/office/drawing/2017/decorative" val="1"/>
              </a:ext>
            </a:extLst>
          </p:cNvPr>
          <p:cNvSpPr txBox="1"/>
          <p:nvPr/>
        </p:nvSpPr>
        <p:spPr>
          <a:xfrm>
            <a:off x="6629400" y="5309867"/>
            <a:ext cx="5214600" cy="525465"/>
          </a:xfrm>
          <a:prstGeom prst="rect">
            <a:avLst/>
          </a:prstGeom>
          <a:noFill/>
        </p:spPr>
        <p:txBody>
          <a:bodyPr wrap="square">
            <a:spAutoFit/>
          </a:bodyPr>
          <a:lstStyle/>
          <a:p>
            <a:pPr>
              <a:lnSpc>
                <a:spcPct val="150000"/>
              </a:lnSpc>
            </a:pPr>
            <a:r>
              <a:rPr lang="en-GB" sz="1000" b="0" i="0" u="sng" strike="noStrike" err="1">
                <a:solidFill>
                  <a:srgbClr val="467886"/>
                </a:solidFill>
                <a:effectLst/>
                <a:hlinkClick r:id="rId5"/>
              </a:rPr>
              <a:t>Taikwanese</a:t>
            </a:r>
            <a:r>
              <a:rPr lang="en-GB" sz="1000" b="0" i="0" u="sng" strike="noStrike">
                <a:solidFill>
                  <a:srgbClr val="467886"/>
                </a:solidFill>
                <a:effectLst/>
                <a:hlinkClick r:id="rId5"/>
              </a:rPr>
              <a:t> Taiko Drummer</a:t>
            </a:r>
            <a:r>
              <a:rPr lang="en-GB" sz="1000" b="0" i="0">
                <a:solidFill>
                  <a:srgbClr val="000000"/>
                </a:solidFill>
                <a:effectLst/>
              </a:rPr>
              <a:t> (2007) by Steve Evans, is licensed under Creative Commons 2.0 (</a:t>
            </a:r>
            <a:r>
              <a:rPr lang="en-GB" sz="1000">
                <a:solidFill>
                  <a:srgbClr val="000000"/>
                </a:solidFill>
              </a:rPr>
              <a:t>accessed</a:t>
            </a:r>
            <a:r>
              <a:rPr lang="en-GB" sz="1000" b="0" i="0">
                <a:solidFill>
                  <a:srgbClr val="000000"/>
                </a:solidFill>
                <a:effectLst/>
              </a:rPr>
              <a:t> August 2025) </a:t>
            </a:r>
            <a:endParaRPr lang="en-US" sz="1000"/>
          </a:p>
        </p:txBody>
      </p:sp>
      <p:sp>
        <p:nvSpPr>
          <p:cNvPr id="2" name="Slide Number Placeholder 1">
            <a:extLst>
              <a:ext uri="{FF2B5EF4-FFF2-40B4-BE49-F238E27FC236}">
                <a16:creationId xmlns:a16="http://schemas.microsoft.com/office/drawing/2014/main" id="{AB6FFA5A-9519-4D45-EFEA-C0CFECE1AC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246965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D57B86-8B89-4BA7-B334-F4F5FF5EC1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5CC4191-940A-2F73-FDFF-FED2C1FDA77F}"/>
              </a:ext>
            </a:extLst>
          </p:cNvPr>
          <p:cNvSpPr>
            <a:spLocks noGrp="1"/>
          </p:cNvSpPr>
          <p:nvPr>
            <p:ph type="title"/>
          </p:nvPr>
        </p:nvSpPr>
        <p:spPr>
          <a:xfrm>
            <a:off x="349476" y="360000"/>
            <a:ext cx="11484000" cy="545601"/>
          </a:xfrm>
        </p:spPr>
        <p:txBody>
          <a:bodyPr/>
          <a:lstStyle/>
          <a:p>
            <a:r>
              <a:rPr lang="en-AU">
                <a:latin typeface="+mj-lt"/>
                <a:cs typeface="Arial"/>
              </a:rPr>
              <a:t>Activity 2.4 – the significance of 7 </a:t>
            </a:r>
            <a:r>
              <a:rPr lang="en-AU" sz="3600" b="0" i="0" kern="1200">
                <a:solidFill>
                  <a:schemeClr val="accent1"/>
                </a:solidFill>
                <a:effectLst/>
                <a:latin typeface="Arial" panose="020B0604020202020204" pitchFamily="34" charset="0"/>
                <a:ea typeface="+mj-ea"/>
                <a:cs typeface="Arial" panose="020B0604020202020204" pitchFamily="34" charset="0"/>
              </a:rPr>
              <a:t>(3)</a:t>
            </a:r>
            <a:endParaRPr lang="en-AU">
              <a:latin typeface="+mj-lt"/>
              <a:cs typeface="Arial"/>
            </a:endParaRPr>
          </a:p>
        </p:txBody>
      </p:sp>
      <p:sp>
        <p:nvSpPr>
          <p:cNvPr id="3" name="TextBox 2">
            <a:extLst>
              <a:ext uri="{FF2B5EF4-FFF2-40B4-BE49-F238E27FC236}">
                <a16:creationId xmlns:a16="http://schemas.microsoft.com/office/drawing/2014/main" id="{79D24889-AB71-F975-B0D7-BD042C9BD82C}"/>
              </a:ext>
            </a:extLst>
          </p:cNvPr>
          <p:cNvSpPr txBox="1"/>
          <p:nvPr/>
        </p:nvSpPr>
        <p:spPr>
          <a:xfrm>
            <a:off x="349476" y="964868"/>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cs typeface="Arial"/>
              </a:rPr>
              <a:t>Score reading </a:t>
            </a:r>
            <a:endParaRPr lang="en-GB">
              <a:latin typeface="+mj-lt"/>
            </a:endParaRPr>
          </a:p>
        </p:txBody>
      </p:sp>
      <p:pic>
        <p:nvPicPr>
          <p:cNvPr id="4" name="Picture 3" descr="This score is for 6 odaiko. There are 6 bars of music in 7/8. &#10;&#10;Odaiko 1 Bars 1 - 6 has a two bar ostinato - a crotchet, quaver, 2 crotchets, two quavers, a crotchet, quaver and a crotchet. Dynamic marking mezzo piano and each pair of quavers has a crescendo.  &#10;&#10;Odaiko 2 bars 5 - 6 play a 2 bar ostinato - two quavers, crotchet, quaver, 2 crotchets, quaver, 2 crotchets. Dynamic marking mezzo piano and each pair of quavers has a crescendo.  All played with right hand. &#10;&#10;&#10;Odaiko 6 bars 3 - 6 play a 2 bar ostinato - 3 crotchets, a quaver, crotchet, quaver, crotchet and 2 quavers. Each pair of quavers has a crescendo. All played with right hand. &#10;&#10;&#10;">
            <a:extLst>
              <a:ext uri="{FF2B5EF4-FFF2-40B4-BE49-F238E27FC236}">
                <a16:creationId xmlns:a16="http://schemas.microsoft.com/office/drawing/2014/main" id="{01D2FBBC-43A6-EC45-897F-16E93026A5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2496" y="914968"/>
            <a:ext cx="7987009" cy="5486400"/>
          </a:xfrm>
          <a:prstGeom prst="rect">
            <a:avLst/>
          </a:prstGeom>
        </p:spPr>
      </p:pic>
      <p:sp>
        <p:nvSpPr>
          <p:cNvPr id="7" name="TextBox 6">
            <a:extLst>
              <a:ext uri="{FF2B5EF4-FFF2-40B4-BE49-F238E27FC236}">
                <a16:creationId xmlns:a16="http://schemas.microsoft.com/office/drawing/2014/main" id="{883DDDAB-1429-A483-4AC2-F202458A78E1}"/>
              </a:ext>
            </a:extLst>
          </p:cNvPr>
          <p:cNvSpPr txBox="1"/>
          <p:nvPr/>
        </p:nvSpPr>
        <p:spPr>
          <a:xfrm>
            <a:off x="349476" y="6401368"/>
            <a:ext cx="6213221" cy="294632"/>
          </a:xfrm>
          <a:prstGeom prst="rect">
            <a:avLst/>
          </a:prstGeom>
          <a:noFill/>
        </p:spPr>
        <p:txBody>
          <a:bodyPr wrap="square">
            <a:spAutoFit/>
          </a:bodyPr>
          <a:lstStyle/>
          <a:p>
            <a:pPr>
              <a:lnSpc>
                <a:spcPct val="150000"/>
              </a:lnSpc>
              <a:spcBef>
                <a:spcPts val="1200"/>
              </a:spcBef>
              <a:spcAft>
                <a:spcPts val="600"/>
              </a:spcAft>
              <a:buNone/>
            </a:pPr>
            <a:r>
              <a:rPr lang="en-AU" sz="1000" dirty="0">
                <a:effectLst/>
                <a:ea typeface="Calibri" panose="020F0502020204030204" pitchFamily="34" charset="0"/>
              </a:rPr>
              <a:t>Digital Arts Unit (2025) </a:t>
            </a:r>
            <a:r>
              <a:rPr lang="en-AU" sz="1000" u="sng" dirty="0">
                <a:solidFill>
                  <a:srgbClr val="2F5496"/>
                </a:solidFill>
                <a:effectLst/>
                <a:ea typeface="Calibri" panose="020F0502020204030204" pitchFamily="34" charset="0"/>
                <a:hlinkClick r:id="rId4"/>
              </a:rPr>
              <a:t>The Beauty of 8 – 'Pearl' – Digital Arts Unit</a:t>
            </a:r>
            <a:r>
              <a:rPr lang="en-AU" sz="1000" dirty="0">
                <a:effectLst/>
                <a:ea typeface="Calibri" panose="020F0502020204030204" pitchFamily="34" charset="0"/>
              </a:rPr>
              <a:t> [website], accessed 2 June 2025</a:t>
            </a:r>
          </a:p>
        </p:txBody>
      </p:sp>
      <p:sp>
        <p:nvSpPr>
          <p:cNvPr id="2" name="Slide Number Placeholder 1">
            <a:extLst>
              <a:ext uri="{FF2B5EF4-FFF2-40B4-BE49-F238E27FC236}">
                <a16:creationId xmlns:a16="http://schemas.microsoft.com/office/drawing/2014/main" id="{47274FE5-6843-4D84-6FF7-08B81243E86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9641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DE48C8-7698-8CAA-4E59-45112F9796D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6696009-3425-373A-4A2C-29D2DE6C0528}"/>
              </a:ext>
            </a:extLst>
          </p:cNvPr>
          <p:cNvSpPr>
            <a:spLocks noGrp="1"/>
          </p:cNvSpPr>
          <p:nvPr>
            <p:ph type="title"/>
          </p:nvPr>
        </p:nvSpPr>
        <p:spPr/>
        <p:txBody>
          <a:bodyPr/>
          <a:lstStyle/>
          <a:p>
            <a:r>
              <a:rPr lang="en-AU">
                <a:latin typeface="+mj-lt"/>
                <a:cs typeface="Arial"/>
              </a:rPr>
              <a:t>Activity 2.4 – the significance of 7 </a:t>
            </a:r>
            <a:r>
              <a:rPr lang="en-AU" sz="3600" b="0" i="0" kern="1200">
                <a:solidFill>
                  <a:schemeClr val="accent1"/>
                </a:solidFill>
                <a:effectLst/>
                <a:latin typeface="Arial" panose="020B0604020202020204" pitchFamily="34" charset="0"/>
                <a:ea typeface="+mj-ea"/>
                <a:cs typeface="Arial" panose="020B0604020202020204" pitchFamily="34" charset="0"/>
              </a:rPr>
              <a:t>(4)</a:t>
            </a:r>
            <a:endParaRPr lang="en-AU">
              <a:latin typeface="+mj-lt"/>
              <a:cs typeface="Arial"/>
            </a:endParaRPr>
          </a:p>
        </p:txBody>
      </p:sp>
      <p:sp>
        <p:nvSpPr>
          <p:cNvPr id="3" name="TextBox 2">
            <a:extLst>
              <a:ext uri="{FF2B5EF4-FFF2-40B4-BE49-F238E27FC236}">
                <a16:creationId xmlns:a16="http://schemas.microsoft.com/office/drawing/2014/main" id="{7109DC5D-9025-EA89-0566-62EB2DEF853D}"/>
              </a:ext>
            </a:extLst>
          </p:cNvPr>
          <p:cNvSpPr txBox="1"/>
          <p:nvPr/>
        </p:nvSpPr>
        <p:spPr>
          <a:xfrm>
            <a:off x="360000" y="905601"/>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cs typeface="Arial"/>
              </a:rPr>
              <a:t>Score reading </a:t>
            </a:r>
            <a:endParaRPr lang="en-GB">
              <a:latin typeface="+mj-lt"/>
            </a:endParaRPr>
          </a:p>
        </p:txBody>
      </p:sp>
      <p:pic>
        <p:nvPicPr>
          <p:cNvPr id="4" name="Picture 3" descr="This score is for 6 odaiko. There are 10 ars of music in 7/8. &#10;&#10;Odaiko 1. bars 1 - 10 plays a two bar ostinato - a crotchet, quaver, 2 crotchets, two quavers, a crotchet, quaver and a crotchet. One beat crescendo in bar 2. All played with right hand. &#10;&#10;&#10;Odaiko 2 bars 1 - 10 plays a 2 bar ostinato - two quavers, crotchet, quaver, 2 crotchets, quaver, 2 crotchets. &#10;&#10;Odaiko 5 bars 1 - 10 plays a 2 bar ostinato - 2 crotchets, two quavers, 2 quavers tied, 2 crtochets and 2 quavers. Each pair of quavers has a crescendo. &#10;&#10;Odaiko 6 bars 1 - 10 play a 2 bar ostinato - 3 crotchets, a quaver, crotchet, quaver, crotchet and 2 quavers. Each pair of quavers has a crescendo. &#10;&#10;Odaiko 4 and 5, bars 3 - 6 have a 4 bar ostinato - all quavers with the sticking instructions below. All left hits are accented Bar 3 - RLRRLRR, Bar 4 - RLRRRRR, Bar 5 - RLRLRLR, Bar 6 - LRRRRRR. Accents oin bars 3 and 4 are played fp and bar 5 has a crescendo. &#10;&#10;&#10;&#10;&#10;&#10;&#10;">
            <a:extLst>
              <a:ext uri="{FF2B5EF4-FFF2-40B4-BE49-F238E27FC236}">
                <a16:creationId xmlns:a16="http://schemas.microsoft.com/office/drawing/2014/main" id="{AB30B129-60A6-ACB3-6B77-AE3ADAFA50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9928" y="883630"/>
            <a:ext cx="8092145" cy="5486400"/>
          </a:xfrm>
          <a:prstGeom prst="rect">
            <a:avLst/>
          </a:prstGeom>
        </p:spPr>
      </p:pic>
      <p:sp>
        <p:nvSpPr>
          <p:cNvPr id="8" name="TextBox 7">
            <a:extLst>
              <a:ext uri="{FF2B5EF4-FFF2-40B4-BE49-F238E27FC236}">
                <a16:creationId xmlns:a16="http://schemas.microsoft.com/office/drawing/2014/main" id="{00B8CDB6-44EA-68CA-6F0E-2E1984794F0F}"/>
              </a:ext>
            </a:extLst>
          </p:cNvPr>
          <p:cNvSpPr txBox="1"/>
          <p:nvPr/>
        </p:nvSpPr>
        <p:spPr>
          <a:xfrm>
            <a:off x="360000" y="6449779"/>
            <a:ext cx="7376969" cy="246221"/>
          </a:xfrm>
          <a:prstGeom prst="rect">
            <a:avLst/>
          </a:prstGeom>
          <a:noFill/>
        </p:spPr>
        <p:txBody>
          <a:bodyPr wrap="square">
            <a:spAutoFit/>
          </a:bodyPr>
          <a:lstStyle/>
          <a:p>
            <a:pPr>
              <a:spcBef>
                <a:spcPts val="1200"/>
              </a:spcBef>
              <a:spcAft>
                <a:spcPts val="600"/>
              </a:spcAft>
              <a:buNone/>
            </a:pPr>
            <a:r>
              <a:rPr lang="en-AU" sz="1000" dirty="0">
                <a:effectLst/>
                <a:ea typeface="Calibri" panose="020F0502020204030204" pitchFamily="34" charset="0"/>
              </a:rPr>
              <a:t>Digital Arts Unit (2025) </a:t>
            </a:r>
            <a:r>
              <a:rPr lang="en-AU" sz="1000" u="sng" dirty="0">
                <a:solidFill>
                  <a:srgbClr val="2F5496"/>
                </a:solidFill>
                <a:effectLst/>
                <a:ea typeface="Calibri" panose="020F0502020204030204" pitchFamily="34" charset="0"/>
                <a:hlinkClick r:id="rId4"/>
              </a:rPr>
              <a:t>The Beauty of 8 – 'Pearl' – Digital Arts Unit</a:t>
            </a:r>
            <a:r>
              <a:rPr lang="en-AU" sz="1000" dirty="0">
                <a:effectLst/>
                <a:ea typeface="Calibri" panose="020F0502020204030204" pitchFamily="34" charset="0"/>
              </a:rPr>
              <a:t> [website], accessed 2 June 2025</a:t>
            </a:r>
          </a:p>
        </p:txBody>
      </p:sp>
      <p:sp>
        <p:nvSpPr>
          <p:cNvPr id="2" name="Slide Number Placeholder 1">
            <a:extLst>
              <a:ext uri="{FF2B5EF4-FFF2-40B4-BE49-F238E27FC236}">
                <a16:creationId xmlns:a16="http://schemas.microsoft.com/office/drawing/2014/main" id="{C084E2CA-4911-21A1-3B3A-CC9B2D3C215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24330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A8ABCC-7207-23F9-F66A-3B3E99E1606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2165C2-58E4-FD73-D4ED-EADD3BFF26ED}"/>
              </a:ext>
            </a:extLst>
          </p:cNvPr>
          <p:cNvSpPr>
            <a:spLocks noGrp="1"/>
          </p:cNvSpPr>
          <p:nvPr>
            <p:ph type="title"/>
          </p:nvPr>
        </p:nvSpPr>
        <p:spPr/>
        <p:txBody>
          <a:bodyPr/>
          <a:lstStyle/>
          <a:p>
            <a:r>
              <a:rPr lang="en-AU">
                <a:latin typeface="+mj-lt"/>
                <a:cs typeface="Arial"/>
              </a:rPr>
              <a:t>Activity 2.4 – the significance of 7 </a:t>
            </a:r>
            <a:r>
              <a:rPr lang="en-AU" sz="3600" b="0" i="0" kern="1200">
                <a:solidFill>
                  <a:schemeClr val="accent1"/>
                </a:solidFill>
                <a:effectLst/>
                <a:latin typeface="Arial" panose="020B0604020202020204" pitchFamily="34" charset="0"/>
                <a:ea typeface="+mj-ea"/>
                <a:cs typeface="Arial" panose="020B0604020202020204" pitchFamily="34" charset="0"/>
              </a:rPr>
              <a:t>(5)</a:t>
            </a:r>
            <a:endParaRPr lang="en-AU">
              <a:latin typeface="+mj-lt"/>
              <a:cs typeface="Arial"/>
            </a:endParaRPr>
          </a:p>
        </p:txBody>
      </p:sp>
      <p:sp>
        <p:nvSpPr>
          <p:cNvPr id="3" name="TextBox 2">
            <a:extLst>
              <a:ext uri="{FF2B5EF4-FFF2-40B4-BE49-F238E27FC236}">
                <a16:creationId xmlns:a16="http://schemas.microsoft.com/office/drawing/2014/main" id="{89A5B1DA-329F-A4BF-BFFF-68DAAC25E815}"/>
              </a:ext>
            </a:extLst>
          </p:cNvPr>
          <p:cNvSpPr txBox="1"/>
          <p:nvPr/>
        </p:nvSpPr>
        <p:spPr>
          <a:xfrm>
            <a:off x="360000" y="937863"/>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Score reading </a:t>
            </a:r>
            <a:endParaRPr lang="en-GB">
              <a:latin typeface="+mj-lt"/>
            </a:endParaRPr>
          </a:p>
        </p:txBody>
      </p:sp>
      <p:pic>
        <p:nvPicPr>
          <p:cNvPr id="4" name="Picture 3" descr="This score is for 6 odaiko. There are9 bars of music in 7/8. &#10;&#10;Bars 1 - 4  Odaiko 1 has a two bar ostinato - a crotchet, quaver, 2 crotchets, two quavers, a crotchet, quaver and a crotchet.&#10;&#10;Bars 1 - 4 - Odaiko 2 plays a 2 bar ostinato - two quavers, crotchet, quaver, 2 crotchets, quaver, 2 crotchets. &#10;&#10;Bars 1- 4 Odaiko 5 plays a 2 bar ostinato - 2 crotchets, two quavers, 2 quavers tied, 2 crtochets and 2 quavers. &#10;&#10;Bars 1 - 4 - Odaiko 6 play a 2 bar ostinato - 3 crotchets, a quaver, crotchet, quaver, crotchet and 2 quavers. &#10;&#10;Bars 3 - 6, Odaiko 3 and 4 have a 2 bar pattern  that is repeated - 2 quavers, 2 semiquavers, a semiquaver rest, a semiquaver, 2 quavers, 2 semiquavers, a semiquaver, 2 quavers, 2 semiquavers, a semiquaver rest, a semiquaver and 4 semiquavers. &#10;&#10;Bars 5 - 8 have a unison rhythm for Odaiko 1 - 6 in 7/16 that is repeated in each bar - 7 semiquavers with right and left alternate sticking (bar 5 - RLRLRLR, bar 6 - LRLRLRL). Dynamic marking is mezzo forte subito with a crescendo in bars 7 an 8. &#10;&#10;Bar 9 has a unison rhythm for odaiko 1 - 6 in 7/8 - 4 semiquavers, 4 semiquavers, 4 semiquavers and a quaver. The first 2 semiquavers of each group is accent and so it the final quaver. Dynamic marking pianissimo. &#10;">
            <a:extLst>
              <a:ext uri="{FF2B5EF4-FFF2-40B4-BE49-F238E27FC236}">
                <a16:creationId xmlns:a16="http://schemas.microsoft.com/office/drawing/2014/main" id="{EBA498C5-CFCA-80A5-B696-86E62C1DD0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6330" y="896899"/>
            <a:ext cx="8539341" cy="5486400"/>
          </a:xfrm>
          <a:prstGeom prst="rect">
            <a:avLst/>
          </a:prstGeom>
        </p:spPr>
      </p:pic>
      <p:sp>
        <p:nvSpPr>
          <p:cNvPr id="6" name="TextBox 5">
            <a:extLst>
              <a:ext uri="{FF2B5EF4-FFF2-40B4-BE49-F238E27FC236}">
                <a16:creationId xmlns:a16="http://schemas.microsoft.com/office/drawing/2014/main" id="{9F6A46F9-3E72-2804-BD35-9E0DCC4B9EEA}"/>
              </a:ext>
            </a:extLst>
          </p:cNvPr>
          <p:cNvSpPr txBox="1"/>
          <p:nvPr/>
        </p:nvSpPr>
        <p:spPr>
          <a:xfrm>
            <a:off x="360000" y="6359779"/>
            <a:ext cx="6356691" cy="246221"/>
          </a:xfrm>
          <a:prstGeom prst="rect">
            <a:avLst/>
          </a:prstGeom>
          <a:noFill/>
        </p:spPr>
        <p:txBody>
          <a:bodyPr wrap="square">
            <a:spAutoFit/>
          </a:bodyPr>
          <a:lstStyle/>
          <a:p>
            <a:pPr>
              <a:spcBef>
                <a:spcPts val="1200"/>
              </a:spcBef>
              <a:spcAft>
                <a:spcPts val="600"/>
              </a:spcAft>
              <a:buNone/>
            </a:pPr>
            <a:r>
              <a:rPr lang="en-AU" sz="1000" dirty="0">
                <a:effectLst/>
                <a:ea typeface="Calibri" panose="020F0502020204030204" pitchFamily="34" charset="0"/>
              </a:rPr>
              <a:t>Digital Arts Unit (2025) </a:t>
            </a:r>
            <a:r>
              <a:rPr lang="en-AU" sz="1000" u="sng" dirty="0">
                <a:solidFill>
                  <a:srgbClr val="2F5496"/>
                </a:solidFill>
                <a:effectLst/>
                <a:ea typeface="Calibri" panose="020F0502020204030204" pitchFamily="34" charset="0"/>
                <a:hlinkClick r:id="rId4"/>
              </a:rPr>
              <a:t>The Beauty of 8 – 'Pearl' – Digital Arts Unit</a:t>
            </a:r>
            <a:r>
              <a:rPr lang="en-AU" sz="1000" dirty="0">
                <a:effectLst/>
                <a:ea typeface="Calibri" panose="020F0502020204030204" pitchFamily="34" charset="0"/>
              </a:rPr>
              <a:t> [website], accessed 2 June 2025</a:t>
            </a:r>
          </a:p>
        </p:txBody>
      </p:sp>
      <p:sp>
        <p:nvSpPr>
          <p:cNvPr id="2" name="Slide Number Placeholder 1">
            <a:extLst>
              <a:ext uri="{FF2B5EF4-FFF2-40B4-BE49-F238E27FC236}">
                <a16:creationId xmlns:a16="http://schemas.microsoft.com/office/drawing/2014/main" id="{459647A0-1DD3-97CB-50E7-422B5F8A18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80859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EA757D-6C7A-78B0-0C2C-910842D4EA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E9C274-142E-3E1C-C8F8-CF10EDA64893}"/>
              </a:ext>
            </a:extLst>
          </p:cNvPr>
          <p:cNvSpPr>
            <a:spLocks noGrp="1"/>
          </p:cNvSpPr>
          <p:nvPr>
            <p:ph type="title"/>
          </p:nvPr>
        </p:nvSpPr>
        <p:spPr/>
        <p:txBody>
          <a:bodyPr/>
          <a:lstStyle/>
          <a:p>
            <a:r>
              <a:rPr lang="en-AU">
                <a:latin typeface="+mj-lt"/>
                <a:cs typeface="Arial"/>
              </a:rPr>
              <a:t>Activity 2.4 – the significance of 7 </a:t>
            </a:r>
            <a:r>
              <a:rPr lang="en-AU" sz="3600" b="0" i="0" kern="1200">
                <a:solidFill>
                  <a:schemeClr val="accent1"/>
                </a:solidFill>
                <a:effectLst/>
                <a:latin typeface="Arial" panose="020B0604020202020204" pitchFamily="34" charset="0"/>
                <a:ea typeface="+mj-ea"/>
                <a:cs typeface="Arial" panose="020B0604020202020204" pitchFamily="34" charset="0"/>
              </a:rPr>
              <a:t>(6)</a:t>
            </a:r>
            <a:endParaRPr lang="en-AU">
              <a:cs typeface="Arial"/>
            </a:endParaRPr>
          </a:p>
        </p:txBody>
      </p:sp>
      <p:sp>
        <p:nvSpPr>
          <p:cNvPr id="3" name="TextBox 2">
            <a:extLst>
              <a:ext uri="{FF2B5EF4-FFF2-40B4-BE49-F238E27FC236}">
                <a16:creationId xmlns:a16="http://schemas.microsoft.com/office/drawing/2014/main" id="{8430A88A-5282-B32E-2A02-83E908A35FC2}"/>
              </a:ext>
            </a:extLst>
          </p:cNvPr>
          <p:cNvSpPr txBox="1"/>
          <p:nvPr/>
        </p:nvSpPr>
        <p:spPr>
          <a:xfrm>
            <a:off x="360000" y="875628"/>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cs typeface="Arial"/>
              </a:rPr>
              <a:t>Score reading </a:t>
            </a:r>
            <a:endParaRPr lang="en-GB"/>
          </a:p>
        </p:txBody>
      </p:sp>
      <p:pic>
        <p:nvPicPr>
          <p:cNvPr id="4" name="Picture 3" descr="There are 10 bars of music in 7/8. &#10;&#10;Bar 1 has a tempo marking of a crotchet = 102. Dynamic markings - bar 1 forte, bar 2 diminuendo and bar 4 piano. &#10;Bar 1 is an ostinato that is repeated 3 times - a quaver, 4 semiquavers, a quaver, 2 semiquavers, 2 semiquavers and a quaver. First quaver has a marcato, second quaver has an accent. Odaiko 1,2,5,6 - continue the ostinato in bars 5 - 10. The last bar is a rhythmic unison for all odaiko with an mezzo piano dynamic marking. &#10;&#10;Odaiko 3 and 4 play these rhythms from bars 5 - 9 - semiquaver, quaver, semiquaver, quaver, 4 semiquavers where numbers 2 and 3 are tied, quaver, 4 semiquavers, quaver, 4 semiquavers where numbers 2 and 3 are tied, quaver and a crotchet. Dynamic marking over these two bars is a crescnedo from piano to mezzo forte. &#10;Bar 7 - forte dynamic marking, 2 accented semquqvers, a semiqauver rest, 2 accented semiquavers, a quaver rest. Followed by 4 quavers using right hand and a piano dynamic marking. &#10;Bar 8 - 2 dotted quavers, 2 auavers, a smeiquaver, quaver and semiquaver with the sticking below - RLRRRLL. &#10;Bar 9 - 2 dotted quavers, 4 semiquavers where the first 2 are accented, 2 quavers. First 2 dotted quavers are played RL. the next 2 beats has a decrescendo. ">
            <a:extLst>
              <a:ext uri="{FF2B5EF4-FFF2-40B4-BE49-F238E27FC236}">
                <a16:creationId xmlns:a16="http://schemas.microsoft.com/office/drawing/2014/main" id="{C637A751-43CF-09A2-0CBC-A9ED9C221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3262" y="875628"/>
            <a:ext cx="8105476" cy="5486400"/>
          </a:xfrm>
          <a:prstGeom prst="rect">
            <a:avLst/>
          </a:prstGeom>
        </p:spPr>
      </p:pic>
      <p:sp>
        <p:nvSpPr>
          <p:cNvPr id="6" name="TextBox 5">
            <a:extLst>
              <a:ext uri="{FF2B5EF4-FFF2-40B4-BE49-F238E27FC236}">
                <a16:creationId xmlns:a16="http://schemas.microsoft.com/office/drawing/2014/main" id="{78BF1C9B-CFCC-CB66-6FDD-F4C4E0EEE540}"/>
              </a:ext>
            </a:extLst>
          </p:cNvPr>
          <p:cNvSpPr txBox="1"/>
          <p:nvPr/>
        </p:nvSpPr>
        <p:spPr>
          <a:xfrm>
            <a:off x="360000" y="6449779"/>
            <a:ext cx="6013390" cy="246221"/>
          </a:xfrm>
          <a:prstGeom prst="rect">
            <a:avLst/>
          </a:prstGeom>
          <a:noFill/>
        </p:spPr>
        <p:txBody>
          <a:bodyPr wrap="square">
            <a:spAutoFit/>
          </a:bodyPr>
          <a:lstStyle/>
          <a:p>
            <a:pPr>
              <a:spcBef>
                <a:spcPts val="1200"/>
              </a:spcBef>
              <a:spcAft>
                <a:spcPts val="600"/>
              </a:spcAft>
              <a:buNone/>
            </a:pPr>
            <a:r>
              <a:rPr lang="en-AU" sz="1000" dirty="0">
                <a:effectLst/>
                <a:latin typeface="Arial" panose="020B0604020202020204" pitchFamily="34" charset="0"/>
                <a:ea typeface="Calibri" panose="020F0502020204030204" pitchFamily="34" charset="0"/>
              </a:rPr>
              <a:t>Digital Arts Unit (2025) </a:t>
            </a:r>
            <a:r>
              <a:rPr lang="en-AU" sz="1000" u="sng" dirty="0">
                <a:solidFill>
                  <a:srgbClr val="2F5496"/>
                </a:solidFill>
                <a:effectLst/>
                <a:latin typeface="Arial" panose="020B0604020202020204" pitchFamily="34" charset="0"/>
                <a:ea typeface="Calibri" panose="020F0502020204030204" pitchFamily="34" charset="0"/>
                <a:hlinkClick r:id="rId4"/>
              </a:rPr>
              <a:t>The Beauty of 8 – 'Pearl' – Digital Arts Unit</a:t>
            </a:r>
            <a:r>
              <a:rPr lang="en-AU" sz="1000" dirty="0">
                <a:effectLst/>
                <a:latin typeface="Arial" panose="020B0604020202020204" pitchFamily="34" charset="0"/>
                <a:ea typeface="Calibri" panose="020F0502020204030204" pitchFamily="34" charset="0"/>
              </a:rPr>
              <a:t> [website], accessed 2 June 2025</a:t>
            </a:r>
          </a:p>
        </p:txBody>
      </p:sp>
      <p:sp>
        <p:nvSpPr>
          <p:cNvPr id="2" name="Slide Number Placeholder 1">
            <a:extLst>
              <a:ext uri="{FF2B5EF4-FFF2-40B4-BE49-F238E27FC236}">
                <a16:creationId xmlns:a16="http://schemas.microsoft.com/office/drawing/2014/main" id="{EE522A43-6155-4995-10DD-2F7A6B706E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197120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739185" y="635463"/>
            <a:ext cx="11291998" cy="800681"/>
          </a:xfrm>
        </p:spPr>
        <p:txBody>
          <a:bodyPr/>
          <a:lstStyle/>
          <a:p>
            <a:r>
              <a:rPr lang="en-AU">
                <a:latin typeface="+mj-lt"/>
                <a:cs typeface="Arial"/>
              </a:rPr>
              <a:t>Learning sequence 1  </a:t>
            </a:r>
            <a:br>
              <a:rPr lang="en-AU">
                <a:latin typeface="+mj-lt"/>
                <a:cs typeface="Arial"/>
              </a:rPr>
            </a:br>
            <a:r>
              <a:rPr lang="en-AU">
                <a:latin typeface="+mj-lt"/>
                <a:cs typeface="Arial"/>
              </a:rPr>
              <a:t>The beauty of </a:t>
            </a:r>
            <a:r>
              <a:rPr lang="en-AU" i="1">
                <a:latin typeface="+mj-lt"/>
                <a:cs typeface="Arial"/>
              </a:rPr>
              <a:t>taiko</a:t>
            </a:r>
          </a:p>
        </p:txBody>
      </p:sp>
      <p:pic>
        <p:nvPicPr>
          <p:cNvPr id="3" name="Picture 2">
            <a:extLst>
              <a:ext uri="{FF2B5EF4-FFF2-40B4-BE49-F238E27FC236}">
                <a16:creationId xmlns:a16="http://schemas.microsoft.com/office/drawing/2014/main" id="{44D1BAF5-FE72-CA42-7989-40A616AD822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4277" y="2232072"/>
            <a:ext cx="5576790" cy="4481763"/>
          </a:xfrm>
          <a:prstGeom prst="rect">
            <a:avLst/>
          </a:prstGeom>
        </p:spPr>
      </p:pic>
    </p:spTree>
    <p:extLst>
      <p:ext uri="{BB962C8B-B14F-4D97-AF65-F5344CB8AC3E}">
        <p14:creationId xmlns:p14="http://schemas.microsoft.com/office/powerpoint/2010/main" val="176268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AB9626-524D-CEEB-3E7C-492647ED52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BAF6A5A-86CF-26CF-31BE-34A0FC459741}"/>
              </a:ext>
            </a:extLst>
          </p:cNvPr>
          <p:cNvSpPr>
            <a:spLocks noGrp="1"/>
          </p:cNvSpPr>
          <p:nvPr>
            <p:ph type="title"/>
          </p:nvPr>
        </p:nvSpPr>
        <p:spPr/>
        <p:txBody>
          <a:bodyPr/>
          <a:lstStyle/>
          <a:p>
            <a:r>
              <a:rPr lang="en-AU">
                <a:latin typeface="+mj-lt"/>
                <a:cs typeface="Arial"/>
              </a:rPr>
              <a:t>Activity 2.4 – the significance of 7 </a:t>
            </a:r>
            <a:r>
              <a:rPr lang="en-AU" sz="3600" b="0" i="0" kern="1200">
                <a:solidFill>
                  <a:schemeClr val="accent1"/>
                </a:solidFill>
                <a:effectLst/>
                <a:latin typeface="Arial" panose="020B0604020202020204" pitchFamily="34" charset="0"/>
                <a:ea typeface="+mj-ea"/>
                <a:cs typeface="Arial" panose="020B0604020202020204" pitchFamily="34" charset="0"/>
              </a:rPr>
              <a:t>(7)</a:t>
            </a:r>
            <a:endParaRPr lang="en-AU">
              <a:latin typeface="+mj-lt"/>
              <a:cs typeface="Arial"/>
            </a:endParaRPr>
          </a:p>
        </p:txBody>
      </p:sp>
      <p:sp>
        <p:nvSpPr>
          <p:cNvPr id="3" name="TextBox 2">
            <a:extLst>
              <a:ext uri="{FF2B5EF4-FFF2-40B4-BE49-F238E27FC236}">
                <a16:creationId xmlns:a16="http://schemas.microsoft.com/office/drawing/2014/main" id="{17EF27E8-A34C-B28C-E06B-40B836B1E093}"/>
              </a:ext>
            </a:extLst>
          </p:cNvPr>
          <p:cNvSpPr txBox="1"/>
          <p:nvPr/>
        </p:nvSpPr>
        <p:spPr>
          <a:xfrm>
            <a:off x="360000" y="905601"/>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cs typeface="Arial"/>
              </a:rPr>
              <a:t>Score reading </a:t>
            </a:r>
            <a:endParaRPr lang="en-GB">
              <a:latin typeface="+mj-lt"/>
            </a:endParaRPr>
          </a:p>
        </p:txBody>
      </p:sp>
      <p:pic>
        <p:nvPicPr>
          <p:cNvPr id="4" name="Picture 3" descr="This score is for 6 odaiko. There are9 bars of music in 7/8. &#10;&#10;Bars 1 - 4  Odaiko 1 has a two bar ostinato - a crotchet, quaver, 2 crotchets, two quavers, a crotchet, quaver and a crotchet.&#10;&#10;Bars 1 - 4 - Odaiko 2 plays a 2 bar ostinato - two quavers, crotchet, quaver, 2 crotchets, quaver, 2 crotchets. &#10;&#10;Bars 1- 4 Odaiko 5 plays a 2 bar ostinato - 2 crotchets, two quavers, 2 quavers tied, 2 crtochets and 2 quavers. &#10;&#10;Bars 1 - 4 - Odaiko 6 play a 2 bar ostinato - 3 crotchets, a quaver, crotchet, quaver, crotchet and 2 quavers. &#10;&#10;Bars 3 - 6, Odaiko 3 and 4 have a 2 bar pattern  that is repeated - 2 quavers, 2 semiquavers, a semiquaver rest, a semiquaver, 2 quavers, 2 semiquavers, a semiquaver, 2 quavers, 2 semiquavers, a semiquaver rest, a semiquaver and 4 semiquavers. &#10;&#10;Bars 5 - 8 have a unison rhythm for Odaiko 1 - 6 in 7/16 that is repeated in each bar - 7 semiquavers with right and left alternate sticking (bar 5 - RLRLRLR, bar 6 - LRLRLRL). Dynamic marking is mezzo forte subito with a crescendo in bars 7 an 8. &#10;&#10;Bar 9 has a unison rhythm for odaiko 1 - 6 in 7/8 - 4 semiquavers, 4 semiquavers, 4 semiquavers and a quaver. The first 2 semiquavers of each group is accent and so it the final quaver. Dynamic marking pianissimo. &#10;">
            <a:extLst>
              <a:ext uri="{FF2B5EF4-FFF2-40B4-BE49-F238E27FC236}">
                <a16:creationId xmlns:a16="http://schemas.microsoft.com/office/drawing/2014/main" id="{CA45F421-7F97-70D4-A9A4-8BE787C035A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34556" y="875855"/>
            <a:ext cx="8322888" cy="5486400"/>
          </a:xfrm>
          <a:prstGeom prst="rect">
            <a:avLst/>
          </a:prstGeom>
        </p:spPr>
      </p:pic>
      <p:sp>
        <p:nvSpPr>
          <p:cNvPr id="6" name="TextBox 5">
            <a:extLst>
              <a:ext uri="{FF2B5EF4-FFF2-40B4-BE49-F238E27FC236}">
                <a16:creationId xmlns:a16="http://schemas.microsoft.com/office/drawing/2014/main" id="{2A9C8C8A-D8DB-E03B-84B2-0964FC3696FC}"/>
              </a:ext>
            </a:extLst>
          </p:cNvPr>
          <p:cNvSpPr txBox="1"/>
          <p:nvPr/>
        </p:nvSpPr>
        <p:spPr>
          <a:xfrm>
            <a:off x="360000" y="6449779"/>
            <a:ext cx="6520321" cy="246221"/>
          </a:xfrm>
          <a:prstGeom prst="rect">
            <a:avLst/>
          </a:prstGeom>
          <a:noFill/>
        </p:spPr>
        <p:txBody>
          <a:bodyPr wrap="square">
            <a:spAutoFit/>
          </a:bodyPr>
          <a:lstStyle/>
          <a:p>
            <a:pPr>
              <a:spcBef>
                <a:spcPts val="1200"/>
              </a:spcBef>
              <a:spcAft>
                <a:spcPts val="600"/>
              </a:spcAft>
              <a:buNone/>
            </a:pPr>
            <a:r>
              <a:rPr lang="en-AU" sz="1000" dirty="0">
                <a:effectLst/>
                <a:ea typeface="Calibri" panose="020F0502020204030204" pitchFamily="34" charset="0"/>
              </a:rPr>
              <a:t>Digital Arts Unit (2025) </a:t>
            </a:r>
            <a:r>
              <a:rPr lang="en-AU" sz="1000" u="sng" dirty="0">
                <a:solidFill>
                  <a:srgbClr val="2F5496"/>
                </a:solidFill>
                <a:effectLst/>
                <a:ea typeface="Calibri" panose="020F0502020204030204" pitchFamily="34" charset="0"/>
                <a:hlinkClick r:id="rId4"/>
              </a:rPr>
              <a:t>The Beauty of 8 – 'Pearl' – Digital Arts Unit</a:t>
            </a:r>
            <a:r>
              <a:rPr lang="en-AU" sz="1000" dirty="0">
                <a:effectLst/>
                <a:ea typeface="Calibri" panose="020F0502020204030204" pitchFamily="34" charset="0"/>
              </a:rPr>
              <a:t> [website], accessed 2 June 2025</a:t>
            </a:r>
          </a:p>
        </p:txBody>
      </p:sp>
      <p:sp>
        <p:nvSpPr>
          <p:cNvPr id="2" name="Slide Number Placeholder 1">
            <a:extLst>
              <a:ext uri="{FF2B5EF4-FFF2-40B4-BE49-F238E27FC236}">
                <a16:creationId xmlns:a16="http://schemas.microsoft.com/office/drawing/2014/main" id="{2A58DDB2-6339-F938-3015-4CDC5FBDC7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86381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62BC97-DAE1-E6BA-4A93-89988A96B5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D2CFB2A-C46B-35F5-B81F-1959829EBA6A}"/>
              </a:ext>
            </a:extLst>
          </p:cNvPr>
          <p:cNvSpPr>
            <a:spLocks noGrp="1"/>
          </p:cNvSpPr>
          <p:nvPr>
            <p:ph type="title"/>
          </p:nvPr>
        </p:nvSpPr>
        <p:spPr/>
        <p:txBody>
          <a:bodyPr/>
          <a:lstStyle/>
          <a:p>
            <a:r>
              <a:rPr lang="en-AU">
                <a:latin typeface="+mj-lt"/>
                <a:cs typeface="Arial"/>
              </a:rPr>
              <a:t>Activity 2.4 – the significance of 7 </a:t>
            </a:r>
            <a:r>
              <a:rPr lang="en-AU" sz="3600" b="0" i="0" kern="1200">
                <a:solidFill>
                  <a:schemeClr val="accent1"/>
                </a:solidFill>
                <a:effectLst/>
                <a:latin typeface="Arial" panose="020B0604020202020204" pitchFamily="34" charset="0"/>
                <a:ea typeface="+mj-ea"/>
                <a:cs typeface="Arial" panose="020B0604020202020204" pitchFamily="34" charset="0"/>
              </a:rPr>
              <a:t>(8)</a:t>
            </a:r>
            <a:endParaRPr lang="en-AU">
              <a:latin typeface="+mj-lt"/>
              <a:cs typeface="Arial"/>
            </a:endParaRPr>
          </a:p>
        </p:txBody>
      </p:sp>
      <p:sp>
        <p:nvSpPr>
          <p:cNvPr id="3" name="TextBox 2">
            <a:extLst>
              <a:ext uri="{FF2B5EF4-FFF2-40B4-BE49-F238E27FC236}">
                <a16:creationId xmlns:a16="http://schemas.microsoft.com/office/drawing/2014/main" id="{952BA16F-71FD-C9EA-24CB-BA4BE2AC69AC}"/>
              </a:ext>
            </a:extLst>
          </p:cNvPr>
          <p:cNvSpPr txBox="1"/>
          <p:nvPr/>
        </p:nvSpPr>
        <p:spPr>
          <a:xfrm>
            <a:off x="359044" y="91440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cs typeface="Arial"/>
              </a:rPr>
              <a:t>Score reading </a:t>
            </a:r>
            <a:endParaRPr lang="en-GB">
              <a:latin typeface="+mj-lt"/>
            </a:endParaRPr>
          </a:p>
        </p:txBody>
      </p:sp>
      <p:pic>
        <p:nvPicPr>
          <p:cNvPr id="4" name="Picture 3" descr="There are 6 bars of music. &#10;&#10;Bar 1 is in 7/16 and has a unison rhythm for odaiko 1 - 3 - 4 semiquavers, 4 semiquavers, 4 semiquavers and a quaver. The first 2 semiquavers of each group is accent and so it the final quaver. Dynamic marking mezzo piano. &#10;&#10;Bars 2 - 3 - is in 7/4 with a unison rhythm for odaiko 1 - 3. 2 quavers forte, where the second quaver is accented, accented semiquaver and dotted quaver, marcato semiquaver and dotted quaver fortissimo, 4 semquavers with the first two accented with a pianissimo dynamic marking. This is played 3 more times. &#10;&#10;Bar 2 - odaiko 4 - 6 has 7 quavers with the last two tied. Crescendo from forte to fortissimo. First quaver accented and second last quaver has a marcato. Sticking is LRRLRL. This is followed by 2 accented semquavers. 3 groupings of 4 semiquavers there the last two semiquavers are accented. &#10;&#10;Bar 3 - odaiko 1 has 14 quavers. odaiko 2 has 4 semiquqvers where the first 2 are acented and 12 quavers. Odaiko 3 has 2 groupings of 4 semiquavers with the first 2 accented and 10 quavers. Odaiko 4 has 3 groupings of 4 semiquavers with the first 2 accented and 8 quavers. Odaiko 5 has 4 groupings of 4 semiquavers with the first 2 accented and 6 quavers. Odaiko 6 has 4 groupings of 5 semiquavers with the first 2 accented and 4 quavers. All quavers have a crescendo. &#10;&#10;Bar 4 - 6 is a unison rhythm for all odaiko. It is in 7/8 and played fortissimo. A marcato quaver, 4 semiquavers, an accented quaver, 4 semiquavers, a quaver, a marcato quaver, 4 semiquavers, an accented quaver, 4 semiquavers, a quaver, 2 marcato quavers, a crotchet rest and a dotted crotchet rest. The sticking for this rhythm alternates right and left hand starting with right. &#10;">
            <a:extLst>
              <a:ext uri="{FF2B5EF4-FFF2-40B4-BE49-F238E27FC236}">
                <a16:creationId xmlns:a16="http://schemas.microsoft.com/office/drawing/2014/main" id="{6F20899E-8EAC-4C27-5A78-E4489AC704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2753" y="1011600"/>
            <a:ext cx="8786493" cy="5486400"/>
          </a:xfrm>
          <a:prstGeom prst="rect">
            <a:avLst/>
          </a:prstGeom>
        </p:spPr>
      </p:pic>
      <p:sp>
        <p:nvSpPr>
          <p:cNvPr id="6" name="TextBox 5">
            <a:extLst>
              <a:ext uri="{FF2B5EF4-FFF2-40B4-BE49-F238E27FC236}">
                <a16:creationId xmlns:a16="http://schemas.microsoft.com/office/drawing/2014/main" id="{C60F7C14-EA4F-B90E-2C6E-A013CD8102AF}"/>
              </a:ext>
            </a:extLst>
          </p:cNvPr>
          <p:cNvSpPr txBox="1"/>
          <p:nvPr/>
        </p:nvSpPr>
        <p:spPr>
          <a:xfrm>
            <a:off x="359044" y="6449779"/>
            <a:ext cx="6422210" cy="246221"/>
          </a:xfrm>
          <a:prstGeom prst="rect">
            <a:avLst/>
          </a:prstGeom>
          <a:noFill/>
        </p:spPr>
        <p:txBody>
          <a:bodyPr wrap="square">
            <a:spAutoFit/>
          </a:bodyPr>
          <a:lstStyle/>
          <a:p>
            <a:pPr>
              <a:spcBef>
                <a:spcPts val="1200"/>
              </a:spcBef>
              <a:spcAft>
                <a:spcPts val="600"/>
              </a:spcAft>
              <a:buNone/>
            </a:pPr>
            <a:r>
              <a:rPr lang="en-AU" sz="1000" dirty="0">
                <a:effectLst/>
                <a:ea typeface="Calibri" panose="020F0502020204030204" pitchFamily="34" charset="0"/>
              </a:rPr>
              <a:t>Digital Arts Unit (2025) </a:t>
            </a:r>
            <a:r>
              <a:rPr lang="en-AU" sz="1000" u="sng" dirty="0">
                <a:solidFill>
                  <a:srgbClr val="2F5496"/>
                </a:solidFill>
                <a:effectLst/>
                <a:ea typeface="Calibri" panose="020F0502020204030204" pitchFamily="34" charset="0"/>
                <a:hlinkClick r:id="rId4"/>
              </a:rPr>
              <a:t>The Beauty of 8 – 'Pearl' – Digital Arts Unit</a:t>
            </a:r>
            <a:r>
              <a:rPr lang="en-AU" sz="1000" dirty="0">
                <a:effectLst/>
                <a:ea typeface="Calibri" panose="020F0502020204030204" pitchFamily="34" charset="0"/>
              </a:rPr>
              <a:t> [website], accessed 2 June 2025</a:t>
            </a:r>
          </a:p>
        </p:txBody>
      </p:sp>
      <p:sp>
        <p:nvSpPr>
          <p:cNvPr id="2" name="Slide Number Placeholder 1">
            <a:extLst>
              <a:ext uri="{FF2B5EF4-FFF2-40B4-BE49-F238E27FC236}">
                <a16:creationId xmlns:a16="http://schemas.microsoft.com/office/drawing/2014/main" id="{E19B35E0-49A5-EA68-A0A9-0558666958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393235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7847BE-FAB2-3CDD-8272-6EB4599684B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B153851-847A-21F8-993D-9E8D2B13259C}"/>
              </a:ext>
            </a:extLst>
          </p:cNvPr>
          <p:cNvSpPr>
            <a:spLocks noGrp="1"/>
          </p:cNvSpPr>
          <p:nvPr>
            <p:ph type="title"/>
          </p:nvPr>
        </p:nvSpPr>
        <p:spPr/>
        <p:txBody>
          <a:bodyPr/>
          <a:lstStyle/>
          <a:p>
            <a:r>
              <a:rPr lang="en-AU">
                <a:latin typeface="+mj-lt"/>
                <a:cs typeface="Arial"/>
              </a:rPr>
              <a:t>Activity 2.4 – the significance of 7 </a:t>
            </a:r>
            <a:r>
              <a:rPr lang="en-AU" sz="3600" b="0" i="0" kern="1200">
                <a:solidFill>
                  <a:schemeClr val="accent1"/>
                </a:solidFill>
                <a:effectLst/>
                <a:latin typeface="Arial" panose="020B0604020202020204" pitchFamily="34" charset="0"/>
                <a:ea typeface="+mj-ea"/>
                <a:cs typeface="Arial" panose="020B0604020202020204" pitchFamily="34" charset="0"/>
              </a:rPr>
              <a:t>(9)</a:t>
            </a:r>
            <a:endParaRPr lang="en-AU">
              <a:latin typeface="+mj-lt"/>
              <a:cs typeface="Arial"/>
            </a:endParaRPr>
          </a:p>
        </p:txBody>
      </p:sp>
      <p:sp>
        <p:nvSpPr>
          <p:cNvPr id="4" name="TextBox 3">
            <a:extLst>
              <a:ext uri="{FF2B5EF4-FFF2-40B4-BE49-F238E27FC236}">
                <a16:creationId xmlns:a16="http://schemas.microsoft.com/office/drawing/2014/main" id="{9040F95E-0A7D-5097-5BB1-C7D5CC886BA8}"/>
              </a:ext>
            </a:extLst>
          </p:cNvPr>
          <p:cNvSpPr txBox="1"/>
          <p:nvPr/>
        </p:nvSpPr>
        <p:spPr>
          <a:xfrm>
            <a:off x="360000" y="1059708"/>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Score reading </a:t>
            </a:r>
            <a:endParaRPr lang="en-GB">
              <a:latin typeface="+mj-lt"/>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DB7EA9-51FA-4D60-5094-338B04E11174}"/>
                  </a:ext>
                </a:extLst>
              </p:cNvPr>
              <p:cNvSpPr txBox="1"/>
              <p:nvPr/>
            </p:nvSpPr>
            <p:spPr>
              <a:xfrm>
                <a:off x="360000" y="1602258"/>
                <a:ext cx="6292400" cy="500374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dirty="0">
                    <a:solidFill>
                      <a:srgbClr val="000000"/>
                    </a:solidFill>
                    <a:ea typeface="Roboto"/>
                    <a:cs typeface="Arial" panose="020B0604020202020204" pitchFamily="34" charset="0"/>
                  </a:rPr>
                  <a:t>Rhythmic elements and compositional devices used in 'Pearl’ include:</a:t>
                </a:r>
                <a:endParaRPr lang="en-AU" sz="1800" b="1" dirty="0">
                  <a:solidFill>
                    <a:srgbClr val="000000"/>
                  </a:solidFill>
                  <a:ea typeface="Roboto"/>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solidFill>
                      <a:srgbClr val="000000"/>
                    </a:solidFill>
                    <a:ea typeface="Roboto"/>
                    <a:cs typeface="Arial" panose="020B0604020202020204" pitchFamily="34" charset="0"/>
                  </a:rPr>
                  <a:t>grouping changes incorporating 2 and 3 </a:t>
                </a:r>
              </a:p>
              <a:p>
                <a:pPr marL="285750" indent="-285750">
                  <a:lnSpc>
                    <a:spcPct val="150000"/>
                  </a:lnSpc>
                  <a:spcAft>
                    <a:spcPts val="600"/>
                  </a:spcAft>
                  <a:buFont typeface="Arial" panose="020B0604020202020204" pitchFamily="34" charset="0"/>
                  <a:buChar char="•"/>
                </a:pPr>
                <a14:m>
                  <m:oMath xmlns:m="http://schemas.openxmlformats.org/officeDocument/2006/math">
                    <m:f>
                      <m:fPr>
                        <m:type m:val="noBar"/>
                        <m:ctrlPr>
                          <a:rPr lang="en-AU" sz="1800" i="1" dirty="0" smtClean="0">
                            <a:solidFill>
                              <a:srgbClr val="000000"/>
                            </a:solidFill>
                            <a:latin typeface="Cambria Math" panose="02040503050406030204" pitchFamily="18" charset="0"/>
                            <a:ea typeface="Roboto"/>
                            <a:cs typeface="Arial"/>
                          </a:rPr>
                        </m:ctrlPr>
                      </m:fPr>
                      <m:num>
                        <m:r>
                          <a:rPr lang="en-AU" sz="1800" dirty="0" smtClean="0">
                            <a:solidFill>
                              <a:srgbClr val="000000"/>
                            </a:solidFill>
                            <a:latin typeface="Cambria Math" panose="02040503050406030204" pitchFamily="18" charset="0"/>
                            <a:ea typeface="Roboto"/>
                            <a:cs typeface="Arial"/>
                          </a:rPr>
                          <m:t>7</m:t>
                        </m:r>
                      </m:num>
                      <m:den>
                        <m:r>
                          <a:rPr lang="en-AU" sz="1800" dirty="0" smtClean="0">
                            <a:solidFill>
                              <a:srgbClr val="000000"/>
                            </a:solidFill>
                            <a:latin typeface="Cambria Math" panose="02040503050406030204" pitchFamily="18" charset="0"/>
                            <a:ea typeface="Roboto"/>
                            <a:cs typeface="Arial"/>
                          </a:rPr>
                          <m:t>8</m:t>
                        </m:r>
                      </m:den>
                    </m:f>
                  </m:oMath>
                </a14:m>
                <a:r>
                  <a:rPr lang="en-AU" sz="1800" dirty="0">
                    <a:solidFill>
                      <a:srgbClr val="000000"/>
                    </a:solidFill>
                    <a:ea typeface="Roboto"/>
                    <a:cs typeface="Arial" panose="020B0604020202020204" pitchFamily="34" charset="0"/>
                  </a:rPr>
                  <a:t> motif where the sticking defines the groupings </a:t>
                </a:r>
              </a:p>
              <a:p>
                <a:pPr marL="285750" indent="-285750">
                  <a:lnSpc>
                    <a:spcPct val="150000"/>
                  </a:lnSpc>
                  <a:spcAft>
                    <a:spcPts val="600"/>
                  </a:spcAft>
                  <a:buFont typeface="Arial" panose="020B0604020202020204" pitchFamily="34" charset="0"/>
                  <a:buChar char="•"/>
                </a:pPr>
                <a:r>
                  <a:rPr lang="en-AU" sz="1800" dirty="0">
                    <a:solidFill>
                      <a:srgbClr val="000000"/>
                    </a:solidFill>
                    <a:ea typeface="Roboto"/>
                    <a:cs typeface="Arial" panose="020B0604020202020204" pitchFamily="34" charset="0"/>
                  </a:rPr>
                  <a:t>syncopation using rests </a:t>
                </a:r>
              </a:p>
              <a:p>
                <a:pPr marL="285750" indent="-285750">
                  <a:lnSpc>
                    <a:spcPct val="150000"/>
                  </a:lnSpc>
                  <a:spcAft>
                    <a:spcPts val="600"/>
                  </a:spcAft>
                  <a:buFont typeface="Arial" panose="020B0604020202020204" pitchFamily="34" charset="0"/>
                  <a:buChar char="•"/>
                </a:pPr>
                <a:r>
                  <a:rPr lang="en-AU" sz="1800" dirty="0">
                    <a:solidFill>
                      <a:srgbClr val="000000"/>
                    </a:solidFill>
                    <a:ea typeface="Roboto"/>
                    <a:cs typeface="Arial" panose="020B0604020202020204" pitchFamily="34" charset="0"/>
                  </a:rPr>
                  <a:t>unison rhythms </a:t>
                </a:r>
              </a:p>
              <a:p>
                <a:pPr marL="285750" indent="-285750">
                  <a:lnSpc>
                    <a:spcPct val="150000"/>
                  </a:lnSpc>
                  <a:spcAft>
                    <a:spcPts val="600"/>
                  </a:spcAft>
                  <a:buFont typeface="Arial" panose="020B0604020202020204" pitchFamily="34" charset="0"/>
                  <a:buChar char="•"/>
                </a:pPr>
                <a:r>
                  <a:rPr lang="en-AU" sz="1800" dirty="0">
                    <a:solidFill>
                      <a:srgbClr val="000000"/>
                    </a:solidFill>
                    <a:ea typeface="Roboto"/>
                    <a:cs typeface="Arial" panose="020B0604020202020204" pitchFamily="34" charset="0"/>
                  </a:rPr>
                  <a:t>tempo change at </a:t>
                </a:r>
                <a14:m>
                  <m:oMath xmlns:m="http://schemas.openxmlformats.org/officeDocument/2006/math">
                    <m:f>
                      <m:fPr>
                        <m:type m:val="noBar"/>
                        <m:ctrlPr>
                          <a:rPr lang="en-AU" sz="1800" i="1" dirty="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a:solidFill>
                              <a:srgbClr val="000000"/>
                            </a:solidFill>
                            <a:latin typeface="Cambria Math" panose="02040503050406030204" pitchFamily="18" charset="0"/>
                            <a:ea typeface="Roboto"/>
                            <a:cs typeface="Arial"/>
                          </a:rPr>
                          <m:t>8</m:t>
                        </m:r>
                      </m:den>
                    </m:f>
                  </m:oMath>
                </a14:m>
                <a:r>
                  <a:rPr lang="en-AU" sz="1800" dirty="0">
                    <a:solidFill>
                      <a:srgbClr val="000000"/>
                    </a:solidFill>
                    <a:ea typeface="Roboto"/>
                    <a:cs typeface="Arial" panose="020B0604020202020204" pitchFamily="34" charset="0"/>
                  </a:rPr>
                  <a:t> </a:t>
                </a:r>
              </a:p>
              <a:p>
                <a:pPr marL="285750" indent="-285750">
                  <a:lnSpc>
                    <a:spcPct val="150000"/>
                  </a:lnSpc>
                  <a:spcAft>
                    <a:spcPts val="600"/>
                  </a:spcAft>
                  <a:buFont typeface="Arial" panose="020B0604020202020204" pitchFamily="34" charset="0"/>
                  <a:buChar char="•"/>
                </a:pPr>
                <a:r>
                  <a:rPr lang="en-AU" sz="1800" dirty="0">
                    <a:solidFill>
                      <a:srgbClr val="000000"/>
                    </a:solidFill>
                    <a:ea typeface="Roboto"/>
                    <a:cs typeface="Arial" panose="020B0604020202020204" pitchFamily="34" charset="0"/>
                  </a:rPr>
                  <a:t>layered rhythmic patterns – </a:t>
                </a:r>
                <a14:m>
                  <m:oMath xmlns:m="http://schemas.openxmlformats.org/officeDocument/2006/math">
                    <m:f>
                      <m:fPr>
                        <m:type m:val="noBar"/>
                        <m:ctrlPr>
                          <a:rPr lang="en-AU" sz="1800" i="1" dirty="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smtClean="0">
                            <a:solidFill>
                              <a:srgbClr val="000000"/>
                            </a:solidFill>
                            <a:latin typeface="Cambria Math" panose="02040503050406030204" pitchFamily="18" charset="0"/>
                            <a:ea typeface="Roboto"/>
                            <a:cs typeface="Arial"/>
                          </a:rPr>
                          <m:t>4</m:t>
                        </m:r>
                      </m:den>
                    </m:f>
                  </m:oMath>
                </a14:m>
                <a:r>
                  <a:rPr lang="en-AU" sz="1800" dirty="0">
                    <a:solidFill>
                      <a:srgbClr val="000000"/>
                    </a:solidFill>
                    <a:ea typeface="Roboto"/>
                    <a:cs typeface="Arial" panose="020B0604020202020204" pitchFamily="34" charset="0"/>
                  </a:rPr>
                  <a:t>  over a </a:t>
                </a:r>
                <a14:m>
                  <m:oMath xmlns:m="http://schemas.openxmlformats.org/officeDocument/2006/math">
                    <m:f>
                      <m:fPr>
                        <m:type m:val="noBar"/>
                        <m:ctrlPr>
                          <a:rPr lang="en-AU" sz="1800" i="1" dirty="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a:solidFill>
                              <a:srgbClr val="000000"/>
                            </a:solidFill>
                            <a:latin typeface="Cambria Math" panose="02040503050406030204" pitchFamily="18" charset="0"/>
                            <a:ea typeface="Roboto"/>
                            <a:cs typeface="Arial"/>
                          </a:rPr>
                          <m:t>8</m:t>
                        </m:r>
                      </m:den>
                    </m:f>
                  </m:oMath>
                </a14:m>
                <a:r>
                  <a:rPr lang="en-AU" sz="1800" dirty="0">
                    <a:solidFill>
                      <a:srgbClr val="000000"/>
                    </a:solidFill>
                    <a:ea typeface="Roboto"/>
                    <a:cs typeface="Arial" panose="020B0604020202020204" pitchFamily="34" charset="0"/>
                  </a:rPr>
                  <a:t> </a:t>
                </a:r>
              </a:p>
              <a:p>
                <a:pPr marL="285750" indent="-285750">
                  <a:lnSpc>
                    <a:spcPct val="150000"/>
                  </a:lnSpc>
                  <a:spcAft>
                    <a:spcPts val="600"/>
                  </a:spcAft>
                  <a:buFont typeface="Arial" panose="020B0604020202020204" pitchFamily="34" charset="0"/>
                  <a:buChar char="•"/>
                </a:pPr>
                <a:r>
                  <a:rPr lang="en-AU" sz="1800" dirty="0">
                    <a:solidFill>
                      <a:srgbClr val="000000"/>
                    </a:solidFill>
                    <a:ea typeface="Roboto"/>
                    <a:cs typeface="Arial" panose="020B0604020202020204" pitchFamily="34" charset="0"/>
                  </a:rPr>
                  <a:t>quavers changing to semiquavers in the 4th last bar </a:t>
                </a:r>
              </a:p>
              <a:p>
                <a:pPr marL="285750" indent="-285750">
                  <a:lnSpc>
                    <a:spcPct val="150000"/>
                  </a:lnSpc>
                  <a:spcAft>
                    <a:spcPts val="600"/>
                  </a:spcAft>
                  <a:buFont typeface="Arial" panose="020B0604020202020204" pitchFamily="34" charset="0"/>
                  <a:buChar char="•"/>
                </a:pPr>
                <a:r>
                  <a:rPr lang="en-AU" sz="1800" dirty="0">
                    <a:solidFill>
                      <a:srgbClr val="000000"/>
                    </a:solidFill>
                    <a:ea typeface="Roboto"/>
                    <a:cs typeface="Arial" panose="020B0604020202020204" pitchFamily="34" charset="0"/>
                  </a:rPr>
                  <a:t>ending in unison rhythms with two quavers on the end. </a:t>
                </a:r>
              </a:p>
            </p:txBody>
          </p:sp>
        </mc:Choice>
        <mc:Fallback xmlns="">
          <p:sp>
            <p:nvSpPr>
              <p:cNvPr id="3" name="TextBox 2">
                <a:extLst>
                  <a:ext uri="{FF2B5EF4-FFF2-40B4-BE49-F238E27FC236}">
                    <a16:creationId xmlns:a16="http://schemas.microsoft.com/office/drawing/2014/main" id="{7CDB7EA9-51FA-4D60-5094-338B04E11174}"/>
                  </a:ext>
                </a:extLst>
              </p:cNvPr>
              <p:cNvSpPr txBox="1">
                <a:spLocks noRot="1" noChangeAspect="1" noMove="1" noResize="1" noEditPoints="1" noAdjustHandles="1" noChangeArrowheads="1" noChangeShapeType="1" noTextEdit="1"/>
              </p:cNvSpPr>
              <p:nvPr/>
            </p:nvSpPr>
            <p:spPr>
              <a:xfrm>
                <a:off x="360000" y="1602258"/>
                <a:ext cx="6292400" cy="5003742"/>
              </a:xfrm>
              <a:prstGeom prst="rect">
                <a:avLst/>
              </a:prstGeom>
              <a:blipFill>
                <a:blip r:embed="rId3"/>
                <a:stretch>
                  <a:fillRect l="-2218" r="-1411" b="-126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5135D301-2ED5-D552-5D07-826CF3C21F3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46748" y="1602258"/>
            <a:ext cx="4811851" cy="3849481"/>
          </a:xfrm>
          <a:prstGeom prst="rect">
            <a:avLst/>
          </a:prstGeom>
        </p:spPr>
      </p:pic>
      <p:sp>
        <p:nvSpPr>
          <p:cNvPr id="9" name="TextBox 8">
            <a:extLst>
              <a:ext uri="{FF2B5EF4-FFF2-40B4-BE49-F238E27FC236}">
                <a16:creationId xmlns:a16="http://schemas.microsoft.com/office/drawing/2014/main" id="{7FE1C841-7204-D746-5D58-5944B459ADAA}"/>
              </a:ext>
              <a:ext uri="{C183D7F6-B498-43B3-948B-1728B52AA6E4}">
                <adec:decorative xmlns:adec="http://schemas.microsoft.com/office/drawing/2017/decorative" val="1"/>
              </a:ext>
            </a:extLst>
          </p:cNvPr>
          <p:cNvSpPr txBox="1"/>
          <p:nvPr/>
        </p:nvSpPr>
        <p:spPr>
          <a:xfrm>
            <a:off x="6846748" y="5451739"/>
            <a:ext cx="4811851" cy="756297"/>
          </a:xfrm>
          <a:prstGeom prst="rect">
            <a:avLst/>
          </a:prstGeom>
          <a:noFill/>
        </p:spPr>
        <p:txBody>
          <a:bodyPr wrap="square">
            <a:spAutoFit/>
          </a:bodyPr>
          <a:lstStyle/>
          <a:p>
            <a:pPr>
              <a:lnSpc>
                <a:spcPct val="150000"/>
              </a:lnSpc>
            </a:pPr>
            <a:r>
              <a:rPr lang="en-GB" sz="1000" b="0" i="0" u="sng" strike="noStrike">
                <a:solidFill>
                  <a:srgbClr val="467886"/>
                </a:solidFill>
                <a:effectLst/>
                <a:hlinkClick r:id="rId5"/>
              </a:rPr>
              <a:t>A Taiko drummer performs during a Kadena Town Eisa</a:t>
            </a:r>
            <a:r>
              <a:rPr lang="en-GB" sz="1000" b="0" i="0">
                <a:solidFill>
                  <a:srgbClr val="000000"/>
                </a:solidFill>
                <a:effectLst/>
              </a:rPr>
              <a:t> (2015) by Master </a:t>
            </a:r>
            <a:r>
              <a:rPr lang="en-GB" sz="1000" b="0" i="0" err="1">
                <a:solidFill>
                  <a:srgbClr val="000000"/>
                </a:solidFill>
                <a:effectLst/>
              </a:rPr>
              <a:t>Sgt.</a:t>
            </a:r>
            <a:r>
              <a:rPr lang="en-GB" sz="1000" b="0" i="0">
                <a:solidFill>
                  <a:srgbClr val="000000"/>
                </a:solidFill>
                <a:effectLst/>
              </a:rPr>
              <a:t> Jason W. Edwards, is licensed under Creative Commons 2.0 (</a:t>
            </a:r>
            <a:r>
              <a:rPr lang="en-GB" sz="1000">
                <a:solidFill>
                  <a:srgbClr val="000000"/>
                </a:solidFill>
              </a:rPr>
              <a:t>accessed</a:t>
            </a:r>
            <a:r>
              <a:rPr lang="en-GB" sz="1000" b="0" i="0">
                <a:solidFill>
                  <a:srgbClr val="000000"/>
                </a:solidFill>
                <a:effectLst/>
              </a:rPr>
              <a:t> August 2025)  </a:t>
            </a:r>
            <a:endParaRPr lang="en-US" sz="1000"/>
          </a:p>
        </p:txBody>
      </p:sp>
      <p:sp>
        <p:nvSpPr>
          <p:cNvPr id="2" name="Slide Number Placeholder 1">
            <a:extLst>
              <a:ext uri="{FF2B5EF4-FFF2-40B4-BE49-F238E27FC236}">
                <a16:creationId xmlns:a16="http://schemas.microsoft.com/office/drawing/2014/main" id="{963C427D-320C-A30D-6B65-8C274B62EB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205336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FB36EC88-413A-6D91-D8E8-7E95BC5A5C4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EDEA02-7359-F206-2B18-BC91362959BB}"/>
              </a:ext>
            </a:extLst>
          </p:cNvPr>
          <p:cNvSpPr>
            <a:spLocks noGrp="1"/>
          </p:cNvSpPr>
          <p:nvPr>
            <p:ph type="title"/>
          </p:nvPr>
        </p:nvSpPr>
        <p:spPr/>
        <p:txBody>
          <a:bodyPr/>
          <a:lstStyle/>
          <a:p>
            <a:r>
              <a:rPr lang="en-AU">
                <a:latin typeface="+mj-lt"/>
                <a:cs typeface="Arial"/>
              </a:rPr>
              <a:t>Activity 2.5 – practising ‘Pearl’ </a:t>
            </a:r>
            <a:r>
              <a:rPr lang="en-AU" sz="3600" b="0" i="0" kern="1200">
                <a:solidFill>
                  <a:schemeClr val="accent1"/>
                </a:solidFill>
                <a:effectLst/>
                <a:latin typeface="Arial" panose="020B0604020202020204" pitchFamily="34" charset="0"/>
                <a:ea typeface="+mj-ea"/>
                <a:cs typeface="Arial" panose="020B0604020202020204" pitchFamily="34" charset="0"/>
              </a:rPr>
              <a:t>(1)</a:t>
            </a:r>
            <a:endParaRPr lang="en-AU">
              <a:latin typeface="+mj-lt"/>
              <a:cs typeface="Arial"/>
            </a:endParaRPr>
          </a:p>
        </p:txBody>
      </p:sp>
      <p:sp>
        <p:nvSpPr>
          <p:cNvPr id="17" name="Text Placeholder 16">
            <a:extLst>
              <a:ext uri="{FF2B5EF4-FFF2-40B4-BE49-F238E27FC236}">
                <a16:creationId xmlns:a16="http://schemas.microsoft.com/office/drawing/2014/main" id="{237FFB16-2ECE-5E71-9807-389FC87BC974}"/>
              </a:ext>
            </a:extLst>
          </p:cNvPr>
          <p:cNvSpPr>
            <a:spLocks noGrp="1"/>
          </p:cNvSpPr>
          <p:nvPr>
            <p:ph type="body" sz="quarter" idx="18"/>
          </p:nvPr>
        </p:nvSpPr>
        <p:spPr>
          <a:xfrm>
            <a:off x="359999" y="982520"/>
            <a:ext cx="11483999" cy="310015"/>
          </a:xfrm>
        </p:spPr>
        <p:txBody>
          <a:bodyPr/>
          <a:lstStyle/>
          <a:p>
            <a:r>
              <a:rPr lang="en-US">
                <a:latin typeface="+mj-lt"/>
              </a:rPr>
              <a:t>Performing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3AE446-D39A-CF56-3541-BE6D18331D43}"/>
                  </a:ext>
                </a:extLst>
              </p:cNvPr>
              <p:cNvSpPr txBox="1"/>
              <p:nvPr/>
            </p:nvSpPr>
            <p:spPr>
              <a:xfrm>
                <a:off x="359999" y="1443302"/>
                <a:ext cx="9857729" cy="4660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dirty="0">
                    <a:cs typeface="Arial"/>
                  </a:rPr>
                  <a:t>'Pearl' is based in </a:t>
                </a:r>
                <a14:m>
                  <m:oMath xmlns:m="http://schemas.openxmlformats.org/officeDocument/2006/math">
                    <m:f>
                      <m:fPr>
                        <m:type m:val="noBar"/>
                        <m:ctrlPr>
                          <a:rPr lang="en-AU" sz="1800" i="1" dirty="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smtClean="0">
                            <a:solidFill>
                              <a:srgbClr val="000000"/>
                            </a:solidFill>
                            <a:latin typeface="Cambria Math" panose="02040503050406030204" pitchFamily="18" charset="0"/>
                            <a:ea typeface="Roboto"/>
                            <a:cs typeface="Arial"/>
                          </a:rPr>
                          <m:t>4</m:t>
                        </m:r>
                      </m:den>
                    </m:f>
                  </m:oMath>
                </a14:m>
                <a:r>
                  <a:rPr lang="en-AU" sz="1800" dirty="0">
                    <a:solidFill>
                      <a:srgbClr val="000000"/>
                    </a:solidFill>
                    <a:ea typeface="Roboto"/>
                    <a:cs typeface="Arial"/>
                  </a:rPr>
                  <a:t> </a:t>
                </a:r>
                <a:r>
                  <a:rPr lang="en-GB" sz="1800" dirty="0">
                    <a:cs typeface="Arial"/>
                  </a:rPr>
                  <a:t>. There are 7 different cells used in 'Pearl’. Perform each of these cells. </a:t>
                </a:r>
                <a:endParaRPr lang="en-GB" sz="1800" dirty="0"/>
              </a:p>
            </p:txBody>
          </p:sp>
        </mc:Choice>
        <mc:Fallback xmlns="">
          <p:sp>
            <p:nvSpPr>
              <p:cNvPr id="3" name="TextBox 2">
                <a:extLst>
                  <a:ext uri="{FF2B5EF4-FFF2-40B4-BE49-F238E27FC236}">
                    <a16:creationId xmlns:a16="http://schemas.microsoft.com/office/drawing/2014/main" id="{6B3AE446-D39A-CF56-3541-BE6D18331D43}"/>
                  </a:ext>
                </a:extLst>
              </p:cNvPr>
              <p:cNvSpPr txBox="1">
                <a:spLocks noRot="1" noChangeAspect="1" noMove="1" noResize="1" noEditPoints="1" noAdjustHandles="1" noChangeArrowheads="1" noChangeShapeType="1" noTextEdit="1"/>
              </p:cNvSpPr>
              <p:nvPr/>
            </p:nvSpPr>
            <p:spPr>
              <a:xfrm>
                <a:off x="359999" y="1443302"/>
                <a:ext cx="9857729" cy="466025"/>
              </a:xfrm>
              <a:prstGeom prst="rect">
                <a:avLst/>
              </a:prstGeom>
              <a:blipFill>
                <a:blip r:embed="rId3"/>
                <a:stretch>
                  <a:fillRect l="-1416" b="-1842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09AB564-4244-3243-0379-99BEDF93B4E5}"/>
              </a:ext>
            </a:extLst>
          </p:cNvPr>
          <p:cNvSpPr txBox="1"/>
          <p:nvPr/>
        </p:nvSpPr>
        <p:spPr>
          <a:xfrm>
            <a:off x="359999" y="2092022"/>
            <a:ext cx="11668378" cy="3642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cs typeface="Arial"/>
              </a:rPr>
              <a:t>Cell 1 </a:t>
            </a:r>
            <a:r>
              <a:rPr lang="en-GB" sz="1800">
                <a:cs typeface="Arial"/>
              </a:rPr>
              <a:t>– 7 notes played with the right hand.  Note the grouping of quavers for this pattern 2 + 2 + 2 + 2 + 2 + 2 + 2. </a:t>
            </a:r>
            <a:endParaRPr lang="en-US">
              <a:cs typeface="Arial"/>
            </a:endParaRPr>
          </a:p>
        </p:txBody>
      </p:sp>
      <p:pic>
        <p:nvPicPr>
          <p:cNvPr id="4" name="Picture 3" descr="Cell 1 – This is one bar of 7/4 music using a percussion clef. The note values in order 7 crotchets all played with the right hand. ">
            <a:extLst>
              <a:ext uri="{FF2B5EF4-FFF2-40B4-BE49-F238E27FC236}">
                <a16:creationId xmlns:a16="http://schemas.microsoft.com/office/drawing/2014/main" id="{2DAF284D-3970-802C-3146-14F952F92D57}"/>
              </a:ext>
            </a:extLst>
          </p:cNvPr>
          <p:cNvPicPr>
            <a:picLocks noChangeAspect="1"/>
          </p:cNvPicPr>
          <p:nvPr/>
        </p:nvPicPr>
        <p:blipFill>
          <a:blip r:embed="rId4"/>
          <a:stretch>
            <a:fillRect/>
          </a:stretch>
        </p:blipFill>
        <p:spPr>
          <a:xfrm>
            <a:off x="2765188" y="2722200"/>
            <a:ext cx="6858000" cy="1390650"/>
          </a:xfrm>
          <a:prstGeom prst="rect">
            <a:avLst/>
          </a:prstGeom>
        </p:spPr>
      </p:pic>
      <p:sp>
        <p:nvSpPr>
          <p:cNvPr id="8" name="TextBox 7">
            <a:extLst>
              <a:ext uri="{FF2B5EF4-FFF2-40B4-BE49-F238E27FC236}">
                <a16:creationId xmlns:a16="http://schemas.microsoft.com/office/drawing/2014/main" id="{59A5A4C8-C541-AC02-75CF-598A0F8BD2B1}"/>
              </a:ext>
            </a:extLst>
          </p:cNvPr>
          <p:cNvSpPr txBox="1"/>
          <p:nvPr/>
        </p:nvSpPr>
        <p:spPr>
          <a:xfrm>
            <a:off x="359999" y="4488980"/>
            <a:ext cx="11536378" cy="3642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cs typeface="Arial"/>
              </a:rPr>
              <a:t>Cell 2 </a:t>
            </a:r>
            <a:r>
              <a:rPr lang="en-GB" sz="1800">
                <a:cs typeface="Arial"/>
              </a:rPr>
              <a:t>– 6 notes played with the right hand.  Note the grouping of quavers for this pattern is 3 + 2 + 2 + 2 +3 + 2.</a:t>
            </a:r>
            <a:endParaRPr lang="en-US"/>
          </a:p>
        </p:txBody>
      </p:sp>
      <p:pic>
        <p:nvPicPr>
          <p:cNvPr id="7" name="Picture 6" descr="Cell 2 – This is one bar of 7/4 music using a percussion clef. The note values in order are one dotted crotchet, three crotchets, one dotted crotchet and one crotchet, all played with the right hand. ">
            <a:extLst>
              <a:ext uri="{FF2B5EF4-FFF2-40B4-BE49-F238E27FC236}">
                <a16:creationId xmlns:a16="http://schemas.microsoft.com/office/drawing/2014/main" id="{7B586EF0-924E-9B69-5F28-14020211E638}"/>
              </a:ext>
            </a:extLst>
          </p:cNvPr>
          <p:cNvPicPr>
            <a:picLocks noChangeAspect="1"/>
          </p:cNvPicPr>
          <p:nvPr/>
        </p:nvPicPr>
        <p:blipFill>
          <a:blip r:embed="rId5"/>
          <a:stretch>
            <a:fillRect/>
          </a:stretch>
        </p:blipFill>
        <p:spPr>
          <a:xfrm>
            <a:off x="2771338" y="5068625"/>
            <a:ext cx="6845700" cy="1409700"/>
          </a:xfrm>
          <a:prstGeom prst="rect">
            <a:avLst/>
          </a:prstGeom>
        </p:spPr>
      </p:pic>
      <p:sp>
        <p:nvSpPr>
          <p:cNvPr id="2" name="Slide Number Placeholder 1">
            <a:extLst>
              <a:ext uri="{FF2B5EF4-FFF2-40B4-BE49-F238E27FC236}">
                <a16:creationId xmlns:a16="http://schemas.microsoft.com/office/drawing/2014/main" id="{E2DF27FC-963D-05A8-D337-2B37CF0CD7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24415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8DF0FFA9-F25C-598F-1ADD-EDFF3317CA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BE10542-D838-BFE3-4EE8-51E7B0A0BE14}"/>
              </a:ext>
            </a:extLst>
          </p:cNvPr>
          <p:cNvSpPr>
            <a:spLocks noGrp="1"/>
          </p:cNvSpPr>
          <p:nvPr>
            <p:ph type="title"/>
          </p:nvPr>
        </p:nvSpPr>
        <p:spPr/>
        <p:txBody>
          <a:bodyPr/>
          <a:lstStyle/>
          <a:p>
            <a:r>
              <a:rPr lang="en-AU">
                <a:latin typeface="+mj-lt"/>
                <a:cs typeface="Arial"/>
              </a:rPr>
              <a:t>Activity 2.5 – practising ‘Pearl’ </a:t>
            </a:r>
            <a:r>
              <a:rPr lang="en-AU" sz="3600" b="0" i="0" kern="1200">
                <a:solidFill>
                  <a:schemeClr val="accent1"/>
                </a:solidFill>
                <a:effectLst/>
                <a:latin typeface="Arial" panose="020B0604020202020204" pitchFamily="34" charset="0"/>
                <a:ea typeface="+mj-ea"/>
                <a:cs typeface="Arial" panose="020B0604020202020204" pitchFamily="34" charset="0"/>
              </a:rPr>
              <a:t>(2)</a:t>
            </a:r>
            <a:endParaRPr lang="en-AU">
              <a:latin typeface="+mj-lt"/>
              <a:cs typeface="Arial"/>
            </a:endParaRPr>
          </a:p>
        </p:txBody>
      </p:sp>
      <p:sp>
        <p:nvSpPr>
          <p:cNvPr id="17" name="Text Placeholder 16">
            <a:extLst>
              <a:ext uri="{FF2B5EF4-FFF2-40B4-BE49-F238E27FC236}">
                <a16:creationId xmlns:a16="http://schemas.microsoft.com/office/drawing/2014/main" id="{F286A0DE-2546-3509-D574-2A3020700194}"/>
              </a:ext>
            </a:extLst>
          </p:cNvPr>
          <p:cNvSpPr>
            <a:spLocks noGrp="1"/>
          </p:cNvSpPr>
          <p:nvPr>
            <p:ph type="body" sz="quarter" idx="18"/>
          </p:nvPr>
        </p:nvSpPr>
        <p:spPr/>
        <p:txBody>
          <a:bodyPr/>
          <a:lstStyle/>
          <a:p>
            <a:r>
              <a:rPr lang="en-US">
                <a:latin typeface="+mj-lt"/>
              </a:rPr>
              <a:t>Performing </a:t>
            </a:r>
          </a:p>
        </p:txBody>
      </p:sp>
      <p:sp>
        <p:nvSpPr>
          <p:cNvPr id="6" name="TextBox 5">
            <a:extLst>
              <a:ext uri="{FF2B5EF4-FFF2-40B4-BE49-F238E27FC236}">
                <a16:creationId xmlns:a16="http://schemas.microsoft.com/office/drawing/2014/main" id="{807BE0D8-4186-6798-FDD2-CB4B7D4E136B}"/>
              </a:ext>
            </a:extLst>
          </p:cNvPr>
          <p:cNvSpPr txBox="1"/>
          <p:nvPr/>
        </p:nvSpPr>
        <p:spPr>
          <a:xfrm>
            <a:off x="359999" y="1514035"/>
            <a:ext cx="11176378" cy="9335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cs typeface="Arial"/>
              </a:rPr>
              <a:t>Cell 3 – </a:t>
            </a:r>
            <a:r>
              <a:rPr lang="en-GB" sz="1800">
                <a:cs typeface="Arial"/>
              </a:rPr>
              <a:t>6 notes played with the right hand. Note the grouping of quavers for this pattern 2 + 2 + 3 + 3 + 2 + 2.</a:t>
            </a:r>
            <a:endParaRPr lang="en-US" sz="1800"/>
          </a:p>
          <a:p>
            <a:pPr>
              <a:lnSpc>
                <a:spcPct val="150000"/>
              </a:lnSpc>
              <a:spcAft>
                <a:spcPts val="1200"/>
              </a:spcAft>
            </a:pPr>
            <a:r>
              <a:rPr lang="en-GB" sz="1800">
                <a:cs typeface="Arial"/>
              </a:rPr>
              <a:t>This is known as a </a:t>
            </a:r>
            <a:r>
              <a:rPr lang="en-GB" sz="1800" b="1" i="1">
                <a:cs typeface="Arial"/>
              </a:rPr>
              <a:t>palindrome</a:t>
            </a:r>
            <a:r>
              <a:rPr lang="en-GB" sz="1800">
                <a:cs typeface="Arial"/>
              </a:rPr>
              <a:t> rhythm – the same rhythm forwards or backwards. </a:t>
            </a:r>
            <a:endParaRPr lang="en-GB" sz="1800"/>
          </a:p>
        </p:txBody>
      </p:sp>
      <p:pic>
        <p:nvPicPr>
          <p:cNvPr id="9" name="Picture 8" descr="Cell 3 – This is one bar of 7/4 music using a percussion clef. The note values in order are two crotchets, two dotted crotchets and two crotchets, all played with the right hand. ">
            <a:extLst>
              <a:ext uri="{FF2B5EF4-FFF2-40B4-BE49-F238E27FC236}">
                <a16:creationId xmlns:a16="http://schemas.microsoft.com/office/drawing/2014/main" id="{69F254FC-FF4E-871F-083C-30E3F6FE329F}"/>
              </a:ext>
            </a:extLst>
          </p:cNvPr>
          <p:cNvPicPr>
            <a:picLocks noChangeAspect="1"/>
          </p:cNvPicPr>
          <p:nvPr/>
        </p:nvPicPr>
        <p:blipFill>
          <a:blip r:embed="rId3"/>
          <a:stretch>
            <a:fillRect/>
          </a:stretch>
        </p:blipFill>
        <p:spPr>
          <a:xfrm>
            <a:off x="2752725" y="2669124"/>
            <a:ext cx="6686550" cy="1295400"/>
          </a:xfrm>
          <a:prstGeom prst="rect">
            <a:avLst/>
          </a:prstGeom>
        </p:spPr>
      </p:pic>
      <p:sp>
        <p:nvSpPr>
          <p:cNvPr id="8" name="TextBox 7">
            <a:extLst>
              <a:ext uri="{FF2B5EF4-FFF2-40B4-BE49-F238E27FC236}">
                <a16:creationId xmlns:a16="http://schemas.microsoft.com/office/drawing/2014/main" id="{34BD5762-9FA8-8EED-E738-68AF64733526}"/>
              </a:ext>
            </a:extLst>
          </p:cNvPr>
          <p:cNvSpPr txBox="1"/>
          <p:nvPr/>
        </p:nvSpPr>
        <p:spPr>
          <a:xfrm>
            <a:off x="359999" y="4287266"/>
            <a:ext cx="11452378" cy="3642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cs typeface="Arial"/>
              </a:rPr>
              <a:t>Cell 4 – </a:t>
            </a:r>
            <a:r>
              <a:rPr lang="en-GB" sz="1800">
                <a:cs typeface="Arial"/>
              </a:rPr>
              <a:t>6 notes played with the right hand. Note the grouping of quavers for this pattern is 3 + 2 + 2 + 3 + 2 + 2.</a:t>
            </a:r>
            <a:endParaRPr lang="en-US" sz="1800"/>
          </a:p>
        </p:txBody>
      </p:sp>
      <p:pic>
        <p:nvPicPr>
          <p:cNvPr id="10" name="Picture 9" descr="Cell 4 – This is one bar of 7/4 music using a percussion clef. The note values in order are one dotted crotchet, two crotchets, one dotted crotchet and two crotchets, all played with the right hand. ">
            <a:extLst>
              <a:ext uri="{FF2B5EF4-FFF2-40B4-BE49-F238E27FC236}">
                <a16:creationId xmlns:a16="http://schemas.microsoft.com/office/drawing/2014/main" id="{64530706-F5F7-F48D-A16F-A6ECBF6B3A24}"/>
              </a:ext>
            </a:extLst>
          </p:cNvPr>
          <p:cNvPicPr>
            <a:picLocks noChangeAspect="1"/>
          </p:cNvPicPr>
          <p:nvPr/>
        </p:nvPicPr>
        <p:blipFill>
          <a:blip r:embed="rId4"/>
          <a:stretch>
            <a:fillRect/>
          </a:stretch>
        </p:blipFill>
        <p:spPr>
          <a:xfrm>
            <a:off x="2761425" y="4873575"/>
            <a:ext cx="6677850" cy="1466850"/>
          </a:xfrm>
          <a:prstGeom prst="rect">
            <a:avLst/>
          </a:prstGeom>
        </p:spPr>
      </p:pic>
      <p:sp>
        <p:nvSpPr>
          <p:cNvPr id="2" name="Slide Number Placeholder 1">
            <a:extLst>
              <a:ext uri="{FF2B5EF4-FFF2-40B4-BE49-F238E27FC236}">
                <a16:creationId xmlns:a16="http://schemas.microsoft.com/office/drawing/2014/main" id="{16FFE63A-0990-6C5E-FA9F-CF4E2686EA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21538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8A52ECCF-EF4F-D935-6AEF-76E92E27807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AF9860-30B2-E3F1-709E-4EC7F8BEA3E5}"/>
              </a:ext>
            </a:extLst>
          </p:cNvPr>
          <p:cNvSpPr>
            <a:spLocks noGrp="1"/>
          </p:cNvSpPr>
          <p:nvPr>
            <p:ph type="title"/>
          </p:nvPr>
        </p:nvSpPr>
        <p:spPr/>
        <p:txBody>
          <a:bodyPr/>
          <a:lstStyle/>
          <a:p>
            <a:r>
              <a:rPr lang="en-AU">
                <a:latin typeface="+mj-lt"/>
                <a:cs typeface="Arial"/>
              </a:rPr>
              <a:t>Activity 2.5 – practising ‘Pearl’ </a:t>
            </a:r>
            <a:r>
              <a:rPr lang="en-AU" sz="3600" b="0" i="0" kern="1200">
                <a:solidFill>
                  <a:schemeClr val="accent1"/>
                </a:solidFill>
                <a:effectLst/>
                <a:latin typeface="Arial" panose="020B0604020202020204" pitchFamily="34" charset="0"/>
                <a:ea typeface="+mj-ea"/>
                <a:cs typeface="Arial" panose="020B0604020202020204" pitchFamily="34" charset="0"/>
              </a:rPr>
              <a:t>(3)</a:t>
            </a:r>
            <a:endParaRPr lang="en-AU">
              <a:latin typeface="+mj-lt"/>
              <a:cs typeface="Arial"/>
            </a:endParaRPr>
          </a:p>
        </p:txBody>
      </p:sp>
      <p:sp>
        <p:nvSpPr>
          <p:cNvPr id="17" name="Text Placeholder 16">
            <a:extLst>
              <a:ext uri="{FF2B5EF4-FFF2-40B4-BE49-F238E27FC236}">
                <a16:creationId xmlns:a16="http://schemas.microsoft.com/office/drawing/2014/main" id="{3A222C26-1B75-EAEF-25EA-F67C6A16BBD3}"/>
              </a:ext>
            </a:extLst>
          </p:cNvPr>
          <p:cNvSpPr>
            <a:spLocks noGrp="1"/>
          </p:cNvSpPr>
          <p:nvPr>
            <p:ph type="body" sz="quarter" idx="18"/>
          </p:nvPr>
        </p:nvSpPr>
        <p:spPr>
          <a:xfrm>
            <a:off x="359999" y="982520"/>
            <a:ext cx="11483999" cy="310015"/>
          </a:xfrm>
        </p:spPr>
        <p:txBody>
          <a:bodyPr/>
          <a:lstStyle/>
          <a:p>
            <a:r>
              <a:rPr lang="en-US">
                <a:latin typeface="+mj-lt"/>
              </a:rPr>
              <a:t>Performing </a:t>
            </a:r>
          </a:p>
        </p:txBody>
      </p:sp>
      <p:sp>
        <p:nvSpPr>
          <p:cNvPr id="6" name="TextBox 5">
            <a:extLst>
              <a:ext uri="{FF2B5EF4-FFF2-40B4-BE49-F238E27FC236}">
                <a16:creationId xmlns:a16="http://schemas.microsoft.com/office/drawing/2014/main" id="{3616CD6D-DAB9-EC5E-B8A7-A4436175170C}"/>
              </a:ext>
            </a:extLst>
          </p:cNvPr>
          <p:cNvSpPr txBox="1"/>
          <p:nvPr/>
        </p:nvSpPr>
        <p:spPr>
          <a:xfrm>
            <a:off x="359999" y="1578432"/>
            <a:ext cx="11176378" cy="3642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cs typeface="Arial"/>
              </a:rPr>
              <a:t>Cell 5 </a:t>
            </a:r>
            <a:r>
              <a:rPr lang="en-GB" sz="1800">
                <a:cs typeface="Arial"/>
              </a:rPr>
              <a:t>–</a:t>
            </a:r>
            <a:r>
              <a:rPr lang="en-GB" sz="1800" b="1">
                <a:cs typeface="Arial"/>
              </a:rPr>
              <a:t> </a:t>
            </a:r>
            <a:r>
              <a:rPr lang="en-GB" sz="1800">
                <a:cs typeface="Arial"/>
              </a:rPr>
              <a:t>all quavers.   Note this is the 'Pearl' motif and uses accents on the left hand. </a:t>
            </a:r>
            <a:endParaRPr lang="en-US">
              <a:cs typeface="Arial"/>
            </a:endParaRPr>
          </a:p>
        </p:txBody>
      </p:sp>
      <p:pic>
        <p:nvPicPr>
          <p:cNvPr id="4" name="Picture 3" descr="Cell 5 - This is two bars of music in 7/4 using a percussion clef. All the notes are quavers but there are accents on the notes that are played by the left hand. The sticking of the quavers is as follows: bar one – r l r r l r r r l r r r r r . Bar two – r l r l r l r l r r r r r r ">
            <a:extLst>
              <a:ext uri="{FF2B5EF4-FFF2-40B4-BE49-F238E27FC236}">
                <a16:creationId xmlns:a16="http://schemas.microsoft.com/office/drawing/2014/main" id="{8A4F4BE1-6A5C-4D6E-8551-B2170C319F7E}"/>
              </a:ext>
            </a:extLst>
          </p:cNvPr>
          <p:cNvPicPr>
            <a:picLocks noChangeAspect="1"/>
          </p:cNvPicPr>
          <p:nvPr/>
        </p:nvPicPr>
        <p:blipFill>
          <a:blip r:embed="rId3"/>
          <a:stretch>
            <a:fillRect/>
          </a:stretch>
        </p:blipFill>
        <p:spPr>
          <a:xfrm>
            <a:off x="359999" y="2273000"/>
            <a:ext cx="10648950" cy="16002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1549380-929E-579C-08FD-8D33A836B4DF}"/>
                  </a:ext>
                </a:extLst>
              </p:cNvPr>
              <p:cNvSpPr txBox="1"/>
              <p:nvPr/>
            </p:nvSpPr>
            <p:spPr>
              <a:xfrm>
                <a:off x="359999" y="4203567"/>
                <a:ext cx="10667243" cy="21741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dirty="0">
                    <a:cs typeface="Arial" panose="020B0604020202020204"/>
                  </a:rPr>
                  <a:t>In order to gather an understanding of how these cells can work together, complete the following tasks:</a:t>
                </a:r>
                <a:endParaRPr lang="en-US" sz="1800" dirty="0">
                  <a:cs typeface="Arial" panose="020B0604020202020204"/>
                </a:endParaRPr>
              </a:p>
              <a:p>
                <a:pPr marL="285750" indent="-285750">
                  <a:lnSpc>
                    <a:spcPct val="150000"/>
                  </a:lnSpc>
                  <a:spcAft>
                    <a:spcPts val="1200"/>
                  </a:spcAft>
                  <a:buFont typeface="Arial"/>
                  <a:buChar char="•"/>
                </a:pPr>
                <a:r>
                  <a:rPr lang="en-GB" sz="1800" dirty="0">
                    <a:cs typeface="Arial" panose="020B0604020202020204"/>
                  </a:rPr>
                  <a:t>Task 1 – Play cell 1 with cell 5 together. </a:t>
                </a:r>
              </a:p>
              <a:p>
                <a:pPr marL="285750" indent="-285750">
                  <a:lnSpc>
                    <a:spcPct val="150000"/>
                  </a:lnSpc>
                  <a:spcAft>
                    <a:spcPts val="1200"/>
                  </a:spcAft>
                  <a:buFont typeface="Arial"/>
                  <a:buChar char="•"/>
                </a:pPr>
                <a:r>
                  <a:rPr lang="en-GB" sz="1800" dirty="0">
                    <a:cs typeface="Arial" panose="020B0604020202020204"/>
                  </a:rPr>
                  <a:t>Task 2 – Play cell 1 through to cell 5 using staggered entries.</a:t>
                </a:r>
              </a:p>
              <a:p>
                <a:pPr marL="285750" indent="-285750">
                  <a:lnSpc>
                    <a:spcPct val="150000"/>
                  </a:lnSpc>
                  <a:spcAft>
                    <a:spcPts val="1200"/>
                  </a:spcAft>
                  <a:buFont typeface="Arial"/>
                  <a:buChar char="•"/>
                </a:pPr>
                <a:r>
                  <a:rPr lang="en-GB" sz="1800" dirty="0">
                    <a:cs typeface="Arial" panose="020B0604020202020204"/>
                  </a:rPr>
                  <a:t>Task 3 – divide into groups and create your own cell in </a:t>
                </a:r>
                <a14:m>
                  <m:oMath xmlns:m="http://schemas.openxmlformats.org/officeDocument/2006/math">
                    <m:f>
                      <m:fPr>
                        <m:type m:val="noBar"/>
                        <m:ctrlPr>
                          <a:rPr lang="en-AU" sz="1800" i="1" dirty="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smtClean="0">
                            <a:solidFill>
                              <a:srgbClr val="000000"/>
                            </a:solidFill>
                            <a:latin typeface="Cambria Math" panose="02040503050406030204" pitchFamily="18" charset="0"/>
                            <a:ea typeface="Roboto"/>
                            <a:cs typeface="Arial"/>
                          </a:rPr>
                          <m:t>4</m:t>
                        </m:r>
                      </m:den>
                    </m:f>
                  </m:oMath>
                </a14:m>
                <a:r>
                  <a:rPr lang="en-GB" sz="1800" dirty="0">
                    <a:cs typeface="Arial" panose="020B0604020202020204"/>
                  </a:rPr>
                  <a:t> and play that with cell 5. </a:t>
                </a:r>
              </a:p>
            </p:txBody>
          </p:sp>
        </mc:Choice>
        <mc:Fallback xmlns="">
          <p:sp>
            <p:nvSpPr>
              <p:cNvPr id="11" name="TextBox 10">
                <a:extLst>
                  <a:ext uri="{FF2B5EF4-FFF2-40B4-BE49-F238E27FC236}">
                    <a16:creationId xmlns:a16="http://schemas.microsoft.com/office/drawing/2014/main" id="{71549380-929E-579C-08FD-8D33A836B4DF}"/>
                  </a:ext>
                </a:extLst>
              </p:cNvPr>
              <p:cNvSpPr txBox="1">
                <a:spLocks noRot="1" noChangeAspect="1" noMove="1" noResize="1" noEditPoints="1" noAdjustHandles="1" noChangeArrowheads="1" noChangeShapeType="1" noTextEdit="1"/>
              </p:cNvSpPr>
              <p:nvPr/>
            </p:nvSpPr>
            <p:spPr>
              <a:xfrm>
                <a:off x="359999" y="4203567"/>
                <a:ext cx="10667243" cy="2174185"/>
              </a:xfrm>
              <a:prstGeom prst="rect">
                <a:avLst/>
              </a:prstGeom>
              <a:blipFill>
                <a:blip r:embed="rId4"/>
                <a:stretch>
                  <a:fillRect l="-1308" b="-3488"/>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0CA2446C-0C4B-980C-33D3-9000E99A99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37424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B2D2B625-74F5-E2C8-CCA8-6E0921F626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21314A-3435-FE69-3F39-91508088327B}"/>
              </a:ext>
            </a:extLst>
          </p:cNvPr>
          <p:cNvSpPr>
            <a:spLocks noGrp="1"/>
          </p:cNvSpPr>
          <p:nvPr>
            <p:ph type="title"/>
          </p:nvPr>
        </p:nvSpPr>
        <p:spPr/>
        <p:txBody>
          <a:bodyPr/>
          <a:lstStyle/>
          <a:p>
            <a:r>
              <a:rPr lang="en-AU">
                <a:latin typeface="+mj-lt"/>
                <a:cs typeface="Arial"/>
              </a:rPr>
              <a:t>Activity 2.5 – practising ‘Pearl’ </a:t>
            </a:r>
            <a:r>
              <a:rPr lang="en-AU" sz="3600" b="0" i="0" kern="1200">
                <a:solidFill>
                  <a:schemeClr val="accent1"/>
                </a:solidFill>
                <a:effectLst/>
                <a:latin typeface="Arial" panose="020B0604020202020204" pitchFamily="34" charset="0"/>
                <a:ea typeface="+mj-ea"/>
                <a:cs typeface="Arial" panose="020B0604020202020204" pitchFamily="34" charset="0"/>
              </a:rPr>
              <a:t>(4)</a:t>
            </a:r>
            <a:endParaRPr lang="en-AU">
              <a:latin typeface="+mj-lt"/>
              <a:cs typeface="Arial"/>
            </a:endParaRPr>
          </a:p>
        </p:txBody>
      </p:sp>
      <p:sp>
        <p:nvSpPr>
          <p:cNvPr id="17" name="Text Placeholder 16">
            <a:extLst>
              <a:ext uri="{FF2B5EF4-FFF2-40B4-BE49-F238E27FC236}">
                <a16:creationId xmlns:a16="http://schemas.microsoft.com/office/drawing/2014/main" id="{8E27FC0C-BB89-B2E4-F310-5627E4E2CFB1}"/>
              </a:ext>
            </a:extLst>
          </p:cNvPr>
          <p:cNvSpPr>
            <a:spLocks noGrp="1"/>
          </p:cNvSpPr>
          <p:nvPr>
            <p:ph type="body" sz="quarter" idx="18"/>
          </p:nvPr>
        </p:nvSpPr>
        <p:spPr>
          <a:xfrm>
            <a:off x="359999" y="982520"/>
            <a:ext cx="11483999" cy="310015"/>
          </a:xfrm>
        </p:spPr>
        <p:txBody>
          <a:bodyPr/>
          <a:lstStyle/>
          <a:p>
            <a:r>
              <a:rPr lang="en-US">
                <a:latin typeface="+mj-lt"/>
              </a:rPr>
              <a:t>Performing </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CFF3952-4D17-4EE6-AC96-488A2F8B2C4F}"/>
                  </a:ext>
                </a:extLst>
              </p:cNvPr>
              <p:cNvSpPr txBox="1"/>
              <p:nvPr/>
            </p:nvSpPr>
            <p:spPr>
              <a:xfrm>
                <a:off x="359999" y="1296810"/>
                <a:ext cx="11465405" cy="97635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dirty="0">
                    <a:cs typeface="Arial"/>
                  </a:rPr>
                  <a:t>'Pearl' uses cells in different times signatures based on 7 – </a:t>
                </a:r>
                <a14:m>
                  <m:oMath xmlns:m="http://schemas.openxmlformats.org/officeDocument/2006/math">
                    <m:f>
                      <m:fPr>
                        <m:type m:val="noBar"/>
                        <m:ctrlPr>
                          <a:rPr lang="en-AU" sz="1800" i="1" dirty="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a:solidFill>
                              <a:srgbClr val="000000"/>
                            </a:solidFill>
                            <a:latin typeface="Cambria Math" panose="02040503050406030204" pitchFamily="18" charset="0"/>
                            <a:ea typeface="Roboto"/>
                            <a:cs typeface="Arial"/>
                          </a:rPr>
                          <m:t>8</m:t>
                        </m:r>
                      </m:den>
                    </m:f>
                  </m:oMath>
                </a14:m>
                <a:r>
                  <a:rPr lang="en-AU" sz="1800" dirty="0">
                    <a:solidFill>
                      <a:srgbClr val="000000"/>
                    </a:solidFill>
                    <a:ea typeface="Roboto"/>
                    <a:cs typeface="Arial"/>
                  </a:rPr>
                  <a:t> </a:t>
                </a:r>
                <a:r>
                  <a:rPr lang="en-GB" sz="1800" dirty="0">
                    <a:cs typeface="Arial"/>
                  </a:rPr>
                  <a:t> and </a:t>
                </a:r>
                <a14:m>
                  <m:oMath xmlns:m="http://schemas.openxmlformats.org/officeDocument/2006/math">
                    <m:f>
                      <m:fPr>
                        <m:type m:val="noBar"/>
                        <m:ctrlPr>
                          <a:rPr lang="en-AU" sz="1800" i="1" dirty="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smtClean="0">
                            <a:solidFill>
                              <a:srgbClr val="000000"/>
                            </a:solidFill>
                            <a:latin typeface="Cambria Math" panose="02040503050406030204" pitchFamily="18" charset="0"/>
                            <a:ea typeface="Roboto"/>
                            <a:cs typeface="Arial"/>
                          </a:rPr>
                          <m:t>16</m:t>
                        </m:r>
                      </m:den>
                    </m:f>
                  </m:oMath>
                </a14:m>
                <a:r>
                  <a:rPr lang="en-AU" sz="1800" dirty="0">
                    <a:solidFill>
                      <a:srgbClr val="000000"/>
                    </a:solidFill>
                    <a:ea typeface="Roboto"/>
                    <a:cs typeface="Arial"/>
                  </a:rPr>
                  <a:t> </a:t>
                </a:r>
                <a:r>
                  <a:rPr lang="en-GB" sz="1800" dirty="0">
                    <a:cs typeface="Arial"/>
                  </a:rPr>
                  <a:t>. These cells can be played at the same time. It just means that the shorter cells will need to be played more than once when performed with a </a:t>
                </a:r>
                <a14:m>
                  <m:oMath xmlns:m="http://schemas.openxmlformats.org/officeDocument/2006/math">
                    <m:f>
                      <m:fPr>
                        <m:type m:val="noBar"/>
                        <m:ctrlPr>
                          <a:rPr lang="en-AU" sz="1800" i="1" dirty="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smtClean="0">
                            <a:solidFill>
                              <a:srgbClr val="000000"/>
                            </a:solidFill>
                            <a:latin typeface="Cambria Math" panose="02040503050406030204" pitchFamily="18" charset="0"/>
                            <a:ea typeface="Roboto"/>
                            <a:cs typeface="Arial"/>
                          </a:rPr>
                          <m:t>4</m:t>
                        </m:r>
                      </m:den>
                    </m:f>
                  </m:oMath>
                </a14:m>
                <a:r>
                  <a:rPr lang="en-GB" sz="1800" dirty="0">
                    <a:cs typeface="Arial"/>
                  </a:rPr>
                  <a:t> cell.  </a:t>
                </a:r>
                <a:endParaRPr lang="en-GB" sz="1800" dirty="0"/>
              </a:p>
            </p:txBody>
          </p:sp>
        </mc:Choice>
        <mc:Fallback xmlns="">
          <p:sp>
            <p:nvSpPr>
              <p:cNvPr id="26" name="TextBox 25">
                <a:extLst>
                  <a:ext uri="{FF2B5EF4-FFF2-40B4-BE49-F238E27FC236}">
                    <a16:creationId xmlns:a16="http://schemas.microsoft.com/office/drawing/2014/main" id="{7CFF3952-4D17-4EE6-AC96-488A2F8B2C4F}"/>
                  </a:ext>
                </a:extLst>
              </p:cNvPr>
              <p:cNvSpPr txBox="1">
                <a:spLocks noRot="1" noChangeAspect="1" noMove="1" noResize="1" noEditPoints="1" noAdjustHandles="1" noChangeArrowheads="1" noChangeShapeType="1" noTextEdit="1"/>
              </p:cNvSpPr>
              <p:nvPr/>
            </p:nvSpPr>
            <p:spPr>
              <a:xfrm>
                <a:off x="359999" y="1296810"/>
                <a:ext cx="11465405" cy="976358"/>
              </a:xfrm>
              <a:prstGeom prst="rect">
                <a:avLst/>
              </a:prstGeom>
              <a:blipFill>
                <a:blip r:embed="rId3"/>
                <a:stretch>
                  <a:fillRect l="-1217"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DAC0A9E-8524-B9D1-A39D-FA8CE9FAB2EC}"/>
                  </a:ext>
                </a:extLst>
              </p:cNvPr>
              <p:cNvSpPr txBox="1"/>
              <p:nvPr/>
            </p:nvSpPr>
            <p:spPr>
              <a:xfrm>
                <a:off x="359999" y="2437114"/>
                <a:ext cx="11176378" cy="8815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dirty="0">
                    <a:cs typeface="Arial"/>
                  </a:rPr>
                  <a:t>Cell 6 – </a:t>
                </a:r>
                <a:r>
                  <a:rPr lang="en-GB" sz="1800" dirty="0">
                    <a:cs typeface="Arial"/>
                  </a:rPr>
                  <a:t>this is based in quavers and is best practiced with cell 5. It will need to be played twice to finish at the same time as the </a:t>
                </a:r>
                <a14:m>
                  <m:oMath xmlns:m="http://schemas.openxmlformats.org/officeDocument/2006/math">
                    <m:f>
                      <m:fPr>
                        <m:type m:val="noBar"/>
                        <m:ctrlPr>
                          <a:rPr lang="en-AU" sz="1800" i="1" dirty="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smtClean="0">
                            <a:solidFill>
                              <a:srgbClr val="000000"/>
                            </a:solidFill>
                            <a:latin typeface="Cambria Math" panose="02040503050406030204" pitchFamily="18" charset="0"/>
                            <a:ea typeface="Roboto"/>
                            <a:cs typeface="Arial"/>
                          </a:rPr>
                          <m:t>4</m:t>
                        </m:r>
                      </m:den>
                    </m:f>
                  </m:oMath>
                </a14:m>
                <a:r>
                  <a:rPr lang="en-GB" sz="1800" dirty="0">
                    <a:cs typeface="Arial"/>
                  </a:rPr>
                  <a:t> quaver pattern. Note the accents are on quavers 1 and 4. </a:t>
                </a:r>
                <a:endParaRPr lang="en-US" dirty="0"/>
              </a:p>
            </p:txBody>
          </p:sp>
        </mc:Choice>
        <mc:Fallback xmlns="">
          <p:sp>
            <p:nvSpPr>
              <p:cNvPr id="30" name="TextBox 29">
                <a:extLst>
                  <a:ext uri="{FF2B5EF4-FFF2-40B4-BE49-F238E27FC236}">
                    <a16:creationId xmlns:a16="http://schemas.microsoft.com/office/drawing/2014/main" id="{8DAC0A9E-8524-B9D1-A39D-FA8CE9FAB2EC}"/>
                  </a:ext>
                </a:extLst>
              </p:cNvPr>
              <p:cNvSpPr txBox="1">
                <a:spLocks noRot="1" noChangeAspect="1" noMove="1" noResize="1" noEditPoints="1" noAdjustHandles="1" noChangeArrowheads="1" noChangeShapeType="1" noTextEdit="1"/>
              </p:cNvSpPr>
              <p:nvPr/>
            </p:nvSpPr>
            <p:spPr>
              <a:xfrm>
                <a:off x="359999" y="2437114"/>
                <a:ext cx="11176378" cy="881523"/>
              </a:xfrm>
              <a:prstGeom prst="rect">
                <a:avLst/>
              </a:prstGeom>
              <a:blipFill>
                <a:blip r:embed="rId4"/>
                <a:stretch>
                  <a:fillRect l="-1249" r="-795" b="-10000"/>
                </a:stretch>
              </a:blipFill>
            </p:spPr>
            <p:txBody>
              <a:bodyPr/>
              <a:lstStyle/>
              <a:p>
                <a:r>
                  <a:rPr lang="en-US">
                    <a:noFill/>
                  </a:rPr>
                  <a:t> </a:t>
                </a:r>
              </a:p>
            </p:txBody>
          </p:sp>
        </mc:Fallback>
      </mc:AlternateContent>
      <p:pic>
        <p:nvPicPr>
          <p:cNvPr id="35" name="Picture 34" descr="Cell 6 – This is one bar of 7/8 music on a percussion clef. The rhythmic values in order are: one quaver accented, four semiquavers, on quaver accented, four semiquavers and one quaver. The sticking is r l r l r l r l r l r. ">
            <a:extLst>
              <a:ext uri="{FF2B5EF4-FFF2-40B4-BE49-F238E27FC236}">
                <a16:creationId xmlns:a16="http://schemas.microsoft.com/office/drawing/2014/main" id="{E1392738-061D-8243-6A99-B988CA314928}"/>
              </a:ext>
            </a:extLst>
          </p:cNvPr>
          <p:cNvPicPr>
            <a:picLocks noChangeAspect="1"/>
          </p:cNvPicPr>
          <p:nvPr/>
        </p:nvPicPr>
        <p:blipFill>
          <a:blip r:embed="rId5"/>
          <a:stretch>
            <a:fillRect/>
          </a:stretch>
        </p:blipFill>
        <p:spPr>
          <a:xfrm>
            <a:off x="3511453" y="3351559"/>
            <a:ext cx="5169094" cy="1217187"/>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04C9EBE-6AF6-CA16-E3C5-BB7E43514A59}"/>
                  </a:ext>
                </a:extLst>
              </p:cNvPr>
              <p:cNvSpPr txBox="1"/>
              <p:nvPr/>
            </p:nvSpPr>
            <p:spPr>
              <a:xfrm>
                <a:off x="359999" y="4611863"/>
                <a:ext cx="11188378" cy="8815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dirty="0">
                    <a:cs typeface="Arial"/>
                  </a:rPr>
                  <a:t>Cell 7 –</a:t>
                </a:r>
                <a:r>
                  <a:rPr lang="en-GB" sz="1800" dirty="0">
                    <a:cs typeface="Arial"/>
                  </a:rPr>
                  <a:t> this cell is based on semiquavers and is easier to play if you subdivide it into 2 + 2 + 3 semiquavers. This would be played twice to fit over a single </a:t>
                </a:r>
                <a14:m>
                  <m:oMath xmlns:m="http://schemas.openxmlformats.org/officeDocument/2006/math">
                    <m:f>
                      <m:fPr>
                        <m:type m:val="noBar"/>
                        <m:ctrlPr>
                          <a:rPr lang="en-AU" sz="1800" i="1" dirty="0" smtClean="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smtClean="0">
                            <a:solidFill>
                              <a:srgbClr val="000000"/>
                            </a:solidFill>
                            <a:latin typeface="Cambria Math" panose="02040503050406030204" pitchFamily="18" charset="0"/>
                            <a:ea typeface="Roboto"/>
                            <a:cs typeface="Arial"/>
                          </a:rPr>
                          <m:t>4</m:t>
                        </m:r>
                      </m:den>
                    </m:f>
                  </m:oMath>
                </a14:m>
                <a:r>
                  <a:rPr lang="en-GB" sz="1800" dirty="0">
                    <a:cs typeface="Arial"/>
                  </a:rPr>
                  <a:t> bar. </a:t>
                </a:r>
              </a:p>
            </p:txBody>
          </p:sp>
        </mc:Choice>
        <mc:Fallback xmlns="">
          <p:sp>
            <p:nvSpPr>
              <p:cNvPr id="34" name="TextBox 33">
                <a:extLst>
                  <a:ext uri="{FF2B5EF4-FFF2-40B4-BE49-F238E27FC236}">
                    <a16:creationId xmlns:a16="http://schemas.microsoft.com/office/drawing/2014/main" id="{304C9EBE-6AF6-CA16-E3C5-BB7E43514A59}"/>
                  </a:ext>
                </a:extLst>
              </p:cNvPr>
              <p:cNvSpPr txBox="1">
                <a:spLocks noRot="1" noChangeAspect="1" noMove="1" noResize="1" noEditPoints="1" noAdjustHandles="1" noChangeArrowheads="1" noChangeShapeType="1" noTextEdit="1"/>
              </p:cNvSpPr>
              <p:nvPr/>
            </p:nvSpPr>
            <p:spPr>
              <a:xfrm>
                <a:off x="359999" y="4611863"/>
                <a:ext cx="11188378" cy="881523"/>
              </a:xfrm>
              <a:prstGeom prst="rect">
                <a:avLst/>
              </a:prstGeom>
              <a:blipFill>
                <a:blip r:embed="rId6"/>
                <a:stretch>
                  <a:fillRect l="-1247" b="-10000"/>
                </a:stretch>
              </a:blipFill>
            </p:spPr>
            <p:txBody>
              <a:bodyPr/>
              <a:lstStyle/>
              <a:p>
                <a:r>
                  <a:rPr lang="en-US">
                    <a:noFill/>
                  </a:rPr>
                  <a:t> </a:t>
                </a:r>
              </a:p>
            </p:txBody>
          </p:sp>
        </mc:Fallback>
      </mc:AlternateContent>
      <p:pic>
        <p:nvPicPr>
          <p:cNvPr id="36" name="Picture 35" descr="Cell 7 – This is two bars of music in 7/16 using a percussion clef. Each bar contains 7 semiquavers, with semiquavers 1, 3, and 5 accented. The sticking is r l r l r l r followed by l r l r l r l. ">
            <a:extLst>
              <a:ext uri="{FF2B5EF4-FFF2-40B4-BE49-F238E27FC236}">
                <a16:creationId xmlns:a16="http://schemas.microsoft.com/office/drawing/2014/main" id="{18875C49-5124-FAAD-D02A-7459EDE0D82F}"/>
              </a:ext>
            </a:extLst>
          </p:cNvPr>
          <p:cNvPicPr>
            <a:picLocks noChangeAspect="1"/>
          </p:cNvPicPr>
          <p:nvPr/>
        </p:nvPicPr>
        <p:blipFill>
          <a:blip r:embed="rId7"/>
          <a:stretch>
            <a:fillRect/>
          </a:stretch>
        </p:blipFill>
        <p:spPr>
          <a:xfrm>
            <a:off x="5709541" y="5225438"/>
            <a:ext cx="5689679" cy="1300083"/>
          </a:xfrm>
          <a:prstGeom prst="rect">
            <a:avLst/>
          </a:prstGeom>
        </p:spPr>
      </p:pic>
      <p:sp>
        <p:nvSpPr>
          <p:cNvPr id="2" name="Slide Number Placeholder 1">
            <a:extLst>
              <a:ext uri="{FF2B5EF4-FFF2-40B4-BE49-F238E27FC236}">
                <a16:creationId xmlns:a16="http://schemas.microsoft.com/office/drawing/2014/main" id="{483A40F5-B3CA-A4FA-83B5-4C8B84DB0A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223444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09769303-73C2-7C24-313A-C17A5A3F77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F99462D-8B2C-ED75-BDA5-7AC4AADEA604}"/>
              </a:ext>
            </a:extLst>
          </p:cNvPr>
          <p:cNvSpPr>
            <a:spLocks noGrp="1"/>
          </p:cNvSpPr>
          <p:nvPr>
            <p:ph type="title"/>
          </p:nvPr>
        </p:nvSpPr>
        <p:spPr>
          <a:xfrm>
            <a:off x="302535" y="360000"/>
            <a:ext cx="11361564" cy="545601"/>
          </a:xfrm>
        </p:spPr>
        <p:txBody>
          <a:bodyPr/>
          <a:lstStyle/>
          <a:p>
            <a:r>
              <a:rPr lang="en-AU">
                <a:latin typeface="+mj-lt"/>
                <a:cs typeface="Arial"/>
              </a:rPr>
              <a:t>Activity 2.5 – practising ‘Pearl’ </a:t>
            </a:r>
            <a:r>
              <a:rPr lang="en-AU" sz="3600" b="0" i="0" kern="1200">
                <a:solidFill>
                  <a:schemeClr val="accent1"/>
                </a:solidFill>
                <a:effectLst/>
                <a:latin typeface="Arial" panose="020B0604020202020204" pitchFamily="34" charset="0"/>
                <a:ea typeface="+mj-ea"/>
                <a:cs typeface="Arial" panose="020B0604020202020204" pitchFamily="34" charset="0"/>
              </a:rPr>
              <a:t>(5)</a:t>
            </a:r>
            <a:endParaRPr lang="en-AU">
              <a:latin typeface="+mj-lt"/>
              <a:cs typeface="Arial"/>
            </a:endParaRPr>
          </a:p>
        </p:txBody>
      </p:sp>
      <p:sp>
        <p:nvSpPr>
          <p:cNvPr id="3" name="TextBox 2">
            <a:extLst>
              <a:ext uri="{FF2B5EF4-FFF2-40B4-BE49-F238E27FC236}">
                <a16:creationId xmlns:a16="http://schemas.microsoft.com/office/drawing/2014/main" id="{ECA6C33E-B7BA-1EC8-F6CD-CCA626672EA8}"/>
              </a:ext>
            </a:extLst>
          </p:cNvPr>
          <p:cNvSpPr txBox="1"/>
          <p:nvPr/>
        </p:nvSpPr>
        <p:spPr>
          <a:xfrm>
            <a:off x="302535" y="1037099"/>
            <a:ext cx="1711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Composing</a:t>
            </a:r>
            <a:endParaRPr lang="en-GB">
              <a:latin typeface="+mj-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3ED9A3A-80C2-1BEF-B552-9E1DC7740DFF}"/>
                  </a:ext>
                </a:extLst>
              </p:cNvPr>
              <p:cNvSpPr txBox="1"/>
              <p:nvPr/>
            </p:nvSpPr>
            <p:spPr>
              <a:xfrm>
                <a:off x="302535" y="1378415"/>
                <a:ext cx="7284625" cy="52275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rgbClr val="000000"/>
                    </a:solidFill>
                    <a:latin typeface="+mj-lt"/>
                    <a:cs typeface="Arial" panose="020B0604020202020204" pitchFamily="34" charset="0"/>
                  </a:rPr>
                  <a:t>Steps</a:t>
                </a:r>
              </a:p>
              <a:p>
                <a:pPr marL="342900" indent="-342900">
                  <a:lnSpc>
                    <a:spcPct val="150000"/>
                  </a:lnSpc>
                  <a:spcAft>
                    <a:spcPts val="1200"/>
                  </a:spcAft>
                  <a:buFont typeface="+mj-lt"/>
                  <a:buAutoNum type="arabicPeriod"/>
                </a:pPr>
                <a:r>
                  <a:rPr lang="en-AU" sz="1800" dirty="0">
                    <a:solidFill>
                      <a:srgbClr val="000000"/>
                    </a:solidFill>
                    <a:cs typeface="Arial" panose="020B0604020202020204" pitchFamily="34" charset="0"/>
                  </a:rPr>
                  <a:t>Write the rhythmic cells onto different pieces of paper and put them on the board in no particular order.</a:t>
                </a:r>
                <a:r>
                  <a:rPr lang="en-GB" sz="1800" dirty="0">
                    <a:solidFill>
                      <a:srgbClr val="000000"/>
                    </a:solidFill>
                    <a:cs typeface="Arial" panose="020B0604020202020204" pitchFamily="34" charset="0"/>
                  </a:rPr>
                  <a:t> </a:t>
                </a:r>
                <a:r>
                  <a:rPr lang="en-AU" sz="1800" dirty="0">
                    <a:solidFill>
                      <a:srgbClr val="000000"/>
                    </a:solidFill>
                    <a:cs typeface="Arial" panose="020B0604020202020204" pitchFamily="34" charset="0"/>
                  </a:rPr>
                  <a:t>Assign different people to different cells.</a:t>
                </a:r>
              </a:p>
              <a:p>
                <a:pPr marL="342900" indent="-342900">
                  <a:lnSpc>
                    <a:spcPct val="150000"/>
                  </a:lnSpc>
                  <a:spcAft>
                    <a:spcPts val="1200"/>
                  </a:spcAft>
                  <a:buFont typeface="+mj-lt"/>
                  <a:buAutoNum type="arabicPeriod"/>
                </a:pPr>
                <a:r>
                  <a:rPr lang="en-AU" sz="1800" dirty="0">
                    <a:solidFill>
                      <a:srgbClr val="000000"/>
                    </a:solidFill>
                    <a:cs typeface="Arial" panose="020B0604020202020204" pitchFamily="34" charset="0"/>
                  </a:rPr>
                  <a:t>Using the </a:t>
                </a:r>
                <a14:m>
                  <m:oMath xmlns:m="http://schemas.openxmlformats.org/officeDocument/2006/math">
                    <m:f>
                      <m:fPr>
                        <m:type m:val="noBar"/>
                        <m:ctrlPr>
                          <a:rPr lang="en-AU" sz="1800" i="1" dirty="0">
                            <a:solidFill>
                              <a:srgbClr val="000000"/>
                            </a:solidFill>
                            <a:latin typeface="Cambria Math" panose="02040503050406030204" pitchFamily="18" charset="0"/>
                            <a:ea typeface="Roboto"/>
                            <a:cs typeface="Arial"/>
                          </a:rPr>
                        </m:ctrlPr>
                      </m:fPr>
                      <m:num>
                        <m:r>
                          <a:rPr lang="en-AU" sz="1800" dirty="0">
                            <a:solidFill>
                              <a:srgbClr val="000000"/>
                            </a:solidFill>
                            <a:latin typeface="Cambria Math" panose="02040503050406030204" pitchFamily="18" charset="0"/>
                            <a:ea typeface="Roboto"/>
                            <a:cs typeface="Arial"/>
                          </a:rPr>
                          <m:t>7</m:t>
                        </m:r>
                      </m:num>
                      <m:den>
                        <m:r>
                          <a:rPr lang="en-AU" sz="1800" dirty="0" smtClean="0">
                            <a:solidFill>
                              <a:srgbClr val="000000"/>
                            </a:solidFill>
                            <a:latin typeface="Cambria Math" panose="02040503050406030204" pitchFamily="18" charset="0"/>
                            <a:ea typeface="Roboto"/>
                            <a:cs typeface="Arial"/>
                          </a:rPr>
                          <m:t>4</m:t>
                        </m:r>
                      </m:den>
                    </m:f>
                  </m:oMath>
                </a14:m>
                <a:r>
                  <a:rPr lang="en-AU" sz="1800" dirty="0">
                    <a:solidFill>
                      <a:srgbClr val="000000"/>
                    </a:solidFill>
                    <a:cs typeface="Arial" panose="020B0604020202020204" pitchFamily="34" charset="0"/>
                  </a:rPr>
                  <a:t> crotchet cell as the pulse, experiment with the different cells.</a:t>
                </a:r>
              </a:p>
              <a:p>
                <a:pPr marL="342900" indent="-342900">
                  <a:lnSpc>
                    <a:spcPct val="150000"/>
                  </a:lnSpc>
                  <a:spcAft>
                    <a:spcPts val="1200"/>
                  </a:spcAft>
                  <a:buFont typeface="+mj-lt"/>
                  <a:buAutoNum type="arabicPeriod"/>
                </a:pPr>
                <a:r>
                  <a:rPr lang="en-AU" sz="1800" dirty="0">
                    <a:cs typeface="Arial" panose="020B0604020202020204" pitchFamily="34" charset="0"/>
                  </a:rPr>
                  <a:t>Arrange the cells to create a short composition. Decide on the which order you will play the cells in and try to incorporate textural variety by using call and response, staggered entries, and layering different patterns.</a:t>
                </a:r>
              </a:p>
              <a:p>
                <a:pPr marL="342900" indent="-342900">
                  <a:lnSpc>
                    <a:spcPct val="150000"/>
                  </a:lnSpc>
                  <a:spcAft>
                    <a:spcPts val="1200"/>
                  </a:spcAft>
                  <a:buFont typeface="+mj-lt"/>
                  <a:buAutoNum type="arabicPeriod"/>
                </a:pPr>
                <a:r>
                  <a:rPr lang="en-AU" sz="1800" dirty="0">
                    <a:solidFill>
                      <a:srgbClr val="000000"/>
                    </a:solidFill>
                    <a:cs typeface="Arial" panose="020B0604020202020204" pitchFamily="34" charset="0"/>
                  </a:rPr>
                  <a:t>Perform as a class.</a:t>
                </a:r>
                <a:endParaRPr lang="en-GB" sz="1800" dirty="0">
                  <a:solidFill>
                    <a:srgbClr val="000000"/>
                  </a:solidFill>
                  <a:cs typeface="Arial" panose="020B0604020202020204" pitchFamily="34" charset="0"/>
                </a:endParaRPr>
              </a:p>
            </p:txBody>
          </p:sp>
        </mc:Choice>
        <mc:Fallback xmlns="">
          <p:sp>
            <p:nvSpPr>
              <p:cNvPr id="7" name="TextBox 6">
                <a:extLst>
                  <a:ext uri="{FF2B5EF4-FFF2-40B4-BE49-F238E27FC236}">
                    <a16:creationId xmlns:a16="http://schemas.microsoft.com/office/drawing/2014/main" id="{43ED9A3A-80C2-1BEF-B552-9E1DC7740DFF}"/>
                  </a:ext>
                </a:extLst>
              </p:cNvPr>
              <p:cNvSpPr txBox="1">
                <a:spLocks noRot="1" noChangeAspect="1" noMove="1" noResize="1" noEditPoints="1" noAdjustHandles="1" noChangeArrowheads="1" noChangeShapeType="1" noTextEdit="1"/>
              </p:cNvSpPr>
              <p:nvPr/>
            </p:nvSpPr>
            <p:spPr>
              <a:xfrm>
                <a:off x="302535" y="1378415"/>
                <a:ext cx="7284625" cy="5227585"/>
              </a:xfrm>
              <a:prstGeom prst="rect">
                <a:avLst/>
              </a:prstGeom>
              <a:blipFill>
                <a:blip r:embed="rId3"/>
                <a:stretch>
                  <a:fillRect l="-2091" r="-2265" b="-145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88C35FF-27A2-DD58-19A7-F6D822CFDA4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5695" y="2151637"/>
            <a:ext cx="3717258" cy="3681140"/>
          </a:xfrm>
          <a:prstGeom prst="rect">
            <a:avLst/>
          </a:prstGeom>
        </p:spPr>
      </p:pic>
      <p:sp>
        <p:nvSpPr>
          <p:cNvPr id="2" name="Slide Number Placeholder 1">
            <a:extLst>
              <a:ext uri="{FF2B5EF4-FFF2-40B4-BE49-F238E27FC236}">
                <a16:creationId xmlns:a16="http://schemas.microsoft.com/office/drawing/2014/main" id="{093E2822-7E50-2B9A-88BB-51176E27E3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183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E06C4-F432-6C35-06C6-86560B8E703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3F960A3-838D-9B5D-F558-3A5775DE700A}"/>
              </a:ext>
            </a:extLst>
          </p:cNvPr>
          <p:cNvSpPr>
            <a:spLocks noGrp="1"/>
          </p:cNvSpPr>
          <p:nvPr>
            <p:ph type="ctrTitle"/>
          </p:nvPr>
        </p:nvSpPr>
        <p:spPr>
          <a:xfrm>
            <a:off x="693930" y="354337"/>
            <a:ext cx="11291998" cy="800681"/>
          </a:xfrm>
        </p:spPr>
        <p:txBody>
          <a:bodyPr/>
          <a:lstStyle/>
          <a:p>
            <a:r>
              <a:rPr lang="en-AU">
                <a:latin typeface="+mj-lt"/>
                <a:cs typeface="Arial"/>
              </a:rPr>
              <a:t>Learning sequence 3  </a:t>
            </a:r>
            <a:br>
              <a:rPr lang="en-AU">
                <a:latin typeface="+mj-lt"/>
                <a:cs typeface="Arial"/>
              </a:rPr>
            </a:br>
            <a:r>
              <a:rPr lang="en-AU" i="1">
                <a:latin typeface="+mj-lt"/>
                <a:cs typeface="Arial"/>
              </a:rPr>
              <a:t>Suzume </a:t>
            </a:r>
            <a:r>
              <a:rPr lang="en-AU">
                <a:latin typeface="+mj-lt"/>
                <a:cs typeface="Arial"/>
              </a:rPr>
              <a:t>unlocked – the sound of</a:t>
            </a:r>
            <a:br>
              <a:rPr lang="en-AU">
                <a:latin typeface="+mj-lt"/>
                <a:cs typeface="Arial"/>
              </a:rPr>
            </a:br>
            <a:r>
              <a:rPr lang="en-AU">
                <a:latin typeface="+mj-lt"/>
                <a:cs typeface="Arial"/>
              </a:rPr>
              <a:t>anime</a:t>
            </a:r>
          </a:p>
        </p:txBody>
      </p:sp>
      <p:pic>
        <p:nvPicPr>
          <p:cNvPr id="3" name="Picture 2">
            <a:extLst>
              <a:ext uri="{FF2B5EF4-FFF2-40B4-BE49-F238E27FC236}">
                <a16:creationId xmlns:a16="http://schemas.microsoft.com/office/drawing/2014/main" id="{38CA1293-A30E-734E-61FD-76BAA43E6E2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4815" y="3194224"/>
            <a:ext cx="6547185" cy="3367157"/>
          </a:xfrm>
          <a:prstGeom prst="rect">
            <a:avLst/>
          </a:prstGeom>
        </p:spPr>
      </p:pic>
    </p:spTree>
    <p:extLst>
      <p:ext uri="{BB962C8B-B14F-4D97-AF65-F5344CB8AC3E}">
        <p14:creationId xmlns:p14="http://schemas.microsoft.com/office/powerpoint/2010/main" val="373373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CE2F3-8A9E-24E9-16BF-BDE37A85E8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99C15AF-02C4-B395-7B8A-AC97BB6AEFE9}"/>
              </a:ext>
            </a:extLst>
          </p:cNvPr>
          <p:cNvSpPr>
            <a:spLocks noGrp="1"/>
          </p:cNvSpPr>
          <p:nvPr>
            <p:ph type="title"/>
          </p:nvPr>
        </p:nvSpPr>
        <p:spPr/>
        <p:txBody>
          <a:bodyPr/>
          <a:lstStyle/>
          <a:p>
            <a:r>
              <a:rPr lang="en-AU">
                <a:latin typeface="+mj-lt"/>
              </a:rPr>
              <a:t>Learning intentions and success criteria (3)</a:t>
            </a:r>
          </a:p>
        </p:txBody>
      </p:sp>
      <p:sp>
        <p:nvSpPr>
          <p:cNvPr id="3" name="TextBox 2">
            <a:extLst>
              <a:ext uri="{FF2B5EF4-FFF2-40B4-BE49-F238E27FC236}">
                <a16:creationId xmlns:a16="http://schemas.microsoft.com/office/drawing/2014/main" id="{F0655BC8-1B7D-0650-8E93-989D4B5143FE}"/>
              </a:ext>
            </a:extLst>
          </p:cNvPr>
          <p:cNvSpPr txBox="1"/>
          <p:nvPr/>
        </p:nvSpPr>
        <p:spPr>
          <a:xfrm>
            <a:off x="370416" y="1894417"/>
            <a:ext cx="11303000" cy="435555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600" b="1">
                <a:solidFill>
                  <a:schemeClr val="accent1"/>
                </a:solidFill>
                <a:latin typeface="+mj-lt"/>
                <a:cs typeface="Arial"/>
              </a:rPr>
              <a:t>We are learning to</a:t>
            </a:r>
          </a:p>
          <a:p>
            <a:pPr marL="342900" indent="-342900">
              <a:lnSpc>
                <a:spcPct val="150000"/>
              </a:lnSpc>
              <a:spcAft>
                <a:spcPts val="1200"/>
              </a:spcAft>
              <a:buFont typeface="Arial" panose="020B0604020202020204" pitchFamily="34" charset="0"/>
              <a:buChar char="•"/>
            </a:pPr>
            <a:r>
              <a:rPr lang="en-AU" sz="1600">
                <a:ea typeface="+mn-lt"/>
                <a:cs typeface="+mn-lt"/>
              </a:rPr>
              <a:t>understand the cultural and musical context of Japanese anime, with a focus on </a:t>
            </a:r>
            <a:r>
              <a:rPr lang="en-AU" sz="1600" i="1">
                <a:ea typeface="+mn-lt"/>
                <a:cs typeface="+mn-lt"/>
              </a:rPr>
              <a:t>Suzume</a:t>
            </a:r>
            <a:r>
              <a:rPr lang="en-AU" sz="1600">
                <a:ea typeface="+mn-lt"/>
                <a:cs typeface="+mn-lt"/>
              </a:rPr>
              <a:t> and its soundtrack</a:t>
            </a:r>
            <a:endParaRPr lang="en-US" sz="1600">
              <a:ea typeface="+mn-lt"/>
              <a:cs typeface="+mn-lt"/>
            </a:endParaRPr>
          </a:p>
          <a:p>
            <a:pPr marL="342900" indent="-342900">
              <a:lnSpc>
                <a:spcPct val="150000"/>
              </a:lnSpc>
              <a:spcAft>
                <a:spcPts val="1200"/>
              </a:spcAft>
              <a:buFont typeface="Arial" panose="020B0604020202020204" pitchFamily="34" charset="0"/>
              <a:buChar char="•"/>
            </a:pPr>
            <a:r>
              <a:rPr lang="en-AU" sz="1600">
                <a:ea typeface="+mn-lt"/>
                <a:cs typeface="+mn-lt"/>
              </a:rPr>
              <a:t>analyse and compare melodic, rhythmic, and structural elements of music from different versions of the </a:t>
            </a:r>
            <a:r>
              <a:rPr lang="en-AU" sz="1600" i="1">
                <a:ea typeface="+mn-lt"/>
                <a:cs typeface="+mn-lt"/>
              </a:rPr>
              <a:t>Suzume</a:t>
            </a:r>
            <a:r>
              <a:rPr lang="en-AU" sz="1600">
                <a:ea typeface="+mn-lt"/>
                <a:cs typeface="+mn-lt"/>
              </a:rPr>
              <a:t> theme </a:t>
            </a:r>
            <a:endParaRPr lang="en-GB" sz="1600">
              <a:ea typeface="+mn-lt"/>
              <a:cs typeface="+mn-lt"/>
            </a:endParaRPr>
          </a:p>
          <a:p>
            <a:pPr marL="342900" indent="-342900">
              <a:lnSpc>
                <a:spcPct val="150000"/>
              </a:lnSpc>
              <a:spcAft>
                <a:spcPts val="1200"/>
              </a:spcAft>
              <a:buFont typeface="Arial" panose="020B0604020202020204" pitchFamily="34" charset="0"/>
              <a:buChar char="•"/>
            </a:pPr>
            <a:r>
              <a:rPr lang="en-AU" sz="1600">
                <a:ea typeface="+mn-lt"/>
                <a:cs typeface="+mn-lt"/>
              </a:rPr>
              <a:t>apply compositional techniques to create a short original piece inspired by a visual or emotional theme.</a:t>
            </a:r>
            <a:endParaRPr lang="en-AU" sz="1600" b="1">
              <a:solidFill>
                <a:schemeClr val="accent1"/>
              </a:solidFill>
              <a:latin typeface="+mj-lt"/>
              <a:cs typeface="Arial"/>
            </a:endParaRPr>
          </a:p>
          <a:p>
            <a:pPr>
              <a:lnSpc>
                <a:spcPct val="150000"/>
              </a:lnSpc>
              <a:spcAft>
                <a:spcPts val="1200"/>
              </a:spcAft>
            </a:pPr>
            <a:r>
              <a:rPr lang="en-AU" sz="1600" b="1">
                <a:solidFill>
                  <a:schemeClr val="accent1"/>
                </a:solidFill>
                <a:latin typeface="+mj-lt"/>
                <a:cs typeface="Arial"/>
              </a:rPr>
              <a:t>We can</a:t>
            </a:r>
            <a:endParaRPr lang="en-AU" sz="1600">
              <a:solidFill>
                <a:schemeClr val="accent1"/>
              </a:solidFill>
              <a:latin typeface="+mj-lt"/>
            </a:endParaRPr>
          </a:p>
          <a:p>
            <a:pPr marL="342900" indent="-342900">
              <a:lnSpc>
                <a:spcPct val="150000"/>
              </a:lnSpc>
              <a:spcAft>
                <a:spcPts val="1200"/>
              </a:spcAft>
              <a:buFont typeface="Arial" panose="020B0604020202020204" pitchFamily="34" charset="0"/>
              <a:buChar char="•"/>
            </a:pPr>
            <a:r>
              <a:rPr lang="en-US" sz="1600">
                <a:cs typeface="Arial"/>
              </a:rPr>
              <a:t>describe key features of anime and explain the cultural meaning of the title </a:t>
            </a:r>
            <a:r>
              <a:rPr lang="en-US" sz="1600" i="1">
                <a:cs typeface="Arial"/>
              </a:rPr>
              <a:t>Suzume</a:t>
            </a:r>
          </a:p>
          <a:p>
            <a:pPr marL="342900" indent="-342900">
              <a:lnSpc>
                <a:spcPct val="150000"/>
              </a:lnSpc>
              <a:spcAft>
                <a:spcPts val="1200"/>
              </a:spcAft>
              <a:buFont typeface="Arial" panose="020B0604020202020204" pitchFamily="34" charset="0"/>
              <a:buChar char="•"/>
            </a:pPr>
            <a:r>
              <a:rPr lang="en-US" sz="1600" err="1">
                <a:cs typeface="Arial"/>
              </a:rPr>
              <a:t>analyse</a:t>
            </a:r>
            <a:r>
              <a:rPr lang="en-US" sz="1600">
                <a:cs typeface="Arial"/>
              </a:rPr>
              <a:t> and perform the main theme from </a:t>
            </a:r>
            <a:r>
              <a:rPr lang="en-US" sz="1600" i="1">
                <a:cs typeface="Arial"/>
              </a:rPr>
              <a:t>Suzume</a:t>
            </a:r>
            <a:r>
              <a:rPr lang="en-US" sz="1600">
                <a:cs typeface="Arial"/>
              </a:rPr>
              <a:t>, including its melodic shape, rhythm, mode, and structure</a:t>
            </a:r>
          </a:p>
          <a:p>
            <a:pPr marL="342900" indent="-342900">
              <a:lnSpc>
                <a:spcPct val="150000"/>
              </a:lnSpc>
              <a:spcAft>
                <a:spcPts val="1200"/>
              </a:spcAft>
              <a:buFont typeface="Arial" panose="020B0604020202020204" pitchFamily="34" charset="0"/>
              <a:buChar char="•"/>
            </a:pPr>
            <a:r>
              <a:rPr lang="en-US" sz="1600">
                <a:cs typeface="Arial"/>
              </a:rPr>
              <a:t>compose and present a short piece of music that reflects the mood of an abandoned space using musical elements explored in class.</a:t>
            </a:r>
          </a:p>
        </p:txBody>
      </p:sp>
      <p:sp>
        <p:nvSpPr>
          <p:cNvPr id="2" name="Slide Number Placeholder 1">
            <a:extLst>
              <a:ext uri="{FF2B5EF4-FFF2-40B4-BE49-F238E27FC236}">
                <a16:creationId xmlns:a16="http://schemas.microsoft.com/office/drawing/2014/main" id="{D00B69C2-A037-2551-8469-93326DA356D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8569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latin typeface="+mj-lt"/>
              </a:rPr>
              <a:t>Learning intentions and success criteria (1)</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5556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600" b="1">
                <a:solidFill>
                  <a:schemeClr val="accent1"/>
                </a:solidFill>
                <a:latin typeface="+mj-lt"/>
                <a:cs typeface="Arial"/>
              </a:rPr>
              <a:t>We are learning to</a:t>
            </a:r>
            <a:endParaRPr lang="en-AU" sz="1600" b="1">
              <a:solidFill>
                <a:schemeClr val="accent1"/>
              </a:solidFill>
              <a:latin typeface="+mj-lt"/>
              <a:ea typeface="+mn-lt"/>
              <a:cs typeface="Arial"/>
            </a:endParaRPr>
          </a:p>
          <a:p>
            <a:pPr marL="342900" indent="-342900">
              <a:lnSpc>
                <a:spcPct val="150000"/>
              </a:lnSpc>
              <a:spcAft>
                <a:spcPts val="600"/>
              </a:spcAft>
              <a:buFont typeface="Arial" panose="020B0604020202020204" pitchFamily="34" charset="0"/>
              <a:buChar char="•"/>
            </a:pPr>
            <a:r>
              <a:rPr lang="en-AU" sz="1600">
                <a:cs typeface="Arial"/>
              </a:rPr>
              <a:t>explore the cultural significance of </a:t>
            </a:r>
            <a:r>
              <a:rPr lang="en-AU" sz="1600" i="1">
                <a:cs typeface="Arial"/>
              </a:rPr>
              <a:t>taiko</a:t>
            </a:r>
            <a:r>
              <a:rPr lang="en-AU" sz="1600">
                <a:cs typeface="Arial"/>
              </a:rPr>
              <a:t> drumming and its historical context within Japanese traditions</a:t>
            </a:r>
          </a:p>
          <a:p>
            <a:pPr marL="342900" indent="-342900">
              <a:lnSpc>
                <a:spcPct val="150000"/>
              </a:lnSpc>
              <a:spcAft>
                <a:spcPts val="600"/>
              </a:spcAft>
              <a:buFont typeface="Arial" panose="020B0604020202020204" pitchFamily="34" charset="0"/>
              <a:buChar char="•"/>
            </a:pPr>
            <a:r>
              <a:rPr lang="en-AU" sz="1600">
                <a:cs typeface="Arial"/>
              </a:rPr>
              <a:t>analyse rhythmic patterns and elements in </a:t>
            </a:r>
            <a:r>
              <a:rPr lang="en-AU" sz="1600" i="1">
                <a:cs typeface="Arial"/>
              </a:rPr>
              <a:t>taiko</a:t>
            </a:r>
            <a:r>
              <a:rPr lang="en-AU" sz="1600">
                <a:cs typeface="Arial"/>
              </a:rPr>
              <a:t> performances, identifying key features such as </a:t>
            </a:r>
            <a:r>
              <a:rPr lang="en-AU" sz="1600" i="1" err="1">
                <a:cs typeface="Arial"/>
              </a:rPr>
              <a:t>ostinati</a:t>
            </a:r>
            <a:r>
              <a:rPr lang="en-AU" sz="1600">
                <a:cs typeface="Arial"/>
              </a:rPr>
              <a:t>, syncopation, and call and response</a:t>
            </a:r>
            <a:endParaRPr lang="en-AU" sz="1600">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600">
                <a:cs typeface="Arial"/>
              </a:rPr>
              <a:t>develop skills in performing </a:t>
            </a:r>
            <a:r>
              <a:rPr lang="en-AU" sz="1600" i="1">
                <a:cs typeface="Arial"/>
              </a:rPr>
              <a:t>taiko</a:t>
            </a:r>
            <a:r>
              <a:rPr lang="en-AU" sz="1600">
                <a:cs typeface="Arial"/>
              </a:rPr>
              <a:t> rhythms, focusing on vocalisations and physical movements that enhance the musical experience.</a:t>
            </a:r>
          </a:p>
          <a:p>
            <a:pPr>
              <a:lnSpc>
                <a:spcPct val="150000"/>
              </a:lnSpc>
              <a:spcAft>
                <a:spcPts val="600"/>
              </a:spcAft>
            </a:pPr>
            <a:r>
              <a:rPr lang="en-AU" sz="1600" b="1">
                <a:solidFill>
                  <a:schemeClr val="accent1"/>
                </a:solidFill>
                <a:latin typeface="+mj-lt"/>
                <a:cs typeface="Arial"/>
              </a:rPr>
              <a:t>We can</a:t>
            </a:r>
            <a:endParaRPr lang="en-US" sz="1600">
              <a:solidFill>
                <a:schemeClr val="accent1"/>
              </a:solidFill>
              <a:latin typeface="+mj-lt"/>
              <a:cs typeface="Arial"/>
            </a:endParaRPr>
          </a:p>
          <a:p>
            <a:pPr marL="342900" indent="-342900">
              <a:lnSpc>
                <a:spcPct val="150000"/>
              </a:lnSpc>
              <a:spcAft>
                <a:spcPts val="600"/>
              </a:spcAft>
              <a:buFont typeface="Arial" panose="020B0604020202020204" pitchFamily="34" charset="0"/>
              <a:buChar char="•"/>
            </a:pPr>
            <a:r>
              <a:rPr lang="en-AU" sz="1600">
                <a:cs typeface="Arial"/>
              </a:rPr>
              <a:t>articulate at least two key cultural aspects of </a:t>
            </a:r>
            <a:r>
              <a:rPr lang="en-AU" sz="1600" i="1">
                <a:cs typeface="Arial"/>
              </a:rPr>
              <a:t>taiko</a:t>
            </a:r>
            <a:r>
              <a:rPr lang="en-AU" sz="1600">
                <a:cs typeface="Arial"/>
              </a:rPr>
              <a:t> drumming and express personal reflections on its significance</a:t>
            </a:r>
          </a:p>
          <a:p>
            <a:pPr marL="342900" indent="-342900">
              <a:lnSpc>
                <a:spcPct val="150000"/>
              </a:lnSpc>
              <a:spcAft>
                <a:spcPts val="600"/>
              </a:spcAft>
              <a:buFont typeface="Arial" panose="020B0604020202020204" pitchFamily="34" charset="0"/>
              <a:buChar char="•"/>
            </a:pPr>
            <a:r>
              <a:rPr lang="en-AU" sz="1600">
                <a:cs typeface="Arial"/>
              </a:rPr>
              <a:t>respond thoughtfully to compositional analysis questions, providing specific examples from the score to support explanations of how duration and texture create musical interest</a:t>
            </a:r>
            <a:endParaRPr lang="en-US" sz="1600">
              <a:cs typeface="Arial"/>
            </a:endParaRPr>
          </a:p>
          <a:p>
            <a:pPr marL="342900" indent="-342900">
              <a:lnSpc>
                <a:spcPct val="150000"/>
              </a:lnSpc>
              <a:spcAft>
                <a:spcPts val="600"/>
              </a:spcAft>
              <a:buFont typeface="Arial" panose="020B0604020202020204" pitchFamily="34" charset="0"/>
              <a:buChar char="•"/>
            </a:pPr>
            <a:r>
              <a:rPr lang="en-AU" sz="1600">
                <a:cs typeface="Arial"/>
              </a:rPr>
              <a:t>successfully perform assigned </a:t>
            </a:r>
            <a:r>
              <a:rPr lang="en-AU" sz="1600" i="1" err="1">
                <a:cs typeface="Arial"/>
              </a:rPr>
              <a:t>ostinati</a:t>
            </a:r>
            <a:r>
              <a:rPr lang="en-AU" sz="1600" i="1">
                <a:cs typeface="Arial"/>
              </a:rPr>
              <a:t> </a:t>
            </a:r>
            <a:r>
              <a:rPr lang="en-AU" sz="1600">
                <a:cs typeface="Arial"/>
              </a:rPr>
              <a:t>as a group, demonstrating an understanding of layering and rhythmic interplay.</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ED2AC-7A80-9230-5515-3999BD6E233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3E71C8ED-77DF-2F91-CE36-494ADEF27218}"/>
              </a:ext>
            </a:extLst>
          </p:cNvPr>
          <p:cNvSpPr txBox="1">
            <a:spLocks noGrp="1"/>
          </p:cNvSpPr>
          <p:nvPr>
            <p:ph type="title" idx="4294967295"/>
          </p:nvPr>
        </p:nvSpPr>
        <p:spPr>
          <a:xfrm>
            <a:off x="512400" y="512400"/>
            <a:ext cx="769815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3.1 – discovering </a:t>
            </a:r>
            <a:r>
              <a:rPr kumimoji="0" lang="en-AU" sz="3600" b="0" i="1" u="none" strike="noStrike" kern="1200" cap="none" spc="0" normalizeH="0" baseline="0" noProof="0">
                <a:ln>
                  <a:noFill/>
                </a:ln>
                <a:solidFill>
                  <a:schemeClr val="accent1"/>
                </a:solidFill>
                <a:effectLst/>
                <a:uLnTx/>
                <a:uFillTx/>
                <a:latin typeface="+mj-lt"/>
                <a:ea typeface="+mj-ea"/>
                <a:cs typeface="Arial"/>
              </a:rPr>
              <a:t>Suzume </a:t>
            </a:r>
            <a:r>
              <a:rPr lang="en-AU" sz="3600" b="0" i="0" kern="1200">
                <a:solidFill>
                  <a:schemeClr val="accent1"/>
                </a:solidFill>
                <a:effectLst/>
                <a:latin typeface="Arial" panose="020B0604020202020204" pitchFamily="34" charset="0"/>
                <a:ea typeface="+mj-ea"/>
                <a:cs typeface="Arial" panose="020B0604020202020204" pitchFamily="34" charset="0"/>
              </a:rPr>
              <a:t>(1)</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Box 1">
            <a:extLst>
              <a:ext uri="{FF2B5EF4-FFF2-40B4-BE49-F238E27FC236}">
                <a16:creationId xmlns:a16="http://schemas.microsoft.com/office/drawing/2014/main" id="{8EEC0800-6AF6-B317-BBEE-CF5AE43307B9}"/>
              </a:ext>
            </a:extLst>
          </p:cNvPr>
          <p:cNvSpPr txBox="1"/>
          <p:nvPr/>
        </p:nvSpPr>
        <p:spPr>
          <a:xfrm>
            <a:off x="512400" y="1441375"/>
            <a:ext cx="7941500" cy="218008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latin typeface="+mj-lt"/>
                <a:cs typeface="Arial"/>
              </a:rPr>
              <a:t>What does 'anime' mean?</a:t>
            </a:r>
            <a:endParaRPr lang="en-GB" sz="1800" b="1">
              <a:solidFill>
                <a:srgbClr val="22272B"/>
              </a:solidFill>
              <a:latin typeface="+mj-lt"/>
              <a:cs typeface="Arial"/>
            </a:endParaRPr>
          </a:p>
          <a:p>
            <a:pPr>
              <a:lnSpc>
                <a:spcPct val="150000"/>
              </a:lnSpc>
              <a:spcAft>
                <a:spcPts val="1200"/>
              </a:spcAft>
            </a:pPr>
            <a:r>
              <a:rPr lang="en-GB" sz="1800">
                <a:solidFill>
                  <a:srgbClr val="22272B"/>
                </a:solidFill>
                <a:cs typeface="Arial"/>
              </a:rPr>
              <a:t>In Japanese, the word ‘anime’ (</a:t>
            </a:r>
            <a:r>
              <a:rPr lang="ja-JP" altLang="en-GB" sz="1800">
                <a:solidFill>
                  <a:srgbClr val="22272B"/>
                </a:solidFill>
                <a:ea typeface="ＭＳ Ｐゴシック"/>
                <a:cs typeface="Arial"/>
              </a:rPr>
              <a:t>アニメ</a:t>
            </a:r>
            <a:r>
              <a:rPr lang="en-GB" sz="1800">
                <a:solidFill>
                  <a:srgbClr val="22272B"/>
                </a:solidFill>
                <a:cs typeface="Arial"/>
              </a:rPr>
              <a:t>) is simply a shortened form of the word ‘</a:t>
            </a:r>
            <a:r>
              <a:rPr lang="en-GB" sz="1800" i="1" err="1">
                <a:solidFill>
                  <a:srgbClr val="22272B"/>
                </a:solidFill>
                <a:cs typeface="Arial"/>
              </a:rPr>
              <a:t>animēshon</a:t>
            </a:r>
            <a:r>
              <a:rPr lang="en-GB" sz="1800">
                <a:solidFill>
                  <a:srgbClr val="22272B"/>
                </a:solidFill>
                <a:cs typeface="Arial"/>
              </a:rPr>
              <a:t>’ (</a:t>
            </a:r>
            <a:r>
              <a:rPr lang="ja-JP" altLang="en-GB" sz="1800">
                <a:solidFill>
                  <a:srgbClr val="22272B"/>
                </a:solidFill>
                <a:ea typeface="ＭＳ Ｐゴシック"/>
                <a:cs typeface="Arial"/>
              </a:rPr>
              <a:t>アニメーション</a:t>
            </a:r>
            <a:r>
              <a:rPr lang="en-GB" sz="1800">
                <a:solidFill>
                  <a:srgbClr val="22272B"/>
                </a:solidFill>
                <a:cs typeface="Arial"/>
              </a:rPr>
              <a:t>), which means animation in English. So, in Japan, ‘anime’ refers to all animation, regardless of origin. However, internationally, the term is typically used to refer specifically to Japanese animation.</a:t>
            </a:r>
          </a:p>
        </p:txBody>
      </p:sp>
      <p:sp>
        <p:nvSpPr>
          <p:cNvPr id="3" name="TextBox 2">
            <a:extLst>
              <a:ext uri="{FF2B5EF4-FFF2-40B4-BE49-F238E27FC236}">
                <a16:creationId xmlns:a16="http://schemas.microsoft.com/office/drawing/2014/main" id="{DE8D3F81-5D7C-79E0-4EE4-F2F4ED0F2DFD}"/>
              </a:ext>
            </a:extLst>
          </p:cNvPr>
          <p:cNvSpPr txBox="1"/>
          <p:nvPr/>
        </p:nvSpPr>
        <p:spPr>
          <a:xfrm>
            <a:off x="512400" y="3989381"/>
            <a:ext cx="7809500" cy="17645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b="1">
                <a:latin typeface="+mj-lt"/>
                <a:cs typeface="Arial"/>
              </a:rPr>
              <a:t>What does </a:t>
            </a:r>
            <a:r>
              <a:rPr lang="en-GB" sz="1800" b="1" i="1">
                <a:latin typeface="+mj-lt"/>
                <a:cs typeface="Arial"/>
              </a:rPr>
              <a:t>'Suzume’</a:t>
            </a:r>
            <a:r>
              <a:rPr lang="en-GB" sz="1800" b="1">
                <a:latin typeface="+mj-lt"/>
                <a:cs typeface="Arial"/>
              </a:rPr>
              <a:t> mean?</a:t>
            </a:r>
            <a:endParaRPr lang="en-GB" sz="1800" b="1">
              <a:solidFill>
                <a:srgbClr val="22272B"/>
              </a:solidFill>
              <a:latin typeface="+mj-lt"/>
              <a:cs typeface="Arial"/>
            </a:endParaRPr>
          </a:p>
          <a:p>
            <a:pPr>
              <a:lnSpc>
                <a:spcPct val="150000"/>
              </a:lnSpc>
              <a:spcAft>
                <a:spcPts val="1200"/>
              </a:spcAft>
            </a:pPr>
            <a:r>
              <a:rPr lang="en-GB" sz="1800">
                <a:solidFill>
                  <a:srgbClr val="22272B"/>
                </a:solidFill>
                <a:cs typeface="Arial"/>
              </a:rPr>
              <a:t>In Japanese, ‘</a:t>
            </a:r>
            <a:r>
              <a:rPr lang="en-GB" sz="1800" i="1">
                <a:solidFill>
                  <a:srgbClr val="22272B"/>
                </a:solidFill>
                <a:cs typeface="Arial"/>
              </a:rPr>
              <a:t>Suzume’</a:t>
            </a:r>
            <a:r>
              <a:rPr lang="en-GB" sz="1800">
                <a:solidFill>
                  <a:srgbClr val="22272B"/>
                </a:solidFill>
                <a:cs typeface="Arial"/>
              </a:rPr>
              <a:t> (</a:t>
            </a:r>
            <a:r>
              <a:rPr lang="ja-JP" altLang="en-GB" sz="1800">
                <a:solidFill>
                  <a:srgbClr val="22272B"/>
                </a:solidFill>
                <a:ea typeface="ＭＳ Ｐゴシック"/>
                <a:cs typeface="Arial"/>
              </a:rPr>
              <a:t>すずめ</a:t>
            </a:r>
            <a:r>
              <a:rPr lang="en-GB" sz="1800">
                <a:solidFill>
                  <a:srgbClr val="22272B"/>
                </a:solidFill>
                <a:cs typeface="Arial"/>
              </a:rPr>
              <a:t>/</a:t>
            </a:r>
            <a:r>
              <a:rPr lang="ja-JP" altLang="en-GB" sz="1800">
                <a:solidFill>
                  <a:srgbClr val="22272B"/>
                </a:solidFill>
                <a:ea typeface="ＭＳ Ｐゴシック"/>
                <a:cs typeface="Arial"/>
              </a:rPr>
              <a:t>雀</a:t>
            </a:r>
            <a:r>
              <a:rPr lang="en-GB" sz="1800">
                <a:solidFill>
                  <a:srgbClr val="22272B"/>
                </a:solidFill>
                <a:cs typeface="Arial"/>
              </a:rPr>
              <a:t>) means ‘sparrow’. It's a common name, and in Japanese culture, the sparrow is associated with grace, agility, resilience, and freedom.</a:t>
            </a:r>
          </a:p>
        </p:txBody>
      </p:sp>
      <p:pic>
        <p:nvPicPr>
          <p:cNvPr id="5" name="Picture 4">
            <a:extLst>
              <a:ext uri="{FF2B5EF4-FFF2-40B4-BE49-F238E27FC236}">
                <a16:creationId xmlns:a16="http://schemas.microsoft.com/office/drawing/2014/main" id="{A1937328-CF8E-9650-F196-121D529D6B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72200" y="618278"/>
            <a:ext cx="2971800" cy="4749800"/>
          </a:xfrm>
          <a:prstGeom prst="rect">
            <a:avLst/>
          </a:prstGeom>
        </p:spPr>
      </p:pic>
      <p:sp>
        <p:nvSpPr>
          <p:cNvPr id="6" name="TextBox 5">
            <a:extLst>
              <a:ext uri="{FF2B5EF4-FFF2-40B4-BE49-F238E27FC236}">
                <a16:creationId xmlns:a16="http://schemas.microsoft.com/office/drawing/2014/main" id="{CE72D923-5E5C-9CB2-6DAE-9A291E0E4E30}"/>
              </a:ext>
              <a:ext uri="{C183D7F6-B498-43B3-948B-1728B52AA6E4}">
                <adec:decorative xmlns:adec="http://schemas.microsoft.com/office/drawing/2017/decorative" val="1"/>
              </a:ext>
            </a:extLst>
          </p:cNvPr>
          <p:cNvSpPr txBox="1"/>
          <p:nvPr/>
        </p:nvSpPr>
        <p:spPr>
          <a:xfrm>
            <a:off x="8872200" y="5368078"/>
            <a:ext cx="2971800" cy="987130"/>
          </a:xfrm>
          <a:prstGeom prst="rect">
            <a:avLst/>
          </a:prstGeom>
          <a:noFill/>
        </p:spPr>
        <p:txBody>
          <a:bodyPr wrap="square">
            <a:spAutoFit/>
          </a:bodyPr>
          <a:lstStyle/>
          <a:p>
            <a:pPr>
              <a:lnSpc>
                <a:spcPct val="150000"/>
              </a:lnSpc>
            </a:pPr>
            <a:r>
              <a:rPr lang="en-GB" sz="1000" b="0" i="0" u="sng" strike="noStrike">
                <a:solidFill>
                  <a:srgbClr val="467886"/>
                </a:solidFill>
                <a:effectLst/>
                <a:hlinkClick r:id="rId4"/>
              </a:rPr>
              <a:t>Suzume/Suzume no </a:t>
            </a:r>
            <a:r>
              <a:rPr lang="en-GB" sz="1000" b="0" i="0" u="sng" strike="noStrike" err="1">
                <a:solidFill>
                  <a:srgbClr val="467886"/>
                </a:solidFill>
                <a:effectLst/>
                <a:hlinkClick r:id="rId4"/>
              </a:rPr>
              <a:t>Tojimari</a:t>
            </a:r>
            <a:r>
              <a:rPr lang="en-GB" sz="1000" b="0" i="0">
                <a:solidFill>
                  <a:srgbClr val="22272B"/>
                </a:solidFill>
                <a:effectLst/>
              </a:rPr>
              <a:t> (2024) by </a:t>
            </a:r>
            <a:r>
              <a:rPr lang="en-GB" sz="1000" b="0" i="0" err="1">
                <a:solidFill>
                  <a:srgbClr val="22272B"/>
                </a:solidFill>
                <a:effectLst/>
              </a:rPr>
              <a:t>marieauntaunet</a:t>
            </a:r>
            <a:r>
              <a:rPr lang="en-GB" sz="1000" b="0" i="0">
                <a:solidFill>
                  <a:srgbClr val="22272B"/>
                </a:solidFill>
                <a:effectLst/>
              </a:rPr>
              <a:t> on DeviantArt. Used under Creative Commons BY-NC-ND 3.0 licence accessed November 2025. </a:t>
            </a:r>
            <a:endParaRPr lang="en-US" sz="1000"/>
          </a:p>
        </p:txBody>
      </p:sp>
      <p:sp>
        <p:nvSpPr>
          <p:cNvPr id="67" name="Slide Number Placeholder 1">
            <a:extLst>
              <a:ext uri="{FF2B5EF4-FFF2-40B4-BE49-F238E27FC236}">
                <a16:creationId xmlns:a16="http://schemas.microsoft.com/office/drawing/2014/main" id="{E40C0648-F3B0-0760-B562-74157F755B3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380158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7F307-C506-4371-C2B2-3D95E42F5696}"/>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B5CD3D20-992C-FDFD-4DC0-7427402EAAB8}"/>
              </a:ext>
            </a:extLst>
          </p:cNvPr>
          <p:cNvSpPr txBox="1">
            <a:spLocks noGrp="1"/>
          </p:cNvSpPr>
          <p:nvPr>
            <p:ph type="title" idx="4294967295"/>
          </p:nvPr>
        </p:nvSpPr>
        <p:spPr>
          <a:xfrm>
            <a:off x="512399" y="512400"/>
            <a:ext cx="7936275"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3.1 – discovering </a:t>
            </a:r>
            <a:r>
              <a:rPr kumimoji="0" lang="en-AU" sz="3600" b="0" i="1" u="none" strike="noStrike" kern="1200" cap="none" spc="0" normalizeH="0" baseline="0" noProof="0">
                <a:ln>
                  <a:noFill/>
                </a:ln>
                <a:solidFill>
                  <a:schemeClr val="accent1"/>
                </a:solidFill>
                <a:effectLst/>
                <a:uLnTx/>
                <a:uFillTx/>
                <a:latin typeface="+mj-lt"/>
                <a:ea typeface="+mj-ea"/>
                <a:cs typeface="Arial"/>
              </a:rPr>
              <a:t>Suzume </a:t>
            </a:r>
            <a:r>
              <a:rPr lang="en-AU" sz="3600" b="0" i="0" kern="1200">
                <a:solidFill>
                  <a:schemeClr val="accent1"/>
                </a:solidFill>
                <a:effectLst/>
                <a:latin typeface="Arial" panose="020B0604020202020204" pitchFamily="34" charset="0"/>
                <a:ea typeface="+mj-ea"/>
                <a:cs typeface="Arial" panose="020B0604020202020204" pitchFamily="34" charset="0"/>
              </a:rPr>
              <a:t>(2)</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Box 1">
            <a:extLst>
              <a:ext uri="{FF2B5EF4-FFF2-40B4-BE49-F238E27FC236}">
                <a16:creationId xmlns:a16="http://schemas.microsoft.com/office/drawing/2014/main" id="{A5724B47-ECE5-B0A1-ED00-3948AA8FC054}"/>
              </a:ext>
            </a:extLst>
          </p:cNvPr>
          <p:cNvSpPr txBox="1"/>
          <p:nvPr/>
        </p:nvSpPr>
        <p:spPr>
          <a:xfrm>
            <a:off x="444500" y="1192683"/>
            <a:ext cx="7075158" cy="77970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a:t>Access </a:t>
            </a:r>
            <a:r>
              <a:rPr lang="en-AU" sz="1800" i="1"/>
              <a:t>Suzume</a:t>
            </a:r>
            <a:r>
              <a:rPr lang="en-AU" sz="1800"/>
              <a:t> | </a:t>
            </a:r>
            <a:r>
              <a:rPr lang="en-AU" sz="1800">
                <a:hlinkClick r:id="rId4"/>
              </a:rPr>
              <a:t>Official Trailer 1 | Netflix (0.00 - 0.13) </a:t>
            </a:r>
            <a:r>
              <a:rPr lang="en-AU" sz="1800"/>
              <a:t>and complete the following activities:</a:t>
            </a:r>
          </a:p>
        </p:txBody>
      </p:sp>
      <p:pic>
        <p:nvPicPr>
          <p:cNvPr id="3" name="Online Media 2" title="Suzume | Official Trailer 1 | Netflix">
            <a:hlinkClick r:id="" action="ppaction://media"/>
            <a:extLst>
              <a:ext uri="{FF2B5EF4-FFF2-40B4-BE49-F238E27FC236}">
                <a16:creationId xmlns:a16="http://schemas.microsoft.com/office/drawing/2014/main" id="{29EE0F0B-3531-116D-15AE-D2951CA339E1}"/>
              </a:ext>
            </a:extLst>
          </p:cNvPr>
          <p:cNvPicPr>
            <a:picLocks noRot="1" noChangeAspect="1"/>
          </p:cNvPicPr>
          <p:nvPr>
            <a:videoFile r:link="rId1"/>
          </p:nvPr>
        </p:nvPicPr>
        <p:blipFill>
          <a:blip r:embed="rId5"/>
          <a:stretch>
            <a:fillRect/>
          </a:stretch>
        </p:blipFill>
        <p:spPr>
          <a:xfrm>
            <a:off x="444500" y="2226884"/>
            <a:ext cx="6885198" cy="3890137"/>
          </a:xfrm>
          <a:prstGeom prst="rect">
            <a:avLst/>
          </a:prstGeom>
        </p:spPr>
      </p:pic>
      <p:sp>
        <p:nvSpPr>
          <p:cNvPr id="7" name="TextBox 6">
            <a:extLst>
              <a:ext uri="{FF2B5EF4-FFF2-40B4-BE49-F238E27FC236}">
                <a16:creationId xmlns:a16="http://schemas.microsoft.com/office/drawing/2014/main" id="{ADF9F9D4-0006-60EE-E365-036051D369DD}"/>
              </a:ext>
            </a:extLst>
          </p:cNvPr>
          <p:cNvSpPr txBox="1"/>
          <p:nvPr/>
        </p:nvSpPr>
        <p:spPr>
          <a:xfrm>
            <a:off x="348000" y="6345600"/>
            <a:ext cx="8647112" cy="294632"/>
          </a:xfrm>
          <a:prstGeom prst="rect">
            <a:avLst/>
          </a:prstGeom>
          <a:noFill/>
        </p:spPr>
        <p:txBody>
          <a:bodyPr wrap="square">
            <a:spAutoFit/>
          </a:bodyPr>
          <a:lstStyle/>
          <a:p>
            <a:pPr>
              <a:lnSpc>
                <a:spcPct val="150000"/>
              </a:lnSpc>
              <a:spcBef>
                <a:spcPts val="1200"/>
              </a:spcBef>
              <a:spcAft>
                <a:spcPts val="600"/>
              </a:spcAft>
              <a:buNone/>
            </a:pPr>
            <a:r>
              <a:rPr lang="en-AU" sz="1000" dirty="0">
                <a:effectLst/>
                <a:ea typeface="Calibri" panose="020F0502020204030204" pitchFamily="34" charset="0"/>
              </a:rPr>
              <a:t>Suzume (6 April 2024) ‘</a:t>
            </a:r>
            <a:r>
              <a:rPr lang="en-GB" sz="1000" u="sng" dirty="0">
                <a:solidFill>
                  <a:srgbClr val="2F5496"/>
                </a:solidFill>
                <a:effectLst/>
                <a:ea typeface="Calibri" panose="020F0502020204030204" pitchFamily="34" charset="0"/>
                <a:hlinkClick r:id="rId6"/>
              </a:rPr>
              <a:t>Suzume | Official Trailer 1 | Netflix</a:t>
            </a:r>
            <a:r>
              <a:rPr lang="en-AU" sz="1000" dirty="0">
                <a:effectLst/>
                <a:ea typeface="Calibri" panose="020F0502020204030204" pitchFamily="34" charset="0"/>
              </a:rPr>
              <a:t>.’, Suzume, YouTube, accessed 30 June 2025. </a:t>
            </a:r>
          </a:p>
        </p:txBody>
      </p:sp>
      <p:sp>
        <p:nvSpPr>
          <p:cNvPr id="4" name="TextBox 3">
            <a:extLst>
              <a:ext uri="{FF2B5EF4-FFF2-40B4-BE49-F238E27FC236}">
                <a16:creationId xmlns:a16="http://schemas.microsoft.com/office/drawing/2014/main" id="{AED0DCB5-114B-45E8-A1D6-0229C4A515BC}"/>
              </a:ext>
            </a:extLst>
          </p:cNvPr>
          <p:cNvSpPr txBox="1"/>
          <p:nvPr/>
        </p:nvSpPr>
        <p:spPr>
          <a:xfrm>
            <a:off x="7638350" y="1972384"/>
            <a:ext cx="4227676" cy="4386329"/>
          </a:xfrm>
          <a:prstGeom prst="rect">
            <a:avLst/>
          </a:prstGeom>
          <a:solidFill>
            <a:schemeClr val="accent4"/>
          </a:solidFill>
        </p:spPr>
        <p:txBody>
          <a:bodyPr rot="0" spcFirstLastPara="0" vertOverflow="overflow" horzOverflow="overflow" vert="horz" wrap="square" lIns="182880" tIns="182880" rIns="182880" bIns="182880" numCol="1" spcCol="0" rtlCol="0" fromWordArt="0" anchor="t" anchorCtr="0" forceAA="0" compatLnSpc="1">
            <a:prstTxWarp prst="textNoShape">
              <a:avLst/>
            </a:prstTxWarp>
            <a:spAutoFit/>
          </a:bodyPr>
          <a:lstStyle/>
          <a:p>
            <a:pPr marL="285750" indent="-285750">
              <a:lnSpc>
                <a:spcPct val="150000"/>
              </a:lnSpc>
              <a:buFont typeface="Arial" panose="020B0604020202020204" pitchFamily="34" charset="0"/>
              <a:buChar char="•"/>
            </a:pPr>
            <a:r>
              <a:rPr lang="en-GB" sz="1600">
                <a:cs typeface="Arial"/>
              </a:rPr>
              <a:t>identify what action is taking place during the trailer. </a:t>
            </a:r>
          </a:p>
          <a:p>
            <a:pPr marL="285750" indent="-285750">
              <a:lnSpc>
                <a:spcPct val="150000"/>
              </a:lnSpc>
              <a:buFont typeface="Arial"/>
              <a:buChar char="•"/>
            </a:pPr>
            <a:r>
              <a:rPr lang="en-GB" sz="1600">
                <a:cs typeface="Arial"/>
              </a:rPr>
              <a:t>create a list of events found in the trailer</a:t>
            </a:r>
          </a:p>
          <a:p>
            <a:pPr marL="285750" indent="-285750">
              <a:lnSpc>
                <a:spcPct val="150000"/>
              </a:lnSpc>
              <a:buFont typeface="Arial"/>
              <a:buChar char="•"/>
            </a:pPr>
            <a:r>
              <a:rPr lang="en-GB" sz="1600">
                <a:cs typeface="Arial"/>
              </a:rPr>
              <a:t>drawing on the information you have gathered from experiencing the trailer, and your understanding of the meaning behind '</a:t>
            </a:r>
            <a:r>
              <a:rPr lang="en-GB" sz="1600" i="1">
                <a:cs typeface="Arial"/>
              </a:rPr>
              <a:t>Suzume</a:t>
            </a:r>
            <a:r>
              <a:rPr lang="en-GB" sz="1600">
                <a:cs typeface="Arial"/>
              </a:rPr>
              <a:t>' and 'anime', what do you think the film is about?</a:t>
            </a:r>
          </a:p>
          <a:p>
            <a:pPr marL="285750" indent="-285750">
              <a:lnSpc>
                <a:spcPct val="150000"/>
              </a:lnSpc>
              <a:buFont typeface="Arial"/>
              <a:buChar char="•"/>
            </a:pPr>
            <a:r>
              <a:rPr lang="en-GB" sz="1600">
                <a:cs typeface="Arial"/>
              </a:rPr>
              <a:t>in groups, create a short synopsis of the story.</a:t>
            </a:r>
          </a:p>
        </p:txBody>
      </p:sp>
      <p:sp>
        <p:nvSpPr>
          <p:cNvPr id="67" name="Slide Number Placeholder 1">
            <a:extLst>
              <a:ext uri="{FF2B5EF4-FFF2-40B4-BE49-F238E27FC236}">
                <a16:creationId xmlns:a16="http://schemas.microsoft.com/office/drawing/2014/main" id="{A9A43D3B-70AA-5ABB-58FE-6ACFA736E3B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26703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AE01E2F4-F76F-E1D7-42A7-054CED4B9403}"/>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D0F3B0A7-01FF-ADDB-B67C-0BF0AD487E3A}"/>
              </a:ext>
            </a:extLst>
          </p:cNvPr>
          <p:cNvSpPr txBox="1">
            <a:spLocks noGrp="1"/>
          </p:cNvSpPr>
          <p:nvPr>
            <p:ph type="title" idx="4294967295"/>
          </p:nvPr>
        </p:nvSpPr>
        <p:spPr>
          <a:xfrm>
            <a:off x="512399" y="512400"/>
            <a:ext cx="7726825"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3.1 – discovering </a:t>
            </a:r>
            <a:r>
              <a:rPr kumimoji="0" lang="en-AU" sz="3600" b="0" i="1" u="none" strike="noStrike" kern="1200" cap="none" spc="0" normalizeH="0" baseline="0" noProof="0">
                <a:ln>
                  <a:noFill/>
                </a:ln>
                <a:solidFill>
                  <a:schemeClr val="accent1"/>
                </a:solidFill>
                <a:effectLst/>
                <a:uLnTx/>
                <a:uFillTx/>
                <a:latin typeface="+mj-lt"/>
                <a:ea typeface="+mj-ea"/>
                <a:cs typeface="Arial"/>
              </a:rPr>
              <a:t>Suzume </a:t>
            </a:r>
            <a:r>
              <a:rPr lang="en-AU" sz="3600" b="0" i="0" kern="1200">
                <a:solidFill>
                  <a:schemeClr val="accent1"/>
                </a:solidFill>
                <a:effectLst/>
                <a:latin typeface="+mj-lt"/>
                <a:ea typeface="+mj-ea"/>
                <a:cs typeface="Arial" panose="020B0604020202020204" pitchFamily="34" charset="0"/>
              </a:rPr>
              <a:t>(3)</a:t>
            </a:r>
            <a:endParaRPr kumimoji="0" lang="en-AU" sz="3600" b="0" i="1"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Box 2">
            <a:extLst>
              <a:ext uri="{FF2B5EF4-FFF2-40B4-BE49-F238E27FC236}">
                <a16:creationId xmlns:a16="http://schemas.microsoft.com/office/drawing/2014/main" id="{514B9D73-12C3-51F5-FE14-16123EE15BDF}"/>
              </a:ext>
            </a:extLst>
          </p:cNvPr>
          <p:cNvSpPr txBox="1"/>
          <p:nvPr/>
        </p:nvSpPr>
        <p:spPr>
          <a:xfrm>
            <a:off x="512400" y="1127924"/>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Listening </a:t>
            </a:r>
            <a:endParaRPr lang="en-GB">
              <a:latin typeface="+mj-lt"/>
            </a:endParaRPr>
          </a:p>
        </p:txBody>
      </p:sp>
      <p:sp>
        <p:nvSpPr>
          <p:cNvPr id="2" name="TextBox 1">
            <a:extLst>
              <a:ext uri="{FF2B5EF4-FFF2-40B4-BE49-F238E27FC236}">
                <a16:creationId xmlns:a16="http://schemas.microsoft.com/office/drawing/2014/main" id="{B5772299-0C77-2392-7E53-951C52049DCD}"/>
              </a:ext>
            </a:extLst>
          </p:cNvPr>
          <p:cNvSpPr txBox="1"/>
          <p:nvPr/>
        </p:nvSpPr>
        <p:spPr>
          <a:xfrm>
            <a:off x="512400" y="1683424"/>
            <a:ext cx="10907625" cy="34727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Access </a:t>
            </a:r>
            <a:r>
              <a:rPr lang="en-AU" sz="1800" i="1"/>
              <a:t>Suzume</a:t>
            </a:r>
            <a:r>
              <a:rPr lang="en-AU" sz="1800"/>
              <a:t> | </a:t>
            </a:r>
            <a:r>
              <a:rPr lang="en-AU" sz="1800">
                <a:hlinkClick r:id="rId3"/>
              </a:rPr>
              <a:t>Official Trailer 1 | Netflix (0.00 - 0.13) </a:t>
            </a:r>
            <a:r>
              <a:rPr lang="en-AU" sz="1800"/>
              <a:t>and complete the following activities using the worksheet provided.</a:t>
            </a:r>
            <a:endParaRPr lang="en-GB" sz="1800">
              <a:cs typeface="Arial"/>
            </a:endParaRPr>
          </a:p>
          <a:p>
            <a:pPr marL="285750" indent="-285750">
              <a:lnSpc>
                <a:spcPct val="150000"/>
              </a:lnSpc>
              <a:spcAft>
                <a:spcPts val="1200"/>
              </a:spcAft>
              <a:buFont typeface="Arial"/>
              <a:buChar char="•"/>
            </a:pPr>
            <a:r>
              <a:rPr lang="en-GB" sz="1800">
                <a:cs typeface="Arial"/>
              </a:rPr>
              <a:t>Listen to the first 8 bars of music on the trailer. This is </a:t>
            </a:r>
            <a:r>
              <a:rPr lang="en-GB" sz="1800" i="1">
                <a:cs typeface="Arial"/>
              </a:rPr>
              <a:t>Suzume's</a:t>
            </a:r>
            <a:r>
              <a:rPr lang="en-GB" sz="1800">
                <a:cs typeface="Arial"/>
              </a:rPr>
              <a:t> theme. </a:t>
            </a:r>
          </a:p>
          <a:p>
            <a:pPr marL="285750" indent="-285750">
              <a:lnSpc>
                <a:spcPct val="150000"/>
              </a:lnSpc>
              <a:spcAft>
                <a:spcPts val="1200"/>
              </a:spcAft>
              <a:buFont typeface="Arial"/>
              <a:buChar char="•"/>
            </a:pPr>
            <a:r>
              <a:rPr lang="en-GB" sz="1800">
                <a:cs typeface="Arial"/>
              </a:rPr>
              <a:t>Sing the theme and choose the correct rhythm. The melody uses these notes – D E F G A Bb C D. </a:t>
            </a:r>
            <a:endParaRPr lang="en-GB" sz="1800">
              <a:solidFill>
                <a:srgbClr val="22272B"/>
              </a:solidFill>
              <a:cs typeface="Arial"/>
            </a:endParaRPr>
          </a:p>
          <a:p>
            <a:pPr marL="285750" indent="-285750">
              <a:lnSpc>
                <a:spcPct val="150000"/>
              </a:lnSpc>
              <a:spcAft>
                <a:spcPts val="1200"/>
              </a:spcAft>
              <a:buFont typeface="Arial"/>
              <a:buChar char="•"/>
            </a:pPr>
            <a:r>
              <a:rPr lang="en-AU" sz="1800">
                <a:solidFill>
                  <a:srgbClr val="000000"/>
                </a:solidFill>
                <a:cs typeface="Arial"/>
              </a:rPr>
              <a:t>What scale is this?  To help you identify the scale, work out the tone and semitone pattern. Draw the treble clef and use an accidental in the scale.</a:t>
            </a:r>
            <a:r>
              <a:rPr lang="en-GB" sz="1800">
                <a:cs typeface="Arial"/>
              </a:rPr>
              <a:t> </a:t>
            </a:r>
          </a:p>
          <a:p>
            <a:pPr marL="285750" indent="-285750">
              <a:lnSpc>
                <a:spcPct val="150000"/>
              </a:lnSpc>
              <a:spcAft>
                <a:spcPts val="1200"/>
              </a:spcAft>
              <a:buFont typeface="Arial"/>
              <a:buChar char="•"/>
            </a:pPr>
            <a:r>
              <a:rPr lang="en-GB" sz="1800">
                <a:solidFill>
                  <a:srgbClr val="22272B"/>
                </a:solidFill>
                <a:cs typeface="Arial"/>
              </a:rPr>
              <a:t>Notate theme A from</a:t>
            </a:r>
            <a:r>
              <a:rPr lang="en-GB" sz="1800" i="1">
                <a:solidFill>
                  <a:srgbClr val="22272B"/>
                </a:solidFill>
                <a:cs typeface="Arial"/>
              </a:rPr>
              <a:t> Suzume</a:t>
            </a:r>
            <a:r>
              <a:rPr lang="en-GB" sz="1800">
                <a:solidFill>
                  <a:srgbClr val="22272B"/>
                </a:solidFill>
                <a:cs typeface="Arial"/>
              </a:rPr>
              <a:t>. Draw the treble clef and use the key signature for D minor. </a:t>
            </a:r>
            <a:endParaRPr lang="en-GB" sz="1800">
              <a:cs typeface="Arial"/>
            </a:endParaRPr>
          </a:p>
        </p:txBody>
      </p:sp>
      <p:sp>
        <p:nvSpPr>
          <p:cNvPr id="67" name="Slide Number Placeholder 1">
            <a:extLst>
              <a:ext uri="{FF2B5EF4-FFF2-40B4-BE49-F238E27FC236}">
                <a16:creationId xmlns:a16="http://schemas.microsoft.com/office/drawing/2014/main" id="{84D86BDE-9DA5-14D6-586D-F69DEAD5AF9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146983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D56E6E02-15A0-1A97-E78E-4F1C2CABCE2B}"/>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D814B6FE-0986-A51F-6293-3FF5074487CE}"/>
              </a:ext>
            </a:extLst>
          </p:cNvPr>
          <p:cNvSpPr txBox="1">
            <a:spLocks noGrp="1"/>
          </p:cNvSpPr>
          <p:nvPr>
            <p:ph type="title" idx="4294967295"/>
          </p:nvPr>
        </p:nvSpPr>
        <p:spPr>
          <a:xfrm>
            <a:off x="512400" y="512400"/>
            <a:ext cx="10470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3.2 – </a:t>
            </a:r>
            <a:r>
              <a:rPr kumimoji="0" lang="en-AU" sz="3600" b="0" i="1" u="none" strike="noStrike" kern="1200" cap="none" spc="0" normalizeH="0" baseline="0" noProof="0">
                <a:ln>
                  <a:noFill/>
                </a:ln>
                <a:solidFill>
                  <a:schemeClr val="accent1"/>
                </a:solidFill>
                <a:effectLst/>
                <a:uLnTx/>
                <a:uFillTx/>
                <a:latin typeface="+mj-lt"/>
                <a:ea typeface="+mj-ea"/>
                <a:cs typeface="Arial"/>
              </a:rPr>
              <a:t>Suzume – </a:t>
            </a:r>
            <a:r>
              <a:rPr kumimoji="0" lang="en-AU" sz="3600" b="0" i="0" u="none" strike="noStrike" kern="1200" cap="none" spc="0" normalizeH="0" baseline="0" noProof="0">
                <a:ln>
                  <a:noFill/>
                </a:ln>
                <a:solidFill>
                  <a:schemeClr val="accent1"/>
                </a:solidFill>
                <a:effectLst/>
                <a:uLnTx/>
                <a:uFillTx/>
                <a:latin typeface="+mj-lt"/>
                <a:ea typeface="+mj-ea"/>
                <a:cs typeface="Arial"/>
              </a:rPr>
              <a:t>the main theme </a:t>
            </a:r>
            <a:r>
              <a:rPr lang="en-AU" sz="3600" b="0" i="0" kern="1200">
                <a:solidFill>
                  <a:schemeClr val="accent1"/>
                </a:solidFill>
                <a:effectLst/>
                <a:latin typeface="+mj-lt"/>
                <a:ea typeface="+mj-ea"/>
                <a:cs typeface="Arial" panose="020B0604020202020204" pitchFamily="34" charset="0"/>
              </a:rPr>
              <a:t>(1)</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Box 1">
            <a:extLst>
              <a:ext uri="{FF2B5EF4-FFF2-40B4-BE49-F238E27FC236}">
                <a16:creationId xmlns:a16="http://schemas.microsoft.com/office/drawing/2014/main" id="{1D9688BD-8F24-A60E-9E93-D666EB78AB9A}"/>
              </a:ext>
            </a:extLst>
          </p:cNvPr>
          <p:cNvSpPr txBox="1"/>
          <p:nvPr/>
        </p:nvSpPr>
        <p:spPr>
          <a:xfrm>
            <a:off x="514027" y="1062925"/>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cs typeface="Arial"/>
              </a:rPr>
              <a:t>Listening </a:t>
            </a:r>
            <a:endParaRPr lang="en-GB">
              <a:latin typeface="+mj-lt"/>
            </a:endParaRPr>
          </a:p>
        </p:txBody>
      </p:sp>
      <p:sp>
        <p:nvSpPr>
          <p:cNvPr id="4" name="TextBox 3">
            <a:extLst>
              <a:ext uri="{FF2B5EF4-FFF2-40B4-BE49-F238E27FC236}">
                <a16:creationId xmlns:a16="http://schemas.microsoft.com/office/drawing/2014/main" id="{0A832F12-A361-913B-46A2-7201B4756559}"/>
              </a:ext>
            </a:extLst>
          </p:cNvPr>
          <p:cNvSpPr txBox="1"/>
          <p:nvPr/>
        </p:nvSpPr>
        <p:spPr>
          <a:xfrm>
            <a:off x="512400" y="1598885"/>
            <a:ext cx="5748001" cy="4632550"/>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600">
                <a:solidFill>
                  <a:srgbClr val="22272B"/>
                </a:solidFill>
                <a:cs typeface="Arial"/>
              </a:rPr>
              <a:t>Access the </a:t>
            </a:r>
            <a:r>
              <a:rPr lang="en-GB" sz="1600" u="sng">
                <a:hlinkClick r:id="rId4"/>
              </a:rPr>
              <a:t> Suzume | Official Trailer 1 | Netflix</a:t>
            </a:r>
            <a:r>
              <a:rPr lang="en-AU" sz="1600" u="sng"/>
              <a:t>.</a:t>
            </a:r>
            <a:r>
              <a:rPr lang="en-AU" sz="1600"/>
              <a:t> (0:00 – 1:00) </a:t>
            </a:r>
            <a:r>
              <a:rPr lang="en-GB" sz="1600">
                <a:solidFill>
                  <a:srgbClr val="22272B"/>
                </a:solidFill>
                <a:cs typeface="Arial"/>
              </a:rPr>
              <a:t>trailer with the sound up to complete the following activities.</a:t>
            </a:r>
          </a:p>
          <a:p>
            <a:pPr>
              <a:lnSpc>
                <a:spcPct val="150000"/>
              </a:lnSpc>
              <a:spcAft>
                <a:spcPts val="1200"/>
              </a:spcAft>
            </a:pPr>
            <a:r>
              <a:rPr lang="en-AU" sz="1600"/>
              <a:t>Identify the musical elements used in each section and give details. For example, ‘the melody is sung by young female voice’. </a:t>
            </a:r>
          </a:p>
          <a:p>
            <a:pPr marL="285750" lvl="0" indent="-285750">
              <a:lnSpc>
                <a:spcPct val="150000"/>
              </a:lnSpc>
              <a:spcAft>
                <a:spcPts val="1200"/>
              </a:spcAft>
              <a:buFont typeface="Arial" panose="020B0604020202020204" pitchFamily="34" charset="0"/>
              <a:buChar char="•"/>
            </a:pPr>
            <a:r>
              <a:rPr lang="en-AU" sz="1600" b="1"/>
              <a:t>Time code 0.00 – 0.13  </a:t>
            </a:r>
            <a:r>
              <a:rPr lang="en-AU" sz="1600"/>
              <a:t>– what instruments do you hear? Identify pitch, duration, and texture elements. </a:t>
            </a:r>
          </a:p>
          <a:p>
            <a:pPr marL="285750" lvl="0" indent="-285750">
              <a:lnSpc>
                <a:spcPct val="150000"/>
              </a:lnSpc>
              <a:spcAft>
                <a:spcPts val="1200"/>
              </a:spcAft>
              <a:buFont typeface="Arial" panose="020B0604020202020204" pitchFamily="34" charset="0"/>
              <a:buChar char="•"/>
            </a:pPr>
            <a:r>
              <a:rPr lang="en-AU" sz="1600" b="1"/>
              <a:t>Time code 0.14 - 0.26 </a:t>
            </a:r>
            <a:r>
              <a:rPr lang="en-AU" sz="1600"/>
              <a:t>– what has been added or changed in this section? </a:t>
            </a:r>
          </a:p>
          <a:p>
            <a:pPr marL="285750" lvl="0" indent="-285750">
              <a:lnSpc>
                <a:spcPct val="150000"/>
              </a:lnSpc>
              <a:spcAft>
                <a:spcPts val="1200"/>
              </a:spcAft>
              <a:buFont typeface="Arial" panose="020B0604020202020204" pitchFamily="34" charset="0"/>
              <a:buChar char="•"/>
            </a:pPr>
            <a:r>
              <a:rPr lang="en-AU" sz="1600" b="1"/>
              <a:t>Time code 0.26 – 0.40 </a:t>
            </a:r>
            <a:r>
              <a:rPr lang="en-AU" sz="1600"/>
              <a:t>– what has been added or changed in this section?</a:t>
            </a:r>
          </a:p>
        </p:txBody>
      </p:sp>
      <p:pic>
        <p:nvPicPr>
          <p:cNvPr id="3" name="Online Media 2" descr="Suzume | Official Trailer 1 | Netflix" title="Suzume | Official Trailer 1 | Netflix">
            <a:hlinkClick r:id="" action="ppaction://media"/>
            <a:extLst>
              <a:ext uri="{FF2B5EF4-FFF2-40B4-BE49-F238E27FC236}">
                <a16:creationId xmlns:a16="http://schemas.microsoft.com/office/drawing/2014/main" id="{E5671E1A-C970-E406-09F4-EB3BEF8CEAC6}"/>
              </a:ext>
            </a:extLst>
          </p:cNvPr>
          <p:cNvPicPr>
            <a:picLocks noRot="1" noChangeAspect="1"/>
          </p:cNvPicPr>
          <p:nvPr>
            <a:videoFile r:link="rId1"/>
          </p:nvPr>
        </p:nvPicPr>
        <p:blipFill>
          <a:blip r:embed="rId5"/>
          <a:stretch>
            <a:fillRect/>
          </a:stretch>
        </p:blipFill>
        <p:spPr>
          <a:xfrm>
            <a:off x="6555314" y="1701750"/>
            <a:ext cx="5323622" cy="3007846"/>
          </a:xfrm>
          <a:prstGeom prst="rect">
            <a:avLst/>
          </a:prstGeom>
        </p:spPr>
      </p:pic>
      <p:sp>
        <p:nvSpPr>
          <p:cNvPr id="6" name="TextBox 5">
            <a:extLst>
              <a:ext uri="{FF2B5EF4-FFF2-40B4-BE49-F238E27FC236}">
                <a16:creationId xmlns:a16="http://schemas.microsoft.com/office/drawing/2014/main" id="{E041414A-AB9A-51BC-43DC-F835643C9A42}"/>
              </a:ext>
            </a:extLst>
          </p:cNvPr>
          <p:cNvSpPr txBox="1"/>
          <p:nvPr/>
        </p:nvSpPr>
        <p:spPr>
          <a:xfrm>
            <a:off x="6555314" y="4756140"/>
            <a:ext cx="5288685" cy="400110"/>
          </a:xfrm>
          <a:prstGeom prst="rect">
            <a:avLst/>
          </a:prstGeom>
          <a:noFill/>
        </p:spPr>
        <p:txBody>
          <a:bodyPr wrap="square" lIns="0">
            <a:spAutoFit/>
          </a:bodyPr>
          <a:lstStyle/>
          <a:p>
            <a:pPr>
              <a:spcBef>
                <a:spcPts val="1200"/>
              </a:spcBef>
              <a:spcAft>
                <a:spcPts val="600"/>
              </a:spcAft>
              <a:buNone/>
            </a:pPr>
            <a:r>
              <a:rPr lang="en-AU" sz="1000" dirty="0">
                <a:effectLst/>
                <a:ea typeface="Calibri" panose="020F0502020204030204" pitchFamily="34" charset="0"/>
              </a:rPr>
              <a:t>Suzume (6 April 2024) ‘</a:t>
            </a:r>
            <a:r>
              <a:rPr lang="en-GB" sz="1000" u="sng" dirty="0">
                <a:solidFill>
                  <a:srgbClr val="2F5496"/>
                </a:solidFill>
                <a:effectLst/>
                <a:ea typeface="Calibri" panose="020F0502020204030204" pitchFamily="34" charset="0"/>
                <a:hlinkClick r:id="rId4"/>
              </a:rPr>
              <a:t>Suzume | Official Trailer 1 | Netflix</a:t>
            </a:r>
            <a:r>
              <a:rPr lang="en-AU" sz="1000" dirty="0">
                <a:effectLst/>
                <a:ea typeface="Calibri" panose="020F0502020204030204" pitchFamily="34" charset="0"/>
              </a:rPr>
              <a:t>.’, Suzume, YouTube, accessed 30 June 2025. </a:t>
            </a:r>
          </a:p>
        </p:txBody>
      </p:sp>
      <p:sp>
        <p:nvSpPr>
          <p:cNvPr id="67" name="Slide Number Placeholder 1">
            <a:extLst>
              <a:ext uri="{FF2B5EF4-FFF2-40B4-BE49-F238E27FC236}">
                <a16:creationId xmlns:a16="http://schemas.microsoft.com/office/drawing/2014/main" id="{A0CD4B6D-097B-61E0-B022-6DADA4AE11A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107677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72F0F032-4886-6AB1-7342-A7EA1C8B90C2}"/>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491CAEF1-0872-5A63-C900-E6FCD0D56A30}"/>
              </a:ext>
            </a:extLst>
          </p:cNvPr>
          <p:cNvSpPr txBox="1">
            <a:spLocks noGrp="1"/>
          </p:cNvSpPr>
          <p:nvPr>
            <p:ph type="title" idx="4294967295"/>
          </p:nvPr>
        </p:nvSpPr>
        <p:spPr>
          <a:xfrm>
            <a:off x="512400" y="517324"/>
            <a:ext cx="10470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3.2 – </a:t>
            </a:r>
            <a:r>
              <a:rPr kumimoji="0" lang="en-AU" sz="3600" b="0" i="1" u="none" strike="noStrike" kern="1200" cap="none" spc="0" normalizeH="0" baseline="0" noProof="0">
                <a:ln>
                  <a:noFill/>
                </a:ln>
                <a:solidFill>
                  <a:schemeClr val="accent1"/>
                </a:solidFill>
                <a:effectLst/>
                <a:uLnTx/>
                <a:uFillTx/>
                <a:latin typeface="+mj-lt"/>
                <a:ea typeface="+mj-ea"/>
                <a:cs typeface="Arial"/>
              </a:rPr>
              <a:t>Suzume – </a:t>
            </a:r>
            <a:r>
              <a:rPr kumimoji="0" lang="en-AU" sz="3600" b="0" i="0" u="none" strike="noStrike" kern="1200" cap="none" spc="0" normalizeH="0" baseline="0" noProof="0">
                <a:ln>
                  <a:noFill/>
                </a:ln>
                <a:solidFill>
                  <a:schemeClr val="accent1"/>
                </a:solidFill>
                <a:effectLst/>
                <a:uLnTx/>
                <a:uFillTx/>
                <a:latin typeface="+mj-lt"/>
                <a:ea typeface="+mj-ea"/>
                <a:cs typeface="Arial"/>
              </a:rPr>
              <a:t>the main theme </a:t>
            </a:r>
            <a:r>
              <a:rPr lang="en-AU" sz="3600" b="0" i="0" kern="1200">
                <a:solidFill>
                  <a:schemeClr val="accent1"/>
                </a:solidFill>
                <a:effectLst/>
                <a:latin typeface="+mj-lt"/>
                <a:ea typeface="+mj-ea"/>
                <a:cs typeface="Arial" panose="020B0604020202020204" pitchFamily="34" charset="0"/>
              </a:rPr>
              <a:t>(2)</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Box 2">
            <a:extLst>
              <a:ext uri="{FF2B5EF4-FFF2-40B4-BE49-F238E27FC236}">
                <a16:creationId xmlns:a16="http://schemas.microsoft.com/office/drawing/2014/main" id="{A0D893D6-C98F-17F6-3C02-652A5A89381C}"/>
              </a:ext>
            </a:extLst>
          </p:cNvPr>
          <p:cNvSpPr txBox="1"/>
          <p:nvPr/>
        </p:nvSpPr>
        <p:spPr>
          <a:xfrm>
            <a:off x="514027" y="1062925"/>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Listening </a:t>
            </a:r>
            <a:endParaRPr lang="en-GB">
              <a:latin typeface="+mj-lt"/>
            </a:endParaRPr>
          </a:p>
        </p:txBody>
      </p:sp>
      <p:pic>
        <p:nvPicPr>
          <p:cNvPr id="2" name="Online Media 1" title="RADWIMPS ~ Suzume no tojimari theme song (tiktok live) すずめ - feat. Toaka❤️ #tiktok #live">
            <a:hlinkClick r:id="" action="ppaction://media"/>
            <a:extLst>
              <a:ext uri="{FF2B5EF4-FFF2-40B4-BE49-F238E27FC236}">
                <a16:creationId xmlns:a16="http://schemas.microsoft.com/office/drawing/2014/main" id="{725E18DD-CFB0-DD49-2F6A-90948BBA96B8}"/>
              </a:ext>
            </a:extLst>
          </p:cNvPr>
          <p:cNvPicPr>
            <a:picLocks noRot="1" noChangeAspect="1"/>
          </p:cNvPicPr>
          <p:nvPr>
            <a:videoFile r:link="rId1"/>
          </p:nvPr>
        </p:nvPicPr>
        <p:blipFill>
          <a:blip r:embed="rId4"/>
          <a:stretch>
            <a:fillRect/>
          </a:stretch>
        </p:blipFill>
        <p:spPr>
          <a:xfrm>
            <a:off x="579752" y="1486150"/>
            <a:ext cx="6870915" cy="4635936"/>
          </a:xfrm>
          <a:prstGeom prst="rect">
            <a:avLst/>
          </a:prstGeom>
        </p:spPr>
      </p:pic>
      <p:sp>
        <p:nvSpPr>
          <p:cNvPr id="6" name="TextBox 5">
            <a:extLst>
              <a:ext uri="{FF2B5EF4-FFF2-40B4-BE49-F238E27FC236}">
                <a16:creationId xmlns:a16="http://schemas.microsoft.com/office/drawing/2014/main" id="{A7521240-4ACA-FF88-67DA-9C73B370A949}"/>
              </a:ext>
            </a:extLst>
          </p:cNvPr>
          <p:cNvSpPr txBox="1"/>
          <p:nvPr/>
        </p:nvSpPr>
        <p:spPr>
          <a:xfrm>
            <a:off x="579751" y="6205890"/>
            <a:ext cx="6870915" cy="525465"/>
          </a:xfrm>
          <a:prstGeom prst="rect">
            <a:avLst/>
          </a:prstGeom>
          <a:noFill/>
        </p:spPr>
        <p:txBody>
          <a:bodyPr wrap="square">
            <a:spAutoFit/>
          </a:bodyPr>
          <a:lstStyle/>
          <a:p>
            <a:pPr>
              <a:lnSpc>
                <a:spcPct val="150000"/>
              </a:lnSpc>
              <a:spcBef>
                <a:spcPts val="1200"/>
              </a:spcBef>
              <a:spcAft>
                <a:spcPts val="600"/>
              </a:spcAft>
              <a:buNone/>
            </a:pPr>
            <a:r>
              <a:rPr lang="en-AU" sz="1000" dirty="0">
                <a:effectLst/>
                <a:ea typeface="Calibri" panose="020F0502020204030204" pitchFamily="34" charset="0"/>
              </a:rPr>
              <a:t>RADWIMPS featuring </a:t>
            </a:r>
            <a:r>
              <a:rPr lang="en-AU" sz="1000" dirty="0" err="1">
                <a:effectLst/>
                <a:ea typeface="Calibri" panose="020F0502020204030204" pitchFamily="34" charset="0"/>
              </a:rPr>
              <a:t>Toaka</a:t>
            </a:r>
            <a:r>
              <a:rPr lang="en-AU" sz="1000" dirty="0">
                <a:effectLst/>
                <a:ea typeface="Calibri" panose="020F0502020204030204" pitchFamily="34" charset="0"/>
              </a:rPr>
              <a:t> (30 September 2022) </a:t>
            </a:r>
            <a:r>
              <a:rPr lang="en-AU" sz="1000" u="sng" dirty="0">
                <a:solidFill>
                  <a:srgbClr val="2F5496"/>
                </a:solidFill>
                <a:effectLst/>
                <a:ea typeface="Calibri" panose="020F0502020204030204" pitchFamily="34" charset="0"/>
                <a:hlinkClick r:id="rId5"/>
              </a:rPr>
              <a:t>‘RADWIMPS ~ Suzume no tojimari theme song (tiktok live) </a:t>
            </a:r>
            <a:r>
              <a:rPr lang="en-US" sz="1000" u="sng" dirty="0">
                <a:solidFill>
                  <a:srgbClr val="2F5496"/>
                </a:solidFill>
                <a:effectLst/>
                <a:ea typeface="Calibri" panose="020F0502020204030204" pitchFamily="34" charset="0"/>
                <a:cs typeface="MS Gothic" panose="020B0609070205080204" pitchFamily="49" charset="-128"/>
                <a:hlinkClick r:id="rId5"/>
              </a:rPr>
              <a:t>すずめ</a:t>
            </a:r>
            <a:r>
              <a:rPr lang="en-AU" sz="1000" u="sng" dirty="0">
                <a:solidFill>
                  <a:srgbClr val="2F5496"/>
                </a:solidFill>
                <a:effectLst/>
                <a:ea typeface="Calibri" panose="020F0502020204030204" pitchFamily="34" charset="0"/>
                <a:hlinkClick r:id="rId5"/>
              </a:rPr>
              <a:t> - feat. Toaka</a:t>
            </a:r>
            <a:r>
              <a:rPr lang="en-AU" sz="1000" dirty="0">
                <a:effectLst/>
                <a:ea typeface="Calibri" panose="020F0502020204030204" pitchFamily="34" charset="0"/>
              </a:rPr>
              <a:t>’, RADWIMPS featuring </a:t>
            </a:r>
            <a:r>
              <a:rPr lang="en-AU" sz="1000" dirty="0" err="1">
                <a:effectLst/>
                <a:ea typeface="Calibri" panose="020F0502020204030204" pitchFamily="34" charset="0"/>
              </a:rPr>
              <a:t>Toaka</a:t>
            </a:r>
            <a:r>
              <a:rPr lang="en-AU" sz="1000" dirty="0">
                <a:effectLst/>
                <a:ea typeface="Calibri" panose="020F0502020204030204" pitchFamily="34" charset="0"/>
              </a:rPr>
              <a:t>, YouTube, accessed 30 June 2025. </a:t>
            </a:r>
          </a:p>
        </p:txBody>
      </p:sp>
      <p:sp>
        <p:nvSpPr>
          <p:cNvPr id="4" name="TextBox 3">
            <a:extLst>
              <a:ext uri="{FF2B5EF4-FFF2-40B4-BE49-F238E27FC236}">
                <a16:creationId xmlns:a16="http://schemas.microsoft.com/office/drawing/2014/main" id="{C0D9BD5D-29AE-3E22-562C-D02A5FE6E2FF}"/>
              </a:ext>
            </a:extLst>
          </p:cNvPr>
          <p:cNvSpPr txBox="1"/>
          <p:nvPr/>
        </p:nvSpPr>
        <p:spPr>
          <a:xfrm>
            <a:off x="7678057" y="1370702"/>
            <a:ext cx="4165943" cy="316496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Access the  </a:t>
            </a:r>
            <a:r>
              <a:rPr lang="en-AU" sz="1800">
                <a:hlinkClick r:id="rId5"/>
              </a:rPr>
              <a:t>RADWIMPS ~ Suzume no </a:t>
            </a:r>
            <a:r>
              <a:rPr lang="en-AU" sz="1800" err="1">
                <a:hlinkClick r:id="rId5"/>
              </a:rPr>
              <a:t>tojimari</a:t>
            </a:r>
            <a:r>
              <a:rPr lang="en-AU" sz="1800">
                <a:hlinkClick r:id="rId5"/>
              </a:rPr>
              <a:t> theme song (</a:t>
            </a:r>
            <a:r>
              <a:rPr lang="en-AU" sz="1800" err="1">
                <a:hlinkClick r:id="rId5"/>
              </a:rPr>
              <a:t>tiktok</a:t>
            </a:r>
            <a:r>
              <a:rPr lang="en-AU" sz="1800">
                <a:hlinkClick r:id="rId5"/>
              </a:rPr>
              <a:t> live) </a:t>
            </a:r>
            <a:r>
              <a:rPr lang="ja-JP" altLang="en-US" sz="1800">
                <a:hlinkClick r:id="rId5"/>
              </a:rPr>
              <a:t>すずめ </a:t>
            </a:r>
            <a:r>
              <a:rPr lang="en-US" altLang="ja-JP" sz="1800">
                <a:hlinkClick r:id="rId5"/>
              </a:rPr>
              <a:t>- </a:t>
            </a:r>
            <a:r>
              <a:rPr lang="en-AU" sz="1800">
                <a:hlinkClick r:id="rId5"/>
              </a:rPr>
              <a:t>feat. </a:t>
            </a:r>
            <a:r>
              <a:rPr lang="en-AU" sz="1800" err="1">
                <a:hlinkClick r:id="rId5"/>
              </a:rPr>
              <a:t>Toaka</a:t>
            </a:r>
            <a:r>
              <a:rPr lang="en-AU" sz="1800">
                <a:hlinkClick r:id="rId5"/>
              </a:rPr>
              <a:t> (0.00 - 0.24) </a:t>
            </a:r>
            <a:r>
              <a:rPr lang="en-AU" sz="1800"/>
              <a:t>on YouTube and complete the reflection question.</a:t>
            </a:r>
            <a:endParaRPr lang="en-GB" sz="1800" b="1">
              <a:cs typeface="Arial"/>
            </a:endParaRPr>
          </a:p>
          <a:p>
            <a:pPr>
              <a:lnSpc>
                <a:spcPct val="150000"/>
              </a:lnSpc>
              <a:spcAft>
                <a:spcPts val="1200"/>
              </a:spcAft>
            </a:pPr>
            <a:r>
              <a:rPr lang="en-GB" sz="1800" b="1">
                <a:latin typeface="+mj-lt"/>
                <a:cs typeface="Arial"/>
              </a:rPr>
              <a:t>Reflection question</a:t>
            </a:r>
          </a:p>
          <a:p>
            <a:pPr>
              <a:lnSpc>
                <a:spcPct val="150000"/>
              </a:lnSpc>
              <a:spcAft>
                <a:spcPts val="1200"/>
              </a:spcAft>
            </a:pPr>
            <a:r>
              <a:rPr lang="en-GB" sz="1800">
                <a:solidFill>
                  <a:srgbClr val="22272B"/>
                </a:solidFill>
                <a:cs typeface="Arial"/>
              </a:rPr>
              <a:t>How is this version by RADWIMPS different from the trailer? </a:t>
            </a:r>
          </a:p>
        </p:txBody>
      </p:sp>
      <p:sp>
        <p:nvSpPr>
          <p:cNvPr id="67" name="Slide Number Placeholder 1">
            <a:extLst>
              <a:ext uri="{FF2B5EF4-FFF2-40B4-BE49-F238E27FC236}">
                <a16:creationId xmlns:a16="http://schemas.microsoft.com/office/drawing/2014/main" id="{BDE7B87E-C7CA-FE75-E35C-D1BB5AD4F0D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368945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975C2127-BF7F-B99E-34B3-1FC55D311EFA}"/>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91878D91-BCDF-3E42-EE3A-DB84CC6DE9A1}"/>
              </a:ext>
            </a:extLst>
          </p:cNvPr>
          <p:cNvSpPr txBox="1">
            <a:spLocks noGrp="1"/>
          </p:cNvSpPr>
          <p:nvPr>
            <p:ph type="title" idx="4294967295"/>
          </p:nvPr>
        </p:nvSpPr>
        <p:spPr>
          <a:xfrm>
            <a:off x="512400" y="392833"/>
            <a:ext cx="10470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3.3 –  comparison </a:t>
            </a:r>
            <a:r>
              <a:rPr lang="en-AU" sz="3600" b="0" i="0" kern="1200">
                <a:solidFill>
                  <a:schemeClr val="accent1"/>
                </a:solidFill>
                <a:effectLst/>
                <a:latin typeface="+mj-lt"/>
                <a:ea typeface="+mj-ea"/>
                <a:cs typeface="Arial" panose="020B0604020202020204" pitchFamily="34" charset="0"/>
              </a:rPr>
              <a:t>(1)</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Box 4">
            <a:extLst>
              <a:ext uri="{FF2B5EF4-FFF2-40B4-BE49-F238E27FC236}">
                <a16:creationId xmlns:a16="http://schemas.microsoft.com/office/drawing/2014/main" id="{EFC04E37-13E8-897F-01B1-14302B079D53}"/>
              </a:ext>
            </a:extLst>
          </p:cNvPr>
          <p:cNvSpPr txBox="1"/>
          <p:nvPr/>
        </p:nvSpPr>
        <p:spPr>
          <a:xfrm>
            <a:off x="512400" y="108229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Listening</a:t>
            </a:r>
            <a:endParaRPr lang="en-GB">
              <a:latin typeface="+mj-lt"/>
            </a:endParaRPr>
          </a:p>
        </p:txBody>
      </p:sp>
      <p:sp>
        <p:nvSpPr>
          <p:cNvPr id="4" name="TextBox 3">
            <a:extLst>
              <a:ext uri="{FF2B5EF4-FFF2-40B4-BE49-F238E27FC236}">
                <a16:creationId xmlns:a16="http://schemas.microsoft.com/office/drawing/2014/main" id="{5BEE081B-4AAF-3400-C8FF-EC1854B10E7A}"/>
              </a:ext>
            </a:extLst>
          </p:cNvPr>
          <p:cNvSpPr txBox="1"/>
          <p:nvPr/>
        </p:nvSpPr>
        <p:spPr>
          <a:xfrm>
            <a:off x="354022" y="1516670"/>
            <a:ext cx="3602808" cy="2118529"/>
          </a:xfrm>
          <a:prstGeom prst="rect">
            <a:avLst/>
          </a:prstGeom>
          <a:noFill/>
        </p:spPr>
        <p:txBody>
          <a:bodyPr wrap="square">
            <a:spAutoFit/>
          </a:bodyPr>
          <a:lstStyle/>
          <a:p>
            <a:pPr>
              <a:lnSpc>
                <a:spcPct val="150000"/>
              </a:lnSpc>
              <a:spcAft>
                <a:spcPts val="1200"/>
              </a:spcAft>
              <a:buNone/>
            </a:pPr>
            <a:r>
              <a:rPr lang="en-AU" sz="1800" dirty="0">
                <a:effectLst/>
                <a:ea typeface="Calibri" panose="020F0502020204030204" pitchFamily="34" charset="0"/>
              </a:rPr>
              <a:t>Access the </a:t>
            </a:r>
            <a:r>
              <a:rPr lang="en-AU" sz="1800" u="sng" dirty="0">
                <a:solidFill>
                  <a:srgbClr val="2F5496"/>
                </a:solidFill>
                <a:effectLst/>
                <a:ea typeface="Calibri" panose="020F0502020204030204" pitchFamily="34" charset="0"/>
                <a:hlinkClick r:id="rId4"/>
              </a:rPr>
              <a:t> Suzume - Full Main Theme [Piano Sheet Music]</a:t>
            </a:r>
            <a:r>
              <a:rPr lang="en-AU" sz="1800" dirty="0">
                <a:effectLst/>
                <a:ea typeface="Calibri" panose="020F0502020204030204" pitchFamily="34" charset="0"/>
              </a:rPr>
              <a:t> (0:00 – 3:40) and complete the reflection questions</a:t>
            </a:r>
            <a:r>
              <a:rPr lang="en-AU" sz="1800" dirty="0">
                <a:ea typeface="Calibri" panose="020F0502020204030204" pitchFamily="34" charset="0"/>
              </a:rPr>
              <a:t> on the next slide. </a:t>
            </a:r>
            <a:endParaRPr lang="en-AU" sz="1800" dirty="0">
              <a:effectLst/>
              <a:ea typeface="Calibri" panose="020F0502020204030204" pitchFamily="34" charset="0"/>
            </a:endParaRPr>
          </a:p>
        </p:txBody>
      </p:sp>
      <p:pic>
        <p:nvPicPr>
          <p:cNvPr id="3" name="Online Media 2" title="Suzume - Full Main Theme [Piano Sheet Music]">
            <a:hlinkClick r:id="" action="ppaction://media"/>
            <a:extLst>
              <a:ext uri="{FF2B5EF4-FFF2-40B4-BE49-F238E27FC236}">
                <a16:creationId xmlns:a16="http://schemas.microsoft.com/office/drawing/2014/main" id="{11276725-1228-4D50-9F6C-5724ECDD915F}"/>
              </a:ext>
            </a:extLst>
          </p:cNvPr>
          <p:cNvPicPr>
            <a:picLocks noRot="1" noChangeAspect="1"/>
          </p:cNvPicPr>
          <p:nvPr>
            <a:videoFile r:link="rId1"/>
          </p:nvPr>
        </p:nvPicPr>
        <p:blipFill>
          <a:blip r:embed="rId5"/>
          <a:stretch>
            <a:fillRect/>
          </a:stretch>
        </p:blipFill>
        <p:spPr>
          <a:xfrm>
            <a:off x="4187149" y="1516670"/>
            <a:ext cx="7854976" cy="4432840"/>
          </a:xfrm>
          <a:prstGeom prst="rect">
            <a:avLst/>
          </a:prstGeom>
        </p:spPr>
      </p:pic>
      <p:sp>
        <p:nvSpPr>
          <p:cNvPr id="6" name="TextBox 5">
            <a:extLst>
              <a:ext uri="{FF2B5EF4-FFF2-40B4-BE49-F238E27FC236}">
                <a16:creationId xmlns:a16="http://schemas.microsoft.com/office/drawing/2014/main" id="{07AE526F-263F-33AC-5AC6-6846C2508BB9}"/>
              </a:ext>
            </a:extLst>
          </p:cNvPr>
          <p:cNvSpPr txBox="1"/>
          <p:nvPr/>
        </p:nvSpPr>
        <p:spPr>
          <a:xfrm>
            <a:off x="4187149" y="6085439"/>
            <a:ext cx="7854976" cy="294632"/>
          </a:xfrm>
          <a:prstGeom prst="rect">
            <a:avLst/>
          </a:prstGeom>
          <a:noFill/>
        </p:spPr>
        <p:txBody>
          <a:bodyPr wrap="square" lIns="0">
            <a:spAutoFit/>
          </a:bodyPr>
          <a:lstStyle/>
          <a:p>
            <a:pPr>
              <a:lnSpc>
                <a:spcPct val="150000"/>
              </a:lnSpc>
              <a:spcAft>
                <a:spcPts val="1200"/>
              </a:spcAft>
              <a:buNone/>
            </a:pPr>
            <a:r>
              <a:rPr lang="en-AU" sz="1000" dirty="0" err="1">
                <a:effectLst/>
                <a:ea typeface="Calibri" panose="020F0502020204030204" pitchFamily="34" charset="0"/>
              </a:rPr>
              <a:t>Torby</a:t>
            </a:r>
            <a:r>
              <a:rPr lang="en-AU" sz="1000" dirty="0">
                <a:effectLst/>
                <a:ea typeface="Calibri" panose="020F0502020204030204" pitchFamily="34" charset="0"/>
              </a:rPr>
              <a:t> Brand (5 February 2024) </a:t>
            </a:r>
            <a:r>
              <a:rPr lang="en-AU" sz="1000" u="sng" dirty="0">
                <a:solidFill>
                  <a:srgbClr val="2F5496"/>
                </a:solidFill>
                <a:effectLst/>
                <a:ea typeface="Calibri" panose="020F0502020204030204" pitchFamily="34" charset="0"/>
                <a:hlinkClick r:id="rId4"/>
              </a:rPr>
              <a:t>‘Suzume - Full Main Theme [Piano Sheet Music]</a:t>
            </a:r>
            <a:r>
              <a:rPr lang="en-AU" sz="1000" dirty="0">
                <a:effectLst/>
                <a:ea typeface="Calibri" panose="020F0502020204030204" pitchFamily="34" charset="0"/>
              </a:rPr>
              <a:t>’, </a:t>
            </a:r>
            <a:r>
              <a:rPr lang="en-AU" sz="1000" dirty="0" err="1">
                <a:effectLst/>
                <a:ea typeface="Calibri" panose="020F0502020204030204" pitchFamily="34" charset="0"/>
              </a:rPr>
              <a:t>Torby</a:t>
            </a:r>
            <a:r>
              <a:rPr lang="en-AU" sz="1000" dirty="0">
                <a:effectLst/>
                <a:ea typeface="Calibri" panose="020F0502020204030204" pitchFamily="34" charset="0"/>
              </a:rPr>
              <a:t> Brand, YouTube, accessed 4 July 2025. </a:t>
            </a:r>
          </a:p>
        </p:txBody>
      </p:sp>
      <p:sp>
        <p:nvSpPr>
          <p:cNvPr id="67" name="Slide Number Placeholder 1">
            <a:extLst>
              <a:ext uri="{FF2B5EF4-FFF2-40B4-BE49-F238E27FC236}">
                <a16:creationId xmlns:a16="http://schemas.microsoft.com/office/drawing/2014/main" id="{C9CF9D28-8106-D7C9-3942-2B296D8F5E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376441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0B320ACA-5955-7C40-BD41-BA5827EBFC43}"/>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59979967-F346-ADEB-E48F-84EFDA112147}"/>
              </a:ext>
            </a:extLst>
          </p:cNvPr>
          <p:cNvSpPr txBox="1">
            <a:spLocks noGrp="1"/>
          </p:cNvSpPr>
          <p:nvPr>
            <p:ph type="title" idx="4294967295"/>
          </p:nvPr>
        </p:nvSpPr>
        <p:spPr>
          <a:xfrm>
            <a:off x="512400" y="279925"/>
            <a:ext cx="10470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3.3 –  comparison </a:t>
            </a:r>
            <a:r>
              <a:rPr lang="en-AU" sz="3600" b="0" i="0" kern="1200">
                <a:solidFill>
                  <a:schemeClr val="accent1"/>
                </a:solidFill>
                <a:effectLst/>
                <a:latin typeface="+mj-lt"/>
                <a:ea typeface="+mj-ea"/>
                <a:cs typeface="Arial" panose="020B0604020202020204" pitchFamily="34" charset="0"/>
              </a:rPr>
              <a:t>(2)</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Box 4">
            <a:extLst>
              <a:ext uri="{FF2B5EF4-FFF2-40B4-BE49-F238E27FC236}">
                <a16:creationId xmlns:a16="http://schemas.microsoft.com/office/drawing/2014/main" id="{AAA677CF-6429-DD4C-1BD4-8B4638B47CF2}"/>
              </a:ext>
            </a:extLst>
          </p:cNvPr>
          <p:cNvSpPr txBox="1"/>
          <p:nvPr/>
        </p:nvSpPr>
        <p:spPr>
          <a:xfrm>
            <a:off x="512400" y="1001267"/>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Listening</a:t>
            </a:r>
            <a:endParaRPr lang="en-GB">
              <a:latin typeface="+mj-lt"/>
            </a:endParaRPr>
          </a:p>
        </p:txBody>
      </p:sp>
      <p:sp>
        <p:nvSpPr>
          <p:cNvPr id="2" name="TextBox 1">
            <a:extLst>
              <a:ext uri="{FF2B5EF4-FFF2-40B4-BE49-F238E27FC236}">
                <a16:creationId xmlns:a16="http://schemas.microsoft.com/office/drawing/2014/main" id="{63692974-5042-F304-05BD-5DD8FC80A9B7}"/>
              </a:ext>
            </a:extLst>
          </p:cNvPr>
          <p:cNvSpPr txBox="1"/>
          <p:nvPr/>
        </p:nvSpPr>
        <p:spPr>
          <a:xfrm>
            <a:off x="512400" y="1484785"/>
            <a:ext cx="6688500" cy="481721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400"/>
              </a:lnSpc>
            </a:pPr>
            <a:r>
              <a:rPr lang="en-GB" sz="1800" b="1">
                <a:latin typeface="+mj-lt"/>
                <a:cs typeface="Segoe UI"/>
              </a:rPr>
              <a:t>Reflection questions</a:t>
            </a:r>
            <a:r>
              <a:rPr lang="en-US" sz="1800">
                <a:latin typeface="+mj-lt"/>
                <a:cs typeface="Segoe UI"/>
              </a:rPr>
              <a:t>​</a:t>
            </a:r>
          </a:p>
          <a:p>
            <a:pPr>
              <a:lnSpc>
                <a:spcPts val="2400"/>
              </a:lnSpc>
            </a:pPr>
            <a:endParaRPr lang="en-US" sz="1800">
              <a:cs typeface="Segoe UI"/>
            </a:endParaRPr>
          </a:p>
          <a:p>
            <a:pPr marL="285750" indent="-285750">
              <a:lnSpc>
                <a:spcPct val="150000"/>
              </a:lnSpc>
              <a:spcAft>
                <a:spcPts val="1200"/>
              </a:spcAft>
              <a:buFont typeface="Arial"/>
              <a:buChar char="•"/>
            </a:pPr>
            <a:r>
              <a:rPr lang="en-GB" sz="1600">
                <a:cs typeface="Segoe UI"/>
              </a:rPr>
              <a:t>in bars 5 – 8, what are the harmonic choices made by the composer? </a:t>
            </a:r>
            <a:r>
              <a:rPr lang="en-US" sz="1600">
                <a:cs typeface="Segoe UI"/>
              </a:rPr>
              <a:t>​</a:t>
            </a:r>
          </a:p>
          <a:p>
            <a:pPr marL="285750" indent="-285750">
              <a:lnSpc>
                <a:spcPct val="150000"/>
              </a:lnSpc>
              <a:spcAft>
                <a:spcPts val="1200"/>
              </a:spcAft>
              <a:buFont typeface="Arial"/>
              <a:buChar char="•"/>
            </a:pPr>
            <a:r>
              <a:rPr lang="en-GB" sz="1600">
                <a:cs typeface="Segoe UI"/>
              </a:rPr>
              <a:t>how is the theme different from bars 1–4? </a:t>
            </a:r>
            <a:r>
              <a:rPr lang="en-US" sz="1600">
                <a:cs typeface="Segoe UI"/>
              </a:rPr>
              <a:t>​</a:t>
            </a:r>
          </a:p>
          <a:p>
            <a:pPr marL="285750" indent="-285750">
              <a:lnSpc>
                <a:spcPct val="150000"/>
              </a:lnSpc>
              <a:spcAft>
                <a:spcPts val="1200"/>
              </a:spcAft>
              <a:buFont typeface="Arial"/>
              <a:buChar char="•"/>
            </a:pPr>
            <a:r>
              <a:rPr lang="en-GB" sz="1600">
                <a:cs typeface="Segoe UI"/>
              </a:rPr>
              <a:t>identify a better way to write the rolled seconds used in bars 5–8. </a:t>
            </a:r>
            <a:r>
              <a:rPr lang="en-US" sz="1600">
                <a:cs typeface="Segoe UI"/>
              </a:rPr>
              <a:t>​</a:t>
            </a:r>
          </a:p>
          <a:p>
            <a:pPr marL="285750" indent="-285750">
              <a:lnSpc>
                <a:spcPct val="150000"/>
              </a:lnSpc>
              <a:spcAft>
                <a:spcPts val="1200"/>
              </a:spcAft>
              <a:buFont typeface="Arial"/>
              <a:buChar char="•"/>
            </a:pPr>
            <a:r>
              <a:rPr lang="en-GB" sz="1600">
                <a:cs typeface="Segoe UI"/>
              </a:rPr>
              <a:t>describe the pitch and duration elements used in the 4 transition bars  – bars 9–12. </a:t>
            </a:r>
            <a:r>
              <a:rPr lang="en-US" sz="1600">
                <a:cs typeface="Segoe UI"/>
              </a:rPr>
              <a:t>​</a:t>
            </a:r>
          </a:p>
          <a:p>
            <a:pPr marL="285750" indent="-285750">
              <a:lnSpc>
                <a:spcPct val="150000"/>
              </a:lnSpc>
              <a:spcAft>
                <a:spcPts val="1200"/>
              </a:spcAft>
              <a:buFont typeface="Arial"/>
              <a:buChar char="•"/>
            </a:pPr>
            <a:r>
              <a:rPr lang="en-GB" sz="1600">
                <a:cs typeface="Segoe UI"/>
              </a:rPr>
              <a:t>how is the theme treated in bars 13–16?</a:t>
            </a:r>
            <a:r>
              <a:rPr lang="en-US" sz="1600">
                <a:cs typeface="Segoe UI"/>
              </a:rPr>
              <a:t>​</a:t>
            </a:r>
          </a:p>
          <a:p>
            <a:pPr marL="285750" indent="-285750">
              <a:lnSpc>
                <a:spcPct val="150000"/>
              </a:lnSpc>
              <a:spcAft>
                <a:spcPts val="1200"/>
              </a:spcAft>
              <a:buFont typeface="Arial"/>
              <a:buChar char="•"/>
            </a:pPr>
            <a:r>
              <a:rPr lang="en-GB" sz="1600">
                <a:cs typeface="Segoe UI"/>
              </a:rPr>
              <a:t>how do bars 17–20 use repetition? </a:t>
            </a:r>
            <a:r>
              <a:rPr lang="en-US" sz="1600">
                <a:cs typeface="Segoe UI"/>
              </a:rPr>
              <a:t>​</a:t>
            </a:r>
          </a:p>
          <a:p>
            <a:pPr marL="285750" indent="-285750">
              <a:lnSpc>
                <a:spcPct val="150000"/>
              </a:lnSpc>
              <a:spcAft>
                <a:spcPts val="1200"/>
              </a:spcAft>
              <a:buFont typeface="Arial"/>
              <a:buChar char="•"/>
            </a:pPr>
            <a:r>
              <a:rPr lang="en-GB" sz="1600">
                <a:cs typeface="Segoe UI"/>
              </a:rPr>
              <a:t>theme B (bars 21–26) is 6 bars long. Identify the chord progression used. How is the melodic structure different from theme A?</a:t>
            </a:r>
            <a:r>
              <a:rPr lang="en-US" sz="1600">
                <a:cs typeface="Segoe UI"/>
              </a:rPr>
              <a:t>​</a:t>
            </a:r>
          </a:p>
        </p:txBody>
      </p:sp>
      <p:pic>
        <p:nvPicPr>
          <p:cNvPr id="6" name="Picture 5">
            <a:extLst>
              <a:ext uri="{FF2B5EF4-FFF2-40B4-BE49-F238E27FC236}">
                <a16:creationId xmlns:a16="http://schemas.microsoft.com/office/drawing/2014/main" id="{578A3299-4FB2-E1E0-0BC3-8F376208BB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0650" y="1484785"/>
            <a:ext cx="3943350" cy="3943350"/>
          </a:xfrm>
          <a:prstGeom prst="rect">
            <a:avLst/>
          </a:prstGeom>
        </p:spPr>
      </p:pic>
      <p:sp>
        <p:nvSpPr>
          <p:cNvPr id="8" name="TextBox 7">
            <a:extLst>
              <a:ext uri="{FF2B5EF4-FFF2-40B4-BE49-F238E27FC236}">
                <a16:creationId xmlns:a16="http://schemas.microsoft.com/office/drawing/2014/main" id="{B985D31D-8A70-544B-4686-5BC075FFAC07}"/>
              </a:ext>
              <a:ext uri="{C183D7F6-B498-43B3-948B-1728B52AA6E4}">
                <adec:decorative xmlns:adec="http://schemas.microsoft.com/office/drawing/2017/decorative" val="1"/>
              </a:ext>
            </a:extLst>
          </p:cNvPr>
          <p:cNvSpPr txBox="1"/>
          <p:nvPr/>
        </p:nvSpPr>
        <p:spPr>
          <a:xfrm>
            <a:off x="7974853" y="5099747"/>
            <a:ext cx="3654122" cy="525465"/>
          </a:xfrm>
          <a:prstGeom prst="rect">
            <a:avLst/>
          </a:prstGeom>
          <a:noFill/>
        </p:spPr>
        <p:txBody>
          <a:bodyPr wrap="square">
            <a:spAutoFit/>
          </a:bodyPr>
          <a:lstStyle/>
          <a:p>
            <a:pPr>
              <a:lnSpc>
                <a:spcPct val="150000"/>
              </a:lnSpc>
            </a:pPr>
            <a:r>
              <a:rPr lang="en-GB" sz="1000" b="0" i="0" u="sng" strike="noStrike">
                <a:solidFill>
                  <a:srgbClr val="467886"/>
                </a:solidFill>
                <a:effectLst/>
                <a:hlinkClick r:id="rId4"/>
              </a:rPr>
              <a:t>Suzume 1</a:t>
            </a:r>
            <a:r>
              <a:rPr lang="en-GB" sz="1000" b="0" i="0">
                <a:solidFill>
                  <a:srgbClr val="000000"/>
                </a:solidFill>
                <a:effectLst/>
              </a:rPr>
              <a:t> (2024) </a:t>
            </a:r>
            <a:r>
              <a:rPr lang="en-GB" sz="1000" b="0" i="0">
                <a:solidFill>
                  <a:srgbClr val="22272B"/>
                </a:solidFill>
                <a:effectLst/>
              </a:rPr>
              <a:t>by Artanis Danvers on DeviantArt. Used under Creative Commons BY-NC-ND 3.0 licence. </a:t>
            </a:r>
            <a:endParaRPr lang="en-US" sz="1000"/>
          </a:p>
        </p:txBody>
      </p:sp>
      <p:sp>
        <p:nvSpPr>
          <p:cNvPr id="67" name="Slide Number Placeholder 1">
            <a:extLst>
              <a:ext uri="{FF2B5EF4-FFF2-40B4-BE49-F238E27FC236}">
                <a16:creationId xmlns:a16="http://schemas.microsoft.com/office/drawing/2014/main" id="{E43C07E7-F956-E216-ECFE-63F2BCB38D6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287611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DD8E318D-C45D-0F19-711B-BF020F8CCD9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5599F824-FEEC-7DC1-1F51-28A119C9AACA}"/>
              </a:ext>
            </a:extLst>
          </p:cNvPr>
          <p:cNvSpPr txBox="1">
            <a:spLocks noGrp="1"/>
          </p:cNvSpPr>
          <p:nvPr>
            <p:ph type="title" idx="4294967295"/>
          </p:nvPr>
        </p:nvSpPr>
        <p:spPr>
          <a:xfrm>
            <a:off x="512400" y="279925"/>
            <a:ext cx="10470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3.4 –  inside the composing process</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Box 4">
            <a:extLst>
              <a:ext uri="{FF2B5EF4-FFF2-40B4-BE49-F238E27FC236}">
                <a16:creationId xmlns:a16="http://schemas.microsoft.com/office/drawing/2014/main" id="{82D97229-C802-AB5B-C6D8-7A483F3AFCD2}"/>
              </a:ext>
            </a:extLst>
          </p:cNvPr>
          <p:cNvSpPr txBox="1"/>
          <p:nvPr/>
        </p:nvSpPr>
        <p:spPr>
          <a:xfrm>
            <a:off x="512400" y="919325"/>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Listening </a:t>
            </a:r>
            <a:endParaRPr lang="en-GB">
              <a:latin typeface="+mj-lt"/>
            </a:endParaRPr>
          </a:p>
        </p:txBody>
      </p:sp>
      <p:pic>
        <p:nvPicPr>
          <p:cNvPr id="4" name="Picture 3">
            <a:extLst>
              <a:ext uri="{FF2B5EF4-FFF2-40B4-BE49-F238E27FC236}">
                <a16:creationId xmlns:a16="http://schemas.microsoft.com/office/drawing/2014/main" id="{AC7B94C8-3674-2818-51FA-A57B61FCA0F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400" y="1320901"/>
            <a:ext cx="2783557" cy="4914900"/>
          </a:xfrm>
          <a:prstGeom prst="rect">
            <a:avLst/>
          </a:prstGeom>
        </p:spPr>
      </p:pic>
      <p:sp>
        <p:nvSpPr>
          <p:cNvPr id="7" name="TextBox 6">
            <a:extLst>
              <a:ext uri="{FF2B5EF4-FFF2-40B4-BE49-F238E27FC236}">
                <a16:creationId xmlns:a16="http://schemas.microsoft.com/office/drawing/2014/main" id="{86C61D0C-7018-BD21-FE98-715F23C8CD00}"/>
              </a:ext>
              <a:ext uri="{C183D7F6-B498-43B3-948B-1728B52AA6E4}">
                <adec:decorative xmlns:adec="http://schemas.microsoft.com/office/drawing/2017/decorative" val="1"/>
              </a:ext>
            </a:extLst>
          </p:cNvPr>
          <p:cNvSpPr txBox="1"/>
          <p:nvPr/>
        </p:nvSpPr>
        <p:spPr>
          <a:xfrm>
            <a:off x="512400" y="6235801"/>
            <a:ext cx="9368200" cy="294632"/>
          </a:xfrm>
          <a:prstGeom prst="rect">
            <a:avLst/>
          </a:prstGeom>
          <a:noFill/>
        </p:spPr>
        <p:txBody>
          <a:bodyPr wrap="square">
            <a:spAutoFit/>
          </a:bodyPr>
          <a:lstStyle/>
          <a:p>
            <a:pPr>
              <a:lnSpc>
                <a:spcPct val="150000"/>
              </a:lnSpc>
            </a:pPr>
            <a:r>
              <a:rPr lang="en-GB" sz="1000" b="0" i="0" u="sng" strike="noStrike">
                <a:solidFill>
                  <a:srgbClr val="467886"/>
                </a:solidFill>
                <a:effectLst/>
                <a:hlinkClick r:id="rId4"/>
              </a:rPr>
              <a:t>Suzume/Suzume no </a:t>
            </a:r>
            <a:r>
              <a:rPr lang="en-GB" sz="1000" b="0" i="0" u="sng" strike="noStrike" err="1">
                <a:solidFill>
                  <a:srgbClr val="467886"/>
                </a:solidFill>
                <a:effectLst/>
                <a:hlinkClick r:id="rId4"/>
              </a:rPr>
              <a:t>Tojimari</a:t>
            </a:r>
            <a:r>
              <a:rPr lang="en-GB" sz="1000" b="0" i="0">
                <a:solidFill>
                  <a:srgbClr val="22272B"/>
                </a:solidFill>
                <a:effectLst/>
              </a:rPr>
              <a:t> (2024) by </a:t>
            </a:r>
            <a:r>
              <a:rPr lang="en-GB" sz="1000" b="0" i="0" err="1">
                <a:solidFill>
                  <a:srgbClr val="22272B"/>
                </a:solidFill>
                <a:effectLst/>
              </a:rPr>
              <a:t>marieauntaunet</a:t>
            </a:r>
            <a:r>
              <a:rPr lang="en-GB" sz="1000" b="0" i="0">
                <a:solidFill>
                  <a:srgbClr val="22272B"/>
                </a:solidFill>
                <a:effectLst/>
              </a:rPr>
              <a:t> on DeviantArt. Used under Creative Commons BY-NC-ND 3.0 licence (accessed November 2025). </a:t>
            </a:r>
            <a:endParaRPr lang="en-US" sz="1000"/>
          </a:p>
        </p:txBody>
      </p:sp>
      <p:sp>
        <p:nvSpPr>
          <p:cNvPr id="2" name="TextBox 1">
            <a:extLst>
              <a:ext uri="{FF2B5EF4-FFF2-40B4-BE49-F238E27FC236}">
                <a16:creationId xmlns:a16="http://schemas.microsoft.com/office/drawing/2014/main" id="{94CD1436-5B86-B3F7-0B6A-BE4C4B656DDD}"/>
              </a:ext>
            </a:extLst>
          </p:cNvPr>
          <p:cNvSpPr txBox="1"/>
          <p:nvPr/>
        </p:nvSpPr>
        <p:spPr>
          <a:xfrm>
            <a:off x="3617333" y="1600575"/>
            <a:ext cx="8340967" cy="435555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600"/>
              <a:t>Access </a:t>
            </a:r>
            <a:r>
              <a:rPr lang="en-AU" sz="1600">
                <a:hlinkClick r:id="rId5"/>
              </a:rPr>
              <a:t>Interview with the composers (RADWIMPS) on the soundtrack for Suzume (3.55 – 6.54), (7.47 – 11.15) and (29.47 – 31:16)</a:t>
            </a:r>
            <a:r>
              <a:rPr lang="en-AU" sz="1600"/>
              <a:t> and complete the questions:</a:t>
            </a:r>
            <a:endParaRPr lang="en-GB" sz="1600" b="1">
              <a:cs typeface="Arial"/>
            </a:endParaRPr>
          </a:p>
          <a:p>
            <a:pPr>
              <a:lnSpc>
                <a:spcPct val="150000"/>
              </a:lnSpc>
              <a:spcAft>
                <a:spcPts val="1200"/>
              </a:spcAft>
            </a:pPr>
            <a:r>
              <a:rPr lang="en-GB" sz="1600" b="1">
                <a:latin typeface="+mj-lt"/>
                <a:cs typeface="Arial"/>
              </a:rPr>
              <a:t>Reflection questions</a:t>
            </a:r>
          </a:p>
          <a:p>
            <a:pPr marL="285750" indent="-285750">
              <a:lnSpc>
                <a:spcPct val="150000"/>
              </a:lnSpc>
              <a:spcAft>
                <a:spcPts val="1200"/>
              </a:spcAft>
              <a:buFont typeface="Arial"/>
              <a:buChar char="•"/>
            </a:pPr>
            <a:r>
              <a:rPr lang="en-GB" sz="1600">
                <a:cs typeface="Arial"/>
              </a:rPr>
              <a:t>What were their initial thoughts about sketching out the sound of ‘</a:t>
            </a:r>
            <a:r>
              <a:rPr lang="en-GB" sz="1600" i="1">
                <a:cs typeface="Arial"/>
              </a:rPr>
              <a:t>Suzume</a:t>
            </a:r>
            <a:r>
              <a:rPr lang="en-GB" sz="1600">
                <a:cs typeface="Arial"/>
              </a:rPr>
              <a:t>’? </a:t>
            </a:r>
          </a:p>
          <a:p>
            <a:pPr marL="285750" indent="-285750">
              <a:lnSpc>
                <a:spcPct val="150000"/>
              </a:lnSpc>
              <a:spcAft>
                <a:spcPts val="1200"/>
              </a:spcAft>
              <a:buFont typeface="Arial"/>
              <a:buChar char="•"/>
            </a:pPr>
            <a:r>
              <a:rPr lang="en-GB" sz="1600">
                <a:cs typeface="Arial"/>
              </a:rPr>
              <a:t>Why and how did they use the traditional sounds of Japanese music? </a:t>
            </a:r>
          </a:p>
          <a:p>
            <a:pPr marL="285750" indent="-285750">
              <a:lnSpc>
                <a:spcPct val="150000"/>
              </a:lnSpc>
              <a:spcAft>
                <a:spcPts val="1200"/>
              </a:spcAft>
              <a:buFont typeface="Arial"/>
              <a:buChar char="•"/>
            </a:pPr>
            <a:r>
              <a:rPr lang="en-GB" sz="1600">
                <a:cs typeface="Arial"/>
              </a:rPr>
              <a:t>How did they capture the feeling of an abandoned place in Japan? </a:t>
            </a:r>
          </a:p>
          <a:p>
            <a:pPr marL="285750" indent="-285750">
              <a:lnSpc>
                <a:spcPct val="150000"/>
              </a:lnSpc>
              <a:spcAft>
                <a:spcPts val="1200"/>
              </a:spcAft>
              <a:buFont typeface="Arial"/>
              <a:buChar char="•"/>
            </a:pPr>
            <a:r>
              <a:rPr lang="en-GB" sz="1600">
                <a:cs typeface="Arial"/>
              </a:rPr>
              <a:t>What was the creative process between RADWIMPS and Kazuma Jinnouchi like? </a:t>
            </a:r>
          </a:p>
          <a:p>
            <a:pPr marL="285750" indent="-285750">
              <a:lnSpc>
                <a:spcPct val="150000"/>
              </a:lnSpc>
              <a:spcAft>
                <a:spcPts val="1200"/>
              </a:spcAft>
              <a:buFont typeface="Arial"/>
              <a:buChar char="•"/>
            </a:pPr>
            <a:r>
              <a:rPr lang="en-GB" sz="1600">
                <a:cs typeface="Arial"/>
              </a:rPr>
              <a:t>What did they learn during the recording process in London?</a:t>
            </a:r>
            <a:endParaRPr lang="en-GB" sz="1600">
              <a:solidFill>
                <a:srgbClr val="22272B"/>
              </a:solidFill>
              <a:cs typeface="Arial"/>
            </a:endParaRPr>
          </a:p>
          <a:p>
            <a:pPr marL="285750" indent="-285750">
              <a:lnSpc>
                <a:spcPct val="150000"/>
              </a:lnSpc>
              <a:spcAft>
                <a:spcPts val="1200"/>
              </a:spcAft>
              <a:buFont typeface="Arial"/>
              <a:buChar char="•"/>
            </a:pPr>
            <a:r>
              <a:rPr lang="en-GB" sz="1600">
                <a:solidFill>
                  <a:srgbClr val="22272B"/>
                </a:solidFill>
                <a:cs typeface="Arial"/>
              </a:rPr>
              <a:t>What do they hope viewers of the film ‘</a:t>
            </a:r>
            <a:r>
              <a:rPr lang="en-GB" sz="1600" i="1">
                <a:solidFill>
                  <a:srgbClr val="22272B"/>
                </a:solidFill>
                <a:cs typeface="Arial"/>
              </a:rPr>
              <a:t>Suzume</a:t>
            </a:r>
            <a:r>
              <a:rPr lang="en-GB" sz="1600">
                <a:solidFill>
                  <a:srgbClr val="22272B"/>
                </a:solidFill>
                <a:cs typeface="Arial"/>
              </a:rPr>
              <a:t>’ take away from the experience? </a:t>
            </a:r>
          </a:p>
        </p:txBody>
      </p:sp>
      <p:sp>
        <p:nvSpPr>
          <p:cNvPr id="67" name="Slide Number Placeholder 1">
            <a:extLst>
              <a:ext uri="{FF2B5EF4-FFF2-40B4-BE49-F238E27FC236}">
                <a16:creationId xmlns:a16="http://schemas.microsoft.com/office/drawing/2014/main" id="{E00929AF-434B-260A-EF79-9BF623972A5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23909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BDBE7"/>
        </a:solidFill>
        <a:effectLst/>
      </p:bgPr>
    </p:bg>
    <p:spTree>
      <p:nvGrpSpPr>
        <p:cNvPr id="1" name="">
          <a:extLst>
            <a:ext uri="{FF2B5EF4-FFF2-40B4-BE49-F238E27FC236}">
              <a16:creationId xmlns:a16="http://schemas.microsoft.com/office/drawing/2014/main" id="{1F001668-B00C-4B84-376A-2AFBD2CF2C4C}"/>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370BA085-617D-C5A2-A299-F759C6C00E84}"/>
              </a:ext>
            </a:extLst>
          </p:cNvPr>
          <p:cNvSpPr txBox="1">
            <a:spLocks noGrp="1"/>
          </p:cNvSpPr>
          <p:nvPr>
            <p:ph type="title" idx="4294967295"/>
          </p:nvPr>
        </p:nvSpPr>
        <p:spPr>
          <a:xfrm>
            <a:off x="512400" y="279925"/>
            <a:ext cx="10470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3.5 – abandoned places </a:t>
            </a:r>
            <a:r>
              <a:rPr lang="en-AU" sz="3600" b="0" i="0" kern="1200">
                <a:solidFill>
                  <a:schemeClr val="accent1"/>
                </a:solidFill>
                <a:effectLst/>
                <a:latin typeface="+mj-lt"/>
                <a:ea typeface="+mj-ea"/>
                <a:cs typeface="Arial" panose="020B0604020202020204" pitchFamily="34" charset="0"/>
              </a:rPr>
              <a:t>(1)</a:t>
            </a:r>
            <a:r>
              <a:rPr kumimoji="0" lang="en-AU" sz="3600" b="0" i="0" u="none" strike="noStrike" kern="1200" cap="none" spc="0" normalizeH="0" baseline="0" noProof="0">
                <a:ln>
                  <a:noFill/>
                </a:ln>
                <a:solidFill>
                  <a:schemeClr val="accent1"/>
                </a:solidFill>
                <a:effectLst/>
                <a:uLnTx/>
                <a:uFillTx/>
                <a:latin typeface="+mj-lt"/>
                <a:ea typeface="+mj-ea"/>
                <a:cs typeface="Arial"/>
              </a:rPr>
              <a:t>  </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Box 4">
            <a:extLst>
              <a:ext uri="{FF2B5EF4-FFF2-40B4-BE49-F238E27FC236}">
                <a16:creationId xmlns:a16="http://schemas.microsoft.com/office/drawing/2014/main" id="{49AD9F0C-8AAE-81AE-1CC7-6D6F9FD466C2}"/>
              </a:ext>
            </a:extLst>
          </p:cNvPr>
          <p:cNvSpPr txBox="1"/>
          <p:nvPr/>
        </p:nvSpPr>
        <p:spPr>
          <a:xfrm>
            <a:off x="512400" y="928099"/>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Composition </a:t>
            </a:r>
            <a:endParaRPr lang="en-GB">
              <a:latin typeface="+mj-lt"/>
            </a:endParaRPr>
          </a:p>
        </p:txBody>
      </p:sp>
      <p:sp>
        <p:nvSpPr>
          <p:cNvPr id="2" name="TextBox 1">
            <a:extLst>
              <a:ext uri="{FF2B5EF4-FFF2-40B4-BE49-F238E27FC236}">
                <a16:creationId xmlns:a16="http://schemas.microsoft.com/office/drawing/2014/main" id="{54353B44-8A0E-B865-ED64-15B8D909CA5B}"/>
              </a:ext>
            </a:extLst>
          </p:cNvPr>
          <p:cNvSpPr txBox="1"/>
          <p:nvPr/>
        </p:nvSpPr>
        <p:spPr>
          <a:xfrm>
            <a:off x="512400" y="1338449"/>
            <a:ext cx="5583600" cy="51655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GB" sz="1800">
                <a:cs typeface="Arial"/>
              </a:rPr>
              <a:t>The interview asked the composers how they captured the feeling of abandoned places in Japan using performing media that is not easily identified. Complete the follow steps to create your own ‘abandoned places’ composition.</a:t>
            </a:r>
          </a:p>
          <a:p>
            <a:pPr marL="342900" indent="-342900">
              <a:lnSpc>
                <a:spcPct val="150000"/>
              </a:lnSpc>
              <a:spcAft>
                <a:spcPts val="600"/>
              </a:spcAft>
              <a:buFont typeface="+mj-lt"/>
              <a:buAutoNum type="arabicPeriod"/>
            </a:pPr>
            <a:r>
              <a:rPr lang="en-GB" sz="1800">
                <a:cs typeface="Arial"/>
              </a:rPr>
              <a:t>Divide into groups and choose a place that is familiar to you.</a:t>
            </a:r>
          </a:p>
          <a:p>
            <a:pPr marL="342900" indent="-342900">
              <a:lnSpc>
                <a:spcPct val="150000"/>
              </a:lnSpc>
              <a:spcAft>
                <a:spcPts val="600"/>
              </a:spcAft>
              <a:buFont typeface="+mj-lt"/>
              <a:buAutoNum type="arabicPeriod"/>
            </a:pPr>
            <a:r>
              <a:rPr lang="en-GB" sz="1800">
                <a:cs typeface="Arial"/>
              </a:rPr>
              <a:t>Using a mood board, brainstorm what that place would look like if it were to become abandoned.</a:t>
            </a:r>
          </a:p>
          <a:p>
            <a:pPr marL="342900" indent="-342900">
              <a:lnSpc>
                <a:spcPct val="150000"/>
              </a:lnSpc>
              <a:spcAft>
                <a:spcPts val="600"/>
              </a:spcAft>
              <a:buFont typeface="+mj-lt"/>
              <a:buAutoNum type="arabicPeriod"/>
            </a:pPr>
            <a:r>
              <a:rPr lang="en-GB" sz="1800">
                <a:cs typeface="Arial"/>
              </a:rPr>
              <a:t>Create a list of musical examples focusing on the elements that would assist in developing the intention. (See the example on the next slide). </a:t>
            </a:r>
            <a:endParaRPr lang="en-GB">
              <a:cs typeface="Arial"/>
            </a:endParaRPr>
          </a:p>
        </p:txBody>
      </p:sp>
      <p:pic>
        <p:nvPicPr>
          <p:cNvPr id="7" name="Picture 6">
            <a:extLst>
              <a:ext uri="{FF2B5EF4-FFF2-40B4-BE49-F238E27FC236}">
                <a16:creationId xmlns:a16="http://schemas.microsoft.com/office/drawing/2014/main" id="{BB2D4544-C8C5-AD68-645A-A87A397778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8375" y="2154847"/>
            <a:ext cx="5313680" cy="3532721"/>
          </a:xfrm>
          <a:prstGeom prst="rect">
            <a:avLst/>
          </a:prstGeom>
        </p:spPr>
      </p:pic>
      <p:sp>
        <p:nvSpPr>
          <p:cNvPr id="4" name="TextBox 3">
            <a:extLst>
              <a:ext uri="{FF2B5EF4-FFF2-40B4-BE49-F238E27FC236}">
                <a16:creationId xmlns:a16="http://schemas.microsoft.com/office/drawing/2014/main" id="{8C572F1A-F3CB-60DC-A3E4-6E23FC6704D1}"/>
              </a:ext>
              <a:ext uri="{C183D7F6-B498-43B3-948B-1728B52AA6E4}">
                <adec:decorative xmlns:adec="http://schemas.microsoft.com/office/drawing/2017/decorative" val="1"/>
              </a:ext>
            </a:extLst>
          </p:cNvPr>
          <p:cNvSpPr txBox="1"/>
          <p:nvPr/>
        </p:nvSpPr>
        <p:spPr>
          <a:xfrm>
            <a:off x="6608375" y="5701674"/>
            <a:ext cx="5313680" cy="525465"/>
          </a:xfrm>
          <a:prstGeom prst="rect">
            <a:avLst/>
          </a:prstGeom>
          <a:noFill/>
        </p:spPr>
        <p:txBody>
          <a:bodyPr wrap="square">
            <a:spAutoFit/>
          </a:bodyPr>
          <a:lstStyle/>
          <a:p>
            <a:pPr>
              <a:lnSpc>
                <a:spcPct val="150000"/>
              </a:lnSpc>
            </a:pPr>
            <a:r>
              <a:rPr lang="en-GB" sz="1000" b="0" i="0" u="sng" strike="noStrike">
                <a:solidFill>
                  <a:srgbClr val="467886"/>
                </a:solidFill>
                <a:effectLst/>
                <a:hlinkClick r:id="rId4"/>
              </a:rPr>
              <a:t>Green plant inside room illustration</a:t>
            </a:r>
            <a:r>
              <a:rPr lang="en-GB" sz="1000" b="0" i="0">
                <a:solidFill>
                  <a:srgbClr val="22272B"/>
                </a:solidFill>
                <a:effectLst/>
              </a:rPr>
              <a:t> (2019) by </a:t>
            </a:r>
            <a:r>
              <a:rPr lang="en-GB" sz="1000" b="0" i="0" err="1">
                <a:solidFill>
                  <a:srgbClr val="22272B"/>
                </a:solidFill>
                <a:effectLst/>
              </a:rPr>
              <a:t>PickPik</a:t>
            </a:r>
            <a:r>
              <a:rPr lang="en-GB" sz="1000" b="0" i="0">
                <a:solidFill>
                  <a:srgbClr val="22272B"/>
                </a:solidFill>
                <a:effectLst/>
              </a:rPr>
              <a:t>, </a:t>
            </a:r>
            <a:r>
              <a:rPr lang="en-GB" sz="1000" b="0" i="0">
                <a:solidFill>
                  <a:srgbClr val="000000"/>
                </a:solidFill>
                <a:effectLst/>
              </a:rPr>
              <a:t>is licensed under Creative Commons 2.0 (</a:t>
            </a:r>
            <a:r>
              <a:rPr lang="en-GB" sz="1000">
                <a:solidFill>
                  <a:srgbClr val="000000"/>
                </a:solidFill>
              </a:rPr>
              <a:t>accessed</a:t>
            </a:r>
            <a:r>
              <a:rPr lang="en-GB" sz="1000" b="0" i="0">
                <a:solidFill>
                  <a:srgbClr val="000000"/>
                </a:solidFill>
                <a:effectLst/>
              </a:rPr>
              <a:t> August 2025) </a:t>
            </a:r>
            <a:endParaRPr lang="en-US" sz="1000"/>
          </a:p>
        </p:txBody>
      </p:sp>
      <p:sp>
        <p:nvSpPr>
          <p:cNvPr id="67" name="Slide Number Placeholder 1">
            <a:extLst>
              <a:ext uri="{FF2B5EF4-FFF2-40B4-BE49-F238E27FC236}">
                <a16:creationId xmlns:a16="http://schemas.microsoft.com/office/drawing/2014/main" id="{A622C021-5383-3C2F-DAA3-F459D581243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9004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BDBE7"/>
        </a:solidFill>
        <a:effectLst/>
      </p:bgPr>
    </p:bg>
    <p:spTree>
      <p:nvGrpSpPr>
        <p:cNvPr id="1" name="">
          <a:extLst>
            <a:ext uri="{FF2B5EF4-FFF2-40B4-BE49-F238E27FC236}">
              <a16:creationId xmlns:a16="http://schemas.microsoft.com/office/drawing/2014/main" id="{191AFC6F-C12A-D265-F4D8-6D08F0B08D48}"/>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876AFFE1-26ED-A2DF-5F9D-B81594CD09A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3.5 –  abandoned places </a:t>
            </a:r>
            <a:r>
              <a:rPr lang="en-AU" sz="3600" b="0" i="0" kern="1200">
                <a:solidFill>
                  <a:schemeClr val="accent1"/>
                </a:solidFill>
                <a:effectLst/>
                <a:latin typeface="Arial" panose="020B0604020202020204" pitchFamily="34" charset="0"/>
                <a:ea typeface="+mj-ea"/>
                <a:cs typeface="Arial" panose="020B0604020202020204" pitchFamily="34" charset="0"/>
              </a:rPr>
              <a:t>(2)</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6" name="Text Placeholder 5">
            <a:extLst>
              <a:ext uri="{FF2B5EF4-FFF2-40B4-BE49-F238E27FC236}">
                <a16:creationId xmlns:a16="http://schemas.microsoft.com/office/drawing/2014/main" id="{CE8DBFD9-1352-69A9-333C-151AF740D75C}"/>
              </a:ext>
            </a:extLst>
          </p:cNvPr>
          <p:cNvSpPr>
            <a:spLocks noGrp="1"/>
          </p:cNvSpPr>
          <p:nvPr>
            <p:ph type="body" sz="quarter" idx="18"/>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46CFD"/>
                </a:solidFill>
                <a:effectLst/>
                <a:uLnTx/>
                <a:uFillTx/>
                <a:latin typeface="Arial" panose="020B0604020202020204"/>
                <a:ea typeface="+mn-ea"/>
                <a:cs typeface="+mn-cs"/>
              </a:rPr>
              <a:t>Composition </a:t>
            </a:r>
            <a:endParaRPr kumimoji="0" lang="en-GB" sz="24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77CC8EF8-3617-BD93-E4A1-09470CD50DA9}"/>
              </a:ext>
            </a:extLst>
          </p:cNvPr>
          <p:cNvSpPr>
            <a:spLocks noGrp="1"/>
          </p:cNvSpPr>
          <p:nvPr>
            <p:ph type="body" sz="quarter" idx="17"/>
          </p:nvPr>
        </p:nvSpPr>
        <p:spPr>
          <a:xfrm>
            <a:off x="360000" y="1567086"/>
            <a:ext cx="6777400" cy="4807835"/>
          </a:xfrm>
        </p:spPr>
        <p:txBody>
          <a:bodyPr/>
          <a:lstStyle/>
          <a:p>
            <a:r>
              <a:rPr lang="en-GB" sz="1800">
                <a:latin typeface="+mn-lt"/>
                <a:cs typeface="Arial"/>
              </a:rPr>
              <a:t>For example, one scenario could be an abandoned church with broken windows and shards of light streaming through dust in the air.</a:t>
            </a:r>
          </a:p>
          <a:p>
            <a:r>
              <a:rPr lang="en-GB" sz="1800" b="1">
                <a:latin typeface="+mn-lt"/>
                <a:cs typeface="Arial"/>
              </a:rPr>
              <a:t>Pitch / melody </a:t>
            </a:r>
            <a:r>
              <a:rPr lang="en-GB" sz="1800">
                <a:latin typeface="+mn-lt"/>
                <a:cs typeface="Arial"/>
              </a:rPr>
              <a:t>– use a modal scale (</a:t>
            </a:r>
            <a:r>
              <a:rPr lang="en-GB" sz="1800" err="1">
                <a:latin typeface="+mn-lt"/>
                <a:cs typeface="Arial"/>
              </a:rPr>
              <a:t>dorian</a:t>
            </a:r>
            <a:r>
              <a:rPr lang="en-GB" sz="1800">
                <a:latin typeface="+mn-lt"/>
                <a:cs typeface="Arial"/>
              </a:rPr>
              <a:t> or aeolian) to create a haunting, ancient quality. Create a chant like motif which is stepwise with a narrow range as it relates to the church location. Occasional high register motifs represent the ‘shards of light’. </a:t>
            </a:r>
          </a:p>
          <a:p>
            <a:r>
              <a:rPr lang="en-GB" sz="1800">
                <a:latin typeface="+mn-lt"/>
                <a:cs typeface="Arial"/>
              </a:rPr>
              <a:t>Using the material developed during the brainstorming process, create 30 seconds of music that captures your chosen abandoned place. Share your composition with the class.</a:t>
            </a:r>
          </a:p>
        </p:txBody>
      </p:sp>
      <p:pic>
        <p:nvPicPr>
          <p:cNvPr id="7" name="Picture 6">
            <a:extLst>
              <a:ext uri="{FF2B5EF4-FFF2-40B4-BE49-F238E27FC236}">
                <a16:creationId xmlns:a16="http://schemas.microsoft.com/office/drawing/2014/main" id="{473E3D67-B362-6518-EC80-CB83704A642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1931" y="1567086"/>
            <a:ext cx="4372067" cy="4380623"/>
          </a:xfrm>
          <a:prstGeom prst="rect">
            <a:avLst/>
          </a:prstGeom>
        </p:spPr>
      </p:pic>
      <p:sp>
        <p:nvSpPr>
          <p:cNvPr id="3" name="TextBox 2">
            <a:extLst>
              <a:ext uri="{FF2B5EF4-FFF2-40B4-BE49-F238E27FC236}">
                <a16:creationId xmlns:a16="http://schemas.microsoft.com/office/drawing/2014/main" id="{35A27B51-B8DF-3D03-1120-ECD745CB991A}"/>
              </a:ext>
              <a:ext uri="{C183D7F6-B498-43B3-948B-1728B52AA6E4}">
                <adec:decorative xmlns:adec="http://schemas.microsoft.com/office/drawing/2017/decorative" val="1"/>
              </a:ext>
            </a:extLst>
          </p:cNvPr>
          <p:cNvSpPr txBox="1"/>
          <p:nvPr/>
        </p:nvSpPr>
        <p:spPr>
          <a:xfrm>
            <a:off x="7471931" y="5947709"/>
            <a:ext cx="4372067" cy="525465"/>
          </a:xfrm>
          <a:prstGeom prst="rect">
            <a:avLst/>
          </a:prstGeom>
          <a:noFill/>
        </p:spPr>
        <p:txBody>
          <a:bodyPr wrap="square" lIns="0">
            <a:spAutoFit/>
          </a:bodyPr>
          <a:lstStyle/>
          <a:p>
            <a:pPr>
              <a:lnSpc>
                <a:spcPct val="150000"/>
              </a:lnSpc>
            </a:pPr>
            <a:r>
              <a:rPr lang="en-US" altLang="en-US" sz="1000" u="sng">
                <a:solidFill>
                  <a:schemeClr val="accent2"/>
                </a:solidFill>
                <a:cs typeface="Arial" panose="020B0604020202020204" pitchFamily="34" charset="0"/>
              </a:rPr>
              <a:t>Abandoned Snowy Piano</a:t>
            </a:r>
            <a:r>
              <a:rPr lang="en-US" altLang="en-US" sz="1000">
                <a:solidFill>
                  <a:schemeClr val="accent2"/>
                </a:solidFill>
                <a:cs typeface="Arial" panose="020B0604020202020204" pitchFamily="34" charset="0"/>
              </a:rPr>
              <a:t> </a:t>
            </a:r>
            <a:r>
              <a:rPr lang="en-US" altLang="en-US" sz="1000">
                <a:solidFill>
                  <a:srgbClr val="000000"/>
                </a:solidFill>
                <a:cs typeface="Arial" panose="020B0604020202020204" pitchFamily="34" charset="0"/>
              </a:rPr>
              <a:t>(2024) by </a:t>
            </a:r>
            <a:r>
              <a:rPr lang="en-US" altLang="en-US" sz="1000" err="1">
                <a:solidFill>
                  <a:srgbClr val="000000"/>
                </a:solidFill>
                <a:cs typeface="Arial" panose="020B0604020202020204" pitchFamily="34" charset="0"/>
              </a:rPr>
              <a:t>Stockcake</a:t>
            </a:r>
            <a:r>
              <a:rPr lang="en-US" altLang="en-US" sz="1000">
                <a:solidFill>
                  <a:srgbClr val="000000"/>
                </a:solidFill>
                <a:cs typeface="Arial" panose="020B0604020202020204" pitchFamily="34" charset="0"/>
              </a:rPr>
              <a:t>, is licensed under Creative Commons 2.0 accessed August 2025 </a:t>
            </a:r>
            <a:endParaRPr lang="en-US" altLang="en-US" sz="1800"/>
          </a:p>
        </p:txBody>
      </p:sp>
      <p:sp>
        <p:nvSpPr>
          <p:cNvPr id="67" name="Slide Number Placeholder 1">
            <a:extLst>
              <a:ext uri="{FF2B5EF4-FFF2-40B4-BE49-F238E27FC236}">
                <a16:creationId xmlns:a16="http://schemas.microsoft.com/office/drawing/2014/main" id="{6B3F6686-6FEE-36BD-0E53-89184B885F4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128781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7EC76015-58FD-D222-7D39-798E8FBEC7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0B6F92E-A726-A8A2-6432-B1686D0B55BF}"/>
              </a:ext>
            </a:extLst>
          </p:cNvPr>
          <p:cNvSpPr>
            <a:spLocks noGrp="1"/>
          </p:cNvSpPr>
          <p:nvPr>
            <p:ph type="title"/>
          </p:nvPr>
        </p:nvSpPr>
        <p:spPr/>
        <p:txBody>
          <a:bodyPr/>
          <a:lstStyle/>
          <a:p>
            <a:r>
              <a:rPr lang="en-AU">
                <a:latin typeface="+mj-lt"/>
                <a:cs typeface="Arial"/>
              </a:rPr>
              <a:t>Activity 1.1 – an introduction to </a:t>
            </a:r>
            <a:r>
              <a:rPr lang="en-AU" i="1">
                <a:latin typeface="+mj-lt"/>
                <a:cs typeface="Arial"/>
              </a:rPr>
              <a:t>taiko </a:t>
            </a:r>
            <a:r>
              <a:rPr lang="en-AU" i="0">
                <a:latin typeface="+mj-lt"/>
                <a:cs typeface="Arial"/>
              </a:rPr>
              <a:t>(1)</a:t>
            </a:r>
          </a:p>
        </p:txBody>
      </p:sp>
      <p:sp>
        <p:nvSpPr>
          <p:cNvPr id="17" name="Text Placeholder 16">
            <a:extLst>
              <a:ext uri="{FF2B5EF4-FFF2-40B4-BE49-F238E27FC236}">
                <a16:creationId xmlns:a16="http://schemas.microsoft.com/office/drawing/2014/main" id="{2A20D317-387E-2A17-5CC8-DF81A961A91A}"/>
              </a:ext>
            </a:extLst>
          </p:cNvPr>
          <p:cNvSpPr>
            <a:spLocks noGrp="1"/>
          </p:cNvSpPr>
          <p:nvPr>
            <p:ph type="body" sz="quarter" idx="18"/>
          </p:nvPr>
        </p:nvSpPr>
        <p:spPr/>
        <p:txBody>
          <a:bodyPr/>
          <a:lstStyle/>
          <a:p>
            <a:r>
              <a:rPr lang="en-US">
                <a:latin typeface="+mj-lt"/>
                <a:cs typeface="Arial"/>
              </a:rPr>
              <a:t>What do you notice and what do you wonder? </a:t>
            </a:r>
            <a:endParaRPr lang="en-US">
              <a:latin typeface="+mj-lt"/>
            </a:endParaRPr>
          </a:p>
        </p:txBody>
      </p:sp>
      <p:sp>
        <p:nvSpPr>
          <p:cNvPr id="3" name="TextBox 2">
            <a:extLst>
              <a:ext uri="{FF2B5EF4-FFF2-40B4-BE49-F238E27FC236}">
                <a16:creationId xmlns:a16="http://schemas.microsoft.com/office/drawing/2014/main" id="{0F9EA311-10F6-D561-309A-D9A26FF2C772}"/>
              </a:ext>
            </a:extLst>
          </p:cNvPr>
          <p:cNvSpPr txBox="1"/>
          <p:nvPr/>
        </p:nvSpPr>
        <p:spPr>
          <a:xfrm>
            <a:off x="357400" y="1514624"/>
            <a:ext cx="4005050" cy="16106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sz="1800"/>
              <a:t>Access this image and write down 2–3 things you notice (for example – key details, main ideas, themes) and 2–3 things you wonder.</a:t>
            </a:r>
            <a:endParaRPr lang="en-US" sz="1800">
              <a:cs typeface="Arial"/>
            </a:endParaRPr>
          </a:p>
        </p:txBody>
      </p:sp>
      <p:pic>
        <p:nvPicPr>
          <p:cNvPr id="6" name="Picture 5" descr="A group of japanese people playing taiko drums with bacchi (sticks) in the air. They are all smiling and quite energetic. ">
            <a:extLst>
              <a:ext uri="{FF2B5EF4-FFF2-40B4-BE49-F238E27FC236}">
                <a16:creationId xmlns:a16="http://schemas.microsoft.com/office/drawing/2014/main" id="{E51285B0-0069-65ED-F26A-DB6D48FB1E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3977" y="1514624"/>
            <a:ext cx="7002393" cy="4684083"/>
          </a:xfrm>
          <a:prstGeom prst="rect">
            <a:avLst/>
          </a:prstGeom>
        </p:spPr>
      </p:pic>
      <p:sp>
        <p:nvSpPr>
          <p:cNvPr id="7" name="TextBox 6">
            <a:extLst>
              <a:ext uri="{FF2B5EF4-FFF2-40B4-BE49-F238E27FC236}">
                <a16:creationId xmlns:a16="http://schemas.microsoft.com/office/drawing/2014/main" id="{6285125F-346E-2C7C-811B-B2E29FD3638B}"/>
              </a:ext>
            </a:extLst>
          </p:cNvPr>
          <p:cNvSpPr txBox="1"/>
          <p:nvPr/>
        </p:nvSpPr>
        <p:spPr>
          <a:xfrm>
            <a:off x="4733977" y="6198707"/>
            <a:ext cx="5829248" cy="525465"/>
          </a:xfrm>
          <a:prstGeom prst="rect">
            <a:avLst/>
          </a:prstGeom>
          <a:noFill/>
        </p:spPr>
        <p:txBody>
          <a:bodyPr wrap="square">
            <a:spAutoFit/>
          </a:bodyPr>
          <a:lstStyle/>
          <a:p>
            <a:pPr>
              <a:lnSpc>
                <a:spcPct val="150000"/>
              </a:lnSpc>
            </a:pPr>
            <a:r>
              <a:rPr lang="en-AU" sz="1000">
                <a:hlinkClick r:id="rId4"/>
              </a:rPr>
              <a:t>Yamato - The Drummers of Japan </a:t>
            </a:r>
            <a:r>
              <a:rPr lang="en-AU" sz="1000"/>
              <a:t>(2010) </a:t>
            </a:r>
            <a:r>
              <a:rPr lang="en-AU" sz="1000" b="0" i="0">
                <a:solidFill>
                  <a:srgbClr val="000000"/>
                </a:solidFill>
                <a:effectLst/>
              </a:rPr>
              <a:t>by Barne227, is licensed under Creative Commons 4.0 (</a:t>
            </a:r>
            <a:r>
              <a:rPr lang="en-AU" sz="1000">
                <a:solidFill>
                  <a:srgbClr val="000000"/>
                </a:solidFill>
              </a:rPr>
              <a:t>accessed </a:t>
            </a:r>
            <a:r>
              <a:rPr lang="en-AU" sz="1000" b="0" i="0">
                <a:solidFill>
                  <a:srgbClr val="000000"/>
                </a:solidFill>
                <a:effectLst/>
              </a:rPr>
              <a:t>August 2025)</a:t>
            </a:r>
            <a:endParaRPr lang="en-US" sz="1000"/>
          </a:p>
        </p:txBody>
      </p:sp>
      <p:sp>
        <p:nvSpPr>
          <p:cNvPr id="2" name="Slide Number Placeholder 1">
            <a:extLst>
              <a:ext uri="{FF2B5EF4-FFF2-40B4-BE49-F238E27FC236}">
                <a16:creationId xmlns:a16="http://schemas.microsoft.com/office/drawing/2014/main" id="{C732C953-9EA6-434B-293F-11AA9D2D6F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15935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86E47-89C4-3801-761E-247EDAE942C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73FF2E6-AEBF-0670-985E-E7ABBA4602BE}"/>
              </a:ext>
            </a:extLst>
          </p:cNvPr>
          <p:cNvSpPr>
            <a:spLocks noGrp="1"/>
          </p:cNvSpPr>
          <p:nvPr>
            <p:ph type="ctrTitle"/>
          </p:nvPr>
        </p:nvSpPr>
        <p:spPr>
          <a:xfrm>
            <a:off x="651888" y="405137"/>
            <a:ext cx="9584312" cy="1487163"/>
          </a:xfrm>
        </p:spPr>
        <p:txBody>
          <a:bodyPr/>
          <a:lstStyle/>
          <a:p>
            <a:r>
              <a:rPr lang="en-AU">
                <a:latin typeface="+mj-lt"/>
                <a:cs typeface="Arial"/>
              </a:rPr>
              <a:t>Learning sequence 4  </a:t>
            </a:r>
            <a:br>
              <a:rPr lang="en-AU">
                <a:latin typeface="+mj-lt"/>
                <a:cs typeface="Arial"/>
              </a:rPr>
            </a:br>
            <a:r>
              <a:rPr lang="en-AU">
                <a:latin typeface="+mj-lt"/>
                <a:cs typeface="Arial"/>
              </a:rPr>
              <a:t>From 8 bit to epic</a:t>
            </a:r>
            <a:r>
              <a:rPr lang="en-AU" sz="3600">
                <a:latin typeface="+mj-lt"/>
                <a:cs typeface="Arial"/>
              </a:rPr>
              <a:t> </a:t>
            </a:r>
            <a:br>
              <a:rPr lang="en-AU" sz="3600">
                <a:latin typeface="+mj-lt"/>
                <a:cs typeface="Arial"/>
              </a:rPr>
            </a:br>
            <a:r>
              <a:rPr lang="en-AU" sz="3600">
                <a:latin typeface="+mj-lt"/>
                <a:cs typeface="Arial"/>
              </a:rPr>
              <a:t>Music in Japanese gaming</a:t>
            </a:r>
            <a:endParaRPr lang="en-AU">
              <a:latin typeface="+mj-lt"/>
              <a:cs typeface="Arial"/>
            </a:endParaRPr>
          </a:p>
        </p:txBody>
      </p:sp>
      <p:pic>
        <p:nvPicPr>
          <p:cNvPr id="4" name="Picture 3">
            <a:extLst>
              <a:ext uri="{FF2B5EF4-FFF2-40B4-BE49-F238E27FC236}">
                <a16:creationId xmlns:a16="http://schemas.microsoft.com/office/drawing/2014/main" id="{79AFCA1E-4AAE-7D4D-60C6-6C81B09494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3033803"/>
            <a:ext cx="6858000" cy="3527578"/>
          </a:xfrm>
          <a:prstGeom prst="rect">
            <a:avLst/>
          </a:prstGeom>
        </p:spPr>
      </p:pic>
    </p:spTree>
    <p:extLst>
      <p:ext uri="{BB962C8B-B14F-4D97-AF65-F5344CB8AC3E}">
        <p14:creationId xmlns:p14="http://schemas.microsoft.com/office/powerpoint/2010/main" val="415756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0CF3E-9AB4-1D2A-A38A-F6B4F5E979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C9B7E37-9FC5-4C22-1F4C-89C14D4210E9}"/>
              </a:ext>
            </a:extLst>
          </p:cNvPr>
          <p:cNvSpPr>
            <a:spLocks noGrp="1"/>
          </p:cNvSpPr>
          <p:nvPr>
            <p:ph type="title"/>
          </p:nvPr>
        </p:nvSpPr>
        <p:spPr/>
        <p:txBody>
          <a:bodyPr/>
          <a:lstStyle/>
          <a:p>
            <a:r>
              <a:rPr lang="en-AU">
                <a:latin typeface="+mj-lt"/>
              </a:rPr>
              <a:t>Learning intentions and success criteria (4)</a:t>
            </a:r>
          </a:p>
        </p:txBody>
      </p:sp>
      <p:sp>
        <p:nvSpPr>
          <p:cNvPr id="3" name="TextBox 2">
            <a:extLst>
              <a:ext uri="{FF2B5EF4-FFF2-40B4-BE49-F238E27FC236}">
                <a16:creationId xmlns:a16="http://schemas.microsoft.com/office/drawing/2014/main" id="{D0A5EE5D-1C7D-F946-DA71-49B3AD606FBC}"/>
              </a:ext>
            </a:extLst>
          </p:cNvPr>
          <p:cNvSpPr txBox="1"/>
          <p:nvPr/>
        </p:nvSpPr>
        <p:spPr>
          <a:xfrm>
            <a:off x="359998" y="1942394"/>
            <a:ext cx="11303000" cy="45556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600" b="1">
                <a:solidFill>
                  <a:schemeClr val="accent1"/>
                </a:solidFill>
                <a:latin typeface="+mj-lt"/>
                <a:cs typeface="Arial"/>
              </a:rPr>
              <a:t>We are learning to</a:t>
            </a:r>
          </a:p>
          <a:p>
            <a:pPr marL="342900" lvl="0" indent="-342900">
              <a:lnSpc>
                <a:spcPct val="150000"/>
              </a:lnSpc>
              <a:spcAft>
                <a:spcPts val="600"/>
              </a:spcAft>
              <a:buFont typeface="Arial" panose="020B0604020202020204" pitchFamily="34" charset="0"/>
              <a:buChar char="•"/>
            </a:pPr>
            <a:r>
              <a:rPr lang="en-AU" sz="1600">
                <a:ea typeface="+mn-lt"/>
                <a:cs typeface="+mn-lt"/>
              </a:rPr>
              <a:t>understand and identify motifs in a range of musical contexts, including classical, film, and video game music</a:t>
            </a:r>
          </a:p>
          <a:p>
            <a:pPr marL="342900" lvl="0" indent="-342900">
              <a:lnSpc>
                <a:spcPct val="150000"/>
              </a:lnSpc>
              <a:spcAft>
                <a:spcPts val="600"/>
              </a:spcAft>
              <a:buFont typeface="Arial" panose="020B0604020202020204" pitchFamily="34" charset="0"/>
              <a:buChar char="•"/>
            </a:pPr>
            <a:r>
              <a:rPr lang="en-AU" sz="1600">
                <a:ea typeface="+mn-lt"/>
                <a:cs typeface="+mn-lt"/>
              </a:rPr>
              <a:t>analyse how composers manipulate motifs through pitch, duration, dynamics, and expression to convey mood and character</a:t>
            </a:r>
          </a:p>
          <a:p>
            <a:pPr marL="342900" lvl="0" indent="-342900">
              <a:lnSpc>
                <a:spcPct val="150000"/>
              </a:lnSpc>
              <a:spcAft>
                <a:spcPts val="600"/>
              </a:spcAft>
              <a:buFont typeface="Arial" panose="020B0604020202020204" pitchFamily="34" charset="0"/>
              <a:buChar char="•"/>
            </a:pPr>
            <a:r>
              <a:rPr lang="en-AU" sz="1600">
                <a:ea typeface="+mn-lt"/>
                <a:cs typeface="+mn-lt"/>
              </a:rPr>
              <a:t>apply compositional techniques to create original motifs and adapt them into loops across different meters and contexts.</a:t>
            </a:r>
            <a:endParaRPr lang="en-AU" sz="1600" b="1">
              <a:cs typeface="Arial"/>
            </a:endParaRPr>
          </a:p>
          <a:p>
            <a:pPr>
              <a:lnSpc>
                <a:spcPct val="150000"/>
              </a:lnSpc>
              <a:spcAft>
                <a:spcPts val="600"/>
              </a:spcAft>
            </a:pPr>
            <a:r>
              <a:rPr lang="en-AU" sz="1600" b="1">
                <a:solidFill>
                  <a:schemeClr val="accent1"/>
                </a:solidFill>
                <a:latin typeface="+mj-lt"/>
                <a:cs typeface="Arial"/>
              </a:rPr>
              <a:t>We can</a:t>
            </a:r>
          </a:p>
          <a:p>
            <a:pPr marL="342900" indent="-342900">
              <a:lnSpc>
                <a:spcPct val="150000"/>
              </a:lnSpc>
              <a:spcAft>
                <a:spcPts val="600"/>
              </a:spcAft>
              <a:buFont typeface="Arial" panose="020B0604020202020204" pitchFamily="34" charset="0"/>
              <a:buChar char="•"/>
            </a:pPr>
            <a:r>
              <a:rPr lang="en-US" sz="1600">
                <a:cs typeface="Arial"/>
              </a:rPr>
              <a:t>accurately identify a motif in different musical excerpts and describe changes to it using correct musical terminology</a:t>
            </a:r>
          </a:p>
          <a:p>
            <a:pPr marL="342900" indent="-342900">
              <a:lnSpc>
                <a:spcPct val="150000"/>
              </a:lnSpc>
              <a:spcAft>
                <a:spcPts val="600"/>
              </a:spcAft>
              <a:buFont typeface="Arial" panose="020B0604020202020204" pitchFamily="34" charset="0"/>
              <a:buChar char="•"/>
            </a:pPr>
            <a:r>
              <a:rPr lang="en-US" sz="1600">
                <a:cs typeface="Arial"/>
              </a:rPr>
              <a:t>compare how motifs are developed in different genres (classical versus video game) and explain why the treatment suits its purpose</a:t>
            </a:r>
          </a:p>
          <a:p>
            <a:pPr marL="342900" indent="-342900">
              <a:lnSpc>
                <a:spcPct val="150000"/>
              </a:lnSpc>
              <a:spcAft>
                <a:spcPts val="600"/>
              </a:spcAft>
              <a:buFont typeface="Arial" panose="020B0604020202020204" pitchFamily="34" charset="0"/>
              <a:buChar char="•"/>
            </a:pPr>
            <a:r>
              <a:rPr lang="en-US" sz="1600">
                <a:cs typeface="Arial"/>
              </a:rPr>
              <a:t>compose an original motif, develop it using compositional devices, and adapt it into a loop in multiple time signatures while keeping it musically coherent. </a:t>
            </a:r>
          </a:p>
        </p:txBody>
      </p:sp>
      <p:sp>
        <p:nvSpPr>
          <p:cNvPr id="2" name="Slide Number Placeholder 1">
            <a:extLst>
              <a:ext uri="{FF2B5EF4-FFF2-40B4-BE49-F238E27FC236}">
                <a16:creationId xmlns:a16="http://schemas.microsoft.com/office/drawing/2014/main" id="{5F45D3FA-8965-C9C8-E5AB-3437112401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3754543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255DF20D-5401-AADB-2DA7-8E4FC21FE7D6}"/>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B14D256A-F4FE-C473-A8DB-FA22A73FFDD8}"/>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4.1 – What is a motif? </a:t>
            </a:r>
            <a:r>
              <a:rPr lang="en-AU" sz="3600" b="0" i="0" kern="1200">
                <a:solidFill>
                  <a:schemeClr val="accent1"/>
                </a:solidFill>
                <a:effectLst/>
                <a:latin typeface="+mj-lt"/>
                <a:ea typeface="+mj-ea"/>
                <a:cs typeface="Arial" panose="020B0604020202020204" pitchFamily="34" charset="0"/>
              </a:rPr>
              <a:t>(1)</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3ED933A7-BBE9-0CBC-6A97-A088B317BD56}"/>
              </a:ext>
            </a:extLst>
          </p:cNvPr>
          <p:cNvSpPr>
            <a:spLocks noGrp="1"/>
          </p:cNvSpPr>
          <p:nvPr>
            <p:ph type="body" sz="quarter" idx="18"/>
          </p:nvPr>
        </p:nvSpPr>
        <p:spPr/>
        <p:txBody>
          <a:bodyPr/>
          <a:lstStyle/>
          <a:p>
            <a:r>
              <a:rPr lang="en-US">
                <a:solidFill>
                  <a:srgbClr val="146CFD"/>
                </a:solidFill>
              </a:rPr>
              <a:t>Listening </a:t>
            </a:r>
            <a:endParaRPr lang="en-GB"/>
          </a:p>
        </p:txBody>
      </p:sp>
      <p:pic>
        <p:nvPicPr>
          <p:cNvPr id="4" name="Picture 3">
            <a:extLst>
              <a:ext uri="{FF2B5EF4-FFF2-40B4-BE49-F238E27FC236}">
                <a16:creationId xmlns:a16="http://schemas.microsoft.com/office/drawing/2014/main" id="{BC32CBC1-8B39-A857-9A92-078EC5847C2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0737" y="4010909"/>
            <a:ext cx="2575863" cy="2505091"/>
          </a:xfrm>
          <a:prstGeom prst="rect">
            <a:avLst/>
          </a:prstGeom>
        </p:spPr>
      </p:pic>
      <p:pic>
        <p:nvPicPr>
          <p:cNvPr id="6" name="Picture 5">
            <a:extLst>
              <a:ext uri="{FF2B5EF4-FFF2-40B4-BE49-F238E27FC236}">
                <a16:creationId xmlns:a16="http://schemas.microsoft.com/office/drawing/2014/main" id="{116EA91D-F2DC-DA5C-0013-59B5F24C0D7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2754431"/>
            <a:ext cx="1390626" cy="581157"/>
          </a:xfrm>
          <a:prstGeom prst="rect">
            <a:avLst/>
          </a:prstGeom>
        </p:spPr>
      </p:pic>
      <p:pic>
        <p:nvPicPr>
          <p:cNvPr id="8" name="Picture 7">
            <a:extLst>
              <a:ext uri="{FF2B5EF4-FFF2-40B4-BE49-F238E27FC236}">
                <a16:creationId xmlns:a16="http://schemas.microsoft.com/office/drawing/2014/main" id="{938C5B9C-C88E-EA55-A7E9-DBC5A1BF475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000" y="3975341"/>
            <a:ext cx="2847339" cy="700883"/>
          </a:xfrm>
          <a:prstGeom prst="rect">
            <a:avLst/>
          </a:prstGeom>
        </p:spPr>
      </p:pic>
      <p:pic>
        <p:nvPicPr>
          <p:cNvPr id="10" name="Picture 9">
            <a:extLst>
              <a:ext uri="{FF2B5EF4-FFF2-40B4-BE49-F238E27FC236}">
                <a16:creationId xmlns:a16="http://schemas.microsoft.com/office/drawing/2014/main" id="{56C04E84-1B41-818D-87AF-4EDC6094CCE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000" y="5437292"/>
            <a:ext cx="1352147" cy="710567"/>
          </a:xfrm>
          <a:prstGeom prst="rect">
            <a:avLst/>
          </a:prstGeom>
        </p:spPr>
      </p:pic>
      <p:sp>
        <p:nvSpPr>
          <p:cNvPr id="12" name="TextBox 11">
            <a:extLst>
              <a:ext uri="{FF2B5EF4-FFF2-40B4-BE49-F238E27FC236}">
                <a16:creationId xmlns:a16="http://schemas.microsoft.com/office/drawing/2014/main" id="{ECA6D99A-4052-AEDA-7DC9-D88BC066C7D8}"/>
              </a:ext>
            </a:extLst>
          </p:cNvPr>
          <p:cNvSpPr txBox="1"/>
          <p:nvPr/>
        </p:nvSpPr>
        <p:spPr>
          <a:xfrm>
            <a:off x="360000" y="1375290"/>
            <a:ext cx="8796000" cy="1287532"/>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Access the YouTube links below and identify the use of pitch, duration, dynamics and expression.</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Excerpt 1 – John Williams  – </a:t>
            </a:r>
            <a:r>
              <a:rPr kumimoji="0" lang="en-AU" sz="1800" b="0" i="0" u="sng" strike="noStrike" kern="1200" cap="none" spc="0" normalizeH="0" baseline="0" noProof="0">
                <a:ln>
                  <a:noFill/>
                </a:ln>
                <a:solidFill>
                  <a:srgbClr val="22272B"/>
                </a:solidFill>
                <a:effectLst/>
                <a:uLnTx/>
                <a:uFillTx/>
                <a:latin typeface="Arial" panose="020B0604020202020204"/>
                <a:ea typeface="+mn-ea"/>
                <a:cs typeface="+mn-cs"/>
                <a:hlinkClick r:id="rId7"/>
              </a:rPr>
              <a:t>Star Wars Imperial March (with score)</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 (0:00 – 0:09)</a:t>
            </a:r>
            <a:endParaRPr lang="en-US"/>
          </a:p>
        </p:txBody>
      </p:sp>
      <p:sp>
        <p:nvSpPr>
          <p:cNvPr id="14" name="TextBox 13">
            <a:extLst>
              <a:ext uri="{FF2B5EF4-FFF2-40B4-BE49-F238E27FC236}">
                <a16:creationId xmlns:a16="http://schemas.microsoft.com/office/drawing/2014/main" id="{BD012E62-29F2-3EBC-9B43-67B48FA4963D}"/>
              </a:ext>
            </a:extLst>
          </p:cNvPr>
          <p:cNvSpPr txBox="1"/>
          <p:nvPr/>
        </p:nvSpPr>
        <p:spPr>
          <a:xfrm>
            <a:off x="360000" y="3427197"/>
            <a:ext cx="8784000" cy="456535"/>
          </a:xfrm>
          <a:prstGeom prst="rect">
            <a:avLst/>
          </a:prstGeom>
          <a:noFill/>
        </p:spPr>
        <p:txBody>
          <a:bodyPr wrap="square">
            <a:spAutoFit/>
          </a:bodyPr>
          <a:lstStyle/>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Excerpt 2 – </a:t>
            </a:r>
            <a:r>
              <a:rPr kumimoji="0" lang="en-AU" sz="1800" b="0" i="0" u="sng" strike="noStrike" kern="1200" cap="none" spc="0" normalizeH="0" baseline="0" noProof="0">
                <a:ln>
                  <a:noFill/>
                </a:ln>
                <a:solidFill>
                  <a:srgbClr val="22272B"/>
                </a:solidFill>
                <a:effectLst/>
                <a:uLnTx/>
                <a:uFillTx/>
                <a:latin typeface="Arial" panose="020B0604020202020204"/>
                <a:ea typeface="+mn-ea"/>
                <a:cs typeface="+mn-cs"/>
                <a:hlinkClick r:id="rId8"/>
              </a:rPr>
              <a:t>“James Bond Theme” | Score Reduction and Analysis</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 (0:00 – 0:12).</a:t>
            </a:r>
          </a:p>
        </p:txBody>
      </p:sp>
      <p:sp>
        <p:nvSpPr>
          <p:cNvPr id="16" name="TextBox 15">
            <a:extLst>
              <a:ext uri="{FF2B5EF4-FFF2-40B4-BE49-F238E27FC236}">
                <a16:creationId xmlns:a16="http://schemas.microsoft.com/office/drawing/2014/main" id="{C590A55F-DB60-4B2A-55B0-BE4412E37598}"/>
              </a:ext>
            </a:extLst>
          </p:cNvPr>
          <p:cNvSpPr txBox="1"/>
          <p:nvPr/>
        </p:nvSpPr>
        <p:spPr>
          <a:xfrm>
            <a:off x="360000" y="4767833"/>
            <a:ext cx="8772000" cy="577850"/>
          </a:xfrm>
          <a:prstGeom prst="rect">
            <a:avLst/>
          </a:prstGeom>
          <a:noFill/>
        </p:spPr>
        <p:txBody>
          <a:bodyPr wrap="square">
            <a:spAutoFit/>
          </a:bodyPr>
          <a:lstStyle/>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Excerpt 3 – </a:t>
            </a:r>
            <a:r>
              <a:rPr kumimoji="0" lang="en-AU" sz="1800" b="0" i="0" u="sng" strike="noStrike" kern="1200" cap="none" spc="0" normalizeH="0" baseline="0" noProof="0">
                <a:ln>
                  <a:noFill/>
                </a:ln>
                <a:solidFill>
                  <a:srgbClr val="22272B"/>
                </a:solidFill>
                <a:effectLst/>
                <a:uLnTx/>
                <a:uFillTx/>
                <a:latin typeface="Arial" panose="020B0604020202020204"/>
                <a:ea typeface="+mn-ea"/>
                <a:cs typeface="+mn-cs"/>
                <a:hlinkClick r:id="rId9"/>
              </a:rPr>
              <a:t>Quick Guide: Beethoven's Fifth Symphony</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 (0:00 – 0:12</a:t>
            </a: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rPr>
              <a:t>).  </a:t>
            </a:r>
          </a:p>
        </p:txBody>
      </p:sp>
      <p:sp>
        <p:nvSpPr>
          <p:cNvPr id="18" name="TextBox 17">
            <a:extLst>
              <a:ext uri="{FF2B5EF4-FFF2-40B4-BE49-F238E27FC236}">
                <a16:creationId xmlns:a16="http://schemas.microsoft.com/office/drawing/2014/main" id="{55C052C9-94FA-9FDE-B46A-14DE0C3A04EF}"/>
              </a:ext>
            </a:extLst>
          </p:cNvPr>
          <p:cNvSpPr txBox="1"/>
          <p:nvPr/>
        </p:nvSpPr>
        <p:spPr>
          <a:xfrm>
            <a:off x="360000" y="6239465"/>
            <a:ext cx="7823200" cy="456535"/>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2272B"/>
                </a:solidFill>
                <a:effectLst/>
                <a:uLnTx/>
                <a:uFillTx/>
                <a:latin typeface="Arial" panose="020B0604020202020204"/>
                <a:ea typeface="+mn-ea"/>
                <a:cs typeface="Arial"/>
              </a:rPr>
              <a:t>A motif is like a musical catchphrase – a short, recurring musical idea  </a:t>
            </a:r>
          </a:p>
        </p:txBody>
      </p:sp>
      <p:sp>
        <p:nvSpPr>
          <p:cNvPr id="67" name="Slide Number Placeholder 1">
            <a:extLst>
              <a:ext uri="{FF2B5EF4-FFF2-40B4-BE49-F238E27FC236}">
                <a16:creationId xmlns:a16="http://schemas.microsoft.com/office/drawing/2014/main" id="{85A99D6B-4296-5350-D54E-A72779F723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75352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71799E2A-50EE-0981-AC88-A5F685CC1637}"/>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5D88EA07-7313-507F-10A5-E5B2B3659C0F}"/>
              </a:ext>
            </a:extLst>
          </p:cNvPr>
          <p:cNvSpPr txBox="1">
            <a:spLocks noGrp="1"/>
          </p:cNvSpPr>
          <p:nvPr>
            <p:ph type="title" idx="4294967295"/>
          </p:nvPr>
        </p:nvSpPr>
        <p:spPr>
          <a:xfrm>
            <a:off x="512400" y="279925"/>
            <a:ext cx="10470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4.1 – What is a motif? </a:t>
            </a:r>
            <a:r>
              <a:rPr lang="en-AU" sz="3600" b="0" i="0" kern="1200">
                <a:solidFill>
                  <a:schemeClr val="accent1"/>
                </a:solidFill>
                <a:effectLst/>
                <a:latin typeface="+mj-lt"/>
                <a:ea typeface="+mj-ea"/>
                <a:cs typeface="Arial" panose="020B0604020202020204" pitchFamily="34" charset="0"/>
              </a:rPr>
              <a:t>(2)</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Box 4">
            <a:extLst>
              <a:ext uri="{FF2B5EF4-FFF2-40B4-BE49-F238E27FC236}">
                <a16:creationId xmlns:a16="http://schemas.microsoft.com/office/drawing/2014/main" id="{24DCE317-354F-C527-5162-7D9D58B8535B}"/>
              </a:ext>
            </a:extLst>
          </p:cNvPr>
          <p:cNvSpPr txBox="1"/>
          <p:nvPr/>
        </p:nvSpPr>
        <p:spPr>
          <a:xfrm>
            <a:off x="514026" y="965148"/>
            <a:ext cx="5719505"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Listening – Beethoven ‘Symphony No. 5’</a:t>
            </a:r>
            <a:endParaRPr lang="en-GB">
              <a:latin typeface="+mj-lt"/>
            </a:endParaRPr>
          </a:p>
        </p:txBody>
      </p:sp>
      <p:sp>
        <p:nvSpPr>
          <p:cNvPr id="2" name="TextBox 1">
            <a:extLst>
              <a:ext uri="{FF2B5EF4-FFF2-40B4-BE49-F238E27FC236}">
                <a16:creationId xmlns:a16="http://schemas.microsoft.com/office/drawing/2014/main" id="{040A5479-7663-203C-EC50-8134EFFB264F}"/>
              </a:ext>
            </a:extLst>
          </p:cNvPr>
          <p:cNvSpPr txBox="1"/>
          <p:nvPr/>
        </p:nvSpPr>
        <p:spPr>
          <a:xfrm>
            <a:off x="512400" y="1457727"/>
            <a:ext cx="5885531" cy="50270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Access </a:t>
            </a:r>
            <a:r>
              <a:rPr lang="en-AU" sz="1800">
                <a:hlinkClick r:id="rId3"/>
              </a:rPr>
              <a:t>‘Beethoven Symphony No.5’  </a:t>
            </a:r>
            <a:r>
              <a:rPr lang="en-AU" sz="1800"/>
              <a:t>(0:16 – 0:59) and the ‘Beethoven Symphony No. 5 score and answer the following questions:</a:t>
            </a:r>
            <a:endParaRPr lang="en-GB" sz="1800" b="1">
              <a:cs typeface="Arial"/>
            </a:endParaRPr>
          </a:p>
          <a:p>
            <a:pPr>
              <a:lnSpc>
                <a:spcPct val="150000"/>
              </a:lnSpc>
              <a:spcAft>
                <a:spcPts val="1200"/>
              </a:spcAft>
            </a:pPr>
            <a:r>
              <a:rPr lang="en-GB" sz="1800" b="1">
                <a:cs typeface="Arial"/>
              </a:rPr>
              <a:t>Reflection questions</a:t>
            </a:r>
            <a:endParaRPr lang="en-GB" sz="1800">
              <a:cs typeface="Arial"/>
            </a:endParaRPr>
          </a:p>
          <a:p>
            <a:pPr marL="285750" indent="-285750">
              <a:lnSpc>
                <a:spcPct val="150000"/>
              </a:lnSpc>
              <a:spcAft>
                <a:spcPts val="1200"/>
              </a:spcAft>
              <a:buFont typeface="Arial" panose="020B0604020202020204" pitchFamily="34" charset="0"/>
              <a:buChar char="•"/>
            </a:pPr>
            <a:r>
              <a:rPr lang="en-GB" sz="1800">
                <a:cs typeface="Arial"/>
              </a:rPr>
              <a:t>How many times do you hear the motif?</a:t>
            </a:r>
          </a:p>
          <a:p>
            <a:pPr marL="285750" indent="-285750">
              <a:lnSpc>
                <a:spcPct val="150000"/>
              </a:lnSpc>
              <a:spcAft>
                <a:spcPts val="1200"/>
              </a:spcAft>
              <a:buFont typeface="Arial" panose="020B0604020202020204" pitchFamily="34" charset="0"/>
              <a:buChar char="•"/>
            </a:pPr>
            <a:r>
              <a:rPr lang="en-GB" sz="1800">
                <a:cs typeface="Arial"/>
              </a:rPr>
              <a:t>Does it change?</a:t>
            </a:r>
          </a:p>
          <a:p>
            <a:pPr marL="285750" indent="-285750">
              <a:lnSpc>
                <a:spcPct val="150000"/>
              </a:lnSpc>
              <a:spcAft>
                <a:spcPts val="1200"/>
              </a:spcAft>
              <a:buFont typeface="Arial" panose="020B0604020202020204" pitchFamily="34" charset="0"/>
              <a:buChar char="•"/>
            </a:pPr>
            <a:r>
              <a:rPr lang="en-GB" sz="1800">
                <a:cs typeface="Arial"/>
              </a:rPr>
              <a:t>How does it change? </a:t>
            </a:r>
          </a:p>
          <a:p>
            <a:pPr marL="285750" indent="-285750">
              <a:lnSpc>
                <a:spcPct val="150000"/>
              </a:lnSpc>
              <a:spcAft>
                <a:spcPts val="1200"/>
              </a:spcAft>
              <a:buFont typeface="Arial" panose="020B0604020202020204" pitchFamily="34" charset="0"/>
              <a:buChar char="•"/>
            </a:pPr>
            <a:r>
              <a:rPr lang="en-GB" sz="1800">
                <a:cs typeface="Arial"/>
              </a:rPr>
              <a:t>What emotion/mood does it create?</a:t>
            </a:r>
          </a:p>
          <a:p>
            <a:pPr marL="285750" indent="-285750">
              <a:lnSpc>
                <a:spcPct val="150000"/>
              </a:lnSpc>
              <a:spcAft>
                <a:spcPts val="1200"/>
              </a:spcAft>
              <a:buFont typeface="Arial" panose="020B0604020202020204" pitchFamily="34" charset="0"/>
              <a:buChar char="•"/>
            </a:pPr>
            <a:r>
              <a:rPr lang="en-GB" sz="1800">
                <a:cs typeface="Arial"/>
              </a:rPr>
              <a:t>What musical elements has he used to make this happen?</a:t>
            </a:r>
          </a:p>
        </p:txBody>
      </p:sp>
      <p:pic>
        <p:nvPicPr>
          <p:cNvPr id="3" name="Picture 2">
            <a:extLst>
              <a:ext uri="{FF2B5EF4-FFF2-40B4-BE49-F238E27FC236}">
                <a16:creationId xmlns:a16="http://schemas.microsoft.com/office/drawing/2014/main" id="{D381A06F-E847-9783-5948-BB1A06F8FC2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4773" y="1972835"/>
            <a:ext cx="5449225" cy="3996801"/>
          </a:xfrm>
          <a:prstGeom prst="rect">
            <a:avLst/>
          </a:prstGeom>
        </p:spPr>
      </p:pic>
      <p:sp>
        <p:nvSpPr>
          <p:cNvPr id="6" name="TextBox 5">
            <a:extLst>
              <a:ext uri="{FF2B5EF4-FFF2-40B4-BE49-F238E27FC236}">
                <a16:creationId xmlns:a16="http://schemas.microsoft.com/office/drawing/2014/main" id="{B069DEEE-D869-A38C-A819-2CEEF0E9BED1}"/>
              </a:ext>
              <a:ext uri="{C183D7F6-B498-43B3-948B-1728B52AA6E4}">
                <adec:decorative xmlns:adec="http://schemas.microsoft.com/office/drawing/2017/decorative" val="1"/>
              </a:ext>
            </a:extLst>
          </p:cNvPr>
          <p:cNvSpPr txBox="1"/>
          <p:nvPr/>
        </p:nvSpPr>
        <p:spPr>
          <a:xfrm>
            <a:off x="6394772" y="6027135"/>
            <a:ext cx="5449225" cy="525465"/>
          </a:xfrm>
          <a:prstGeom prst="rect">
            <a:avLst/>
          </a:prstGeom>
          <a:noFill/>
        </p:spPr>
        <p:txBody>
          <a:bodyPr wrap="square">
            <a:spAutoFit/>
          </a:bodyPr>
          <a:lstStyle/>
          <a:p>
            <a:pPr>
              <a:lnSpc>
                <a:spcPct val="150000"/>
              </a:lnSpc>
            </a:pPr>
            <a:r>
              <a:rPr lang="en-GB" sz="1000" b="0" i="0" u="sng" strike="noStrike">
                <a:solidFill>
                  <a:srgbClr val="467886"/>
                </a:solidFill>
                <a:effectLst/>
                <a:hlinkClick r:id="rId5"/>
              </a:rPr>
              <a:t>Ludwig van Beethoven, Classical Composer</a:t>
            </a:r>
            <a:r>
              <a:rPr lang="en-GB" sz="1000" b="0" i="0">
                <a:solidFill>
                  <a:srgbClr val="000000"/>
                </a:solidFill>
                <a:effectLst/>
              </a:rPr>
              <a:t> (2014) by </a:t>
            </a:r>
            <a:r>
              <a:rPr lang="en-GB" sz="1000" b="0" i="0" err="1">
                <a:solidFill>
                  <a:srgbClr val="000000"/>
                </a:solidFill>
                <a:effectLst/>
              </a:rPr>
              <a:t>Wannapik</a:t>
            </a:r>
            <a:r>
              <a:rPr lang="en-GB" sz="1000" b="0" i="0">
                <a:solidFill>
                  <a:srgbClr val="000000"/>
                </a:solidFill>
                <a:effectLst/>
              </a:rPr>
              <a:t>, is licensed under Creative Commons 2.0 (</a:t>
            </a:r>
            <a:r>
              <a:rPr lang="en-GB" sz="1000">
                <a:solidFill>
                  <a:srgbClr val="000000"/>
                </a:solidFill>
              </a:rPr>
              <a:t>accessed</a:t>
            </a:r>
            <a:r>
              <a:rPr lang="en-GB" sz="1000" b="0" i="0">
                <a:solidFill>
                  <a:srgbClr val="000000"/>
                </a:solidFill>
                <a:effectLst/>
              </a:rPr>
              <a:t> August 2025) </a:t>
            </a:r>
            <a:endParaRPr lang="en-US" sz="1000"/>
          </a:p>
        </p:txBody>
      </p:sp>
      <p:sp>
        <p:nvSpPr>
          <p:cNvPr id="67" name="Slide Number Placeholder 1">
            <a:extLst>
              <a:ext uri="{FF2B5EF4-FFF2-40B4-BE49-F238E27FC236}">
                <a16:creationId xmlns:a16="http://schemas.microsoft.com/office/drawing/2014/main" id="{30ADDE38-ECDB-6270-CC30-6A057CC2829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101170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A1B5BAEC-59C9-9A79-8FE9-9ECFD237EDD1}"/>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1D09D5E8-D313-C0BA-5B36-281FC62EB3B4}"/>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4.1 – What is a motif? </a:t>
            </a:r>
            <a:r>
              <a:rPr lang="en-AU" sz="3600" b="0" i="0" kern="1200">
                <a:solidFill>
                  <a:schemeClr val="accent1"/>
                </a:solidFill>
                <a:effectLst/>
                <a:latin typeface="+mj-lt"/>
                <a:ea typeface="+mj-ea"/>
                <a:cs typeface="Arial" panose="020B0604020202020204" pitchFamily="34" charset="0"/>
              </a:rPr>
              <a:t>(3)</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462AEAF8-DEFC-E8EF-CEED-FBFDAA86C1C2}"/>
              </a:ext>
            </a:extLst>
          </p:cNvPr>
          <p:cNvSpPr>
            <a:spLocks noGrp="1"/>
          </p:cNvSpPr>
          <p:nvPr>
            <p:ph type="body" sz="quarter" idx="18"/>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46CFD"/>
                </a:solidFill>
                <a:effectLst/>
                <a:uLnTx/>
                <a:uFillTx/>
                <a:latin typeface="+mj-lt"/>
                <a:ea typeface="+mn-ea"/>
                <a:cs typeface="+mn-cs"/>
              </a:rPr>
              <a:t>Listening – ‘Piranha Plant Cove’</a:t>
            </a:r>
            <a:endParaRPr kumimoji="0" lang="en-GB" sz="2400" b="0" i="0" u="none" strike="noStrike" kern="1200" cap="none" spc="0" normalizeH="0" baseline="0" noProof="0">
              <a:ln>
                <a:noFill/>
              </a:ln>
              <a:solidFill>
                <a:srgbClr val="22272B"/>
              </a:solidFill>
              <a:effectLst/>
              <a:uLnTx/>
              <a:uFillTx/>
              <a:latin typeface="+mj-lt"/>
              <a:ea typeface="+mn-ea"/>
              <a:cs typeface="+mn-cs"/>
            </a:endParaRPr>
          </a:p>
        </p:txBody>
      </p:sp>
      <p:sp>
        <p:nvSpPr>
          <p:cNvPr id="2" name="TextBox 1">
            <a:extLst>
              <a:ext uri="{FF2B5EF4-FFF2-40B4-BE49-F238E27FC236}">
                <a16:creationId xmlns:a16="http://schemas.microsoft.com/office/drawing/2014/main" id="{1F0312E4-9612-AF4C-0655-6FDA755EA90F}"/>
              </a:ext>
            </a:extLst>
          </p:cNvPr>
          <p:cNvSpPr txBox="1"/>
          <p:nvPr/>
        </p:nvSpPr>
        <p:spPr>
          <a:xfrm>
            <a:off x="360000" y="1752396"/>
            <a:ext cx="6531867" cy="430374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Access </a:t>
            </a:r>
            <a:r>
              <a:rPr lang="en-AU" sz="1800" u="sng">
                <a:hlinkClick r:id="rId3"/>
              </a:rPr>
              <a:t>‘Piranha Plant Cove hi – Mario Kart 8 Deluxe OST’</a:t>
            </a:r>
            <a:r>
              <a:rPr lang="en-AU" sz="1800"/>
              <a:t> and answer the questions below:</a:t>
            </a:r>
          </a:p>
          <a:p>
            <a:pPr marL="342900" lvl="0" indent="-342900">
              <a:lnSpc>
                <a:spcPct val="150000"/>
              </a:lnSpc>
              <a:spcAft>
                <a:spcPts val="1200"/>
              </a:spcAft>
              <a:buFont typeface="Arial" panose="020B0604020202020204" pitchFamily="34" charset="0"/>
              <a:buChar char="•"/>
            </a:pPr>
            <a:r>
              <a:rPr lang="en-AU" sz="1800"/>
              <a:t>describe the motif that you hear focusing on pitch and duration. </a:t>
            </a:r>
          </a:p>
          <a:p>
            <a:pPr marL="342900" lvl="0" indent="-342900">
              <a:lnSpc>
                <a:spcPct val="150000"/>
              </a:lnSpc>
              <a:spcAft>
                <a:spcPts val="1200"/>
              </a:spcAft>
              <a:buFont typeface="Arial" panose="020B0604020202020204" pitchFamily="34" charset="0"/>
              <a:buChar char="•"/>
            </a:pPr>
            <a:r>
              <a:rPr lang="en-AU" sz="1800"/>
              <a:t>how did the motif evolve? </a:t>
            </a:r>
          </a:p>
          <a:p>
            <a:pPr marL="342900" lvl="0" indent="-342900">
              <a:lnSpc>
                <a:spcPct val="150000"/>
              </a:lnSpc>
              <a:spcAft>
                <a:spcPts val="1200"/>
              </a:spcAft>
              <a:buFont typeface="Arial" panose="020B0604020202020204" pitchFamily="34" charset="0"/>
              <a:buChar char="•"/>
            </a:pPr>
            <a:r>
              <a:rPr lang="en-AU" sz="1800"/>
              <a:t>compare the use of the motif to Beethoven. Did Kento Nagata use the same type of compositional devices to develop the motif or motifs? </a:t>
            </a:r>
          </a:p>
          <a:p>
            <a:pPr marL="342900" lvl="0" indent="-342900">
              <a:lnSpc>
                <a:spcPct val="150000"/>
              </a:lnSpc>
              <a:spcAft>
                <a:spcPts val="1200"/>
              </a:spcAft>
              <a:buFont typeface="Arial" panose="020B0604020202020204" pitchFamily="34" charset="0"/>
              <a:buChar char="•"/>
            </a:pPr>
            <a:r>
              <a:rPr lang="en-AU" sz="1800"/>
              <a:t>why does this motif and its treatment suit a video game? </a:t>
            </a:r>
            <a:endParaRPr lang="en-GB" sz="1800">
              <a:cs typeface="Arial"/>
            </a:endParaRPr>
          </a:p>
        </p:txBody>
      </p:sp>
      <p:pic>
        <p:nvPicPr>
          <p:cNvPr id="1028" name="Picture 4">
            <a:extLst>
              <a:ext uri="{FF2B5EF4-FFF2-40B4-BE49-F238E27FC236}">
                <a16:creationId xmlns:a16="http://schemas.microsoft.com/office/drawing/2014/main" id="{3ADA4DD4-51CE-2810-C28E-EB4841620D56}"/>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22000" y="360000"/>
            <a:ext cx="3657600" cy="2438400"/>
          </a:xfrm>
          <a:prstGeom prst="roundRect">
            <a:avLst>
              <a:gd name="adj" fmla="val 9896"/>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D56824-C0B2-FE12-E4F6-B54732EBAABE}"/>
              </a:ext>
              <a:ext uri="{C183D7F6-B498-43B3-948B-1728B52AA6E4}">
                <adec:decorative xmlns:adec="http://schemas.microsoft.com/office/drawing/2017/decorative" val="1"/>
              </a:ext>
            </a:extLst>
          </p:cNvPr>
          <p:cNvSpPr txBox="1"/>
          <p:nvPr/>
        </p:nvSpPr>
        <p:spPr>
          <a:xfrm>
            <a:off x="8022000" y="2873390"/>
            <a:ext cx="3657600" cy="525465"/>
          </a:xfrm>
          <a:prstGeom prst="rect">
            <a:avLst/>
          </a:prstGeom>
          <a:noFill/>
        </p:spPr>
        <p:txBody>
          <a:bodyPr wrap="square">
            <a:spAutoFit/>
          </a:bodyPr>
          <a:lstStyle/>
          <a:p>
            <a:pPr>
              <a:lnSpc>
                <a:spcPct val="150000"/>
              </a:lnSpc>
              <a:spcAft>
                <a:spcPts val="1200"/>
              </a:spcAft>
            </a:pPr>
            <a:r>
              <a:rPr lang="en-GB" sz="1000" b="0" i="0" u="sng">
                <a:solidFill>
                  <a:srgbClr val="467886"/>
                </a:solidFill>
                <a:effectLst/>
                <a:hlinkClick r:id="rId5"/>
              </a:rPr>
              <a:t>Mario Kart</a:t>
            </a:r>
            <a:r>
              <a:rPr lang="en-GB" sz="1000" b="0" i="0">
                <a:solidFill>
                  <a:srgbClr val="000000"/>
                </a:solidFill>
                <a:effectLst/>
                <a:hlinkClick r:id="rId5"/>
              </a:rPr>
              <a:t> </a:t>
            </a:r>
            <a:r>
              <a:rPr lang="en-GB" sz="1000" b="0" i="0">
                <a:solidFill>
                  <a:srgbClr val="000000"/>
                </a:solidFill>
                <a:effectLst/>
              </a:rPr>
              <a:t>(2011) by </a:t>
            </a:r>
            <a:r>
              <a:rPr lang="en-GB" sz="1000">
                <a:solidFill>
                  <a:srgbClr val="000000"/>
                </a:solidFill>
              </a:rPr>
              <a:t>Christian Flores</a:t>
            </a:r>
            <a:r>
              <a:rPr lang="en-GB" sz="1000" b="0" i="0">
                <a:solidFill>
                  <a:srgbClr val="000000"/>
                </a:solidFill>
                <a:effectLst/>
              </a:rPr>
              <a:t>, is licensed under Creative Commons 2.0 </a:t>
            </a:r>
            <a:r>
              <a:rPr lang="en-GB" sz="1000">
                <a:solidFill>
                  <a:srgbClr val="000000"/>
                </a:solidFill>
              </a:rPr>
              <a:t>accessed</a:t>
            </a:r>
            <a:r>
              <a:rPr lang="en-GB" sz="1000" b="0" i="0">
                <a:solidFill>
                  <a:srgbClr val="000000"/>
                </a:solidFill>
                <a:effectLst/>
              </a:rPr>
              <a:t> August 2025</a:t>
            </a:r>
            <a:endParaRPr lang="en-US" sz="1000"/>
          </a:p>
        </p:txBody>
      </p:sp>
      <p:sp>
        <p:nvSpPr>
          <p:cNvPr id="4" name="Rectangle: Rounded Corners 3">
            <a:extLst>
              <a:ext uri="{FF2B5EF4-FFF2-40B4-BE49-F238E27FC236}">
                <a16:creationId xmlns:a16="http://schemas.microsoft.com/office/drawing/2014/main" id="{B50BE37D-E86E-D227-CB06-A7DA68133B73}"/>
              </a:ext>
            </a:extLst>
          </p:cNvPr>
          <p:cNvSpPr/>
          <p:nvPr/>
        </p:nvSpPr>
        <p:spPr>
          <a:xfrm>
            <a:off x="8001685" y="3502098"/>
            <a:ext cx="3677915" cy="2966436"/>
          </a:xfrm>
          <a:prstGeom prst="roundRect">
            <a:avLst>
              <a:gd name="adj" fmla="val 510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lnSpc>
                <a:spcPct val="150000"/>
              </a:lnSpc>
              <a:spcAft>
                <a:spcPts val="1200"/>
              </a:spcAft>
            </a:pPr>
            <a:r>
              <a:rPr lang="en-AU" sz="1800" dirty="0">
                <a:solidFill>
                  <a:schemeClr val="tx1"/>
                </a:solidFill>
                <a:ea typeface="Calibri" panose="020F0502020204030204" pitchFamily="34" charset="0"/>
              </a:rPr>
              <a:t>Motif map activity</a:t>
            </a:r>
          </a:p>
          <a:p>
            <a:pPr algn="ctr">
              <a:lnSpc>
                <a:spcPct val="150000"/>
              </a:lnSpc>
              <a:spcAft>
                <a:spcPts val="1200"/>
              </a:spcAft>
            </a:pPr>
            <a:r>
              <a:rPr lang="en-AU" sz="1800" dirty="0">
                <a:solidFill>
                  <a:schemeClr val="tx1"/>
                </a:solidFill>
                <a:ea typeface="Calibri" panose="020F0502020204030204" pitchFamily="34" charset="0"/>
              </a:rPr>
              <a:t> Access a package of listening score cards. Listen to the recording again and arrange the score cards into the correct order. </a:t>
            </a:r>
          </a:p>
        </p:txBody>
      </p:sp>
      <p:sp>
        <p:nvSpPr>
          <p:cNvPr id="67" name="Slide Number Placeholder 1">
            <a:extLst>
              <a:ext uri="{FF2B5EF4-FFF2-40B4-BE49-F238E27FC236}">
                <a16:creationId xmlns:a16="http://schemas.microsoft.com/office/drawing/2014/main" id="{34B51A8B-FBA8-FBDD-176B-6FD16C9D68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188757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BDBE7"/>
        </a:solidFill>
        <a:effectLst/>
      </p:bgPr>
    </p:bg>
    <p:spTree>
      <p:nvGrpSpPr>
        <p:cNvPr id="1" name="">
          <a:extLst>
            <a:ext uri="{FF2B5EF4-FFF2-40B4-BE49-F238E27FC236}">
              <a16:creationId xmlns:a16="http://schemas.microsoft.com/office/drawing/2014/main" id="{CD7B08B7-5134-838E-1A94-5541B756DE7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0E37AE76-97C1-5170-F82B-3FBC32A955A6}"/>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4.1 – What is a motif? </a:t>
            </a:r>
            <a:r>
              <a:rPr lang="en-AU" sz="3600" b="0" i="0" kern="1200">
                <a:solidFill>
                  <a:schemeClr val="accent1"/>
                </a:solidFill>
                <a:effectLst/>
                <a:latin typeface="+mj-lt"/>
                <a:ea typeface="+mj-ea"/>
                <a:cs typeface="Arial" panose="020B0604020202020204" pitchFamily="34" charset="0"/>
              </a:rPr>
              <a:t>(4)</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36F31B63-57AA-D52D-3C98-E6C05317A2D3}"/>
              </a:ext>
            </a:extLst>
          </p:cNvPr>
          <p:cNvSpPr>
            <a:spLocks noGrp="1"/>
          </p:cNvSpPr>
          <p:nvPr>
            <p:ph type="body" sz="quarter" idx="18"/>
          </p:nvPr>
        </p:nvSpPr>
        <p:spPr>
          <a:xfrm>
            <a:off x="360000" y="982520"/>
            <a:ext cx="11484000" cy="310015"/>
          </a:xfrm>
        </p:spPr>
        <p:txBody>
          <a:bodyPr/>
          <a:lstStyle/>
          <a:p>
            <a:r>
              <a:rPr lang="en-US">
                <a:latin typeface="+mj-lt"/>
              </a:rPr>
              <a:t>Composition </a:t>
            </a:r>
          </a:p>
        </p:txBody>
      </p:sp>
      <p:sp>
        <p:nvSpPr>
          <p:cNvPr id="2" name="TextBox 1">
            <a:extLst>
              <a:ext uri="{FF2B5EF4-FFF2-40B4-BE49-F238E27FC236}">
                <a16:creationId xmlns:a16="http://schemas.microsoft.com/office/drawing/2014/main" id="{A5260277-7628-F3D0-BD00-9BD73088259E}"/>
              </a:ext>
            </a:extLst>
          </p:cNvPr>
          <p:cNvSpPr txBox="1"/>
          <p:nvPr/>
        </p:nvSpPr>
        <p:spPr>
          <a:xfrm>
            <a:off x="360000" y="1609666"/>
            <a:ext cx="5037500" cy="24165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600" b="1"/>
              <a:t>Creative motif challenge</a:t>
            </a:r>
            <a:endParaRPr lang="en-AU" sz="1600"/>
          </a:p>
          <a:p>
            <a:pPr>
              <a:lnSpc>
                <a:spcPct val="150000"/>
              </a:lnSpc>
              <a:spcAft>
                <a:spcPts val="1200"/>
              </a:spcAft>
            </a:pPr>
            <a:r>
              <a:rPr lang="en-AU" sz="1600"/>
              <a:t>Compose a 4–8 bar motif for one of the following:</a:t>
            </a:r>
          </a:p>
          <a:p>
            <a:pPr marL="342900" lvl="0" indent="-342900">
              <a:lnSpc>
                <a:spcPct val="150000"/>
              </a:lnSpc>
              <a:spcAft>
                <a:spcPts val="1200"/>
              </a:spcAft>
              <a:buFont typeface="Arial" panose="020B0604020202020204" pitchFamily="34" charset="0"/>
              <a:buChar char="•"/>
            </a:pPr>
            <a:r>
              <a:rPr lang="en-AU" sz="1600"/>
              <a:t>a villain entering</a:t>
            </a:r>
          </a:p>
          <a:p>
            <a:pPr marL="342900" lvl="0" indent="-342900">
              <a:lnSpc>
                <a:spcPct val="150000"/>
              </a:lnSpc>
              <a:spcAft>
                <a:spcPts val="1200"/>
              </a:spcAft>
              <a:buFont typeface="Arial" panose="020B0604020202020204" pitchFamily="34" charset="0"/>
              <a:buChar char="•"/>
            </a:pPr>
            <a:r>
              <a:rPr lang="en-AU" sz="1600"/>
              <a:t>a secret cave level</a:t>
            </a:r>
          </a:p>
          <a:p>
            <a:pPr marL="342900" lvl="0" indent="-342900">
              <a:lnSpc>
                <a:spcPct val="150000"/>
              </a:lnSpc>
              <a:spcAft>
                <a:spcPts val="1200"/>
              </a:spcAft>
              <a:buFont typeface="Arial" panose="020B0604020202020204" pitchFamily="34" charset="0"/>
              <a:buChar char="•"/>
            </a:pPr>
            <a:r>
              <a:rPr lang="en-AU" sz="1600"/>
              <a:t>a victory or power-up</a:t>
            </a:r>
          </a:p>
        </p:txBody>
      </p:sp>
      <p:sp>
        <p:nvSpPr>
          <p:cNvPr id="6" name="TextBox 5">
            <a:extLst>
              <a:ext uri="{FF2B5EF4-FFF2-40B4-BE49-F238E27FC236}">
                <a16:creationId xmlns:a16="http://schemas.microsoft.com/office/drawing/2014/main" id="{D87E2410-8EF2-0FF3-1A0A-AD4030378FBB}"/>
              </a:ext>
            </a:extLst>
          </p:cNvPr>
          <p:cNvSpPr txBox="1"/>
          <p:nvPr/>
        </p:nvSpPr>
        <p:spPr>
          <a:xfrm>
            <a:off x="360000" y="4235329"/>
            <a:ext cx="5049499" cy="2262671"/>
          </a:xfrm>
          <a:prstGeom prst="rect">
            <a:avLst/>
          </a:prstGeom>
          <a:noFill/>
        </p:spPr>
        <p:txBody>
          <a:bodyPr wrap="square">
            <a:spAutoFit/>
          </a:bodyPr>
          <a:lstStyle/>
          <a:p>
            <a:pPr>
              <a:lnSpc>
                <a:spcPct val="150000"/>
              </a:lnSpc>
              <a:spcAft>
                <a:spcPts val="1200"/>
              </a:spcAft>
            </a:pPr>
            <a:r>
              <a:rPr lang="en-AU" sz="1600"/>
              <a:t>To help you complete this activity, consider the scenario by discussing the scene (villain, secret cave, victory/power-up), link emotions to musical features like pitch/melody (high = tension, low = menace) and consider structured options, for example, ‘villain entering → slow, minor, dissonant intervals’. </a:t>
            </a:r>
          </a:p>
        </p:txBody>
      </p:sp>
      <p:pic>
        <p:nvPicPr>
          <p:cNvPr id="3" name="Picture 2">
            <a:extLst>
              <a:ext uri="{FF2B5EF4-FFF2-40B4-BE49-F238E27FC236}">
                <a16:creationId xmlns:a16="http://schemas.microsoft.com/office/drawing/2014/main" id="{998FA553-45FD-08AF-83C8-0E010280EC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07134" y="1609666"/>
            <a:ext cx="6110618" cy="3491782"/>
          </a:xfrm>
          <a:prstGeom prst="rect">
            <a:avLst/>
          </a:prstGeom>
        </p:spPr>
      </p:pic>
      <p:sp>
        <p:nvSpPr>
          <p:cNvPr id="7" name="TextBox 6">
            <a:extLst>
              <a:ext uri="{FF2B5EF4-FFF2-40B4-BE49-F238E27FC236}">
                <a16:creationId xmlns:a16="http://schemas.microsoft.com/office/drawing/2014/main" id="{7D988FBC-9A75-1928-1D78-C649178ADD1C}"/>
              </a:ext>
              <a:ext uri="{C183D7F6-B498-43B3-948B-1728B52AA6E4}">
                <adec:decorative xmlns:adec="http://schemas.microsoft.com/office/drawing/2017/decorative" val="1"/>
              </a:ext>
            </a:extLst>
          </p:cNvPr>
          <p:cNvSpPr txBox="1"/>
          <p:nvPr/>
        </p:nvSpPr>
        <p:spPr>
          <a:xfrm>
            <a:off x="5721382" y="5103933"/>
            <a:ext cx="6110618" cy="525465"/>
          </a:xfrm>
          <a:prstGeom prst="rect">
            <a:avLst/>
          </a:prstGeom>
          <a:noFill/>
        </p:spPr>
        <p:txBody>
          <a:bodyPr wrap="square">
            <a:spAutoFit/>
          </a:bodyPr>
          <a:lstStyle/>
          <a:p>
            <a:pPr>
              <a:lnSpc>
                <a:spcPct val="150000"/>
              </a:lnSpc>
            </a:pPr>
            <a:r>
              <a:rPr lang="en-GB" sz="1000" b="0" i="0" u="sng" strike="noStrike">
                <a:solidFill>
                  <a:srgbClr val="467886"/>
                </a:solidFill>
                <a:effectLst/>
                <a:hlinkClick r:id="rId4"/>
              </a:rPr>
              <a:t>Luminous cave cathedral</a:t>
            </a:r>
            <a:r>
              <a:rPr lang="en-GB" sz="1000" b="0" i="0">
                <a:solidFill>
                  <a:srgbClr val="000000"/>
                </a:solidFill>
                <a:effectLst/>
              </a:rPr>
              <a:t> (2024) by </a:t>
            </a:r>
            <a:r>
              <a:rPr lang="en-GB" sz="1000" b="0" i="0" err="1">
                <a:solidFill>
                  <a:srgbClr val="000000"/>
                </a:solidFill>
                <a:effectLst/>
              </a:rPr>
              <a:t>Stockcake</a:t>
            </a:r>
            <a:r>
              <a:rPr lang="en-GB" sz="1000" b="0" i="0">
                <a:solidFill>
                  <a:srgbClr val="000000"/>
                </a:solidFill>
                <a:effectLst/>
              </a:rPr>
              <a:t>, is licensed under Creative Commons 2.0 </a:t>
            </a:r>
            <a:r>
              <a:rPr lang="en-GB" sz="1000">
                <a:solidFill>
                  <a:srgbClr val="000000"/>
                </a:solidFill>
              </a:rPr>
              <a:t>accessed</a:t>
            </a:r>
            <a:r>
              <a:rPr lang="en-GB" sz="1000" b="0" i="0">
                <a:solidFill>
                  <a:srgbClr val="000000"/>
                </a:solidFill>
                <a:effectLst/>
              </a:rPr>
              <a:t> August 2025</a:t>
            </a:r>
          </a:p>
        </p:txBody>
      </p:sp>
      <p:sp>
        <p:nvSpPr>
          <p:cNvPr id="67" name="Slide Number Placeholder 1">
            <a:extLst>
              <a:ext uri="{FF2B5EF4-FFF2-40B4-BE49-F238E27FC236}">
                <a16:creationId xmlns:a16="http://schemas.microsoft.com/office/drawing/2014/main" id="{CC9EBB0B-2E5D-96D4-C668-A793711E16B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255394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BCD65B9-4150-8ABB-5B7E-889887CBF5B6}"/>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9C472F0E-D9EE-9E46-C898-9CD72AA3E10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4.2 – loop-based composition </a:t>
            </a:r>
            <a:r>
              <a:rPr lang="en-AU" sz="3600" b="0" i="0" kern="1200">
                <a:solidFill>
                  <a:schemeClr val="accent1"/>
                </a:solidFill>
                <a:effectLst/>
                <a:latin typeface="Arial" panose="020B0604020202020204" pitchFamily="34" charset="0"/>
                <a:ea typeface="+mj-ea"/>
                <a:cs typeface="Arial" panose="020B0604020202020204" pitchFamily="34" charset="0"/>
              </a:rPr>
              <a:t>(1)</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2" name="TextBox 1">
            <a:extLst>
              <a:ext uri="{FF2B5EF4-FFF2-40B4-BE49-F238E27FC236}">
                <a16:creationId xmlns:a16="http://schemas.microsoft.com/office/drawing/2014/main" id="{1BABD817-EDBB-0A40-31DC-996C6C678EFF}"/>
              </a:ext>
            </a:extLst>
          </p:cNvPr>
          <p:cNvSpPr txBox="1"/>
          <p:nvPr/>
        </p:nvSpPr>
        <p:spPr>
          <a:xfrm>
            <a:off x="360000" y="1579191"/>
            <a:ext cx="6117000" cy="42632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600" b="1"/>
              <a:t>What is the difference between a motif and a loop in gaming? </a:t>
            </a:r>
          </a:p>
          <a:p>
            <a:pPr>
              <a:lnSpc>
                <a:spcPct val="150000"/>
              </a:lnSpc>
              <a:spcAft>
                <a:spcPts val="1200"/>
              </a:spcAft>
            </a:pPr>
            <a:r>
              <a:rPr lang="en-AU" sz="1600" b="1"/>
              <a:t>A motif </a:t>
            </a:r>
            <a:r>
              <a:rPr lang="en-AU" sz="1600"/>
              <a:t>is a short musical idea—a melodic, rhythmic, or harmonic fragment that is recognizable and repeatable. The function is to give identity to a character, place, or emotion (like a musical signature).</a:t>
            </a:r>
          </a:p>
          <a:p>
            <a:pPr>
              <a:lnSpc>
                <a:spcPct val="150000"/>
              </a:lnSpc>
              <a:spcAft>
                <a:spcPts val="1200"/>
              </a:spcAft>
            </a:pPr>
            <a:r>
              <a:rPr lang="en-AU" sz="1600"/>
              <a:t>In gaming, motifs often represent a character or a recurring idea.</a:t>
            </a:r>
          </a:p>
          <a:p>
            <a:pPr>
              <a:lnSpc>
                <a:spcPct val="150000"/>
              </a:lnSpc>
              <a:spcAft>
                <a:spcPts val="1200"/>
              </a:spcAft>
            </a:pPr>
            <a:r>
              <a:rPr lang="en-AU" sz="1600" b="1"/>
              <a:t>A loop </a:t>
            </a:r>
            <a:r>
              <a:rPr lang="en-AU" sz="1600"/>
              <a:t>is a repeating segment of music that is designed to play continuously without noticeable interruption. The function is to keep the background music consistent during gameplay.</a:t>
            </a:r>
          </a:p>
          <a:p>
            <a:pPr>
              <a:lnSpc>
                <a:spcPct val="150000"/>
              </a:lnSpc>
              <a:spcAft>
                <a:spcPts val="1200"/>
              </a:spcAft>
            </a:pPr>
            <a:r>
              <a:rPr lang="en-AU" sz="1600"/>
              <a:t>In gaming, most loops can be heard in background tracks or menus (for example, Super Mario level themes).</a:t>
            </a:r>
          </a:p>
        </p:txBody>
      </p:sp>
      <p:pic>
        <p:nvPicPr>
          <p:cNvPr id="4" name="Picture 3">
            <a:extLst>
              <a:ext uri="{FF2B5EF4-FFF2-40B4-BE49-F238E27FC236}">
                <a16:creationId xmlns:a16="http://schemas.microsoft.com/office/drawing/2014/main" id="{B84B9785-42C8-FBC1-6101-4F01AB6AF1A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1579191"/>
            <a:ext cx="4936934" cy="3268790"/>
          </a:xfrm>
          <a:prstGeom prst="rect">
            <a:avLst/>
          </a:prstGeom>
        </p:spPr>
      </p:pic>
      <p:sp>
        <p:nvSpPr>
          <p:cNvPr id="5" name="TextBox 4">
            <a:extLst>
              <a:ext uri="{FF2B5EF4-FFF2-40B4-BE49-F238E27FC236}">
                <a16:creationId xmlns:a16="http://schemas.microsoft.com/office/drawing/2014/main" id="{580D7F2E-B3DA-D1F5-F533-7A4C55424F56}"/>
              </a:ext>
              <a:ext uri="{C183D7F6-B498-43B3-948B-1728B52AA6E4}">
                <adec:decorative xmlns:adec="http://schemas.microsoft.com/office/drawing/2017/decorative" val="1"/>
              </a:ext>
            </a:extLst>
          </p:cNvPr>
          <p:cNvSpPr txBox="1"/>
          <p:nvPr/>
        </p:nvSpPr>
        <p:spPr>
          <a:xfrm>
            <a:off x="7048500" y="4847981"/>
            <a:ext cx="4574985" cy="525465"/>
          </a:xfrm>
          <a:prstGeom prst="rect">
            <a:avLst/>
          </a:prstGeom>
          <a:noFill/>
        </p:spPr>
        <p:txBody>
          <a:bodyPr wrap="square">
            <a:spAutoFit/>
          </a:bodyPr>
          <a:lstStyle/>
          <a:p>
            <a:pPr>
              <a:lnSpc>
                <a:spcPct val="150000"/>
              </a:lnSpc>
            </a:pPr>
            <a:r>
              <a:rPr lang="en-GB" sz="1000" b="0" i="0" u="sng" strike="noStrike">
                <a:solidFill>
                  <a:srgbClr val="467886"/>
                </a:solidFill>
                <a:effectLst/>
                <a:hlinkClick r:id="rId4"/>
              </a:rPr>
              <a:t>Synthesizer instrument music</a:t>
            </a:r>
            <a:r>
              <a:rPr lang="en-GB" sz="1000" b="0" i="0">
                <a:solidFill>
                  <a:srgbClr val="000000"/>
                </a:solidFill>
                <a:effectLst/>
              </a:rPr>
              <a:t> (2017) by </a:t>
            </a:r>
            <a:r>
              <a:rPr lang="en-GB" sz="1000" b="0" i="0" err="1">
                <a:solidFill>
                  <a:srgbClr val="000000"/>
                </a:solidFill>
                <a:effectLst/>
              </a:rPr>
              <a:t>Pixabay</a:t>
            </a:r>
            <a:r>
              <a:rPr lang="en-GB" sz="1000" b="0" i="0">
                <a:solidFill>
                  <a:srgbClr val="000000"/>
                </a:solidFill>
                <a:effectLst/>
              </a:rPr>
              <a:t>, is licensed under Creative Commons 1.0 </a:t>
            </a:r>
            <a:r>
              <a:rPr lang="en-GB" sz="1000">
                <a:solidFill>
                  <a:srgbClr val="000000"/>
                </a:solidFill>
              </a:rPr>
              <a:t>accessed </a:t>
            </a:r>
            <a:r>
              <a:rPr lang="en-GB" sz="1000" b="0" i="0">
                <a:solidFill>
                  <a:srgbClr val="000000"/>
                </a:solidFill>
                <a:effectLst/>
              </a:rPr>
              <a:t>August 2025</a:t>
            </a:r>
            <a:endParaRPr lang="en-US" sz="1000"/>
          </a:p>
        </p:txBody>
      </p:sp>
      <p:sp>
        <p:nvSpPr>
          <p:cNvPr id="67" name="Slide Number Placeholder 1">
            <a:extLst>
              <a:ext uri="{FF2B5EF4-FFF2-40B4-BE49-F238E27FC236}">
                <a16:creationId xmlns:a16="http://schemas.microsoft.com/office/drawing/2014/main" id="{1D5DF504-1905-E1F7-4122-3B82546FB0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315653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29DA8E63-6617-1EEC-A35C-646E59569F0A}"/>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39BAEDBE-48A9-DAD9-9532-AD6F1FC65B56}"/>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4.2 – loop-based composition </a:t>
            </a:r>
            <a:r>
              <a:rPr lang="en-AU" sz="3600" b="0" i="0" kern="1200">
                <a:solidFill>
                  <a:schemeClr val="accent1"/>
                </a:solidFill>
                <a:effectLst/>
                <a:latin typeface="+mj-lt"/>
                <a:ea typeface="+mj-ea"/>
                <a:cs typeface="Arial" panose="020B0604020202020204" pitchFamily="34" charset="0"/>
              </a:rPr>
              <a:t>(2)</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 Placeholder 4">
            <a:extLst>
              <a:ext uri="{FF2B5EF4-FFF2-40B4-BE49-F238E27FC236}">
                <a16:creationId xmlns:a16="http://schemas.microsoft.com/office/drawing/2014/main" id="{C7662A12-860E-EFB2-7DAD-B1E2836E584D}"/>
              </a:ext>
            </a:extLst>
          </p:cNvPr>
          <p:cNvSpPr>
            <a:spLocks noGrp="1"/>
          </p:cNvSpPr>
          <p:nvPr>
            <p:ph type="body" sz="quarter" idx="18"/>
          </p:nvPr>
        </p:nvSpPr>
        <p:spPr/>
        <p:txBody>
          <a:bodyPr/>
          <a:lstStyle/>
          <a:p>
            <a:r>
              <a:rPr lang="en-US"/>
              <a:t>Listening – ‘Super Mario Brothers’ and ‘Tetris’</a:t>
            </a:r>
          </a:p>
        </p:txBody>
      </p:sp>
      <p:sp>
        <p:nvSpPr>
          <p:cNvPr id="2" name="TextBox 1">
            <a:extLst>
              <a:ext uri="{FF2B5EF4-FFF2-40B4-BE49-F238E27FC236}">
                <a16:creationId xmlns:a16="http://schemas.microsoft.com/office/drawing/2014/main" id="{9526CB09-9D69-0661-3258-1A1FB86396AC}"/>
              </a:ext>
            </a:extLst>
          </p:cNvPr>
          <p:cNvSpPr txBox="1"/>
          <p:nvPr/>
        </p:nvSpPr>
        <p:spPr>
          <a:xfrm>
            <a:off x="360000" y="1672221"/>
            <a:ext cx="78569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Compare the loops from </a:t>
            </a:r>
            <a:r>
              <a:rPr lang="en-AU" sz="1800" u="sng">
                <a:hlinkClick r:id="rId3"/>
              </a:rPr>
              <a:t>Super Mario Bros. Theme (Overworld)</a:t>
            </a:r>
            <a:r>
              <a:rPr lang="en-AU" sz="1800"/>
              <a:t> (0:00 – 1:28)</a:t>
            </a:r>
          </a:p>
          <a:p>
            <a:pPr>
              <a:lnSpc>
                <a:spcPct val="150000"/>
              </a:lnSpc>
              <a:spcAft>
                <a:spcPts val="1200"/>
              </a:spcAft>
            </a:pPr>
            <a:r>
              <a:rPr lang="en-AU" sz="1800"/>
              <a:t>and </a:t>
            </a:r>
            <a:r>
              <a:rPr lang="en-AU" sz="1800" u="sng">
                <a:hlinkClick r:id="rId4"/>
              </a:rPr>
              <a:t>Tetris Theme</a:t>
            </a:r>
            <a:r>
              <a:rPr lang="en-AU" sz="1800">
                <a:hlinkClick r:id="rId4"/>
              </a:rPr>
              <a:t> </a:t>
            </a:r>
            <a:r>
              <a:rPr lang="en-AU" sz="1800"/>
              <a:t>(0:00 – 1:23) and answer the following questions:</a:t>
            </a:r>
            <a:endParaRPr lang="en-AU" sz="1800" b="1"/>
          </a:p>
          <a:p>
            <a:pPr marL="342900" indent="-342900">
              <a:lnSpc>
                <a:spcPct val="150000"/>
              </a:lnSpc>
              <a:spcAft>
                <a:spcPts val="1200"/>
              </a:spcAft>
              <a:buFont typeface="Arial" panose="020B0604020202020204" pitchFamily="34" charset="0"/>
              <a:buChar char="•"/>
            </a:pPr>
            <a:r>
              <a:rPr lang="en-AU" sz="1800"/>
              <a:t>what is the structure of the example? (use A, B, C)</a:t>
            </a:r>
          </a:p>
          <a:p>
            <a:pPr marL="342900" indent="-342900">
              <a:lnSpc>
                <a:spcPct val="150000"/>
              </a:lnSpc>
              <a:spcAft>
                <a:spcPts val="1200"/>
              </a:spcAft>
              <a:buFont typeface="Arial" panose="020B0604020202020204" pitchFamily="34" charset="0"/>
              <a:buChar char="•"/>
            </a:pPr>
            <a:r>
              <a:rPr lang="en-AU" sz="1800"/>
              <a:t>how is the loop constructed? (For example, bass line, chords, percussion)</a:t>
            </a:r>
          </a:p>
          <a:p>
            <a:pPr marL="342900" indent="-342900">
              <a:lnSpc>
                <a:spcPct val="150000"/>
              </a:lnSpc>
              <a:spcAft>
                <a:spcPts val="1200"/>
              </a:spcAft>
              <a:buFont typeface="Arial" panose="020B0604020202020204" pitchFamily="34" charset="0"/>
              <a:buChar char="•"/>
            </a:pPr>
            <a:r>
              <a:rPr lang="en-AU" sz="1800"/>
              <a:t>what mood does each loop support? </a:t>
            </a:r>
          </a:p>
        </p:txBody>
      </p:sp>
      <p:sp>
        <p:nvSpPr>
          <p:cNvPr id="6" name="TextBox 5">
            <a:extLst>
              <a:ext uri="{FF2B5EF4-FFF2-40B4-BE49-F238E27FC236}">
                <a16:creationId xmlns:a16="http://schemas.microsoft.com/office/drawing/2014/main" id="{13093E1C-9DCA-71AE-79DC-BE8952206EFD}"/>
              </a:ext>
            </a:extLst>
          </p:cNvPr>
          <p:cNvSpPr txBox="1"/>
          <p:nvPr/>
        </p:nvSpPr>
        <p:spPr>
          <a:xfrm>
            <a:off x="360000" y="4579526"/>
            <a:ext cx="9634900" cy="19184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22272B"/>
                </a:solidFill>
                <a:effectLst/>
                <a:uLnTx/>
                <a:uFillTx/>
                <a:latin typeface="Arial" panose="020B0604020202020204"/>
                <a:ea typeface="+mn-ea"/>
                <a:cs typeface="+mn-cs"/>
              </a:rPr>
              <a:t>Fun fact</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2272B"/>
                </a:solidFill>
                <a:effectLst/>
                <a:uLnTx/>
                <a:uFillTx/>
                <a:latin typeface="Arial" panose="020B0604020202020204"/>
                <a:ea typeface="+mn-ea"/>
                <a:cs typeface="+mn-cs"/>
              </a:rPr>
              <a:t>The main melody in the game Tetris was originally a Russian folksong called ‘</a:t>
            </a:r>
            <a:r>
              <a:rPr kumimoji="0" lang="en-US" sz="1800" b="0" i="1" u="none" strike="noStrike" kern="1200" cap="none" spc="0" normalizeH="0" baseline="0" noProof="0" err="1">
                <a:ln>
                  <a:noFill/>
                </a:ln>
                <a:solidFill>
                  <a:srgbClr val="22272B"/>
                </a:solidFill>
                <a:effectLst/>
                <a:uLnTx/>
                <a:uFillTx/>
                <a:latin typeface="Arial" panose="020B0604020202020204"/>
                <a:ea typeface="+mn-ea"/>
                <a:cs typeface="+mn-cs"/>
              </a:rPr>
              <a:t>Korobeiniki</a:t>
            </a:r>
            <a:r>
              <a:rPr kumimoji="0" lang="en-US" sz="1800" b="0" i="1" u="none" strike="noStrike" kern="1200" cap="none" spc="0" normalizeH="0" baseline="0" noProof="0">
                <a:ln>
                  <a:noFill/>
                </a:ln>
                <a:solidFill>
                  <a:srgbClr val="22272B"/>
                </a:solidFill>
                <a:effectLst/>
                <a:uLnTx/>
                <a:uFillTx/>
                <a:latin typeface="Arial" panose="020B0604020202020204"/>
                <a:ea typeface="+mn-ea"/>
                <a:cs typeface="+mn-cs"/>
              </a:rPr>
              <a:t>’.</a:t>
            </a:r>
            <a:endParaRPr lang="en-US" sz="1800" b="0" i="1" u="none" strike="noStrike" kern="1200" cap="none" spc="0" normalizeH="0" baseline="0" noProof="0" dirty="0">
              <a:ln>
                <a:noFill/>
              </a:ln>
              <a:solidFill>
                <a:srgbClr val="22272B"/>
              </a:solidFill>
              <a:effectLst/>
              <a:uLnTx/>
              <a:uFillTx/>
              <a:latin typeface="Arial" panose="020B0604020202020204"/>
              <a:cs typeface="Arial"/>
            </a:endParaRP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2272B"/>
                </a:solidFill>
                <a:effectLst/>
                <a:uLnTx/>
                <a:uFillTx/>
                <a:latin typeface="Arial" panose="020B0604020202020204"/>
                <a:ea typeface="+mn-ea"/>
                <a:cs typeface="+mn-cs"/>
              </a:rPr>
              <a:t>While the song was not originally composed for Tetris, it gained widespread recognition through</a:t>
            </a:r>
            <a:br>
              <a:rPr lang="en-US" sz="1800" b="0" i="0" u="none" strike="noStrike" kern="1200" cap="none" spc="0" normalizeH="0" baseline="0" noProof="0" dirty="0">
                <a:ln>
                  <a:noFill/>
                </a:ln>
                <a:effectLst/>
                <a:uLnTx/>
                <a:uFillTx/>
                <a:latin typeface="Arial" panose="020B0604020202020204"/>
              </a:rPr>
            </a:br>
            <a:r>
              <a:rPr kumimoji="0" lang="en-US" sz="1800" b="0" i="0" u="none" strike="noStrike" kern="1200" cap="none" spc="0" normalizeH="0" baseline="0" noProof="0">
                <a:ln>
                  <a:noFill/>
                </a:ln>
                <a:solidFill>
                  <a:srgbClr val="22272B"/>
                </a:solidFill>
                <a:effectLst/>
                <a:uLnTx/>
                <a:uFillTx/>
                <a:latin typeface="Arial" panose="020B0604020202020204"/>
                <a:ea typeface="+mn-ea"/>
                <a:cs typeface="+mn-cs"/>
              </a:rPr>
              <a:t>its use in the </a:t>
            </a:r>
            <a:r>
              <a:rPr lang="en-US" sz="1800" dirty="0">
                <a:solidFill>
                  <a:srgbClr val="22272B"/>
                </a:solidFill>
                <a:latin typeface="Arial" panose="020B0604020202020204"/>
              </a:rPr>
              <a:t>1989</a:t>
            </a:r>
            <a:r>
              <a:rPr kumimoji="0" lang="en-US" sz="1800" b="0" i="0" u="none" strike="noStrike" kern="1200" cap="none" spc="0" normalizeH="0" baseline="0" noProof="0">
                <a:ln>
                  <a:noFill/>
                </a:ln>
                <a:solidFill>
                  <a:srgbClr val="22272B"/>
                </a:solidFill>
                <a:effectLst/>
                <a:uLnTx/>
                <a:uFillTx/>
                <a:latin typeface="Arial" panose="020B0604020202020204"/>
                <a:ea typeface="+mn-ea"/>
                <a:cs typeface="+mn-cs"/>
              </a:rPr>
              <a:t> Game Boy version, where it was arranged by Hirokazu Tanaka. </a:t>
            </a:r>
          </a:p>
        </p:txBody>
      </p:sp>
      <p:pic>
        <p:nvPicPr>
          <p:cNvPr id="3" name="Picture 2">
            <a:extLst>
              <a:ext uri="{FF2B5EF4-FFF2-40B4-BE49-F238E27FC236}">
                <a16:creationId xmlns:a16="http://schemas.microsoft.com/office/drawing/2014/main" id="{738D22C4-E977-406B-AA63-26DC521DA91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40777" y="1672221"/>
            <a:ext cx="2903223" cy="2875015"/>
          </a:xfrm>
          <a:prstGeom prst="rect">
            <a:avLst/>
          </a:prstGeom>
        </p:spPr>
      </p:pic>
      <p:sp>
        <p:nvSpPr>
          <p:cNvPr id="67" name="Slide Number Placeholder 1">
            <a:extLst>
              <a:ext uri="{FF2B5EF4-FFF2-40B4-BE49-F238E27FC236}">
                <a16:creationId xmlns:a16="http://schemas.microsoft.com/office/drawing/2014/main" id="{DA07065B-0240-8E40-9A64-18A8AD2286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4886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BDBE7"/>
        </a:solidFill>
        <a:effectLst/>
      </p:bgPr>
    </p:bg>
    <p:spTree>
      <p:nvGrpSpPr>
        <p:cNvPr id="1" name="">
          <a:extLst>
            <a:ext uri="{FF2B5EF4-FFF2-40B4-BE49-F238E27FC236}">
              <a16:creationId xmlns:a16="http://schemas.microsoft.com/office/drawing/2014/main" id="{F60CD86D-EFAF-73A5-4A77-439EE220D700}"/>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845CF583-CC24-FC13-01D8-EF382D5BD88B}"/>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4.2 – loop-based composition </a:t>
            </a:r>
            <a:r>
              <a:rPr lang="en-AU" sz="3600" b="0" i="0" kern="1200">
                <a:solidFill>
                  <a:schemeClr val="accent1"/>
                </a:solidFill>
                <a:effectLst/>
                <a:latin typeface="+mj-lt"/>
                <a:ea typeface="+mj-ea"/>
                <a:cs typeface="Arial" panose="020B0604020202020204" pitchFamily="34" charset="0"/>
              </a:rPr>
              <a:t>(3)</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8" name="Text Placeholder 7">
            <a:extLst>
              <a:ext uri="{FF2B5EF4-FFF2-40B4-BE49-F238E27FC236}">
                <a16:creationId xmlns:a16="http://schemas.microsoft.com/office/drawing/2014/main" id="{6627FCE3-775C-7C30-F15C-6EB5607F970A}"/>
              </a:ext>
            </a:extLst>
          </p:cNvPr>
          <p:cNvSpPr>
            <a:spLocks noGrp="1"/>
          </p:cNvSpPr>
          <p:nvPr>
            <p:ph type="body" sz="quarter" idx="18"/>
          </p:nvPr>
        </p:nvSpPr>
        <p:spPr>
          <a:xfrm>
            <a:off x="360000" y="982520"/>
            <a:ext cx="11484000" cy="310015"/>
          </a:xfrm>
        </p:spPr>
        <p:txBody>
          <a:bodyPr/>
          <a:lstStyle/>
          <a:p>
            <a:r>
              <a:rPr lang="en-US">
                <a:latin typeface="+mj-lt"/>
              </a:rPr>
              <a:t>Composition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663B512-E72A-58BA-87B2-6A1532789682}"/>
                  </a:ext>
                </a:extLst>
              </p:cNvPr>
              <p:cNvSpPr txBox="1"/>
              <p:nvPr/>
            </p:nvSpPr>
            <p:spPr>
              <a:xfrm>
                <a:off x="360000" y="1385177"/>
                <a:ext cx="5270332" cy="284315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t>Loop builder challenge </a:t>
                </a:r>
                <a:r>
                  <a:rPr lang="en-AU" sz="1800" dirty="0"/>
                  <a:t>– using a DAW (</a:t>
                </a:r>
                <a:r>
                  <a:rPr lang="en-AU" sz="1800" u="sng" dirty="0">
                    <a:hlinkClick r:id="rId3"/>
                  </a:rPr>
                  <a:t>Bandlab Education</a:t>
                </a:r>
                <a:r>
                  <a:rPr lang="en-AU" sz="1800" dirty="0"/>
                  <a:t>), create a 4-bar loop melody in </a:t>
                </a:r>
                <a14:m>
                  <m:oMath xmlns:m="http://schemas.openxmlformats.org/officeDocument/2006/math">
                    <m:f>
                      <m:fPr>
                        <m:type m:val="noBar"/>
                        <m:ctrlPr>
                          <a:rPr lang="en-AU" sz="1800" i="1" dirty="0">
                            <a:latin typeface="Cambria Math" panose="02040503050406030204" pitchFamily="18" charset="0"/>
                          </a:rPr>
                        </m:ctrlPr>
                      </m:fPr>
                      <m:num>
                        <m:r>
                          <a:rPr lang="en-AU" sz="1800" dirty="0" smtClean="0">
                            <a:latin typeface="Cambria Math" panose="02040503050406030204" pitchFamily="18" charset="0"/>
                          </a:rPr>
                          <m:t>4</m:t>
                        </m:r>
                      </m:num>
                      <m:den>
                        <m:r>
                          <a:rPr lang="en-AU" sz="1800" dirty="0">
                            <a:latin typeface="Cambria Math" panose="02040503050406030204" pitchFamily="18" charset="0"/>
                          </a:rPr>
                          <m:t>4</m:t>
                        </m:r>
                      </m:den>
                    </m:f>
                  </m:oMath>
                </a14:m>
                <a:r>
                  <a:rPr lang="en-AU" sz="1800" dirty="0"/>
                  <a:t> with a bass line. Choose one of the chord progression options given. Choose your own key.</a:t>
                </a:r>
              </a:p>
              <a:p>
                <a:pPr lvl="0">
                  <a:lnSpc>
                    <a:spcPct val="150000"/>
                  </a:lnSpc>
                  <a:spcAft>
                    <a:spcPts val="1200"/>
                  </a:spcAft>
                </a:pPr>
                <a:r>
                  <a:rPr lang="en-AU" sz="1800" b="1" dirty="0"/>
                  <a:t>Chord progression options</a:t>
                </a:r>
                <a:endParaRPr lang="en-AU" sz="1800" dirty="0"/>
              </a:p>
              <a:p>
                <a:pPr lvl="0">
                  <a:lnSpc>
                    <a:spcPct val="150000"/>
                  </a:lnSpc>
                  <a:spcAft>
                    <a:spcPts val="1200"/>
                  </a:spcAft>
                </a:pPr>
                <a:r>
                  <a:rPr lang="en-AU" sz="1800" dirty="0"/>
                  <a:t>Option 1 – major</a:t>
                </a:r>
              </a:p>
            </p:txBody>
          </p:sp>
        </mc:Choice>
        <mc:Fallback xmlns="">
          <p:sp>
            <p:nvSpPr>
              <p:cNvPr id="2" name="TextBox 1">
                <a:extLst>
                  <a:ext uri="{FF2B5EF4-FFF2-40B4-BE49-F238E27FC236}">
                    <a16:creationId xmlns:a16="http://schemas.microsoft.com/office/drawing/2014/main" id="{7663B512-E72A-58BA-87B2-6A1532789682}"/>
                  </a:ext>
                </a:extLst>
              </p:cNvPr>
              <p:cNvSpPr txBox="1">
                <a:spLocks noRot="1" noChangeAspect="1" noMove="1" noResize="1" noEditPoints="1" noAdjustHandles="1" noChangeArrowheads="1" noChangeShapeType="1" noTextEdit="1"/>
              </p:cNvSpPr>
              <p:nvPr/>
            </p:nvSpPr>
            <p:spPr>
              <a:xfrm>
                <a:off x="360000" y="1385177"/>
                <a:ext cx="5270332" cy="2843151"/>
              </a:xfrm>
              <a:prstGeom prst="rect">
                <a:avLst/>
              </a:prstGeom>
              <a:blipFill>
                <a:blip r:embed="rId4"/>
                <a:stretch>
                  <a:fillRect l="-2644" b="-3540"/>
                </a:stretch>
              </a:blipFill>
            </p:spPr>
            <p:txBody>
              <a:bodyPr/>
              <a:lstStyle/>
              <a:p>
                <a:r>
                  <a:rPr lang="en-US">
                    <a:noFill/>
                  </a:rPr>
                  <a:t> </a:t>
                </a:r>
              </a:p>
            </p:txBody>
          </p:sp>
        </mc:Fallback>
      </mc:AlternateContent>
      <p:pic>
        <p:nvPicPr>
          <p:cNvPr id="4" name="Picture 3" descr="Four chords in a row - I, vi, IV, V">
            <a:extLst>
              <a:ext uri="{FF2B5EF4-FFF2-40B4-BE49-F238E27FC236}">
                <a16:creationId xmlns:a16="http://schemas.microsoft.com/office/drawing/2014/main" id="{3A5ADBFB-6836-B817-5B01-C6F5F47675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000" y="4466376"/>
            <a:ext cx="5143333" cy="445599"/>
          </a:xfrm>
          <a:prstGeom prst="rect">
            <a:avLst/>
          </a:prstGeom>
        </p:spPr>
      </p:pic>
      <p:sp>
        <p:nvSpPr>
          <p:cNvPr id="10" name="TextBox 9">
            <a:extLst>
              <a:ext uri="{FF2B5EF4-FFF2-40B4-BE49-F238E27FC236}">
                <a16:creationId xmlns:a16="http://schemas.microsoft.com/office/drawing/2014/main" id="{CDBB1CF3-0DB5-5357-E613-83BB842E92A8}"/>
              </a:ext>
            </a:extLst>
          </p:cNvPr>
          <p:cNvSpPr txBox="1"/>
          <p:nvPr/>
        </p:nvSpPr>
        <p:spPr>
          <a:xfrm>
            <a:off x="360000" y="5150023"/>
            <a:ext cx="6096000" cy="456535"/>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Option 2 – minor</a:t>
            </a:r>
          </a:p>
        </p:txBody>
      </p:sp>
      <p:pic>
        <p:nvPicPr>
          <p:cNvPr id="7" name="Picture 6" descr="Four chords in a row - i, bVI, bVII, V. ">
            <a:extLst>
              <a:ext uri="{FF2B5EF4-FFF2-40B4-BE49-F238E27FC236}">
                <a16:creationId xmlns:a16="http://schemas.microsoft.com/office/drawing/2014/main" id="{2BE3B940-23F7-43CA-051B-F255C09CE8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000" y="5844607"/>
            <a:ext cx="5143333" cy="401306"/>
          </a:xfrm>
          <a:prstGeom prst="rect">
            <a:avLst/>
          </a:prstGeom>
        </p:spPr>
      </p:pic>
      <p:pic>
        <p:nvPicPr>
          <p:cNvPr id="3" name="Picture 2">
            <a:extLst>
              <a:ext uri="{FF2B5EF4-FFF2-40B4-BE49-F238E27FC236}">
                <a16:creationId xmlns:a16="http://schemas.microsoft.com/office/drawing/2014/main" id="{F46FBA0E-ADC2-C963-2E62-68412620151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933241" y="1385177"/>
            <a:ext cx="5957657" cy="3968596"/>
          </a:xfrm>
          <a:prstGeom prst="rect">
            <a:avLst/>
          </a:prstGeom>
        </p:spPr>
      </p:pic>
      <p:sp>
        <p:nvSpPr>
          <p:cNvPr id="6" name="TextBox 5">
            <a:extLst>
              <a:ext uri="{FF2B5EF4-FFF2-40B4-BE49-F238E27FC236}">
                <a16:creationId xmlns:a16="http://schemas.microsoft.com/office/drawing/2014/main" id="{EFE901BA-501D-9C2E-DB8D-853FDAB5825E}"/>
              </a:ext>
              <a:ext uri="{C183D7F6-B498-43B3-948B-1728B52AA6E4}">
                <adec:decorative xmlns:adec="http://schemas.microsoft.com/office/drawing/2017/decorative" val="1"/>
              </a:ext>
            </a:extLst>
          </p:cNvPr>
          <p:cNvSpPr txBox="1"/>
          <p:nvPr/>
        </p:nvSpPr>
        <p:spPr>
          <a:xfrm>
            <a:off x="5933241" y="5343825"/>
            <a:ext cx="6096000" cy="525465"/>
          </a:xfrm>
          <a:prstGeom prst="rect">
            <a:avLst/>
          </a:prstGeom>
          <a:noFill/>
        </p:spPr>
        <p:txBody>
          <a:bodyPr wrap="square">
            <a:spAutoFit/>
          </a:bodyPr>
          <a:lstStyle/>
          <a:p>
            <a:pPr>
              <a:lnSpc>
                <a:spcPct val="150000"/>
              </a:lnSpc>
              <a:spcAft>
                <a:spcPts val="1200"/>
              </a:spcAft>
            </a:pPr>
            <a:r>
              <a:rPr lang="en-GB" sz="1000" b="0" i="0" u="sng" strike="noStrike">
                <a:solidFill>
                  <a:srgbClr val="467886"/>
                </a:solidFill>
                <a:effectLst/>
                <a:hlinkClick r:id="rId8"/>
              </a:rPr>
              <a:t>Close up photo of turned on launchpad</a:t>
            </a:r>
            <a:r>
              <a:rPr lang="en-GB" sz="1000" b="0" i="0">
                <a:solidFill>
                  <a:srgbClr val="000000"/>
                </a:solidFill>
                <a:effectLst/>
              </a:rPr>
              <a:t> </a:t>
            </a:r>
            <a:r>
              <a:rPr lang="en-GB" sz="1000" b="0" i="0">
                <a:solidFill>
                  <a:srgbClr val="22272B"/>
                </a:solidFill>
                <a:effectLst/>
              </a:rPr>
              <a:t>(2019) by </a:t>
            </a:r>
            <a:r>
              <a:rPr lang="en-GB" sz="1000" b="0" i="0" err="1">
                <a:solidFill>
                  <a:srgbClr val="22272B"/>
                </a:solidFill>
                <a:effectLst/>
              </a:rPr>
              <a:t>PickPik</a:t>
            </a:r>
            <a:r>
              <a:rPr lang="en-GB" sz="1000" b="0" i="0">
                <a:solidFill>
                  <a:srgbClr val="22272B"/>
                </a:solidFill>
                <a:effectLst/>
              </a:rPr>
              <a:t>, </a:t>
            </a:r>
            <a:r>
              <a:rPr lang="en-GB" sz="1000" b="0" i="0">
                <a:solidFill>
                  <a:srgbClr val="000000"/>
                </a:solidFill>
                <a:effectLst/>
              </a:rPr>
              <a:t>is licensed under Creative Commons 2.0 accessed August 2025 </a:t>
            </a:r>
            <a:endParaRPr lang="en-US" sz="1000"/>
          </a:p>
        </p:txBody>
      </p:sp>
      <p:sp>
        <p:nvSpPr>
          <p:cNvPr id="67" name="Slide Number Placeholder 1">
            <a:extLst>
              <a:ext uri="{FF2B5EF4-FFF2-40B4-BE49-F238E27FC236}">
                <a16:creationId xmlns:a16="http://schemas.microsoft.com/office/drawing/2014/main" id="{D5F126F6-83E6-B82D-3F44-7FA65DCD58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401110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AE2F7CED-D5EC-50FA-6357-677AE2112726}"/>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4F132048-71BA-126E-F74F-05724482647C}"/>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4.3 – metre madness </a:t>
            </a:r>
            <a:r>
              <a:rPr lang="en-AU" sz="3600" b="0" i="0" kern="1200">
                <a:solidFill>
                  <a:schemeClr val="accent1"/>
                </a:solidFill>
                <a:effectLst/>
                <a:latin typeface="+mj-lt"/>
                <a:ea typeface="+mj-ea"/>
                <a:cs typeface="Arial" panose="020B0604020202020204" pitchFamily="34" charset="0"/>
              </a:rPr>
              <a:t>(1)</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D6C183D0-A0A7-C044-2F37-02B642931825}"/>
              </a:ext>
            </a:extLst>
          </p:cNvPr>
          <p:cNvSpPr>
            <a:spLocks noGrp="1"/>
          </p:cNvSpPr>
          <p:nvPr>
            <p:ph type="body" sz="quarter" idx="18"/>
          </p:nvPr>
        </p:nvSpPr>
        <p:spPr>
          <a:xfrm>
            <a:off x="360000" y="982520"/>
            <a:ext cx="11484000" cy="310015"/>
          </a:xfrm>
        </p:spPr>
        <p:txBody>
          <a:bodyPr/>
          <a:lstStyle/>
          <a:p>
            <a:r>
              <a:rPr lang="en-US">
                <a:latin typeface="+mj-lt"/>
              </a:rPr>
              <a:t>Listening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AC21251-B1A7-304E-21AE-02B3C29A9603}"/>
                  </a:ext>
                </a:extLst>
              </p:cNvPr>
              <p:cNvSpPr txBox="1"/>
              <p:nvPr/>
            </p:nvSpPr>
            <p:spPr>
              <a:xfrm>
                <a:off x="360000" y="1541946"/>
                <a:ext cx="6563103" cy="49740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dirty="0"/>
                  <a:t>Access the YouTube link </a:t>
                </a:r>
                <a:r>
                  <a:rPr lang="en-AU" sz="1800" u="sng" dirty="0">
                    <a:hlinkClick r:id="rId3"/>
                  </a:rPr>
                  <a:t>Odd Time Signatures in Video Game Music</a:t>
                </a:r>
                <a:r>
                  <a:rPr lang="en-AU" sz="1800" dirty="0"/>
                  <a:t> (1:01 – 3:08) and answer the questions: </a:t>
                </a:r>
              </a:p>
              <a:p>
                <a:pPr>
                  <a:lnSpc>
                    <a:spcPct val="150000"/>
                  </a:lnSpc>
                  <a:spcAft>
                    <a:spcPts val="1200"/>
                  </a:spcAft>
                </a:pPr>
                <a:r>
                  <a:rPr lang="en-AU" sz="1800" b="1" dirty="0">
                    <a:latin typeface="+mj-lt"/>
                  </a:rPr>
                  <a:t>Reflection questions</a:t>
                </a:r>
              </a:p>
              <a:p>
                <a:pPr marL="342900" lvl="0" indent="-342900">
                  <a:lnSpc>
                    <a:spcPct val="150000"/>
                  </a:lnSpc>
                  <a:spcAft>
                    <a:spcPts val="1200"/>
                  </a:spcAft>
                  <a:buFont typeface="Arial" panose="020B0604020202020204" pitchFamily="34" charset="0"/>
                  <a:buChar char="•"/>
                </a:pPr>
                <a:r>
                  <a:rPr lang="en-AU" sz="1800" dirty="0"/>
                  <a:t>Kingdom Hearts – ‘Hollow Bastion Music’ is driven by the </a:t>
                </a:r>
                <a14:m>
                  <m:oMath xmlns:m="http://schemas.openxmlformats.org/officeDocument/2006/math">
                    <m:f>
                      <m:fPr>
                        <m:type m:val="noBar"/>
                        <m:ctrlPr>
                          <a:rPr lang="en-AU" sz="1800" i="1" dirty="0" smtClean="0">
                            <a:latin typeface="Cambria Math" panose="02040503050406030204" pitchFamily="18" charset="0"/>
                          </a:rPr>
                        </m:ctrlPr>
                      </m:fPr>
                      <m:num>
                        <m:r>
                          <a:rPr lang="en-AU" sz="1800" dirty="0" smtClean="0">
                            <a:latin typeface="Cambria Math" panose="02040503050406030204" pitchFamily="18" charset="0"/>
                          </a:rPr>
                          <m:t>5</m:t>
                        </m:r>
                      </m:num>
                      <m:den>
                        <m:r>
                          <a:rPr lang="en-AU" sz="1800" dirty="0" smtClean="0">
                            <a:latin typeface="Cambria Math" panose="02040503050406030204" pitchFamily="18" charset="0"/>
                          </a:rPr>
                          <m:t>4</m:t>
                        </m:r>
                      </m:den>
                    </m:f>
                  </m:oMath>
                </a14:m>
                <a:r>
                  <a:rPr lang="en-AU" sz="1800" dirty="0"/>
                  <a:t> clave pattern – notate it. </a:t>
                </a:r>
              </a:p>
              <a:p>
                <a:pPr marL="342900" lvl="0" indent="-342900">
                  <a:lnSpc>
                    <a:spcPct val="150000"/>
                  </a:lnSpc>
                  <a:spcAft>
                    <a:spcPts val="1200"/>
                  </a:spcAft>
                  <a:buFont typeface="Arial" panose="020B0604020202020204" pitchFamily="34" charset="0"/>
                  <a:buChar char="•"/>
                </a:pPr>
                <a:r>
                  <a:rPr lang="en-AU" sz="1800" dirty="0"/>
                  <a:t>Identify the groupings of quavers used in this pattern. </a:t>
                </a:r>
              </a:p>
              <a:p>
                <a:pPr marL="342900" lvl="0" indent="-342900">
                  <a:lnSpc>
                    <a:spcPct val="150000"/>
                  </a:lnSpc>
                  <a:spcAft>
                    <a:spcPts val="1200"/>
                  </a:spcAft>
                  <a:buFont typeface="Arial" panose="020B0604020202020204" pitchFamily="34" charset="0"/>
                  <a:buChar char="•"/>
                </a:pPr>
                <a:r>
                  <a:rPr lang="en-AU" sz="1800" dirty="0"/>
                  <a:t>Which role plays the </a:t>
                </a:r>
                <a:r>
                  <a:rPr lang="en-AU" sz="1800" i="1" dirty="0"/>
                  <a:t>clave</a:t>
                </a:r>
                <a:r>
                  <a:rPr lang="en-AU" sz="1800" dirty="0"/>
                  <a:t> rhythm – the bass part, the inner plucked string part or the melody? </a:t>
                </a:r>
              </a:p>
              <a:p>
                <a:pPr marL="342900" lvl="0" indent="-342900">
                  <a:lnSpc>
                    <a:spcPct val="150000"/>
                  </a:lnSpc>
                  <a:spcAft>
                    <a:spcPts val="1200"/>
                  </a:spcAft>
                  <a:buFont typeface="Arial" panose="020B0604020202020204" pitchFamily="34" charset="0"/>
                  <a:buChar char="•"/>
                </a:pPr>
                <a:r>
                  <a:rPr lang="en-AU" sz="1800" dirty="0"/>
                  <a:t>Which role accents the </a:t>
                </a:r>
                <a:r>
                  <a:rPr lang="en-AU" sz="1800" i="1" dirty="0"/>
                  <a:t>clave</a:t>
                </a:r>
                <a:r>
                  <a:rPr lang="en-AU" sz="1800" dirty="0"/>
                  <a:t> rhythm – the bass part, the inner plucked string part of the melody? </a:t>
                </a:r>
              </a:p>
            </p:txBody>
          </p:sp>
        </mc:Choice>
        <mc:Fallback xmlns="">
          <p:sp>
            <p:nvSpPr>
              <p:cNvPr id="2" name="TextBox 1">
                <a:extLst>
                  <a:ext uri="{FF2B5EF4-FFF2-40B4-BE49-F238E27FC236}">
                    <a16:creationId xmlns:a16="http://schemas.microsoft.com/office/drawing/2014/main" id="{2AC21251-B1A7-304E-21AE-02B3C29A9603}"/>
                  </a:ext>
                </a:extLst>
              </p:cNvPr>
              <p:cNvSpPr txBox="1">
                <a:spLocks noRot="1" noChangeAspect="1" noMove="1" noResize="1" noEditPoints="1" noAdjustHandles="1" noChangeArrowheads="1" noChangeShapeType="1" noTextEdit="1"/>
              </p:cNvSpPr>
              <p:nvPr/>
            </p:nvSpPr>
            <p:spPr>
              <a:xfrm>
                <a:off x="360000" y="1541946"/>
                <a:ext cx="6563103" cy="4974054"/>
              </a:xfrm>
              <a:prstGeom prst="rect">
                <a:avLst/>
              </a:prstGeom>
              <a:blipFill>
                <a:blip r:embed="rId4"/>
                <a:stretch>
                  <a:fillRect l="-2124" b="-1527"/>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D3D0086A-09AC-F17B-FAF4-BAEA3F60BFE1}"/>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75503" y="1158409"/>
            <a:ext cx="4825753" cy="48257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6ED962-307A-CBB7-F75C-B3E4D61B4D6D}"/>
              </a:ext>
              <a:ext uri="{C183D7F6-B498-43B3-948B-1728B52AA6E4}">
                <adec:decorative xmlns:adec="http://schemas.microsoft.com/office/drawing/2017/decorative" val="1"/>
              </a:ext>
            </a:extLst>
          </p:cNvPr>
          <p:cNvSpPr txBox="1"/>
          <p:nvPr/>
        </p:nvSpPr>
        <p:spPr>
          <a:xfrm>
            <a:off x="7075503" y="5972535"/>
            <a:ext cx="5116496" cy="525465"/>
          </a:xfrm>
          <a:prstGeom prst="rect">
            <a:avLst/>
          </a:prstGeom>
          <a:noFill/>
        </p:spPr>
        <p:txBody>
          <a:bodyPr wrap="square">
            <a:spAutoFit/>
          </a:bodyPr>
          <a:lstStyle/>
          <a:p>
            <a:pPr>
              <a:lnSpc>
                <a:spcPct val="150000"/>
              </a:lnSpc>
            </a:pPr>
            <a:r>
              <a:rPr lang="en-GB" sz="1000" b="0" i="0" u="sng" strike="noStrike">
                <a:solidFill>
                  <a:srgbClr val="467886"/>
                </a:solidFill>
                <a:effectLst/>
                <a:hlinkClick r:id="rId6"/>
              </a:rPr>
              <a:t>Cat and rat playing video games together </a:t>
            </a:r>
            <a:r>
              <a:rPr lang="en-GB" sz="1000" b="0" i="0">
                <a:solidFill>
                  <a:srgbClr val="22272B"/>
                </a:solidFill>
                <a:effectLst/>
              </a:rPr>
              <a:t>(2024) by </a:t>
            </a:r>
            <a:r>
              <a:rPr lang="en-GB" sz="1000">
                <a:solidFill>
                  <a:srgbClr val="22272B"/>
                </a:solidFill>
              </a:rPr>
              <a:t>easy-peasy.ai</a:t>
            </a:r>
            <a:r>
              <a:rPr lang="en-GB" sz="1000" b="0" i="0">
                <a:solidFill>
                  <a:srgbClr val="22272B"/>
                </a:solidFill>
                <a:effectLst/>
              </a:rPr>
              <a:t>, </a:t>
            </a:r>
            <a:r>
              <a:rPr lang="en-GB" sz="1000" b="0" i="0">
                <a:solidFill>
                  <a:srgbClr val="000000"/>
                </a:solidFill>
                <a:effectLst/>
              </a:rPr>
              <a:t>is licensed under Creative Commons 4.0 accessed </a:t>
            </a:r>
            <a:r>
              <a:rPr lang="en-GB" sz="1000">
                <a:solidFill>
                  <a:srgbClr val="000000"/>
                </a:solidFill>
              </a:rPr>
              <a:t>November</a:t>
            </a:r>
            <a:r>
              <a:rPr lang="en-GB" sz="1000" b="0" i="0">
                <a:solidFill>
                  <a:srgbClr val="000000"/>
                </a:solidFill>
                <a:effectLst/>
              </a:rPr>
              <a:t> 2025 </a:t>
            </a:r>
            <a:endParaRPr lang="en-US" sz="1000"/>
          </a:p>
        </p:txBody>
      </p:sp>
      <p:sp>
        <p:nvSpPr>
          <p:cNvPr id="67" name="Slide Number Placeholder 1">
            <a:extLst>
              <a:ext uri="{FF2B5EF4-FFF2-40B4-BE49-F238E27FC236}">
                <a16:creationId xmlns:a16="http://schemas.microsoft.com/office/drawing/2014/main" id="{80950C45-5AD8-13FA-529F-14FEFC8984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267907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F15E0D-22E0-5260-07BE-4A00D5C7AB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7A09EC-165E-3C6A-6F30-A934156D5976}"/>
              </a:ext>
            </a:extLst>
          </p:cNvPr>
          <p:cNvSpPr>
            <a:spLocks noGrp="1"/>
          </p:cNvSpPr>
          <p:nvPr>
            <p:ph type="title"/>
          </p:nvPr>
        </p:nvSpPr>
        <p:spPr/>
        <p:txBody>
          <a:bodyPr/>
          <a:lstStyle/>
          <a:p>
            <a:r>
              <a:rPr lang="en-AU">
                <a:latin typeface="+mj-lt"/>
                <a:cs typeface="Arial"/>
              </a:rPr>
              <a:t>Activity 1.1 – an introduction to </a:t>
            </a:r>
            <a:r>
              <a:rPr lang="en-AU" i="1">
                <a:latin typeface="+mj-lt"/>
                <a:cs typeface="Arial"/>
              </a:rPr>
              <a:t>taiko </a:t>
            </a:r>
            <a:r>
              <a:rPr lang="en-AU" sz="3600" i="0" kern="1200">
                <a:solidFill>
                  <a:schemeClr val="accent1"/>
                </a:solidFill>
                <a:effectLst/>
                <a:latin typeface="Arial" panose="020B0604020202020204" pitchFamily="34" charset="0"/>
                <a:ea typeface="+mj-ea"/>
                <a:cs typeface="Arial" panose="020B0604020202020204" pitchFamily="34" charset="0"/>
              </a:rPr>
              <a:t>(2)</a:t>
            </a:r>
            <a:endParaRPr lang="en-US" i="1">
              <a:latin typeface="+mj-lt"/>
              <a:cs typeface="Arial"/>
            </a:endParaRPr>
          </a:p>
        </p:txBody>
      </p:sp>
      <p:sp>
        <p:nvSpPr>
          <p:cNvPr id="17" name="Text Placeholder 16">
            <a:extLst>
              <a:ext uri="{FF2B5EF4-FFF2-40B4-BE49-F238E27FC236}">
                <a16:creationId xmlns:a16="http://schemas.microsoft.com/office/drawing/2014/main" id="{69BE2443-50EF-F783-D338-7C6D6E0C0CAA}"/>
              </a:ext>
            </a:extLst>
          </p:cNvPr>
          <p:cNvSpPr>
            <a:spLocks noGrp="1"/>
          </p:cNvSpPr>
          <p:nvPr>
            <p:ph type="body" sz="quarter" idx="18"/>
          </p:nvPr>
        </p:nvSpPr>
        <p:spPr/>
        <p:txBody>
          <a:bodyPr/>
          <a:lstStyle/>
          <a:p>
            <a:r>
              <a:rPr lang="en-US">
                <a:latin typeface="+mj-lt"/>
                <a:cs typeface="Arial"/>
              </a:rPr>
              <a:t>What is the cultural significance of </a:t>
            </a:r>
            <a:r>
              <a:rPr lang="en-US" i="1">
                <a:latin typeface="+mj-lt"/>
                <a:cs typeface="Arial"/>
              </a:rPr>
              <a:t>taiko</a:t>
            </a:r>
            <a:r>
              <a:rPr lang="en-US">
                <a:latin typeface="+mj-lt"/>
                <a:cs typeface="Arial"/>
              </a:rPr>
              <a:t>? </a:t>
            </a:r>
            <a:endParaRPr lang="en-US">
              <a:latin typeface="+mj-lt"/>
            </a:endParaRPr>
          </a:p>
        </p:txBody>
      </p:sp>
      <p:sp>
        <p:nvSpPr>
          <p:cNvPr id="3" name="TextBox 2">
            <a:extLst>
              <a:ext uri="{FF2B5EF4-FFF2-40B4-BE49-F238E27FC236}">
                <a16:creationId xmlns:a16="http://schemas.microsoft.com/office/drawing/2014/main" id="{CC8012A4-32C9-4E50-1DBB-9CF3CA4A0A1B}"/>
              </a:ext>
            </a:extLst>
          </p:cNvPr>
          <p:cNvSpPr txBox="1"/>
          <p:nvPr/>
        </p:nvSpPr>
        <p:spPr>
          <a:xfrm>
            <a:off x="359999" y="1388674"/>
            <a:ext cx="7145701" cy="52173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sz="1600" b="1" i="1">
                <a:ea typeface="+mn-lt"/>
                <a:cs typeface="+mn-lt"/>
              </a:rPr>
              <a:t>Taiko</a:t>
            </a:r>
            <a:r>
              <a:rPr lang="en-US" sz="1600">
                <a:ea typeface="+mn-lt"/>
                <a:cs typeface="+mn-lt"/>
              </a:rPr>
              <a:t> (</a:t>
            </a:r>
            <a:r>
              <a:rPr lang="ja-JP" altLang="en-US" sz="1600">
                <a:ea typeface="+mn-lt"/>
                <a:cs typeface="+mn-lt"/>
              </a:rPr>
              <a:t>太鼓</a:t>
            </a:r>
            <a:r>
              <a:rPr lang="en-US" sz="1600">
                <a:ea typeface="+mn-lt"/>
                <a:cs typeface="+mn-lt"/>
              </a:rPr>
              <a:t>), meaning 'drum' in Japanese, holds deep cultural, historical, and spiritual significance in Japan. It's more than just a musical instrument – it's a powerful symbol of identity, community, ritual, and resilience. </a:t>
            </a:r>
            <a:endParaRPr lang="en-US" sz="1600">
              <a:cs typeface="Arial"/>
            </a:endParaRPr>
          </a:p>
          <a:p>
            <a:pPr>
              <a:lnSpc>
                <a:spcPct val="150000"/>
              </a:lnSpc>
              <a:spcAft>
                <a:spcPts val="1200"/>
              </a:spcAft>
            </a:pPr>
            <a:r>
              <a:rPr lang="en-US" sz="1600" i="1">
                <a:ea typeface="+mn-lt"/>
                <a:cs typeface="+mn-lt"/>
              </a:rPr>
              <a:t>Taiko</a:t>
            </a:r>
            <a:r>
              <a:rPr lang="en-US" sz="1600">
                <a:ea typeface="+mn-lt"/>
                <a:cs typeface="+mn-lt"/>
              </a:rPr>
              <a:t> has long been used in religious ceremonies to communicate with the gods, drive away evil spirits, and purify sacred spaces. In Shinto, the sound of </a:t>
            </a:r>
            <a:r>
              <a:rPr lang="en-US" sz="1600" i="1">
                <a:ea typeface="+mn-lt"/>
                <a:cs typeface="+mn-lt"/>
              </a:rPr>
              <a:t>taiko </a:t>
            </a:r>
            <a:r>
              <a:rPr lang="en-US" sz="1600">
                <a:ea typeface="+mn-lt"/>
                <a:cs typeface="+mn-lt"/>
              </a:rPr>
              <a:t>is believed to summon the presence of the gods (</a:t>
            </a:r>
            <a:r>
              <a:rPr lang="en-US" sz="1600" i="1">
                <a:ea typeface="+mn-lt"/>
                <a:cs typeface="+mn-lt"/>
              </a:rPr>
              <a:t>kami</a:t>
            </a:r>
            <a:r>
              <a:rPr lang="en-US" sz="1600">
                <a:ea typeface="+mn-lt"/>
                <a:cs typeface="+mn-lt"/>
              </a:rPr>
              <a:t>).</a:t>
            </a:r>
            <a:endParaRPr lang="en-US" sz="1600">
              <a:cs typeface="Arial"/>
            </a:endParaRPr>
          </a:p>
          <a:p>
            <a:pPr>
              <a:lnSpc>
                <a:spcPct val="150000"/>
              </a:lnSpc>
              <a:spcAft>
                <a:spcPts val="1200"/>
              </a:spcAft>
            </a:pPr>
            <a:r>
              <a:rPr lang="en-US" sz="1600">
                <a:ea typeface="+mn-lt"/>
                <a:cs typeface="+mn-lt"/>
              </a:rPr>
              <a:t>It is not just about sound – it's about </a:t>
            </a:r>
            <a:r>
              <a:rPr lang="en-US" sz="1600" b="1">
                <a:ea typeface="+mn-lt"/>
                <a:cs typeface="+mn-lt"/>
              </a:rPr>
              <a:t>form</a:t>
            </a:r>
            <a:r>
              <a:rPr lang="en-US" sz="1600">
                <a:ea typeface="+mn-lt"/>
                <a:cs typeface="+mn-lt"/>
              </a:rPr>
              <a:t>, </a:t>
            </a:r>
            <a:r>
              <a:rPr lang="en-US" sz="1600" b="1">
                <a:ea typeface="+mn-lt"/>
                <a:cs typeface="+mn-lt"/>
              </a:rPr>
              <a:t>movement</a:t>
            </a:r>
            <a:r>
              <a:rPr lang="en-US" sz="1600">
                <a:ea typeface="+mn-lt"/>
                <a:cs typeface="+mn-lt"/>
              </a:rPr>
              <a:t>, and </a:t>
            </a:r>
            <a:r>
              <a:rPr lang="en-US" sz="1600" b="1">
                <a:ea typeface="+mn-lt"/>
                <a:cs typeface="+mn-lt"/>
              </a:rPr>
              <a:t>intention</a:t>
            </a:r>
            <a:r>
              <a:rPr lang="en-US" sz="1600">
                <a:ea typeface="+mn-lt"/>
                <a:cs typeface="+mn-lt"/>
              </a:rPr>
              <a:t>. The physical stance, choreographed movements, and group dynamics reflect values of discipline, respect, and mindfulness. Drumming becomes a </a:t>
            </a:r>
            <a:r>
              <a:rPr lang="en-US" sz="1600" b="1">
                <a:ea typeface="+mn-lt"/>
                <a:cs typeface="+mn-lt"/>
              </a:rPr>
              <a:t>spiritual practice</a:t>
            </a:r>
            <a:r>
              <a:rPr lang="en-US" sz="1600">
                <a:ea typeface="+mn-lt"/>
                <a:cs typeface="+mn-lt"/>
              </a:rPr>
              <a:t>, connecting the drummer to breath, body, and community.</a:t>
            </a:r>
            <a:endParaRPr lang="en-US" sz="1600">
              <a:cs typeface="Arial"/>
            </a:endParaRPr>
          </a:p>
          <a:p>
            <a:pPr>
              <a:lnSpc>
                <a:spcPct val="150000"/>
              </a:lnSpc>
              <a:spcAft>
                <a:spcPts val="1200"/>
              </a:spcAft>
            </a:pPr>
            <a:r>
              <a:rPr lang="en-US" sz="1600" b="1" i="1">
                <a:ea typeface="+mn-lt"/>
                <a:cs typeface="+mn-lt"/>
              </a:rPr>
              <a:t>Kumi–daiko </a:t>
            </a:r>
            <a:r>
              <a:rPr lang="en-US" sz="1600" b="1">
                <a:ea typeface="+mn-lt"/>
                <a:cs typeface="+mn-lt"/>
              </a:rPr>
              <a:t>(ensemble drumming) </a:t>
            </a:r>
            <a:r>
              <a:rPr lang="en-US" sz="1600">
                <a:ea typeface="+mn-lt"/>
                <a:cs typeface="+mn-lt"/>
              </a:rPr>
              <a:t>which was invented in the 1950s by Daihachi Oguchi, is now a global art form known for its athleticism, synchronicity, and theatrical power.</a:t>
            </a:r>
            <a:endParaRPr lang="en-US" sz="1600">
              <a:cs typeface="Arial"/>
            </a:endParaRPr>
          </a:p>
        </p:txBody>
      </p:sp>
      <p:pic>
        <p:nvPicPr>
          <p:cNvPr id="7" name="Picture 6">
            <a:extLst>
              <a:ext uri="{FF2B5EF4-FFF2-40B4-BE49-F238E27FC236}">
                <a16:creationId xmlns:a16="http://schemas.microsoft.com/office/drawing/2014/main" id="{F2C5F8E8-381F-54CC-A709-EE2CE67A202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8008" y="982520"/>
            <a:ext cx="3677149" cy="4897480"/>
          </a:xfrm>
          <a:prstGeom prst="rect">
            <a:avLst/>
          </a:prstGeom>
        </p:spPr>
      </p:pic>
      <p:sp>
        <p:nvSpPr>
          <p:cNvPr id="6" name="TextBox 5">
            <a:extLst>
              <a:ext uri="{FF2B5EF4-FFF2-40B4-BE49-F238E27FC236}">
                <a16:creationId xmlns:a16="http://schemas.microsoft.com/office/drawing/2014/main" id="{E1FE78D5-2E84-356C-C6AB-356A4B2C4AA9}"/>
              </a:ext>
              <a:ext uri="{C183D7F6-B498-43B3-948B-1728B52AA6E4}">
                <adec:decorative xmlns:adec="http://schemas.microsoft.com/office/drawing/2017/decorative" val="1"/>
              </a:ext>
            </a:extLst>
          </p:cNvPr>
          <p:cNvSpPr txBox="1"/>
          <p:nvPr/>
        </p:nvSpPr>
        <p:spPr>
          <a:xfrm>
            <a:off x="8038008" y="5875480"/>
            <a:ext cx="3677149" cy="525465"/>
          </a:xfrm>
          <a:prstGeom prst="rect">
            <a:avLst/>
          </a:prstGeom>
          <a:noFill/>
        </p:spPr>
        <p:txBody>
          <a:bodyPr wrap="square">
            <a:spAutoFit/>
          </a:bodyPr>
          <a:lstStyle/>
          <a:p>
            <a:pPr>
              <a:lnSpc>
                <a:spcPct val="150000"/>
              </a:lnSpc>
            </a:pPr>
            <a:r>
              <a:rPr lang="en-AU" sz="1000">
                <a:hlinkClick r:id="rId4"/>
              </a:rPr>
              <a:t>Taiko Drum </a:t>
            </a:r>
            <a:r>
              <a:rPr lang="en-AU" sz="1000"/>
              <a:t>(2004) </a:t>
            </a:r>
            <a:r>
              <a:rPr lang="en-AU" sz="1000" b="0" i="0">
                <a:solidFill>
                  <a:srgbClr val="000000"/>
                </a:solidFill>
                <a:effectLst/>
              </a:rPr>
              <a:t>by </a:t>
            </a:r>
            <a:r>
              <a:rPr lang="en-AU" sz="1000">
                <a:solidFill>
                  <a:srgbClr val="000000"/>
                </a:solidFill>
                <a:ea typeface="+mn-lt"/>
                <a:cs typeface="+mn-lt"/>
              </a:rPr>
              <a:t>Elijah van der Giessen</a:t>
            </a:r>
            <a:r>
              <a:rPr lang="en-AU" sz="1000" b="0" i="0">
                <a:solidFill>
                  <a:srgbClr val="000000"/>
                </a:solidFill>
                <a:effectLst/>
              </a:rPr>
              <a:t>, is licensed under Creative Commons 2.0 (</a:t>
            </a:r>
            <a:r>
              <a:rPr lang="en-AU" sz="1000">
                <a:solidFill>
                  <a:srgbClr val="000000"/>
                </a:solidFill>
              </a:rPr>
              <a:t>accessed</a:t>
            </a:r>
            <a:r>
              <a:rPr lang="en-AU" sz="1000" b="0" i="0">
                <a:solidFill>
                  <a:srgbClr val="000000"/>
                </a:solidFill>
                <a:effectLst/>
              </a:rPr>
              <a:t> August 2025)</a:t>
            </a:r>
            <a:endParaRPr lang="en-US" sz="1000"/>
          </a:p>
        </p:txBody>
      </p:sp>
      <p:sp>
        <p:nvSpPr>
          <p:cNvPr id="2" name="Slide Number Placeholder 1">
            <a:extLst>
              <a:ext uri="{FF2B5EF4-FFF2-40B4-BE49-F238E27FC236}">
                <a16:creationId xmlns:a16="http://schemas.microsoft.com/office/drawing/2014/main" id="{054058AB-0A32-5E1E-4584-D9228374AF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274911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BDBE7"/>
        </a:solidFill>
        <a:effectLst/>
      </p:bgPr>
    </p:bg>
    <p:spTree>
      <p:nvGrpSpPr>
        <p:cNvPr id="1" name="">
          <a:extLst>
            <a:ext uri="{FF2B5EF4-FFF2-40B4-BE49-F238E27FC236}">
              <a16:creationId xmlns:a16="http://schemas.microsoft.com/office/drawing/2014/main" id="{807B338A-3CB0-DFE8-19F8-FB8ECF1D089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D35C7027-6C7E-8A8D-7668-B7A7E2F0F16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4.3 – metre madness </a:t>
            </a:r>
            <a:r>
              <a:rPr lang="en-AU" sz="3600" b="0" i="0" kern="1200">
                <a:solidFill>
                  <a:schemeClr val="accent1"/>
                </a:solidFill>
                <a:effectLst/>
                <a:latin typeface="+mj-lt"/>
                <a:ea typeface="+mj-ea"/>
                <a:cs typeface="Arial" panose="020B0604020202020204" pitchFamily="34" charset="0"/>
              </a:rPr>
              <a:t>(2)</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9A88DCA9-01DD-8963-64D7-00A834F8CBF1}"/>
              </a:ext>
            </a:extLst>
          </p:cNvPr>
          <p:cNvSpPr>
            <a:spLocks noGrp="1"/>
          </p:cNvSpPr>
          <p:nvPr>
            <p:ph type="body" sz="quarter" idx="18"/>
          </p:nvPr>
        </p:nvSpPr>
        <p:spPr/>
        <p:txBody>
          <a:bodyPr/>
          <a:lstStyle/>
          <a:p>
            <a:r>
              <a:rPr lang="en-US">
                <a:latin typeface="+mj-lt"/>
              </a:rPr>
              <a:t>Composition and performance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4EAA372-8BA3-B250-A1D8-8F925302568C}"/>
                  </a:ext>
                </a:extLst>
              </p:cNvPr>
              <p:cNvSpPr txBox="1"/>
              <p:nvPr/>
            </p:nvSpPr>
            <p:spPr>
              <a:xfrm>
                <a:off x="360000" y="1442363"/>
                <a:ext cx="5523099" cy="34724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dirty="0"/>
                  <a:t>Using the material created in the loop builder challenge, copy/adapt it to fit into these different time signatures. </a:t>
                </a:r>
              </a:p>
              <a:p>
                <a:pPr marL="342900" indent="-342900">
                  <a:lnSpc>
                    <a:spcPct val="150000"/>
                  </a:lnSpc>
                  <a:spcAft>
                    <a:spcPts val="600"/>
                  </a:spcAft>
                  <a:buFont typeface="Arial" panose="020B0604020202020204" pitchFamily="34" charset="0"/>
                  <a:buChar char="•"/>
                </a:pPr>
                <a14:m>
                  <m:oMath xmlns:m="http://schemas.openxmlformats.org/officeDocument/2006/math">
                    <m:f>
                      <m:fPr>
                        <m:type m:val="noBar"/>
                        <m:ctrlPr>
                          <a:rPr lang="en-AU" i="1" dirty="0">
                            <a:latin typeface="Cambria Math" panose="02040503050406030204" pitchFamily="18" charset="0"/>
                          </a:rPr>
                        </m:ctrlPr>
                      </m:fPr>
                      <m:num>
                        <m:r>
                          <a:rPr lang="en-AU" dirty="0">
                            <a:latin typeface="Cambria Math" panose="02040503050406030204" pitchFamily="18" charset="0"/>
                          </a:rPr>
                          <m:t>5</m:t>
                        </m:r>
                      </m:num>
                      <m:den>
                        <m:r>
                          <a:rPr lang="en-AU" dirty="0">
                            <a:latin typeface="Cambria Math" panose="02040503050406030204" pitchFamily="18" charset="0"/>
                          </a:rPr>
                          <m:t>4</m:t>
                        </m:r>
                      </m:den>
                    </m:f>
                  </m:oMath>
                </a14:m>
                <a:r>
                  <a:rPr lang="en-AU" dirty="0"/>
                  <a:t> </a:t>
                </a:r>
              </a:p>
              <a:p>
                <a:pPr marL="342900" indent="-342900">
                  <a:lnSpc>
                    <a:spcPct val="150000"/>
                  </a:lnSpc>
                  <a:spcAft>
                    <a:spcPts val="600"/>
                  </a:spcAft>
                  <a:buFont typeface="Arial" panose="020B0604020202020204" pitchFamily="34" charset="0"/>
                  <a:buChar char="•"/>
                </a:pPr>
                <a14:m>
                  <m:oMath xmlns:m="http://schemas.openxmlformats.org/officeDocument/2006/math">
                    <m:f>
                      <m:fPr>
                        <m:type m:val="noBar"/>
                        <m:ctrlPr>
                          <a:rPr lang="en-AU" i="1" dirty="0">
                            <a:latin typeface="Cambria Math" panose="02040503050406030204" pitchFamily="18" charset="0"/>
                          </a:rPr>
                        </m:ctrlPr>
                      </m:fPr>
                      <m:num>
                        <m:r>
                          <a:rPr lang="en-AU" dirty="0" smtClean="0">
                            <a:latin typeface="Cambria Math" panose="02040503050406030204" pitchFamily="18" charset="0"/>
                          </a:rPr>
                          <m:t>3</m:t>
                        </m:r>
                      </m:num>
                      <m:den>
                        <m:r>
                          <a:rPr lang="en-AU" dirty="0">
                            <a:latin typeface="Cambria Math" panose="02040503050406030204" pitchFamily="18" charset="0"/>
                          </a:rPr>
                          <m:t>4</m:t>
                        </m:r>
                      </m:den>
                    </m:f>
                  </m:oMath>
                </a14:m>
                <a:r>
                  <a:rPr lang="en-AU" dirty="0"/>
                  <a:t> </a:t>
                </a:r>
              </a:p>
              <a:p>
                <a:pPr marL="342900" indent="-342900">
                  <a:lnSpc>
                    <a:spcPct val="150000"/>
                  </a:lnSpc>
                  <a:spcAft>
                    <a:spcPts val="600"/>
                  </a:spcAft>
                  <a:buFont typeface="Arial" panose="020B0604020202020204" pitchFamily="34" charset="0"/>
                  <a:buChar char="•"/>
                </a:pPr>
                <a14:m>
                  <m:oMath xmlns:m="http://schemas.openxmlformats.org/officeDocument/2006/math">
                    <m:f>
                      <m:fPr>
                        <m:type m:val="noBar"/>
                        <m:ctrlPr>
                          <a:rPr lang="en-AU" i="1" dirty="0">
                            <a:latin typeface="Cambria Math" panose="02040503050406030204" pitchFamily="18" charset="0"/>
                          </a:rPr>
                        </m:ctrlPr>
                      </m:fPr>
                      <m:num>
                        <m:r>
                          <a:rPr lang="en-AU" dirty="0" smtClean="0">
                            <a:latin typeface="Cambria Math" panose="02040503050406030204" pitchFamily="18" charset="0"/>
                          </a:rPr>
                          <m:t>6</m:t>
                        </m:r>
                      </m:num>
                      <m:den>
                        <m:r>
                          <a:rPr lang="en-AU" dirty="0" smtClean="0">
                            <a:latin typeface="Cambria Math" panose="02040503050406030204" pitchFamily="18" charset="0"/>
                          </a:rPr>
                          <m:t>8</m:t>
                        </m:r>
                      </m:den>
                    </m:f>
                  </m:oMath>
                </a14:m>
                <a:endParaRPr lang="en-AU" b="0" dirty="0"/>
              </a:p>
            </p:txBody>
          </p:sp>
        </mc:Choice>
        <mc:Fallback xmlns="">
          <p:sp>
            <p:nvSpPr>
              <p:cNvPr id="2" name="TextBox 1">
                <a:extLst>
                  <a:ext uri="{FF2B5EF4-FFF2-40B4-BE49-F238E27FC236}">
                    <a16:creationId xmlns:a16="http://schemas.microsoft.com/office/drawing/2014/main" id="{D4EAA372-8BA3-B250-A1D8-8F925302568C}"/>
                  </a:ext>
                </a:extLst>
              </p:cNvPr>
              <p:cNvSpPr txBox="1">
                <a:spLocks noRot="1" noChangeAspect="1" noMove="1" noResize="1" noEditPoints="1" noAdjustHandles="1" noChangeArrowheads="1" noChangeShapeType="1" noTextEdit="1"/>
              </p:cNvSpPr>
              <p:nvPr/>
            </p:nvSpPr>
            <p:spPr>
              <a:xfrm>
                <a:off x="360000" y="1442363"/>
                <a:ext cx="5523099" cy="3472425"/>
              </a:xfrm>
              <a:prstGeom prst="rect">
                <a:avLst/>
              </a:prstGeom>
              <a:blipFill>
                <a:blip r:embed="rId3"/>
                <a:stretch>
                  <a:fillRect l="-3211" r="-229" b="-1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45865E-9306-EDB0-8209-B2015886E3F3}"/>
                  </a:ext>
                </a:extLst>
              </p:cNvPr>
              <p:cNvSpPr txBox="1"/>
              <p:nvPr/>
            </p:nvSpPr>
            <p:spPr>
              <a:xfrm>
                <a:off x="360000" y="5162335"/>
                <a:ext cx="11576482" cy="1443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t>Loop battle mini game </a:t>
                </a:r>
                <a:r>
                  <a:rPr lang="en-AU" sz="1800" dirty="0"/>
                  <a:t>– perform your original 4 bar loop in  </a:t>
                </a:r>
                <a14:m>
                  <m:oMath xmlns:m="http://schemas.openxmlformats.org/officeDocument/2006/math">
                    <m:f>
                      <m:fPr>
                        <m:type m:val="noBar"/>
                        <m:ctrlPr>
                          <a:rPr lang="en-AU" i="1" dirty="0" smtClean="0">
                            <a:latin typeface="Cambria Math" panose="02040503050406030204" pitchFamily="18" charset="0"/>
                          </a:rPr>
                        </m:ctrlPr>
                      </m:fPr>
                      <m:num>
                        <m:r>
                          <a:rPr lang="en-AU" dirty="0" smtClean="0">
                            <a:latin typeface="Cambria Math" panose="02040503050406030204" pitchFamily="18" charset="0"/>
                          </a:rPr>
                          <m:t>4</m:t>
                        </m:r>
                      </m:num>
                      <m:den>
                        <m:r>
                          <a:rPr lang="en-AU" dirty="0">
                            <a:latin typeface="Cambria Math" panose="02040503050406030204" pitchFamily="18" charset="0"/>
                          </a:rPr>
                          <m:t>4</m:t>
                        </m:r>
                      </m:den>
                    </m:f>
                  </m:oMath>
                </a14:m>
                <a:r>
                  <a:rPr lang="en-AU" sz="1800" dirty="0"/>
                  <a:t> . Select one person to be the ‘composition conductor’ who calls a new time signature every 8 bars while you perform. Adapt your playing to match the new time signature. Stay in time or risk elimination. </a:t>
                </a:r>
              </a:p>
            </p:txBody>
          </p:sp>
        </mc:Choice>
        <mc:Fallback xmlns="">
          <p:sp>
            <p:nvSpPr>
              <p:cNvPr id="6" name="TextBox 5">
                <a:extLst>
                  <a:ext uri="{FF2B5EF4-FFF2-40B4-BE49-F238E27FC236}">
                    <a16:creationId xmlns:a16="http://schemas.microsoft.com/office/drawing/2014/main" id="{3745865E-9306-EDB0-8209-B2015886E3F3}"/>
                  </a:ext>
                </a:extLst>
              </p:cNvPr>
              <p:cNvSpPr txBox="1">
                <a:spLocks noRot="1" noChangeAspect="1" noMove="1" noResize="1" noEditPoints="1" noAdjustHandles="1" noChangeArrowheads="1" noChangeShapeType="1" noTextEdit="1"/>
              </p:cNvSpPr>
              <p:nvPr/>
            </p:nvSpPr>
            <p:spPr>
              <a:xfrm>
                <a:off x="360000" y="5162335"/>
                <a:ext cx="11576482" cy="1443665"/>
              </a:xfrm>
              <a:prstGeom prst="rect">
                <a:avLst/>
              </a:prstGeom>
              <a:blipFill>
                <a:blip r:embed="rId4"/>
                <a:stretch>
                  <a:fillRect l="-1206" b="-782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8B32816-B3B7-99CE-E622-EA491B94361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8901" y="1442363"/>
            <a:ext cx="5523099" cy="3689014"/>
          </a:xfrm>
          <a:prstGeom prst="rect">
            <a:avLst/>
          </a:prstGeom>
        </p:spPr>
      </p:pic>
      <p:sp>
        <p:nvSpPr>
          <p:cNvPr id="67" name="Slide Number Placeholder 1">
            <a:extLst>
              <a:ext uri="{FF2B5EF4-FFF2-40B4-BE49-F238E27FC236}">
                <a16:creationId xmlns:a16="http://schemas.microsoft.com/office/drawing/2014/main" id="{E1FEAFF3-2A88-0A95-B2DE-D43F642D07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53699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49FC8-5367-F300-28E7-26E565245C7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5BA13A0-CD7D-423E-30E4-DD060C2563AD}"/>
              </a:ext>
            </a:extLst>
          </p:cNvPr>
          <p:cNvSpPr>
            <a:spLocks noGrp="1"/>
          </p:cNvSpPr>
          <p:nvPr>
            <p:ph type="ctrTitle"/>
          </p:nvPr>
        </p:nvSpPr>
        <p:spPr>
          <a:xfrm>
            <a:off x="495770" y="354337"/>
            <a:ext cx="11143316" cy="800681"/>
          </a:xfrm>
        </p:spPr>
        <p:txBody>
          <a:bodyPr/>
          <a:lstStyle/>
          <a:p>
            <a:r>
              <a:rPr lang="en-AU">
                <a:latin typeface="+mj-lt"/>
                <a:cs typeface="Arial"/>
              </a:rPr>
              <a:t>Learning sequence 5  </a:t>
            </a:r>
            <a:br>
              <a:rPr lang="en-AU">
                <a:latin typeface="+mj-lt"/>
                <a:cs typeface="Arial"/>
              </a:rPr>
            </a:br>
            <a:r>
              <a:rPr lang="en-AU" sz="4400">
                <a:latin typeface="+mj-lt"/>
                <a:cs typeface="Arial"/>
              </a:rPr>
              <a:t>Boss battles and beats</a:t>
            </a:r>
            <a:r>
              <a:rPr lang="en-AU" sz="3600">
                <a:latin typeface="+mj-lt"/>
                <a:cs typeface="Arial"/>
              </a:rPr>
              <a:t> </a:t>
            </a:r>
            <a:br>
              <a:rPr lang="en-AU" sz="3600">
                <a:latin typeface="+mj-lt"/>
                <a:cs typeface="Arial"/>
              </a:rPr>
            </a:br>
            <a:r>
              <a:rPr lang="en-AU" sz="3600">
                <a:latin typeface="+mj-lt"/>
                <a:cs typeface="Arial"/>
              </a:rPr>
              <a:t>Music in Japanese gaming</a:t>
            </a:r>
            <a:endParaRPr lang="en-AU" sz="3600" i="1">
              <a:latin typeface="+mj-lt"/>
              <a:cs typeface="Arial"/>
            </a:endParaRPr>
          </a:p>
        </p:txBody>
      </p:sp>
      <p:pic>
        <p:nvPicPr>
          <p:cNvPr id="3" name="Picture 2">
            <a:extLst>
              <a:ext uri="{FF2B5EF4-FFF2-40B4-BE49-F238E27FC236}">
                <a16:creationId xmlns:a16="http://schemas.microsoft.com/office/drawing/2014/main" id="{D80D15BA-2745-D69D-0015-A8BDB7E4902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9539" y="2306052"/>
            <a:ext cx="5516632" cy="4431632"/>
          </a:xfrm>
          <a:prstGeom prst="rect">
            <a:avLst/>
          </a:prstGeom>
        </p:spPr>
      </p:pic>
    </p:spTree>
    <p:extLst>
      <p:ext uri="{BB962C8B-B14F-4D97-AF65-F5344CB8AC3E}">
        <p14:creationId xmlns:p14="http://schemas.microsoft.com/office/powerpoint/2010/main" val="279577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18758-C78F-C0B6-C8A5-D6657963D1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7870575-D479-FC2E-8CC0-E4903050CB11}"/>
              </a:ext>
            </a:extLst>
          </p:cNvPr>
          <p:cNvSpPr>
            <a:spLocks noGrp="1"/>
          </p:cNvSpPr>
          <p:nvPr>
            <p:ph type="title"/>
          </p:nvPr>
        </p:nvSpPr>
        <p:spPr/>
        <p:txBody>
          <a:bodyPr/>
          <a:lstStyle/>
          <a:p>
            <a:r>
              <a:rPr lang="en-AU">
                <a:latin typeface="+mj-lt"/>
              </a:rPr>
              <a:t>Learning intentions and success criteria (5)</a:t>
            </a:r>
          </a:p>
        </p:txBody>
      </p:sp>
      <p:sp>
        <p:nvSpPr>
          <p:cNvPr id="3" name="TextBox 2">
            <a:extLst>
              <a:ext uri="{FF2B5EF4-FFF2-40B4-BE49-F238E27FC236}">
                <a16:creationId xmlns:a16="http://schemas.microsoft.com/office/drawing/2014/main" id="{ED54B4A4-95AF-CCE7-B74F-554079BCBF12}"/>
              </a:ext>
            </a:extLst>
          </p:cNvPr>
          <p:cNvSpPr txBox="1"/>
          <p:nvPr/>
        </p:nvSpPr>
        <p:spPr>
          <a:xfrm>
            <a:off x="359998" y="1942394"/>
            <a:ext cx="11303000" cy="45556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600" b="1">
                <a:solidFill>
                  <a:schemeClr val="accent1"/>
                </a:solidFill>
                <a:latin typeface="+mj-lt"/>
                <a:cs typeface="Arial"/>
              </a:rPr>
              <a:t>We are learning to</a:t>
            </a:r>
          </a:p>
          <a:p>
            <a:pPr marL="342900" lvl="0" indent="-342900">
              <a:lnSpc>
                <a:spcPct val="150000"/>
              </a:lnSpc>
              <a:spcAft>
                <a:spcPts val="600"/>
              </a:spcAft>
              <a:buFont typeface="Arial" panose="020B0604020202020204" pitchFamily="34" charset="0"/>
              <a:buChar char="•"/>
            </a:pPr>
            <a:r>
              <a:rPr lang="en-AU" sz="1600"/>
              <a:t>analyse how musical elements evoke emotions, images, and narrative possibilities</a:t>
            </a:r>
          </a:p>
          <a:p>
            <a:pPr marL="342900" lvl="0" indent="-342900">
              <a:lnSpc>
                <a:spcPct val="150000"/>
              </a:lnSpc>
              <a:spcAft>
                <a:spcPts val="600"/>
              </a:spcAft>
              <a:buFont typeface="Arial" panose="020B0604020202020204" pitchFamily="34" charset="0"/>
              <a:buChar char="•"/>
            </a:pPr>
            <a:r>
              <a:rPr lang="en-AU" sz="1600"/>
              <a:t>apply Nobuo Uematsu’s creative methods, including modular composition, influences, and the role of vocal and orchestral textures </a:t>
            </a:r>
          </a:p>
          <a:p>
            <a:pPr marL="342900" lvl="0" indent="-342900">
              <a:lnSpc>
                <a:spcPct val="150000"/>
              </a:lnSpc>
              <a:spcAft>
                <a:spcPts val="600"/>
              </a:spcAft>
              <a:buFont typeface="Arial" panose="020B0604020202020204" pitchFamily="34" charset="0"/>
              <a:buChar char="•"/>
            </a:pPr>
            <a:r>
              <a:rPr lang="en-AU" sz="1600"/>
              <a:t>identify features in other works and draw comparisons with Nobuo Uematsu’s compositions. </a:t>
            </a:r>
            <a:endParaRPr lang="en-AU" sz="1600" b="1">
              <a:solidFill>
                <a:schemeClr val="accent1"/>
              </a:solidFill>
              <a:cs typeface="Arial"/>
            </a:endParaRPr>
          </a:p>
          <a:p>
            <a:pPr lvl="0">
              <a:lnSpc>
                <a:spcPct val="150000"/>
              </a:lnSpc>
              <a:spcAft>
                <a:spcPts val="600"/>
              </a:spcAft>
            </a:pPr>
            <a:r>
              <a:rPr lang="en-AU" sz="1600" b="1">
                <a:solidFill>
                  <a:schemeClr val="accent1"/>
                </a:solidFill>
                <a:latin typeface="+mj-lt"/>
                <a:cs typeface="Arial"/>
              </a:rPr>
              <a:t>We can</a:t>
            </a:r>
          </a:p>
          <a:p>
            <a:pPr marL="342900" indent="-342900">
              <a:lnSpc>
                <a:spcPct val="150000"/>
              </a:lnSpc>
              <a:spcAft>
                <a:spcPts val="600"/>
              </a:spcAft>
              <a:buFont typeface="Arial" panose="020B0604020202020204" pitchFamily="34" charset="0"/>
              <a:buChar char="•"/>
            </a:pPr>
            <a:r>
              <a:rPr lang="en-US" sz="1600">
                <a:cs typeface="Arial"/>
              </a:rPr>
              <a:t>accurately </a:t>
            </a:r>
            <a:r>
              <a:rPr lang="en-AU" sz="1600"/>
              <a:t>describe how specific musical elements (orchestration, choir, dynamics, tempo) create mood, drama, and tension</a:t>
            </a:r>
          </a:p>
          <a:p>
            <a:pPr marL="342900" indent="-342900">
              <a:lnSpc>
                <a:spcPct val="150000"/>
              </a:lnSpc>
              <a:spcAft>
                <a:spcPts val="600"/>
              </a:spcAft>
              <a:buFont typeface="Arial" panose="020B0604020202020204" pitchFamily="34" charset="0"/>
              <a:buChar char="•"/>
            </a:pPr>
            <a:r>
              <a:rPr lang="en-AU" sz="1600"/>
              <a:t>explain the emotions, imagery, or storylines the music suggests to me and connect them to musical techniques</a:t>
            </a:r>
          </a:p>
          <a:p>
            <a:pPr marL="342900" indent="-342900">
              <a:lnSpc>
                <a:spcPct val="150000"/>
              </a:lnSpc>
              <a:spcAft>
                <a:spcPts val="600"/>
              </a:spcAft>
              <a:buFont typeface="Arial" panose="020B0604020202020204" pitchFamily="34" charset="0"/>
              <a:buChar char="•"/>
            </a:pPr>
            <a:r>
              <a:rPr lang="en-AU" sz="1600"/>
              <a:t>explain how Uematsu composed ‘One-Winged Angel’, including his use of short musical phrases, influences, and his intention for the piece’s atmosphere.</a:t>
            </a:r>
          </a:p>
        </p:txBody>
      </p:sp>
      <p:sp>
        <p:nvSpPr>
          <p:cNvPr id="2" name="Slide Number Placeholder 1">
            <a:extLst>
              <a:ext uri="{FF2B5EF4-FFF2-40B4-BE49-F238E27FC236}">
                <a16:creationId xmlns:a16="http://schemas.microsoft.com/office/drawing/2014/main" id="{BA423D06-2730-6F71-760C-34BCDDCED0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26217055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9045049F-F6DF-0E8E-6D6B-F0361A18953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D2000459-0D5A-8CFB-88AA-46CB22C9315C}"/>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5.1 – Nobuo Uematsu</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A347E0A5-A3E1-39B1-8C1A-DA004433A697}"/>
              </a:ext>
            </a:extLst>
          </p:cNvPr>
          <p:cNvSpPr>
            <a:spLocks noGrp="1"/>
          </p:cNvSpPr>
          <p:nvPr>
            <p:ph type="body" sz="quarter" idx="18"/>
          </p:nvPr>
        </p:nvSpPr>
        <p:spPr/>
        <p:txBody>
          <a:bodyPr/>
          <a:lstStyle/>
          <a:p>
            <a:r>
              <a:rPr lang="en-US">
                <a:solidFill>
                  <a:srgbClr val="146CFD"/>
                </a:solidFill>
                <a:latin typeface="+mj-lt"/>
              </a:rPr>
              <a:t>Listening  </a:t>
            </a:r>
            <a:endParaRPr lang="en-GB">
              <a:latin typeface="+mj-lt"/>
            </a:endParaRPr>
          </a:p>
        </p:txBody>
      </p:sp>
      <p:sp>
        <p:nvSpPr>
          <p:cNvPr id="2" name="TextBox 1">
            <a:extLst>
              <a:ext uri="{FF2B5EF4-FFF2-40B4-BE49-F238E27FC236}">
                <a16:creationId xmlns:a16="http://schemas.microsoft.com/office/drawing/2014/main" id="{81E490B8-9D97-3AA1-D865-EFDF50C0FE0E}"/>
              </a:ext>
            </a:extLst>
          </p:cNvPr>
          <p:cNvSpPr txBox="1"/>
          <p:nvPr/>
        </p:nvSpPr>
        <p:spPr>
          <a:xfrm>
            <a:off x="360000" y="1427249"/>
            <a:ext cx="6687960" cy="218008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Around the room are questions about ‘One–Winged Angel’. Access </a:t>
            </a:r>
            <a:r>
              <a:rPr lang="en-AU" sz="1800">
                <a:hlinkClick r:id="rId3"/>
              </a:rPr>
              <a:t>‘One-Winged Angel (Final Fantasy VII)’ </a:t>
            </a:r>
            <a:r>
              <a:rPr lang="en-AU" sz="1800"/>
              <a:t>(0:00 – 4:25) and as you listen to the music, move around the room and respond to the questions.</a:t>
            </a:r>
          </a:p>
          <a:p>
            <a:pPr>
              <a:lnSpc>
                <a:spcPct val="150000"/>
              </a:lnSpc>
              <a:spcAft>
                <a:spcPts val="1200"/>
              </a:spcAft>
            </a:pPr>
            <a:r>
              <a:rPr lang="en-AU" sz="1800">
                <a:cs typeface="Arial"/>
              </a:rPr>
              <a:t>Once finished, discuss the responses as a class.</a:t>
            </a:r>
          </a:p>
        </p:txBody>
      </p:sp>
      <p:pic>
        <p:nvPicPr>
          <p:cNvPr id="4" name="Picture 3">
            <a:extLst>
              <a:ext uri="{FF2B5EF4-FFF2-40B4-BE49-F238E27FC236}">
                <a16:creationId xmlns:a16="http://schemas.microsoft.com/office/drawing/2014/main" id="{26E34937-BC87-0047-28FB-3969068D971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74540" y="1209600"/>
            <a:ext cx="3659440" cy="5486400"/>
          </a:xfrm>
          <a:prstGeom prst="rect">
            <a:avLst/>
          </a:prstGeom>
        </p:spPr>
      </p:pic>
      <p:sp>
        <p:nvSpPr>
          <p:cNvPr id="67" name="Slide Number Placeholder 1">
            <a:extLst>
              <a:ext uri="{FF2B5EF4-FFF2-40B4-BE49-F238E27FC236}">
                <a16:creationId xmlns:a16="http://schemas.microsoft.com/office/drawing/2014/main" id="{987BE07C-57A6-6B1B-E5E5-C048E1E961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5850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0ABBA56A-3DC4-2CD1-4E60-6650C96DD39A}"/>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5F25A571-6711-0CB3-7DD4-ABA3F5498533}"/>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5.2 – composing ‘One–Winged Angel’ </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B04FF5B8-DA36-5E80-64B6-A1D1C64A4065}"/>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rPr>
              <a:t>Listening  </a:t>
            </a:r>
            <a:endParaRPr lang="en-GB">
              <a:latin typeface="+mj-lt"/>
            </a:endParaRPr>
          </a:p>
        </p:txBody>
      </p:sp>
      <p:sp>
        <p:nvSpPr>
          <p:cNvPr id="2" name="TextBox 1">
            <a:extLst>
              <a:ext uri="{FF2B5EF4-FFF2-40B4-BE49-F238E27FC236}">
                <a16:creationId xmlns:a16="http://schemas.microsoft.com/office/drawing/2014/main" id="{EA6B7DC6-22AE-CAD5-F72B-7A091AE51E10}"/>
              </a:ext>
            </a:extLst>
          </p:cNvPr>
          <p:cNvSpPr txBox="1"/>
          <p:nvPr/>
        </p:nvSpPr>
        <p:spPr>
          <a:xfrm>
            <a:off x="360000" y="1619229"/>
            <a:ext cx="11552599" cy="48787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600"/>
              <a:t>Access ‘</a:t>
            </a:r>
            <a:r>
              <a:rPr lang="en-AU" sz="1600" u="sng">
                <a:hlinkClick r:id="rId3"/>
              </a:rPr>
              <a:t>How Nobuo Uematsu Composed FF7's "One-Winged Angel"’</a:t>
            </a:r>
            <a:r>
              <a:rPr lang="en-AU" sz="1600"/>
              <a:t> (0:00 – 4:18) and answer the following questions: </a:t>
            </a:r>
          </a:p>
          <a:p>
            <a:pPr marL="342900" lvl="0" indent="-342900">
              <a:lnSpc>
                <a:spcPct val="150000"/>
              </a:lnSpc>
              <a:spcAft>
                <a:spcPts val="1200"/>
              </a:spcAft>
              <a:buFont typeface="Arial" panose="020B0604020202020204" pitchFamily="34" charset="0"/>
              <a:buChar char="•"/>
            </a:pPr>
            <a:r>
              <a:rPr lang="en-AU" sz="1600"/>
              <a:t>what inspired Nobuo Uematsu's compositional process for ‘One-Winged Angel’?</a:t>
            </a:r>
          </a:p>
          <a:p>
            <a:pPr marL="342900" lvl="0" indent="-342900">
              <a:lnSpc>
                <a:spcPct val="150000"/>
              </a:lnSpc>
              <a:spcAft>
                <a:spcPts val="1200"/>
              </a:spcAft>
              <a:buFont typeface="Arial" panose="020B0604020202020204" pitchFamily="34" charset="0"/>
              <a:buChar char="•"/>
            </a:pPr>
            <a:r>
              <a:rPr lang="en-AU" sz="1600"/>
              <a:t>how long did Uematsu spend composing short musical phrases for the piece?</a:t>
            </a:r>
          </a:p>
          <a:p>
            <a:pPr marL="342900" lvl="0" indent="-342900">
              <a:lnSpc>
                <a:spcPct val="150000"/>
              </a:lnSpc>
              <a:spcAft>
                <a:spcPts val="1200"/>
              </a:spcAft>
              <a:buFont typeface="Arial" panose="020B0604020202020204" pitchFamily="34" charset="0"/>
              <a:buChar char="•"/>
            </a:pPr>
            <a:r>
              <a:rPr lang="en-AU" sz="1600"/>
              <a:t>describe his daily routine during the composition process.</a:t>
            </a:r>
          </a:p>
          <a:p>
            <a:pPr marL="342900" lvl="0" indent="-342900">
              <a:lnSpc>
                <a:spcPct val="150000"/>
              </a:lnSpc>
              <a:spcAft>
                <a:spcPts val="1200"/>
              </a:spcAft>
              <a:buFont typeface="Arial" panose="020B0604020202020204" pitchFamily="34" charset="0"/>
              <a:buChar char="•"/>
            </a:pPr>
            <a:r>
              <a:rPr lang="en-AU" sz="1600"/>
              <a:t>why did Uematsu choose to compose the piece using modular phrases rather than writing a continuous melody?</a:t>
            </a:r>
          </a:p>
          <a:p>
            <a:pPr marL="342900" lvl="0" indent="-342900">
              <a:lnSpc>
                <a:spcPct val="150000"/>
              </a:lnSpc>
              <a:spcAft>
                <a:spcPts val="1200"/>
              </a:spcAft>
              <a:buFont typeface="Arial" panose="020B0604020202020204" pitchFamily="34" charset="0"/>
              <a:buChar char="•"/>
            </a:pPr>
            <a:r>
              <a:rPr lang="en-AU" sz="1600"/>
              <a:t>how did Uematsu describe the role of vocal elements (the Latin chorus) within the orchestral texture?</a:t>
            </a:r>
          </a:p>
          <a:p>
            <a:pPr marL="342900" lvl="0" indent="-342900">
              <a:lnSpc>
                <a:spcPct val="150000"/>
              </a:lnSpc>
              <a:spcAft>
                <a:spcPts val="1200"/>
              </a:spcAft>
              <a:buFont typeface="Arial" panose="020B0604020202020204" pitchFamily="34" charset="0"/>
              <a:buChar char="•"/>
            </a:pPr>
            <a:r>
              <a:rPr lang="en-AU" sz="1600"/>
              <a:t>what compositional influences did he cite—such as specific classical or rock works—and how did they shape the piece’s mood?</a:t>
            </a:r>
          </a:p>
          <a:p>
            <a:pPr marL="342900" lvl="0" indent="-342900">
              <a:lnSpc>
                <a:spcPct val="150000"/>
              </a:lnSpc>
              <a:spcAft>
                <a:spcPts val="1200"/>
              </a:spcAft>
              <a:buFont typeface="Arial" panose="020B0604020202020204" pitchFamily="34" charset="0"/>
              <a:buChar char="•"/>
            </a:pPr>
            <a:r>
              <a:rPr lang="en-AU" sz="1600"/>
              <a:t>how did Uematsu’s portrayal of Sephiroth inform the musical development of the theme?</a:t>
            </a:r>
          </a:p>
          <a:p>
            <a:pPr marL="342900" lvl="0" indent="-342900">
              <a:lnSpc>
                <a:spcPct val="150000"/>
              </a:lnSpc>
              <a:spcAft>
                <a:spcPts val="1200"/>
              </a:spcAft>
              <a:buFont typeface="Arial" panose="020B0604020202020204" pitchFamily="34" charset="0"/>
              <a:buChar char="•"/>
            </a:pPr>
            <a:r>
              <a:rPr lang="en-AU" sz="1600"/>
              <a:t>according to Uematsu, what emotional tone or atmosphere was he trying to evoke with this piece?</a:t>
            </a:r>
          </a:p>
        </p:txBody>
      </p:sp>
      <p:sp>
        <p:nvSpPr>
          <p:cNvPr id="67" name="Slide Number Placeholder 1">
            <a:extLst>
              <a:ext uri="{FF2B5EF4-FFF2-40B4-BE49-F238E27FC236}">
                <a16:creationId xmlns:a16="http://schemas.microsoft.com/office/drawing/2014/main" id="{134C67A4-2A03-A719-5385-6B4BFD49BD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113536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3E803963-AF28-A44C-2CEF-7EA27A2CFC90}"/>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FC1ABC8E-39A8-C897-F340-E0AD0B0D06F8}"/>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5.3 – Who inspired Uematsu?</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766E2C03-1CE7-4B1D-0274-DD939131733D}"/>
              </a:ext>
            </a:extLst>
          </p:cNvPr>
          <p:cNvSpPr>
            <a:spLocks noGrp="1"/>
          </p:cNvSpPr>
          <p:nvPr>
            <p:ph type="body" sz="quarter" idx="18"/>
          </p:nvPr>
        </p:nvSpPr>
        <p:spPr>
          <a:xfrm>
            <a:off x="360000" y="982520"/>
            <a:ext cx="11484000" cy="310015"/>
          </a:xfrm>
        </p:spPr>
        <p:txBody>
          <a:bodyPr/>
          <a:lstStyle/>
          <a:p>
            <a:r>
              <a:rPr lang="en-US">
                <a:latin typeface="+mj-lt"/>
              </a:rPr>
              <a:t>Listening analysis </a:t>
            </a:r>
          </a:p>
        </p:txBody>
      </p:sp>
      <p:sp>
        <p:nvSpPr>
          <p:cNvPr id="2" name="TextBox 1">
            <a:extLst>
              <a:ext uri="{FF2B5EF4-FFF2-40B4-BE49-F238E27FC236}">
                <a16:creationId xmlns:a16="http://schemas.microsoft.com/office/drawing/2014/main" id="{1CBBB697-9E40-DAF4-C6CD-91D458224B9A}"/>
              </a:ext>
            </a:extLst>
          </p:cNvPr>
          <p:cNvSpPr txBox="1"/>
          <p:nvPr/>
        </p:nvSpPr>
        <p:spPr>
          <a:xfrm>
            <a:off x="360000" y="1640538"/>
            <a:ext cx="7325314" cy="44114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spcAft>
                <a:spcPts val="1200"/>
              </a:spcAft>
            </a:pPr>
            <a:r>
              <a:rPr lang="en-AU" sz="1800" i="1"/>
              <a:t>‘I wanted the orchestral chaos of Stravinsky with the raw power of Hendrix.’ – Uematsu </a:t>
            </a:r>
            <a:endParaRPr lang="en-AU" sz="1800"/>
          </a:p>
          <a:p>
            <a:pPr>
              <a:lnSpc>
                <a:spcPct val="150000"/>
              </a:lnSpc>
              <a:spcAft>
                <a:spcPts val="1200"/>
              </a:spcAft>
            </a:pPr>
            <a:r>
              <a:rPr lang="en-AU" sz="1800"/>
              <a:t>Your teacher will provide you with a bag of written musical observations. Access ‘</a:t>
            </a:r>
            <a:r>
              <a:rPr lang="en-AU" sz="1800" u="sng">
                <a:hlinkClick r:id="rId3"/>
              </a:rPr>
              <a:t>One​-​Winged Angel (Final Fantasy VII)</a:t>
            </a:r>
            <a:r>
              <a:rPr lang="en-AU" sz="1800"/>
              <a:t>’ (0:00 – 4:25). Sort the aural jigsaw into the correct order according to the recording of ’One-Winged Angel’. </a:t>
            </a:r>
          </a:p>
          <a:p>
            <a:pPr>
              <a:lnSpc>
                <a:spcPct val="150000"/>
              </a:lnSpc>
              <a:spcAft>
                <a:spcPts val="1200"/>
              </a:spcAft>
            </a:pPr>
            <a:r>
              <a:rPr lang="en-AU" sz="1800"/>
              <a:t>Your teacher will provide you with a bag of written musical observations and a score. Access </a:t>
            </a:r>
            <a:r>
              <a:rPr lang="en-AU" sz="1800" u="sng">
                <a:hlinkClick r:id="rId4"/>
              </a:rPr>
              <a:t>Stravinsky - The Rite of Spring (Official Score Video w/ Live Chat Commentary)</a:t>
            </a:r>
            <a:r>
              <a:rPr lang="en-AU" sz="1800"/>
              <a:t> (3:14 – 4:00). Listen to the recording whilst reading the score and </a:t>
            </a:r>
            <a:r>
              <a:rPr lang="en-AU" sz="1800">
                <a:cs typeface="Arial"/>
              </a:rPr>
              <a:t>attach the descriptions to the score.</a:t>
            </a:r>
            <a:endParaRPr lang="en-AU"/>
          </a:p>
        </p:txBody>
      </p:sp>
      <p:pic>
        <p:nvPicPr>
          <p:cNvPr id="3" name="Picture 2">
            <a:extLst>
              <a:ext uri="{FF2B5EF4-FFF2-40B4-BE49-F238E27FC236}">
                <a16:creationId xmlns:a16="http://schemas.microsoft.com/office/drawing/2014/main" id="{1FC76FCC-B6A2-1110-153C-8D09D84B76A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4415" y="1091552"/>
            <a:ext cx="3296185" cy="4762500"/>
          </a:xfrm>
          <a:prstGeom prst="rect">
            <a:avLst/>
          </a:prstGeom>
        </p:spPr>
      </p:pic>
      <p:sp>
        <p:nvSpPr>
          <p:cNvPr id="6" name="TextBox 5">
            <a:extLst>
              <a:ext uri="{FF2B5EF4-FFF2-40B4-BE49-F238E27FC236}">
                <a16:creationId xmlns:a16="http://schemas.microsoft.com/office/drawing/2014/main" id="{42827E33-3CE5-18AA-3760-575017D72B2A}"/>
              </a:ext>
              <a:ext uri="{C183D7F6-B498-43B3-948B-1728B52AA6E4}">
                <adec:decorative xmlns:adec="http://schemas.microsoft.com/office/drawing/2017/decorative" val="1"/>
              </a:ext>
            </a:extLst>
          </p:cNvPr>
          <p:cNvSpPr txBox="1"/>
          <p:nvPr/>
        </p:nvSpPr>
        <p:spPr>
          <a:xfrm>
            <a:off x="7955242" y="5849703"/>
            <a:ext cx="3355358" cy="756297"/>
          </a:xfrm>
          <a:prstGeom prst="rect">
            <a:avLst/>
          </a:prstGeom>
          <a:noFill/>
        </p:spPr>
        <p:txBody>
          <a:bodyPr wrap="square">
            <a:spAutoFit/>
          </a:bodyPr>
          <a:lstStyle/>
          <a:p>
            <a:pPr>
              <a:lnSpc>
                <a:spcPct val="150000"/>
              </a:lnSpc>
            </a:pPr>
            <a:r>
              <a:rPr lang="en-GB" sz="1000" b="0" i="0" u="sng" strike="noStrike" err="1">
                <a:solidFill>
                  <a:srgbClr val="467886"/>
                </a:solidFill>
                <a:effectLst/>
                <a:hlinkClick r:id="rId6"/>
              </a:rPr>
              <a:t>Wondercon</a:t>
            </a:r>
            <a:r>
              <a:rPr lang="en-GB" sz="1000" b="0" i="0" u="sng" strike="noStrike">
                <a:solidFill>
                  <a:srgbClr val="467886"/>
                </a:solidFill>
                <a:effectLst/>
                <a:hlinkClick r:id="rId6"/>
              </a:rPr>
              <a:t> 2023 Cosplay–Final Fantasy VII–Sephiroth</a:t>
            </a:r>
            <a:r>
              <a:rPr lang="en-GB" sz="1000" b="0" i="0">
                <a:solidFill>
                  <a:srgbClr val="000000"/>
                </a:solidFill>
                <a:effectLst/>
              </a:rPr>
              <a:t> (2023) by Howie Muzika, is licensed under Creative Commons 2.0 </a:t>
            </a:r>
            <a:r>
              <a:rPr lang="en-GB" sz="1000">
                <a:solidFill>
                  <a:srgbClr val="000000"/>
                </a:solidFill>
              </a:rPr>
              <a:t>accessed</a:t>
            </a:r>
            <a:r>
              <a:rPr lang="en-GB" sz="1000" b="0" i="0">
                <a:solidFill>
                  <a:srgbClr val="000000"/>
                </a:solidFill>
                <a:effectLst/>
              </a:rPr>
              <a:t> August 2025 </a:t>
            </a:r>
            <a:endParaRPr lang="en-US" sz="1000"/>
          </a:p>
        </p:txBody>
      </p:sp>
      <p:sp>
        <p:nvSpPr>
          <p:cNvPr id="67" name="Slide Number Placeholder 1">
            <a:extLst>
              <a:ext uri="{FF2B5EF4-FFF2-40B4-BE49-F238E27FC236}">
                <a16:creationId xmlns:a16="http://schemas.microsoft.com/office/drawing/2014/main" id="{13AA9365-1904-309B-F629-FBC206B132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198751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95B671-A3DF-0844-A45B-DBBA700FDFCB}"/>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5D276B6C-5B5D-56A4-8915-1F388A65266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(1)</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FA426980-11EF-946D-4489-E3F1CBAC9D7C}"/>
              </a:ext>
            </a:extLst>
          </p:cNvPr>
          <p:cNvSpPr>
            <a:spLocks noGrp="1"/>
          </p:cNvSpPr>
          <p:nvPr>
            <p:ph type="body" sz="quarter" idx="18"/>
          </p:nvPr>
        </p:nvSpPr>
        <p:spPr/>
        <p:txBody>
          <a:bodyPr/>
          <a:lstStyle/>
          <a:p>
            <a:r>
              <a:rPr lang="en-US">
                <a:solidFill>
                  <a:srgbClr val="146CFD"/>
                </a:solidFill>
                <a:latin typeface="+mj-lt"/>
              </a:rPr>
              <a:t>Analysis </a:t>
            </a:r>
            <a:endParaRPr lang="en-GB">
              <a:latin typeface="+mj-lt"/>
            </a:endParaRPr>
          </a:p>
        </p:txBody>
      </p:sp>
      <p:sp>
        <p:nvSpPr>
          <p:cNvPr id="2" name="TextBox 1">
            <a:extLst>
              <a:ext uri="{FF2B5EF4-FFF2-40B4-BE49-F238E27FC236}">
                <a16:creationId xmlns:a16="http://schemas.microsoft.com/office/drawing/2014/main" id="{2B629F9D-5A0E-11E9-7331-893BD6CC17C8}"/>
              </a:ext>
            </a:extLst>
          </p:cNvPr>
          <p:cNvSpPr txBox="1"/>
          <p:nvPr/>
        </p:nvSpPr>
        <p:spPr>
          <a:xfrm>
            <a:off x="360000" y="1452052"/>
            <a:ext cx="11198953" cy="9335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Let's review tones and semitones. </a:t>
            </a:r>
          </a:p>
          <a:p>
            <a:pPr>
              <a:lnSpc>
                <a:spcPct val="150000"/>
              </a:lnSpc>
              <a:spcAft>
                <a:spcPts val="1200"/>
              </a:spcAft>
            </a:pPr>
            <a:r>
              <a:rPr lang="en-AU" sz="1800"/>
              <a:t>A </a:t>
            </a:r>
            <a:r>
              <a:rPr lang="en-AU" sz="1800" b="1"/>
              <a:t>semitone </a:t>
            </a:r>
            <a:r>
              <a:rPr lang="en-AU" sz="1800"/>
              <a:t>is one step on a keyboard and a </a:t>
            </a:r>
            <a:r>
              <a:rPr lang="en-AU" sz="1800" b="1"/>
              <a:t>tone</a:t>
            </a:r>
            <a:r>
              <a:rPr lang="en-AU" sz="1800"/>
              <a:t> is two steps on a keyboard. </a:t>
            </a:r>
            <a:endParaRPr lang="en-US" sz="1800">
              <a:cs typeface="Arial" panose="020B0604020202020204"/>
            </a:endParaRPr>
          </a:p>
        </p:txBody>
      </p:sp>
      <p:pic>
        <p:nvPicPr>
          <p:cNvPr id="4" name="Picture 3" descr="This is an image of a piano keyboard with the note names on the black and the white keys. The black keys have both sharp and flat note names. There are arrows showing the movement of a semitone and a tone. ">
            <a:extLst>
              <a:ext uri="{FF2B5EF4-FFF2-40B4-BE49-F238E27FC236}">
                <a16:creationId xmlns:a16="http://schemas.microsoft.com/office/drawing/2014/main" id="{72A24780-5894-32BC-B0E5-640F36103699}"/>
              </a:ext>
            </a:extLst>
          </p:cNvPr>
          <p:cNvPicPr>
            <a:picLocks noChangeAspect="1"/>
          </p:cNvPicPr>
          <p:nvPr/>
        </p:nvPicPr>
        <p:blipFill>
          <a:blip r:embed="rId3" cstate="screen">
            <a:extLst>
              <a:ext uri="{28A0092B-C50C-407E-A947-70E740481C1C}">
                <a14:useLocalDpi xmlns:a14="http://schemas.microsoft.com/office/drawing/2010/main"/>
              </a:ext>
            </a:extLst>
          </a:blip>
          <a:srcRect t="2390"/>
          <a:stretch>
            <a:fillRect/>
          </a:stretch>
        </p:blipFill>
        <p:spPr>
          <a:xfrm>
            <a:off x="360000" y="2545158"/>
            <a:ext cx="10202219" cy="4150842"/>
          </a:xfrm>
          <a:prstGeom prst="rect">
            <a:avLst/>
          </a:prstGeom>
        </p:spPr>
      </p:pic>
      <p:sp>
        <p:nvSpPr>
          <p:cNvPr id="67" name="Slide Number Placeholder 1">
            <a:extLst>
              <a:ext uri="{FF2B5EF4-FFF2-40B4-BE49-F238E27FC236}">
                <a16:creationId xmlns:a16="http://schemas.microsoft.com/office/drawing/2014/main" id="{9B4804EE-B110-7FD8-1B4A-71CC584E83E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169821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426038-77BE-DD9D-06BD-D76DA13429CF}"/>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0D8A01FF-A7A2-3603-D78C-D108EB27042E}"/>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(2)</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67B67BAF-BDA6-92F5-9894-4AA1A0F39DD4}"/>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rPr>
              <a:t>Chord building</a:t>
            </a:r>
            <a:endParaRPr lang="en-GB">
              <a:latin typeface="+mj-lt"/>
            </a:endParaRPr>
          </a:p>
        </p:txBody>
      </p:sp>
      <p:sp>
        <p:nvSpPr>
          <p:cNvPr id="2" name="TextBox 1">
            <a:extLst>
              <a:ext uri="{FF2B5EF4-FFF2-40B4-BE49-F238E27FC236}">
                <a16:creationId xmlns:a16="http://schemas.microsoft.com/office/drawing/2014/main" id="{A7A227E8-C511-7AB2-B5B2-49617F3EB9F0}"/>
              </a:ext>
            </a:extLst>
          </p:cNvPr>
          <p:cNvSpPr txBox="1"/>
          <p:nvPr/>
        </p:nvSpPr>
        <p:spPr>
          <a:xfrm>
            <a:off x="360000" y="1514758"/>
            <a:ext cx="10943314" cy="21390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a:solidFill>
                  <a:srgbClr val="002664"/>
                </a:solidFill>
                <a:latin typeface="+mj-lt"/>
              </a:rPr>
              <a:t>What are scale degrees?</a:t>
            </a:r>
            <a:r>
              <a:rPr lang="en-AU" sz="1800" b="1">
                <a:latin typeface="+mj-lt"/>
              </a:rPr>
              <a:t> </a:t>
            </a:r>
            <a:endParaRPr lang="en-AU" sz="1800">
              <a:solidFill>
                <a:srgbClr val="22272B"/>
              </a:solidFill>
            </a:endParaRPr>
          </a:p>
          <a:p>
            <a:pPr>
              <a:lnSpc>
                <a:spcPct val="150000"/>
              </a:lnSpc>
              <a:spcAft>
                <a:spcPts val="1200"/>
              </a:spcAft>
            </a:pPr>
            <a:r>
              <a:rPr lang="en-AU" sz="1800">
                <a:solidFill>
                  <a:srgbClr val="000000"/>
                </a:solidFill>
              </a:rPr>
              <a:t>Scale degrees are numbers used to label each note within a scale. The tonic note is always labelled 1.</a:t>
            </a:r>
            <a:endParaRPr lang="en-AU" sz="1800">
              <a:solidFill>
                <a:srgbClr val="000000"/>
              </a:solidFill>
              <a:cs typeface="Arial"/>
            </a:endParaRPr>
          </a:p>
          <a:p>
            <a:pPr>
              <a:lnSpc>
                <a:spcPct val="150000"/>
              </a:lnSpc>
              <a:spcAft>
                <a:spcPts val="1200"/>
              </a:spcAft>
            </a:pPr>
            <a:r>
              <a:rPr lang="en-AU" sz="1800">
                <a:solidFill>
                  <a:srgbClr val="000000"/>
                </a:solidFill>
              </a:rPr>
              <a:t>In the space provided, write out the letters of the C major scale. Underneath each letter, number them from 1 to 8. They are your scale degrees. </a:t>
            </a:r>
            <a:endParaRPr lang="en-AU" sz="1800">
              <a:solidFill>
                <a:srgbClr val="000000"/>
              </a:solidFill>
              <a:cs typeface="Arial"/>
            </a:endParaRPr>
          </a:p>
          <a:p>
            <a:endParaRPr lang="en-AU" sz="1100">
              <a:cs typeface="Arial" panose="020B0604020202020204"/>
            </a:endParaRPr>
          </a:p>
        </p:txBody>
      </p:sp>
      <p:sp>
        <p:nvSpPr>
          <p:cNvPr id="4" name="Rectangle: Rounded Corners 3" descr="C – 1&#10;D – 2&#10;E – 3&#10;F – 4&#10;G – 5&#10;A – 6&#10;B – 7&#10;C – 8">
            <a:extLst>
              <a:ext uri="{FF2B5EF4-FFF2-40B4-BE49-F238E27FC236}">
                <a16:creationId xmlns:a16="http://schemas.microsoft.com/office/drawing/2014/main" id="{33E370E9-970A-D647-EC6F-5AD24657F75A}"/>
              </a:ext>
            </a:extLst>
          </p:cNvPr>
          <p:cNvSpPr/>
          <p:nvPr/>
        </p:nvSpPr>
        <p:spPr>
          <a:xfrm>
            <a:off x="3703468" y="4145872"/>
            <a:ext cx="4785064" cy="193533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US">
                <a:solidFill>
                  <a:schemeClr val="tx1"/>
                </a:solidFill>
                <a:cs typeface="Arial"/>
              </a:rPr>
              <a:t>C D E F​​​​ G A​ B C</a:t>
            </a:r>
          </a:p>
          <a:p>
            <a:pPr algn="ctr">
              <a:lnSpc>
                <a:spcPct val="150000"/>
              </a:lnSpc>
              <a:spcAft>
                <a:spcPts val="1200"/>
              </a:spcAft>
            </a:pPr>
            <a:r>
              <a:rPr lang="en-US">
                <a:solidFill>
                  <a:schemeClr val="tx1"/>
                </a:solidFill>
                <a:cs typeface="Arial"/>
              </a:rPr>
              <a:t>1  2  3  4 5 6 7  8</a:t>
            </a:r>
          </a:p>
        </p:txBody>
      </p:sp>
      <p:sp>
        <p:nvSpPr>
          <p:cNvPr id="67" name="Slide Number Placeholder 1">
            <a:extLst>
              <a:ext uri="{FF2B5EF4-FFF2-40B4-BE49-F238E27FC236}">
                <a16:creationId xmlns:a16="http://schemas.microsoft.com/office/drawing/2014/main" id="{76404A09-8FCE-1B7D-744F-7159E0AFC7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114913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7E1C17-D9AF-6CF9-A444-2D17EFDF11DE}"/>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4CA3AD1A-DBC4-B0C2-037F-24108599F738}"/>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(3)</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1DA3C551-A1F0-F3D0-6F90-09F28FB40895}"/>
              </a:ext>
            </a:extLst>
          </p:cNvPr>
          <p:cNvSpPr>
            <a:spLocks noGrp="1"/>
          </p:cNvSpPr>
          <p:nvPr>
            <p:ph type="body" sz="quarter" idx="18"/>
          </p:nvPr>
        </p:nvSpPr>
        <p:spPr>
          <a:xfrm>
            <a:off x="360000" y="982520"/>
            <a:ext cx="11484000" cy="310015"/>
          </a:xfrm>
        </p:spPr>
        <p:txBody>
          <a:bodyPr/>
          <a:lstStyle/>
          <a:p>
            <a:r>
              <a:rPr lang="en-US">
                <a:latin typeface="+mj-lt"/>
              </a:rPr>
              <a:t>Chord building</a:t>
            </a:r>
          </a:p>
        </p:txBody>
      </p:sp>
      <p:sp>
        <p:nvSpPr>
          <p:cNvPr id="2" name="TextBox 1">
            <a:extLst>
              <a:ext uri="{FF2B5EF4-FFF2-40B4-BE49-F238E27FC236}">
                <a16:creationId xmlns:a16="http://schemas.microsoft.com/office/drawing/2014/main" id="{F1DB32D8-BA2E-F0E3-B2D6-54CDAD3130CB}"/>
              </a:ext>
            </a:extLst>
          </p:cNvPr>
          <p:cNvSpPr txBox="1"/>
          <p:nvPr/>
        </p:nvSpPr>
        <p:spPr>
          <a:xfrm>
            <a:off x="360000" y="1714879"/>
            <a:ext cx="10943314" cy="13490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rgbClr val="002664"/>
                </a:solidFill>
                <a:latin typeface="+mj-lt"/>
              </a:rPr>
              <a:t>How to build chords on a major scale</a:t>
            </a:r>
            <a:endParaRPr lang="en-AU" sz="1800">
              <a:solidFill>
                <a:srgbClr val="002664"/>
              </a:solidFill>
            </a:endParaRPr>
          </a:p>
          <a:p>
            <a:pPr>
              <a:lnSpc>
                <a:spcPct val="150000"/>
              </a:lnSpc>
              <a:spcAft>
                <a:spcPts val="1200"/>
              </a:spcAft>
            </a:pPr>
            <a:r>
              <a:rPr lang="en-AU" sz="1800">
                <a:solidFill>
                  <a:srgbClr val="000000"/>
                </a:solidFill>
              </a:rPr>
              <a:t>Once you have the scale, you build chords by putting either 2 line notes or two space notes on top of the bass note. </a:t>
            </a:r>
            <a:endParaRPr lang="en-AU" sz="1800">
              <a:solidFill>
                <a:srgbClr val="000000"/>
              </a:solidFill>
              <a:cs typeface="Arial"/>
            </a:endParaRPr>
          </a:p>
        </p:txBody>
      </p:sp>
      <p:pic>
        <p:nvPicPr>
          <p:cNvPr id="8" name="Picture 7" descr="8 bars of music with a treble clef in 4/4 time signature. Each bar contains a semibreve triad. &#10;Bar 1 - C major triad - roman numeral I underneath. &#10;Bar 2 - D minor triad - ii underneath. &#10;Bar 3  - E minor triad - iii underneath&#10;Bar 4 - F major triad - IV underneath&#10;Bar 5 - G major triad - V underneath&#10;Bar 6 - A minor triad - vi underneath&#10;Bar 7 - B diminished triad- vii dim underneath&#10;Bar 8 - C major triad - VIII underneath">
            <a:extLst>
              <a:ext uri="{FF2B5EF4-FFF2-40B4-BE49-F238E27FC236}">
                <a16:creationId xmlns:a16="http://schemas.microsoft.com/office/drawing/2014/main" id="{6B4025A4-EB0F-BE2B-A752-7E8EC9AE64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08" y="3477603"/>
            <a:ext cx="11521584" cy="1553472"/>
          </a:xfrm>
          <a:prstGeom prst="rect">
            <a:avLst/>
          </a:prstGeom>
        </p:spPr>
      </p:pic>
      <p:sp>
        <p:nvSpPr>
          <p:cNvPr id="67" name="Slide Number Placeholder 1">
            <a:extLst>
              <a:ext uri="{FF2B5EF4-FFF2-40B4-BE49-F238E27FC236}">
                <a16:creationId xmlns:a16="http://schemas.microsoft.com/office/drawing/2014/main" id="{CB7AC1D5-86CC-B2BC-AF4C-3A39949DFF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394195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F4C267-FA56-1B90-5E44-BD8DDAA5C567}"/>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D9A66F9E-797A-7FA8-A3AF-C4E4CFF8E792}"/>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(4)</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D47E646D-5658-2308-0C69-C58279C54BF6}"/>
              </a:ext>
            </a:extLst>
          </p:cNvPr>
          <p:cNvSpPr>
            <a:spLocks noGrp="1"/>
          </p:cNvSpPr>
          <p:nvPr>
            <p:ph type="body" sz="quarter" idx="18"/>
          </p:nvPr>
        </p:nvSpPr>
        <p:spPr/>
        <p:txBody>
          <a:bodyPr/>
          <a:lstStyle/>
          <a:p>
            <a:r>
              <a:rPr lang="en-US">
                <a:solidFill>
                  <a:srgbClr val="146CFD"/>
                </a:solidFill>
                <a:latin typeface="+mj-lt"/>
              </a:rPr>
              <a:t>Chord building</a:t>
            </a:r>
            <a:endParaRPr lang="en-GB">
              <a:latin typeface="+mj-lt"/>
            </a:endParaRPr>
          </a:p>
        </p:txBody>
      </p:sp>
      <p:sp>
        <p:nvSpPr>
          <p:cNvPr id="2" name="TextBox 1">
            <a:extLst>
              <a:ext uri="{FF2B5EF4-FFF2-40B4-BE49-F238E27FC236}">
                <a16:creationId xmlns:a16="http://schemas.microsoft.com/office/drawing/2014/main" id="{1E7DE09E-FB62-88C6-7256-15373105754F}"/>
              </a:ext>
            </a:extLst>
          </p:cNvPr>
          <p:cNvSpPr txBox="1"/>
          <p:nvPr/>
        </p:nvSpPr>
        <p:spPr>
          <a:xfrm>
            <a:off x="360000" y="1774064"/>
            <a:ext cx="6425428" cy="30572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rgbClr val="002664"/>
                </a:solidFill>
                <a:latin typeface="+mj-lt"/>
              </a:rPr>
              <a:t>What is the quality of a chord? </a:t>
            </a:r>
            <a:endParaRPr lang="en-AU" sz="1800">
              <a:solidFill>
                <a:srgbClr val="002664"/>
              </a:solidFill>
              <a:latin typeface="+mj-lt"/>
            </a:endParaRPr>
          </a:p>
          <a:p>
            <a:pPr>
              <a:lnSpc>
                <a:spcPct val="150000"/>
              </a:lnSpc>
              <a:spcAft>
                <a:spcPts val="1200"/>
              </a:spcAft>
            </a:pPr>
            <a:r>
              <a:rPr lang="en-AU" sz="1800">
                <a:solidFill>
                  <a:srgbClr val="000000"/>
                </a:solidFill>
              </a:rPr>
              <a:t>When you build these chords and play them, the quality of the chord will always be the same if the scale is a major scale. </a:t>
            </a:r>
            <a:endParaRPr lang="en-AU" sz="1800">
              <a:solidFill>
                <a:srgbClr val="000000"/>
              </a:solidFill>
              <a:cs typeface="Arial"/>
            </a:endParaRPr>
          </a:p>
          <a:p>
            <a:pPr marL="285750" indent="-285750">
              <a:lnSpc>
                <a:spcPct val="150000"/>
              </a:lnSpc>
              <a:spcAft>
                <a:spcPts val="1200"/>
              </a:spcAft>
              <a:buFont typeface="Arial" panose="020B0604020202020204" pitchFamily="34" charset="0"/>
              <a:buChar char="•"/>
            </a:pPr>
            <a:r>
              <a:rPr lang="en-AU" sz="1800">
                <a:solidFill>
                  <a:srgbClr val="000000"/>
                </a:solidFill>
                <a:cs typeface="Arial"/>
              </a:rPr>
              <a:t>Chords </a:t>
            </a:r>
            <a:r>
              <a:rPr lang="en-AU" sz="1800">
                <a:solidFill>
                  <a:srgbClr val="000000"/>
                </a:solidFill>
              </a:rPr>
              <a:t>1, 4, and 5 will always be major. </a:t>
            </a:r>
          </a:p>
          <a:p>
            <a:pPr marL="285750" indent="-285750">
              <a:lnSpc>
                <a:spcPct val="150000"/>
              </a:lnSpc>
              <a:spcAft>
                <a:spcPts val="1200"/>
              </a:spcAft>
              <a:buFont typeface="Arial" panose="020B0604020202020204" pitchFamily="34" charset="0"/>
              <a:buChar char="•"/>
            </a:pPr>
            <a:r>
              <a:rPr lang="en-AU" sz="1800">
                <a:solidFill>
                  <a:srgbClr val="000000"/>
                </a:solidFill>
              </a:rPr>
              <a:t>Chords 2, 3 and 6 will always be minor. </a:t>
            </a:r>
          </a:p>
          <a:p>
            <a:pPr marL="285750" indent="-285750">
              <a:lnSpc>
                <a:spcPct val="150000"/>
              </a:lnSpc>
              <a:spcAft>
                <a:spcPts val="1200"/>
              </a:spcAft>
              <a:buFont typeface="Arial" panose="020B0604020202020204" pitchFamily="34" charset="0"/>
              <a:buChar char="•"/>
            </a:pPr>
            <a:r>
              <a:rPr lang="en-AU" sz="1800">
                <a:solidFill>
                  <a:srgbClr val="000000"/>
                </a:solidFill>
              </a:rPr>
              <a:t>Chord 7 will always be a diminished chord.</a:t>
            </a:r>
            <a:endParaRPr lang="en-AU" sz="1800">
              <a:solidFill>
                <a:srgbClr val="000000"/>
              </a:solidFill>
              <a:cs typeface="Arial"/>
            </a:endParaRPr>
          </a:p>
        </p:txBody>
      </p:sp>
      <p:pic>
        <p:nvPicPr>
          <p:cNvPr id="5" name="Picture 4">
            <a:extLst>
              <a:ext uri="{FF2B5EF4-FFF2-40B4-BE49-F238E27FC236}">
                <a16:creationId xmlns:a16="http://schemas.microsoft.com/office/drawing/2014/main" id="{2D1D35BD-26E6-F208-2B77-F22221C450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3996" y="1774064"/>
            <a:ext cx="3850004" cy="3744225"/>
          </a:xfrm>
          <a:prstGeom prst="rect">
            <a:avLst/>
          </a:prstGeom>
        </p:spPr>
      </p:pic>
      <p:sp>
        <p:nvSpPr>
          <p:cNvPr id="67" name="Slide Number Placeholder 1">
            <a:extLst>
              <a:ext uri="{FF2B5EF4-FFF2-40B4-BE49-F238E27FC236}">
                <a16:creationId xmlns:a16="http://schemas.microsoft.com/office/drawing/2014/main" id="{642C5462-8BA7-A740-2F11-CFDF6DD76F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33977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B7447470-8F9E-D953-97AB-1A3E037BE0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541BA86-9E84-75C7-A502-BAF98697EB37}"/>
              </a:ext>
            </a:extLst>
          </p:cNvPr>
          <p:cNvSpPr>
            <a:spLocks noGrp="1"/>
          </p:cNvSpPr>
          <p:nvPr>
            <p:ph type="title"/>
          </p:nvPr>
        </p:nvSpPr>
        <p:spPr/>
        <p:txBody>
          <a:bodyPr/>
          <a:lstStyle/>
          <a:p>
            <a:r>
              <a:rPr lang="en-AU">
                <a:latin typeface="+mj-lt"/>
                <a:cs typeface="Arial"/>
              </a:rPr>
              <a:t>Activity 1.2 – </a:t>
            </a:r>
            <a:r>
              <a:rPr lang="en-AU" i="1">
                <a:latin typeface="+mj-lt"/>
                <a:cs typeface="Arial"/>
              </a:rPr>
              <a:t>‘Hana </a:t>
            </a:r>
            <a:r>
              <a:rPr lang="en-AU" i="1" err="1">
                <a:latin typeface="+mj-lt"/>
                <a:cs typeface="Arial"/>
              </a:rPr>
              <a:t>Hachijo</a:t>
            </a:r>
            <a:r>
              <a:rPr lang="en-AU" i="1">
                <a:latin typeface="+mj-lt"/>
                <a:cs typeface="Arial"/>
              </a:rPr>
              <a:t>’</a:t>
            </a:r>
            <a:r>
              <a:rPr lang="en-AU">
                <a:latin typeface="+mj-lt"/>
                <a:cs typeface="Arial"/>
              </a:rPr>
              <a:t> – </a:t>
            </a:r>
            <a:r>
              <a:rPr lang="en-AU" i="1">
                <a:latin typeface="+mj-lt"/>
                <a:cs typeface="Arial"/>
              </a:rPr>
              <a:t>The Beauty of 8 </a:t>
            </a:r>
            <a:r>
              <a:rPr lang="en-AU" i="0">
                <a:latin typeface="+mj-lt"/>
                <a:cs typeface="Arial"/>
              </a:rPr>
              <a:t>(1)</a:t>
            </a:r>
            <a:endParaRPr lang="en-US" i="1">
              <a:latin typeface="+mj-lt"/>
              <a:cs typeface="Arial"/>
            </a:endParaRPr>
          </a:p>
        </p:txBody>
      </p:sp>
      <p:sp>
        <p:nvSpPr>
          <p:cNvPr id="17" name="Text Placeholder 16">
            <a:extLst>
              <a:ext uri="{FF2B5EF4-FFF2-40B4-BE49-F238E27FC236}">
                <a16:creationId xmlns:a16="http://schemas.microsoft.com/office/drawing/2014/main" id="{44F60F5A-91DF-7C8E-A9F8-14F0C1176D2C}"/>
              </a:ext>
            </a:extLst>
          </p:cNvPr>
          <p:cNvSpPr>
            <a:spLocks noGrp="1"/>
          </p:cNvSpPr>
          <p:nvPr>
            <p:ph type="body" sz="quarter" idx="18"/>
          </p:nvPr>
        </p:nvSpPr>
        <p:spPr/>
        <p:txBody>
          <a:bodyPr/>
          <a:lstStyle/>
          <a:p>
            <a:r>
              <a:rPr lang="en-US">
                <a:latin typeface="+mj-lt"/>
                <a:cs typeface="Arial"/>
              </a:rPr>
              <a:t>Listening</a:t>
            </a:r>
            <a:endParaRPr lang="en-US">
              <a:latin typeface="+mj-lt"/>
            </a:endParaRPr>
          </a:p>
        </p:txBody>
      </p:sp>
      <p:sp>
        <p:nvSpPr>
          <p:cNvPr id="3" name="TextBox 2">
            <a:extLst>
              <a:ext uri="{FF2B5EF4-FFF2-40B4-BE49-F238E27FC236}">
                <a16:creationId xmlns:a16="http://schemas.microsoft.com/office/drawing/2014/main" id="{0B3B364A-B7FD-8A7C-FDAE-BCF4BDC4B285}"/>
              </a:ext>
            </a:extLst>
          </p:cNvPr>
          <p:cNvSpPr txBox="1"/>
          <p:nvPr/>
        </p:nvSpPr>
        <p:spPr>
          <a:xfrm>
            <a:off x="359999" y="1773004"/>
            <a:ext cx="5809795" cy="4042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latin typeface="+mj-lt"/>
                <a:cs typeface="Arial"/>
              </a:rPr>
              <a:t>Rhythmic dictation</a:t>
            </a:r>
            <a:endParaRPr lang="en-US" sz="1800">
              <a:latin typeface="+mj-lt"/>
            </a:endParaRPr>
          </a:p>
          <a:p>
            <a:pPr>
              <a:lnSpc>
                <a:spcPct val="150000"/>
              </a:lnSpc>
              <a:spcAft>
                <a:spcPts val="1200"/>
              </a:spcAft>
            </a:pPr>
            <a:r>
              <a:rPr lang="en-GB" sz="1800">
                <a:cs typeface="Arial"/>
              </a:rPr>
              <a:t>Access this segment from the Beauty of 8 and complete the rhythmic dictation:</a:t>
            </a:r>
          </a:p>
          <a:p>
            <a:pPr>
              <a:lnSpc>
                <a:spcPct val="150000"/>
              </a:lnSpc>
              <a:spcAft>
                <a:spcPts val="1200"/>
              </a:spcAft>
            </a:pPr>
            <a:r>
              <a:rPr lang="en-AU" sz="1800" u="sng">
                <a:hlinkClick r:id="rId3"/>
              </a:rPr>
              <a:t>The Beauty of 8 – </a:t>
            </a:r>
            <a:r>
              <a:rPr lang="en-AU" sz="1800" u="sng" err="1">
                <a:hlinkClick r:id="rId3"/>
              </a:rPr>
              <a:t>Taikoz</a:t>
            </a:r>
            <a:r>
              <a:rPr lang="en-AU" sz="1800" u="sng">
                <a:hlinkClick r:id="rId3"/>
              </a:rPr>
              <a:t> – Melbourne 2017 (1:41:43)</a:t>
            </a:r>
            <a:r>
              <a:rPr lang="en-AU" sz="1800"/>
              <a:t> </a:t>
            </a:r>
            <a:endParaRPr lang="en-AU" sz="1800">
              <a:cs typeface="Arial"/>
            </a:endParaRPr>
          </a:p>
          <a:p>
            <a:pPr>
              <a:lnSpc>
                <a:spcPct val="150000"/>
              </a:lnSpc>
              <a:spcAft>
                <a:spcPts val="1200"/>
              </a:spcAft>
            </a:pPr>
            <a:r>
              <a:rPr lang="en-AU" sz="1800"/>
              <a:t>(1:23:15 – 1:24:20)</a:t>
            </a:r>
            <a:endParaRPr lang="en-GB" sz="1800">
              <a:cs typeface="Arial"/>
            </a:endParaRPr>
          </a:p>
          <a:p>
            <a:pPr marL="285750" indent="-285750">
              <a:lnSpc>
                <a:spcPct val="150000"/>
              </a:lnSpc>
              <a:spcAft>
                <a:spcPts val="1200"/>
              </a:spcAft>
              <a:buFont typeface="Arial" panose="020B0604020202020204" pitchFamily="34" charset="0"/>
              <a:buChar char="•"/>
            </a:pPr>
            <a:r>
              <a:rPr lang="en-AU" sz="1800">
                <a:cs typeface="Arial"/>
              </a:rPr>
              <a:t>notate the</a:t>
            </a:r>
            <a:r>
              <a:rPr lang="en-AU" sz="1800" i="1">
                <a:cs typeface="Arial"/>
              </a:rPr>
              <a:t> ostinato</a:t>
            </a:r>
            <a:r>
              <a:rPr lang="en-AU" sz="1800">
                <a:cs typeface="Arial"/>
              </a:rPr>
              <a:t> performed in the opening. </a:t>
            </a:r>
            <a:endParaRPr lang="en-GB" sz="1800">
              <a:cs typeface="Arial"/>
            </a:endParaRPr>
          </a:p>
          <a:p>
            <a:pPr marL="285750" indent="-285750">
              <a:lnSpc>
                <a:spcPct val="150000"/>
              </a:lnSpc>
              <a:spcAft>
                <a:spcPts val="1200"/>
              </a:spcAft>
              <a:buFont typeface="Arial" panose="020B0604020202020204" pitchFamily="34" charset="0"/>
              <a:buChar char="•"/>
            </a:pPr>
            <a:r>
              <a:rPr lang="en-AU" sz="1800">
                <a:cs typeface="Arial"/>
              </a:rPr>
              <a:t>notate the first rhythmic change played by Chieko after Ian begins playing the </a:t>
            </a:r>
            <a:r>
              <a:rPr lang="en-AU" sz="1800" i="1">
                <a:cs typeface="Arial"/>
              </a:rPr>
              <a:t>ostinato</a:t>
            </a:r>
            <a:r>
              <a:rPr lang="en-AU" sz="1800">
                <a:cs typeface="Arial"/>
              </a:rPr>
              <a:t>.</a:t>
            </a:r>
            <a:endParaRPr lang="en-GB" sz="1800">
              <a:cs typeface="Arial"/>
            </a:endParaRPr>
          </a:p>
        </p:txBody>
      </p:sp>
      <p:pic>
        <p:nvPicPr>
          <p:cNvPr id="4" name="Picture 3">
            <a:extLst>
              <a:ext uri="{FF2B5EF4-FFF2-40B4-BE49-F238E27FC236}">
                <a16:creationId xmlns:a16="http://schemas.microsoft.com/office/drawing/2014/main" id="{C4FD8686-DD33-6B41-531B-D7B31725092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8813" y="1773004"/>
            <a:ext cx="4991743" cy="3795204"/>
          </a:xfrm>
          <a:prstGeom prst="rect">
            <a:avLst/>
          </a:prstGeom>
        </p:spPr>
      </p:pic>
      <p:sp>
        <p:nvSpPr>
          <p:cNvPr id="9" name="TextBox 8">
            <a:extLst>
              <a:ext uri="{FF2B5EF4-FFF2-40B4-BE49-F238E27FC236}">
                <a16:creationId xmlns:a16="http://schemas.microsoft.com/office/drawing/2014/main" id="{0ACFBB88-44B7-0653-7A22-6707177932FB}"/>
              </a:ext>
              <a:ext uri="{C183D7F6-B498-43B3-948B-1728B52AA6E4}">
                <adec:decorative xmlns:adec="http://schemas.microsoft.com/office/drawing/2017/decorative" val="1"/>
              </a:ext>
            </a:extLst>
          </p:cNvPr>
          <p:cNvSpPr txBox="1"/>
          <p:nvPr/>
        </p:nvSpPr>
        <p:spPr>
          <a:xfrm>
            <a:off x="6408812" y="5607016"/>
            <a:ext cx="4991743" cy="525465"/>
          </a:xfrm>
          <a:prstGeom prst="rect">
            <a:avLst/>
          </a:prstGeom>
          <a:noFill/>
        </p:spPr>
        <p:txBody>
          <a:bodyPr wrap="square">
            <a:spAutoFit/>
          </a:bodyPr>
          <a:lstStyle/>
          <a:p>
            <a:pPr>
              <a:lnSpc>
                <a:spcPct val="150000"/>
              </a:lnSpc>
              <a:spcAft>
                <a:spcPts val="600"/>
              </a:spcAft>
            </a:pPr>
            <a:r>
              <a:rPr lang="en-GB" sz="1000" b="0" i="0" u="sng" strike="noStrike">
                <a:solidFill>
                  <a:srgbClr val="467886"/>
                </a:solidFill>
                <a:effectLst/>
                <a:hlinkClick r:id="rId5"/>
              </a:rPr>
              <a:t>Portrait of a Man Playing Drums</a:t>
            </a:r>
            <a:r>
              <a:rPr lang="en-GB" sz="1000" b="0" i="0">
                <a:effectLst/>
              </a:rPr>
              <a:t> (2021) by Harry H Brewster, is licensed under </a:t>
            </a:r>
            <a:r>
              <a:rPr lang="en-GB" sz="1000" b="0" i="0" err="1">
                <a:effectLst/>
              </a:rPr>
              <a:t>Pexels</a:t>
            </a:r>
            <a:r>
              <a:rPr lang="en-GB" sz="1000" b="0" i="0">
                <a:effectLst/>
              </a:rPr>
              <a:t> (</a:t>
            </a:r>
            <a:r>
              <a:rPr lang="en-GB" sz="1000"/>
              <a:t>accessed</a:t>
            </a:r>
            <a:r>
              <a:rPr lang="en-GB" sz="1000" b="0" i="0">
                <a:effectLst/>
              </a:rPr>
              <a:t> August 2025) </a:t>
            </a:r>
            <a:endParaRPr lang="en-US" sz="1000"/>
          </a:p>
        </p:txBody>
      </p:sp>
      <p:sp>
        <p:nvSpPr>
          <p:cNvPr id="2" name="Slide Number Placeholder 1">
            <a:extLst>
              <a:ext uri="{FF2B5EF4-FFF2-40B4-BE49-F238E27FC236}">
                <a16:creationId xmlns:a16="http://schemas.microsoft.com/office/drawing/2014/main" id="{8B3E7303-E4FB-A36B-A383-4C7DA42960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24803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EB1AE0-CD27-D439-2814-30F800363A48}"/>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343AFFF8-C15C-099A-1D19-3AD802CC542E}"/>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(5)</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193C064C-8686-3C94-4825-F5BBB8112918}"/>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rPr>
              <a:t>Chord building</a:t>
            </a:r>
            <a:endParaRPr lang="en-GB">
              <a:latin typeface="+mj-lt"/>
            </a:endParaRPr>
          </a:p>
        </p:txBody>
      </p:sp>
      <p:sp>
        <p:nvSpPr>
          <p:cNvPr id="2" name="TextBox 1">
            <a:extLst>
              <a:ext uri="{FF2B5EF4-FFF2-40B4-BE49-F238E27FC236}">
                <a16:creationId xmlns:a16="http://schemas.microsoft.com/office/drawing/2014/main" id="{AE0F3B43-A0A4-D331-5926-3A988D6AF18C}"/>
              </a:ext>
            </a:extLst>
          </p:cNvPr>
          <p:cNvSpPr txBox="1"/>
          <p:nvPr/>
        </p:nvSpPr>
        <p:spPr>
          <a:xfrm>
            <a:off x="360000" y="1846973"/>
            <a:ext cx="6323406" cy="38882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rgbClr val="002664"/>
                </a:solidFill>
                <a:latin typeface="+mj-lt"/>
              </a:rPr>
              <a:t>Identifying a scale from a key signature and working out chords from a scale</a:t>
            </a:r>
          </a:p>
          <a:p>
            <a:pPr marL="285750" indent="-285750">
              <a:lnSpc>
                <a:spcPct val="150000"/>
              </a:lnSpc>
              <a:spcAft>
                <a:spcPts val="1200"/>
              </a:spcAft>
              <a:buFont typeface="Arial" panose="020B0604020202020204" pitchFamily="34" charset="0"/>
              <a:buChar char="•"/>
            </a:pPr>
            <a:r>
              <a:rPr lang="en-AU" sz="1800">
                <a:solidFill>
                  <a:srgbClr val="000000"/>
                </a:solidFill>
              </a:rPr>
              <a:t>Identify the key signature – how many sharps or flats does it have?</a:t>
            </a:r>
          </a:p>
          <a:p>
            <a:pPr marL="285750" indent="-285750">
              <a:lnSpc>
                <a:spcPct val="150000"/>
              </a:lnSpc>
              <a:spcAft>
                <a:spcPts val="1200"/>
              </a:spcAft>
              <a:buFont typeface="Arial" panose="020B0604020202020204" pitchFamily="34" charset="0"/>
              <a:buChar char="•"/>
            </a:pPr>
            <a:r>
              <a:rPr lang="en-AU" sz="1800">
                <a:solidFill>
                  <a:srgbClr val="000000"/>
                </a:solidFill>
                <a:cs typeface="Arial"/>
              </a:rPr>
              <a:t>Write the 8 notes from tonic to tonic</a:t>
            </a:r>
            <a:r>
              <a:rPr lang="en-AU" sz="1800">
                <a:solidFill>
                  <a:srgbClr val="000000"/>
                </a:solidFill>
              </a:rPr>
              <a:t>. </a:t>
            </a:r>
            <a:endParaRPr lang="en-AU" sz="1800">
              <a:solidFill>
                <a:srgbClr val="000000"/>
              </a:solidFill>
              <a:cs typeface="Arial"/>
            </a:endParaRPr>
          </a:p>
          <a:p>
            <a:pPr marL="285750" indent="-285750">
              <a:lnSpc>
                <a:spcPct val="150000"/>
              </a:lnSpc>
              <a:spcAft>
                <a:spcPts val="1200"/>
              </a:spcAft>
              <a:buFont typeface="Arial" panose="020B0604020202020204" pitchFamily="34" charset="0"/>
              <a:buChar char="•"/>
            </a:pPr>
            <a:r>
              <a:rPr lang="en-AU" sz="1800">
                <a:solidFill>
                  <a:srgbClr val="000000"/>
                </a:solidFill>
                <a:cs typeface="Arial"/>
              </a:rPr>
              <a:t>Add the key signature</a:t>
            </a:r>
            <a:r>
              <a:rPr lang="en-AU" sz="1800">
                <a:solidFill>
                  <a:srgbClr val="000000"/>
                </a:solidFill>
              </a:rPr>
              <a:t>. </a:t>
            </a:r>
            <a:endParaRPr lang="en-AU" sz="1800">
              <a:solidFill>
                <a:srgbClr val="000000"/>
              </a:solidFill>
              <a:cs typeface="Arial"/>
            </a:endParaRPr>
          </a:p>
          <a:p>
            <a:pPr marL="285750" indent="-285750">
              <a:lnSpc>
                <a:spcPct val="150000"/>
              </a:lnSpc>
              <a:spcAft>
                <a:spcPts val="1200"/>
              </a:spcAft>
              <a:buFont typeface="Arial" panose="020B0604020202020204" pitchFamily="34" charset="0"/>
              <a:buChar char="•"/>
            </a:pPr>
            <a:r>
              <a:rPr lang="en-AU" sz="1800">
                <a:solidFill>
                  <a:srgbClr val="000000"/>
                </a:solidFill>
                <a:cs typeface="Arial"/>
              </a:rPr>
              <a:t>Add the roman numerals which will identify the quality of each chord. Label them.</a:t>
            </a:r>
          </a:p>
        </p:txBody>
      </p:sp>
      <p:pic>
        <p:nvPicPr>
          <p:cNvPr id="5" name="Picture 4">
            <a:extLst>
              <a:ext uri="{FF2B5EF4-FFF2-40B4-BE49-F238E27FC236}">
                <a16:creationId xmlns:a16="http://schemas.microsoft.com/office/drawing/2014/main" id="{2D5FDAB4-5B9E-D1CB-F8D2-6C305EC36F9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3996" y="1846973"/>
            <a:ext cx="3850004" cy="3744225"/>
          </a:xfrm>
          <a:prstGeom prst="rect">
            <a:avLst/>
          </a:prstGeom>
        </p:spPr>
      </p:pic>
      <p:sp>
        <p:nvSpPr>
          <p:cNvPr id="67" name="Slide Number Placeholder 1">
            <a:extLst>
              <a:ext uri="{FF2B5EF4-FFF2-40B4-BE49-F238E27FC236}">
                <a16:creationId xmlns:a16="http://schemas.microsoft.com/office/drawing/2014/main" id="{AB1F7236-B967-D06D-831C-6ACB467B49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7788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8B761C-7D1A-E2E0-1B4B-C465B812B1D6}"/>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9E0E804C-A6C6-0007-613E-F0FDFF054066}"/>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(6)</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 Placeholder 4">
            <a:extLst>
              <a:ext uri="{FF2B5EF4-FFF2-40B4-BE49-F238E27FC236}">
                <a16:creationId xmlns:a16="http://schemas.microsoft.com/office/drawing/2014/main" id="{F1248FF4-7353-C67A-8894-765C11686F82}"/>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rPr>
              <a:t>Chord building</a:t>
            </a:r>
            <a:endParaRPr lang="en-GB">
              <a:latin typeface="+mj-lt"/>
            </a:endParaRPr>
          </a:p>
        </p:txBody>
      </p:sp>
      <p:sp>
        <p:nvSpPr>
          <p:cNvPr id="2" name="TextBox 1">
            <a:extLst>
              <a:ext uri="{FF2B5EF4-FFF2-40B4-BE49-F238E27FC236}">
                <a16:creationId xmlns:a16="http://schemas.microsoft.com/office/drawing/2014/main" id="{0601B4EF-1371-F667-CA2C-6F5CDE20C5E0}"/>
              </a:ext>
            </a:extLst>
          </p:cNvPr>
          <p:cNvSpPr txBox="1"/>
          <p:nvPr/>
        </p:nvSpPr>
        <p:spPr>
          <a:xfrm>
            <a:off x="363692" y="1592041"/>
            <a:ext cx="11480308" cy="3642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latin typeface="+mj-lt"/>
              </a:rPr>
              <a:t>Example</a:t>
            </a:r>
            <a:endParaRPr lang="en-AU" sz="1800">
              <a:latin typeface="+mj-lt"/>
              <a:cs typeface="Arial"/>
            </a:endParaRPr>
          </a:p>
        </p:txBody>
      </p:sp>
      <p:pic>
        <p:nvPicPr>
          <p:cNvPr id="3" name="drawing" descr="This score consists of a treble clef with 3 sharps indicated - F#, C# and G#.">
            <a:extLst>
              <a:ext uri="{FF2B5EF4-FFF2-40B4-BE49-F238E27FC236}">
                <a16:creationId xmlns:a16="http://schemas.microsoft.com/office/drawing/2014/main" id="{CD382CBC-CA8E-711E-527D-37369B3634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85787" y="1369454"/>
            <a:ext cx="1420427" cy="1420427"/>
          </a:xfrm>
          <a:prstGeom prst="rect">
            <a:avLst/>
          </a:prstGeom>
        </p:spPr>
      </p:pic>
      <p:sp>
        <p:nvSpPr>
          <p:cNvPr id="7" name="TextBox 6">
            <a:extLst>
              <a:ext uri="{FF2B5EF4-FFF2-40B4-BE49-F238E27FC236}">
                <a16:creationId xmlns:a16="http://schemas.microsoft.com/office/drawing/2014/main" id="{6EF8356F-2D9F-4D3C-DD5A-DFD7C25033D7}"/>
              </a:ext>
            </a:extLst>
          </p:cNvPr>
          <p:cNvSpPr txBox="1"/>
          <p:nvPr/>
        </p:nvSpPr>
        <p:spPr>
          <a:xfrm>
            <a:off x="360000" y="2702453"/>
            <a:ext cx="11472000" cy="3826689"/>
          </a:xfrm>
          <a:prstGeom prst="rect">
            <a:avLst/>
          </a:prstGeom>
          <a:noFill/>
        </p:spPr>
        <p:txBody>
          <a:bodyPr wrap="square">
            <a:spAutoFit/>
          </a:bodyPr>
          <a:lstStyle/>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22272B"/>
                </a:solidFill>
                <a:effectLst/>
                <a:uLnTx/>
                <a:uFillTx/>
                <a:ea typeface="+mn-ea"/>
                <a:cs typeface="+mn-cs"/>
              </a:rPr>
              <a:t>Identify the key signature </a:t>
            </a:r>
            <a:r>
              <a:rPr kumimoji="0" lang="en-AU" sz="1800" b="1" i="0" u="none" strike="noStrike" kern="1200" cap="none" spc="0" normalizeH="0" baseline="0" noProof="0" dirty="0">
                <a:ln>
                  <a:noFill/>
                </a:ln>
                <a:solidFill>
                  <a:srgbClr val="22272B"/>
                </a:solidFill>
                <a:effectLst/>
                <a:uLnTx/>
                <a:uFillTx/>
                <a:ea typeface="+mn-ea"/>
                <a:cs typeface="Arial"/>
              </a:rPr>
              <a:t>– </a:t>
            </a:r>
            <a:r>
              <a:rPr kumimoji="0" lang="en-AU" sz="1800" b="0" i="0" u="none" strike="noStrike" kern="1200" cap="none" spc="0" normalizeH="0" baseline="0" noProof="0" dirty="0">
                <a:ln>
                  <a:noFill/>
                </a:ln>
                <a:solidFill>
                  <a:srgbClr val="22272B"/>
                </a:solidFill>
                <a:effectLst/>
                <a:uLnTx/>
                <a:uFillTx/>
                <a:ea typeface="+mn-ea"/>
                <a:cs typeface="+mn-cs"/>
              </a:rPr>
              <a:t>this is a sharp key signature. Use the rule: identify the last sharp, raise it by a semitone.</a:t>
            </a:r>
            <a:r>
              <a:rPr kumimoji="0" lang="en-AU" sz="1800" b="0" i="0" u="none" strike="noStrike" kern="1200" cap="none" spc="0" normalizeH="0" baseline="0" noProof="0" dirty="0">
                <a:ln>
                  <a:noFill/>
                </a:ln>
                <a:solidFill>
                  <a:srgbClr val="22272B"/>
                </a:solidFill>
                <a:effectLst/>
                <a:uLnTx/>
                <a:uFillTx/>
                <a:ea typeface="+mn-ea"/>
                <a:cs typeface="Arial"/>
              </a:rPr>
              <a:t> The last sharp is G#, raise a semitone and it becomes ‘A’</a:t>
            </a:r>
            <a:r>
              <a:rPr kumimoji="0" lang="en-AU" sz="1800" b="0" i="0" u="none" strike="noStrike" kern="1200" cap="none" spc="0" normalizeH="0" baseline="0" noProof="0" dirty="0">
                <a:ln>
                  <a:noFill/>
                </a:ln>
                <a:solidFill>
                  <a:srgbClr val="22272B"/>
                </a:solidFill>
                <a:effectLst/>
                <a:uLnTx/>
                <a:uFillTx/>
                <a:ea typeface="Roboto"/>
                <a:cs typeface="Roboto"/>
              </a:rPr>
              <a:t>. The key signature is A major.</a:t>
            </a:r>
            <a:endParaRPr kumimoji="0" lang="en-AU" sz="1800" b="0" i="0" u="none" strike="noStrike" kern="1200" cap="none" spc="0" normalizeH="0" baseline="0" noProof="0" dirty="0">
              <a:ln>
                <a:noFill/>
              </a:ln>
              <a:solidFill>
                <a:srgbClr val="22272B"/>
              </a:solidFill>
              <a:effectLst/>
              <a:uLnTx/>
              <a:uFillTx/>
              <a:ea typeface="+mn-ea"/>
              <a:cs typeface="+mn-cs"/>
            </a:endParaRP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22272B"/>
                </a:solidFill>
                <a:effectLst/>
                <a:uLnTx/>
                <a:uFillTx/>
                <a:ea typeface="+mn-ea"/>
                <a:cs typeface="Arial"/>
              </a:rPr>
              <a:t>Write the 8 notes from tonic to tonic –  </a:t>
            </a:r>
            <a:r>
              <a:rPr kumimoji="0" lang="en-AU" sz="1800" b="0" i="0" u="none" strike="noStrike" kern="1200" cap="none" spc="0" normalizeH="0" baseline="0" noProof="0" dirty="0">
                <a:ln>
                  <a:noFill/>
                </a:ln>
                <a:solidFill>
                  <a:srgbClr val="22272B"/>
                </a:solidFill>
                <a:effectLst/>
                <a:uLnTx/>
                <a:uFillTx/>
                <a:ea typeface="+mn-ea"/>
                <a:cs typeface="Arial"/>
              </a:rPr>
              <a:t>A    B    C    D    E    F    G    A  </a:t>
            </a:r>
            <a:r>
              <a:rPr kumimoji="0" lang="en-AU" sz="1800" b="0" i="0" u="none" strike="noStrike" kern="1200" cap="none" spc="0" normalizeH="0" baseline="0" noProof="0" dirty="0">
                <a:ln>
                  <a:noFill/>
                </a:ln>
                <a:solidFill>
                  <a:srgbClr val="22272B"/>
                </a:solidFill>
                <a:effectLst/>
                <a:uLnTx/>
                <a:uFillTx/>
                <a:ea typeface="Roboto"/>
                <a:cs typeface="Roboto"/>
              </a:rPr>
              <a:t> </a:t>
            </a:r>
            <a:endParaRPr kumimoji="0" lang="en-AU" sz="1800" b="0" i="0" u="none" strike="noStrike" kern="1200" cap="none" spc="0" normalizeH="0" baseline="0" noProof="0" dirty="0">
              <a:ln>
                <a:noFill/>
              </a:ln>
              <a:solidFill>
                <a:srgbClr val="22272B"/>
              </a:solidFill>
              <a:effectLst/>
              <a:uLnTx/>
              <a:uFillTx/>
              <a:ea typeface="Roboto"/>
              <a:cs typeface="Arial"/>
            </a:endParaRP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22272B"/>
                </a:solidFill>
                <a:effectLst/>
                <a:uLnTx/>
                <a:uFillTx/>
                <a:ea typeface="+mn-ea"/>
                <a:cs typeface="Arial"/>
              </a:rPr>
              <a:t>Add the key signature – </a:t>
            </a:r>
            <a:r>
              <a:rPr kumimoji="0" lang="en-AU" sz="1800" b="0" i="0" u="none" strike="noStrike" kern="1200" cap="none" spc="0" normalizeH="0" baseline="0" noProof="0" dirty="0">
                <a:ln>
                  <a:noFill/>
                </a:ln>
                <a:solidFill>
                  <a:srgbClr val="22272B"/>
                </a:solidFill>
                <a:effectLst/>
                <a:uLnTx/>
                <a:uFillTx/>
                <a:ea typeface="+mn-ea"/>
                <a:cs typeface="Arial"/>
              </a:rPr>
              <a:t>the key signature has three sharps – F#, C# and G#. </a:t>
            </a:r>
            <a:endParaRPr kumimoji="0" lang="en-AU" sz="1800" b="1" i="0" u="none" strike="noStrike" kern="1200" cap="none" spc="0" normalizeH="0" baseline="0" noProof="0" dirty="0">
              <a:ln>
                <a:noFill/>
              </a:ln>
              <a:solidFill>
                <a:srgbClr val="22272B"/>
              </a:solidFill>
              <a:effectLst/>
              <a:uLnTx/>
              <a:uFillTx/>
              <a:ea typeface="+mn-ea"/>
              <a:cs typeface="Arial"/>
            </a:endParaRPr>
          </a:p>
          <a:p>
            <a:pPr marL="0" marR="0" lvl="0" indent="0" algn="ctr"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dirty="0">
                <a:ln>
                  <a:noFill/>
                </a:ln>
                <a:solidFill>
                  <a:srgbClr val="22272B"/>
                </a:solidFill>
                <a:effectLst/>
                <a:uLnTx/>
                <a:uFillTx/>
                <a:ea typeface="+mn-ea"/>
                <a:cs typeface="Arial"/>
              </a:rPr>
              <a:t>A    B    C#    D    E    F#    G#    A   </a:t>
            </a: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22272B"/>
                </a:solidFill>
                <a:effectLst/>
                <a:uLnTx/>
                <a:uFillTx/>
                <a:ea typeface="+mn-ea"/>
                <a:cs typeface="Arial"/>
              </a:rPr>
              <a:t>Add the roman numerals which will identify the quality of each chord. Label them. </a:t>
            </a:r>
            <a:endParaRPr kumimoji="0" lang="en-AU" sz="1800" b="0" i="0" u="none" strike="noStrike" kern="1200" cap="none" spc="0" normalizeH="0" baseline="0" noProof="0" dirty="0">
              <a:ln>
                <a:noFill/>
              </a:ln>
              <a:solidFill>
                <a:srgbClr val="22272B"/>
              </a:solidFill>
              <a:effectLst/>
              <a:uLnTx/>
              <a:uFillTx/>
              <a:ea typeface="+mn-ea"/>
              <a:cs typeface="Arial"/>
            </a:endParaRPr>
          </a:p>
          <a:p>
            <a:pPr marL="0" marR="0" lvl="0" indent="0" algn="ctr"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dirty="0">
                <a:ln>
                  <a:noFill/>
                </a:ln>
                <a:solidFill>
                  <a:srgbClr val="22272B"/>
                </a:solidFill>
                <a:effectLst/>
                <a:uLnTx/>
                <a:uFillTx/>
                <a:ea typeface="+mn-ea"/>
                <a:cs typeface="Arial"/>
              </a:rPr>
              <a:t>[I, IV, V – major</a:t>
            </a:r>
            <a:r>
              <a:rPr kumimoji="0" lang="en-AU" sz="1800" u="none" strike="noStrike" kern="1200" cap="none" spc="0" normalizeH="0" baseline="0" noProof="0" dirty="0">
                <a:ln>
                  <a:noFill/>
                </a:ln>
                <a:solidFill>
                  <a:srgbClr val="22272B"/>
                </a:solidFill>
                <a:effectLst/>
                <a:uLnTx/>
                <a:uFillTx/>
                <a:ea typeface="Calibri"/>
                <a:cs typeface="Arial" panose="020B0604020202020204" pitchFamily="34" charset="0"/>
              </a:rPr>
              <a:t> </a:t>
            </a:r>
            <a:r>
              <a:rPr kumimoji="0" lang="en-AU" sz="1800" b="0" i="0" u="none" strike="noStrike" kern="1200" cap="none" spc="0" normalizeH="0" baseline="0" noProof="0" dirty="0">
                <a:ln>
                  <a:noFill/>
                </a:ln>
                <a:solidFill>
                  <a:srgbClr val="22272B"/>
                </a:solidFill>
                <a:effectLst/>
                <a:uLnTx/>
                <a:uFillTx/>
                <a:ea typeface="+mn-ea"/>
                <a:cs typeface="Arial"/>
              </a:rPr>
              <a:t>         ii,  iii,  vi  – minor</a:t>
            </a:r>
            <a:r>
              <a:rPr kumimoji="0" lang="en-AU" sz="1800" u="none" strike="noStrike" kern="1200" cap="none" spc="0" normalizeH="0" baseline="0" noProof="0" dirty="0">
                <a:ln>
                  <a:noFill/>
                </a:ln>
                <a:solidFill>
                  <a:srgbClr val="22272B"/>
                </a:solidFill>
                <a:effectLst/>
                <a:uLnTx/>
                <a:uFillTx/>
                <a:ea typeface="Calibri"/>
                <a:cs typeface="Arial" panose="020B0604020202020204" pitchFamily="34" charset="0"/>
              </a:rPr>
              <a:t>        </a:t>
            </a:r>
            <a:r>
              <a:rPr kumimoji="0" lang="en-AU" sz="1800" b="0" i="0" u="none" strike="noStrike" kern="1200" cap="none" spc="0" normalizeH="0" baseline="0" noProof="0" dirty="0">
                <a:ln>
                  <a:noFill/>
                </a:ln>
                <a:solidFill>
                  <a:srgbClr val="22272B"/>
                </a:solidFill>
                <a:effectLst/>
                <a:uLnTx/>
                <a:uFillTx/>
                <a:ea typeface="+mn-ea"/>
                <a:cs typeface="Arial"/>
              </a:rPr>
              <a:t>vii – diminished]</a:t>
            </a:r>
          </a:p>
          <a:p>
            <a:pPr marL="0" marR="0" lvl="0" indent="0" algn="ctr"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dirty="0">
                <a:ln>
                  <a:noFill/>
                </a:ln>
                <a:solidFill>
                  <a:srgbClr val="22272B"/>
                </a:solidFill>
                <a:effectLst/>
                <a:uLnTx/>
                <a:uFillTx/>
                <a:ea typeface="+mn-ea"/>
                <a:cs typeface="Arial"/>
              </a:rPr>
              <a:t>A    Bm    </a:t>
            </a:r>
            <a:r>
              <a:rPr kumimoji="0" lang="en-AU" sz="1800" b="0" i="0" u="none" strike="noStrike" kern="1200" cap="none" spc="0" normalizeH="0" baseline="0" noProof="0" dirty="0" err="1">
                <a:ln>
                  <a:noFill/>
                </a:ln>
                <a:solidFill>
                  <a:srgbClr val="22272B"/>
                </a:solidFill>
                <a:effectLst/>
                <a:uLnTx/>
                <a:uFillTx/>
                <a:ea typeface="+mn-ea"/>
                <a:cs typeface="Arial"/>
              </a:rPr>
              <a:t>C#m</a:t>
            </a:r>
            <a:r>
              <a:rPr kumimoji="0" lang="en-AU" sz="1800" b="0" i="0" u="none" strike="noStrike" kern="1200" cap="none" spc="0" normalizeH="0" baseline="0" noProof="0" dirty="0">
                <a:ln>
                  <a:noFill/>
                </a:ln>
                <a:solidFill>
                  <a:srgbClr val="22272B"/>
                </a:solidFill>
                <a:effectLst/>
                <a:uLnTx/>
                <a:uFillTx/>
                <a:ea typeface="+mn-ea"/>
                <a:cs typeface="Arial"/>
              </a:rPr>
              <a:t>    D    E    </a:t>
            </a:r>
            <a:r>
              <a:rPr kumimoji="0" lang="en-AU" sz="1800" b="0" i="0" u="none" strike="noStrike" kern="1200" cap="none" spc="0" normalizeH="0" baseline="0" noProof="0" dirty="0" err="1">
                <a:ln>
                  <a:noFill/>
                </a:ln>
                <a:solidFill>
                  <a:srgbClr val="22272B"/>
                </a:solidFill>
                <a:effectLst/>
                <a:uLnTx/>
                <a:uFillTx/>
                <a:ea typeface="+mn-ea"/>
                <a:cs typeface="Arial"/>
              </a:rPr>
              <a:t>F#m</a:t>
            </a:r>
            <a:r>
              <a:rPr kumimoji="0" lang="en-AU" sz="1800" b="0" i="0" u="none" strike="noStrike" kern="1200" cap="none" spc="0" normalizeH="0" baseline="0" noProof="0" dirty="0">
                <a:ln>
                  <a:noFill/>
                </a:ln>
                <a:solidFill>
                  <a:srgbClr val="22272B"/>
                </a:solidFill>
                <a:effectLst/>
                <a:uLnTx/>
                <a:uFillTx/>
                <a:ea typeface="+mn-ea"/>
                <a:cs typeface="Arial"/>
              </a:rPr>
              <a:t>    </a:t>
            </a:r>
            <a:r>
              <a:rPr kumimoji="0" lang="en-AU" sz="1800" b="0" i="0" u="none" strike="noStrike" kern="1200" cap="none" spc="0" normalizeH="0" baseline="0" noProof="0" dirty="0" err="1">
                <a:ln>
                  <a:noFill/>
                </a:ln>
                <a:solidFill>
                  <a:srgbClr val="22272B"/>
                </a:solidFill>
                <a:effectLst/>
                <a:uLnTx/>
                <a:uFillTx/>
                <a:ea typeface="+mn-ea"/>
                <a:cs typeface="Arial"/>
              </a:rPr>
              <a:t>G#dim</a:t>
            </a:r>
            <a:r>
              <a:rPr kumimoji="0" lang="en-AU" sz="1800" b="0" i="0" u="none" strike="noStrike" kern="1200" cap="none" spc="0" normalizeH="0" baseline="0" noProof="0" dirty="0">
                <a:ln>
                  <a:noFill/>
                </a:ln>
                <a:solidFill>
                  <a:srgbClr val="22272B"/>
                </a:solidFill>
                <a:effectLst/>
                <a:uLnTx/>
                <a:uFillTx/>
                <a:ea typeface="+mn-ea"/>
                <a:cs typeface="Arial"/>
              </a:rPr>
              <a:t>    A  </a:t>
            </a:r>
          </a:p>
        </p:txBody>
      </p:sp>
      <p:sp>
        <p:nvSpPr>
          <p:cNvPr id="67" name="Slide Number Placeholder 1">
            <a:extLst>
              <a:ext uri="{FF2B5EF4-FFF2-40B4-BE49-F238E27FC236}">
                <a16:creationId xmlns:a16="http://schemas.microsoft.com/office/drawing/2014/main" id="{462DD9EF-E63C-F105-1F30-B3A78804CA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250496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77D181-E838-0845-7DB7-080AC5C98A04}"/>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DBE3121C-FE9E-88A8-E54E-BB67CA6A8C7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(7)</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2ED18791-6B96-68C4-F4EE-5DE08E343C07}"/>
              </a:ext>
            </a:extLst>
          </p:cNvPr>
          <p:cNvSpPr>
            <a:spLocks noGrp="1"/>
          </p:cNvSpPr>
          <p:nvPr>
            <p:ph type="body" sz="quarter" idx="18"/>
          </p:nvPr>
        </p:nvSpPr>
        <p:spPr/>
        <p:txBody>
          <a:bodyPr/>
          <a:lstStyle/>
          <a:p>
            <a:r>
              <a:rPr lang="en-US">
                <a:solidFill>
                  <a:srgbClr val="146CFD"/>
                </a:solidFill>
                <a:latin typeface="+mj-lt"/>
              </a:rPr>
              <a:t>Modes and how they sound</a:t>
            </a:r>
            <a:endParaRPr lang="en-GB">
              <a:latin typeface="+mj-lt"/>
            </a:endParaRPr>
          </a:p>
        </p:txBody>
      </p:sp>
      <p:sp>
        <p:nvSpPr>
          <p:cNvPr id="2" name="TextBox 1">
            <a:extLst>
              <a:ext uri="{FF2B5EF4-FFF2-40B4-BE49-F238E27FC236}">
                <a16:creationId xmlns:a16="http://schemas.microsoft.com/office/drawing/2014/main" id="{95FAA038-D4E6-CEA2-25CC-4595F916AEB4}"/>
              </a:ext>
            </a:extLst>
          </p:cNvPr>
          <p:cNvSpPr txBox="1"/>
          <p:nvPr/>
        </p:nvSpPr>
        <p:spPr>
          <a:xfrm>
            <a:off x="360000" y="1401470"/>
            <a:ext cx="5923911" cy="24416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ea typeface="Roboto"/>
                <a:cs typeface="Arial"/>
              </a:rPr>
              <a:t>There are 7 modes, and these are more commonly known as the ‘white note form of scales.’ </a:t>
            </a:r>
            <a:r>
              <a:rPr lang="en-AU" sz="1800">
                <a:solidFill>
                  <a:srgbClr val="22272B"/>
                </a:solidFill>
                <a:ea typeface="Roboto"/>
                <a:cs typeface="Arial"/>
              </a:rPr>
              <a:t>Each of these modes have different qualities of sound depending on their combination of tones and semitones. These qualities of sound can be easily explained by dividing these scales in half. </a:t>
            </a:r>
          </a:p>
        </p:txBody>
      </p:sp>
      <p:sp>
        <p:nvSpPr>
          <p:cNvPr id="5" name="Rectangle: Rounded Corners 4">
            <a:extLst>
              <a:ext uri="{FF2B5EF4-FFF2-40B4-BE49-F238E27FC236}">
                <a16:creationId xmlns:a16="http://schemas.microsoft.com/office/drawing/2014/main" id="{CE88CD9D-CF97-889A-1E5E-E0568C2C6023}"/>
              </a:ext>
            </a:extLst>
          </p:cNvPr>
          <p:cNvSpPr/>
          <p:nvPr/>
        </p:nvSpPr>
        <p:spPr>
          <a:xfrm>
            <a:off x="6565900" y="1401470"/>
            <a:ext cx="5278100" cy="4727596"/>
          </a:xfrm>
          <a:prstGeom prst="roundRect">
            <a:avLst>
              <a:gd name="adj" fmla="val 609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AU" sz="1800" b="1">
                <a:solidFill>
                  <a:schemeClr val="tx1"/>
                </a:solidFill>
                <a:latin typeface="+mj-lt"/>
                <a:ea typeface="Roboto"/>
                <a:cs typeface="Arial"/>
              </a:rPr>
              <a:t>The modes are</a:t>
            </a:r>
            <a:endParaRPr lang="en-GB" sz="1800" b="1">
              <a:solidFill>
                <a:schemeClr val="tx1"/>
              </a:solidFill>
              <a:latin typeface="+mj-lt"/>
              <a:ea typeface="Roboto"/>
              <a:cs typeface="Arial"/>
            </a:endParaRPr>
          </a:p>
          <a:p>
            <a:pPr marL="285750" indent="-285750">
              <a:lnSpc>
                <a:spcPct val="150000"/>
              </a:lnSpc>
              <a:spcAft>
                <a:spcPts val="1200"/>
              </a:spcAft>
              <a:buFont typeface="Arial" panose="020B0604020202020204" pitchFamily="34" charset="0"/>
              <a:buChar char="•"/>
            </a:pPr>
            <a:r>
              <a:rPr lang="en-AU" sz="1800">
                <a:solidFill>
                  <a:schemeClr val="tx1"/>
                </a:solidFill>
                <a:ea typeface="Roboto"/>
                <a:cs typeface="Arial"/>
              </a:rPr>
              <a:t>Ionian – C – C (C D E F G A B C)</a:t>
            </a:r>
            <a:endParaRPr lang="en-GB" sz="1800">
              <a:solidFill>
                <a:schemeClr val="tx1"/>
              </a:solidFill>
              <a:ea typeface="Roboto"/>
              <a:cs typeface="Arial"/>
            </a:endParaRPr>
          </a:p>
          <a:p>
            <a:pPr marL="285750" indent="-285750">
              <a:lnSpc>
                <a:spcPct val="150000"/>
              </a:lnSpc>
              <a:spcAft>
                <a:spcPts val="1200"/>
              </a:spcAft>
              <a:buFont typeface="Arial" panose="020B0604020202020204" pitchFamily="34" charset="0"/>
              <a:buChar char="•"/>
            </a:pPr>
            <a:r>
              <a:rPr lang="en-AU" sz="1800">
                <a:solidFill>
                  <a:schemeClr val="tx1"/>
                </a:solidFill>
                <a:ea typeface="Roboto"/>
                <a:cs typeface="Arial"/>
              </a:rPr>
              <a:t>Dorian – D – D (D E F G A B C D)</a:t>
            </a:r>
            <a:endParaRPr lang="en-GB" sz="1800">
              <a:solidFill>
                <a:schemeClr val="tx1"/>
              </a:solidFill>
              <a:ea typeface="Roboto"/>
              <a:cs typeface="Arial"/>
            </a:endParaRPr>
          </a:p>
          <a:p>
            <a:pPr marL="285750" indent="-285750">
              <a:lnSpc>
                <a:spcPct val="150000"/>
              </a:lnSpc>
              <a:spcAft>
                <a:spcPts val="1200"/>
              </a:spcAft>
              <a:buFont typeface="Arial" panose="020B0604020202020204" pitchFamily="34" charset="0"/>
              <a:buChar char="•"/>
            </a:pPr>
            <a:r>
              <a:rPr lang="en-AU" sz="1800">
                <a:solidFill>
                  <a:schemeClr val="tx1"/>
                </a:solidFill>
                <a:ea typeface="Roboto"/>
                <a:cs typeface="Arial"/>
              </a:rPr>
              <a:t>Phrygian – E – E (E F G A B C D E)</a:t>
            </a:r>
            <a:endParaRPr lang="en-GB" sz="1800">
              <a:solidFill>
                <a:schemeClr val="tx1"/>
              </a:solidFill>
              <a:ea typeface="Roboto"/>
              <a:cs typeface="Arial"/>
            </a:endParaRPr>
          </a:p>
          <a:p>
            <a:pPr marL="285750" indent="-285750">
              <a:lnSpc>
                <a:spcPct val="150000"/>
              </a:lnSpc>
              <a:spcAft>
                <a:spcPts val="1200"/>
              </a:spcAft>
              <a:buFont typeface="Arial" panose="020B0604020202020204" pitchFamily="34" charset="0"/>
              <a:buChar char="•"/>
            </a:pPr>
            <a:r>
              <a:rPr lang="en-AU" sz="1800">
                <a:solidFill>
                  <a:schemeClr val="tx1"/>
                </a:solidFill>
                <a:ea typeface="Roboto"/>
                <a:cs typeface="Arial"/>
              </a:rPr>
              <a:t>Lydian – F – F (F G A B C D E F)</a:t>
            </a:r>
            <a:endParaRPr lang="en-GB" sz="1800">
              <a:solidFill>
                <a:schemeClr val="tx1"/>
              </a:solidFill>
              <a:ea typeface="Roboto"/>
              <a:cs typeface="Arial"/>
            </a:endParaRPr>
          </a:p>
          <a:p>
            <a:pPr marL="285750" indent="-285750">
              <a:lnSpc>
                <a:spcPct val="150000"/>
              </a:lnSpc>
              <a:spcAft>
                <a:spcPts val="1200"/>
              </a:spcAft>
              <a:buFont typeface="Arial" panose="020B0604020202020204" pitchFamily="34" charset="0"/>
              <a:buChar char="•"/>
            </a:pPr>
            <a:r>
              <a:rPr lang="en-AU" sz="1800">
                <a:solidFill>
                  <a:schemeClr val="tx1"/>
                </a:solidFill>
                <a:ea typeface="Roboto"/>
                <a:cs typeface="Arial"/>
              </a:rPr>
              <a:t>Mixolydian – G – G (G A B C D E F G)</a:t>
            </a:r>
            <a:endParaRPr lang="en-GB" sz="1800">
              <a:solidFill>
                <a:schemeClr val="tx1"/>
              </a:solidFill>
              <a:ea typeface="Roboto"/>
              <a:cs typeface="Arial"/>
            </a:endParaRPr>
          </a:p>
          <a:p>
            <a:pPr marL="285750" indent="-285750">
              <a:lnSpc>
                <a:spcPct val="150000"/>
              </a:lnSpc>
              <a:spcAft>
                <a:spcPts val="1200"/>
              </a:spcAft>
              <a:buFont typeface="Arial" panose="020B0604020202020204" pitchFamily="34" charset="0"/>
              <a:buChar char="•"/>
            </a:pPr>
            <a:r>
              <a:rPr lang="en-AU" sz="1800">
                <a:solidFill>
                  <a:schemeClr val="tx1"/>
                </a:solidFill>
                <a:ea typeface="Roboto"/>
                <a:cs typeface="Arial"/>
              </a:rPr>
              <a:t>Aeolian – A  – A (A B C D E F G A)</a:t>
            </a:r>
            <a:endParaRPr lang="en-GB" sz="1800">
              <a:solidFill>
                <a:schemeClr val="tx1"/>
              </a:solidFill>
              <a:ea typeface="Roboto"/>
              <a:cs typeface="Arial"/>
            </a:endParaRPr>
          </a:p>
          <a:p>
            <a:pPr marL="285750" indent="-285750">
              <a:lnSpc>
                <a:spcPct val="150000"/>
              </a:lnSpc>
              <a:spcAft>
                <a:spcPts val="1200"/>
              </a:spcAft>
              <a:buFont typeface="Arial" panose="020B0604020202020204" pitchFamily="34" charset="0"/>
              <a:buChar char="•"/>
            </a:pPr>
            <a:r>
              <a:rPr lang="en-AU" sz="1800">
                <a:solidFill>
                  <a:schemeClr val="tx1"/>
                </a:solidFill>
                <a:ea typeface="Roboto"/>
                <a:cs typeface="Arial"/>
              </a:rPr>
              <a:t>Locrian – B – B (B C D E F G A B)</a:t>
            </a:r>
          </a:p>
        </p:txBody>
      </p:sp>
      <p:sp>
        <p:nvSpPr>
          <p:cNvPr id="67" name="Slide Number Placeholder 1">
            <a:extLst>
              <a:ext uri="{FF2B5EF4-FFF2-40B4-BE49-F238E27FC236}">
                <a16:creationId xmlns:a16="http://schemas.microsoft.com/office/drawing/2014/main" id="{F7A946D2-261D-5871-F2A2-A324A0A85B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22489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E4DA7E-6485-B9A7-DFB7-24449E919028}"/>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C15FDE8F-4DAB-13FE-39EF-8BEBB9D092CB}"/>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(8)</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E82870DE-8DC7-DD8C-BEB3-6003E397E193}"/>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rPr>
              <a:t>Modes and how they sound</a:t>
            </a:r>
            <a:endParaRPr lang="en-GB">
              <a:latin typeface="+mj-lt"/>
            </a:endParaRPr>
          </a:p>
        </p:txBody>
      </p:sp>
      <p:sp>
        <p:nvSpPr>
          <p:cNvPr id="2" name="TextBox 1">
            <a:extLst>
              <a:ext uri="{FF2B5EF4-FFF2-40B4-BE49-F238E27FC236}">
                <a16:creationId xmlns:a16="http://schemas.microsoft.com/office/drawing/2014/main" id="{5EBB49B0-12C8-AE44-67C1-8D23D490F3DF}"/>
              </a:ext>
            </a:extLst>
          </p:cNvPr>
          <p:cNvSpPr txBox="1"/>
          <p:nvPr/>
        </p:nvSpPr>
        <p:spPr>
          <a:xfrm>
            <a:off x="360000" y="1504974"/>
            <a:ext cx="10955314" cy="13490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latin typeface="+mj-lt"/>
                <a:ea typeface="Roboto"/>
                <a:cs typeface="Arial"/>
              </a:rPr>
              <a:t>Example</a:t>
            </a:r>
          </a:p>
          <a:p>
            <a:pPr>
              <a:lnSpc>
                <a:spcPct val="150000"/>
              </a:lnSpc>
              <a:spcAft>
                <a:spcPts val="1200"/>
              </a:spcAft>
            </a:pPr>
            <a:r>
              <a:rPr lang="en-AU" sz="1800">
                <a:ea typeface="Roboto"/>
                <a:cs typeface="Arial"/>
              </a:rPr>
              <a:t>The ‘Ionian’ mode is all the white notes from C to C. We know this is C major (C D E F G A B C) and when divided in half, it has two ‘tetrachords’ - a sequence of four notes that span a perfect fourth:</a:t>
            </a:r>
          </a:p>
        </p:txBody>
      </p:sp>
      <p:pic>
        <p:nvPicPr>
          <p:cNvPr id="6" name="Picture 5" descr="A staff with a treble clef and 4 bars of 4/4. Eacher bars has a semibreve in it -  C D E F. There are red lines pointing to words underneath the notes. These lines connect to the distance between the note - C - D is a tone. D to E is a tone. E to F is a semitone. ">
            <a:extLst>
              <a:ext uri="{FF2B5EF4-FFF2-40B4-BE49-F238E27FC236}">
                <a16:creationId xmlns:a16="http://schemas.microsoft.com/office/drawing/2014/main" id="{57F01EC0-C853-22BC-82B3-FCAF928F0D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2436" y="3064111"/>
            <a:ext cx="4724400" cy="1435100"/>
          </a:xfrm>
          <a:prstGeom prst="rect">
            <a:avLst/>
          </a:prstGeom>
        </p:spPr>
      </p:pic>
      <p:pic>
        <p:nvPicPr>
          <p:cNvPr id="8" name="Picture 7" descr="A staff with a treble clef and 4 bars of 4/4. Eacher bars has a semibreve in it -  G A B C. There are red lines pointing to words underneath the notes. These lines connect to the distance between the note - G to A is a tone. A to B is a semitone. C to D is a tone. ">
            <a:extLst>
              <a:ext uri="{FF2B5EF4-FFF2-40B4-BE49-F238E27FC236}">
                <a16:creationId xmlns:a16="http://schemas.microsoft.com/office/drawing/2014/main" id="{05304A85-2A67-0F68-C106-D3E992F95A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37657" y="3175471"/>
            <a:ext cx="4749800" cy="1155700"/>
          </a:xfrm>
          <a:prstGeom prst="rect">
            <a:avLst/>
          </a:prstGeom>
        </p:spPr>
      </p:pic>
      <p:sp>
        <p:nvSpPr>
          <p:cNvPr id="7" name="TextBox 6">
            <a:extLst>
              <a:ext uri="{FF2B5EF4-FFF2-40B4-BE49-F238E27FC236}">
                <a16:creationId xmlns:a16="http://schemas.microsoft.com/office/drawing/2014/main" id="{E6FC28E3-1C0C-5814-E434-8F5FBDF7F7A5}"/>
              </a:ext>
            </a:extLst>
          </p:cNvPr>
          <p:cNvSpPr txBox="1"/>
          <p:nvPr/>
        </p:nvSpPr>
        <p:spPr>
          <a:xfrm>
            <a:off x="360000" y="4709260"/>
            <a:ext cx="10955314" cy="1287532"/>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800" b="0" i="0" u="none" strike="noStrike" kern="1200" cap="none" spc="0" normalizeH="0" baseline="0" noProof="0">
                <a:ln>
                  <a:noFill/>
                </a:ln>
                <a:solidFill>
                  <a:srgbClr val="22272B"/>
                </a:solidFill>
                <a:effectLst/>
                <a:uLnTx/>
                <a:uFillTx/>
                <a:ea typeface="Roboto"/>
                <a:cs typeface="Arial"/>
              </a:rPr>
              <a:t>These two ‘tetrachords’ when played individually have a ‘major’ sound because of the combination of tones and semitones. However, when you apply this strategy to the modes, you find that the sound is very different. </a:t>
            </a:r>
          </a:p>
        </p:txBody>
      </p:sp>
      <p:sp>
        <p:nvSpPr>
          <p:cNvPr id="67" name="Slide Number Placeholder 1">
            <a:extLst>
              <a:ext uri="{FF2B5EF4-FFF2-40B4-BE49-F238E27FC236}">
                <a16:creationId xmlns:a16="http://schemas.microsoft.com/office/drawing/2014/main" id="{7E9771F3-F45C-6A96-A3B1-EC593C55C1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349129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16A920-BE80-6619-0A26-9979387302DB}"/>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8E0C255E-FF4F-EE1A-187F-C5F277685354}"/>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(9)</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7A66C6CF-38F6-68F2-ED01-5A933D7A4E96}"/>
              </a:ext>
            </a:extLst>
          </p:cNvPr>
          <p:cNvSpPr>
            <a:spLocks noGrp="1"/>
          </p:cNvSpPr>
          <p:nvPr>
            <p:ph type="body" sz="quarter" idx="18"/>
          </p:nvPr>
        </p:nvSpPr>
        <p:spPr>
          <a:xfrm>
            <a:off x="360000" y="982520"/>
            <a:ext cx="11484000" cy="310015"/>
          </a:xfrm>
        </p:spPr>
        <p:txBody>
          <a:bodyPr/>
          <a:lstStyle/>
          <a:p>
            <a:r>
              <a:rPr lang="en-US">
                <a:solidFill>
                  <a:srgbClr val="146CFD"/>
                </a:solidFill>
                <a:latin typeface="+mj-lt"/>
              </a:rPr>
              <a:t>Modes and how they sound</a:t>
            </a:r>
            <a:endParaRPr lang="en-GB">
              <a:latin typeface="+mj-lt"/>
            </a:endParaRPr>
          </a:p>
        </p:txBody>
      </p:sp>
      <p:sp>
        <p:nvSpPr>
          <p:cNvPr id="2" name="TextBox 1">
            <a:extLst>
              <a:ext uri="{FF2B5EF4-FFF2-40B4-BE49-F238E27FC236}">
                <a16:creationId xmlns:a16="http://schemas.microsoft.com/office/drawing/2014/main" id="{091FA3E6-C80E-9C2E-95CA-6C2318B28CC0}"/>
              </a:ext>
            </a:extLst>
          </p:cNvPr>
          <p:cNvSpPr txBox="1"/>
          <p:nvPr/>
        </p:nvSpPr>
        <p:spPr>
          <a:xfrm>
            <a:off x="360000" y="1521871"/>
            <a:ext cx="10955314" cy="9335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latin typeface="+mj-lt"/>
                <a:ea typeface="Roboto"/>
                <a:cs typeface="Arial"/>
              </a:rPr>
              <a:t>For example</a:t>
            </a:r>
            <a:endParaRPr lang="en-AU" sz="1800" b="1">
              <a:ea typeface="Roboto"/>
              <a:cs typeface="Arial"/>
            </a:endParaRPr>
          </a:p>
          <a:p>
            <a:pPr>
              <a:lnSpc>
                <a:spcPct val="150000"/>
              </a:lnSpc>
              <a:spcAft>
                <a:spcPts val="1200"/>
              </a:spcAft>
            </a:pPr>
            <a:r>
              <a:rPr lang="en-AU" sz="1800">
                <a:ea typeface="Roboto"/>
                <a:cs typeface="Arial"/>
              </a:rPr>
              <a:t>The ‘Dorian’ mode, when divided into half, produces a minor sound for both halves. </a:t>
            </a:r>
            <a:endParaRPr lang="en-GB" sz="1800">
              <a:ea typeface="Roboto"/>
              <a:cs typeface="Arial"/>
            </a:endParaRPr>
          </a:p>
        </p:txBody>
      </p:sp>
      <p:pic>
        <p:nvPicPr>
          <p:cNvPr id="6" name="Picture 5" descr="A staff with a treble clef and 4 bars of 4/4. Eacher bars has a semibreve in it -  D E F G. There are red lines pointing to words underneath the notes. These lines connect to the distance between the note - D - E is a tone. E - F is a semitone. F - G is a tone. ">
            <a:extLst>
              <a:ext uri="{FF2B5EF4-FFF2-40B4-BE49-F238E27FC236}">
                <a16:creationId xmlns:a16="http://schemas.microsoft.com/office/drawing/2014/main" id="{C4838EFB-AB17-D549-27CF-301D5D77EB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00" y="3136358"/>
            <a:ext cx="4889500" cy="1447800"/>
          </a:xfrm>
          <a:prstGeom prst="rect">
            <a:avLst/>
          </a:prstGeom>
        </p:spPr>
      </p:pic>
      <p:pic>
        <p:nvPicPr>
          <p:cNvPr id="8" name="Picture 7" descr="A staff with a treble clef and 4 bars of 4/4. Eacher bars has a semibreve in it -  A B C D. There are red lines pointing to words underneath the notes. These lines connect to the distance between the note - A - B is a tone. B - C is a semitone. C - D is a tone. ">
            <a:extLst>
              <a:ext uri="{FF2B5EF4-FFF2-40B4-BE49-F238E27FC236}">
                <a16:creationId xmlns:a16="http://schemas.microsoft.com/office/drawing/2014/main" id="{481AB48D-735E-6517-EFB6-9DA3C21D55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88255" y="3110958"/>
            <a:ext cx="4902200" cy="1270000"/>
          </a:xfrm>
          <a:prstGeom prst="rect">
            <a:avLst/>
          </a:prstGeom>
        </p:spPr>
      </p:pic>
      <p:sp>
        <p:nvSpPr>
          <p:cNvPr id="7" name="TextBox 6">
            <a:extLst>
              <a:ext uri="{FF2B5EF4-FFF2-40B4-BE49-F238E27FC236}">
                <a16:creationId xmlns:a16="http://schemas.microsoft.com/office/drawing/2014/main" id="{3DABA596-981C-3E88-BAEE-B6438794F1CD}"/>
              </a:ext>
            </a:extLst>
          </p:cNvPr>
          <p:cNvSpPr txBox="1"/>
          <p:nvPr/>
        </p:nvSpPr>
        <p:spPr>
          <a:xfrm>
            <a:off x="360000" y="5003446"/>
            <a:ext cx="10955314" cy="456535"/>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800" b="0" i="0" u="none" strike="noStrike" kern="1200" cap="none" spc="0" normalizeH="0" baseline="0" noProof="0">
                <a:ln>
                  <a:noFill/>
                </a:ln>
                <a:solidFill>
                  <a:srgbClr val="22272B"/>
                </a:solidFill>
                <a:effectLst/>
                <a:uLnTx/>
                <a:uFillTx/>
                <a:ea typeface="Roboto"/>
                <a:cs typeface="Arial"/>
              </a:rPr>
              <a:t>Some modes have ambiguous combinations that do not fit into the major or minor mould. </a:t>
            </a:r>
            <a:endParaRPr kumimoji="0" lang="en-GB" sz="1800" b="0" i="0" u="none" strike="noStrike" kern="1200" cap="none" spc="0" normalizeH="0" baseline="0" noProof="0">
              <a:ln>
                <a:noFill/>
              </a:ln>
              <a:solidFill>
                <a:srgbClr val="22272B"/>
              </a:solidFill>
              <a:effectLst/>
              <a:uLnTx/>
              <a:uFillTx/>
              <a:ea typeface="Roboto"/>
              <a:cs typeface="Arial"/>
            </a:endParaRPr>
          </a:p>
        </p:txBody>
      </p:sp>
      <p:sp>
        <p:nvSpPr>
          <p:cNvPr id="67" name="Slide Number Placeholder 1">
            <a:extLst>
              <a:ext uri="{FF2B5EF4-FFF2-40B4-BE49-F238E27FC236}">
                <a16:creationId xmlns:a16="http://schemas.microsoft.com/office/drawing/2014/main" id="{14585395-DB43-C4FB-CF68-896CA9F716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309526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B3FA90-E827-C5BF-D88C-461C580D32AC}"/>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54F20978-A0EB-FDED-BFB3-306C7123C1EE}"/>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Arial" panose="020B0604020202020204" pitchFamily="34" charset="0"/>
                <a:ea typeface="+mj-ea"/>
                <a:cs typeface="Arial" panose="020B0604020202020204" pitchFamily="34" charset="0"/>
              </a:rPr>
              <a:t>(10)</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 Placeholder 4">
            <a:extLst>
              <a:ext uri="{FF2B5EF4-FFF2-40B4-BE49-F238E27FC236}">
                <a16:creationId xmlns:a16="http://schemas.microsoft.com/office/drawing/2014/main" id="{A5470191-C03C-E32F-F62E-20781FCA5A62}"/>
              </a:ext>
            </a:extLst>
          </p:cNvPr>
          <p:cNvSpPr>
            <a:spLocks noGrp="1"/>
          </p:cNvSpPr>
          <p:nvPr>
            <p:ph type="body" sz="quarter" idx="18"/>
          </p:nvPr>
        </p:nvSpPr>
        <p:spPr>
          <a:xfrm>
            <a:off x="360000" y="982520"/>
            <a:ext cx="11484000" cy="310015"/>
          </a:xfrm>
        </p:spPr>
        <p:txBody>
          <a:bodyPr/>
          <a:lstStyle/>
          <a:p>
            <a:r>
              <a:rPr lang="en-US">
                <a:solidFill>
                  <a:srgbClr val="146CFD"/>
                </a:solidFill>
              </a:rPr>
              <a:t>Modes and how they sound</a:t>
            </a:r>
            <a:endParaRPr lang="en-GB"/>
          </a:p>
        </p:txBody>
      </p:sp>
      <p:sp>
        <p:nvSpPr>
          <p:cNvPr id="2" name="TextBox 1">
            <a:extLst>
              <a:ext uri="{FF2B5EF4-FFF2-40B4-BE49-F238E27FC236}">
                <a16:creationId xmlns:a16="http://schemas.microsoft.com/office/drawing/2014/main" id="{237F3D2B-D1D4-DE3E-9D62-938BF76FE9B7}"/>
              </a:ext>
            </a:extLst>
          </p:cNvPr>
          <p:cNvSpPr txBox="1"/>
          <p:nvPr/>
        </p:nvSpPr>
        <p:spPr>
          <a:xfrm>
            <a:off x="360000" y="1471133"/>
            <a:ext cx="10955314" cy="16106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ea typeface="Roboto"/>
                <a:cs typeface="Arial"/>
              </a:rPr>
              <a:t>For example</a:t>
            </a:r>
            <a:br>
              <a:rPr lang="en-AU" sz="1800">
                <a:ea typeface="Roboto"/>
                <a:cs typeface="Arial"/>
              </a:rPr>
            </a:br>
            <a:r>
              <a:rPr lang="en-AU" sz="1800">
                <a:ea typeface="Roboto"/>
                <a:cs typeface="Arial"/>
              </a:rPr>
              <a:t>The ‘Phrygian’ mode is considered an ambiguous mode, which is one of the reasons why it used in a lot of film music. This mode, when divided into two halves, does not fit into either of the major or minor tone and semitone sequence.</a:t>
            </a:r>
          </a:p>
        </p:txBody>
      </p:sp>
      <p:pic>
        <p:nvPicPr>
          <p:cNvPr id="6" name="Picture 5" descr="A staff with a treble clef and 4 bars of 4/4. Eacher bars has a semibreve in it -  E F G A. There are red lines pointing to words underneath the notes. These lines connect to the distance between the note - E -F is a semitone. F - G is a tone. G - A is a tone. ">
            <a:extLst>
              <a:ext uri="{FF2B5EF4-FFF2-40B4-BE49-F238E27FC236}">
                <a16:creationId xmlns:a16="http://schemas.microsoft.com/office/drawing/2014/main" id="{D9BC5084-812C-24F5-516C-9C25B0CA66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2157" y="3340297"/>
            <a:ext cx="4787900" cy="1498600"/>
          </a:xfrm>
          <a:prstGeom prst="rect">
            <a:avLst/>
          </a:prstGeom>
        </p:spPr>
      </p:pic>
      <p:pic>
        <p:nvPicPr>
          <p:cNvPr id="8" name="Picture 7" descr="A staff with a treble clef and 4 bars of 4/4. Eacher bars has a semibreve in it -  B C D E. There are red lines pointing to words underneath the notes. These lines connect to the distance between the note - B - C is semitone. C - D is a tone. D - E is a tone.">
            <a:extLst>
              <a:ext uri="{FF2B5EF4-FFF2-40B4-BE49-F238E27FC236}">
                <a16:creationId xmlns:a16="http://schemas.microsoft.com/office/drawing/2014/main" id="{FF8B5BA8-A8E4-5EA9-A957-E1467782F3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18089" y="3403797"/>
            <a:ext cx="4749800" cy="1371600"/>
          </a:xfrm>
          <a:prstGeom prst="rect">
            <a:avLst/>
          </a:prstGeom>
        </p:spPr>
      </p:pic>
      <p:sp>
        <p:nvSpPr>
          <p:cNvPr id="4" name="Rectangle: Rounded Corners 3">
            <a:extLst>
              <a:ext uri="{FF2B5EF4-FFF2-40B4-BE49-F238E27FC236}">
                <a16:creationId xmlns:a16="http://schemas.microsoft.com/office/drawing/2014/main" id="{A778A4E9-6979-B9F4-DD47-E18E9751270D}"/>
              </a:ext>
            </a:extLst>
          </p:cNvPr>
          <p:cNvSpPr/>
          <p:nvPr/>
        </p:nvSpPr>
        <p:spPr>
          <a:xfrm>
            <a:off x="360000" y="5114166"/>
            <a:ext cx="4868803" cy="1581834"/>
          </a:xfrm>
          <a:prstGeom prst="roundRect">
            <a:avLst>
              <a:gd name="adj" fmla="val 110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a:solidFill>
                  <a:schemeClr val="tx1"/>
                </a:solidFill>
                <a:ea typeface="Roboto"/>
                <a:cs typeface="Arial"/>
              </a:rPr>
              <a:t>Apply this strategy to the remaining modes. </a:t>
            </a:r>
          </a:p>
          <a:p>
            <a:pPr marL="342900" indent="-342900">
              <a:lnSpc>
                <a:spcPct val="150000"/>
              </a:lnSpc>
              <a:spcAft>
                <a:spcPts val="600"/>
              </a:spcAft>
              <a:buFont typeface="Arial"/>
              <a:buChar char="•"/>
            </a:pPr>
            <a:r>
              <a:rPr lang="en-AU" sz="1800">
                <a:solidFill>
                  <a:schemeClr val="tx1"/>
                </a:solidFill>
                <a:ea typeface="Roboto"/>
                <a:cs typeface="Arial"/>
              </a:rPr>
              <a:t>What do you notice? </a:t>
            </a:r>
            <a:endParaRPr lang="en-AU" sz="1800">
              <a:solidFill>
                <a:schemeClr val="tx1"/>
              </a:solidFill>
              <a:cs typeface="Arial"/>
            </a:endParaRPr>
          </a:p>
          <a:p>
            <a:pPr marL="342900" indent="-342900">
              <a:lnSpc>
                <a:spcPct val="150000"/>
              </a:lnSpc>
              <a:spcAft>
                <a:spcPts val="600"/>
              </a:spcAft>
              <a:buFont typeface="Arial"/>
              <a:buChar char="•"/>
            </a:pPr>
            <a:r>
              <a:rPr lang="en-AU" sz="1800">
                <a:solidFill>
                  <a:schemeClr val="tx1"/>
                </a:solidFill>
                <a:ea typeface="Roboto"/>
                <a:cs typeface="Arial"/>
              </a:rPr>
              <a:t>Why and how is this information useful? </a:t>
            </a:r>
          </a:p>
        </p:txBody>
      </p:sp>
      <p:sp>
        <p:nvSpPr>
          <p:cNvPr id="67" name="Slide Number Placeholder 1">
            <a:extLst>
              <a:ext uri="{FF2B5EF4-FFF2-40B4-BE49-F238E27FC236}">
                <a16:creationId xmlns:a16="http://schemas.microsoft.com/office/drawing/2014/main" id="{D36944D1-945D-C28D-18F3-F6A102F2A2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417095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FB0621-BE2A-D520-8D06-7FD8CB1BE52A}"/>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DE42E10D-F420-7EAF-A5FA-C8BE3C8BA1A8}"/>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(11)</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5" name="Text Placeholder 4">
            <a:extLst>
              <a:ext uri="{FF2B5EF4-FFF2-40B4-BE49-F238E27FC236}">
                <a16:creationId xmlns:a16="http://schemas.microsoft.com/office/drawing/2014/main" id="{D813A83B-FECA-670A-780E-DE3A783BC683}"/>
              </a:ext>
            </a:extLst>
          </p:cNvPr>
          <p:cNvSpPr>
            <a:spLocks noGrp="1"/>
          </p:cNvSpPr>
          <p:nvPr>
            <p:ph type="body" sz="quarter" idx="18"/>
          </p:nvPr>
        </p:nvSpPr>
        <p:spPr/>
        <p:txBody>
          <a:bodyPr/>
          <a:lstStyle/>
          <a:p>
            <a:r>
              <a:rPr lang="en-US">
                <a:solidFill>
                  <a:srgbClr val="146CFD"/>
                </a:solidFill>
                <a:latin typeface="+mj-lt"/>
              </a:rPr>
              <a:t>Identifying chords in modes</a:t>
            </a:r>
            <a:endParaRPr lang="en-GB">
              <a:latin typeface="+mj-lt"/>
            </a:endParaRPr>
          </a:p>
        </p:txBody>
      </p:sp>
      <p:sp>
        <p:nvSpPr>
          <p:cNvPr id="2" name="TextBox 1">
            <a:extLst>
              <a:ext uri="{FF2B5EF4-FFF2-40B4-BE49-F238E27FC236}">
                <a16:creationId xmlns:a16="http://schemas.microsoft.com/office/drawing/2014/main" id="{D4B4F4FA-ECB0-CF56-ED92-9DA244961F7E}"/>
              </a:ext>
            </a:extLst>
          </p:cNvPr>
          <p:cNvSpPr txBox="1"/>
          <p:nvPr/>
        </p:nvSpPr>
        <p:spPr>
          <a:xfrm>
            <a:off x="360000" y="1389222"/>
            <a:ext cx="10955314" cy="3642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ea typeface="Roboto"/>
                <a:cs typeface="Arial"/>
              </a:rPr>
              <a:t>Using the ‘Phrygian’ mode, name these chords.</a:t>
            </a:r>
          </a:p>
        </p:txBody>
      </p:sp>
      <p:pic>
        <p:nvPicPr>
          <p:cNvPr id="4" name="Picture 3" descr="There is a single staff with a treble clef in 4/4. There are 8 bars with a semibreve triad in each bar. The notes of each triad are: Bar 1 (EGB) Bar 2 (FAC), Bar 3 (GBD), Bar 4 (ACE), Bar 5 (BDF), Bar 6 (ACE) Bar 7 (DFA), Bar 8 (EGB). ">
            <a:extLst>
              <a:ext uri="{FF2B5EF4-FFF2-40B4-BE49-F238E27FC236}">
                <a16:creationId xmlns:a16="http://schemas.microsoft.com/office/drawing/2014/main" id="{F9FA7C99-48FE-8D13-4A4C-B70E52B42E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970" y="2965449"/>
            <a:ext cx="11027386" cy="1104251"/>
          </a:xfrm>
          <a:prstGeom prst="rect">
            <a:avLst/>
          </a:prstGeom>
        </p:spPr>
      </p:pic>
      <p:sp>
        <p:nvSpPr>
          <p:cNvPr id="67" name="Slide Number Placeholder 1">
            <a:extLst>
              <a:ext uri="{FF2B5EF4-FFF2-40B4-BE49-F238E27FC236}">
                <a16:creationId xmlns:a16="http://schemas.microsoft.com/office/drawing/2014/main" id="{FB45C07D-8A86-ADC6-B985-77CCC3B1E2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66582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D11B8C-F257-C531-060C-5FBBD8B96029}"/>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DAF83825-3E9B-882F-485A-00EEBFC8C78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5.4 – harmonic revision </a:t>
            </a:r>
            <a:r>
              <a:rPr lang="en-AU" sz="3600" b="0" i="0" kern="1200">
                <a:solidFill>
                  <a:schemeClr val="accent1"/>
                </a:solidFill>
                <a:effectLst/>
                <a:latin typeface="+mj-lt"/>
                <a:ea typeface="+mj-ea"/>
                <a:cs typeface="Arial" panose="020B0604020202020204" pitchFamily="34" charset="0"/>
              </a:rPr>
              <a:t>(12)</a:t>
            </a:r>
            <a:endPar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4" name="Text Placeholder 3">
            <a:extLst>
              <a:ext uri="{FF2B5EF4-FFF2-40B4-BE49-F238E27FC236}">
                <a16:creationId xmlns:a16="http://schemas.microsoft.com/office/drawing/2014/main" id="{F4EC3FF1-E33E-DDD8-6B8E-5E22CA32F461}"/>
              </a:ext>
            </a:extLst>
          </p:cNvPr>
          <p:cNvSpPr>
            <a:spLocks noGrp="1"/>
          </p:cNvSpPr>
          <p:nvPr>
            <p:ph type="body" sz="quarter" idx="18"/>
          </p:nvPr>
        </p:nvSpPr>
        <p:spPr/>
        <p:txBody>
          <a:bodyPr/>
          <a:lstStyle/>
          <a:p>
            <a:r>
              <a:rPr lang="en-US">
                <a:solidFill>
                  <a:srgbClr val="146CFD"/>
                </a:solidFill>
                <a:latin typeface="+mj-lt"/>
              </a:rPr>
              <a:t>Identifying chords in modes</a:t>
            </a:r>
            <a:endParaRPr lang="en-GB">
              <a:latin typeface="+mj-lt"/>
            </a:endParaRPr>
          </a:p>
        </p:txBody>
      </p:sp>
      <p:sp>
        <p:nvSpPr>
          <p:cNvPr id="2" name="TextBox 1">
            <a:extLst>
              <a:ext uri="{FF2B5EF4-FFF2-40B4-BE49-F238E27FC236}">
                <a16:creationId xmlns:a16="http://schemas.microsoft.com/office/drawing/2014/main" id="{0C83DBF1-A7A8-4EF7-105B-46815FCE1A0A}"/>
              </a:ext>
            </a:extLst>
          </p:cNvPr>
          <p:cNvSpPr txBox="1"/>
          <p:nvPr/>
        </p:nvSpPr>
        <p:spPr>
          <a:xfrm>
            <a:off x="360000" y="1620496"/>
            <a:ext cx="10955314" cy="77970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ea typeface="Roboto"/>
                <a:cs typeface="Arial"/>
              </a:rPr>
              <a:t>Here are the answers. You will notice that the quality of the chords do not follow the same pattern as major chords, and that the pattern is different for each mode.</a:t>
            </a:r>
          </a:p>
        </p:txBody>
      </p:sp>
      <p:pic>
        <p:nvPicPr>
          <p:cNvPr id="5" name="Picture 4" descr="There is a single staff with a treble clef in 4/4. There are 8 bars with a semibreve triad in each bar. The chords are a duplicate of the previous screen but there are chord names under each bar. The chord names are in order from bar 1 – 8 – Em, F, G, Am, B diminished, C, Dm, Em. ">
            <a:extLst>
              <a:ext uri="{FF2B5EF4-FFF2-40B4-BE49-F238E27FC236}">
                <a16:creationId xmlns:a16="http://schemas.microsoft.com/office/drawing/2014/main" id="{0690E472-C70E-298C-A079-F2CE2CE111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975" y="2904623"/>
            <a:ext cx="11650050" cy="1569660"/>
          </a:xfrm>
          <a:prstGeom prst="rect">
            <a:avLst/>
          </a:prstGeom>
        </p:spPr>
      </p:pic>
      <p:sp>
        <p:nvSpPr>
          <p:cNvPr id="67" name="Slide Number Placeholder 1">
            <a:extLst>
              <a:ext uri="{FF2B5EF4-FFF2-40B4-BE49-F238E27FC236}">
                <a16:creationId xmlns:a16="http://schemas.microsoft.com/office/drawing/2014/main" id="{4A7B03F3-8CA1-9CA9-C410-C4893E2EE65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267447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805B42DC-C414-6D75-9076-E4A2B58F798A}"/>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64E23D7E-C1B6-BDB4-8CA8-C1C40FE3E33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5.5 – harmonic exploration in ‘One-Winged Angel’ </a:t>
            </a:r>
            <a:r>
              <a:rPr lang="en-AU" sz="3200" b="0" i="0" kern="1200">
                <a:solidFill>
                  <a:schemeClr val="accent1"/>
                </a:solidFill>
                <a:effectLst/>
                <a:latin typeface="+mj-lt"/>
                <a:ea typeface="+mj-ea"/>
                <a:cs typeface="Arial" panose="020B0604020202020204" pitchFamily="34" charset="0"/>
              </a:rPr>
              <a:t>(1)</a:t>
            </a:r>
            <a:endParaRPr kumimoji="0" lang="en-AU"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endParaRPr>
          </a:p>
        </p:txBody>
      </p:sp>
      <p:sp>
        <p:nvSpPr>
          <p:cNvPr id="3" name="Text Placeholder 2">
            <a:extLst>
              <a:ext uri="{FF2B5EF4-FFF2-40B4-BE49-F238E27FC236}">
                <a16:creationId xmlns:a16="http://schemas.microsoft.com/office/drawing/2014/main" id="{B387E546-B93C-0437-9C98-AFF900A3297D}"/>
              </a:ext>
            </a:extLst>
          </p:cNvPr>
          <p:cNvSpPr>
            <a:spLocks noGrp="1"/>
          </p:cNvSpPr>
          <p:nvPr>
            <p:ph type="body" sz="quarter" idx="18"/>
          </p:nvPr>
        </p:nvSpPr>
        <p:spPr/>
        <p:txBody>
          <a:bodyPr/>
          <a:lstStyle/>
          <a:p>
            <a:r>
              <a:rPr lang="en-US">
                <a:solidFill>
                  <a:srgbClr val="146CFD"/>
                </a:solidFill>
                <a:latin typeface="+mj-lt"/>
                <a:cs typeface="Arial"/>
              </a:rPr>
              <a:t>Listening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FA2A4C2-747A-345F-4051-D4A023C853F9}"/>
                  </a:ext>
                </a:extLst>
              </p:cNvPr>
              <p:cNvSpPr txBox="1"/>
              <p:nvPr/>
            </p:nvSpPr>
            <p:spPr>
              <a:xfrm>
                <a:off x="360000" y="1404408"/>
                <a:ext cx="7717928" cy="51115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lnSpc>
                    <a:spcPct val="150000"/>
                  </a:lnSpc>
                  <a:spcAft>
                    <a:spcPts val="1200"/>
                  </a:spcAft>
                </a:pPr>
                <a:r>
                  <a:rPr lang="en-AU" sz="1800" dirty="0">
                    <a:cs typeface="Arial"/>
                  </a:rPr>
                  <a:t>‘One–Winged Angel’ uses shifting keys (E Locrian, D minor, E minor), intense dissonances (for example, a chord made up of E–G–A–Bb), and the juxtaposition of time signatures </a:t>
                </a:r>
              </a:p>
              <a:p>
                <a:pPr fontAlgn="base">
                  <a:lnSpc>
                    <a:spcPct val="150000"/>
                  </a:lnSpc>
                  <a:spcAft>
                    <a:spcPts val="1200"/>
                  </a:spcAft>
                </a:pPr>
                <a14:m>
                  <m:oMath xmlns:m="http://schemas.openxmlformats.org/officeDocument/2006/math">
                    <m:f>
                      <m:fPr>
                        <m:type m:val="noBar"/>
                        <m:ctrlPr>
                          <a:rPr lang="en-AU" sz="1800" i="1" dirty="0" smtClean="0">
                            <a:latin typeface="Cambria Math" panose="02040503050406030204" pitchFamily="18" charset="0"/>
                            <a:cs typeface="Arial"/>
                          </a:rPr>
                        </m:ctrlPr>
                      </m:fPr>
                      <m:num>
                        <m:r>
                          <a:rPr lang="en-AU" sz="1800" dirty="0" smtClean="0">
                            <a:latin typeface="Cambria Math" panose="02040503050406030204" pitchFamily="18" charset="0"/>
                            <a:cs typeface="Arial"/>
                          </a:rPr>
                          <m:t>4</m:t>
                        </m:r>
                      </m:num>
                      <m:den>
                        <m:r>
                          <a:rPr lang="en-AU" sz="1800" dirty="0" smtClean="0">
                            <a:latin typeface="Cambria Math" panose="02040503050406030204" pitchFamily="18" charset="0"/>
                            <a:cs typeface="Arial"/>
                          </a:rPr>
                          <m:t>4</m:t>
                        </m:r>
                      </m:den>
                    </m:f>
                  </m:oMath>
                </a14:m>
                <a:r>
                  <a:rPr lang="en-AU" sz="1800" dirty="0">
                    <a:cs typeface="Arial"/>
                  </a:rPr>
                  <a:t> and </a:t>
                </a:r>
                <a14:m>
                  <m:oMath xmlns:m="http://schemas.openxmlformats.org/officeDocument/2006/math">
                    <m:f>
                      <m:fPr>
                        <m:type m:val="noBar"/>
                        <m:ctrlPr>
                          <a:rPr lang="en-AU" sz="1800" i="1" dirty="0">
                            <a:latin typeface="Cambria Math" panose="02040503050406030204" pitchFamily="18" charset="0"/>
                            <a:cs typeface="Arial"/>
                          </a:rPr>
                        </m:ctrlPr>
                      </m:fPr>
                      <m:num>
                        <m:r>
                          <a:rPr lang="en-AU" sz="1800" dirty="0" smtClean="0">
                            <a:latin typeface="Cambria Math" panose="02040503050406030204" pitchFamily="18" charset="0"/>
                            <a:cs typeface="Arial"/>
                          </a:rPr>
                          <m:t>7</m:t>
                        </m:r>
                      </m:num>
                      <m:den>
                        <m:r>
                          <a:rPr lang="en-AU" sz="1800" dirty="0" smtClean="0">
                            <a:latin typeface="Cambria Math" panose="02040503050406030204" pitchFamily="18" charset="0"/>
                            <a:cs typeface="Arial"/>
                          </a:rPr>
                          <m:t>8</m:t>
                        </m:r>
                      </m:den>
                    </m:f>
                  </m:oMath>
                </a14:m>
                <a:r>
                  <a:rPr lang="en-AU" sz="1800" dirty="0">
                    <a:cs typeface="Arial"/>
                  </a:rPr>
                  <a:t> to create harmonic and rhythmic variety. </a:t>
                </a:r>
              </a:p>
              <a:p>
                <a:pPr>
                  <a:lnSpc>
                    <a:spcPct val="150000"/>
                  </a:lnSpc>
                  <a:spcAft>
                    <a:spcPts val="1200"/>
                  </a:spcAft>
                </a:pPr>
                <a:r>
                  <a:rPr lang="en-AU" sz="1800" dirty="0">
                    <a:cs typeface="Arial"/>
                  </a:rPr>
                  <a:t>Listen to the three excerpts from ‘One–Winged Angel’ and answer the questions: </a:t>
                </a:r>
              </a:p>
              <a:p>
                <a:pPr marL="342900" indent="-342900">
                  <a:lnSpc>
                    <a:spcPct val="150000"/>
                  </a:lnSpc>
                  <a:spcAft>
                    <a:spcPts val="1200"/>
                  </a:spcAft>
                  <a:buFont typeface="Arial"/>
                  <a:buChar char="•"/>
                </a:pPr>
                <a:r>
                  <a:rPr lang="en-AU" sz="1800" dirty="0">
                    <a:cs typeface="Arial"/>
                  </a:rPr>
                  <a:t>how does the harmony make you feel? </a:t>
                </a:r>
              </a:p>
              <a:p>
                <a:pPr marL="342900" indent="-342900">
                  <a:lnSpc>
                    <a:spcPct val="150000"/>
                  </a:lnSpc>
                  <a:spcAft>
                    <a:spcPts val="1200"/>
                  </a:spcAft>
                  <a:buFont typeface="Arial"/>
                  <a:buChar char="•"/>
                </a:pPr>
                <a:r>
                  <a:rPr lang="en-AU" sz="1800" dirty="0">
                    <a:cs typeface="Arial"/>
                  </a:rPr>
                  <a:t>does the rhythm feel predictable or chaotic? Why? </a:t>
                </a:r>
              </a:p>
              <a:p>
                <a:pPr marL="342900" indent="-342900">
                  <a:lnSpc>
                    <a:spcPct val="150000"/>
                  </a:lnSpc>
                  <a:spcAft>
                    <a:spcPts val="1200"/>
                  </a:spcAft>
                  <a:buFont typeface="Arial"/>
                  <a:buChar char="•"/>
                </a:pPr>
                <a:r>
                  <a:rPr lang="en-AU" sz="1800" dirty="0">
                    <a:cs typeface="Arial"/>
                  </a:rPr>
                  <a:t>can you explain the influence from Stravinsky? </a:t>
                </a:r>
              </a:p>
              <a:p>
                <a:pPr marL="342900" indent="-342900">
                  <a:lnSpc>
                    <a:spcPct val="150000"/>
                  </a:lnSpc>
                  <a:spcAft>
                    <a:spcPts val="1200"/>
                  </a:spcAft>
                  <a:buFont typeface="Arial"/>
                  <a:buChar char="•"/>
                </a:pPr>
                <a:r>
                  <a:rPr lang="en-AU" sz="1800" dirty="0">
                    <a:cs typeface="Arial"/>
                  </a:rPr>
                  <a:t>why is E–G–A–Bb considered dissonant? </a:t>
                </a:r>
              </a:p>
            </p:txBody>
          </p:sp>
        </mc:Choice>
        <mc:Fallback xmlns="">
          <p:sp>
            <p:nvSpPr>
              <p:cNvPr id="2" name="TextBox 1">
                <a:extLst>
                  <a:ext uri="{FF2B5EF4-FFF2-40B4-BE49-F238E27FC236}">
                    <a16:creationId xmlns:a16="http://schemas.microsoft.com/office/drawing/2014/main" id="{2FA2A4C2-747A-345F-4051-D4A023C853F9}"/>
                  </a:ext>
                </a:extLst>
              </p:cNvPr>
              <p:cNvSpPr txBox="1">
                <a:spLocks noRot="1" noChangeAspect="1" noMove="1" noResize="1" noEditPoints="1" noAdjustHandles="1" noChangeArrowheads="1" noChangeShapeType="1" noTextEdit="1"/>
              </p:cNvSpPr>
              <p:nvPr/>
            </p:nvSpPr>
            <p:spPr>
              <a:xfrm>
                <a:off x="360000" y="1404408"/>
                <a:ext cx="7717928" cy="5111592"/>
              </a:xfrm>
              <a:prstGeom prst="rect">
                <a:avLst/>
              </a:prstGeom>
              <a:blipFill>
                <a:blip r:embed="rId3"/>
                <a:stretch>
                  <a:fillRect l="-1809" r="-2138" b="-148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A01323D-1C97-F473-990E-23470A4F5F8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9570" y="1404408"/>
            <a:ext cx="3263792" cy="4005943"/>
          </a:xfrm>
          <a:prstGeom prst="rect">
            <a:avLst/>
          </a:prstGeom>
        </p:spPr>
      </p:pic>
      <p:sp>
        <p:nvSpPr>
          <p:cNvPr id="7" name="TextBox 6">
            <a:extLst>
              <a:ext uri="{FF2B5EF4-FFF2-40B4-BE49-F238E27FC236}">
                <a16:creationId xmlns:a16="http://schemas.microsoft.com/office/drawing/2014/main" id="{C0EE9019-18F8-A713-535D-FE498808B8FD}"/>
              </a:ext>
              <a:ext uri="{C183D7F6-B498-43B3-948B-1728B52AA6E4}">
                <adec:decorative xmlns:adec="http://schemas.microsoft.com/office/drawing/2017/decorative" val="1"/>
              </a:ext>
            </a:extLst>
          </p:cNvPr>
          <p:cNvSpPr txBox="1"/>
          <p:nvPr/>
        </p:nvSpPr>
        <p:spPr>
          <a:xfrm>
            <a:off x="8639570" y="5415593"/>
            <a:ext cx="3330755" cy="987130"/>
          </a:xfrm>
          <a:prstGeom prst="rect">
            <a:avLst/>
          </a:prstGeom>
          <a:noFill/>
        </p:spPr>
        <p:txBody>
          <a:bodyPr wrap="square">
            <a:spAutoFit/>
          </a:bodyPr>
          <a:lstStyle/>
          <a:p>
            <a:pPr>
              <a:lnSpc>
                <a:spcPct val="150000"/>
              </a:lnSpc>
            </a:pPr>
            <a:r>
              <a:rPr lang="en-AU" sz="1000">
                <a:hlinkClick r:id="rId5"/>
              </a:rPr>
              <a:t>Final Fantasy VII: Rebirth - Sephiroth (Official) </a:t>
            </a:r>
            <a:r>
              <a:rPr lang="en-GB" sz="1000"/>
              <a:t>by Alascokevin1 on DeviantArt. Used under Creative Commons BY-NC-ND 3.0 licence. Accessed 4</a:t>
            </a:r>
            <a:r>
              <a:rPr lang="en-GB" sz="1000" baseline="30000"/>
              <a:t>th</a:t>
            </a:r>
            <a:r>
              <a:rPr lang="en-GB" sz="1000"/>
              <a:t> November 2025 </a:t>
            </a:r>
            <a:endParaRPr lang="en-US" sz="1000"/>
          </a:p>
        </p:txBody>
      </p:sp>
      <p:sp>
        <p:nvSpPr>
          <p:cNvPr id="67" name="Slide Number Placeholder 1">
            <a:extLst>
              <a:ext uri="{FF2B5EF4-FFF2-40B4-BE49-F238E27FC236}">
                <a16:creationId xmlns:a16="http://schemas.microsoft.com/office/drawing/2014/main" id="{6223C1B2-8BE1-7485-36E4-2A31093E1E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a:p>
        </p:txBody>
      </p:sp>
    </p:spTree>
    <p:extLst>
      <p:ext uri="{BB962C8B-B14F-4D97-AF65-F5344CB8AC3E}">
        <p14:creationId xmlns:p14="http://schemas.microsoft.com/office/powerpoint/2010/main" val="16640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02609DD-8B93-1EB7-0D56-566EB3CC0A71}"/>
            </a:ext>
          </a:extLst>
        </p:cNvPr>
        <p:cNvGrpSpPr/>
        <p:nvPr/>
      </p:nvGrpSpPr>
      <p:grpSpPr>
        <a:xfrm>
          <a:off x="0" y="0"/>
          <a:ext cx="0" cy="0"/>
          <a:chOff x="0" y="0"/>
          <a:chExt cx="0" cy="0"/>
        </a:xfrm>
      </p:grpSpPr>
      <p:sp>
        <p:nvSpPr>
          <p:cNvPr id="32" name="Title 2">
            <a:extLst>
              <a:ext uri="{FF2B5EF4-FFF2-40B4-BE49-F238E27FC236}">
                <a16:creationId xmlns:a16="http://schemas.microsoft.com/office/drawing/2014/main" id="{C24C859C-EE53-4D4D-DCDC-AAF1698BB47C}"/>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5.5 – harmonic exploration in ‘One-Winged Angel’ </a:t>
            </a:r>
            <a:r>
              <a:rPr lang="en-AU" sz="3200" b="0" i="0" kern="1200">
                <a:solidFill>
                  <a:schemeClr val="accent1"/>
                </a:solidFill>
                <a:effectLst/>
                <a:latin typeface="+mj-lt"/>
                <a:ea typeface="+mj-ea"/>
                <a:cs typeface="Arial" panose="020B0604020202020204" pitchFamily="34" charset="0"/>
              </a:rPr>
              <a:t>(2)</a:t>
            </a:r>
            <a:endParaRPr kumimoji="0" lang="en-AU" sz="3200" b="0" i="0" u="none" strike="noStrike" kern="1200" cap="none" spc="0" normalizeH="0" baseline="0" noProof="0">
              <a:ln>
                <a:noFill/>
              </a:ln>
              <a:solidFill>
                <a:schemeClr val="accent1"/>
              </a:solidFill>
              <a:effectLst/>
              <a:uLnTx/>
              <a:uFillTx/>
              <a:latin typeface="+mj-lt"/>
              <a:ea typeface="+mj-ea"/>
              <a:cs typeface="Arial"/>
            </a:endParaRPr>
          </a:p>
        </p:txBody>
      </p:sp>
      <p:sp>
        <p:nvSpPr>
          <p:cNvPr id="3" name="Text Placeholder 2">
            <a:extLst>
              <a:ext uri="{FF2B5EF4-FFF2-40B4-BE49-F238E27FC236}">
                <a16:creationId xmlns:a16="http://schemas.microsoft.com/office/drawing/2014/main" id="{A27FC3CE-2C96-957F-FEB4-F022C9D8988C}"/>
              </a:ext>
            </a:extLst>
          </p:cNvPr>
          <p:cNvSpPr>
            <a:spLocks noGrp="1"/>
          </p:cNvSpPr>
          <p:nvPr>
            <p:ph type="body" sz="quarter" idx="18"/>
          </p:nvPr>
        </p:nvSpPr>
        <p:spPr/>
        <p:txBody>
          <a:bodyPr/>
          <a:lstStyle/>
          <a:p>
            <a:r>
              <a:rPr lang="en-US">
                <a:solidFill>
                  <a:srgbClr val="146CFD"/>
                </a:solidFill>
                <a:latin typeface="+mj-lt"/>
                <a:cs typeface="Arial"/>
              </a:rPr>
              <a:t>Composition </a:t>
            </a:r>
          </a:p>
        </p:txBody>
      </p:sp>
      <p:sp>
        <p:nvSpPr>
          <p:cNvPr id="2" name="TextBox 1">
            <a:extLst>
              <a:ext uri="{FF2B5EF4-FFF2-40B4-BE49-F238E27FC236}">
                <a16:creationId xmlns:a16="http://schemas.microsoft.com/office/drawing/2014/main" id="{69A10A12-BD4E-5D8A-B729-E9AC26935A6E}"/>
              </a:ext>
            </a:extLst>
          </p:cNvPr>
          <p:cNvSpPr txBox="1"/>
          <p:nvPr/>
        </p:nvSpPr>
        <p:spPr>
          <a:xfrm>
            <a:off x="360000" y="1425095"/>
            <a:ext cx="11027556" cy="51809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cs typeface="Arial"/>
              </a:rPr>
              <a:t>‘One–Winged Angel’ uses the following scales/modes:</a:t>
            </a:r>
          </a:p>
          <a:p>
            <a:pPr marL="342900" indent="-342900">
              <a:lnSpc>
                <a:spcPct val="150000"/>
              </a:lnSpc>
              <a:spcAft>
                <a:spcPts val="1200"/>
              </a:spcAft>
              <a:buFont typeface="Arial"/>
              <a:buChar char="•"/>
            </a:pPr>
            <a:r>
              <a:rPr lang="en-AU" sz="1800">
                <a:cs typeface="Arial"/>
              </a:rPr>
              <a:t>E Locrian (dark, unstable: E–F–G–A–B♭–C–D)</a:t>
            </a:r>
          </a:p>
          <a:p>
            <a:pPr marL="342900" indent="-342900">
              <a:lnSpc>
                <a:spcPct val="150000"/>
              </a:lnSpc>
              <a:spcAft>
                <a:spcPts val="1200"/>
              </a:spcAft>
              <a:buFont typeface="Arial"/>
              <a:buChar char="•"/>
            </a:pPr>
            <a:r>
              <a:rPr lang="en-AU" sz="1800">
                <a:cs typeface="Arial"/>
              </a:rPr>
              <a:t>D minor (sombre and dramatic)</a:t>
            </a:r>
          </a:p>
          <a:p>
            <a:pPr marL="342900" indent="-342900">
              <a:lnSpc>
                <a:spcPct val="150000"/>
              </a:lnSpc>
              <a:spcAft>
                <a:spcPts val="1200"/>
              </a:spcAft>
              <a:buFont typeface="Arial"/>
              <a:buChar char="•"/>
            </a:pPr>
            <a:r>
              <a:rPr lang="en-AU" sz="1800">
                <a:cs typeface="Arial"/>
              </a:rPr>
              <a:t>E minor (slightly more grounded, traditional minor)</a:t>
            </a:r>
            <a:endParaRPr lang="en-AU" sz="1800" b="1">
              <a:cs typeface="Arial"/>
            </a:endParaRPr>
          </a:p>
          <a:p>
            <a:pPr>
              <a:lnSpc>
                <a:spcPct val="150000"/>
              </a:lnSpc>
              <a:spcAft>
                <a:spcPts val="1200"/>
              </a:spcAft>
            </a:pPr>
            <a:r>
              <a:rPr lang="en-AU" sz="1800" b="1">
                <a:cs typeface="Arial"/>
              </a:rPr>
              <a:t>Composition activity</a:t>
            </a:r>
            <a:endParaRPr lang="en-AU" sz="1800">
              <a:cs typeface="Arial"/>
            </a:endParaRPr>
          </a:p>
          <a:p>
            <a:pPr marL="285750" indent="-285750">
              <a:lnSpc>
                <a:spcPct val="150000"/>
              </a:lnSpc>
              <a:spcAft>
                <a:spcPts val="1200"/>
              </a:spcAft>
              <a:buFont typeface="Arial" panose="020B0604020202020204" pitchFamily="34" charset="0"/>
              <a:buChar char="•"/>
            </a:pPr>
            <a:r>
              <a:rPr lang="en-AU" sz="1800"/>
              <a:t>Using an E minor key signature, explore chord progression options. </a:t>
            </a:r>
          </a:p>
          <a:p>
            <a:pPr marL="285750" indent="-285750">
              <a:lnSpc>
                <a:spcPct val="150000"/>
              </a:lnSpc>
              <a:spcAft>
                <a:spcPts val="1200"/>
              </a:spcAft>
              <a:buFont typeface="Arial" panose="020B0604020202020204" pitchFamily="34" charset="0"/>
              <a:buChar char="•"/>
            </a:pPr>
            <a:r>
              <a:rPr lang="en-AU" sz="1800"/>
              <a:t>Work in pairs to create an unusual chord progression using chords from E minor, D minor and E Locrian (E–F–G–A–B♭–C–D)</a:t>
            </a:r>
          </a:p>
          <a:p>
            <a:pPr marL="285750" indent="-285750">
              <a:lnSpc>
                <a:spcPct val="150000"/>
              </a:lnSpc>
              <a:spcAft>
                <a:spcPts val="1200"/>
              </a:spcAft>
              <a:buFont typeface="Arial" panose="020B0604020202020204" pitchFamily="34" charset="0"/>
              <a:buChar char="•"/>
            </a:pPr>
            <a:r>
              <a:rPr lang="en-AU" sz="1800"/>
              <a:t>Try modifying the chord to create dissonance. For example, swap a chord for one with a b5 or b9, or consider suspensions) </a:t>
            </a:r>
          </a:p>
        </p:txBody>
      </p:sp>
      <p:sp>
        <p:nvSpPr>
          <p:cNvPr id="67" name="Slide Number Placeholder 1">
            <a:extLst>
              <a:ext uri="{FF2B5EF4-FFF2-40B4-BE49-F238E27FC236}">
                <a16:creationId xmlns:a16="http://schemas.microsoft.com/office/drawing/2014/main" id="{F0141FEB-269F-16D7-4430-8A8714BE63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168981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AA61E186-C1F0-3DCE-D20C-6443F330630A}"/>
            </a:ext>
          </a:extLst>
        </p:cNvPr>
        <p:cNvGrpSpPr/>
        <p:nvPr/>
      </p:nvGrpSpPr>
      <p:grpSpPr>
        <a:xfrm>
          <a:off x="0" y="0"/>
          <a:ext cx="0" cy="0"/>
          <a:chOff x="0" y="0"/>
          <a:chExt cx="0" cy="0"/>
        </a:xfrm>
      </p:grpSpPr>
      <p:sp>
        <p:nvSpPr>
          <p:cNvPr id="27" name="Title 4">
            <a:extLst>
              <a:ext uri="{FF2B5EF4-FFF2-40B4-BE49-F238E27FC236}">
                <a16:creationId xmlns:a16="http://schemas.microsoft.com/office/drawing/2014/main" id="{991FD5ED-5ABD-4E6E-EB04-55E0A3DF87D2}"/>
              </a:ext>
            </a:extLst>
          </p:cNvPr>
          <p:cNvSpPr txBox="1">
            <a:spLocks noGrp="1"/>
          </p:cNvSpPr>
          <p:nvPr>
            <p:ph type="title" idx="4294967295"/>
          </p:nvPr>
        </p:nvSpPr>
        <p:spPr>
          <a:xfrm>
            <a:off x="356400" y="4764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a:rPr>
              <a:t>Activity 1.2 – </a:t>
            </a:r>
            <a:r>
              <a:rPr kumimoji="0" lang="en-AU" sz="3600" b="0" i="1" u="none" strike="noStrike" kern="1200" cap="none" spc="0" normalizeH="0" baseline="0" noProof="0">
                <a:ln>
                  <a:noFill/>
                </a:ln>
                <a:solidFill>
                  <a:schemeClr val="accent1"/>
                </a:solidFill>
                <a:effectLst/>
                <a:uLnTx/>
                <a:uFillTx/>
                <a:latin typeface="+mj-lt"/>
                <a:ea typeface="+mj-ea"/>
                <a:cs typeface="Arial"/>
              </a:rPr>
              <a:t>’Hana Hachijo’ –</a:t>
            </a:r>
            <a:r>
              <a:rPr kumimoji="0" lang="en-AU" sz="3600" b="0" i="0" u="none" strike="noStrike" kern="1200" cap="none" spc="0" normalizeH="0" baseline="0" noProof="0">
                <a:ln>
                  <a:noFill/>
                </a:ln>
                <a:solidFill>
                  <a:schemeClr val="accent1"/>
                </a:solidFill>
                <a:effectLst/>
                <a:uLnTx/>
                <a:uFillTx/>
                <a:latin typeface="+mj-lt"/>
                <a:ea typeface="+mj-ea"/>
                <a:cs typeface="Arial"/>
              </a:rPr>
              <a:t> </a:t>
            </a:r>
            <a:r>
              <a:rPr kumimoji="0" lang="en-AU" sz="3600" b="0" i="1" u="none" strike="noStrike" kern="1200" cap="none" spc="0" normalizeH="0" baseline="0" noProof="0">
                <a:ln>
                  <a:noFill/>
                </a:ln>
                <a:solidFill>
                  <a:schemeClr val="accent1"/>
                </a:solidFill>
                <a:effectLst/>
                <a:uLnTx/>
                <a:uFillTx/>
                <a:latin typeface="+mj-lt"/>
                <a:ea typeface="+mj-ea"/>
                <a:cs typeface="Arial"/>
              </a:rPr>
              <a:t>The Beauty of 8 </a:t>
            </a:r>
            <a:r>
              <a:rPr kumimoji="0" lang="en-AU" sz="3600" b="0" i="0" u="none" strike="noStrike" kern="1200" cap="none" spc="0" normalizeH="0" baseline="0" noProof="0">
                <a:ln>
                  <a:noFill/>
                </a:ln>
                <a:solidFill>
                  <a:schemeClr val="accent1"/>
                </a:solidFill>
                <a:effectLst/>
                <a:uLnTx/>
                <a:uFillTx/>
                <a:latin typeface="+mj-lt"/>
                <a:ea typeface="+mj-ea"/>
                <a:cs typeface="Arial"/>
              </a:rPr>
              <a:t>(2)</a:t>
            </a:r>
            <a:endParaRPr kumimoji="0" lang="en-US" sz="3600" b="0" i="1" u="none" strike="noStrike" kern="1200" cap="none" spc="0" normalizeH="0" baseline="0" noProof="0">
              <a:ln>
                <a:noFill/>
              </a:ln>
              <a:solidFill>
                <a:schemeClr val="accent1"/>
              </a:solidFill>
              <a:effectLst/>
              <a:uLnTx/>
              <a:uFillTx/>
              <a:latin typeface="+mj-lt"/>
              <a:ea typeface="+mj-ea"/>
              <a:cs typeface="Arial"/>
            </a:endParaRPr>
          </a:p>
        </p:txBody>
      </p:sp>
      <p:sp>
        <p:nvSpPr>
          <p:cNvPr id="31" name="Text Placeholder 16">
            <a:extLst>
              <a:ext uri="{FF2B5EF4-FFF2-40B4-BE49-F238E27FC236}">
                <a16:creationId xmlns:a16="http://schemas.microsoft.com/office/drawing/2014/main" id="{13C41F51-3618-D0E6-764D-6D30C3CB321F}"/>
              </a:ext>
            </a:extLst>
          </p:cNvPr>
          <p:cNvSpPr>
            <a:spLocks noGrp="1"/>
          </p:cNvSpPr>
          <p:nvPr>
            <p:ph type="body" sz="quarter" idx="18"/>
          </p:nvPr>
        </p:nvSpPr>
        <p:spPr>
          <a:xfrm>
            <a:off x="356400" y="1162520"/>
            <a:ext cx="11483999" cy="310015"/>
          </a:xfrm>
        </p:spPr>
        <p:txBody>
          <a:bodyPr/>
          <a:lstStyle/>
          <a:p>
            <a:r>
              <a:rPr lang="en-US">
                <a:latin typeface="+mj-lt"/>
                <a:cs typeface="Arial"/>
              </a:rPr>
              <a:t>Performing </a:t>
            </a:r>
            <a:endParaRPr lang="en-US">
              <a:latin typeface="+mj-lt"/>
            </a:endParaRPr>
          </a:p>
        </p:txBody>
      </p:sp>
      <p:sp>
        <p:nvSpPr>
          <p:cNvPr id="33" name="TextBox 32">
            <a:extLst>
              <a:ext uri="{FF2B5EF4-FFF2-40B4-BE49-F238E27FC236}">
                <a16:creationId xmlns:a16="http://schemas.microsoft.com/office/drawing/2014/main" id="{4ACA2C4B-B164-40D5-7C17-BF08D905F38D}"/>
              </a:ext>
            </a:extLst>
          </p:cNvPr>
          <p:cNvSpPr txBox="1"/>
          <p:nvPr/>
        </p:nvSpPr>
        <p:spPr>
          <a:xfrm>
            <a:off x="356400" y="1712400"/>
            <a:ext cx="10771200" cy="24365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913"/>
              </a:lnSpc>
            </a:pPr>
            <a:r>
              <a:rPr lang="en-AU" sz="1800">
                <a:cs typeface="Arial"/>
              </a:rPr>
              <a:t>Clap the opening sequence. </a:t>
            </a:r>
            <a:endParaRPr lang="en-US" sz="1800">
              <a:cs typeface="Arial" panose="020B0604020202020204"/>
            </a:endParaRPr>
          </a:p>
        </p:txBody>
      </p:sp>
      <p:pic>
        <p:nvPicPr>
          <p:cNvPr id="5" name="Picture 4" descr="The score image consists of 2 percussion lines in 4/4 time. It is 4 bars long with a repeat at the end of the 4 bars. Hand clap pattern one consists of crotchet, pair of quavers repeated. Hand clap 2 pattern consists of repeated quavers">
            <a:extLst>
              <a:ext uri="{FF2B5EF4-FFF2-40B4-BE49-F238E27FC236}">
                <a16:creationId xmlns:a16="http://schemas.microsoft.com/office/drawing/2014/main" id="{A7032529-9175-3AAD-B6C6-8F3D7B8EB915}"/>
              </a:ext>
            </a:extLst>
          </p:cNvPr>
          <p:cNvPicPr>
            <a:picLocks noChangeAspect="1"/>
          </p:cNvPicPr>
          <p:nvPr/>
        </p:nvPicPr>
        <p:blipFill>
          <a:blip r:embed="rId3"/>
          <a:stretch>
            <a:fillRect/>
          </a:stretch>
        </p:blipFill>
        <p:spPr>
          <a:xfrm>
            <a:off x="356400" y="2195921"/>
            <a:ext cx="11436006" cy="2833279"/>
          </a:xfrm>
          <a:prstGeom prst="rect">
            <a:avLst/>
          </a:prstGeom>
        </p:spPr>
      </p:pic>
      <p:sp>
        <p:nvSpPr>
          <p:cNvPr id="2" name="Slide Number Placeholder 1">
            <a:extLst>
              <a:ext uri="{FF2B5EF4-FFF2-40B4-BE49-F238E27FC236}">
                <a16:creationId xmlns:a16="http://schemas.microsoft.com/office/drawing/2014/main" id="{593A9F4A-45BF-F22E-2F2C-2BF6CFD086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75415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B2398-D1EB-F895-8DB5-089A873E12C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600E04-E81C-3981-922B-B1C0A5DA8F8A}"/>
              </a:ext>
            </a:extLst>
          </p:cNvPr>
          <p:cNvSpPr>
            <a:spLocks noGrp="1"/>
          </p:cNvSpPr>
          <p:nvPr>
            <p:ph type="ctrTitle"/>
          </p:nvPr>
        </p:nvSpPr>
        <p:spPr>
          <a:xfrm>
            <a:off x="495770" y="354337"/>
            <a:ext cx="11143316" cy="800681"/>
          </a:xfrm>
        </p:spPr>
        <p:txBody>
          <a:bodyPr/>
          <a:lstStyle/>
          <a:p>
            <a:r>
              <a:rPr lang="en-AU">
                <a:latin typeface="+mj-lt"/>
                <a:cs typeface="Arial"/>
              </a:rPr>
              <a:t>Learning sequence 6  </a:t>
            </a:r>
            <a:br>
              <a:rPr lang="en-AU">
                <a:latin typeface="+mj-lt"/>
                <a:cs typeface="Arial"/>
              </a:rPr>
            </a:br>
            <a:r>
              <a:rPr lang="en-AU" sz="4400" i="1">
                <a:latin typeface="+mj-lt"/>
                <a:cs typeface="Arial"/>
              </a:rPr>
              <a:t>Gagaku </a:t>
            </a:r>
            <a:br>
              <a:rPr lang="en-AU" sz="3600" i="1">
                <a:latin typeface="+mj-lt"/>
                <a:cs typeface="Arial"/>
              </a:rPr>
            </a:br>
            <a:r>
              <a:rPr lang="en-AU" sz="3600">
                <a:latin typeface="+mj-lt"/>
                <a:cs typeface="Arial"/>
              </a:rPr>
              <a:t>The traditional court music of Japan</a:t>
            </a:r>
          </a:p>
        </p:txBody>
      </p:sp>
      <p:pic>
        <p:nvPicPr>
          <p:cNvPr id="2" name="Picture 1">
            <a:extLst>
              <a:ext uri="{FF2B5EF4-FFF2-40B4-BE49-F238E27FC236}">
                <a16:creationId xmlns:a16="http://schemas.microsoft.com/office/drawing/2014/main" id="{96C9F7D8-196C-D58E-86FA-86987300237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7444" y="2225733"/>
            <a:ext cx="8671368" cy="4461041"/>
          </a:xfrm>
          <a:prstGeom prst="rect">
            <a:avLst/>
          </a:prstGeom>
        </p:spPr>
      </p:pic>
    </p:spTree>
    <p:extLst>
      <p:ext uri="{BB962C8B-B14F-4D97-AF65-F5344CB8AC3E}">
        <p14:creationId xmlns:p14="http://schemas.microsoft.com/office/powerpoint/2010/main" val="90511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04C3E-9742-FC5C-B0F8-2AA0BC3B9C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CCB0FE-6B00-B005-38BC-DC575B28BB5C}"/>
              </a:ext>
            </a:extLst>
          </p:cNvPr>
          <p:cNvSpPr>
            <a:spLocks noGrp="1"/>
          </p:cNvSpPr>
          <p:nvPr>
            <p:ph type="title"/>
          </p:nvPr>
        </p:nvSpPr>
        <p:spPr/>
        <p:txBody>
          <a:bodyPr/>
          <a:lstStyle/>
          <a:p>
            <a:r>
              <a:rPr lang="en-AU">
                <a:latin typeface="+mj-lt"/>
              </a:rPr>
              <a:t>Learning intentions and success criteria (6)</a:t>
            </a:r>
          </a:p>
        </p:txBody>
      </p:sp>
      <p:sp>
        <p:nvSpPr>
          <p:cNvPr id="3" name="TextBox 2">
            <a:extLst>
              <a:ext uri="{FF2B5EF4-FFF2-40B4-BE49-F238E27FC236}">
                <a16:creationId xmlns:a16="http://schemas.microsoft.com/office/drawing/2014/main" id="{494D0456-4ED6-BD70-3136-3EB8A902EAA7}"/>
              </a:ext>
            </a:extLst>
          </p:cNvPr>
          <p:cNvSpPr txBox="1"/>
          <p:nvPr/>
        </p:nvSpPr>
        <p:spPr>
          <a:xfrm>
            <a:off x="359998" y="2053681"/>
            <a:ext cx="11303000" cy="434990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latin typeface="+mj-lt"/>
                <a:cs typeface="Arial"/>
              </a:rPr>
              <a:t>We are learning to</a:t>
            </a:r>
          </a:p>
          <a:p>
            <a:pPr marL="285750" indent="-285750">
              <a:lnSpc>
                <a:spcPct val="150000"/>
              </a:lnSpc>
              <a:spcAft>
                <a:spcPts val="1200"/>
              </a:spcAft>
              <a:buFont typeface="Arial" panose="020B0604020202020204" pitchFamily="34" charset="0"/>
              <a:buChar char="•"/>
            </a:pPr>
            <a:r>
              <a:rPr lang="en-AU" sz="1800"/>
              <a:t>understand the historical and cultural context and practices of </a:t>
            </a:r>
            <a:r>
              <a:rPr lang="en-AU" sz="1800" i="1"/>
              <a:t>gagaku</a:t>
            </a:r>
            <a:r>
              <a:rPr lang="en-AU" sz="1800"/>
              <a:t> music</a:t>
            </a:r>
          </a:p>
          <a:p>
            <a:pPr marL="285750" indent="-285750">
              <a:lnSpc>
                <a:spcPct val="150000"/>
              </a:lnSpc>
              <a:spcAft>
                <a:spcPts val="1200"/>
              </a:spcAft>
              <a:buFont typeface="Arial" panose="020B0604020202020204" pitchFamily="34" charset="0"/>
              <a:buChar char="•"/>
            </a:pPr>
            <a:r>
              <a:rPr lang="en-AU" sz="1800"/>
              <a:t>use listening skills to analyse </a:t>
            </a:r>
            <a:r>
              <a:rPr lang="en-AU" sz="1800" i="1"/>
              <a:t>gagaku</a:t>
            </a:r>
            <a:r>
              <a:rPr lang="en-AU" sz="1800"/>
              <a:t> music</a:t>
            </a:r>
          </a:p>
          <a:p>
            <a:pPr marL="285750" indent="-285750">
              <a:lnSpc>
                <a:spcPct val="150000"/>
              </a:lnSpc>
              <a:spcAft>
                <a:spcPts val="1200"/>
              </a:spcAft>
              <a:buFont typeface="Arial" panose="020B0604020202020204" pitchFamily="34" charset="0"/>
              <a:buChar char="•"/>
            </a:pPr>
            <a:r>
              <a:rPr lang="en-AU" sz="1800"/>
              <a:t>stylistically manipulate and combine the elements of music to create musical ideas. </a:t>
            </a:r>
            <a:endParaRPr lang="en-AU" sz="1800" b="1">
              <a:solidFill>
                <a:schemeClr val="accent1"/>
              </a:solidFill>
              <a:cs typeface="Arial"/>
            </a:endParaRPr>
          </a:p>
          <a:p>
            <a:pPr>
              <a:lnSpc>
                <a:spcPct val="150000"/>
              </a:lnSpc>
              <a:spcAft>
                <a:spcPts val="1200"/>
              </a:spcAft>
            </a:pPr>
            <a:r>
              <a:rPr lang="en-AU" sz="1800" b="1">
                <a:solidFill>
                  <a:schemeClr val="accent1"/>
                </a:solidFill>
                <a:latin typeface="+mj-lt"/>
                <a:cs typeface="Arial"/>
              </a:rPr>
              <a:t>We can</a:t>
            </a:r>
          </a:p>
          <a:p>
            <a:pPr marL="285750" indent="-285750">
              <a:lnSpc>
                <a:spcPct val="150000"/>
              </a:lnSpc>
              <a:spcAft>
                <a:spcPts val="1200"/>
              </a:spcAft>
              <a:buFont typeface="Arial" panose="020B0604020202020204" pitchFamily="34" charset="0"/>
              <a:buChar char="•"/>
            </a:pPr>
            <a:r>
              <a:rPr lang="en-AU" sz="1800"/>
              <a:t>use </a:t>
            </a:r>
            <a:r>
              <a:rPr lang="en-AU" sz="1800" i="1" err="1"/>
              <a:t>shōga</a:t>
            </a:r>
            <a:r>
              <a:rPr lang="en-AU" sz="1800"/>
              <a:t> to learn rhythm and melody when singing</a:t>
            </a:r>
          </a:p>
          <a:p>
            <a:pPr marL="285750" indent="-285750">
              <a:lnSpc>
                <a:spcPct val="150000"/>
              </a:lnSpc>
              <a:spcAft>
                <a:spcPts val="1200"/>
              </a:spcAft>
              <a:buFont typeface="Arial" panose="020B0604020202020204" pitchFamily="34" charset="0"/>
              <a:buChar char="•"/>
            </a:pPr>
            <a:r>
              <a:rPr lang="en-AU" sz="1800"/>
              <a:t>name and identify the instruments and musical features found in </a:t>
            </a:r>
            <a:r>
              <a:rPr lang="en-AU" sz="1800" i="1"/>
              <a:t>gagaku</a:t>
            </a:r>
            <a:r>
              <a:rPr lang="en-AU" sz="1800"/>
              <a:t> music</a:t>
            </a:r>
          </a:p>
          <a:p>
            <a:pPr marL="285750" indent="-285750">
              <a:lnSpc>
                <a:spcPct val="150000"/>
              </a:lnSpc>
              <a:spcAft>
                <a:spcPts val="1200"/>
              </a:spcAft>
              <a:buFont typeface="Arial" panose="020B0604020202020204" pitchFamily="34" charset="0"/>
              <a:buChar char="•"/>
            </a:pPr>
            <a:r>
              <a:rPr lang="en-AU" sz="1800"/>
              <a:t>create and perform a short composition using </a:t>
            </a:r>
            <a:r>
              <a:rPr lang="en-AU" sz="1800" i="1"/>
              <a:t>gagaku</a:t>
            </a:r>
            <a:r>
              <a:rPr lang="en-AU" sz="1800"/>
              <a:t> musical features.</a:t>
            </a:r>
          </a:p>
        </p:txBody>
      </p:sp>
      <p:sp>
        <p:nvSpPr>
          <p:cNvPr id="2" name="Slide Number Placeholder 1">
            <a:extLst>
              <a:ext uri="{FF2B5EF4-FFF2-40B4-BE49-F238E27FC236}">
                <a16:creationId xmlns:a16="http://schemas.microsoft.com/office/drawing/2014/main" id="{708730EF-0EF6-C161-C96F-7EF68BB421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91</a:t>
            </a:fld>
            <a:endParaRPr lang="en-AU"/>
          </a:p>
        </p:txBody>
      </p:sp>
    </p:spTree>
    <p:extLst>
      <p:ext uri="{BB962C8B-B14F-4D97-AF65-F5344CB8AC3E}">
        <p14:creationId xmlns:p14="http://schemas.microsoft.com/office/powerpoint/2010/main" val="13917821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FD60A8-2401-3911-804A-34F57BD48A65}"/>
              </a:ext>
            </a:extLst>
          </p:cNvPr>
          <p:cNvSpPr>
            <a:spLocks noGrp="1"/>
          </p:cNvSpPr>
          <p:nvPr>
            <p:ph type="title"/>
          </p:nvPr>
        </p:nvSpPr>
        <p:spPr/>
        <p:txBody>
          <a:bodyPr/>
          <a:lstStyle/>
          <a:p>
            <a:r>
              <a:rPr lang="en-AU">
                <a:latin typeface="+mj-lt"/>
                <a:cs typeface="Arial"/>
              </a:rPr>
              <a:t>Activity 6.1 – exploring </a:t>
            </a:r>
            <a:r>
              <a:rPr lang="en-AU" i="1">
                <a:latin typeface="+mj-lt"/>
                <a:cs typeface="Arial"/>
              </a:rPr>
              <a:t>gagaku</a:t>
            </a:r>
            <a:endParaRPr lang="en-AU" i="1">
              <a:latin typeface="+mj-lt"/>
            </a:endParaRPr>
          </a:p>
        </p:txBody>
      </p:sp>
      <p:sp>
        <p:nvSpPr>
          <p:cNvPr id="8" name="Text Placeholder 7">
            <a:extLst>
              <a:ext uri="{FF2B5EF4-FFF2-40B4-BE49-F238E27FC236}">
                <a16:creationId xmlns:a16="http://schemas.microsoft.com/office/drawing/2014/main" id="{D701F9AF-733A-2556-8446-41165A080E1F}"/>
              </a:ext>
            </a:extLst>
          </p:cNvPr>
          <p:cNvSpPr>
            <a:spLocks noGrp="1"/>
          </p:cNvSpPr>
          <p:nvPr>
            <p:ph type="body" sz="quarter" idx="18"/>
          </p:nvPr>
        </p:nvSpPr>
        <p:spPr/>
        <p:txBody>
          <a:bodyPr/>
          <a:lstStyle/>
          <a:p>
            <a:r>
              <a:rPr lang="en-AU">
                <a:latin typeface="+mj-lt"/>
              </a:rPr>
              <a:t>Context</a:t>
            </a:r>
          </a:p>
        </p:txBody>
      </p:sp>
      <p:sp>
        <p:nvSpPr>
          <p:cNvPr id="7" name="Text Placeholder 6">
            <a:extLst>
              <a:ext uri="{FF2B5EF4-FFF2-40B4-BE49-F238E27FC236}">
                <a16:creationId xmlns:a16="http://schemas.microsoft.com/office/drawing/2014/main" id="{BAA2CB11-6AB0-E774-AA17-1FF0588B5BC7}"/>
              </a:ext>
            </a:extLst>
          </p:cNvPr>
          <p:cNvSpPr>
            <a:spLocks noGrp="1"/>
          </p:cNvSpPr>
          <p:nvPr>
            <p:ph type="body" sz="quarter" idx="17"/>
          </p:nvPr>
        </p:nvSpPr>
        <p:spPr>
          <a:xfrm>
            <a:off x="359999" y="1427019"/>
            <a:ext cx="6637535" cy="3435981"/>
          </a:xfrm>
        </p:spPr>
        <p:txBody>
          <a:bodyPr/>
          <a:lstStyle/>
          <a:p>
            <a:r>
              <a:rPr lang="en-AU" sz="1800" i="1">
                <a:latin typeface="+mn-lt"/>
              </a:rPr>
              <a:t>Gagaku</a:t>
            </a:r>
            <a:r>
              <a:rPr lang="en-AU" sz="1800">
                <a:latin typeface="+mn-lt"/>
              </a:rPr>
              <a:t> is Japan’s oldest form of music and was traditionally performed in the Imperial Court of Japan from the 7</a:t>
            </a:r>
            <a:r>
              <a:rPr lang="en-AU" sz="1800" baseline="30000">
                <a:latin typeface="+mn-lt"/>
              </a:rPr>
              <a:t>th</a:t>
            </a:r>
            <a:r>
              <a:rPr lang="en-AU" sz="1800">
                <a:latin typeface="+mn-lt"/>
              </a:rPr>
              <a:t> century to the 12</a:t>
            </a:r>
            <a:r>
              <a:rPr lang="en-AU" sz="1800" baseline="30000">
                <a:latin typeface="+mn-lt"/>
              </a:rPr>
              <a:t>th</a:t>
            </a:r>
            <a:r>
              <a:rPr lang="en-AU" sz="1800">
                <a:latin typeface="+mn-lt"/>
              </a:rPr>
              <a:t> century. It is still performed today by </a:t>
            </a:r>
            <a:r>
              <a:rPr lang="en-AU" sz="1800" i="1">
                <a:latin typeface="+mn-lt"/>
              </a:rPr>
              <a:t>gagaku</a:t>
            </a:r>
            <a:r>
              <a:rPr lang="en-AU" sz="1800">
                <a:latin typeface="+mn-lt"/>
              </a:rPr>
              <a:t> ensembles.</a:t>
            </a:r>
          </a:p>
          <a:p>
            <a:r>
              <a:rPr lang="en-AU" sz="1800">
                <a:latin typeface="+mn-lt"/>
              </a:rPr>
              <a:t>The roots of </a:t>
            </a:r>
            <a:r>
              <a:rPr lang="en-AU" sz="1800" i="1">
                <a:latin typeface="+mn-lt"/>
              </a:rPr>
              <a:t>gagaku</a:t>
            </a:r>
            <a:r>
              <a:rPr lang="en-AU" sz="1800">
                <a:latin typeface="+mn-lt"/>
              </a:rPr>
              <a:t> come from the influence of dance and instrumental music from Korea and China. It features a unique ensemble of wind, string and percussion instruments who perform ceremonial music which is sometimes accompanied by dance.</a:t>
            </a:r>
          </a:p>
        </p:txBody>
      </p:sp>
      <p:sp>
        <p:nvSpPr>
          <p:cNvPr id="4" name="Rectangle: Rounded Corners 3">
            <a:extLst>
              <a:ext uri="{FF2B5EF4-FFF2-40B4-BE49-F238E27FC236}">
                <a16:creationId xmlns:a16="http://schemas.microsoft.com/office/drawing/2014/main" id="{CF6E83A8-C5DF-6F84-E91D-E0AAFC574EEE}"/>
              </a:ext>
            </a:extLst>
          </p:cNvPr>
          <p:cNvSpPr/>
          <p:nvPr/>
        </p:nvSpPr>
        <p:spPr>
          <a:xfrm>
            <a:off x="359999" y="4945584"/>
            <a:ext cx="6477000" cy="1743000"/>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a:solidFill>
                  <a:schemeClr val="tx1"/>
                </a:solidFill>
              </a:rPr>
              <a:t>There are three types of </a:t>
            </a:r>
            <a:r>
              <a:rPr lang="en-AU" sz="1800" i="1">
                <a:solidFill>
                  <a:schemeClr val="tx1"/>
                </a:solidFill>
              </a:rPr>
              <a:t>gagaku</a:t>
            </a:r>
            <a:r>
              <a:rPr lang="en-AU" sz="1800">
                <a:solidFill>
                  <a:schemeClr val="tx1"/>
                </a:solidFill>
              </a:rPr>
              <a:t> music which includes:</a:t>
            </a:r>
          </a:p>
          <a:p>
            <a:pPr marL="342900" indent="-342900">
              <a:lnSpc>
                <a:spcPct val="150000"/>
              </a:lnSpc>
              <a:buFont typeface="Arial" panose="020B0604020202020204" pitchFamily="34" charset="0"/>
              <a:buChar char="•"/>
            </a:pPr>
            <a:r>
              <a:rPr lang="en-AU" sz="1800" i="1" err="1">
                <a:solidFill>
                  <a:schemeClr val="tx1"/>
                </a:solidFill>
              </a:rPr>
              <a:t>kangen</a:t>
            </a:r>
            <a:r>
              <a:rPr lang="en-AU" sz="1800">
                <a:solidFill>
                  <a:schemeClr val="tx1"/>
                </a:solidFill>
              </a:rPr>
              <a:t> (instrumental)</a:t>
            </a:r>
          </a:p>
          <a:p>
            <a:pPr marL="342900" indent="-342900">
              <a:lnSpc>
                <a:spcPct val="150000"/>
              </a:lnSpc>
              <a:buFont typeface="Arial" panose="020B0604020202020204" pitchFamily="34" charset="0"/>
              <a:buChar char="•"/>
            </a:pPr>
            <a:r>
              <a:rPr lang="en-AU" sz="1800" i="1">
                <a:solidFill>
                  <a:schemeClr val="tx1"/>
                </a:solidFill>
              </a:rPr>
              <a:t>bugaku</a:t>
            </a:r>
            <a:r>
              <a:rPr lang="en-AU" sz="1800">
                <a:solidFill>
                  <a:schemeClr val="tx1"/>
                </a:solidFill>
              </a:rPr>
              <a:t> (dance with instrumental accompaniment)</a:t>
            </a:r>
          </a:p>
          <a:p>
            <a:pPr marL="342900" indent="-342900">
              <a:lnSpc>
                <a:spcPct val="150000"/>
              </a:lnSpc>
              <a:buFont typeface="Arial" panose="020B0604020202020204" pitchFamily="34" charset="0"/>
              <a:buChar char="•"/>
            </a:pPr>
            <a:r>
              <a:rPr lang="en-AU" sz="1800" i="1" err="1">
                <a:solidFill>
                  <a:schemeClr val="tx1"/>
                </a:solidFill>
              </a:rPr>
              <a:t>kayō</a:t>
            </a:r>
            <a:r>
              <a:rPr lang="en-AU" sz="1800">
                <a:solidFill>
                  <a:schemeClr val="tx1"/>
                </a:solidFill>
              </a:rPr>
              <a:t> (singing poetry with instrumental accompaniment).</a:t>
            </a:r>
          </a:p>
        </p:txBody>
      </p:sp>
      <p:pic>
        <p:nvPicPr>
          <p:cNvPr id="1026" name="Picture 2">
            <a:extLst>
              <a:ext uri="{FF2B5EF4-FFF2-40B4-BE49-F238E27FC236}">
                <a16:creationId xmlns:a16="http://schemas.microsoft.com/office/drawing/2014/main" id="{788F62A5-0778-F595-5730-725604E30F3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66338" y="1427019"/>
            <a:ext cx="4967098" cy="3725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0F6FFB-3D0E-54BD-DAF1-A95C378BDB30}"/>
              </a:ext>
              <a:ext uri="{C183D7F6-B498-43B3-948B-1728B52AA6E4}">
                <adec:decorative xmlns:adec="http://schemas.microsoft.com/office/drawing/2017/decorative" val="1"/>
              </a:ext>
            </a:extLst>
          </p:cNvPr>
          <p:cNvSpPr txBox="1"/>
          <p:nvPr/>
        </p:nvSpPr>
        <p:spPr>
          <a:xfrm>
            <a:off x="6997534" y="5152342"/>
            <a:ext cx="4967098" cy="525465"/>
          </a:xfrm>
          <a:prstGeom prst="rect">
            <a:avLst/>
          </a:prstGeom>
          <a:noFill/>
        </p:spPr>
        <p:txBody>
          <a:bodyPr wrap="square">
            <a:spAutoFit/>
          </a:bodyPr>
          <a:lstStyle/>
          <a:p>
            <a:pPr>
              <a:lnSpc>
                <a:spcPct val="150000"/>
              </a:lnSpc>
            </a:pPr>
            <a:r>
              <a:rPr lang="en-GB" sz="1000" b="0" i="0" u="sng">
                <a:solidFill>
                  <a:srgbClr val="467886"/>
                </a:solidFill>
                <a:effectLst/>
                <a:hlinkClick r:id="rId4"/>
              </a:rPr>
              <a:t>Gagaku concert</a:t>
            </a:r>
            <a:r>
              <a:rPr lang="en-GB" sz="1000" b="0" i="0">
                <a:solidFill>
                  <a:srgbClr val="000000"/>
                </a:solidFill>
                <a:effectLst/>
                <a:hlinkClick r:id="rId4"/>
              </a:rPr>
              <a:t> </a:t>
            </a:r>
            <a:r>
              <a:rPr lang="en-GB" sz="1000" b="0" i="0">
                <a:solidFill>
                  <a:srgbClr val="000000"/>
                </a:solidFill>
                <a:effectLst/>
              </a:rPr>
              <a:t>(2010) by </a:t>
            </a:r>
            <a:r>
              <a:rPr lang="en-GB" sz="1000" err="1">
                <a:solidFill>
                  <a:srgbClr val="000000"/>
                </a:solidFill>
              </a:rPr>
              <a:t>Antanana</a:t>
            </a:r>
            <a:r>
              <a:rPr lang="en-GB" sz="1000" b="0" i="0">
                <a:solidFill>
                  <a:srgbClr val="000000"/>
                </a:solidFill>
                <a:effectLst/>
              </a:rPr>
              <a:t>, is licensed under Creative Commons Attribution-Share Alike 3.0 </a:t>
            </a:r>
            <a:r>
              <a:rPr lang="en-GB" sz="1000">
                <a:solidFill>
                  <a:srgbClr val="000000"/>
                </a:solidFill>
              </a:rPr>
              <a:t>accessed</a:t>
            </a:r>
            <a:r>
              <a:rPr lang="en-GB" sz="1000" b="0" i="0">
                <a:solidFill>
                  <a:srgbClr val="000000"/>
                </a:solidFill>
                <a:effectLst/>
              </a:rPr>
              <a:t> </a:t>
            </a:r>
            <a:r>
              <a:rPr lang="en-GB" sz="1000">
                <a:solidFill>
                  <a:srgbClr val="000000"/>
                </a:solidFill>
              </a:rPr>
              <a:t>November</a:t>
            </a:r>
            <a:r>
              <a:rPr lang="en-GB" sz="1000" b="0" i="0">
                <a:solidFill>
                  <a:srgbClr val="000000"/>
                </a:solidFill>
                <a:effectLst/>
              </a:rPr>
              <a:t> 2025 </a:t>
            </a:r>
            <a:endParaRPr lang="en-US" sz="1000"/>
          </a:p>
        </p:txBody>
      </p:sp>
      <p:sp>
        <p:nvSpPr>
          <p:cNvPr id="3" name="Slide Number Placeholder 2">
            <a:extLst>
              <a:ext uri="{FF2B5EF4-FFF2-40B4-BE49-F238E27FC236}">
                <a16:creationId xmlns:a16="http://schemas.microsoft.com/office/drawing/2014/main" id="{134D56B9-69CD-50B6-6168-82E8EECD13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Tree>
    <p:extLst>
      <p:ext uri="{BB962C8B-B14F-4D97-AF65-F5344CB8AC3E}">
        <p14:creationId xmlns:p14="http://schemas.microsoft.com/office/powerpoint/2010/main" val="8478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77830FD9-0C8B-48EB-C768-A1C96B911CB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092724-72F0-ACBA-24FF-5B6F9F267069}"/>
              </a:ext>
            </a:extLst>
          </p:cNvPr>
          <p:cNvSpPr>
            <a:spLocks noGrp="1"/>
          </p:cNvSpPr>
          <p:nvPr>
            <p:ph type="title"/>
          </p:nvPr>
        </p:nvSpPr>
        <p:spPr/>
        <p:txBody>
          <a:bodyPr/>
          <a:lstStyle/>
          <a:p>
            <a:r>
              <a:rPr lang="en-AU">
                <a:latin typeface="+mj-lt"/>
              </a:rPr>
              <a:t>Activity 6.2 – performing </a:t>
            </a:r>
            <a:r>
              <a:rPr lang="en-AU" i="1">
                <a:latin typeface="+mj-lt"/>
              </a:rPr>
              <a:t>‘</a:t>
            </a:r>
            <a:r>
              <a:rPr lang="en-AU" i="1" err="1">
                <a:latin typeface="+mj-lt"/>
              </a:rPr>
              <a:t>Etenraku</a:t>
            </a:r>
            <a:r>
              <a:rPr lang="en-AU" i="1">
                <a:latin typeface="+mj-lt"/>
              </a:rPr>
              <a:t>’ </a:t>
            </a:r>
            <a:r>
              <a:rPr lang="en-AU" sz="3600" b="0" i="0" kern="1200">
                <a:solidFill>
                  <a:schemeClr val="accent1"/>
                </a:solidFill>
                <a:effectLst/>
                <a:latin typeface="+mj-lt"/>
                <a:ea typeface="+mj-ea"/>
                <a:cs typeface="Arial" panose="020B0604020202020204" pitchFamily="34" charset="0"/>
              </a:rPr>
              <a:t>(1)</a:t>
            </a:r>
            <a:endParaRPr lang="en-AU" i="1">
              <a:latin typeface="+mj-lt"/>
            </a:endParaRPr>
          </a:p>
        </p:txBody>
      </p:sp>
      <p:sp>
        <p:nvSpPr>
          <p:cNvPr id="8" name="Text Placeholder 7">
            <a:extLst>
              <a:ext uri="{FF2B5EF4-FFF2-40B4-BE49-F238E27FC236}">
                <a16:creationId xmlns:a16="http://schemas.microsoft.com/office/drawing/2014/main" id="{0FA5B55F-F71A-1561-21FD-DE1C9FEDA58F}"/>
              </a:ext>
            </a:extLst>
          </p:cNvPr>
          <p:cNvSpPr>
            <a:spLocks noGrp="1"/>
          </p:cNvSpPr>
          <p:nvPr>
            <p:ph type="body" sz="quarter" idx="18"/>
          </p:nvPr>
        </p:nvSpPr>
        <p:spPr/>
        <p:txBody>
          <a:bodyPr/>
          <a:lstStyle/>
          <a:p>
            <a:r>
              <a:rPr lang="en-AU">
                <a:latin typeface="+mj-lt"/>
              </a:rPr>
              <a:t>Context</a:t>
            </a:r>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D49D4B4C-917A-B7F5-ED0E-D6FA671A727B}"/>
                  </a:ext>
                </a:extLst>
              </p:cNvPr>
              <p:cNvSpPr>
                <a:spLocks noGrp="1"/>
              </p:cNvSpPr>
              <p:nvPr>
                <p:ph type="body" sz="quarter" idx="17"/>
              </p:nvPr>
            </p:nvSpPr>
            <p:spPr>
              <a:xfrm>
                <a:off x="360000" y="1567087"/>
                <a:ext cx="8216444" cy="1696814"/>
              </a:xfrm>
            </p:spPr>
            <p:txBody>
              <a:bodyPr/>
              <a:lstStyle/>
              <a:p>
                <a:r>
                  <a:rPr lang="en-AU" sz="1800" dirty="0">
                    <a:latin typeface="+mn-lt"/>
                  </a:rPr>
                  <a:t>The piece you just listened to was called </a:t>
                </a:r>
                <a:r>
                  <a:rPr lang="en-AU" sz="1800" i="1" dirty="0">
                    <a:latin typeface="+mn-lt"/>
                  </a:rPr>
                  <a:t>‘</a:t>
                </a:r>
                <a:r>
                  <a:rPr lang="en-AU" sz="1800" i="1" dirty="0" err="1">
                    <a:latin typeface="+mn-lt"/>
                  </a:rPr>
                  <a:t>Etenraku</a:t>
                </a:r>
                <a:r>
                  <a:rPr lang="en-AU" sz="1800" i="1" dirty="0">
                    <a:latin typeface="+mn-lt"/>
                  </a:rPr>
                  <a:t>’</a:t>
                </a:r>
                <a:r>
                  <a:rPr lang="en-AU" sz="1800" dirty="0">
                    <a:latin typeface="+mn-lt"/>
                  </a:rPr>
                  <a:t> meaning, ‘music of divinity’, and is the most well-known work of the </a:t>
                </a:r>
                <a:r>
                  <a:rPr lang="en-AU" sz="1800" i="1" dirty="0">
                    <a:latin typeface="+mn-lt"/>
                  </a:rPr>
                  <a:t>gagaku</a:t>
                </a:r>
                <a:r>
                  <a:rPr lang="en-AU" sz="1800" dirty="0">
                    <a:latin typeface="+mn-lt"/>
                  </a:rPr>
                  <a:t> repertoire. It consists of 3, 8 bar melodic phrases in a slow </a:t>
                </a:r>
                <a14:m>
                  <m:oMath xmlns:m="http://schemas.openxmlformats.org/officeDocument/2006/math">
                    <m:f>
                      <m:fPr>
                        <m:type m:val="noBar"/>
                        <m:ctrlPr>
                          <a:rPr lang="en-AU" sz="1800" i="1" smtClean="0">
                            <a:latin typeface="Cambria Math" panose="02040503050406030204" pitchFamily="18" charset="0"/>
                          </a:rPr>
                        </m:ctrlPr>
                      </m:fPr>
                      <m:num>
                        <m:r>
                          <a:rPr lang="en-AU" sz="1800" smtClean="0">
                            <a:latin typeface="Cambria Math" panose="02040503050406030204" pitchFamily="18" charset="0"/>
                          </a:rPr>
                          <m:t>4</m:t>
                        </m:r>
                      </m:num>
                      <m:den>
                        <m:r>
                          <a:rPr lang="en-AU" sz="1800" smtClean="0">
                            <a:latin typeface="Cambria Math" panose="02040503050406030204" pitchFamily="18" charset="0"/>
                          </a:rPr>
                          <m:t>4</m:t>
                        </m:r>
                      </m:den>
                    </m:f>
                  </m:oMath>
                </a14:m>
                <a:r>
                  <a:rPr lang="en-AU" sz="1800" dirty="0">
                    <a:latin typeface="+mn-lt"/>
                  </a:rPr>
                  <a:t>  and is commonly performed using the </a:t>
                </a:r>
                <a:r>
                  <a:rPr lang="en-AU" sz="1800" i="1" dirty="0" err="1">
                    <a:latin typeface="+mn-lt"/>
                  </a:rPr>
                  <a:t>hyōjō</a:t>
                </a:r>
                <a:r>
                  <a:rPr lang="en-AU" sz="1800" dirty="0">
                    <a:latin typeface="+mn-lt"/>
                  </a:rPr>
                  <a:t> mode based on E. Sing the </a:t>
                </a:r>
                <a:r>
                  <a:rPr lang="en-AU" sz="1800" i="1" dirty="0" err="1">
                    <a:latin typeface="+mn-lt"/>
                  </a:rPr>
                  <a:t>hyōjō</a:t>
                </a:r>
                <a:r>
                  <a:rPr lang="en-AU" sz="1800" dirty="0">
                    <a:latin typeface="+mn-lt"/>
                  </a:rPr>
                  <a:t> mode as a class.</a:t>
                </a:r>
                <a:endParaRPr lang="en-AU" dirty="0">
                  <a:latin typeface="+mn-lt"/>
                </a:endParaRPr>
              </a:p>
            </p:txBody>
          </p:sp>
        </mc:Choice>
        <mc:Fallback xmlns="">
          <p:sp>
            <p:nvSpPr>
              <p:cNvPr id="7" name="Text Placeholder 6">
                <a:extLst>
                  <a:ext uri="{FF2B5EF4-FFF2-40B4-BE49-F238E27FC236}">
                    <a16:creationId xmlns:a16="http://schemas.microsoft.com/office/drawing/2014/main" id="{D49D4B4C-917A-B7F5-ED0E-D6FA671A727B}"/>
                  </a:ext>
                </a:extLst>
              </p:cNvPr>
              <p:cNvSpPr>
                <a:spLocks noGrp="1" noRot="1" noChangeAspect="1" noMove="1" noResize="1" noEditPoints="1" noAdjustHandles="1" noChangeArrowheads="1" noChangeShapeType="1" noTextEdit="1"/>
              </p:cNvSpPr>
              <p:nvPr>
                <p:ph type="body" sz="quarter" idx="17"/>
              </p:nvPr>
            </p:nvSpPr>
            <p:spPr>
              <a:xfrm>
                <a:off x="360000" y="1567087"/>
                <a:ext cx="8216444" cy="1696814"/>
              </a:xfrm>
              <a:blipFill>
                <a:blip r:embed="rId3"/>
                <a:stretch>
                  <a:fillRect l="-1698" b="-7463"/>
                </a:stretch>
              </a:blipFill>
            </p:spPr>
            <p:txBody>
              <a:bodyPr/>
              <a:lstStyle/>
              <a:p>
                <a:r>
                  <a:rPr lang="en-US">
                    <a:noFill/>
                  </a:rPr>
                  <a:t> </a:t>
                </a:r>
              </a:p>
            </p:txBody>
          </p:sp>
        </mc:Fallback>
      </mc:AlternateContent>
      <p:pic>
        <p:nvPicPr>
          <p:cNvPr id="4" name="Picture 3" descr="this score is of E hyojo mode which consists of the notes E F# G A B C# D E">
            <a:extLst>
              <a:ext uri="{FF2B5EF4-FFF2-40B4-BE49-F238E27FC236}">
                <a16:creationId xmlns:a16="http://schemas.microsoft.com/office/drawing/2014/main" id="{DC1D50B0-A011-39EB-87BD-A07B6561A3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3474981"/>
            <a:ext cx="4065886" cy="1003991"/>
          </a:xfrm>
          <a:prstGeom prst="rect">
            <a:avLst/>
          </a:prstGeom>
        </p:spPr>
      </p:pic>
      <p:sp>
        <p:nvSpPr>
          <p:cNvPr id="12" name="TextBox 11">
            <a:extLst>
              <a:ext uri="{FF2B5EF4-FFF2-40B4-BE49-F238E27FC236}">
                <a16:creationId xmlns:a16="http://schemas.microsoft.com/office/drawing/2014/main" id="{40AB9EE9-E4B2-DABA-D6CF-0F38724F68EB}"/>
              </a:ext>
            </a:extLst>
          </p:cNvPr>
          <p:cNvSpPr txBox="1"/>
          <p:nvPr/>
        </p:nvSpPr>
        <p:spPr>
          <a:xfrm>
            <a:off x="359999" y="4577471"/>
            <a:ext cx="8285224" cy="2118529"/>
          </a:xfrm>
          <a:prstGeom prst="rect">
            <a:avLst/>
          </a:prstGeom>
          <a:noFill/>
        </p:spPr>
        <p:txBody>
          <a:bodyPr wrap="square">
            <a:sp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22272B"/>
                </a:solidFill>
                <a:effectLst/>
                <a:uLnTx/>
                <a:uFillTx/>
                <a:ea typeface="+mn-ea"/>
                <a:cs typeface="Arial" panose="020B0604020202020204" pitchFamily="34" charset="0"/>
              </a:rPr>
              <a:t>In </a:t>
            </a:r>
            <a:r>
              <a:rPr kumimoji="0" lang="en-AU" sz="1800" b="0" i="1" u="none" strike="noStrike" kern="1200" cap="none" spc="0" normalizeH="0" baseline="0" noProof="0">
                <a:ln>
                  <a:noFill/>
                </a:ln>
                <a:solidFill>
                  <a:srgbClr val="22272B"/>
                </a:solidFill>
                <a:effectLst/>
                <a:uLnTx/>
                <a:uFillTx/>
                <a:ea typeface="+mn-ea"/>
                <a:cs typeface="Arial" panose="020B0604020202020204" pitchFamily="34" charset="0"/>
              </a:rPr>
              <a:t>gagaku</a:t>
            </a:r>
            <a:r>
              <a:rPr kumimoji="0" lang="en-AU" sz="1800" b="0" i="0" u="none" strike="noStrike" kern="1200" cap="none" spc="0" normalizeH="0" baseline="0" noProof="0">
                <a:ln>
                  <a:noFill/>
                </a:ln>
                <a:solidFill>
                  <a:srgbClr val="22272B"/>
                </a:solidFill>
                <a:effectLst/>
                <a:uLnTx/>
                <a:uFillTx/>
                <a:ea typeface="+mn-ea"/>
                <a:cs typeface="Arial" panose="020B0604020202020204" pitchFamily="34" charset="0"/>
              </a:rPr>
              <a:t>, modes are associated with the four seasons to set the mood and favour performances during certain seasons, reflecting a deep cultural connection between music, time and the natural world. This concept is called ‘</a:t>
            </a:r>
            <a:r>
              <a:rPr kumimoji="0" lang="en-AU" sz="1800" b="0" i="1" u="none" strike="noStrike" kern="1200" cap="none" spc="0" normalizeH="0" baseline="0" noProof="0" err="1">
                <a:ln>
                  <a:noFill/>
                </a:ln>
                <a:solidFill>
                  <a:srgbClr val="22272B"/>
                </a:solidFill>
                <a:effectLst/>
                <a:uLnTx/>
                <a:uFillTx/>
                <a:ea typeface="+mn-ea"/>
                <a:cs typeface="Arial" panose="020B0604020202020204" pitchFamily="34" charset="0"/>
              </a:rPr>
              <a:t>toki</a:t>
            </a:r>
            <a:r>
              <a:rPr kumimoji="0" lang="en-AU" sz="1800" b="0" i="1" u="none" strike="noStrike" kern="1200" cap="none" spc="0" normalizeH="0" baseline="0" noProof="0">
                <a:ln>
                  <a:noFill/>
                </a:ln>
                <a:solidFill>
                  <a:srgbClr val="22272B"/>
                </a:solidFill>
                <a:effectLst/>
                <a:uLnTx/>
                <a:uFillTx/>
                <a:ea typeface="+mn-ea"/>
                <a:cs typeface="Arial" panose="020B0604020202020204" pitchFamily="34" charset="0"/>
              </a:rPr>
              <a:t> no koe</a:t>
            </a:r>
            <a:r>
              <a:rPr kumimoji="0" lang="en-AU" sz="1800" b="0" i="0" u="none" strike="noStrike" kern="1200" cap="none" spc="0" normalizeH="0" baseline="0" noProof="0">
                <a:ln>
                  <a:noFill/>
                </a:ln>
                <a:solidFill>
                  <a:srgbClr val="22272B"/>
                </a:solidFill>
                <a:effectLst/>
                <a:uLnTx/>
                <a:uFillTx/>
                <a:ea typeface="+mn-ea"/>
                <a:cs typeface="Arial" panose="020B0604020202020204" pitchFamily="34" charset="0"/>
              </a:rPr>
              <a:t>’ (sound of the time). The </a:t>
            </a:r>
            <a:r>
              <a:rPr kumimoji="0" lang="en-AU" sz="1800" b="0" i="1" u="none" strike="noStrike" kern="1200" cap="none" spc="0" normalizeH="0" baseline="0" noProof="0" err="1">
                <a:ln>
                  <a:noFill/>
                </a:ln>
                <a:solidFill>
                  <a:srgbClr val="22272B"/>
                </a:solidFill>
                <a:effectLst/>
                <a:uLnTx/>
                <a:uFillTx/>
                <a:ea typeface="+mn-ea"/>
                <a:cs typeface="Arial" panose="020B0604020202020204" pitchFamily="34" charset="0"/>
              </a:rPr>
              <a:t>hyōjō</a:t>
            </a:r>
            <a:r>
              <a:rPr kumimoji="0" lang="en-AU" sz="1800" b="0" i="0" u="none" strike="noStrike" kern="1200" cap="none" spc="0" normalizeH="0" baseline="0" noProof="0">
                <a:ln>
                  <a:noFill/>
                </a:ln>
                <a:solidFill>
                  <a:srgbClr val="22272B"/>
                </a:solidFill>
                <a:effectLst/>
                <a:uLnTx/>
                <a:uFillTx/>
                <a:ea typeface="+mn-ea"/>
                <a:cs typeface="Arial" panose="020B0604020202020204" pitchFamily="34" charset="0"/>
              </a:rPr>
              <a:t> mode is linked to the season of autumn. </a:t>
            </a:r>
            <a:endParaRPr kumimoji="0" lang="en-AU" sz="2000" b="0" i="0" u="none" strike="noStrike" kern="1200" cap="none" spc="0" normalizeH="0" baseline="0" noProof="0">
              <a:ln>
                <a:noFill/>
              </a:ln>
              <a:solidFill>
                <a:srgbClr val="22272B"/>
              </a:solidFill>
              <a:effectLst/>
              <a:uLnTx/>
              <a:uFillTx/>
              <a:ea typeface="+mn-ea"/>
              <a:cs typeface="Arial" panose="020B0604020202020204" pitchFamily="34" charset="0"/>
            </a:endParaRPr>
          </a:p>
        </p:txBody>
      </p:sp>
      <p:pic>
        <p:nvPicPr>
          <p:cNvPr id="5" name="Picture 4">
            <a:extLst>
              <a:ext uri="{FF2B5EF4-FFF2-40B4-BE49-F238E27FC236}">
                <a16:creationId xmlns:a16="http://schemas.microsoft.com/office/drawing/2014/main" id="{4C43ADA9-E794-4F10-45DB-A4BFDB7B8D7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45222" y="708912"/>
            <a:ext cx="3298357" cy="4927823"/>
          </a:xfrm>
          <a:prstGeom prst="rect">
            <a:avLst/>
          </a:prstGeom>
        </p:spPr>
      </p:pic>
      <p:sp>
        <p:nvSpPr>
          <p:cNvPr id="9" name="TextBox 8">
            <a:extLst>
              <a:ext uri="{FF2B5EF4-FFF2-40B4-BE49-F238E27FC236}">
                <a16:creationId xmlns:a16="http://schemas.microsoft.com/office/drawing/2014/main" id="{2F48725D-F536-1B7E-DF5B-7271285D1113}"/>
              </a:ext>
              <a:ext uri="{C183D7F6-B498-43B3-948B-1728B52AA6E4}">
                <adec:decorative xmlns:adec="http://schemas.microsoft.com/office/drawing/2017/decorative" val="1"/>
              </a:ext>
            </a:extLst>
          </p:cNvPr>
          <p:cNvSpPr txBox="1"/>
          <p:nvPr/>
        </p:nvSpPr>
        <p:spPr>
          <a:xfrm>
            <a:off x="8645221" y="5636735"/>
            <a:ext cx="3298357" cy="756297"/>
          </a:xfrm>
          <a:prstGeom prst="rect">
            <a:avLst/>
          </a:prstGeom>
          <a:noFill/>
        </p:spPr>
        <p:txBody>
          <a:bodyPr wrap="square">
            <a:spAutoFit/>
          </a:bodyPr>
          <a:lstStyle/>
          <a:p>
            <a:pPr>
              <a:lnSpc>
                <a:spcPct val="150000"/>
              </a:lnSpc>
            </a:pPr>
            <a:r>
              <a:rPr lang="en-GB" sz="1000" b="0" i="0" u="sng">
                <a:solidFill>
                  <a:srgbClr val="467886"/>
                </a:solidFill>
                <a:effectLst/>
                <a:hlinkClick r:id="rId6"/>
              </a:rPr>
              <a:t>Red leaves in </a:t>
            </a:r>
            <a:r>
              <a:rPr lang="en-GB" sz="1000" u="sng">
                <a:solidFill>
                  <a:srgbClr val="467886"/>
                </a:solidFill>
                <a:hlinkClick r:id="rId6"/>
              </a:rPr>
              <a:t>autumn </a:t>
            </a:r>
            <a:r>
              <a:rPr lang="en-GB" sz="1000" b="0" i="0">
                <a:solidFill>
                  <a:srgbClr val="000000"/>
                </a:solidFill>
                <a:effectLst/>
              </a:rPr>
              <a:t>(20</a:t>
            </a:r>
            <a:r>
              <a:rPr lang="en-GB" sz="1000">
                <a:solidFill>
                  <a:srgbClr val="000000"/>
                </a:solidFill>
              </a:rPr>
              <a:t>23</a:t>
            </a:r>
            <a:r>
              <a:rPr lang="en-GB" sz="1000" b="0" i="0">
                <a:solidFill>
                  <a:srgbClr val="000000"/>
                </a:solidFill>
                <a:effectLst/>
              </a:rPr>
              <a:t>) by Dagmara </a:t>
            </a:r>
            <a:r>
              <a:rPr lang="en-GB" sz="1000" b="0" i="0" err="1">
                <a:solidFill>
                  <a:srgbClr val="000000"/>
                </a:solidFill>
                <a:effectLst/>
              </a:rPr>
              <a:t>Dombrovska</a:t>
            </a:r>
            <a:r>
              <a:rPr lang="en-GB" sz="1000" b="0" i="0">
                <a:solidFill>
                  <a:srgbClr val="000000"/>
                </a:solidFill>
                <a:effectLst/>
              </a:rPr>
              <a:t> on pexels</a:t>
            </a:r>
            <a:r>
              <a:rPr lang="en-GB" sz="1000">
                <a:solidFill>
                  <a:srgbClr val="000000"/>
                </a:solidFill>
              </a:rPr>
              <a:t>.com</a:t>
            </a:r>
            <a:r>
              <a:rPr lang="en-GB" sz="1000" b="0" i="0">
                <a:solidFill>
                  <a:srgbClr val="000000"/>
                </a:solidFill>
                <a:effectLst/>
              </a:rPr>
              <a:t>, is licensed under Creative Commons </a:t>
            </a:r>
            <a:r>
              <a:rPr lang="en-GB" sz="1000">
                <a:solidFill>
                  <a:srgbClr val="000000"/>
                </a:solidFill>
              </a:rPr>
              <a:t>Zero (COO) license accessed</a:t>
            </a:r>
            <a:r>
              <a:rPr lang="en-GB" sz="1000" b="0" i="0">
                <a:solidFill>
                  <a:srgbClr val="000000"/>
                </a:solidFill>
                <a:effectLst/>
              </a:rPr>
              <a:t> </a:t>
            </a:r>
            <a:r>
              <a:rPr lang="en-GB" sz="1000">
                <a:solidFill>
                  <a:srgbClr val="000000"/>
                </a:solidFill>
              </a:rPr>
              <a:t>November</a:t>
            </a:r>
            <a:r>
              <a:rPr lang="en-GB" sz="1000" b="0" i="0">
                <a:solidFill>
                  <a:srgbClr val="000000"/>
                </a:solidFill>
                <a:effectLst/>
              </a:rPr>
              <a:t> 2025 </a:t>
            </a:r>
            <a:endParaRPr lang="en-US" sz="1000"/>
          </a:p>
        </p:txBody>
      </p:sp>
      <p:sp>
        <p:nvSpPr>
          <p:cNvPr id="3" name="Slide Number Placeholder 2">
            <a:extLst>
              <a:ext uri="{FF2B5EF4-FFF2-40B4-BE49-F238E27FC236}">
                <a16:creationId xmlns:a16="http://schemas.microsoft.com/office/drawing/2014/main" id="{61A52CED-1D72-F4E1-CCD8-569ABD83B80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93</a:t>
            </a:fld>
            <a:endParaRPr lang="en-AU"/>
          </a:p>
        </p:txBody>
      </p:sp>
    </p:spTree>
    <p:extLst>
      <p:ext uri="{BB962C8B-B14F-4D97-AF65-F5344CB8AC3E}">
        <p14:creationId xmlns:p14="http://schemas.microsoft.com/office/powerpoint/2010/main" val="178420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82C7F-861A-61FB-C522-8E2DD1C9733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2530FC8-0CF3-32EF-BDD9-3758231170CD}"/>
              </a:ext>
            </a:extLst>
          </p:cNvPr>
          <p:cNvSpPr>
            <a:spLocks noGrp="1"/>
          </p:cNvSpPr>
          <p:nvPr>
            <p:ph type="title"/>
          </p:nvPr>
        </p:nvSpPr>
        <p:spPr/>
        <p:txBody>
          <a:bodyPr/>
          <a:lstStyle/>
          <a:p>
            <a:r>
              <a:rPr lang="en-AU">
                <a:latin typeface="+mj-lt"/>
              </a:rPr>
              <a:t>Activity 6.2 – performing </a:t>
            </a:r>
            <a:r>
              <a:rPr lang="en-AU" i="1">
                <a:latin typeface="+mj-lt"/>
              </a:rPr>
              <a:t>‘</a:t>
            </a:r>
            <a:r>
              <a:rPr lang="en-AU" i="1" err="1">
                <a:latin typeface="+mj-lt"/>
              </a:rPr>
              <a:t>Etenraku</a:t>
            </a:r>
            <a:r>
              <a:rPr lang="en-AU" i="1">
                <a:latin typeface="+mj-lt"/>
              </a:rPr>
              <a:t>’ </a:t>
            </a:r>
            <a:r>
              <a:rPr lang="en-AU" sz="3600" b="0" i="0" kern="1200">
                <a:solidFill>
                  <a:schemeClr val="accent1"/>
                </a:solidFill>
                <a:effectLst/>
                <a:latin typeface="+mj-lt"/>
                <a:ea typeface="+mj-ea"/>
                <a:cs typeface="Arial" panose="020B0604020202020204" pitchFamily="34" charset="0"/>
              </a:rPr>
              <a:t>(2)</a:t>
            </a:r>
            <a:endParaRPr lang="en-AU" i="1">
              <a:latin typeface="+mj-lt"/>
            </a:endParaRPr>
          </a:p>
        </p:txBody>
      </p:sp>
      <p:sp>
        <p:nvSpPr>
          <p:cNvPr id="8" name="Text Placeholder 7">
            <a:extLst>
              <a:ext uri="{FF2B5EF4-FFF2-40B4-BE49-F238E27FC236}">
                <a16:creationId xmlns:a16="http://schemas.microsoft.com/office/drawing/2014/main" id="{988DDC5A-F8CF-8016-7D48-420BCE2B38B5}"/>
              </a:ext>
            </a:extLst>
          </p:cNvPr>
          <p:cNvSpPr>
            <a:spLocks noGrp="1"/>
          </p:cNvSpPr>
          <p:nvPr>
            <p:ph type="body" sz="quarter" idx="18"/>
          </p:nvPr>
        </p:nvSpPr>
        <p:spPr/>
        <p:txBody>
          <a:bodyPr/>
          <a:lstStyle/>
          <a:p>
            <a:r>
              <a:rPr lang="en-AU">
                <a:latin typeface="+mj-lt"/>
              </a:rPr>
              <a:t>Japanese music teaching traditions</a:t>
            </a:r>
          </a:p>
        </p:txBody>
      </p:sp>
      <p:sp>
        <p:nvSpPr>
          <p:cNvPr id="7" name="Text Placeholder 6">
            <a:extLst>
              <a:ext uri="{FF2B5EF4-FFF2-40B4-BE49-F238E27FC236}">
                <a16:creationId xmlns:a16="http://schemas.microsoft.com/office/drawing/2014/main" id="{9CD98CBF-BD6B-8F96-925D-FAEBA2B1CB6B}"/>
              </a:ext>
            </a:extLst>
          </p:cNvPr>
          <p:cNvSpPr>
            <a:spLocks noGrp="1"/>
          </p:cNvSpPr>
          <p:nvPr>
            <p:ph type="body" sz="quarter" idx="17"/>
          </p:nvPr>
        </p:nvSpPr>
        <p:spPr>
          <a:xfrm>
            <a:off x="359999" y="1567086"/>
            <a:ext cx="7280426" cy="4807835"/>
          </a:xfrm>
        </p:spPr>
        <p:txBody>
          <a:bodyPr/>
          <a:lstStyle/>
          <a:p>
            <a:r>
              <a:rPr lang="en-AU" i="1">
                <a:latin typeface="+mn-lt"/>
              </a:rPr>
              <a:t>Gagaku</a:t>
            </a:r>
            <a:r>
              <a:rPr lang="en-AU">
                <a:latin typeface="+mn-lt"/>
              </a:rPr>
              <a:t> musicians learn how to play the music using traditional Japanese teaching methods. These include:</a:t>
            </a:r>
          </a:p>
          <a:p>
            <a:pPr marL="342900" indent="-342900">
              <a:buFont typeface="Arial" panose="020B0604020202020204" pitchFamily="34" charset="0"/>
              <a:buChar char="•"/>
            </a:pPr>
            <a:r>
              <a:rPr lang="en-AU">
                <a:latin typeface="+mn-lt"/>
              </a:rPr>
              <a:t>the use of ‘</a:t>
            </a:r>
            <a:r>
              <a:rPr lang="en-AU" i="1" err="1">
                <a:latin typeface="+mn-lt"/>
              </a:rPr>
              <a:t>shōga</a:t>
            </a:r>
            <a:r>
              <a:rPr lang="en-AU">
                <a:latin typeface="+mn-lt"/>
              </a:rPr>
              <a:t>’ (sung syllables to learn the musical material)</a:t>
            </a:r>
          </a:p>
          <a:p>
            <a:pPr marL="342900" indent="-342900">
              <a:buFont typeface="Arial" panose="020B0604020202020204" pitchFamily="34" charset="0"/>
              <a:buChar char="•"/>
            </a:pPr>
            <a:r>
              <a:rPr lang="en-AU">
                <a:latin typeface="+mn-lt"/>
              </a:rPr>
              <a:t>a master and apprentice model (the master teaches a student through observation, repetition and guidance)</a:t>
            </a:r>
          </a:p>
          <a:p>
            <a:pPr marL="342900" indent="-342900">
              <a:buFont typeface="Arial" panose="020B0604020202020204" pitchFamily="34" charset="0"/>
              <a:buChar char="•"/>
            </a:pPr>
            <a:r>
              <a:rPr lang="en-AU">
                <a:latin typeface="+mn-lt"/>
              </a:rPr>
              <a:t>oral learning traditions</a:t>
            </a:r>
          </a:p>
          <a:p>
            <a:pPr marL="342900" indent="-342900">
              <a:buFont typeface="Arial" panose="020B0604020202020204" pitchFamily="34" charset="0"/>
              <a:buChar char="•"/>
            </a:pPr>
            <a:r>
              <a:rPr lang="en-AU">
                <a:latin typeface="+mn-lt"/>
              </a:rPr>
              <a:t>notation (although rarely used, each instrument has its own specific notation).</a:t>
            </a:r>
          </a:p>
        </p:txBody>
      </p:sp>
      <p:pic>
        <p:nvPicPr>
          <p:cNvPr id="3074" name="Picture 2">
            <a:extLst>
              <a:ext uri="{FF2B5EF4-FFF2-40B4-BE49-F238E27FC236}">
                <a16:creationId xmlns:a16="http://schemas.microsoft.com/office/drawing/2014/main" id="{631C997D-C614-C68E-B355-01C495D682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312" y="982520"/>
            <a:ext cx="3439085" cy="4635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7D23C1-DBF5-C3C1-A22C-94DAC3F152CD}"/>
              </a:ext>
              <a:ext uri="{C183D7F6-B498-43B3-948B-1728B52AA6E4}">
                <adec:decorative xmlns:adec="http://schemas.microsoft.com/office/drawing/2017/decorative" val="1"/>
              </a:ext>
            </a:extLst>
          </p:cNvPr>
          <p:cNvSpPr txBox="1"/>
          <p:nvPr/>
        </p:nvSpPr>
        <p:spPr>
          <a:xfrm>
            <a:off x="8270311" y="5618407"/>
            <a:ext cx="3439085" cy="756297"/>
          </a:xfrm>
          <a:prstGeom prst="rect">
            <a:avLst/>
          </a:prstGeom>
          <a:noFill/>
        </p:spPr>
        <p:txBody>
          <a:bodyPr wrap="square">
            <a:spAutoFit/>
          </a:bodyPr>
          <a:lstStyle/>
          <a:p>
            <a:pPr>
              <a:lnSpc>
                <a:spcPct val="150000"/>
              </a:lnSpc>
            </a:pPr>
            <a:r>
              <a:rPr lang="en-GB" sz="1000" b="0" i="0" u="sng">
                <a:solidFill>
                  <a:srgbClr val="467886"/>
                </a:solidFill>
                <a:effectLst/>
                <a:hlinkClick r:id="rId3"/>
              </a:rPr>
              <a:t>Combing his hair – print by Suzuki Harunobu </a:t>
            </a:r>
            <a:r>
              <a:rPr lang="en-GB" sz="1000" b="0" i="0">
                <a:solidFill>
                  <a:srgbClr val="000000"/>
                </a:solidFill>
                <a:effectLst/>
              </a:rPr>
              <a:t>(2017) by Metropolitan Museum of Art is licensed under Creative Commons CCO 1.0</a:t>
            </a:r>
            <a:r>
              <a:rPr lang="en-GB" sz="1000">
                <a:solidFill>
                  <a:srgbClr val="000000"/>
                </a:solidFill>
              </a:rPr>
              <a:t> license accessed</a:t>
            </a:r>
            <a:r>
              <a:rPr lang="en-GB" sz="1000" b="0" i="0">
                <a:solidFill>
                  <a:srgbClr val="000000"/>
                </a:solidFill>
                <a:effectLst/>
              </a:rPr>
              <a:t> </a:t>
            </a:r>
            <a:r>
              <a:rPr lang="en-GB" sz="1000">
                <a:solidFill>
                  <a:srgbClr val="000000"/>
                </a:solidFill>
              </a:rPr>
              <a:t>November</a:t>
            </a:r>
            <a:r>
              <a:rPr lang="en-GB" sz="1000" b="0" i="0">
                <a:solidFill>
                  <a:srgbClr val="000000"/>
                </a:solidFill>
                <a:effectLst/>
              </a:rPr>
              <a:t> 2025 </a:t>
            </a:r>
            <a:endParaRPr lang="en-US" sz="1000"/>
          </a:p>
        </p:txBody>
      </p:sp>
      <p:sp>
        <p:nvSpPr>
          <p:cNvPr id="3" name="Slide Number Placeholder 2">
            <a:extLst>
              <a:ext uri="{FF2B5EF4-FFF2-40B4-BE49-F238E27FC236}">
                <a16:creationId xmlns:a16="http://schemas.microsoft.com/office/drawing/2014/main" id="{574F57C0-FE16-F198-9DD5-63508C8E6E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a:p>
        </p:txBody>
      </p:sp>
    </p:spTree>
    <p:extLst>
      <p:ext uri="{BB962C8B-B14F-4D97-AF65-F5344CB8AC3E}">
        <p14:creationId xmlns:p14="http://schemas.microsoft.com/office/powerpoint/2010/main" val="5713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5835E-B0D8-65E1-0DD3-E60D11C6134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D5331C-16F3-E27A-6933-11A59AB8B5A9}"/>
              </a:ext>
            </a:extLst>
          </p:cNvPr>
          <p:cNvSpPr>
            <a:spLocks noGrp="1"/>
          </p:cNvSpPr>
          <p:nvPr>
            <p:ph type="title"/>
          </p:nvPr>
        </p:nvSpPr>
        <p:spPr/>
        <p:txBody>
          <a:bodyPr/>
          <a:lstStyle/>
          <a:p>
            <a:r>
              <a:rPr lang="en-AU">
                <a:latin typeface="+mj-lt"/>
              </a:rPr>
              <a:t>Activity 6.2 – performing </a:t>
            </a:r>
            <a:r>
              <a:rPr lang="en-AU" i="1">
                <a:latin typeface="+mj-lt"/>
              </a:rPr>
              <a:t>‘</a:t>
            </a:r>
            <a:r>
              <a:rPr lang="en-AU" i="1" err="1">
                <a:latin typeface="+mj-lt"/>
              </a:rPr>
              <a:t>Etenraku</a:t>
            </a:r>
            <a:r>
              <a:rPr lang="en-AU" i="1">
                <a:latin typeface="+mj-lt"/>
              </a:rPr>
              <a:t>’ </a:t>
            </a:r>
            <a:r>
              <a:rPr lang="en-AU" sz="3600" b="0" i="0" kern="1200">
                <a:solidFill>
                  <a:schemeClr val="accent1"/>
                </a:solidFill>
                <a:effectLst/>
                <a:latin typeface="+mj-lt"/>
                <a:ea typeface="+mj-ea"/>
                <a:cs typeface="Arial" panose="020B0604020202020204" pitchFamily="34" charset="0"/>
              </a:rPr>
              <a:t>(3)</a:t>
            </a:r>
            <a:endParaRPr lang="en-AU" i="1">
              <a:latin typeface="+mj-lt"/>
            </a:endParaRPr>
          </a:p>
        </p:txBody>
      </p:sp>
      <p:sp>
        <p:nvSpPr>
          <p:cNvPr id="8" name="Text Placeholder 7">
            <a:extLst>
              <a:ext uri="{FF2B5EF4-FFF2-40B4-BE49-F238E27FC236}">
                <a16:creationId xmlns:a16="http://schemas.microsoft.com/office/drawing/2014/main" id="{E6BE3990-66CB-469B-0311-96A837C0EBBF}"/>
              </a:ext>
            </a:extLst>
          </p:cNvPr>
          <p:cNvSpPr>
            <a:spLocks noGrp="1"/>
          </p:cNvSpPr>
          <p:nvPr>
            <p:ph type="body" sz="quarter" idx="18"/>
          </p:nvPr>
        </p:nvSpPr>
        <p:spPr/>
        <p:txBody>
          <a:bodyPr/>
          <a:lstStyle/>
          <a:p>
            <a:r>
              <a:rPr lang="en-AU">
                <a:latin typeface="+mj-lt"/>
              </a:rPr>
              <a:t>What is </a:t>
            </a:r>
            <a:r>
              <a:rPr lang="en-AU" i="1" err="1">
                <a:latin typeface="+mj-lt"/>
              </a:rPr>
              <a:t>shōga</a:t>
            </a:r>
            <a:r>
              <a:rPr lang="en-AU" i="1">
                <a:latin typeface="+mj-lt"/>
              </a:rPr>
              <a:t>?</a:t>
            </a:r>
          </a:p>
        </p:txBody>
      </p:sp>
      <p:sp>
        <p:nvSpPr>
          <p:cNvPr id="7" name="Text Placeholder 6">
            <a:extLst>
              <a:ext uri="{FF2B5EF4-FFF2-40B4-BE49-F238E27FC236}">
                <a16:creationId xmlns:a16="http://schemas.microsoft.com/office/drawing/2014/main" id="{7A14BD8D-4F11-4CDD-9B7B-D8F29FA45388}"/>
              </a:ext>
            </a:extLst>
          </p:cNvPr>
          <p:cNvSpPr>
            <a:spLocks noGrp="1"/>
          </p:cNvSpPr>
          <p:nvPr>
            <p:ph type="body" sz="quarter" idx="17"/>
          </p:nvPr>
        </p:nvSpPr>
        <p:spPr>
          <a:xfrm>
            <a:off x="359999" y="1500350"/>
            <a:ext cx="11338665" cy="4807835"/>
          </a:xfrm>
        </p:spPr>
        <p:txBody>
          <a:bodyPr/>
          <a:lstStyle/>
          <a:p>
            <a:r>
              <a:rPr lang="en-AU">
                <a:latin typeface="+mn-lt"/>
              </a:rPr>
              <a:t>In </a:t>
            </a:r>
            <a:r>
              <a:rPr lang="en-AU" i="1">
                <a:latin typeface="+mn-lt"/>
              </a:rPr>
              <a:t>gagaku, </a:t>
            </a:r>
            <a:r>
              <a:rPr lang="en-AU" i="1" err="1">
                <a:latin typeface="+mn-lt"/>
              </a:rPr>
              <a:t>shōga</a:t>
            </a:r>
            <a:r>
              <a:rPr lang="en-AU" i="1">
                <a:latin typeface="+mn-lt"/>
              </a:rPr>
              <a:t> </a:t>
            </a:r>
            <a:r>
              <a:rPr lang="en-AU">
                <a:latin typeface="+mn-lt"/>
              </a:rPr>
              <a:t>are the sung syllables used by musicians to learn and internalise the melody or musical material of a piece. These sung phrases are memorised and are an essential part of the learning process before playing the piece on their instrument. This process helps performers to:</a:t>
            </a:r>
          </a:p>
          <a:p>
            <a:pPr marL="342900" indent="-342900">
              <a:buFont typeface="Arial" panose="020B0604020202020204" pitchFamily="34" charset="0"/>
              <a:buChar char="•"/>
            </a:pPr>
            <a:r>
              <a:rPr lang="en-AU">
                <a:latin typeface="+mn-lt"/>
              </a:rPr>
              <a:t>establish the melodic structure – by singing, a performer gains deep understanding of its form and phrasing</a:t>
            </a:r>
          </a:p>
          <a:p>
            <a:pPr marL="342900" indent="-342900">
              <a:buFont typeface="Arial" panose="020B0604020202020204" pitchFamily="34" charset="0"/>
              <a:buChar char="•"/>
            </a:pPr>
            <a:r>
              <a:rPr lang="en-AU">
                <a:latin typeface="+mn-lt"/>
              </a:rPr>
              <a:t>preserve tradition – the vocal syllables help transmit the music accurately from master to apprentice, maintaining the oral tradition</a:t>
            </a:r>
          </a:p>
          <a:p>
            <a:pPr marL="342900" indent="-342900">
              <a:buFont typeface="Arial" panose="020B0604020202020204" pitchFamily="34" charset="0"/>
              <a:buChar char="•"/>
            </a:pPr>
            <a:r>
              <a:rPr lang="en-AU">
                <a:latin typeface="+mn-lt"/>
              </a:rPr>
              <a:t>internalise ornamentation – for the </a:t>
            </a:r>
            <a:r>
              <a:rPr lang="en-AU" i="1" err="1">
                <a:latin typeface="+mn-lt"/>
              </a:rPr>
              <a:t>hichiriki</a:t>
            </a:r>
            <a:r>
              <a:rPr lang="en-AU">
                <a:latin typeface="+mn-lt"/>
              </a:rPr>
              <a:t> for example, the syllables represent the delicate melodic variations that are difficult to document.</a:t>
            </a:r>
          </a:p>
        </p:txBody>
      </p:sp>
      <p:sp>
        <p:nvSpPr>
          <p:cNvPr id="3" name="Slide Number Placeholder 2">
            <a:extLst>
              <a:ext uri="{FF2B5EF4-FFF2-40B4-BE49-F238E27FC236}">
                <a16:creationId xmlns:a16="http://schemas.microsoft.com/office/drawing/2014/main" id="{3235EB3A-BF2E-E2CF-EAC8-CF858C40CE9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a:p>
        </p:txBody>
      </p:sp>
    </p:spTree>
    <p:extLst>
      <p:ext uri="{BB962C8B-B14F-4D97-AF65-F5344CB8AC3E}">
        <p14:creationId xmlns:p14="http://schemas.microsoft.com/office/powerpoint/2010/main" val="182578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29ADDF5-51A1-564C-BCB5-7793F2484EB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596FB9D-C0BA-A487-CFCA-63A5388ED63E}"/>
              </a:ext>
            </a:extLst>
          </p:cNvPr>
          <p:cNvSpPr>
            <a:spLocks noGrp="1"/>
          </p:cNvSpPr>
          <p:nvPr>
            <p:ph type="title"/>
          </p:nvPr>
        </p:nvSpPr>
        <p:spPr/>
        <p:txBody>
          <a:bodyPr/>
          <a:lstStyle/>
          <a:p>
            <a:r>
              <a:rPr lang="en-AU">
                <a:latin typeface="+mj-lt"/>
              </a:rPr>
              <a:t>Activity 6.2 – performing </a:t>
            </a:r>
            <a:r>
              <a:rPr lang="en-AU" i="1">
                <a:latin typeface="+mj-lt"/>
              </a:rPr>
              <a:t>‘</a:t>
            </a:r>
            <a:r>
              <a:rPr lang="en-AU" i="1" err="1">
                <a:latin typeface="+mj-lt"/>
              </a:rPr>
              <a:t>Etenraku</a:t>
            </a:r>
            <a:r>
              <a:rPr lang="en-AU" i="1">
                <a:latin typeface="+mj-lt"/>
              </a:rPr>
              <a:t>’ </a:t>
            </a:r>
            <a:r>
              <a:rPr lang="en-AU" sz="3600" b="0" i="0" kern="1200">
                <a:solidFill>
                  <a:schemeClr val="accent1"/>
                </a:solidFill>
                <a:effectLst/>
                <a:latin typeface="+mj-lt"/>
                <a:ea typeface="+mj-ea"/>
                <a:cs typeface="Arial" panose="020B0604020202020204" pitchFamily="34" charset="0"/>
              </a:rPr>
              <a:t>(4)</a:t>
            </a:r>
            <a:endParaRPr lang="en-AU" i="1">
              <a:latin typeface="+mj-lt"/>
            </a:endParaRPr>
          </a:p>
        </p:txBody>
      </p:sp>
      <p:sp>
        <p:nvSpPr>
          <p:cNvPr id="8" name="Text Placeholder 7">
            <a:extLst>
              <a:ext uri="{FF2B5EF4-FFF2-40B4-BE49-F238E27FC236}">
                <a16:creationId xmlns:a16="http://schemas.microsoft.com/office/drawing/2014/main" id="{D3326EFA-9C43-9056-02AD-B8D7AF1E7C10}"/>
              </a:ext>
            </a:extLst>
          </p:cNvPr>
          <p:cNvSpPr>
            <a:spLocks noGrp="1"/>
          </p:cNvSpPr>
          <p:nvPr>
            <p:ph type="body" sz="quarter" idx="18"/>
          </p:nvPr>
        </p:nvSpPr>
        <p:spPr/>
        <p:txBody>
          <a:bodyPr/>
          <a:lstStyle/>
          <a:p>
            <a:r>
              <a:rPr lang="en-AU" i="1" err="1">
                <a:latin typeface="+mj-lt"/>
              </a:rPr>
              <a:t>Shōga</a:t>
            </a:r>
            <a:r>
              <a:rPr lang="en-AU" i="1">
                <a:latin typeface="+mj-lt"/>
              </a:rPr>
              <a:t> </a:t>
            </a:r>
            <a:r>
              <a:rPr lang="en-AU">
                <a:latin typeface="+mj-lt"/>
              </a:rPr>
              <a:t>syllables for </a:t>
            </a:r>
            <a:r>
              <a:rPr lang="en-AU" i="1">
                <a:latin typeface="+mj-lt"/>
              </a:rPr>
              <a:t>‘</a:t>
            </a:r>
            <a:r>
              <a:rPr lang="en-AU" i="1" err="1">
                <a:latin typeface="+mj-lt"/>
              </a:rPr>
              <a:t>Etenraku</a:t>
            </a:r>
            <a:r>
              <a:rPr lang="en-AU" i="1">
                <a:latin typeface="+mj-lt"/>
              </a:rPr>
              <a:t>’</a:t>
            </a:r>
          </a:p>
        </p:txBody>
      </p:sp>
      <p:sp>
        <p:nvSpPr>
          <p:cNvPr id="7" name="Text Placeholder 6">
            <a:extLst>
              <a:ext uri="{FF2B5EF4-FFF2-40B4-BE49-F238E27FC236}">
                <a16:creationId xmlns:a16="http://schemas.microsoft.com/office/drawing/2014/main" id="{6367BEEC-CBC7-12F2-1501-12B7A12D1A33}"/>
              </a:ext>
            </a:extLst>
          </p:cNvPr>
          <p:cNvSpPr>
            <a:spLocks noGrp="1"/>
          </p:cNvSpPr>
          <p:nvPr>
            <p:ph type="body" sz="quarter" idx="17"/>
          </p:nvPr>
        </p:nvSpPr>
        <p:spPr>
          <a:xfrm>
            <a:off x="359999" y="1500351"/>
            <a:ext cx="6747811" cy="1547649"/>
          </a:xfrm>
        </p:spPr>
        <p:txBody>
          <a:bodyPr/>
          <a:lstStyle/>
          <a:p>
            <a:r>
              <a:rPr lang="en-AU" sz="1600"/>
              <a:t>Each instrument used in </a:t>
            </a:r>
            <a:r>
              <a:rPr lang="en-AU" sz="1600" i="1"/>
              <a:t>gagaku</a:t>
            </a:r>
            <a:r>
              <a:rPr lang="en-AU" sz="1600"/>
              <a:t> has its own specific </a:t>
            </a:r>
            <a:r>
              <a:rPr lang="en-AU" sz="1600" i="1" err="1"/>
              <a:t>shōga</a:t>
            </a:r>
            <a:r>
              <a:rPr lang="en-AU" sz="1600"/>
              <a:t> syllables. The </a:t>
            </a:r>
            <a:r>
              <a:rPr lang="en-AU" sz="1600" i="1" err="1"/>
              <a:t>shōga</a:t>
            </a:r>
            <a:r>
              <a:rPr lang="en-AU" sz="1600"/>
              <a:t> for the </a:t>
            </a:r>
            <a:r>
              <a:rPr lang="en-AU" sz="1600" i="1" err="1"/>
              <a:t>hichiriki</a:t>
            </a:r>
            <a:r>
              <a:rPr lang="en-AU" sz="1600" i="1"/>
              <a:t> </a:t>
            </a:r>
            <a:r>
              <a:rPr lang="en-AU" sz="1600"/>
              <a:t>melody used in </a:t>
            </a:r>
            <a:r>
              <a:rPr lang="en-AU" sz="1600" i="1"/>
              <a:t>‘</a:t>
            </a:r>
            <a:r>
              <a:rPr lang="en-AU" sz="1600" i="1" err="1"/>
              <a:t>Etenraku</a:t>
            </a:r>
            <a:r>
              <a:rPr lang="en-AU" sz="1600" i="1"/>
              <a:t>’ </a:t>
            </a:r>
            <a:r>
              <a:rPr lang="en-AU" sz="1600"/>
              <a:t>is below. Sing the melody as a class using the </a:t>
            </a:r>
            <a:r>
              <a:rPr lang="en-AU" sz="1600" i="1" err="1"/>
              <a:t>shōga</a:t>
            </a:r>
            <a:r>
              <a:rPr lang="en-AU" sz="1600"/>
              <a:t> syllables, then play it on an instrument of your choice. Focus on rhythm, tone and breathing.</a:t>
            </a:r>
          </a:p>
        </p:txBody>
      </p:sp>
      <p:pic>
        <p:nvPicPr>
          <p:cNvPr id="2" name="Picture 1" descr="This image depicts the first 8 bars of the gagaku piece 'Etenraku'. It consists of a melody using the hyoji mode in 4/4 time. The rhythms are made up of minims, quavers and crotchets.">
            <a:extLst>
              <a:ext uri="{FF2B5EF4-FFF2-40B4-BE49-F238E27FC236}">
                <a16:creationId xmlns:a16="http://schemas.microsoft.com/office/drawing/2014/main" id="{8E53D99B-151C-52AF-C4AA-634D1C043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999" y="3255816"/>
            <a:ext cx="6712060" cy="3227193"/>
          </a:xfrm>
          <a:prstGeom prst="rect">
            <a:avLst/>
          </a:prstGeom>
        </p:spPr>
      </p:pic>
      <p:sp>
        <p:nvSpPr>
          <p:cNvPr id="4" name="Rectangle: Rounded Corners 3">
            <a:extLst>
              <a:ext uri="{FF2B5EF4-FFF2-40B4-BE49-F238E27FC236}">
                <a16:creationId xmlns:a16="http://schemas.microsoft.com/office/drawing/2014/main" id="{FA9A383A-D835-E337-72C0-FF1466577CC7}"/>
              </a:ext>
            </a:extLst>
          </p:cNvPr>
          <p:cNvSpPr/>
          <p:nvPr/>
        </p:nvSpPr>
        <p:spPr>
          <a:xfrm>
            <a:off x="7343480" y="1079500"/>
            <a:ext cx="4488521" cy="5418499"/>
          </a:xfrm>
          <a:prstGeom prst="roundRect">
            <a:avLst>
              <a:gd name="adj" fmla="val 5067"/>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50000"/>
              </a:lnSpc>
              <a:spcAft>
                <a:spcPts val="600"/>
              </a:spcAft>
            </a:pPr>
            <a:r>
              <a:rPr lang="en-AU" sz="1500">
                <a:solidFill>
                  <a:schemeClr val="bg2">
                    <a:lumMod val="10000"/>
                  </a:schemeClr>
                </a:solidFill>
                <a:cs typeface="Arial" panose="020B0604020202020204" pitchFamily="34" charset="0"/>
              </a:rPr>
              <a:t>The syllables of the </a:t>
            </a:r>
            <a:r>
              <a:rPr lang="en-AU" sz="1500" i="1" err="1">
                <a:solidFill>
                  <a:schemeClr val="bg2">
                    <a:lumMod val="10000"/>
                  </a:schemeClr>
                </a:solidFill>
                <a:cs typeface="Arial" panose="020B0604020202020204" pitchFamily="34" charset="0"/>
              </a:rPr>
              <a:t>shōga</a:t>
            </a:r>
            <a:r>
              <a:rPr lang="en-AU" sz="1500">
                <a:solidFill>
                  <a:schemeClr val="bg2">
                    <a:lumMod val="10000"/>
                  </a:schemeClr>
                </a:solidFill>
                <a:cs typeface="Arial" panose="020B0604020202020204" pitchFamily="34" charset="0"/>
              </a:rPr>
              <a:t> express the melody systematically. Consonants indicate phrasing and performance techniques, and vowels indicate pitch in relative terms.</a:t>
            </a:r>
          </a:p>
          <a:p>
            <a:pPr marL="342900" indent="-342900">
              <a:lnSpc>
                <a:spcPct val="150000"/>
              </a:lnSpc>
              <a:spcAft>
                <a:spcPts val="600"/>
              </a:spcAft>
              <a:buFont typeface="Arial" panose="020B0604020202020204" pitchFamily="34" charset="0"/>
              <a:buChar char="•"/>
            </a:pPr>
            <a:r>
              <a:rPr lang="en-AU" sz="1500" b="1">
                <a:solidFill>
                  <a:schemeClr val="bg2">
                    <a:lumMod val="10000"/>
                  </a:schemeClr>
                </a:solidFill>
                <a:cs typeface="Arial" panose="020B0604020202020204" pitchFamily="34" charset="0"/>
              </a:rPr>
              <a:t>consonants</a:t>
            </a:r>
            <a:r>
              <a:rPr lang="en-AU" sz="1500">
                <a:solidFill>
                  <a:schemeClr val="bg2">
                    <a:lumMod val="10000"/>
                  </a:schemeClr>
                </a:solidFill>
                <a:cs typeface="Arial" panose="020B0604020202020204" pitchFamily="34" charset="0"/>
              </a:rPr>
              <a:t> – ‘t’ is almost always used at the beginning of phrases, ‘r’ is for melodic movement up or down within a phrase, and ‘f’ signifies a performance technique in which an accent is added to a repeated tone by hitting the nearest open fingerhole of the instrument.</a:t>
            </a:r>
          </a:p>
          <a:p>
            <a:pPr marL="342900" indent="-342900">
              <a:lnSpc>
                <a:spcPct val="150000"/>
              </a:lnSpc>
              <a:spcAft>
                <a:spcPts val="600"/>
              </a:spcAft>
              <a:buFont typeface="Arial" panose="020B0604020202020204" pitchFamily="34" charset="0"/>
              <a:buChar char="•"/>
            </a:pPr>
            <a:r>
              <a:rPr lang="en-AU" sz="1500" b="1">
                <a:solidFill>
                  <a:schemeClr val="bg2">
                    <a:lumMod val="10000"/>
                  </a:schemeClr>
                </a:solidFill>
                <a:cs typeface="Arial" panose="020B0604020202020204" pitchFamily="34" charset="0"/>
              </a:rPr>
              <a:t>vowels </a:t>
            </a:r>
            <a:r>
              <a:rPr lang="en-AU" sz="1500">
                <a:solidFill>
                  <a:schemeClr val="bg2">
                    <a:lumMod val="10000"/>
                  </a:schemeClr>
                </a:solidFill>
                <a:cs typeface="Arial" panose="020B0604020202020204" pitchFamily="34" charset="0"/>
              </a:rPr>
              <a:t>– ‘u’ indicates the lowest pitch, ‘I’ indicates the highest pitch. The other vowels generally fit into this range from low to high pitch in the following order: u, o, a, e, </a:t>
            </a:r>
            <a:r>
              <a:rPr lang="en-AU" sz="1500" err="1">
                <a:solidFill>
                  <a:schemeClr val="bg2">
                    <a:lumMod val="10000"/>
                  </a:schemeClr>
                </a:solidFill>
                <a:cs typeface="Arial" panose="020B0604020202020204" pitchFamily="34" charset="0"/>
              </a:rPr>
              <a:t>i</a:t>
            </a:r>
            <a:r>
              <a:rPr lang="en-AU" sz="1500">
                <a:solidFill>
                  <a:schemeClr val="bg2">
                    <a:lumMod val="10000"/>
                  </a:schemeClr>
                </a:solidFill>
                <a:cs typeface="Arial" panose="020B0604020202020204" pitchFamily="34" charset="0"/>
              </a:rPr>
              <a:t>.</a:t>
            </a:r>
          </a:p>
        </p:txBody>
      </p:sp>
      <p:sp>
        <p:nvSpPr>
          <p:cNvPr id="3" name="Slide Number Placeholder 2">
            <a:extLst>
              <a:ext uri="{FF2B5EF4-FFF2-40B4-BE49-F238E27FC236}">
                <a16:creationId xmlns:a16="http://schemas.microsoft.com/office/drawing/2014/main" id="{3DB55630-FACD-2CC0-138C-D8C6886245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Tree>
    <p:extLst>
      <p:ext uri="{BB962C8B-B14F-4D97-AF65-F5344CB8AC3E}">
        <p14:creationId xmlns:p14="http://schemas.microsoft.com/office/powerpoint/2010/main" val="263046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BDBE7"/>
        </a:solidFill>
        <a:effectLst/>
      </p:bgPr>
    </p:bg>
    <p:spTree>
      <p:nvGrpSpPr>
        <p:cNvPr id="1" name="">
          <a:extLst>
            <a:ext uri="{FF2B5EF4-FFF2-40B4-BE49-F238E27FC236}">
              <a16:creationId xmlns:a16="http://schemas.microsoft.com/office/drawing/2014/main" id="{347D17FE-8E31-5293-5003-4FA6957427A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D5CCED5-C707-0627-7F53-8D3545522620}"/>
              </a:ext>
            </a:extLst>
          </p:cNvPr>
          <p:cNvSpPr>
            <a:spLocks noGrp="1"/>
          </p:cNvSpPr>
          <p:nvPr>
            <p:ph type="title"/>
          </p:nvPr>
        </p:nvSpPr>
        <p:spPr/>
        <p:txBody>
          <a:bodyPr/>
          <a:lstStyle/>
          <a:p>
            <a:r>
              <a:rPr lang="en-AU">
                <a:latin typeface="+mj-lt"/>
              </a:rPr>
              <a:t>Activity 6.4 – influence and innovation </a:t>
            </a:r>
            <a:r>
              <a:rPr lang="en-AU" i="1">
                <a:latin typeface="+mj-lt"/>
              </a:rPr>
              <a:t>gagaku </a:t>
            </a:r>
            <a:r>
              <a:rPr lang="en-AU">
                <a:latin typeface="+mj-lt"/>
              </a:rPr>
              <a:t>style</a:t>
            </a:r>
          </a:p>
        </p:txBody>
      </p:sp>
      <p:sp>
        <p:nvSpPr>
          <p:cNvPr id="8" name="Text Placeholder 7">
            <a:extLst>
              <a:ext uri="{FF2B5EF4-FFF2-40B4-BE49-F238E27FC236}">
                <a16:creationId xmlns:a16="http://schemas.microsoft.com/office/drawing/2014/main" id="{DE63C052-BDB8-B5E9-4B48-B2BA4BED9FD4}"/>
              </a:ext>
            </a:extLst>
          </p:cNvPr>
          <p:cNvSpPr>
            <a:spLocks noGrp="1"/>
          </p:cNvSpPr>
          <p:nvPr>
            <p:ph type="body" sz="quarter" idx="18"/>
          </p:nvPr>
        </p:nvSpPr>
        <p:spPr/>
        <p:txBody>
          <a:bodyPr/>
          <a:lstStyle/>
          <a:p>
            <a:r>
              <a:rPr lang="en-AU">
                <a:latin typeface="+mj-lt"/>
              </a:rPr>
              <a:t>Composition</a:t>
            </a:r>
          </a:p>
        </p:txBody>
      </p:sp>
      <p:sp>
        <p:nvSpPr>
          <p:cNvPr id="7" name="Text Placeholder 6">
            <a:extLst>
              <a:ext uri="{FF2B5EF4-FFF2-40B4-BE49-F238E27FC236}">
                <a16:creationId xmlns:a16="http://schemas.microsoft.com/office/drawing/2014/main" id="{F1B5D458-536B-4448-F80A-78DFC36459AE}"/>
              </a:ext>
            </a:extLst>
          </p:cNvPr>
          <p:cNvSpPr>
            <a:spLocks noGrp="1"/>
          </p:cNvSpPr>
          <p:nvPr>
            <p:ph type="body" sz="quarter" idx="17"/>
          </p:nvPr>
        </p:nvSpPr>
        <p:spPr>
          <a:xfrm>
            <a:off x="411847" y="1441600"/>
            <a:ext cx="6479147" cy="5254400"/>
          </a:xfrm>
        </p:spPr>
        <p:txBody>
          <a:bodyPr/>
          <a:lstStyle/>
          <a:p>
            <a:r>
              <a:rPr lang="en-AU" sz="1800">
                <a:latin typeface="+mn-lt"/>
              </a:rPr>
              <a:t>Working in small groups, create a short, </a:t>
            </a:r>
            <a:r>
              <a:rPr lang="en-AU" sz="1800" i="1">
                <a:latin typeface="+mn-lt"/>
              </a:rPr>
              <a:t>gagaku</a:t>
            </a:r>
            <a:r>
              <a:rPr lang="en-AU" sz="1800">
                <a:latin typeface="+mn-lt"/>
              </a:rPr>
              <a:t> inspired composition of approximately 30 seconds to one minute, which includes some of the following musical features of </a:t>
            </a:r>
            <a:r>
              <a:rPr lang="en-AU" sz="1800" i="1">
                <a:latin typeface="+mn-lt"/>
              </a:rPr>
              <a:t>gagaku:</a:t>
            </a:r>
          </a:p>
          <a:p>
            <a:pPr marL="342900" indent="-342900">
              <a:buFont typeface="Arial" panose="020B0604020202020204" pitchFamily="34" charset="0"/>
              <a:buChar char="•"/>
            </a:pPr>
            <a:r>
              <a:rPr lang="en-AU" sz="1800">
                <a:latin typeface="+mn-lt"/>
              </a:rPr>
              <a:t>very slow tempo</a:t>
            </a:r>
          </a:p>
          <a:p>
            <a:pPr marL="342900" indent="-342900">
              <a:buFont typeface="Arial" panose="020B0604020202020204" pitchFamily="34" charset="0"/>
              <a:buChar char="•"/>
            </a:pPr>
            <a:r>
              <a:rPr lang="en-AU" sz="1800">
                <a:latin typeface="+mn-lt"/>
              </a:rPr>
              <a:t>staggered instrument entries</a:t>
            </a:r>
          </a:p>
          <a:p>
            <a:pPr marL="342900" indent="-342900">
              <a:buFont typeface="Arial" panose="020B0604020202020204" pitchFamily="34" charset="0"/>
              <a:buChar char="•"/>
            </a:pPr>
            <a:r>
              <a:rPr lang="en-AU" sz="1800">
                <a:latin typeface="+mn-lt"/>
              </a:rPr>
              <a:t>heterophonic texture</a:t>
            </a:r>
          </a:p>
          <a:p>
            <a:pPr marL="342900" indent="-342900">
              <a:buFont typeface="Arial" panose="020B0604020202020204" pitchFamily="34" charset="0"/>
              <a:buChar char="•"/>
            </a:pPr>
            <a:r>
              <a:rPr lang="en-AU" sz="1800">
                <a:latin typeface="+mn-lt"/>
              </a:rPr>
              <a:t>use of modes</a:t>
            </a:r>
          </a:p>
          <a:p>
            <a:pPr marL="342900" indent="-342900">
              <a:buFont typeface="Arial" panose="020B0604020202020204" pitchFamily="34" charset="0"/>
              <a:buChar char="•"/>
            </a:pPr>
            <a:r>
              <a:rPr lang="en-AU" sz="1800">
                <a:latin typeface="+mn-lt"/>
              </a:rPr>
              <a:t>long, drawn out phrases</a:t>
            </a:r>
          </a:p>
          <a:p>
            <a:pPr marL="342900" indent="-342900">
              <a:buFont typeface="Arial" panose="020B0604020202020204" pitchFamily="34" charset="0"/>
              <a:buChar char="•"/>
            </a:pPr>
            <a:r>
              <a:rPr lang="en-AU" sz="1800">
                <a:latin typeface="+mn-lt"/>
              </a:rPr>
              <a:t>use of space and silence</a:t>
            </a:r>
          </a:p>
          <a:p>
            <a:r>
              <a:rPr lang="en-AU" sz="1800">
                <a:latin typeface="+mn-lt"/>
              </a:rPr>
              <a:t>Perform your composition to the class.</a:t>
            </a:r>
          </a:p>
        </p:txBody>
      </p:sp>
      <p:sp>
        <p:nvSpPr>
          <p:cNvPr id="4" name="Rectangle: Rounded Corners 3">
            <a:extLst>
              <a:ext uri="{FF2B5EF4-FFF2-40B4-BE49-F238E27FC236}">
                <a16:creationId xmlns:a16="http://schemas.microsoft.com/office/drawing/2014/main" id="{C42AC1B0-915D-60AD-844D-2B93D3E8785A}"/>
              </a:ext>
            </a:extLst>
          </p:cNvPr>
          <p:cNvSpPr/>
          <p:nvPr/>
        </p:nvSpPr>
        <p:spPr>
          <a:xfrm>
            <a:off x="7220931" y="1441600"/>
            <a:ext cx="4559222" cy="3191934"/>
          </a:xfrm>
          <a:prstGeom prst="roundRect">
            <a:avLst>
              <a:gd name="adj" fmla="val 10301"/>
            </a:avLst>
          </a:prstGeom>
          <a:solidFill>
            <a:schemeClr val="bg1"/>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50000"/>
              </a:lnSpc>
              <a:spcAft>
                <a:spcPts val="1200"/>
              </a:spcAft>
            </a:pPr>
            <a:r>
              <a:rPr lang="en-AU" sz="1800" b="1">
                <a:solidFill>
                  <a:schemeClr val="bg2">
                    <a:lumMod val="10000"/>
                  </a:schemeClr>
                </a:solidFill>
                <a:cs typeface="Arial" panose="020B0604020202020204" pitchFamily="34" charset="0"/>
              </a:rPr>
              <a:t>Reflection questions</a:t>
            </a:r>
          </a:p>
          <a:p>
            <a:pPr marL="285750" indent="-285750">
              <a:lnSpc>
                <a:spcPct val="150000"/>
              </a:lnSpc>
              <a:spcAft>
                <a:spcPts val="1200"/>
              </a:spcAft>
              <a:buFont typeface="Arial" panose="020B0604020202020204" pitchFamily="34" charset="0"/>
              <a:buChar char="•"/>
            </a:pPr>
            <a:r>
              <a:rPr lang="en-AU" sz="1800">
                <a:solidFill>
                  <a:schemeClr val="bg2">
                    <a:lumMod val="10000"/>
                  </a:schemeClr>
                </a:solidFill>
                <a:cs typeface="Arial" panose="020B0604020202020204" pitchFamily="34" charset="0"/>
              </a:rPr>
              <a:t>What worked well?</a:t>
            </a:r>
          </a:p>
          <a:p>
            <a:pPr marL="285750" indent="-285750">
              <a:lnSpc>
                <a:spcPct val="150000"/>
              </a:lnSpc>
              <a:spcAft>
                <a:spcPts val="1200"/>
              </a:spcAft>
              <a:buFont typeface="Arial" panose="020B0604020202020204" pitchFamily="34" charset="0"/>
              <a:buChar char="•"/>
            </a:pPr>
            <a:r>
              <a:rPr lang="en-AU" sz="1800">
                <a:solidFill>
                  <a:schemeClr val="bg2">
                    <a:lumMod val="10000"/>
                  </a:schemeClr>
                </a:solidFill>
                <a:cs typeface="Arial" panose="020B0604020202020204" pitchFamily="34" charset="0"/>
              </a:rPr>
              <a:t>What was challenging about the task and how did you resolve this?</a:t>
            </a:r>
          </a:p>
          <a:p>
            <a:pPr marL="285750" indent="-285750">
              <a:lnSpc>
                <a:spcPct val="150000"/>
              </a:lnSpc>
              <a:spcAft>
                <a:spcPts val="1200"/>
              </a:spcAft>
              <a:buFont typeface="Arial" panose="020B0604020202020204" pitchFamily="34" charset="0"/>
              <a:buChar char="•"/>
            </a:pPr>
            <a:r>
              <a:rPr lang="en-AU" sz="1800">
                <a:solidFill>
                  <a:schemeClr val="bg2">
                    <a:lumMod val="10000"/>
                  </a:schemeClr>
                </a:solidFill>
                <a:cs typeface="Arial" panose="020B0604020202020204" pitchFamily="34" charset="0"/>
              </a:rPr>
              <a:t>What did you notice about the texture?</a:t>
            </a:r>
          </a:p>
        </p:txBody>
      </p:sp>
      <p:sp>
        <p:nvSpPr>
          <p:cNvPr id="3" name="Slide Number Placeholder 2">
            <a:extLst>
              <a:ext uri="{FF2B5EF4-FFF2-40B4-BE49-F238E27FC236}">
                <a16:creationId xmlns:a16="http://schemas.microsoft.com/office/drawing/2014/main" id="{21CBB009-68B9-2300-F392-B4FCAB653C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9568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29542-32DD-6C11-0D33-6F0F5EA9FAF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92E006E-1F49-FABF-F7E5-D1847D0A205E}"/>
              </a:ext>
            </a:extLst>
          </p:cNvPr>
          <p:cNvSpPr>
            <a:spLocks noGrp="1"/>
          </p:cNvSpPr>
          <p:nvPr>
            <p:ph type="ctrTitle"/>
          </p:nvPr>
        </p:nvSpPr>
        <p:spPr>
          <a:xfrm>
            <a:off x="495770" y="354337"/>
            <a:ext cx="11143316" cy="800681"/>
          </a:xfrm>
        </p:spPr>
        <p:txBody>
          <a:bodyPr/>
          <a:lstStyle/>
          <a:p>
            <a:r>
              <a:rPr lang="en-AU">
                <a:latin typeface="+mj-lt"/>
                <a:cs typeface="Arial"/>
              </a:rPr>
              <a:t>Learning sequence 7  </a:t>
            </a:r>
            <a:br>
              <a:rPr lang="en-AU">
                <a:latin typeface="+mj-lt"/>
                <a:cs typeface="Arial"/>
              </a:rPr>
            </a:br>
            <a:r>
              <a:rPr lang="en-AU">
                <a:latin typeface="+mj-lt"/>
                <a:cs typeface="Arial"/>
              </a:rPr>
              <a:t>The future voice</a:t>
            </a:r>
            <a:br>
              <a:rPr lang="en-AU">
                <a:latin typeface="+mj-lt"/>
                <a:cs typeface="Arial"/>
              </a:rPr>
            </a:br>
            <a:r>
              <a:rPr lang="en-AU" sz="2800">
                <a:latin typeface="+mj-lt"/>
                <a:cs typeface="Arial"/>
              </a:rPr>
              <a:t>Hatsune Miku and J-pop</a:t>
            </a:r>
            <a:endParaRPr lang="en-AU" sz="2800" i="1">
              <a:latin typeface="+mj-lt"/>
              <a:cs typeface="Arial"/>
            </a:endParaRPr>
          </a:p>
        </p:txBody>
      </p:sp>
      <p:pic>
        <p:nvPicPr>
          <p:cNvPr id="3" name="Picture 2">
            <a:extLst>
              <a:ext uri="{FF2B5EF4-FFF2-40B4-BE49-F238E27FC236}">
                <a16:creationId xmlns:a16="http://schemas.microsoft.com/office/drawing/2014/main" id="{D94D4065-8E07-3F8B-108D-9FA79260FCE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9933" y="1925052"/>
            <a:ext cx="5787343" cy="4652211"/>
          </a:xfrm>
          <a:prstGeom prst="rect">
            <a:avLst/>
          </a:prstGeom>
        </p:spPr>
      </p:pic>
    </p:spTree>
    <p:extLst>
      <p:ext uri="{BB962C8B-B14F-4D97-AF65-F5344CB8AC3E}">
        <p14:creationId xmlns:p14="http://schemas.microsoft.com/office/powerpoint/2010/main" val="291919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8C60-D999-7E35-FCF2-1A92C2F6A8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500CBB-9D51-46AE-65BA-8B6BB0051835}"/>
              </a:ext>
            </a:extLst>
          </p:cNvPr>
          <p:cNvSpPr>
            <a:spLocks noGrp="1"/>
          </p:cNvSpPr>
          <p:nvPr>
            <p:ph type="title"/>
          </p:nvPr>
        </p:nvSpPr>
        <p:spPr/>
        <p:txBody>
          <a:bodyPr/>
          <a:lstStyle/>
          <a:p>
            <a:r>
              <a:rPr lang="en-AU">
                <a:latin typeface="+mj-lt"/>
              </a:rPr>
              <a:t>Learning intentions and success criteria (7)</a:t>
            </a:r>
          </a:p>
        </p:txBody>
      </p:sp>
      <p:sp>
        <p:nvSpPr>
          <p:cNvPr id="3" name="TextBox 2">
            <a:extLst>
              <a:ext uri="{FF2B5EF4-FFF2-40B4-BE49-F238E27FC236}">
                <a16:creationId xmlns:a16="http://schemas.microsoft.com/office/drawing/2014/main" id="{94616270-7562-38EC-2020-CBE5397AA0E4}"/>
              </a:ext>
            </a:extLst>
          </p:cNvPr>
          <p:cNvSpPr txBox="1"/>
          <p:nvPr/>
        </p:nvSpPr>
        <p:spPr>
          <a:xfrm>
            <a:off x="359998" y="1825081"/>
            <a:ext cx="11303000" cy="43401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600" b="1">
                <a:solidFill>
                  <a:schemeClr val="accent1"/>
                </a:solidFill>
                <a:latin typeface="+mj-lt"/>
                <a:cs typeface="Arial"/>
              </a:rPr>
              <a:t>We are learning to</a:t>
            </a:r>
          </a:p>
          <a:p>
            <a:pPr marL="342900" lvl="0" indent="-342900">
              <a:lnSpc>
                <a:spcPct val="150000"/>
              </a:lnSpc>
              <a:spcAft>
                <a:spcPts val="600"/>
              </a:spcAft>
              <a:buFont typeface="Arial" panose="020B0604020202020204" pitchFamily="34" charset="0"/>
              <a:buChar char="•"/>
            </a:pPr>
            <a:r>
              <a:rPr lang="en-GB" sz="1600"/>
              <a:t>understand how technology shapes the sound and identity of J-pop and Vocaloid music</a:t>
            </a:r>
          </a:p>
          <a:p>
            <a:pPr marL="342900" lvl="0" indent="-342900">
              <a:lnSpc>
                <a:spcPct val="150000"/>
              </a:lnSpc>
              <a:spcAft>
                <a:spcPts val="600"/>
              </a:spcAft>
              <a:buFont typeface="Arial" panose="020B0604020202020204" pitchFamily="34" charset="0"/>
              <a:buChar char="•"/>
            </a:pPr>
            <a:r>
              <a:rPr lang="en-GB" sz="1600"/>
              <a:t>analyse harmonic progressions and textural features in J-pop repertoire</a:t>
            </a:r>
          </a:p>
          <a:p>
            <a:pPr marL="342900" lvl="0" indent="-342900">
              <a:lnSpc>
                <a:spcPct val="150000"/>
              </a:lnSpc>
              <a:spcAft>
                <a:spcPts val="600"/>
              </a:spcAft>
              <a:buFont typeface="Arial" panose="020B0604020202020204" pitchFamily="34" charset="0"/>
              <a:buChar char="•"/>
            </a:pPr>
            <a:r>
              <a:rPr lang="en-GB" sz="1600"/>
              <a:t>explore authorship and identity in technology-driven music.</a:t>
            </a:r>
          </a:p>
          <a:p>
            <a:pPr marL="342900" lvl="0" indent="-342900">
              <a:lnSpc>
                <a:spcPct val="150000"/>
              </a:lnSpc>
              <a:spcAft>
                <a:spcPts val="600"/>
              </a:spcAft>
              <a:buFont typeface="Arial" panose="020B0604020202020204" pitchFamily="34" charset="0"/>
              <a:buChar char="•"/>
            </a:pPr>
            <a:r>
              <a:rPr lang="en-GB" sz="1600"/>
              <a:t>perform </a:t>
            </a:r>
            <a:r>
              <a:rPr lang="en-AU" sz="1600"/>
              <a:t>J-pop progressions, hooks and textures using live instruments and voice.</a:t>
            </a:r>
            <a:endParaRPr lang="en-AU" sz="1600">
              <a:solidFill>
                <a:schemeClr val="accent1"/>
              </a:solidFill>
              <a:cs typeface="Arial"/>
            </a:endParaRPr>
          </a:p>
          <a:p>
            <a:pPr lvl="0">
              <a:lnSpc>
                <a:spcPct val="150000"/>
              </a:lnSpc>
              <a:spcAft>
                <a:spcPts val="600"/>
              </a:spcAft>
            </a:pPr>
            <a:r>
              <a:rPr lang="en-AU" sz="1600" b="1">
                <a:solidFill>
                  <a:schemeClr val="accent1"/>
                </a:solidFill>
                <a:latin typeface="+mj-lt"/>
                <a:cs typeface="Arial"/>
              </a:rPr>
              <a:t>We can</a:t>
            </a:r>
          </a:p>
          <a:p>
            <a:pPr marL="342900" indent="-342900">
              <a:lnSpc>
                <a:spcPct val="150000"/>
              </a:lnSpc>
              <a:spcAft>
                <a:spcPts val="600"/>
              </a:spcAft>
              <a:buFont typeface="Arial" panose="020B0604020202020204" pitchFamily="34" charset="0"/>
              <a:buChar char="•"/>
            </a:pPr>
            <a:r>
              <a:rPr lang="en-GB" sz="1600"/>
              <a:t>describe </a:t>
            </a:r>
            <a:r>
              <a:rPr lang="en-AU" sz="1600"/>
              <a:t>the role of Vocaloid technology in performance and production</a:t>
            </a:r>
          </a:p>
          <a:p>
            <a:pPr marL="342900" indent="-342900">
              <a:lnSpc>
                <a:spcPct val="150000"/>
              </a:lnSpc>
              <a:spcAft>
                <a:spcPts val="600"/>
              </a:spcAft>
              <a:buFont typeface="Arial" panose="020B0604020202020204" pitchFamily="34" charset="0"/>
              <a:buChar char="•"/>
            </a:pPr>
            <a:r>
              <a:rPr lang="en-AU" sz="1600"/>
              <a:t>identify and perform common chord progressions used in J-pop</a:t>
            </a:r>
            <a:r>
              <a:rPr lang="en-US" sz="1600"/>
              <a:t>.</a:t>
            </a:r>
            <a:endParaRPr lang="en-GB" sz="1600"/>
          </a:p>
          <a:p>
            <a:pPr marL="342900" indent="-342900">
              <a:lnSpc>
                <a:spcPct val="150000"/>
              </a:lnSpc>
              <a:spcAft>
                <a:spcPts val="600"/>
              </a:spcAft>
              <a:buFont typeface="Arial" panose="020B0604020202020204" pitchFamily="34" charset="0"/>
              <a:buChar char="•"/>
            </a:pPr>
            <a:r>
              <a:rPr lang="en-GB" sz="1600"/>
              <a:t>compare different versions of the same piece, explaining how musical features are manipulated</a:t>
            </a:r>
          </a:p>
          <a:p>
            <a:pPr marL="342900" indent="-342900">
              <a:lnSpc>
                <a:spcPct val="150000"/>
              </a:lnSpc>
              <a:spcAft>
                <a:spcPts val="600"/>
              </a:spcAft>
              <a:buFont typeface="Arial" panose="020B0604020202020204" pitchFamily="34" charset="0"/>
              <a:buChar char="•"/>
            </a:pPr>
            <a:r>
              <a:rPr lang="en-GB" sz="1600"/>
              <a:t>perform </a:t>
            </a:r>
            <a:r>
              <a:rPr lang="en-AU" sz="1600"/>
              <a:t>short melodic hooks and layered textures inspired by J-pop and Vocaloid styles.</a:t>
            </a:r>
          </a:p>
        </p:txBody>
      </p:sp>
      <p:sp>
        <p:nvSpPr>
          <p:cNvPr id="2" name="Slide Number Placeholder 1">
            <a:extLst>
              <a:ext uri="{FF2B5EF4-FFF2-40B4-BE49-F238E27FC236}">
                <a16:creationId xmlns:a16="http://schemas.microsoft.com/office/drawing/2014/main" id="{10103E21-F23C-3D19-A2E6-D3128FACAE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spTree>
    <p:extLst>
      <p:ext uri="{BB962C8B-B14F-4D97-AF65-F5344CB8AC3E}">
        <p14:creationId xmlns:p14="http://schemas.microsoft.com/office/powerpoint/2010/main" val="3291635837"/>
      </p:ext>
    </p:extLst>
  </p:cSld>
  <p:clrMapOvr>
    <a:masterClrMapping/>
  </p:clrMapOvr>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24ee120e7ee0fb7742bf43e0d8bc6815">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f36106e3296bc7e83bbab5b246a94dc4"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adytopublish xmlns="95386ad3-46d6-4eb6-bbc1-9b19b13a5756">false</Readytopublish>
    <InDAM xmlns="95386ad3-46d6-4eb6-bbc1-9b19b13a5756">false</InDAM>
    <Migrated xmlns="95386ad3-46d6-4eb6-bbc1-9b19b13a5756">true</Migrated>
    <lcf76f155ced4ddcb4097134ff3c332f xmlns="95386ad3-46d6-4eb6-bbc1-9b19b13a5756">
      <Terms xmlns="http://schemas.microsoft.com/office/infopath/2007/PartnerControls"/>
    </lcf76f155ced4ddcb4097134ff3c332f>
    <Description2 xmlns="95386ad3-46d6-4eb6-bbc1-9b19b13a5756" xsi:nil="true"/>
    <TaxCatchAll xmlns="9191b990-ddf9-46cb-8ffe-20db9d3a58aa" xsi:nil="true"/>
  </documentManagement>
</p:properties>
</file>

<file path=customXml/itemProps1.xml><?xml version="1.0" encoding="utf-8"?>
<ds:datastoreItem xmlns:ds="http://schemas.openxmlformats.org/officeDocument/2006/customXml" ds:itemID="{6F5E0E62-403A-4673-8AFC-B11CE9545D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8C4F83-71C3-4412-BBD0-CA6AB04D3476}">
  <ds:schemaRefs>
    <ds:schemaRef ds:uri="http://schemas.microsoft.com/sharepoint/v3/contenttype/forms"/>
  </ds:schemaRefs>
</ds:datastoreItem>
</file>

<file path=customXml/itemProps3.xml><?xml version="1.0" encoding="utf-8"?>
<ds:datastoreItem xmlns:ds="http://schemas.openxmlformats.org/officeDocument/2006/customXml" ds:itemID="{C86896A9-423C-48A7-B73E-4F453A2EAE0A}">
  <ds:schemaRefs>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http://purl.org/dc/dcmitype/"/>
    <ds:schemaRef ds:uri="http://schemas.openxmlformats.org/package/2006/metadata/core-properties"/>
    <ds:schemaRef ds:uri="9191b990-ddf9-46cb-8ffe-20db9d3a58aa"/>
    <ds:schemaRef ds:uri="95386ad3-46d6-4eb6-bbc1-9b19b13a5756"/>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student-facing-secondary-template-2025-v1 (1)</Template>
  <TotalTime>9</TotalTime>
  <Words>16780</Words>
  <Application>Microsoft Office PowerPoint</Application>
  <PresentationFormat>Widescreen</PresentationFormat>
  <Paragraphs>1466</Paragraphs>
  <Slides>151</Slides>
  <Notes>146</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151</vt:i4>
      </vt:variant>
    </vt:vector>
  </HeadingPairs>
  <TitlesOfParts>
    <vt:vector size="161" baseType="lpstr">
      <vt:lpstr>ＭＳ Ｐゴシック</vt:lpstr>
      <vt:lpstr>Arial</vt:lpstr>
      <vt:lpstr>Times New Roman</vt:lpstr>
      <vt:lpstr>Public Sans</vt:lpstr>
      <vt:lpstr>Segoe UI</vt:lpstr>
      <vt:lpstr>Roboto</vt:lpstr>
      <vt:lpstr>Calibri</vt:lpstr>
      <vt:lpstr>Cambria Math</vt:lpstr>
      <vt:lpstr>Open Sans</vt:lpstr>
      <vt:lpstr>NSWG Corporate</vt:lpstr>
      <vt:lpstr>Instructions for use</vt:lpstr>
      <vt:lpstr>Influence and innovation</vt:lpstr>
      <vt:lpstr>Lessons</vt:lpstr>
      <vt:lpstr>Learning sequence 1   The beauty of taiko</vt:lpstr>
      <vt:lpstr>Learning intentions and success criteria (1)</vt:lpstr>
      <vt:lpstr>Activity 1.1 – an introduction to taiko (1)</vt:lpstr>
      <vt:lpstr>Activity 1.1 – an introduction to taiko (2)</vt:lpstr>
      <vt:lpstr>Activity 1.2 – ‘Hana Hachijo’ – The Beauty of 8 (1)</vt:lpstr>
      <vt:lpstr>Activity 1.2 – ’Hana Hachijo’ – The Beauty of 8 (2)</vt:lpstr>
      <vt:lpstr>Activity 1.2 – ‘Hana Hachijo’ – The Beauty of 8 (1) </vt:lpstr>
      <vt:lpstr>Activity 1.2 – ‘Hana Hachijo’ – The Beauty of 8 (2)</vt:lpstr>
      <vt:lpstr>Activity 1.4 – safety in the music classroom (1)</vt:lpstr>
      <vt:lpstr>Activity number 1.4 – safety in the music classroom (2)</vt:lpstr>
      <vt:lpstr>Activity 1.3 – the sound of taiko (1)</vt:lpstr>
      <vt:lpstr>Activity 1.3 – the sound of taiko (2)</vt:lpstr>
      <vt:lpstr>Activity 1.3 – the sound of taiko (3)</vt:lpstr>
      <vt:lpstr>Activity 1.3 – the sound of taiko (4)</vt:lpstr>
      <vt:lpstr>Activity 1.4 – ‘Kagemusha’ (1)</vt:lpstr>
      <vt:lpstr>Activity 1.4 – ‘Kagemusha’ (2)</vt:lpstr>
      <vt:lpstr>Activity 1.5 – compositional analysis (1)</vt:lpstr>
      <vt:lpstr>Activity 1.5 – compositional analysis (2)</vt:lpstr>
      <vt:lpstr>Activity 1.5 – compositional analysis (3)</vt:lpstr>
      <vt:lpstr>Activity 1.5 – compositional analysis (4)</vt:lpstr>
      <vt:lpstr>Activity 1.5 – compositional analysis (5)</vt:lpstr>
      <vt:lpstr>Learning sequence 2   From tradition to tomorrow</vt:lpstr>
      <vt:lpstr>Learning intentions and success criteria (2)</vt:lpstr>
      <vt:lpstr>Activity 2.1 – the influence of cultural change</vt:lpstr>
      <vt:lpstr>Activity 2.2 – 'Become' that other side (1)</vt:lpstr>
      <vt:lpstr>Activity 2.2 – ‘Become’ that other side (2)</vt:lpstr>
      <vt:lpstr>Activity 2.2 – ’Become’ that other side (3)</vt:lpstr>
      <vt:lpstr>Activity 2.3 – rhythmic transformation (1)</vt:lpstr>
      <vt:lpstr>Activity 2.3 – rhythmic transformation (2)</vt:lpstr>
      <vt:lpstr>Activity 2.3 – rhythmic transformation (3)</vt:lpstr>
      <vt:lpstr>Activity 2.4 – the significance of 7 (1)</vt:lpstr>
      <vt:lpstr>Activity 2.4 – the significance of 7 (2)</vt:lpstr>
      <vt:lpstr>Activity 2.4 – the significance of 7 (3)</vt:lpstr>
      <vt:lpstr>Activity 2.4 – the significance of 7 (4)</vt:lpstr>
      <vt:lpstr>Activity 2.4 – the significance of 7 (5)</vt:lpstr>
      <vt:lpstr>Activity 2.4 – the significance of 7 (6)</vt:lpstr>
      <vt:lpstr>Activity 2.4 – the significance of 7 (7)</vt:lpstr>
      <vt:lpstr>Activity 2.4 – the significance of 7 (8)</vt:lpstr>
      <vt:lpstr>Activity 2.4 – the significance of 7 (9)</vt:lpstr>
      <vt:lpstr>Activity 2.5 – practising ‘Pearl’ (1)</vt:lpstr>
      <vt:lpstr>Activity 2.5 – practising ‘Pearl’ (2)</vt:lpstr>
      <vt:lpstr>Activity 2.5 – practising ‘Pearl’ (3)</vt:lpstr>
      <vt:lpstr>Activity 2.5 – practising ‘Pearl’ (4)</vt:lpstr>
      <vt:lpstr>Activity 2.5 – practising ‘Pearl’ (5)</vt:lpstr>
      <vt:lpstr>Learning sequence 3   Suzume unlocked – the sound of anime</vt:lpstr>
      <vt:lpstr>Learning intentions and success criteria (3)</vt:lpstr>
      <vt:lpstr>Activity 3.1 – discovering Suzume (1)</vt:lpstr>
      <vt:lpstr>Activity 3.1 – discovering Suzume (2)</vt:lpstr>
      <vt:lpstr>Activity 3.1 – discovering Suzume (3)</vt:lpstr>
      <vt:lpstr>Activity 3.2 – Suzume – the main theme (1)</vt:lpstr>
      <vt:lpstr>Activity 3.2 – Suzume – the main theme (2)</vt:lpstr>
      <vt:lpstr>Activity 3.3 –  comparison (1)</vt:lpstr>
      <vt:lpstr>Activity 3.3 –  comparison (2)</vt:lpstr>
      <vt:lpstr>Activity 3.4 –  inside the composing process</vt:lpstr>
      <vt:lpstr>Activity 3.5 – abandoned places (1)  </vt:lpstr>
      <vt:lpstr>Activity 3.5 –  abandoned places (2)</vt:lpstr>
      <vt:lpstr>Learning sequence 4   From 8 bit to epic  Music in Japanese gaming</vt:lpstr>
      <vt:lpstr>Learning intentions and success criteria (4)</vt:lpstr>
      <vt:lpstr>Activity 4.1 – What is a motif? (1)</vt:lpstr>
      <vt:lpstr>Activity 4.1 – What is a motif? (2)</vt:lpstr>
      <vt:lpstr>Activity 4.1 – What is a motif? (3)</vt:lpstr>
      <vt:lpstr>Activity 4.1 – What is a motif? (4)</vt:lpstr>
      <vt:lpstr>Activity 4.2 – loop-based composition (1)</vt:lpstr>
      <vt:lpstr>Activity 4.2 – loop-based composition (2)</vt:lpstr>
      <vt:lpstr>Activity 4.2 – loop-based composition (3)</vt:lpstr>
      <vt:lpstr>Activity 4.3 – metre madness (1)</vt:lpstr>
      <vt:lpstr>Activity 4.3 – metre madness (2)</vt:lpstr>
      <vt:lpstr>Learning sequence 5   Boss battles and beats  Music in Japanese gaming</vt:lpstr>
      <vt:lpstr>Learning intentions and success criteria (5)</vt:lpstr>
      <vt:lpstr>Activity 5.1 – Nobuo Uematsu</vt:lpstr>
      <vt:lpstr>Activity 5.2 – composing ‘One–Winged Angel’ </vt:lpstr>
      <vt:lpstr>Activity 5.3 – Who inspired Uematsu?</vt:lpstr>
      <vt:lpstr>Activity 5.4 – harmonic revision (1)</vt:lpstr>
      <vt:lpstr>Activity 5.4 – harmonic revision (2)</vt:lpstr>
      <vt:lpstr>Activity 5.4 – harmonic revision (3)</vt:lpstr>
      <vt:lpstr>Activity 5.4 – harmonic revision (4)</vt:lpstr>
      <vt:lpstr>Activity 5.4 – harmonic revision (5)</vt:lpstr>
      <vt:lpstr>Activity 5.4 – harmonic revision (6)</vt:lpstr>
      <vt:lpstr>Activity 5.4 – harmonic revision (7)</vt:lpstr>
      <vt:lpstr>Activity 5.4 – harmonic revision (8)</vt:lpstr>
      <vt:lpstr>Activity 5.4 – harmonic revision (9)</vt:lpstr>
      <vt:lpstr>Activity 5.4 – harmonic revision (10)</vt:lpstr>
      <vt:lpstr>Activity 5.4 – harmonic revision (11)</vt:lpstr>
      <vt:lpstr>Activity 5.4 – harmonic revision (12)</vt:lpstr>
      <vt:lpstr>Activity 5.5 – harmonic exploration in ‘One-Winged Angel’ (1)</vt:lpstr>
      <vt:lpstr>Activity 5.5 – harmonic exploration in ‘One-Winged Angel’ (2)</vt:lpstr>
      <vt:lpstr>Learning sequence 6   Gagaku  The traditional court music of Japan</vt:lpstr>
      <vt:lpstr>Learning intentions and success criteria (6)</vt:lpstr>
      <vt:lpstr>Activity 6.1 – exploring gagaku</vt:lpstr>
      <vt:lpstr>Activity 6.2 – performing ‘Etenraku’ (1)</vt:lpstr>
      <vt:lpstr>Activity 6.2 – performing ‘Etenraku’ (2)</vt:lpstr>
      <vt:lpstr>Activity 6.2 – performing ‘Etenraku’ (3)</vt:lpstr>
      <vt:lpstr>Activity 6.2 – performing ‘Etenraku’ (4)</vt:lpstr>
      <vt:lpstr>Activity 6.4 – influence and innovation gagaku style</vt:lpstr>
      <vt:lpstr>Learning sequence 7   The future voice Hatsune Miku and J-pop</vt:lpstr>
      <vt:lpstr>Learning intentions and success criteria (7)</vt:lpstr>
      <vt:lpstr>Activity 7.1 – What is a Vocaloid? Who is Hatsune Miku? (1)</vt:lpstr>
      <vt:lpstr>Activity 7.1 – What is a Vocaloid? Who is Hatsune Miku? (2)</vt:lpstr>
      <vt:lpstr>Activity 7.1 – What is a Vocaloid? Who is Hatsune Miku? (3)</vt:lpstr>
      <vt:lpstr>Activity 7.1 – What is a Vocaloid? Who is Hatsune Miku? (4)</vt:lpstr>
      <vt:lpstr>Activity 7.1 – What is a Vocaloid? Who is Hatsune Miku? (5)</vt:lpstr>
      <vt:lpstr>Activity 7.1 – What is a Vocaloid? Who is Hatsune Miku? (6)</vt:lpstr>
      <vt:lpstr>Activity 7.1 – What is a Vocaloid? Who is Hatsune Miku? (7)</vt:lpstr>
      <vt:lpstr>Activity 7.2 – from folk to future (1)</vt:lpstr>
      <vt:lpstr>Activity 7.2 – from folk to future (2)</vt:lpstr>
      <vt:lpstr>Activity 7.2 – from folk to future (3)</vt:lpstr>
      <vt:lpstr>Activity 7.3 – a ‘Polkka’ performance (1)</vt:lpstr>
      <vt:lpstr>Activity 7.3 – a ‘Polkka’ performance (2)</vt:lpstr>
      <vt:lpstr>Activity 7.4 – reimagining the ‘Ievan Polkka’ (1)</vt:lpstr>
      <vt:lpstr>Activity 7.4 – reimagining the ‘Ievan Polkka’ (2)</vt:lpstr>
      <vt:lpstr>Activity 7.4 – reimagining the ‘Ievan Polkka’ (3)</vt:lpstr>
      <vt:lpstr>Learning sequence 8   In the loop Using a loop-based Digital Audio Workstation (DAW)</vt:lpstr>
      <vt:lpstr>Learning intentions and success criteria (8)</vt:lpstr>
      <vt:lpstr>Activity 8.1 – getting started in a loop-based DAW (1)</vt:lpstr>
      <vt:lpstr>Activity 8.1 – getting started in a loop-based DAW (2)</vt:lpstr>
      <vt:lpstr>Activity 8.1 – getting started in a loop-based DAW (3)</vt:lpstr>
      <vt:lpstr>Activity 8.1 – getting started in a loop-based DAW (4)</vt:lpstr>
      <vt:lpstr>Activity 8.1 – getting started in a loop-based DAW (5)</vt:lpstr>
      <vt:lpstr>Activity 8.1 – getting started in a loop-based DAW (6) </vt:lpstr>
      <vt:lpstr>Activity 8.1 – getting started in a loop-based DAW (7)</vt:lpstr>
      <vt:lpstr>Activity 8.2 – building layers and loops (1)</vt:lpstr>
      <vt:lpstr>Activity 8.2 – building layers and loops (2)</vt:lpstr>
      <vt:lpstr>Activity 8.2 – building layers and loops (3)</vt:lpstr>
      <vt:lpstr>Activity 8.3 – stylistic influence and creativity</vt:lpstr>
      <vt:lpstr>Activity 8.4 – structuring and refining</vt:lpstr>
      <vt:lpstr>Learning sequence 9   Track work Composing in a Digital Audio Workstation (DAW) Assessment Task</vt:lpstr>
      <vt:lpstr>Learning intentions and success criteria (9)</vt:lpstr>
      <vt:lpstr>Activity 9.1 – project setup and first experiments (1)</vt:lpstr>
      <vt:lpstr>Activity 9.1 – project setup and first experiments (2)</vt:lpstr>
      <vt:lpstr>Activity 9.2 – developing layers (1)</vt:lpstr>
      <vt:lpstr>Activity 9.2 – developing layers (2)</vt:lpstr>
      <vt:lpstr>Activity 9.3 – stylistic influence (1)</vt:lpstr>
      <vt:lpstr>Activity 9.3 – stylistic influence (2)</vt:lpstr>
      <vt:lpstr>Activity 9.4 – structuring and refining (1)</vt:lpstr>
      <vt:lpstr>Activity 9.4 – structuring and refining (2)</vt:lpstr>
      <vt:lpstr>Activity 9.5 – composition portfolio progress (1)</vt:lpstr>
      <vt:lpstr>Activity 9.5 – composition portfolio progress (2)</vt:lpstr>
      <vt:lpstr>Activity 9.6 – finalising work (1)</vt:lpstr>
      <vt:lpstr>Activity 9.6 – finalising work (2)</vt:lpstr>
      <vt:lpstr>Learning sequence 10   Final mix Listening and reflection</vt:lpstr>
      <vt:lpstr>Learning intentions and success criteria (10)</vt:lpstr>
      <vt:lpstr>Activity 10.1 – peer listening and feedback</vt:lpstr>
      <vt:lpstr>Activity 10.2 – reflection and class discussion</vt:lpstr>
      <vt:lpstr>References (1)</vt:lpstr>
      <vt:lpstr>References (2)</vt:lpstr>
      <vt:lpstr>References (3)</vt:lpstr>
      <vt:lpstr>References (4)</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Influence and innovation – slide deck – Music, Stage 5</dc:title>
  <dc:creator>NSW Department of Education</dc:creator>
  <dcterms:created xsi:type="dcterms:W3CDTF">2025-12-01T02:59:48Z</dcterms:created>
  <dcterms:modified xsi:type="dcterms:W3CDTF">2025-12-12T00:43:55Z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2025-12-01T02:59:59Z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f4a02920-055d-4b0a-bb61-2c891026f248</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ContentTypeId">
    <vt:lpwstr>0x0101004A1D8124FFB2A1438B815462E05615AB</vt:lpwstr>
  </property>
  <property fmtid="{D5CDD505-2E9C-101B-9397-08002B2CF9AE}" pid="11" name="MediaServiceImageTags">
    <vt:lpwstr/>
  </property>
</Properties>
</file>