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60" r:id="rId4"/>
  </p:sldMasterIdLst>
  <p:notesMasterIdLst>
    <p:notesMasterId r:id="rId111"/>
  </p:notesMasterIdLst>
  <p:handoutMasterIdLst>
    <p:handoutMasterId r:id="rId112"/>
  </p:handoutMasterIdLst>
  <p:sldIdLst>
    <p:sldId id="26381" r:id="rId5"/>
    <p:sldId id="266" r:id="rId6"/>
    <p:sldId id="26359" r:id="rId7"/>
    <p:sldId id="271" r:id="rId8"/>
    <p:sldId id="26383" r:id="rId9"/>
    <p:sldId id="26432" r:id="rId10"/>
    <p:sldId id="2147472248" r:id="rId11"/>
    <p:sldId id="26445" r:id="rId12"/>
    <p:sldId id="26446" r:id="rId13"/>
    <p:sldId id="2147472267" r:id="rId14"/>
    <p:sldId id="26430" r:id="rId15"/>
    <p:sldId id="26437" r:id="rId16"/>
    <p:sldId id="26447" r:id="rId17"/>
    <p:sldId id="2147472269" r:id="rId18"/>
    <p:sldId id="26449" r:id="rId19"/>
    <p:sldId id="26431" r:id="rId20"/>
    <p:sldId id="26450" r:id="rId21"/>
    <p:sldId id="26451" r:id="rId22"/>
    <p:sldId id="26452" r:id="rId23"/>
    <p:sldId id="26393" r:id="rId24"/>
    <p:sldId id="26394" r:id="rId25"/>
    <p:sldId id="26414" r:id="rId26"/>
    <p:sldId id="2147472249" r:id="rId27"/>
    <p:sldId id="2147472250" r:id="rId28"/>
    <p:sldId id="2147472251" r:id="rId29"/>
    <p:sldId id="2147472252" r:id="rId30"/>
    <p:sldId id="2147472253" r:id="rId31"/>
    <p:sldId id="26442" r:id="rId32"/>
    <p:sldId id="2147472254" r:id="rId33"/>
    <p:sldId id="2147472255" r:id="rId34"/>
    <p:sldId id="2147472256" r:id="rId35"/>
    <p:sldId id="2147472257" r:id="rId36"/>
    <p:sldId id="26443" r:id="rId37"/>
    <p:sldId id="26453" r:id="rId38"/>
    <p:sldId id="26454" r:id="rId39"/>
    <p:sldId id="26455" r:id="rId40"/>
    <p:sldId id="26438" r:id="rId41"/>
    <p:sldId id="26439" r:id="rId42"/>
    <p:sldId id="26440" r:id="rId43"/>
    <p:sldId id="2147472258" r:id="rId44"/>
    <p:sldId id="2147472272" r:id="rId45"/>
    <p:sldId id="26395" r:id="rId46"/>
    <p:sldId id="26396" r:id="rId47"/>
    <p:sldId id="26416" r:id="rId48"/>
    <p:sldId id="26456" r:id="rId49"/>
    <p:sldId id="26417" r:id="rId50"/>
    <p:sldId id="26458" r:id="rId51"/>
    <p:sldId id="2147472259" r:id="rId52"/>
    <p:sldId id="26459" r:id="rId53"/>
    <p:sldId id="26461" r:id="rId54"/>
    <p:sldId id="26460" r:id="rId55"/>
    <p:sldId id="26462" r:id="rId56"/>
    <p:sldId id="26463" r:id="rId57"/>
    <p:sldId id="2147472270" r:id="rId58"/>
    <p:sldId id="26465" r:id="rId59"/>
    <p:sldId id="284" r:id="rId60"/>
    <p:sldId id="399" r:id="rId61"/>
    <p:sldId id="2147472268" r:id="rId62"/>
    <p:sldId id="2147472261" r:id="rId63"/>
    <p:sldId id="2147472262" r:id="rId64"/>
    <p:sldId id="2147472263" r:id="rId65"/>
    <p:sldId id="2147472264" r:id="rId66"/>
    <p:sldId id="2147472265" r:id="rId67"/>
    <p:sldId id="26397" r:id="rId68"/>
    <p:sldId id="26398" r:id="rId69"/>
    <p:sldId id="26418" r:id="rId70"/>
    <p:sldId id="26467" r:id="rId71"/>
    <p:sldId id="26419" r:id="rId72"/>
    <p:sldId id="26468" r:id="rId73"/>
    <p:sldId id="26469" r:id="rId74"/>
    <p:sldId id="26470" r:id="rId75"/>
    <p:sldId id="26399" r:id="rId76"/>
    <p:sldId id="26400" r:id="rId77"/>
    <p:sldId id="26420" r:id="rId78"/>
    <p:sldId id="26421" r:id="rId79"/>
    <p:sldId id="26471" r:id="rId80"/>
    <p:sldId id="26401" r:id="rId81"/>
    <p:sldId id="26402" r:id="rId82"/>
    <p:sldId id="26422" r:id="rId83"/>
    <p:sldId id="26472" r:id="rId84"/>
    <p:sldId id="26423" r:id="rId85"/>
    <p:sldId id="26473" r:id="rId86"/>
    <p:sldId id="26474" r:id="rId87"/>
    <p:sldId id="26475" r:id="rId88"/>
    <p:sldId id="26476" r:id="rId89"/>
    <p:sldId id="26477" r:id="rId90"/>
    <p:sldId id="26403" r:id="rId91"/>
    <p:sldId id="26404" r:id="rId92"/>
    <p:sldId id="26478" r:id="rId93"/>
    <p:sldId id="26405" r:id="rId94"/>
    <p:sldId id="26408" r:id="rId95"/>
    <p:sldId id="26479" r:id="rId96"/>
    <p:sldId id="26480" r:id="rId97"/>
    <p:sldId id="26481" r:id="rId98"/>
    <p:sldId id="26482" r:id="rId99"/>
    <p:sldId id="26483" r:id="rId100"/>
    <p:sldId id="26407" r:id="rId101"/>
    <p:sldId id="26406" r:id="rId102"/>
    <p:sldId id="26428" r:id="rId103"/>
    <p:sldId id="26392" r:id="rId104"/>
    <p:sldId id="2147472271" r:id="rId105"/>
    <p:sldId id="26409" r:id="rId106"/>
    <p:sldId id="26410" r:id="rId107"/>
    <p:sldId id="360" r:id="rId108"/>
    <p:sldId id="2147472247" r:id="rId109"/>
    <p:sldId id="361" r:id="rId110"/>
  </p:sldIdLst>
  <p:sldSz cx="12192000" cy="6858000"/>
  <p:notesSz cx="6858000" cy="9144000"/>
  <p:embeddedFontLst>
    <p:embeddedFont>
      <p:font typeface="Arial ExtraBold" panose="020B0604020202020204" charset="0"/>
      <p:bold r:id="rId113"/>
      <p:boldItalic r:id="rId114"/>
    </p:embeddedFont>
    <p:embeddedFont>
      <p:font typeface="Arial Light" panose="020B0604020202020204" charset="0"/>
      <p:regular r:id="rId115"/>
      <p:italic r:id="rId116"/>
    </p:embeddedFont>
    <p:embeddedFont>
      <p:font typeface="Arial SemiBold" panose="020B0604020202020204" charset="0"/>
      <p:bold r:id="rId117"/>
      <p:boldItalic r:id="rId118"/>
    </p:embeddedFont>
    <p:embeddedFont>
      <p:font typeface="Cambria Math" panose="02040503050406030204" pitchFamily="18" charset="0"/>
      <p:regular r:id="rId11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id="{D5A8010D-981F-43AA-A0D6-182EC53CAA84}">
          <p14:sldIdLst>
            <p14:sldId id="266"/>
            <p14:sldId id="26359"/>
            <p14:sldId id="271"/>
            <p14:sldId id="26383"/>
            <p14:sldId id="26432"/>
            <p14:sldId id="2147472248"/>
            <p14:sldId id="26445"/>
            <p14:sldId id="26446"/>
            <p14:sldId id="2147472267"/>
            <p14:sldId id="26430"/>
            <p14:sldId id="26437"/>
            <p14:sldId id="26447"/>
            <p14:sldId id="2147472269"/>
            <p14:sldId id="26449"/>
            <p14:sldId id="26431"/>
            <p14:sldId id="26450"/>
            <p14:sldId id="26451"/>
            <p14:sldId id="26452"/>
            <p14:sldId id="26393"/>
            <p14:sldId id="26394"/>
            <p14:sldId id="26414"/>
            <p14:sldId id="2147472249"/>
            <p14:sldId id="2147472250"/>
            <p14:sldId id="2147472251"/>
            <p14:sldId id="2147472252"/>
            <p14:sldId id="2147472253"/>
            <p14:sldId id="26442"/>
            <p14:sldId id="2147472254"/>
            <p14:sldId id="2147472255"/>
            <p14:sldId id="2147472256"/>
            <p14:sldId id="2147472257"/>
            <p14:sldId id="26443"/>
            <p14:sldId id="26453"/>
            <p14:sldId id="26454"/>
            <p14:sldId id="26455"/>
            <p14:sldId id="26438"/>
            <p14:sldId id="26439"/>
            <p14:sldId id="26440"/>
            <p14:sldId id="2147472258"/>
            <p14:sldId id="2147472272"/>
            <p14:sldId id="26395"/>
            <p14:sldId id="26396"/>
            <p14:sldId id="26416"/>
            <p14:sldId id="26456"/>
            <p14:sldId id="26417"/>
            <p14:sldId id="26458"/>
            <p14:sldId id="2147472259"/>
            <p14:sldId id="26459"/>
            <p14:sldId id="26461"/>
            <p14:sldId id="26460"/>
            <p14:sldId id="26462"/>
            <p14:sldId id="26463"/>
            <p14:sldId id="2147472270"/>
            <p14:sldId id="26465"/>
            <p14:sldId id="284"/>
            <p14:sldId id="399"/>
            <p14:sldId id="2147472268"/>
            <p14:sldId id="2147472261"/>
            <p14:sldId id="2147472262"/>
            <p14:sldId id="2147472263"/>
            <p14:sldId id="2147472264"/>
            <p14:sldId id="2147472265"/>
            <p14:sldId id="26397"/>
            <p14:sldId id="26398"/>
            <p14:sldId id="26418"/>
            <p14:sldId id="26467"/>
            <p14:sldId id="26419"/>
            <p14:sldId id="26468"/>
            <p14:sldId id="26469"/>
            <p14:sldId id="26470"/>
            <p14:sldId id="26399"/>
            <p14:sldId id="26400"/>
            <p14:sldId id="26420"/>
            <p14:sldId id="26421"/>
            <p14:sldId id="26471"/>
            <p14:sldId id="26401"/>
            <p14:sldId id="26402"/>
            <p14:sldId id="26422"/>
            <p14:sldId id="26472"/>
            <p14:sldId id="26423"/>
            <p14:sldId id="26473"/>
            <p14:sldId id="26474"/>
            <p14:sldId id="26475"/>
            <p14:sldId id="26476"/>
            <p14:sldId id="26477"/>
            <p14:sldId id="26403"/>
            <p14:sldId id="26404"/>
            <p14:sldId id="26478"/>
            <p14:sldId id="26405"/>
            <p14:sldId id="26408"/>
            <p14:sldId id="26479"/>
            <p14:sldId id="26480"/>
            <p14:sldId id="26481"/>
            <p14:sldId id="26482"/>
            <p14:sldId id="26483"/>
            <p14:sldId id="26407"/>
            <p14:sldId id="26406"/>
            <p14:sldId id="26428"/>
            <p14:sldId id="26392"/>
            <p14:sldId id="2147472271"/>
            <p14:sldId id="26409"/>
            <p14:sldId id="26410"/>
          </p14:sldIdLst>
        </p14:section>
        <p14:section name="References &amp; copyright" id="{DBC31484-F5F8-4CB1-8DB4-A562A9780899}">
          <p14:sldIdLst>
            <p14:sldId id="360"/>
            <p14:sldId id="2147472247"/>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A9D3503-5A21-EC36-14A3-77D0A10C9C56}" name="Alex Manton (Alex Manton)" initials="AM" userId="S::Alex.Manton@det.nsw.edu.au::ac4fd86e-d6a9-402d-87ef-cfff92a16b6e" providerId="AD"/>
  <p188:author id="{4B152344-81D6-40D3-8EA0-A17D833FCC96}" name="John Gill" initials="JG" userId="S::john.h.gill@det.nsw.edu.au::83afa796-da15-4fe8-ae69-057be65ba74e" providerId="AD"/>
  <p188:author id="{3F53B752-9D8C-E924-ED29-FD31AEF52DF0}" name="Alison Tenorio" initials="AT" userId="S::ALISON.TENORIO@det.nsw.edu.au::0a284202-9891-49df-a24d-79a23758c44e" providerId="AD"/>
  <p188:author id="{6012A55E-D771-5B38-B3C8-CC2E58097D69}" name="Alison Tenorio" initials="AT" userId="S::alison.tenorio@det.nsw.edu.au::0a284202-9891-49df-a24d-79a23758c44e" providerId="AD"/>
  <p188:author id="{BFCA0260-F937-B553-4349-755AEF2BEA73}" name="Jane McDavitt" initials="JM" userId="S::jane.martin14@det.nsw.edu.au::4e2ed728-ef27-4d1e-9fb3-27f2c6f23b7b" providerId="AD"/>
  <p188:author id="{002681A9-7D58-0AFA-ED9F-A780C1A6EAFE}" name="Jackie King" initials="JK" userId="S::jacquelyn.king1@det.nsw.edu.au::d8b064bb-b302-46ab-9bb5-5991f720e55b" providerId="AD"/>
  <p188:author id="{5A5BEBCB-6D71-050C-EAD9-0E66A13EBCFA}" name="John Gill" initials="JG" userId="S::JOHN.H.GILL@det.nsw.edu.au::83afa796-da15-4fe8-ae69-057be65ba7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7FC"/>
    <a:srgbClr val="EDF9E0"/>
    <a:srgbClr val="FBDBE7"/>
    <a:srgbClr val="FAE6C2"/>
    <a:srgbClr val="B51458"/>
    <a:srgbClr val="00ACC2"/>
    <a:srgbClr val="64BB47"/>
    <a:srgbClr val="FFFFFF"/>
    <a:srgbClr val="63E2EF"/>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6912E-B370-4609-B972-722A118E58B6}" v="1" dt="2025-08-20T05:30:46.17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114" y="17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5.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fntdata"/><Relationship Id="rId119" Type="http://schemas.openxmlformats.org/officeDocument/2006/relationships/font" Target="fonts/font7.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sy Hong" userId="852f2fe8-ba51-4773-8c32-260fca1b2ee4" providerId="ADAL" clId="{4AF39EF2-5AA8-4765-98AC-4D4A58E21FA3}"/>
    <pc:docChg chg="modSld">
      <pc:chgData name="Daisy Hong" userId="852f2fe8-ba51-4773-8c32-260fca1b2ee4" providerId="ADAL" clId="{4AF39EF2-5AA8-4765-98AC-4D4A58E21FA3}" dt="2025-08-15T01:34:11.897" v="5" actId="20577"/>
      <pc:docMkLst>
        <pc:docMk/>
      </pc:docMkLst>
      <pc:sldChg chg="modSp mod">
        <pc:chgData name="Daisy Hong" userId="852f2fe8-ba51-4773-8c32-260fca1b2ee4" providerId="ADAL" clId="{4AF39EF2-5AA8-4765-98AC-4D4A58E21FA3}" dt="2025-08-15T01:30:23.144" v="0" actId="20577"/>
        <pc:sldMkLst>
          <pc:docMk/>
          <pc:sldMk cId="2440201763" sldId="26430"/>
        </pc:sldMkLst>
        <pc:spChg chg="mod">
          <ac:chgData name="Daisy Hong" userId="852f2fe8-ba51-4773-8c32-260fca1b2ee4" providerId="ADAL" clId="{4AF39EF2-5AA8-4765-98AC-4D4A58E21FA3}" dt="2025-08-15T01:30:23.144" v="0" actId="20577"/>
          <ac:spMkLst>
            <pc:docMk/>
            <pc:sldMk cId="2440201763" sldId="26430"/>
            <ac:spMk id="9" creationId="{E172808E-59B9-10C3-382A-1605B3982D7A}"/>
          </ac:spMkLst>
        </pc:spChg>
      </pc:sldChg>
      <pc:sldChg chg="modSp">
        <pc:chgData name="Daisy Hong" userId="852f2fe8-ba51-4773-8c32-260fca1b2ee4" providerId="ADAL" clId="{4AF39EF2-5AA8-4765-98AC-4D4A58E21FA3}" dt="2025-08-15T01:34:03.647" v="1"/>
        <pc:sldMkLst>
          <pc:docMk/>
          <pc:sldMk cId="2414858903" sldId="26440"/>
        </pc:sldMkLst>
        <pc:spChg chg="mod">
          <ac:chgData name="Daisy Hong" userId="852f2fe8-ba51-4773-8c32-260fca1b2ee4" providerId="ADAL" clId="{4AF39EF2-5AA8-4765-98AC-4D4A58E21FA3}" dt="2025-08-15T01:34:03.647" v="1"/>
          <ac:spMkLst>
            <pc:docMk/>
            <pc:sldMk cId="2414858903" sldId="26440"/>
            <ac:spMk id="13" creationId="{7AB4AD7A-5518-F13B-419E-53B3231B1357}"/>
          </ac:spMkLst>
        </pc:spChg>
      </pc:sldChg>
      <pc:sldChg chg="modSp mod">
        <pc:chgData name="Daisy Hong" userId="852f2fe8-ba51-4773-8c32-260fca1b2ee4" providerId="ADAL" clId="{4AF39EF2-5AA8-4765-98AC-4D4A58E21FA3}" dt="2025-08-15T01:34:08.384" v="3" actId="20577"/>
        <pc:sldMkLst>
          <pc:docMk/>
          <pc:sldMk cId="4167364649" sldId="2147472258"/>
        </pc:sldMkLst>
        <pc:spChg chg="mod">
          <ac:chgData name="Daisy Hong" userId="852f2fe8-ba51-4773-8c32-260fca1b2ee4" providerId="ADAL" clId="{4AF39EF2-5AA8-4765-98AC-4D4A58E21FA3}" dt="2025-08-15T01:34:08.384" v="3" actId="20577"/>
          <ac:spMkLst>
            <pc:docMk/>
            <pc:sldMk cId="4167364649" sldId="2147472258"/>
            <ac:spMk id="13" creationId="{D4206DB6-9B06-B314-29D5-C5C015317F2C}"/>
          </ac:spMkLst>
        </pc:spChg>
      </pc:sldChg>
      <pc:sldChg chg="modSp mod">
        <pc:chgData name="Daisy Hong" userId="852f2fe8-ba51-4773-8c32-260fca1b2ee4" providerId="ADAL" clId="{4AF39EF2-5AA8-4765-98AC-4D4A58E21FA3}" dt="2025-08-15T01:34:11.897" v="5" actId="20577"/>
        <pc:sldMkLst>
          <pc:docMk/>
          <pc:sldMk cId="3741972626" sldId="2147472272"/>
        </pc:sldMkLst>
        <pc:spChg chg="mod">
          <ac:chgData name="Daisy Hong" userId="852f2fe8-ba51-4773-8c32-260fca1b2ee4" providerId="ADAL" clId="{4AF39EF2-5AA8-4765-98AC-4D4A58E21FA3}" dt="2025-08-15T01:34:11.897" v="5" actId="20577"/>
          <ac:spMkLst>
            <pc:docMk/>
            <pc:sldMk cId="3741972626" sldId="2147472272"/>
            <ac:spMk id="13" creationId="{FC9CA253-C35A-482E-44B0-77BD70F1A33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20/08/2025</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20/08/2025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64550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97C2A-F8A7-E32F-0E32-379E48B4F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79DC0-3BD4-9B75-9423-452E7E5A9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3FE44-8464-AA40-AC56-67A20BA2190D}"/>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7E2412F3-0459-9B19-C21C-1C7CA0B55F06}"/>
              </a:ext>
            </a:extLst>
          </p:cNvPr>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176546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44517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D2F8E-DBCB-C573-832B-CAD07E4C8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8CD6C-DCDB-0DD8-40E9-659B2313A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6C528-C024-4515-E735-77390871338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20B232F-FF6C-5DF3-7E29-00270FBBA630}"/>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69562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978747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E10E-0188-A4D7-77AE-253C5E909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47EFC-FB3C-72A9-BDDF-246B6E109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99CB1-B248-05B4-7FB0-B6DCA1B4D314}"/>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E36C135F-E1AD-AB81-E0B0-E591AC34B12C}"/>
              </a:ext>
            </a:extLst>
          </p:cNvPr>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138496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06496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DF2E2-F683-7958-583C-EE471AA00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83043-7C17-0635-AA10-648F354E6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925C2-D4BF-3923-18E6-B73521BF9582}"/>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6052EA1-E2DF-9DD0-34E0-51B9530D76B3}"/>
              </a:ext>
            </a:extLst>
          </p:cNvPr>
          <p:cNvSpPr>
            <a:spLocks noGrp="1"/>
          </p:cNvSpPr>
          <p:nvPr>
            <p:ph type="sldNum" sz="quarter" idx="5"/>
          </p:nvPr>
        </p:nvSpPr>
        <p:spPr/>
        <p:txBody>
          <a:bodyPr/>
          <a:lstStyle/>
          <a:p>
            <a:fld id="{D09C5488-DD16-4714-9519-7BE21BA11D4E}" type="slidenum">
              <a:rPr lang="en-AU" smtClean="0"/>
              <a:t>73</a:t>
            </a:fld>
            <a:endParaRPr lang="en-AU"/>
          </a:p>
        </p:txBody>
      </p:sp>
    </p:spTree>
    <p:extLst>
      <p:ext uri="{BB962C8B-B14F-4D97-AF65-F5344CB8AC3E}">
        <p14:creationId xmlns:p14="http://schemas.microsoft.com/office/powerpoint/2010/main" val="424950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FBE0-CE43-B586-0ECF-5B30B2B5F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C00A5-0044-2631-46DF-43372EC6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D0633-8786-D16F-70BF-C324DE05402D}"/>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4373D5FE-FBE0-12BF-A24C-A32D68C74120}"/>
              </a:ext>
            </a:extLst>
          </p:cNvPr>
          <p:cNvSpPr>
            <a:spLocks noGrp="1"/>
          </p:cNvSpPr>
          <p:nvPr>
            <p:ph type="sldNum" sz="quarter" idx="5"/>
          </p:nvPr>
        </p:nvSpPr>
        <p:spPr/>
        <p:txBody>
          <a:bodyPr/>
          <a:lstStyle/>
          <a:p>
            <a:fld id="{D09C5488-DD16-4714-9519-7BE21BA11D4E}" type="slidenum">
              <a:rPr lang="en-AU" smtClean="0"/>
              <a:t>78</a:t>
            </a:fld>
            <a:endParaRPr lang="en-AU"/>
          </a:p>
        </p:txBody>
      </p:sp>
    </p:spTree>
    <p:extLst>
      <p:ext uri="{BB962C8B-B14F-4D97-AF65-F5344CB8AC3E}">
        <p14:creationId xmlns:p14="http://schemas.microsoft.com/office/powerpoint/2010/main" val="367124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34585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283934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16789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69266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3062977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1585-5DC1-4782-0962-30DFC194A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EF1C8-E812-46B4-7114-DC3F03F8B4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83C6C-781A-7402-9B71-0D28A3244BF5}"/>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4D384CC-4286-32DF-9AC1-65C9E610FCAC}"/>
              </a:ext>
            </a:extLst>
          </p:cNvPr>
          <p:cNvSpPr>
            <a:spLocks noGrp="1"/>
          </p:cNvSpPr>
          <p:nvPr>
            <p:ph type="sldNum" sz="quarter" idx="5"/>
          </p:nvPr>
        </p:nvSpPr>
        <p:spPr/>
        <p:txBody>
          <a:bodyPr/>
          <a:lstStyle/>
          <a:p>
            <a:fld id="{D09C5488-DD16-4714-9519-7BE21BA11D4E}" type="slidenum">
              <a:rPr lang="en-AU" smtClean="0"/>
              <a:t>88</a:t>
            </a:fld>
            <a:endParaRPr lang="en-AU"/>
          </a:p>
        </p:txBody>
      </p:sp>
    </p:spTree>
    <p:extLst>
      <p:ext uri="{BB962C8B-B14F-4D97-AF65-F5344CB8AC3E}">
        <p14:creationId xmlns:p14="http://schemas.microsoft.com/office/powerpoint/2010/main" val="4036280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4852-88E9-CA03-94B7-0C8E73B24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EDC0B-87FF-A68A-B31C-68B9AAE9A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B8078-3812-48CD-7BA5-4CD2F3651356}"/>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17656E5-F34C-700D-4FC7-F6D1D13E5500}"/>
              </a:ext>
            </a:extLst>
          </p:cNvPr>
          <p:cNvSpPr>
            <a:spLocks noGrp="1"/>
          </p:cNvSpPr>
          <p:nvPr>
            <p:ph type="sldNum" sz="quarter" idx="5"/>
          </p:nvPr>
        </p:nvSpPr>
        <p:spPr/>
        <p:txBody>
          <a:bodyPr/>
          <a:lstStyle/>
          <a:p>
            <a:fld id="{D09C5488-DD16-4714-9519-7BE21BA11D4E}" type="slidenum">
              <a:rPr lang="en-AU" smtClean="0"/>
              <a:t>91</a:t>
            </a:fld>
            <a:endParaRPr lang="en-AU"/>
          </a:p>
        </p:txBody>
      </p:sp>
    </p:spTree>
    <p:extLst>
      <p:ext uri="{BB962C8B-B14F-4D97-AF65-F5344CB8AC3E}">
        <p14:creationId xmlns:p14="http://schemas.microsoft.com/office/powerpoint/2010/main" val="2687175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6924D-6E5E-AA1E-82F9-7666067CB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36354-9C2C-A8B4-1A15-123C5104B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9A1B7-124C-A52E-5559-6E9CC1EEA4AA}"/>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D234795-84E1-5E30-DCE2-DE739A74EC51}"/>
              </a:ext>
            </a:extLst>
          </p:cNvPr>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289661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49471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830335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C0FA-4FF9-C557-93F9-9F1DE21B1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3C2F1-890B-DB36-05CA-A8F098762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25431-1384-987D-DFE6-B81C0B1DD2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D1D5681-9285-9183-631B-7C05D6EA490A}"/>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519751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58C0-6C6F-0FE4-D85D-6B579D27D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0906D-9245-132E-3111-18AC1A2E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76AC1-6C89-2B72-0332-356AFEA961D1}"/>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B617CA9-E871-E897-85F6-7B85FE48010B}"/>
              </a:ext>
            </a:extLst>
          </p:cNvPr>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203789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endParaRPr lang="en-US"/>
          </a:p>
          <a:p>
            <a:pPr marL="171450" indent="-171450">
              <a:buFont typeface="Arial"/>
              <a:buChar char="•"/>
            </a:pPr>
            <a:r>
              <a:rPr lang="en-AU"/>
              <a:t>Click lesson numbers to go to specific lessons</a:t>
            </a:r>
          </a:p>
          <a:p>
            <a:pPr marL="171450" indent="-171450">
              <a:buFont typeface="Arial"/>
              <a:buChar char="•"/>
            </a:pPr>
            <a:r>
              <a:rPr lang="en-AU">
                <a:cs typeface="Calibri"/>
              </a:rPr>
              <a:t>Interactive features can be viewed in slide show</a:t>
            </a:r>
          </a:p>
          <a:p>
            <a:pPr marL="0" indent="0">
              <a:buFont typeface="Arial"/>
              <a:buNone/>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1334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94880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53616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32697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67736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A0CAC-5E70-FEB4-3B1F-174E96212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2EFDD-2D49-039C-CA34-93ABB4F2F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6296D-2E38-1A94-CD68-58ABA332A4D4}"/>
              </a:ext>
            </a:extLst>
          </p:cNvPr>
          <p:cNvSpPr>
            <a:spLocks noGrp="1"/>
          </p:cNvSpPr>
          <p:nvPr>
            <p:ph type="body" idx="1"/>
          </p:nvPr>
        </p:nvSpPr>
        <p:spPr/>
        <p:txBody>
          <a:bodyPr/>
          <a:lstStyle/>
          <a:p>
            <a:r>
              <a:rPr lang="en-AU" b="1"/>
              <a:t>Notes for teachers:</a:t>
            </a:r>
            <a:endParaRPr lang="en-AU"/>
          </a:p>
          <a:p>
            <a:pPr marL="171450" indent="-171450">
              <a:buFont typeface="Arial"/>
              <a:buChar char="•"/>
            </a:pPr>
            <a:r>
              <a:rPr lang="en-AU"/>
              <a:t>Learning intentions and success are best co-constructed with students. Adapt the learning intention as required and add matching success criteria.</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6E3E72F3-155F-DB8C-1858-B6E31EA2E57D}"/>
              </a:ext>
            </a:extLst>
          </p:cNvPr>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936423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9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64"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music-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8" Type="http://schemas.openxmlformats.org/officeDocument/2006/relationships/hyperlink" Target="https://www.youtube.com/watch?v=EknaUvmYB4k"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ellamacens.com/bio" TargetMode="External"/><Relationship Id="rId12" Type="http://schemas.openxmlformats.org/officeDocument/2006/relationships/hyperlink" Target="https://www.flickr.com/photos/wfuv/52271959973"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10.xml"/><Relationship Id="rId6" Type="http://schemas.openxmlformats.org/officeDocument/2006/relationships/hyperlink" Target="https://snl.no/perkusjon_-_musikk" TargetMode="External"/><Relationship Id="rId11" Type="http://schemas.openxmlformats.org/officeDocument/2006/relationships/hyperlink" Target="https://youtu.be/ZYMgj2gBbMA?si=GMeQa4R66fDM4pV5" TargetMode="External"/><Relationship Id="rId5" Type="http://schemas.openxmlformats.org/officeDocument/2006/relationships/hyperlink" Target="https://curriculum.nsw.edu.au/learning-areas/creative-arts/music-7-10-2024/overview" TargetMode="External"/><Relationship Id="rId10" Type="http://schemas.openxmlformats.org/officeDocument/2006/relationships/hyperlink" Target="https://youtu.be/ZEcqHA7dbwM?si=GrSuiL_V5uIdfHMC" TargetMode="External"/><Relationship Id="rId4" Type="http://schemas.openxmlformats.org/officeDocument/2006/relationships/hyperlink" Target="https://curriculum.nsw.edu.au/" TargetMode="External"/><Relationship Id="rId9" Type="http://schemas.openxmlformats.org/officeDocument/2006/relationships/hyperlink" Target="https://youtu.be/09gJX0Cc6p0?si=65WXtVUDfNhXtrQv"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youtube.com/watch?v=YVzxALn6dt0&amp;list=RDYVzxALn6dt0&amp;start_radio=1" TargetMode="External"/><Relationship Id="rId13" Type="http://schemas.openxmlformats.org/officeDocument/2006/relationships/hyperlink" Target="https://commons.wikimedia.org/wiki/File:New_York,_City_of_Jazz._BJO_with_Tutu_Puoane.jpg" TargetMode="External"/><Relationship Id="rId3" Type="http://schemas.openxmlformats.org/officeDocument/2006/relationships/hyperlink" Target="https://commons.wikimedia.org/wiki/File:Colorful_jazz_concert_%28Unsplash%29.jpg" TargetMode="External"/><Relationship Id="rId7" Type="http://schemas.openxmlformats.org/officeDocument/2006/relationships/hyperlink" Target="https://www.youtube.com/watch?v=oweK8H40kZk" TargetMode="External"/><Relationship Id="rId12" Type="http://schemas.openxmlformats.org/officeDocument/2006/relationships/hyperlink" Target="https://commons.wikimedia.org/wiki/File:Cory_Henry_%26_The_Funk_Apostles_Cosmopolite_2017_%28214625%29.jpg"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commons.wikimedia.org/wiki/File:Herbie_Hancock-Chameleon_Live.jpg" TargetMode="External"/><Relationship Id="rId11" Type="http://schemas.openxmlformats.org/officeDocument/2006/relationships/hyperlink" Target="https://commons.m.wikimedia.org/wiki/File:Laufey_performing_at_Royal_Albert_Hall_in_London,_United_Kingdom_on_May_16th_2024_-_1.jpg" TargetMode="External"/><Relationship Id="rId5" Type="http://schemas.openxmlformats.org/officeDocument/2006/relationships/hyperlink" Target="https://www.youtube.com/watch?v=lSD_L-xic9o" TargetMode="External"/><Relationship Id="rId10" Type="http://schemas.openxmlformats.org/officeDocument/2006/relationships/hyperlink" Target="https://youtu.be/dLFH6QeyuHI?si=VAhibgtfzqgHbzJk" TargetMode="External"/><Relationship Id="rId4" Type="http://schemas.openxmlformats.org/officeDocument/2006/relationships/hyperlink" Target="https://youtu.be/plxCx5o-5s0?si=8cVlmEw7ThDXsm6S" TargetMode="External"/><Relationship Id="rId9" Type="http://schemas.openxmlformats.org/officeDocument/2006/relationships/hyperlink" Target="https://www.flickr.com/photos/solobasssteve/49493120902" TargetMode="External"/></Relationships>
</file>

<file path=ppt/slides/_rels/slide10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lSD_L-xic9o"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commons.wikimedia.org/wiki/Main_Page" TargetMode="External"/><Relationship Id="rId5" Type="http://schemas.openxmlformats.org/officeDocument/2006/relationships/hyperlink" Target="https://commons.m.wikimedia.org/wiki/File:Laufey_performing_at_Royal_Albert_Hall_in_London,_United_Kingdom_on_May_16th_2024_-_1.jpg" TargetMode="Externa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flickr.com/photos/wfuv/5227195997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s://snl.no/perkusjon_-_musikk" TargetMode="External"/><Relationship Id="rId4" Type="http://schemas.openxmlformats.org/officeDocument/2006/relationships/hyperlink" Target="https://commons.wikimedia.org/wiki/Category:Clave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ZYMgj2gBbMA?si=2w1hIg7fBHyOvIPC"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Colorful_jazz_concert_%28Unsplash%29.jp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commons.wikimedia.org/wiki/Main_Pag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players.brightcove.net/6197335233001/default_default/index.html?videoId=6373889605112"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wfuv/52271959973"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youtu.be/09gJX0Cc6p0?si=65WXtVUDfNhXtrQv" TargetMode="External"/><Relationship Id="rId3" Type="http://schemas.openxmlformats.org/officeDocument/2006/relationships/slideLayout" Target="../slideLayouts/slideLayout4.xml"/><Relationship Id="rId7" Type="http://schemas.openxmlformats.org/officeDocument/2006/relationships/image" Target="../media/image45.jpeg"/><Relationship Id="rId2" Type="http://schemas.openxmlformats.org/officeDocument/2006/relationships/video" Target="https://www.youtube.com/embed/09gJX0Cc6p0?start=8&amp;feature=oembed" TargetMode="External"/><Relationship Id="rId1" Type="http://schemas.openxmlformats.org/officeDocument/2006/relationships/video" Target="https://www.youtube.com/embed/GtoSScViTbg?feature=oembed" TargetMode="External"/><Relationship Id="rId6" Type="http://schemas.openxmlformats.org/officeDocument/2006/relationships/hyperlink" Target="https://www.youtube.com/watch?v=GtoSScViTbg" TargetMode="External"/><Relationship Id="rId5" Type="http://schemas.openxmlformats.org/officeDocument/2006/relationships/image" Target="../media/image44.jpe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commons.wikimedia.org/wiki/File:New_York,_City_of_Jazz._BJO_with_Tutu_Puoane.jpg" TargetMode="External"/><Relationship Id="rId2" Type="http://schemas.openxmlformats.org/officeDocument/2006/relationships/image" Target="../media/image47.jpeg"/><Relationship Id="rId1" Type="http://schemas.openxmlformats.org/officeDocument/2006/relationships/slideLayout" Target="../slideLayouts/slideLayout5.xml"/><Relationship Id="rId4" Type="http://schemas.openxmlformats.org/officeDocument/2006/relationships/hyperlink" Target="https://commons.wikimedia.org/wiki/Main_Pag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youtu.be/dLFH6QeyuHI?si=VAhibgtfzqgHbzJk"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EcqHA7dbwM" TargetMode="External"/><Relationship Id="rId2" Type="http://schemas.openxmlformats.org/officeDocument/2006/relationships/hyperlink" Target="https://players.brightcove.net/6197335233001/default_default/index.html?videoId=6373888607112" TargetMode="Externa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 Id="rId5" Type="http://schemas.openxmlformats.org/officeDocument/2006/relationships/image" Target="../media/image70.sv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4775957112" TargetMode="External"/><Relationship Id="rId2" Type="http://schemas.openxmlformats.org/officeDocument/2006/relationships/hyperlink" Target="https://players.brightcove.net/6197335233001/default_default/index.html?videoId=6373552190112" TargetMode="Externa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layers.brightcove.net/6197335233001/default_default/index.html?videoId=6373552188112"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players.brightcove.net/6197335233001/default_default/index.html?videoId=6373550646112" TargetMode="External"/><Relationship Id="rId1" Type="http://schemas.openxmlformats.org/officeDocument/2006/relationships/slideLayout" Target="../slideLayouts/slideLayout4.xml"/><Relationship Id="rId4" Type="http://schemas.openxmlformats.org/officeDocument/2006/relationships/image" Target="../media/image75.svg"/></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commons.wikimedia.org/wiki/Main_Page" TargetMode="External"/><Relationship Id="rId4" Type="http://schemas.openxmlformats.org/officeDocument/2006/relationships/hyperlink" Target="https://commons.wikimedia.org/wiki/File:Herbie_Hancock-Chameleon_Live.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commons.wikimedia.org/wiki/Main_Pag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www.setre.net/" TargetMode="External"/><Relationship Id="rId5" Type="http://schemas.openxmlformats.org/officeDocument/2006/relationships/hyperlink" Target="https://commons.wikimedia.org/wiki/File:Cory_Henry_%26_The_Funk_Apostles_Cosmopolite_2017_%28214625%29.jpg" TargetMode="External"/><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www.flickr.com/photos/solobasssteve/49493120902" TargetMode="External"/></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oweK8H40kZk"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YVzxALn6dt0&amp;list=RDYVzxALn6dt0&amp;start_radio=1"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73806378112" TargetMode="External"/><Relationship Id="rId2" Type="http://schemas.openxmlformats.org/officeDocument/2006/relationships/hyperlink" Target="https://players.brightcove.net/6197335233001/default_default/index.html?videoId=6373807318112" TargetMode="Externa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players.brightcove.net/6197335233001/default_default/index.html?videoId=6373805471112" TargetMode="External"/><Relationship Id="rId1" Type="http://schemas.openxmlformats.org/officeDocument/2006/relationships/slideLayout" Target="../slideLayouts/slideLayout4.xml"/><Relationship Id="rId4" Type="http://schemas.openxmlformats.org/officeDocument/2006/relationships/image" Target="../media/image75.svg"/></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743075"/>
            <a:ext cx="11483999" cy="4952925"/>
          </a:xfrm>
        </p:spPr>
        <p:txBody>
          <a:bodyPr/>
          <a:lstStyle/>
          <a:p>
            <a:pPr marL="342900" indent="-342900">
              <a:lnSpc>
                <a:spcPct val="150000"/>
              </a:lnSpc>
              <a:buFont typeface="Arial"/>
              <a:buChar char="•"/>
            </a:pPr>
            <a:r>
              <a:rPr lang="en-AU" sz="1800" dirty="0">
                <a:ea typeface="+mn-lt"/>
                <a:cs typeface="+mn-lt"/>
              </a:rPr>
              <a:t>This resource is not a teaching and learning program. It should be used in conjunction with the ‘Groove expedition’ unit of work and accompanying resources found on the </a:t>
            </a:r>
            <a:r>
              <a:rPr lang="en-AU" sz="1800" dirty="0">
                <a:latin typeface="Arial"/>
                <a:ea typeface="+mn-lt"/>
                <a:cs typeface="+mn-lt"/>
                <a:hlinkClick r:id="rId3"/>
              </a:rPr>
              <a:t>Planning, programming and assessing music 7–10 (2024)</a:t>
            </a:r>
            <a:r>
              <a:rPr lang="en-AU" sz="1800" dirty="0">
                <a:latin typeface="Arial"/>
                <a:ea typeface="+mn-lt"/>
                <a:cs typeface="+mn-lt"/>
              </a:rPr>
              <a:t> webpage.</a:t>
            </a:r>
            <a:endParaRPr lang="en-AU" sz="1800" dirty="0">
              <a:solidFill>
                <a:srgbClr val="22272B"/>
              </a:solidFill>
            </a:endParaRPr>
          </a:p>
          <a:p>
            <a:pPr marL="342900" indent="-342900">
              <a:lnSpc>
                <a:spcPct val="150000"/>
              </a:lnSpc>
              <a:buFont typeface="Arial"/>
              <a:buChar char="•"/>
            </a:pPr>
            <a:r>
              <a:rPr lang="en-AU" sz="1800" dirty="0">
                <a:solidFill>
                  <a:srgbClr val="22272B"/>
                </a:solidFill>
              </a:rPr>
              <a:t>Classroom teachers are encouraged to </a:t>
            </a:r>
            <a:r>
              <a:rPr lang="en-AU" sz="1800" b="1" dirty="0">
                <a:solidFill>
                  <a:srgbClr val="22272B"/>
                </a:solidFill>
              </a:rPr>
              <a:t>add and adapt</a:t>
            </a:r>
            <a:r>
              <a:rPr lang="en-AU" sz="1800" dirty="0">
                <a:solidFill>
                  <a:srgbClr val="22272B"/>
                </a:solidFill>
              </a:rPr>
              <a:t> slides as required to meet the needs of their students.</a:t>
            </a:r>
          </a:p>
          <a:p>
            <a:pPr marL="342900" indent="-342900">
              <a:lnSpc>
                <a:spcPct val="150000"/>
              </a:lnSpc>
              <a:buFont typeface="Arial"/>
              <a:buChar char="•"/>
            </a:pPr>
            <a:r>
              <a:rPr lang="en-AU" sz="1800" dirty="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rPr>
              <a:t>To convert the PowerPoint to Google Slides:</a:t>
            </a:r>
          </a:p>
          <a:p>
            <a:pPr marL="913765" lvl="1" indent="-457200">
              <a:lnSpc>
                <a:spcPct val="150000"/>
              </a:lnSpc>
              <a:buFont typeface="+mj-lt"/>
              <a:buAutoNum type="arabicPeriod"/>
            </a:pPr>
            <a:r>
              <a:rPr lang="en-AU" dirty="0">
                <a:solidFill>
                  <a:srgbClr val="22272B"/>
                </a:solidFill>
              </a:rPr>
              <a:t>Upload the file into Google Drive and open it.</a:t>
            </a:r>
          </a:p>
          <a:p>
            <a:pPr marL="913765" lvl="1" indent="-457200">
              <a:lnSpc>
                <a:spcPct val="150000"/>
              </a:lnSpc>
              <a:buFont typeface="+mj-lt"/>
              <a:buAutoNum type="arabicPeriod"/>
            </a:pPr>
            <a:r>
              <a:rPr lang="en-AU" dirty="0">
                <a:solidFill>
                  <a:srgbClr val="22272B"/>
                </a:solidFill>
              </a:rPr>
              <a:t>Go to File &gt; Save as Google Slides.</a:t>
            </a:r>
          </a:p>
          <a:p>
            <a:pPr marL="456565" lvl="1">
              <a:lnSpc>
                <a:spcPct val="150000"/>
              </a:lnSpc>
            </a:pPr>
            <a:r>
              <a:rPr lang="en-AU" sz="1600" dirty="0">
                <a:solidFill>
                  <a:srgbClr val="22272B"/>
                </a:solidFill>
              </a:rPr>
              <a:t>(Note – conversion may cause formatting changes in the slides.)</a:t>
            </a:r>
          </a:p>
          <a:p>
            <a:endParaRPr lang="en-AU" sz="1800" dirty="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4D33E-4D39-935B-55A2-113A790156D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A2A34A1-38CA-9130-CF90-2DBE006BE61E}"/>
              </a:ext>
            </a:extLst>
          </p:cNvPr>
          <p:cNvSpPr>
            <a:spLocks noGrp="1"/>
          </p:cNvSpPr>
          <p:nvPr>
            <p:ph type="title"/>
          </p:nvPr>
        </p:nvSpPr>
        <p:spPr/>
        <p:txBody>
          <a:bodyPr/>
          <a:lstStyle/>
          <a:p>
            <a:r>
              <a:rPr lang="en-AU">
                <a:latin typeface="Arial"/>
                <a:cs typeface="Arial"/>
              </a:rPr>
              <a:t>Activity 1.3 </a:t>
            </a:r>
            <a:r>
              <a:rPr lang="en-AU" b="0" i="0">
                <a:solidFill>
                  <a:srgbClr val="002664"/>
                </a:solidFill>
                <a:effectLst/>
                <a:latin typeface="Arial" panose="020B0604020202020204" pitchFamily="34" charset="0"/>
              </a:rPr>
              <a:t>– introducing improvisation and the solo</a:t>
            </a:r>
            <a:endParaRPr lang="en-AU"/>
          </a:p>
        </p:txBody>
      </p:sp>
      <p:sp>
        <p:nvSpPr>
          <p:cNvPr id="13" name="Text Placeholder 12">
            <a:extLst>
              <a:ext uri="{FF2B5EF4-FFF2-40B4-BE49-F238E27FC236}">
                <a16:creationId xmlns:a16="http://schemas.microsoft.com/office/drawing/2014/main" id="{B6F3AB34-EE10-C9E2-37F1-56F05BA2A90C}"/>
              </a:ext>
            </a:extLst>
          </p:cNvPr>
          <p:cNvSpPr>
            <a:spLocks noGrp="1"/>
          </p:cNvSpPr>
          <p:nvPr>
            <p:ph type="body" sz="quarter" idx="18"/>
          </p:nvPr>
        </p:nvSpPr>
        <p:spPr/>
        <p:txBody>
          <a:bodyPr/>
          <a:lstStyle/>
          <a:p>
            <a:r>
              <a:rPr lang="en-AU" dirty="0">
                <a:latin typeface="Arial"/>
                <a:cs typeface="Arial"/>
              </a:rPr>
              <a:t>The solo</a:t>
            </a:r>
            <a:endParaRPr lang="en-AU" dirty="0"/>
          </a:p>
        </p:txBody>
      </p:sp>
      <p:sp>
        <p:nvSpPr>
          <p:cNvPr id="12" name="Text Placeholder 11">
            <a:extLst>
              <a:ext uri="{FF2B5EF4-FFF2-40B4-BE49-F238E27FC236}">
                <a16:creationId xmlns:a16="http://schemas.microsoft.com/office/drawing/2014/main" id="{4F6A94C0-2513-5516-C407-3D8399651FDF}"/>
              </a:ext>
            </a:extLst>
          </p:cNvPr>
          <p:cNvSpPr>
            <a:spLocks noGrp="1"/>
          </p:cNvSpPr>
          <p:nvPr>
            <p:ph type="body" sz="quarter" idx="17"/>
          </p:nvPr>
        </p:nvSpPr>
        <p:spPr>
          <a:xfrm>
            <a:off x="359999" y="1754155"/>
            <a:ext cx="6171430" cy="4483561"/>
          </a:xfrm>
        </p:spPr>
        <p:txBody>
          <a:bodyPr vert="horz" lIns="0" tIns="0" rIns="0" bIns="0" rtlCol="0" anchor="t">
            <a:noAutofit/>
          </a:bodyPr>
          <a:lstStyle/>
          <a:p>
            <a:r>
              <a:rPr lang="en-AU" sz="1600" b="0" i="0" dirty="0">
                <a:solidFill>
                  <a:srgbClr val="000000"/>
                </a:solidFill>
                <a:effectLst/>
                <a:latin typeface="Arial" panose="020B0604020202020204" pitchFamily="34" charset="0"/>
              </a:rPr>
              <a:t>As a class, access a range of pieces that include improvisation and discuss the following questions relating to how improvised solos are a key component of jazz and funk. You may like to document your ideas in your book. Questions include:</a:t>
            </a:r>
          </a:p>
          <a:p>
            <a:pPr marL="285750" indent="-285750">
              <a:buFont typeface="Arial" panose="020B0604020202020204" pitchFamily="34" charset="0"/>
              <a:buChar char="•"/>
            </a:pPr>
            <a:r>
              <a:rPr lang="en-AU" sz="1600" dirty="0"/>
              <a:t>Would these solos be difficult to perform? Why?</a:t>
            </a:r>
            <a:endParaRPr lang="en-US" sz="1600" dirty="0"/>
          </a:p>
          <a:p>
            <a:pPr marL="285750" indent="-285750">
              <a:buFont typeface="Arial"/>
              <a:buChar char="•"/>
            </a:pPr>
            <a:r>
              <a:rPr lang="en-AU" sz="1600" dirty="0"/>
              <a:t>How have the elements of music been manipulated throughout the solo? </a:t>
            </a:r>
            <a:r>
              <a:rPr lang="en-AU" sz="1600" b="0" i="0" dirty="0">
                <a:solidFill>
                  <a:srgbClr val="000000"/>
                </a:solidFill>
                <a:effectLst/>
                <a:latin typeface="Arial" panose="020B0604020202020204" pitchFamily="34" charset="0"/>
              </a:rPr>
              <a:t>For example, rhythms, scales, expression.</a:t>
            </a:r>
            <a:endParaRPr lang="en-AU" sz="1600" dirty="0"/>
          </a:p>
          <a:p>
            <a:pPr marL="285750" indent="-285750">
              <a:buFont typeface="Arial"/>
              <a:buChar char="•"/>
            </a:pPr>
            <a:r>
              <a:rPr lang="en-AU" sz="1600" dirty="0"/>
              <a:t>Comment on the variety of dynamics and articulations used by the soloist.</a:t>
            </a:r>
          </a:p>
          <a:p>
            <a:pPr marL="285750" indent="-285750">
              <a:buFont typeface="Arial"/>
              <a:buChar char="•"/>
            </a:pPr>
            <a:r>
              <a:rPr lang="en-AU" sz="1600" dirty="0"/>
              <a:t>What expressive techniques make this improvisation unique?</a:t>
            </a:r>
          </a:p>
        </p:txBody>
      </p:sp>
      <p:sp>
        <p:nvSpPr>
          <p:cNvPr id="4" name="Rectangle: Rounded Corners 3">
            <a:extLst>
              <a:ext uri="{FF2B5EF4-FFF2-40B4-BE49-F238E27FC236}">
                <a16:creationId xmlns:a16="http://schemas.microsoft.com/office/drawing/2014/main" id="{4B427488-B3D2-1758-4F89-EDD7A6E92F1C}"/>
              </a:ext>
            </a:extLst>
          </p:cNvPr>
          <p:cNvSpPr/>
          <p:nvPr/>
        </p:nvSpPr>
        <p:spPr>
          <a:xfrm>
            <a:off x="6901200" y="1617226"/>
            <a:ext cx="4819964" cy="4620490"/>
          </a:xfrm>
          <a:prstGeom prst="roundRect">
            <a:avLst>
              <a:gd name="adj" fmla="val 285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1"/>
          <a:lstStyle/>
          <a:p>
            <a:pPr>
              <a:lnSpc>
                <a:spcPct val="150000"/>
              </a:lnSpc>
            </a:pPr>
            <a:r>
              <a:rPr lang="en-AU" sz="1600" dirty="0">
                <a:solidFill>
                  <a:srgbClr val="000000"/>
                </a:solidFill>
                <a:latin typeface="Arial" panose="020B0604020202020204" pitchFamily="34" charset="0"/>
                <a:cs typeface="Arial" panose="020B0604020202020204" pitchFamily="34" charset="0"/>
              </a:rPr>
              <a:t>Ideas of aspects of music to help you answer the questions:</a:t>
            </a:r>
          </a:p>
          <a:p>
            <a:pPr marL="171450" indent="-171450">
              <a:lnSpc>
                <a:spcPct val="150000"/>
              </a:lnSpc>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virtuosity</a:t>
            </a:r>
            <a:endParaRPr lang="en-AU" sz="1600" dirty="0">
              <a:solidFill>
                <a:srgbClr val="22272B"/>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rhythmic invention and variety</a:t>
            </a:r>
            <a:endParaRPr lang="en-AU" sz="1600" dirty="0">
              <a:solidFill>
                <a:srgbClr val="22272B"/>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melodic invention and variety – range, contour, scales, arpeggios</a:t>
            </a:r>
            <a:endParaRPr lang="en-AU" sz="1600" dirty="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wide or narrow dynamic range – loud, soft, </a:t>
            </a:r>
            <a:r>
              <a:rPr lang="en-AU" sz="1600" i="1" dirty="0">
                <a:solidFill>
                  <a:srgbClr val="000000"/>
                </a:solidFill>
                <a:latin typeface="Arial" panose="020B0604020202020204" pitchFamily="34" charset="0"/>
                <a:cs typeface="Arial" panose="020B0604020202020204" pitchFamily="34" charset="0"/>
              </a:rPr>
              <a:t>crescendo</a:t>
            </a:r>
          </a:p>
          <a:p>
            <a:pPr marL="171450" indent="-171450">
              <a:lnSpc>
                <a:spcPct val="150000"/>
              </a:lnSpc>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articulation –  accents, dips, slides, smooth (</a:t>
            </a:r>
            <a:r>
              <a:rPr lang="en-AU" sz="1600" i="1" dirty="0">
                <a:solidFill>
                  <a:srgbClr val="000000"/>
                </a:solidFill>
                <a:latin typeface="Arial" panose="020B0604020202020204" pitchFamily="34" charset="0"/>
                <a:cs typeface="Arial" panose="020B0604020202020204" pitchFamily="34" charset="0"/>
              </a:rPr>
              <a:t>legato</a:t>
            </a:r>
            <a:r>
              <a:rPr lang="en-AU" sz="1600" dirty="0">
                <a:solidFill>
                  <a:srgbClr val="000000"/>
                </a:solidFill>
                <a:latin typeface="Arial" panose="020B0604020202020204" pitchFamily="34" charset="0"/>
                <a:cs typeface="Arial" panose="020B0604020202020204" pitchFamily="34" charset="0"/>
              </a:rPr>
              <a:t>), short (</a:t>
            </a:r>
            <a:r>
              <a:rPr lang="en-AU" sz="1600" i="1" dirty="0">
                <a:solidFill>
                  <a:srgbClr val="000000"/>
                </a:solidFill>
                <a:latin typeface="Arial" panose="020B0604020202020204" pitchFamily="34" charset="0"/>
                <a:cs typeface="Arial" panose="020B0604020202020204" pitchFamily="34" charset="0"/>
              </a:rPr>
              <a:t>staccato</a:t>
            </a:r>
            <a:r>
              <a:rPr lang="en-AU" sz="1600" dirty="0">
                <a:solidFill>
                  <a:srgbClr val="000000"/>
                </a:solidFill>
                <a:latin typeface="Arial" panose="020B0604020202020204" pitchFamily="34" charset="0"/>
                <a:cs typeface="Arial" panose="020B0604020202020204" pitchFamily="34" charset="0"/>
              </a:rPr>
              <a:t>)</a:t>
            </a:r>
            <a:endParaRPr lang="en-AU" sz="1600" dirty="0">
              <a:solidFill>
                <a:srgbClr val="22272B"/>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AU" sz="1600" dirty="0">
                <a:solidFill>
                  <a:srgbClr val="000000"/>
                </a:solidFill>
                <a:latin typeface="Arial" panose="020B0604020202020204" pitchFamily="34" charset="0"/>
                <a:cs typeface="Arial" panose="020B0604020202020204" pitchFamily="34" charset="0"/>
              </a:rPr>
              <a:t>interaction with the accompanists.</a:t>
            </a:r>
          </a:p>
        </p:txBody>
      </p:sp>
      <p:sp>
        <p:nvSpPr>
          <p:cNvPr id="3" name="Slide Number Placeholder 2">
            <a:extLst>
              <a:ext uri="{FF2B5EF4-FFF2-40B4-BE49-F238E27FC236}">
                <a16:creationId xmlns:a16="http://schemas.microsoft.com/office/drawing/2014/main" id="{71676428-9D40-20D9-9554-9BBABE14D8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91050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t>Activity 9.2 – peer feedback (1)</a:t>
            </a:r>
            <a:br>
              <a:rPr lang="en-AU" dirty="0"/>
            </a:br>
            <a:endParaRPr lang="en-AU" dirty="0"/>
          </a:p>
        </p:txBody>
      </p:sp>
      <p:sp>
        <p:nvSpPr>
          <p:cNvPr id="4" name="Text Placeholder 12">
            <a:extLst>
              <a:ext uri="{FF2B5EF4-FFF2-40B4-BE49-F238E27FC236}">
                <a16:creationId xmlns:a16="http://schemas.microsoft.com/office/drawing/2014/main" id="{50B25568-D3C4-A69B-D897-8B61727C2754}"/>
              </a:ext>
            </a:extLst>
          </p:cNvPr>
          <p:cNvSpPr>
            <a:spLocks noGrp="1"/>
          </p:cNvSpPr>
          <p:nvPr>
            <p:ph type="body" sz="quarter" idx="18"/>
          </p:nvPr>
        </p:nvSpPr>
        <p:spPr>
          <a:xfrm>
            <a:off x="360000" y="982520"/>
            <a:ext cx="11483998" cy="356423"/>
          </a:xfrm>
        </p:spPr>
        <p:txBody>
          <a:bodyPr/>
          <a:lstStyle/>
          <a:p>
            <a:r>
              <a:rPr lang="en-AU" dirty="0"/>
              <a:t>Whole group feedback</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577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Plus</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34494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577245"/>
            <a:ext cx="3722143" cy="5029110"/>
          </a:xfrm>
          <a:prstGeom prst="roundRect">
            <a:avLst>
              <a:gd name="adj" fmla="val 12109"/>
            </a:avLst>
          </a:prstGeom>
          <a:solidFill>
            <a:srgbClr val="FBDBE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Minus</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34494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577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sz="3200" b="1" dirty="0">
                <a:solidFill>
                  <a:schemeClr val="tx1"/>
                </a:solidFill>
                <a:latin typeface="Arial" panose="020B0604020202020204" pitchFamily="34" charset="0"/>
                <a:cs typeface="Arial" panose="020B0604020202020204" pitchFamily="34" charset="0"/>
              </a:rPr>
              <a:t>Interesting</a:t>
            </a: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34494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cxnSp>
        <p:nvCxnSpPr>
          <p:cNvPr id="22" name="Straight Connector 21">
            <a:extLst>
              <a:ext uri="{FF2B5EF4-FFF2-40B4-BE49-F238E27FC236}">
                <a16:creationId xmlns:a16="http://schemas.microsoft.com/office/drawing/2014/main" id="{ACBDF305-3C4F-981A-C3E0-3139AD15CBE4}"/>
              </a:ext>
              <a:ext uri="{C183D7F6-B498-43B3-948B-1728B52AA6E4}">
                <adec:decorative xmlns:adec="http://schemas.microsoft.com/office/drawing/2017/decorative" val="1"/>
              </a:ext>
            </a:extLst>
          </p:cNvPr>
          <p:cNvCxnSpPr/>
          <p:nvPr/>
        </p:nvCxnSpPr>
        <p:spPr>
          <a:xfrm>
            <a:off x="4433209" y="1834243"/>
            <a:ext cx="465364" cy="0"/>
          </a:xfrm>
          <a:prstGeom prst="line">
            <a:avLst/>
          </a:prstGeom>
          <a:ln w="1524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6203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27BD2-0561-C62C-14A1-8E2E4A1738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B83081-03FB-DCE5-38B1-4896CF249C5F}"/>
              </a:ext>
            </a:extLst>
          </p:cNvPr>
          <p:cNvSpPr>
            <a:spLocks noGrp="1"/>
          </p:cNvSpPr>
          <p:nvPr>
            <p:ph type="title"/>
          </p:nvPr>
        </p:nvSpPr>
        <p:spPr/>
        <p:txBody>
          <a:bodyPr/>
          <a:lstStyle/>
          <a:p>
            <a:r>
              <a:rPr lang="en-AU" dirty="0"/>
              <a:t>Activity 9.2 – peer feedback (2)</a:t>
            </a:r>
            <a:br>
              <a:rPr lang="en-AU" dirty="0"/>
            </a:br>
            <a:endParaRPr lang="en-AU" dirty="0"/>
          </a:p>
        </p:txBody>
      </p:sp>
      <p:sp>
        <p:nvSpPr>
          <p:cNvPr id="4" name="Text Placeholder 12">
            <a:extLst>
              <a:ext uri="{FF2B5EF4-FFF2-40B4-BE49-F238E27FC236}">
                <a16:creationId xmlns:a16="http://schemas.microsoft.com/office/drawing/2014/main" id="{0F30E05B-1DDD-7D19-BEEB-EB1D3F55D05C}"/>
              </a:ext>
            </a:extLst>
          </p:cNvPr>
          <p:cNvSpPr>
            <a:spLocks noGrp="1"/>
          </p:cNvSpPr>
          <p:nvPr>
            <p:ph type="body" sz="quarter" idx="18"/>
          </p:nvPr>
        </p:nvSpPr>
        <p:spPr>
          <a:xfrm>
            <a:off x="360000" y="982520"/>
            <a:ext cx="11483998" cy="356423"/>
          </a:xfrm>
        </p:spPr>
        <p:txBody>
          <a:bodyPr/>
          <a:lstStyle/>
          <a:p>
            <a:r>
              <a:rPr lang="en-AU" dirty="0"/>
              <a:t>Individual feedback – 2 stars and a wish</a:t>
            </a:r>
          </a:p>
        </p:txBody>
      </p:sp>
      <p:sp>
        <p:nvSpPr>
          <p:cNvPr id="9" name="Rectangle: Rounded Corners 8">
            <a:extLst>
              <a:ext uri="{FF2B5EF4-FFF2-40B4-BE49-F238E27FC236}">
                <a16:creationId xmlns:a16="http://schemas.microsoft.com/office/drawing/2014/main" id="{F2729DF9-4891-9C89-6633-B43BE7780B93}"/>
              </a:ext>
              <a:ext uri="{C183D7F6-B498-43B3-948B-1728B52AA6E4}">
                <adec:decorative xmlns:adec="http://schemas.microsoft.com/office/drawing/2017/decorative" val="0"/>
              </a:ext>
            </a:extLst>
          </p:cNvPr>
          <p:cNvSpPr/>
          <p:nvPr/>
        </p:nvSpPr>
        <p:spPr>
          <a:xfrm>
            <a:off x="348000" y="1577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Something that is 	 	 going well</a:t>
            </a:r>
            <a:endParaRPr lang="en-AU" sz="3200" b="1" dirty="0">
              <a:solidFill>
                <a:schemeClr val="tx1"/>
              </a:solidFill>
              <a:latin typeface="Arial" panose="020B0604020202020204" pitchFamily="34" charset="0"/>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8A652DA-7D11-24A6-5D71-C3F91B1090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pic>
        <p:nvPicPr>
          <p:cNvPr id="7" name="Graphic 6" descr="Badge New with solid fill">
            <a:extLst>
              <a:ext uri="{FF2B5EF4-FFF2-40B4-BE49-F238E27FC236}">
                <a16:creationId xmlns:a16="http://schemas.microsoft.com/office/drawing/2014/main" id="{6F33AAA0-05A6-CBE0-8630-8948FA63EE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00" y="1415862"/>
            <a:ext cx="990600" cy="990600"/>
          </a:xfrm>
          <a:prstGeom prst="rect">
            <a:avLst/>
          </a:prstGeom>
        </p:spPr>
      </p:pic>
      <p:sp>
        <p:nvSpPr>
          <p:cNvPr id="8" name="Rectangle: Rounded Corners 7">
            <a:extLst>
              <a:ext uri="{FF2B5EF4-FFF2-40B4-BE49-F238E27FC236}">
                <a16:creationId xmlns:a16="http://schemas.microsoft.com/office/drawing/2014/main" id="{36D7E5FC-C763-E8FB-0FD4-80A92F001DCE}"/>
              </a:ext>
              <a:ext uri="{C183D7F6-B498-43B3-948B-1728B52AA6E4}">
                <adec:decorative xmlns:adec="http://schemas.microsoft.com/office/drawing/2017/decorative" val="0"/>
              </a:ext>
            </a:extLst>
          </p:cNvPr>
          <p:cNvSpPr/>
          <p:nvPr/>
        </p:nvSpPr>
        <p:spPr>
          <a:xfrm>
            <a:off x="4234200" y="1577245"/>
            <a:ext cx="3722143" cy="5029110"/>
          </a:xfrm>
          <a:prstGeom prst="roundRect">
            <a:avLst>
              <a:gd name="adj" fmla="val 12109"/>
            </a:avLst>
          </a:prstGeom>
          <a:solidFill>
            <a:srgbClr val="EDF9E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Something that is 	 	 going well</a:t>
            </a:r>
            <a:endParaRPr lang="en-AU" sz="3200" b="1" dirty="0">
              <a:solidFill>
                <a:schemeClr val="tx1"/>
              </a:solidFill>
              <a:latin typeface="Arial" panose="020B0604020202020204" pitchFamily="34" charset="0"/>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AU" sz="1800" dirty="0">
              <a:solidFill>
                <a:schemeClr val="accent1"/>
              </a:solidFill>
              <a:latin typeface="Arial" panose="020B0604020202020204" pitchFamily="34" charset="0"/>
              <a:cs typeface="Arial" panose="020B0604020202020204" pitchFamily="34" charset="0"/>
            </a:endParaRPr>
          </a:p>
        </p:txBody>
      </p:sp>
      <p:pic>
        <p:nvPicPr>
          <p:cNvPr id="10" name="Graphic 9" descr="Badge New with solid fill">
            <a:extLst>
              <a:ext uri="{FF2B5EF4-FFF2-40B4-BE49-F238E27FC236}">
                <a16:creationId xmlns:a16="http://schemas.microsoft.com/office/drawing/2014/main" id="{133DF46F-E14A-F65D-3F67-2DB2FE83D7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6343" y="1415862"/>
            <a:ext cx="990600" cy="990600"/>
          </a:xfrm>
          <a:prstGeom prst="rect">
            <a:avLst/>
          </a:prstGeom>
        </p:spPr>
      </p:pic>
      <p:sp>
        <p:nvSpPr>
          <p:cNvPr id="11" name="Rectangle: Rounded Corners 10">
            <a:extLst>
              <a:ext uri="{FF2B5EF4-FFF2-40B4-BE49-F238E27FC236}">
                <a16:creationId xmlns:a16="http://schemas.microsoft.com/office/drawing/2014/main" id="{AE623855-EAB5-884F-F17C-6A59808B531C}"/>
              </a:ext>
              <a:ext uri="{C183D7F6-B498-43B3-948B-1728B52AA6E4}">
                <adec:decorative xmlns:adec="http://schemas.microsoft.com/office/drawing/2017/decorative" val="0"/>
              </a:ext>
            </a:extLst>
          </p:cNvPr>
          <p:cNvSpPr/>
          <p:nvPr/>
        </p:nvSpPr>
        <p:spPr>
          <a:xfrm>
            <a:off x="8120400" y="1577245"/>
            <a:ext cx="3722143" cy="5029110"/>
          </a:xfrm>
          <a:prstGeom prst="roundRect">
            <a:avLst>
              <a:gd name="adj" fmla="val 12109"/>
            </a:avLst>
          </a:prstGeom>
          <a:solidFill>
            <a:srgbClr val="E5F7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a:t>
            </a:r>
            <a:r>
              <a:rPr lang="en-AU" sz="2000" spc="-80" baseline="0" dirty="0">
                <a:solidFill>
                  <a:srgbClr val="22272B"/>
                </a:solidFill>
                <a:latin typeface="Arial" panose="020B0604020202020204" pitchFamily="34" charset="0"/>
                <a:cs typeface="Arial" panose="020B0604020202020204" pitchFamily="34" charset="0"/>
              </a:rPr>
              <a:t>S</a:t>
            </a:r>
            <a:r>
              <a:rPr kumimoji="0" lang="en-AU" sz="2000" b="0" i="0" u="none" strike="noStrike" kern="1200" cap="none" spc="-80" normalizeH="0" noProof="0" dirty="0" err="1">
                <a:ln>
                  <a:noFill/>
                </a:ln>
                <a:solidFill>
                  <a:srgbClr val="22272B"/>
                </a:solidFill>
                <a:effectLst/>
                <a:uLnTx/>
                <a:uFillTx/>
                <a:latin typeface="Arial" panose="020B0604020202020204" pitchFamily="34" charset="0"/>
                <a:ea typeface="+mn-ea"/>
                <a:cs typeface="Arial" panose="020B0604020202020204" pitchFamily="34" charset="0"/>
              </a:rPr>
              <a:t>omething</a:t>
            </a:r>
            <a:r>
              <a:rPr kumimoji="0" lang="en-AU" sz="2000" b="0" i="0" u="none" strike="noStrike" kern="1200" cap="none" spc="-80" normalizeH="0" noProof="0" dirty="0">
                <a:ln>
                  <a:noFill/>
                </a:ln>
                <a:solidFill>
                  <a:srgbClr val="22272B"/>
                </a:solidFill>
                <a:effectLst/>
                <a:uLnTx/>
                <a:uFillTx/>
                <a:latin typeface="Arial" panose="020B0604020202020204" pitchFamily="34" charset="0"/>
                <a:ea typeface="+mn-ea"/>
                <a:cs typeface="Arial" panose="020B0604020202020204" pitchFamily="34" charset="0"/>
              </a:rPr>
              <a:t> to improve on</a:t>
            </a:r>
          </a:p>
        </p:txBody>
      </p:sp>
      <p:pic>
        <p:nvPicPr>
          <p:cNvPr id="12" name="Graphic 11" descr="Magic Wand Auto with solid fill">
            <a:extLst>
              <a:ext uri="{FF2B5EF4-FFF2-40B4-BE49-F238E27FC236}">
                <a16:creationId xmlns:a16="http://schemas.microsoft.com/office/drawing/2014/main" id="{3BF69C1B-4D75-1907-A511-20D9B0FA8A5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18943" y="1577245"/>
            <a:ext cx="914400" cy="914400"/>
          </a:xfrm>
          <a:prstGeom prst="rect">
            <a:avLst/>
          </a:prstGeom>
        </p:spPr>
      </p:pic>
    </p:spTree>
    <p:extLst>
      <p:ext uri="{BB962C8B-B14F-4D97-AF65-F5344CB8AC3E}">
        <p14:creationId xmlns:p14="http://schemas.microsoft.com/office/powerpoint/2010/main" val="366027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2961-619D-09EF-C7FF-D9FFA73529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33FF6E6-6494-6B68-E200-F62624114DDC}"/>
              </a:ext>
            </a:extLst>
          </p:cNvPr>
          <p:cNvSpPr>
            <a:spLocks noGrp="1"/>
          </p:cNvSpPr>
          <p:nvPr>
            <p:ph type="ctrTitle"/>
          </p:nvPr>
        </p:nvSpPr>
        <p:spPr/>
        <p:txBody>
          <a:bodyPr/>
          <a:lstStyle/>
          <a:p>
            <a:r>
              <a:rPr lang="en-AU">
                <a:latin typeface="Arial"/>
                <a:cs typeface="Arial"/>
              </a:rPr>
              <a:t>Learning sequence 10 – assessment</a:t>
            </a:r>
            <a:endParaRPr lang="en-AU"/>
          </a:p>
        </p:txBody>
      </p:sp>
      <p:sp>
        <p:nvSpPr>
          <p:cNvPr id="6" name="Slide Number Placeholder 5">
            <a:extLst>
              <a:ext uri="{FF2B5EF4-FFF2-40B4-BE49-F238E27FC236}">
                <a16:creationId xmlns:a16="http://schemas.microsoft.com/office/drawing/2014/main" id="{5441BA39-52A4-6842-273C-7F1A61A570FE}"/>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37693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109C-C8D0-2720-74C2-FA91977A4B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A5C9D9-FFE8-8C48-4A4F-7E2E35A794BA}"/>
              </a:ext>
            </a:extLst>
          </p:cNvPr>
          <p:cNvSpPr>
            <a:spLocks noGrp="1"/>
          </p:cNvSpPr>
          <p:nvPr>
            <p:ph type="title"/>
          </p:nvPr>
        </p:nvSpPr>
        <p:spPr/>
        <p:txBody>
          <a:bodyPr/>
          <a:lstStyle/>
          <a:p>
            <a:r>
              <a:rPr lang="en-AU" dirty="0"/>
              <a:t>Learning intentions and success criteria (10)</a:t>
            </a:r>
          </a:p>
        </p:txBody>
      </p:sp>
      <p:sp>
        <p:nvSpPr>
          <p:cNvPr id="3" name="TextBox 2">
            <a:extLst>
              <a:ext uri="{FF2B5EF4-FFF2-40B4-BE49-F238E27FC236}">
                <a16:creationId xmlns:a16="http://schemas.microsoft.com/office/drawing/2014/main" id="{A7482591-1990-228C-341E-E0708145C05D}"/>
              </a:ext>
            </a:extLst>
          </p:cNvPr>
          <p:cNvSpPr txBox="1"/>
          <p:nvPr/>
        </p:nvSpPr>
        <p:spPr>
          <a:xfrm>
            <a:off x="370416" y="1894417"/>
            <a:ext cx="11303000" cy="43550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285750" lvl="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apply stylistic understanding and musical expression to an ensemble performance</a:t>
            </a:r>
          </a:p>
          <a:p>
            <a:pPr marL="285750" lvl="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understand how stylistic features and musical expression can be integrated in composition and performance simultaneously</a:t>
            </a:r>
          </a:p>
          <a:p>
            <a:pPr marL="285750" lvl="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understand what makes a performance or improvisation successful in practice</a:t>
            </a:r>
            <a:endParaRPr lang="en-AU" sz="1800" b="1" dirty="0">
              <a:solidFill>
                <a:schemeClr val="accent1"/>
              </a:solidFill>
              <a:latin typeface="Arial" panose="020B0604020202020204" pitchFamily="34" charset="0"/>
              <a:cs typeface="Arial" panose="020B0604020202020204" pitchFamily="34" charset="0"/>
            </a:endParaRPr>
          </a:p>
          <a:p>
            <a:pPr>
              <a:buNone/>
            </a:pPr>
            <a:br>
              <a:rPr lang="en-AU" sz="1800" b="1" dirty="0">
                <a:solidFill>
                  <a:schemeClr val="accent1"/>
                </a:solidFill>
                <a:latin typeface="Arial" panose="020B0604020202020204" pitchFamily="34" charset="0"/>
                <a:cs typeface="Arial" panose="020B0604020202020204" pitchFamily="34" charset="0"/>
              </a:rPr>
            </a:b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285750" lvl="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perform repertoire with stylistic awareness and musical expression integrating musical features specific to the style</a:t>
            </a:r>
          </a:p>
          <a:p>
            <a:pPr marL="285750" lvl="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improvise with stylistic understanding and musical expression</a:t>
            </a:r>
          </a:p>
          <a:p>
            <a:pPr marL="285750" lvl="0" indent="-285750">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analyse and reflect on the performance and composition process with understanding of context</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A59E4E-C00D-7542-92CE-E1DC5C7C52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26034762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Arial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Arial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Arial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Arial Light"/>
                <a:ea typeface="+mn-ea"/>
                <a:cs typeface="+mn-cs"/>
              </a:rPr>
              <a:t> </a:t>
            </a:r>
            <a:r>
              <a:rPr kumimoji="0" lang="en-AU" sz="1200" b="0" i="0" u="none" strike="noStrike" kern="1200" cap="none" spc="0" normalizeH="0" baseline="0" noProof="0">
                <a:ln>
                  <a:noFill/>
                </a:ln>
                <a:solidFill>
                  <a:srgbClr val="FFFFFF"/>
                </a:solidFill>
                <a:effectLst/>
                <a:uLnTx/>
                <a:uFillTx/>
                <a:latin typeface="Arial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Arial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Arial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54000" y="3291604"/>
            <a:ext cx="11484000" cy="3404396"/>
          </a:xfrm>
        </p:spPr>
        <p:txBody>
          <a:bodyPr vert="horz" lIns="0" tIns="0" rIns="0" bIns="0" rtlCol="0" anchor="t">
            <a:noAutofit/>
          </a:bodyPr>
          <a:lstStyle/>
          <a:p>
            <a:r>
              <a:rPr lang="en-AU" sz="1100" u="sng" dirty="0">
                <a:latin typeface="Arial"/>
                <a:cs typeface="Arial"/>
                <a:hlinkClick r:id="rId5"/>
              </a:rPr>
              <a:t>Music 7–10 Syllabus</a:t>
            </a:r>
            <a:r>
              <a:rPr lang="en-AU" sz="1100" dirty="0">
                <a:solidFill>
                  <a:srgbClr val="000000"/>
                </a:solidFill>
                <a:latin typeface="Arial"/>
                <a:cs typeface="Arial"/>
              </a:rPr>
              <a:t> © </a:t>
            </a:r>
            <a:r>
              <a:rPr lang="en-AU" sz="1100" dirty="0">
                <a:latin typeface="Arial"/>
                <a:cs typeface="Arial"/>
              </a:rPr>
              <a:t>NSW Education Standards Authority (NESA) for and on behalf of the Crown in right of the State of New South Wales, 2024.</a:t>
            </a:r>
          </a:p>
          <a:p>
            <a:r>
              <a:rPr lang="en-AU" sz="1100" dirty="0" err="1">
                <a:latin typeface="Arial"/>
                <a:cs typeface="Arial"/>
              </a:rPr>
              <a:t>Cultiralis</a:t>
            </a:r>
            <a:r>
              <a:rPr lang="en-AU" sz="1100" dirty="0">
                <a:latin typeface="Arial"/>
                <a:cs typeface="Arial"/>
              </a:rPr>
              <a:t> (2025) </a:t>
            </a:r>
            <a:r>
              <a:rPr lang="en-AU" sz="1100" dirty="0">
                <a:latin typeface="Arial"/>
                <a:cs typeface="Arial"/>
                <a:hlinkClick r:id="rId6"/>
              </a:rPr>
              <a:t>Percussion</a:t>
            </a:r>
            <a:r>
              <a:rPr lang="en-AU" sz="1100" dirty="0">
                <a:latin typeface="Arial"/>
                <a:cs typeface="Arial"/>
              </a:rPr>
              <a:t> [image] accessed 9 June 2025</a:t>
            </a:r>
          </a:p>
          <a:p>
            <a:r>
              <a:rPr lang="en-AU" sz="1100" dirty="0">
                <a:latin typeface="Arial"/>
                <a:ea typeface="+mn-lt"/>
                <a:cs typeface="Arial"/>
              </a:rPr>
              <a:t>Darwin Gomez (2015), </a:t>
            </a:r>
            <a:r>
              <a:rPr lang="en-AU" sz="1100" b="0" i="0" strike="noStrike" dirty="0">
                <a:solidFill>
                  <a:srgbClr val="002664"/>
                </a:solidFill>
                <a:effectLst/>
                <a:latin typeface="Arial"/>
                <a:ea typeface="+mn-lt"/>
                <a:cs typeface="Arial"/>
                <a:hlinkClick r:id="rId7"/>
              </a:rPr>
              <a:t>Ella </a:t>
            </a:r>
            <a:r>
              <a:rPr lang="en-AU" sz="1100" b="0" i="0" strike="noStrike" dirty="0" err="1">
                <a:solidFill>
                  <a:srgbClr val="002664"/>
                </a:solidFill>
                <a:effectLst/>
                <a:latin typeface="Arial"/>
                <a:ea typeface="+mn-lt"/>
                <a:cs typeface="Arial"/>
                <a:hlinkClick r:id="rId7"/>
              </a:rPr>
              <a:t>Macens</a:t>
            </a:r>
            <a:r>
              <a:rPr lang="en-AU" sz="1100" b="0" i="0" strike="noStrike" dirty="0">
                <a:solidFill>
                  <a:srgbClr val="002664"/>
                </a:solidFill>
                <a:effectLst/>
                <a:latin typeface="Arial"/>
                <a:ea typeface="+mn-lt"/>
                <a:cs typeface="Arial"/>
                <a:hlinkClick r:id="rId7"/>
              </a:rPr>
              <a:t> </a:t>
            </a:r>
            <a:r>
              <a:rPr lang="en-AU" sz="1100" dirty="0">
                <a:solidFill>
                  <a:srgbClr val="002664"/>
                </a:solidFill>
                <a:latin typeface="Arial"/>
                <a:ea typeface="+mn-lt"/>
                <a:cs typeface="Arial"/>
                <a:hlinkClick r:id="rId7"/>
              </a:rPr>
              <a:t>bio</a:t>
            </a:r>
            <a:r>
              <a:rPr lang="en-AU" sz="1100" dirty="0">
                <a:solidFill>
                  <a:srgbClr val="002664"/>
                </a:solidFill>
                <a:latin typeface="Arial"/>
                <a:ea typeface="+mn-lt"/>
                <a:cs typeface="Arial"/>
              </a:rPr>
              <a:t> </a:t>
            </a:r>
            <a:r>
              <a:rPr lang="en-AU" sz="1100" dirty="0">
                <a:latin typeface="Arial"/>
                <a:ea typeface="+mn-lt"/>
                <a:cs typeface="Arial"/>
              </a:rPr>
              <a:t>[image] accessed 10 March 2025</a:t>
            </a:r>
          </a:p>
          <a:p>
            <a:r>
              <a:rPr lang="en-AU" sz="1100" dirty="0">
                <a:latin typeface="Arial"/>
                <a:cs typeface="Arial"/>
              </a:rPr>
              <a:t>David Hartley (19 January 2021) </a:t>
            </a:r>
            <a:r>
              <a:rPr lang="en-AU" sz="1100" dirty="0">
                <a:latin typeface="Arial"/>
                <a:cs typeface="Arial"/>
                <a:hlinkClick r:id="rId8"/>
              </a:rPr>
              <a:t>Musical Cadences: Explained! (4:06)</a:t>
            </a:r>
            <a:r>
              <a:rPr lang="en-AU" sz="1100" dirty="0">
                <a:latin typeface="Arial"/>
                <a:cs typeface="Arial"/>
              </a:rPr>
              <a:t> [video], </a:t>
            </a:r>
            <a:r>
              <a:rPr lang="en-AU" sz="1100" i="1" dirty="0">
                <a:latin typeface="Arial"/>
                <a:cs typeface="Arial"/>
              </a:rPr>
              <a:t>David Hartley, </a:t>
            </a:r>
            <a:r>
              <a:rPr lang="en-AU" sz="1100" dirty="0">
                <a:latin typeface="Arial"/>
                <a:cs typeface="Arial"/>
              </a:rPr>
              <a:t>YouTube, accessed 6 January 2025</a:t>
            </a:r>
          </a:p>
          <a:p>
            <a:r>
              <a:rPr lang="en-AU" sz="1100" dirty="0">
                <a:effectLst/>
                <a:latin typeface="Arial"/>
                <a:ea typeface="Calibri"/>
                <a:cs typeface="Arial"/>
              </a:rPr>
              <a:t>Elise </a:t>
            </a:r>
            <a:r>
              <a:rPr lang="en-AU" sz="1100" dirty="0" err="1">
                <a:effectLst/>
                <a:latin typeface="Arial"/>
                <a:ea typeface="Calibri"/>
                <a:cs typeface="Arial"/>
              </a:rPr>
              <a:t>Trouw</a:t>
            </a:r>
            <a:r>
              <a:rPr lang="en-AU" sz="1100" dirty="0">
                <a:effectLst/>
                <a:latin typeface="Arial"/>
                <a:ea typeface="Calibri"/>
                <a:cs typeface="Arial"/>
              </a:rPr>
              <a:t> (2 September 2016) </a:t>
            </a:r>
            <a:r>
              <a:rPr lang="en-AU" sz="1100" u="sng" dirty="0">
                <a:solidFill>
                  <a:srgbClr val="2F5496"/>
                </a:solidFill>
                <a:effectLst/>
                <a:latin typeface="Arial"/>
                <a:ea typeface="Calibri"/>
                <a:cs typeface="Arial"/>
                <a:hlinkClick r:id="rId9"/>
              </a:rPr>
              <a:t>The Girl from Ipanema - Stan Getz &amp; Astrud Gilberto (cover by Elise) (2:02)</a:t>
            </a:r>
            <a:r>
              <a:rPr lang="en-AU" sz="1100" dirty="0">
                <a:effectLst/>
                <a:latin typeface="Arial"/>
                <a:ea typeface="Calibri"/>
                <a:cs typeface="Arial"/>
              </a:rPr>
              <a:t> [video</a:t>
            </a:r>
            <a:r>
              <a:rPr lang="en-AU" sz="1100" dirty="0">
                <a:latin typeface="Arial"/>
                <a:ea typeface="Calibri"/>
                <a:cs typeface="Arial"/>
              </a:rPr>
              <a:t>],</a:t>
            </a:r>
            <a:r>
              <a:rPr lang="en-AU" sz="1100" dirty="0">
                <a:effectLst/>
                <a:latin typeface="Arial"/>
                <a:ea typeface="Calibri"/>
                <a:cs typeface="Arial"/>
              </a:rPr>
              <a:t> </a:t>
            </a:r>
            <a:r>
              <a:rPr lang="en-AU" sz="1100" i="1" dirty="0">
                <a:latin typeface="Arial"/>
                <a:ea typeface="Calibri"/>
                <a:cs typeface="Arial"/>
              </a:rPr>
              <a:t>Elise </a:t>
            </a:r>
            <a:r>
              <a:rPr lang="en-AU" sz="1100" i="1" dirty="0" err="1">
                <a:latin typeface="Arial"/>
                <a:ea typeface="Calibri"/>
                <a:cs typeface="Arial"/>
              </a:rPr>
              <a:t>Trouw</a:t>
            </a:r>
            <a:r>
              <a:rPr lang="en-AU" sz="1100" i="1" dirty="0">
                <a:latin typeface="Arial"/>
                <a:ea typeface="Calibri"/>
                <a:cs typeface="Arial"/>
              </a:rPr>
              <a:t>, </a:t>
            </a:r>
            <a:r>
              <a:rPr lang="en-AU" sz="1100" dirty="0">
                <a:latin typeface="Arial"/>
                <a:ea typeface="Calibri"/>
                <a:cs typeface="Arial"/>
              </a:rPr>
              <a:t>YouTube, </a:t>
            </a:r>
            <a:r>
              <a:rPr lang="en-AU" sz="1100" dirty="0">
                <a:effectLst/>
                <a:latin typeface="Arial"/>
                <a:ea typeface="Calibri"/>
                <a:cs typeface="Arial"/>
              </a:rPr>
              <a:t>accessed 13 May 2025</a:t>
            </a:r>
            <a:endParaRPr lang="en-AU" sz="1100" dirty="0">
              <a:latin typeface="Arial"/>
              <a:ea typeface="Calibri"/>
              <a:cs typeface="Arial"/>
            </a:endParaRPr>
          </a:p>
          <a:p>
            <a:r>
              <a:rPr lang="en-AU" sz="1100" dirty="0">
                <a:effectLst/>
                <a:latin typeface="Arial"/>
                <a:ea typeface="Calibri"/>
                <a:cs typeface="Arial"/>
              </a:rPr>
              <a:t>Frank Sinatra (12 December 2018) </a:t>
            </a:r>
            <a:r>
              <a:rPr lang="en-AU" sz="1100" u="sng" dirty="0">
                <a:solidFill>
                  <a:srgbClr val="2F5496"/>
                </a:solidFill>
                <a:effectLst/>
                <a:latin typeface="Arial"/>
                <a:ea typeface="Calibri"/>
                <a:cs typeface="Arial"/>
                <a:hlinkClick r:id="rId10"/>
              </a:rPr>
              <a:t>Fly Me To The Moon (2008 Remastered) (2:27)</a:t>
            </a:r>
            <a:r>
              <a:rPr lang="en-AU" sz="1100" dirty="0">
                <a:effectLst/>
                <a:latin typeface="Arial"/>
                <a:ea typeface="Calibri"/>
                <a:cs typeface="Arial"/>
              </a:rPr>
              <a:t> [video</a:t>
            </a:r>
            <a:r>
              <a:rPr lang="en-AU" sz="1100" dirty="0">
                <a:latin typeface="Arial"/>
                <a:ea typeface="Calibri"/>
                <a:cs typeface="Arial"/>
              </a:rPr>
              <a:t>],</a:t>
            </a:r>
            <a:r>
              <a:rPr lang="en-AU" sz="1100" dirty="0">
                <a:effectLst/>
                <a:latin typeface="Arial"/>
                <a:ea typeface="Calibri"/>
                <a:cs typeface="Arial"/>
              </a:rPr>
              <a:t> </a:t>
            </a:r>
            <a:r>
              <a:rPr lang="en-AU" sz="1100" i="1" dirty="0">
                <a:latin typeface="Arial"/>
                <a:ea typeface="Calibri"/>
                <a:cs typeface="Arial"/>
              </a:rPr>
              <a:t>Universal Music Group, </a:t>
            </a:r>
            <a:r>
              <a:rPr lang="en-AU" sz="1100" dirty="0">
                <a:latin typeface="Arial"/>
                <a:ea typeface="Calibri"/>
                <a:cs typeface="Arial"/>
              </a:rPr>
              <a:t>YouTube, </a:t>
            </a:r>
            <a:r>
              <a:rPr lang="en-AU" sz="1100" dirty="0">
                <a:effectLst/>
                <a:latin typeface="Arial"/>
                <a:ea typeface="Calibri"/>
                <a:cs typeface="Arial"/>
              </a:rPr>
              <a:t>accessed 13 May 2025</a:t>
            </a:r>
            <a:endParaRPr lang="en-AU" sz="1100" dirty="0">
              <a:latin typeface="Arial"/>
              <a:ea typeface="Calibri"/>
              <a:cs typeface="Arial"/>
            </a:endParaRPr>
          </a:p>
          <a:p>
            <a:r>
              <a:rPr lang="en-AU" sz="1100" dirty="0">
                <a:effectLst/>
                <a:latin typeface="Arial"/>
                <a:ea typeface="Calibri"/>
                <a:cs typeface="Arial"/>
              </a:rPr>
              <a:t>George Collier (23 June 2023) </a:t>
            </a:r>
            <a:r>
              <a:rPr lang="en-AU" sz="1100" u="sng" dirty="0">
                <a:solidFill>
                  <a:srgbClr val="2F5496"/>
                </a:solidFill>
                <a:effectLst/>
                <a:latin typeface="Arial"/>
                <a:ea typeface="Calibri"/>
                <a:cs typeface="Arial"/>
                <a:hlinkClick r:id="rId11"/>
              </a:rPr>
              <a:t>is this what heaven sounds like? (2:57)</a:t>
            </a:r>
            <a:r>
              <a:rPr lang="en-AU" sz="1100" dirty="0">
                <a:effectLst/>
                <a:latin typeface="Arial"/>
                <a:ea typeface="Calibri"/>
                <a:cs typeface="Arial"/>
              </a:rPr>
              <a:t> [video</a:t>
            </a:r>
            <a:r>
              <a:rPr lang="en-AU" sz="1100" dirty="0">
                <a:latin typeface="Arial"/>
                <a:ea typeface="Calibri"/>
                <a:cs typeface="Arial"/>
              </a:rPr>
              <a:t>],</a:t>
            </a:r>
            <a:r>
              <a:rPr lang="en-AU" sz="1100" dirty="0">
                <a:effectLst/>
                <a:latin typeface="Arial"/>
                <a:ea typeface="Calibri"/>
                <a:cs typeface="Arial"/>
              </a:rPr>
              <a:t> </a:t>
            </a:r>
            <a:r>
              <a:rPr lang="en-AU" sz="1100" i="1" dirty="0">
                <a:latin typeface="Arial"/>
                <a:ea typeface="Calibri"/>
                <a:cs typeface="Arial"/>
              </a:rPr>
              <a:t>George Collier, </a:t>
            </a:r>
            <a:r>
              <a:rPr lang="en-AU" sz="1100" dirty="0">
                <a:latin typeface="Arial"/>
                <a:ea typeface="Calibri"/>
                <a:cs typeface="Arial"/>
              </a:rPr>
              <a:t>YouTube, </a:t>
            </a:r>
            <a:r>
              <a:rPr lang="en-AU" sz="1100" dirty="0">
                <a:effectLst/>
                <a:latin typeface="Arial"/>
                <a:ea typeface="Calibri"/>
                <a:cs typeface="Arial"/>
              </a:rPr>
              <a:t>accessed 13 May 2025</a:t>
            </a:r>
          </a:p>
          <a:p>
            <a:r>
              <a:rPr lang="en-AU" sz="1100" dirty="0">
                <a:latin typeface="Arial"/>
                <a:cs typeface="Arial"/>
              </a:rPr>
              <a:t>Gus </a:t>
            </a:r>
            <a:r>
              <a:rPr lang="en-AU" sz="1100" dirty="0" err="1">
                <a:latin typeface="Arial"/>
                <a:cs typeface="Arial"/>
              </a:rPr>
              <a:t>Phillippas</a:t>
            </a:r>
            <a:r>
              <a:rPr lang="en-AU" sz="1100" dirty="0">
                <a:latin typeface="Arial"/>
                <a:cs typeface="Arial"/>
              </a:rPr>
              <a:t> (2022) </a:t>
            </a:r>
            <a:r>
              <a:rPr lang="en-AU" sz="1100" dirty="0">
                <a:latin typeface="Arial"/>
                <a:cs typeface="Arial"/>
                <a:hlinkClick r:id="rId12"/>
              </a:rPr>
              <a:t>Laufey Live at WFUV </a:t>
            </a:r>
            <a:r>
              <a:rPr lang="en-AU" sz="1100" dirty="0">
                <a:latin typeface="Arial"/>
                <a:cs typeface="Arial"/>
              </a:rPr>
              <a:t>[image] accessed 9 June 2025</a:t>
            </a:r>
          </a:p>
          <a:p>
            <a:endParaRPr lang="en-AU" sz="1100" dirty="0">
              <a:ea typeface="+mn-lt"/>
            </a:endParaRPr>
          </a:p>
          <a:p>
            <a:pPr marL="171450" indent="-171450">
              <a:buFont typeface="Arial" panose="020B0604020202020204" pitchFamily="34" charset="0"/>
              <a:buChar char="•"/>
            </a:pPr>
            <a:endParaRPr lang="en-AU" sz="1200" dirty="0"/>
          </a:p>
          <a:p>
            <a:pPr marL="171450" indent="-171450">
              <a:buFont typeface="Arial" panose="020B0604020202020204" pitchFamily="34" charset="0"/>
              <a:buChar char="•"/>
            </a:pPr>
            <a:endParaRPr lang="en-AU" sz="1200" dirty="0"/>
          </a:p>
          <a:p>
            <a:pPr marL="171450" indent="-171450">
              <a:buFont typeface="Arial" panose="020B0604020202020204" pitchFamily="34" charset="0"/>
              <a:buChar char="•"/>
            </a:pPr>
            <a:endParaRPr lang="en-AU" sz="1200" dirty="0">
              <a:solidFill>
                <a:schemeClr val="bg1"/>
              </a:solidFill>
            </a:endParaRPr>
          </a:p>
          <a:p>
            <a:pPr marL="171450" indent="-171450">
              <a:buFont typeface="Arial" panose="020B0604020202020204" pitchFamily="34" charset="0"/>
              <a:buChar char="•"/>
            </a:pPr>
            <a:endParaRPr lang="en-AU" sz="1200" dirty="0"/>
          </a:p>
          <a:p>
            <a:pPr marL="171450" indent="-171450">
              <a:buFont typeface="Arial" panose="020B0604020202020204" pitchFamily="34" charset="0"/>
              <a:buChar char="•"/>
            </a:pPr>
            <a:endParaRPr lang="en-AU" dirty="0">
              <a:solidFill>
                <a:schemeClr val="accent2"/>
              </a:solidFill>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References </a:t>
            </a:r>
            <a:r>
              <a:rPr lang="en-US">
                <a:solidFill>
                  <a:srgbClr val="002664"/>
                </a:solidFill>
              </a:rPr>
              <a:t>(2)</a:t>
            </a:r>
            <a:endParaRPr lang="en-US">
              <a:solidFill>
                <a:schemeClr val="accent4"/>
              </a:solidFill>
            </a:endParaRPr>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60000" y="1663700"/>
            <a:ext cx="11484000" cy="50323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600"/>
              </a:spcAft>
              <a:defRPr/>
            </a:pPr>
            <a:r>
              <a:rPr lang="en-AU" sz="1100">
                <a:latin typeface="Arial"/>
                <a:ea typeface="+mn-lt"/>
                <a:cs typeface="Arial"/>
              </a:rPr>
              <a:t>Jens </a:t>
            </a:r>
            <a:r>
              <a:rPr lang="en-AU" sz="1100" err="1">
                <a:latin typeface="Arial"/>
                <a:cs typeface="Arial"/>
              </a:rPr>
              <a:t>Thekkeveettil</a:t>
            </a:r>
            <a:r>
              <a:rPr lang="en-AU" sz="1100">
                <a:latin typeface="Arial"/>
                <a:cs typeface="Arial"/>
              </a:rPr>
              <a:t> (2014) </a:t>
            </a:r>
            <a:r>
              <a:rPr lang="en-AU" sz="1100">
                <a:latin typeface="Arial"/>
                <a:cs typeface="Arial"/>
                <a:hlinkClick r:id="rId3"/>
              </a:rPr>
              <a:t>Colourful jazz concert</a:t>
            </a:r>
            <a:r>
              <a:rPr lang="en-AU" sz="1100">
                <a:latin typeface="Arial"/>
                <a:cs typeface="Arial"/>
              </a:rPr>
              <a:t> [image] accessed 9 June 2025</a:t>
            </a:r>
            <a:endParaRPr lang="en-AU" sz="1100">
              <a:latin typeface="Arial"/>
              <a:ea typeface="+mn-lt"/>
              <a:cs typeface="Arial"/>
            </a:endParaRPr>
          </a:p>
          <a:p>
            <a:pPr defTabSz="609585">
              <a:spcAft>
                <a:spcPts val="600"/>
              </a:spcAft>
              <a:defRPr/>
            </a:pPr>
            <a:r>
              <a:rPr lang="en-AU" sz="1100">
                <a:effectLst/>
                <a:latin typeface="Arial"/>
                <a:ea typeface="Calibri"/>
                <a:cs typeface="Arial"/>
              </a:rPr>
              <a:t>Laufey (2 January 2025) </a:t>
            </a:r>
            <a:r>
              <a:rPr lang="en-AU" sz="1100" u="sng">
                <a:solidFill>
                  <a:srgbClr val="2F5496"/>
                </a:solidFill>
                <a:effectLst/>
                <a:latin typeface="Arial"/>
                <a:ea typeface="Calibri"/>
                <a:cs typeface="Arial"/>
                <a:hlinkClick r:id="rId4"/>
              </a:rPr>
              <a:t>Laufey - From The Start (Live From Dick Clark’s New Year’s Rockin’ Eve 2024) (2:57)</a:t>
            </a:r>
            <a:r>
              <a:rPr lang="en-AU" sz="1100">
                <a:effectLst/>
                <a:latin typeface="Arial"/>
                <a:ea typeface="Calibri"/>
                <a:cs typeface="Arial"/>
              </a:rPr>
              <a:t> [video</a:t>
            </a:r>
            <a:r>
              <a:rPr lang="en-AU" sz="1100">
                <a:latin typeface="Arial"/>
                <a:ea typeface="Calibri"/>
                <a:cs typeface="Arial"/>
              </a:rPr>
              <a:t>],</a:t>
            </a:r>
            <a:r>
              <a:rPr lang="en-AU" sz="1100">
                <a:effectLst/>
                <a:latin typeface="Arial"/>
                <a:ea typeface="Calibri"/>
                <a:cs typeface="Arial"/>
              </a:rPr>
              <a:t> </a:t>
            </a:r>
            <a:r>
              <a:rPr lang="en-AU" sz="1100" i="1">
                <a:latin typeface="Arial"/>
                <a:ea typeface="Calibri"/>
                <a:cs typeface="Arial"/>
              </a:rPr>
              <a:t>Laufey, </a:t>
            </a:r>
            <a:r>
              <a:rPr lang="en-AU" sz="1100">
                <a:latin typeface="Arial"/>
                <a:ea typeface="Calibri"/>
                <a:cs typeface="Arial"/>
              </a:rPr>
              <a:t>YouTube, </a:t>
            </a:r>
            <a:r>
              <a:rPr lang="en-AU" sz="1100">
                <a:effectLst/>
                <a:latin typeface="Arial"/>
                <a:ea typeface="Calibri"/>
                <a:cs typeface="Arial"/>
              </a:rPr>
              <a:t>accessed 13 May 2025</a:t>
            </a:r>
          </a:p>
          <a:p>
            <a:pPr defTabSz="609585">
              <a:spcAft>
                <a:spcPts val="600"/>
              </a:spcAft>
              <a:defRPr/>
            </a:pPr>
            <a:r>
              <a:rPr lang="en-AU" sz="1100">
                <a:effectLst/>
                <a:latin typeface="Arial"/>
                <a:ea typeface="Calibri"/>
                <a:cs typeface="Arial"/>
              </a:rPr>
              <a:t>Laufey (22 August 2013) </a:t>
            </a:r>
            <a:r>
              <a:rPr lang="en-AU" sz="1100" u="sng">
                <a:solidFill>
                  <a:srgbClr val="2F5496"/>
                </a:solidFill>
                <a:effectLst/>
                <a:latin typeface="Arial"/>
                <a:ea typeface="Calibri"/>
                <a:cs typeface="Arial"/>
                <a:hlinkClick r:id="rId5"/>
              </a:rPr>
              <a:t>Laufey – From The Start (Official Music Video)</a:t>
            </a:r>
            <a:r>
              <a:rPr lang="en-AU" sz="1100">
                <a:effectLst/>
                <a:latin typeface="Arial"/>
                <a:ea typeface="Calibri"/>
                <a:cs typeface="Arial"/>
              </a:rPr>
              <a:t> [video</a:t>
            </a:r>
            <a:r>
              <a:rPr lang="en-AU" sz="1100">
                <a:latin typeface="Arial"/>
                <a:ea typeface="Calibri"/>
                <a:cs typeface="Arial"/>
              </a:rPr>
              <a:t>],</a:t>
            </a:r>
            <a:r>
              <a:rPr lang="en-AU" sz="1100">
                <a:effectLst/>
                <a:latin typeface="Arial"/>
                <a:ea typeface="Calibri"/>
                <a:cs typeface="Arial"/>
              </a:rPr>
              <a:t> </a:t>
            </a:r>
            <a:r>
              <a:rPr lang="en-AU" sz="1100" i="1">
                <a:latin typeface="Arial"/>
                <a:ea typeface="Calibri"/>
                <a:cs typeface="Arial"/>
              </a:rPr>
              <a:t>Laufey, </a:t>
            </a:r>
            <a:r>
              <a:rPr lang="en-AU" sz="1100">
                <a:latin typeface="Arial"/>
                <a:ea typeface="Calibri"/>
                <a:cs typeface="Arial"/>
              </a:rPr>
              <a:t>YouTube, accessed</a:t>
            </a:r>
            <a:r>
              <a:rPr lang="en-AU" sz="1100">
                <a:effectLst/>
                <a:latin typeface="Arial"/>
                <a:ea typeface="Calibri"/>
                <a:cs typeface="Arial"/>
              </a:rPr>
              <a:t> 9 June 2025</a:t>
            </a:r>
            <a:endParaRPr lang="en-AU" sz="1100">
              <a:latin typeface="Arial"/>
              <a:ea typeface="Calibri"/>
              <a:cs typeface="Arial"/>
            </a:endParaRPr>
          </a:p>
          <a:p>
            <a:pPr defTabSz="609585">
              <a:spcAft>
                <a:spcPts val="600"/>
              </a:spcAft>
              <a:defRPr/>
            </a:pPr>
            <a:r>
              <a:rPr lang="en-AU" sz="1100">
                <a:latin typeface="Arial"/>
                <a:cs typeface="Arial"/>
              </a:rPr>
              <a:t>Marco Fedele (2008) </a:t>
            </a:r>
            <a:r>
              <a:rPr lang="en-AU" sz="1100">
                <a:latin typeface="Arial"/>
                <a:cs typeface="Arial"/>
                <a:hlinkClick r:id="rId6"/>
              </a:rPr>
              <a:t>Herbie Hancock live in concert playing the keytar </a:t>
            </a:r>
            <a:r>
              <a:rPr lang="en-AU" sz="1100">
                <a:latin typeface="Arial"/>
                <a:cs typeface="Arial"/>
              </a:rPr>
              <a:t>[image] accessed 9 June 2025</a:t>
            </a:r>
          </a:p>
          <a:p>
            <a:pPr defTabSz="609585">
              <a:spcAft>
                <a:spcPts val="600"/>
              </a:spcAft>
              <a:defRPr/>
            </a:pPr>
            <a:r>
              <a:rPr lang="en-AU" sz="1100">
                <a:effectLst/>
                <a:latin typeface="Arial"/>
                <a:ea typeface="Calibri"/>
                <a:cs typeface="Arial"/>
              </a:rPr>
              <a:t>Montreux Jazz Festival (13 July 2013) </a:t>
            </a:r>
            <a:r>
              <a:rPr lang="en-AU" sz="1100" u="sng">
                <a:solidFill>
                  <a:srgbClr val="2F5496"/>
                </a:solidFill>
                <a:effectLst/>
                <a:latin typeface="Arial"/>
                <a:ea typeface="Calibri"/>
                <a:cs typeface="Arial"/>
                <a:hlinkClick r:id="rId7"/>
              </a:rPr>
              <a:t>Herbie Hancock – Chameleon (Live at Montreux Jazz Festival 2010) (6:07)</a:t>
            </a:r>
            <a:r>
              <a:rPr lang="en-AU" sz="1100">
                <a:effectLst/>
                <a:latin typeface="Arial"/>
                <a:ea typeface="Calibri"/>
                <a:cs typeface="Arial"/>
              </a:rPr>
              <a:t> [video</a:t>
            </a:r>
            <a:r>
              <a:rPr lang="en-AU" sz="1100">
                <a:latin typeface="Arial"/>
                <a:ea typeface="Calibri"/>
                <a:cs typeface="Arial"/>
              </a:rPr>
              <a:t>],</a:t>
            </a:r>
            <a:r>
              <a:rPr lang="en-AU" sz="1100">
                <a:effectLst/>
                <a:latin typeface="Arial"/>
                <a:ea typeface="Calibri"/>
                <a:cs typeface="Arial"/>
              </a:rPr>
              <a:t> </a:t>
            </a:r>
            <a:r>
              <a:rPr lang="en-AU" sz="1100" i="1">
                <a:latin typeface="Arial"/>
                <a:ea typeface="Calibri"/>
                <a:cs typeface="Arial"/>
              </a:rPr>
              <a:t>Montreux Jazz Festival, </a:t>
            </a:r>
            <a:r>
              <a:rPr lang="en-AU" sz="1100">
                <a:latin typeface="Arial"/>
                <a:ea typeface="Calibri"/>
                <a:cs typeface="Arial"/>
              </a:rPr>
              <a:t>YouTube, accessed</a:t>
            </a:r>
            <a:r>
              <a:rPr lang="en-AU" sz="1100">
                <a:effectLst/>
                <a:latin typeface="Arial"/>
                <a:ea typeface="Calibri"/>
                <a:cs typeface="Arial"/>
              </a:rPr>
              <a:t> 1 June 2025</a:t>
            </a:r>
          </a:p>
          <a:p>
            <a:pPr defTabSz="609585">
              <a:spcAft>
                <a:spcPts val="600"/>
              </a:spcAft>
              <a:defRPr/>
            </a:pPr>
            <a:r>
              <a:rPr lang="en-AU" sz="1100" err="1">
                <a:effectLst/>
                <a:latin typeface="Arial"/>
                <a:ea typeface="Calibri"/>
                <a:cs typeface="Arial"/>
              </a:rPr>
              <a:t>MunomaMusic</a:t>
            </a:r>
            <a:r>
              <a:rPr lang="en-AU" sz="1100">
                <a:effectLst/>
                <a:latin typeface="Arial"/>
                <a:ea typeface="Calibri"/>
                <a:cs typeface="Arial"/>
              </a:rPr>
              <a:t> (23 March 2024) </a:t>
            </a:r>
            <a:r>
              <a:rPr lang="en-AU" sz="1100" u="sng">
                <a:solidFill>
                  <a:srgbClr val="2F5496"/>
                </a:solidFill>
                <a:effectLst/>
                <a:latin typeface="Arial"/>
                <a:ea typeface="Calibri"/>
                <a:cs typeface="Arial"/>
                <a:hlinkClick r:id="rId8"/>
              </a:rPr>
              <a:t>Herbie Hancock – Chameleon (Live Loop Cover) | Minilab 3 (2:30)</a:t>
            </a:r>
            <a:r>
              <a:rPr lang="en-AU" sz="1100">
                <a:effectLst/>
                <a:latin typeface="Arial"/>
                <a:ea typeface="Calibri"/>
                <a:cs typeface="Arial"/>
              </a:rPr>
              <a:t> [video</a:t>
            </a:r>
            <a:r>
              <a:rPr lang="en-AU" sz="1100">
                <a:latin typeface="Arial"/>
                <a:ea typeface="Calibri"/>
                <a:cs typeface="Arial"/>
              </a:rPr>
              <a:t>],</a:t>
            </a:r>
            <a:r>
              <a:rPr lang="en-AU" sz="1100">
                <a:effectLst/>
                <a:latin typeface="Arial"/>
                <a:ea typeface="Calibri"/>
                <a:cs typeface="Arial"/>
              </a:rPr>
              <a:t> </a:t>
            </a:r>
            <a:r>
              <a:rPr lang="en-AU" sz="1100" i="1" err="1">
                <a:latin typeface="Arial"/>
                <a:ea typeface="Calibri"/>
                <a:cs typeface="Arial"/>
              </a:rPr>
              <a:t>MunomaMusic</a:t>
            </a:r>
            <a:r>
              <a:rPr lang="en-AU" sz="1100">
                <a:latin typeface="Arial"/>
                <a:ea typeface="Calibri"/>
                <a:cs typeface="Arial"/>
              </a:rPr>
              <a:t>, YouTube, </a:t>
            </a:r>
            <a:r>
              <a:rPr lang="en-AU" sz="1100">
                <a:effectLst/>
                <a:latin typeface="Arial"/>
                <a:ea typeface="Calibri"/>
                <a:cs typeface="Arial"/>
              </a:rPr>
              <a:t>accessed 1 June 2025</a:t>
            </a:r>
          </a:p>
          <a:p>
            <a:pPr defTabSz="609585">
              <a:spcAft>
                <a:spcPts val="600"/>
              </a:spcAft>
              <a:defRPr/>
            </a:pPr>
            <a:r>
              <a:rPr lang="en-AU" sz="1100">
                <a:latin typeface="Arial"/>
                <a:cs typeface="Arial"/>
              </a:rPr>
              <a:t>Steve Lawson (2020) </a:t>
            </a:r>
            <a:r>
              <a:rPr lang="en-AU" sz="1100">
                <a:latin typeface="Arial"/>
                <a:cs typeface="Arial"/>
                <a:hlinkClick r:id="rId9"/>
              </a:rPr>
              <a:t>Tal Wilkenfeld at NAMM Bass Bash 2020 </a:t>
            </a:r>
            <a:r>
              <a:rPr lang="en-AU" sz="1100">
                <a:latin typeface="Arial"/>
                <a:cs typeface="Arial"/>
              </a:rPr>
              <a:t>[image] accessed 9 June 2025</a:t>
            </a:r>
          </a:p>
          <a:p>
            <a:pPr defTabSz="609585">
              <a:spcAft>
                <a:spcPts val="600"/>
              </a:spcAft>
              <a:defRPr/>
            </a:pPr>
            <a:r>
              <a:rPr lang="en-AU" sz="1100">
                <a:effectLst/>
                <a:latin typeface="Arial"/>
                <a:ea typeface="Calibri"/>
                <a:cs typeface="Arial"/>
              </a:rPr>
              <a:t>The United States Army Field Band (12 August 2021) </a:t>
            </a:r>
            <a:r>
              <a:rPr lang="en-AU" sz="1100" u="sng">
                <a:solidFill>
                  <a:srgbClr val="2F5496"/>
                </a:solidFill>
                <a:effectLst/>
                <a:latin typeface="Arial"/>
                <a:ea typeface="Calibri"/>
                <a:cs typeface="Arial"/>
                <a:hlinkClick r:id="rId10"/>
              </a:rPr>
              <a:t>Take the A Train - The Jazz Ambassadors (2:46)</a:t>
            </a:r>
            <a:r>
              <a:rPr lang="en-AU" sz="1100">
                <a:effectLst/>
                <a:latin typeface="Arial"/>
                <a:ea typeface="Calibri"/>
                <a:cs typeface="Arial"/>
              </a:rPr>
              <a:t> [video</a:t>
            </a:r>
            <a:r>
              <a:rPr lang="en-AU" sz="1100">
                <a:latin typeface="Arial"/>
                <a:ea typeface="Calibri"/>
                <a:cs typeface="Arial"/>
              </a:rPr>
              <a:t>],</a:t>
            </a:r>
            <a:r>
              <a:rPr lang="en-AU" sz="1100">
                <a:effectLst/>
                <a:latin typeface="Arial"/>
                <a:ea typeface="Calibri"/>
                <a:cs typeface="Arial"/>
              </a:rPr>
              <a:t> </a:t>
            </a:r>
            <a:r>
              <a:rPr lang="en-AU" sz="1100" i="1">
                <a:latin typeface="Arial"/>
                <a:ea typeface="Calibri"/>
                <a:cs typeface="Arial"/>
              </a:rPr>
              <a:t>The United States Army Field Band, </a:t>
            </a:r>
            <a:r>
              <a:rPr lang="en-AU" sz="1100">
                <a:latin typeface="Arial"/>
                <a:ea typeface="Calibri"/>
                <a:cs typeface="Arial"/>
              </a:rPr>
              <a:t>YouTube, </a:t>
            </a:r>
            <a:r>
              <a:rPr lang="en-AU" sz="1100">
                <a:effectLst/>
                <a:latin typeface="Arial"/>
                <a:ea typeface="Calibri"/>
                <a:cs typeface="Arial"/>
              </a:rPr>
              <a:t>accessed 13 May 2025</a:t>
            </a:r>
          </a:p>
          <a:p>
            <a:pPr defTabSz="609585">
              <a:spcAft>
                <a:spcPts val="600"/>
              </a:spcAft>
              <a:defRPr/>
            </a:pPr>
            <a:r>
              <a:rPr lang="en-AU" sz="1100" err="1">
                <a:latin typeface="Arial"/>
                <a:cs typeface="Arial"/>
              </a:rPr>
              <a:t>Tomzorz</a:t>
            </a:r>
            <a:r>
              <a:rPr lang="en-AU" sz="1100">
                <a:latin typeface="Arial"/>
                <a:cs typeface="Arial"/>
              </a:rPr>
              <a:t> (2024) </a:t>
            </a:r>
            <a:r>
              <a:rPr lang="en-AU" sz="1100">
                <a:latin typeface="Arial"/>
                <a:cs typeface="Arial"/>
                <a:hlinkClick r:id="rId11"/>
              </a:rPr>
              <a:t>Laufey performing at Royal Albert Hall in London, United Kingdom </a:t>
            </a:r>
            <a:r>
              <a:rPr lang="en-AU" sz="1100">
                <a:latin typeface="Arial"/>
                <a:cs typeface="Arial"/>
              </a:rPr>
              <a:t>[image] accessed 9 June 2025</a:t>
            </a:r>
          </a:p>
          <a:p>
            <a:pPr defTabSz="609585">
              <a:spcAft>
                <a:spcPts val="600"/>
              </a:spcAft>
              <a:defRPr/>
            </a:pPr>
            <a:r>
              <a:rPr lang="en-AU" sz="1100">
                <a:latin typeface="Arial"/>
                <a:cs typeface="Arial"/>
              </a:rPr>
              <a:t>Tore </a:t>
            </a:r>
            <a:r>
              <a:rPr lang="en-AU" sz="1100" err="1">
                <a:latin typeface="Arial"/>
                <a:cs typeface="Arial"/>
              </a:rPr>
              <a:t>Saetre</a:t>
            </a:r>
            <a:r>
              <a:rPr lang="en-AU" sz="1100">
                <a:latin typeface="Arial"/>
                <a:cs typeface="Arial"/>
              </a:rPr>
              <a:t> (2017) </a:t>
            </a:r>
            <a:r>
              <a:rPr lang="en-AU" sz="1100">
                <a:latin typeface="Arial"/>
                <a:cs typeface="Arial"/>
                <a:hlinkClick r:id="rId12"/>
              </a:rPr>
              <a:t>Cory Henry and the Funk Apostles </a:t>
            </a:r>
            <a:r>
              <a:rPr lang="en-AU" sz="1100">
                <a:latin typeface="Arial"/>
                <a:cs typeface="Arial"/>
              </a:rPr>
              <a:t>[image] accessed 9 June 2025</a:t>
            </a:r>
          </a:p>
          <a:p>
            <a:r>
              <a:rPr lang="en-AU" sz="1100">
                <a:latin typeface="Arial"/>
                <a:cs typeface="Arial"/>
              </a:rPr>
              <a:t>VH </a:t>
            </a:r>
            <a:r>
              <a:rPr lang="en-AU" sz="1100" err="1">
                <a:latin typeface="Arial"/>
                <a:cs typeface="Arial"/>
              </a:rPr>
              <a:t>Mechelen</a:t>
            </a:r>
            <a:r>
              <a:rPr lang="en-AU" sz="1100">
                <a:latin typeface="Arial"/>
                <a:cs typeface="Arial"/>
              </a:rPr>
              <a:t> (2014) </a:t>
            </a:r>
            <a:r>
              <a:rPr lang="en-AU" sz="1100">
                <a:latin typeface="Arial"/>
                <a:cs typeface="Arial"/>
                <a:hlinkClick r:id="rId13"/>
              </a:rPr>
              <a:t>New York, City of Jazz by the Brussels Jazz orchestra </a:t>
            </a:r>
            <a:r>
              <a:rPr lang="en-AU" sz="1100">
                <a:latin typeface="Arial"/>
                <a:cs typeface="Arial"/>
              </a:rPr>
              <a:t>[image] accessed 9 June 2025</a:t>
            </a:r>
          </a:p>
          <a:p>
            <a:pPr defTabSz="609585">
              <a:spcAft>
                <a:spcPts val="600"/>
              </a:spcAft>
              <a:defRPr/>
            </a:pPr>
            <a:endParaRPr lang="en-AU" sz="1200"/>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105</a:t>
            </a:fld>
            <a:endParaRPr kumimoji="0" lang="en-AU" sz="1200" b="0" i="0" u="none" strike="noStrike" kern="1200" cap="none" spc="0" normalizeH="0" baseline="0" noProof="0">
              <a:ln>
                <a:noFill/>
              </a:ln>
              <a:solidFill>
                <a:srgbClr val="22272B"/>
              </a:solidFill>
              <a:effectLst/>
              <a:uLnTx/>
              <a:uFillTx/>
              <a:latin typeface="Arial Light"/>
              <a:ea typeface="+mn-ea"/>
              <a:cs typeface="+mn-cs"/>
            </a:endParaRPr>
          </a:p>
        </p:txBody>
      </p:sp>
    </p:spTree>
    <p:extLst>
      <p:ext uri="{BB962C8B-B14F-4D97-AF65-F5344CB8AC3E}">
        <p14:creationId xmlns:p14="http://schemas.microsoft.com/office/powerpoint/2010/main" val="424133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Arial Light" pitchFamily="2" charset="0"/>
              </a:rPr>
              <a:t>© </a:t>
            </a:r>
            <a:r>
              <a:rPr lang="en-AU"/>
              <a:t>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Arial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Arial" panose="020B0604020202020204" pitchFamily="34" charset="0"/>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Arial" panose="020B0604020202020204" pitchFamily="34" charset="0"/>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Arial" panose="020B0604020202020204" pitchFamily="34" charset="0"/>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Arial" panose="020B0604020202020204" pitchFamily="34" charset="0"/>
              </a:rPr>
              <a:t>Cth</a:t>
            </a:r>
            <a:r>
              <a:rPr lang="en-AU" sz="1200" dirty="0">
                <a:solidFill>
                  <a:schemeClr val="bg1"/>
                </a:solidFill>
                <a:latin typeface="Arial" panose="020B0604020202020204" pitchFamily="34" charset="0"/>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5B32-63FF-939C-4A37-25EC8DB493A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C363226-E1A2-B261-20E0-2C36A4AB6DEA}"/>
              </a:ext>
            </a:extLst>
          </p:cNvPr>
          <p:cNvSpPr>
            <a:spLocks noGrp="1"/>
          </p:cNvSpPr>
          <p:nvPr>
            <p:ph type="title"/>
          </p:nvPr>
        </p:nvSpPr>
        <p:spPr/>
        <p:txBody>
          <a:bodyPr/>
          <a:lstStyle/>
          <a:p>
            <a:r>
              <a:rPr lang="en-AU">
                <a:latin typeface="Arial"/>
                <a:cs typeface="Arial"/>
              </a:rPr>
              <a:t>Activity 1.4 – my improvisation journey reflection</a:t>
            </a:r>
            <a:endParaRPr lang="en-AU"/>
          </a:p>
        </p:txBody>
      </p:sp>
      <p:sp>
        <p:nvSpPr>
          <p:cNvPr id="13" name="Text Placeholder 12">
            <a:extLst>
              <a:ext uri="{FF2B5EF4-FFF2-40B4-BE49-F238E27FC236}">
                <a16:creationId xmlns:a16="http://schemas.microsoft.com/office/drawing/2014/main" id="{1DDFEAC8-5F63-3D15-0B1B-C9B94F1ED2B4}"/>
              </a:ext>
            </a:extLst>
          </p:cNvPr>
          <p:cNvSpPr>
            <a:spLocks noGrp="1"/>
          </p:cNvSpPr>
          <p:nvPr>
            <p:ph type="body" sz="quarter" idx="18"/>
          </p:nvPr>
        </p:nvSpPr>
        <p:spPr/>
        <p:txBody>
          <a:bodyPr/>
          <a:lstStyle/>
          <a:p>
            <a:r>
              <a:rPr lang="en-AU" dirty="0">
                <a:latin typeface="Arial"/>
                <a:cs typeface="Arial"/>
              </a:rPr>
              <a:t>Discussion</a:t>
            </a:r>
            <a:endParaRPr lang="en-AU" dirty="0"/>
          </a:p>
        </p:txBody>
      </p:sp>
      <p:sp>
        <p:nvSpPr>
          <p:cNvPr id="12" name="Text Placeholder 11">
            <a:extLst>
              <a:ext uri="{FF2B5EF4-FFF2-40B4-BE49-F238E27FC236}">
                <a16:creationId xmlns:a16="http://schemas.microsoft.com/office/drawing/2014/main" id="{64897B71-7E72-7AFB-5A37-5498C984AF8D}"/>
              </a:ext>
            </a:extLst>
          </p:cNvPr>
          <p:cNvSpPr>
            <a:spLocks noGrp="1"/>
          </p:cNvSpPr>
          <p:nvPr>
            <p:ph type="body" sz="quarter" idx="17"/>
          </p:nvPr>
        </p:nvSpPr>
        <p:spPr>
          <a:xfrm>
            <a:off x="360000" y="1567087"/>
            <a:ext cx="6097950" cy="1480914"/>
          </a:xfrm>
        </p:spPr>
        <p:txBody>
          <a:bodyPr vert="horz" lIns="0" tIns="0" rIns="0" bIns="0" rtlCol="0" anchor="t">
            <a:noAutofit/>
          </a:bodyPr>
          <a:lstStyle/>
          <a:p>
            <a:r>
              <a:rPr lang="en-AU" sz="1800" dirty="0">
                <a:solidFill>
                  <a:srgbClr val="000000"/>
                </a:solidFill>
                <a:latin typeface="Arial"/>
                <a:cs typeface="Arial"/>
              </a:rPr>
              <a:t>As a class, discuss the importance of improvisation as an individualised expressive art form. Respond to each point with examples in discussion.</a:t>
            </a:r>
            <a:endParaRPr lang="en-US" sz="1800" dirty="0">
              <a:solidFill>
                <a:srgbClr val="22272B"/>
              </a:solidFill>
            </a:endParaRPr>
          </a:p>
          <a:p>
            <a:br>
              <a:rPr lang="en-AU" sz="1600" dirty="0">
                <a:solidFill>
                  <a:srgbClr val="000000"/>
                </a:solidFill>
                <a:latin typeface="Arial"/>
                <a:cs typeface="Arial"/>
              </a:rPr>
            </a:br>
            <a:endParaRPr lang="en-US" sz="1600" dirty="0"/>
          </a:p>
        </p:txBody>
      </p:sp>
      <p:pic>
        <p:nvPicPr>
          <p:cNvPr id="4" name="Picture 3" descr="A group of 3 boys playing trombones.">
            <a:extLst>
              <a:ext uri="{FF2B5EF4-FFF2-40B4-BE49-F238E27FC236}">
                <a16:creationId xmlns:a16="http://schemas.microsoft.com/office/drawing/2014/main" id="{41D1BB19-E208-B1C9-C240-FBC947640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99" y="3141653"/>
            <a:ext cx="5026373" cy="3356347"/>
          </a:xfrm>
          <a:prstGeom prst="rect">
            <a:avLst/>
          </a:prstGeom>
        </p:spPr>
      </p:pic>
      <p:sp>
        <p:nvSpPr>
          <p:cNvPr id="5" name="Freeform: Shape 4">
            <a:extLst>
              <a:ext uri="{FF2B5EF4-FFF2-40B4-BE49-F238E27FC236}">
                <a16:creationId xmlns:a16="http://schemas.microsoft.com/office/drawing/2014/main" id="{245F4AD5-D437-84AD-1897-678FB9907A42}"/>
              </a:ext>
            </a:extLst>
          </p:cNvPr>
          <p:cNvSpPr/>
          <p:nvPr/>
        </p:nvSpPr>
        <p:spPr>
          <a:xfrm>
            <a:off x="6907457" y="1633370"/>
            <a:ext cx="4118798" cy="1110200"/>
          </a:xfrm>
          <a:custGeom>
            <a:avLst/>
            <a:gdLst>
              <a:gd name="connsiteX0" fmla="*/ 0 w 4118798"/>
              <a:gd name="connsiteY0" fmla="*/ 111020 h 1110200"/>
              <a:gd name="connsiteX1" fmla="*/ 111020 w 4118798"/>
              <a:gd name="connsiteY1" fmla="*/ 0 h 1110200"/>
              <a:gd name="connsiteX2" fmla="*/ 4007778 w 4118798"/>
              <a:gd name="connsiteY2" fmla="*/ 0 h 1110200"/>
              <a:gd name="connsiteX3" fmla="*/ 4118798 w 4118798"/>
              <a:gd name="connsiteY3" fmla="*/ 111020 h 1110200"/>
              <a:gd name="connsiteX4" fmla="*/ 4118798 w 4118798"/>
              <a:gd name="connsiteY4" fmla="*/ 999180 h 1110200"/>
              <a:gd name="connsiteX5" fmla="*/ 4007778 w 4118798"/>
              <a:gd name="connsiteY5" fmla="*/ 1110200 h 1110200"/>
              <a:gd name="connsiteX6" fmla="*/ 111020 w 4118798"/>
              <a:gd name="connsiteY6" fmla="*/ 1110200 h 1110200"/>
              <a:gd name="connsiteX7" fmla="*/ 0 w 4118798"/>
              <a:gd name="connsiteY7" fmla="*/ 999180 h 1110200"/>
              <a:gd name="connsiteX8" fmla="*/ 0 w 4118798"/>
              <a:gd name="connsiteY8" fmla="*/ 111020 h 11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798" h="1110200">
                <a:moveTo>
                  <a:pt x="0" y="111020"/>
                </a:moveTo>
                <a:cubicBezTo>
                  <a:pt x="0" y="49705"/>
                  <a:pt x="49705" y="0"/>
                  <a:pt x="111020" y="0"/>
                </a:cubicBezTo>
                <a:lnTo>
                  <a:pt x="4007778" y="0"/>
                </a:lnTo>
                <a:cubicBezTo>
                  <a:pt x="4069093" y="0"/>
                  <a:pt x="4118798" y="49705"/>
                  <a:pt x="4118798" y="111020"/>
                </a:cubicBezTo>
                <a:lnTo>
                  <a:pt x="4118798" y="999180"/>
                </a:lnTo>
                <a:cubicBezTo>
                  <a:pt x="4118798" y="1060495"/>
                  <a:pt x="4069093" y="1110200"/>
                  <a:pt x="4007778" y="1110200"/>
                </a:cubicBezTo>
                <a:lnTo>
                  <a:pt x="111020" y="1110200"/>
                </a:lnTo>
                <a:cubicBezTo>
                  <a:pt x="49705" y="1110200"/>
                  <a:pt x="0" y="1060495"/>
                  <a:pt x="0" y="999180"/>
                </a:cubicBezTo>
                <a:lnTo>
                  <a:pt x="0" y="1110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097" tIns="101097" rIns="101097" bIns="101097"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Arial" panose="020B0604020202020204" pitchFamily="34" charset="0"/>
              </a:rPr>
              <a:t>Every jazz solo is unique.</a:t>
            </a:r>
            <a:endParaRPr lang="en-GB" sz="1800" kern="1200" dirty="0"/>
          </a:p>
        </p:txBody>
      </p:sp>
      <p:sp>
        <p:nvSpPr>
          <p:cNvPr id="6" name="Freeform: Shape 5" descr="down arrow">
            <a:extLst>
              <a:ext uri="{FF2B5EF4-FFF2-40B4-BE49-F238E27FC236}">
                <a16:creationId xmlns:a16="http://schemas.microsoft.com/office/drawing/2014/main" id="{01AC0E40-169A-DF6E-950C-090CF1251F44}"/>
              </a:ext>
            </a:extLst>
          </p:cNvPr>
          <p:cNvSpPr/>
          <p:nvPr/>
        </p:nvSpPr>
        <p:spPr>
          <a:xfrm>
            <a:off x="8717061" y="2812957"/>
            <a:ext cx="499590" cy="416324"/>
          </a:xfrm>
          <a:custGeom>
            <a:avLst/>
            <a:gdLst>
              <a:gd name="connsiteX0" fmla="*/ 0 w 416324"/>
              <a:gd name="connsiteY0" fmla="*/ 99918 h 499590"/>
              <a:gd name="connsiteX1" fmla="*/ 208162 w 416324"/>
              <a:gd name="connsiteY1" fmla="*/ 99918 h 499590"/>
              <a:gd name="connsiteX2" fmla="*/ 208162 w 416324"/>
              <a:gd name="connsiteY2" fmla="*/ 0 h 499590"/>
              <a:gd name="connsiteX3" fmla="*/ 416324 w 416324"/>
              <a:gd name="connsiteY3" fmla="*/ 249795 h 499590"/>
              <a:gd name="connsiteX4" fmla="*/ 208162 w 416324"/>
              <a:gd name="connsiteY4" fmla="*/ 499590 h 499590"/>
              <a:gd name="connsiteX5" fmla="*/ 208162 w 416324"/>
              <a:gd name="connsiteY5" fmla="*/ 399672 h 499590"/>
              <a:gd name="connsiteX6" fmla="*/ 0 w 416324"/>
              <a:gd name="connsiteY6" fmla="*/ 399672 h 499590"/>
              <a:gd name="connsiteX7" fmla="*/ 0 w 416324"/>
              <a:gd name="connsiteY7" fmla="*/ 99918 h 49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324" h="499590">
                <a:moveTo>
                  <a:pt x="333059" y="1"/>
                </a:moveTo>
                <a:lnTo>
                  <a:pt x="333059" y="249795"/>
                </a:lnTo>
                <a:lnTo>
                  <a:pt x="416324" y="249795"/>
                </a:lnTo>
                <a:lnTo>
                  <a:pt x="208162" y="499589"/>
                </a:lnTo>
                <a:lnTo>
                  <a:pt x="0" y="249795"/>
                </a:lnTo>
                <a:lnTo>
                  <a:pt x="83265" y="249795"/>
                </a:lnTo>
                <a:lnTo>
                  <a:pt x="83265" y="1"/>
                </a:lnTo>
                <a:lnTo>
                  <a:pt x="333059"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9919" tIns="0" rIns="99917" bIns="124897" numCol="1" spcCol="1270" anchor="ctr" anchorCtr="0">
            <a:noAutofit/>
          </a:bodyPr>
          <a:lstStyle/>
          <a:p>
            <a:pPr marL="0" lvl="0" indent="0" algn="ctr" defTabSz="622300">
              <a:lnSpc>
                <a:spcPct val="90000"/>
              </a:lnSpc>
              <a:spcBef>
                <a:spcPct val="0"/>
              </a:spcBef>
              <a:spcAft>
                <a:spcPct val="35000"/>
              </a:spcAft>
              <a:buNone/>
            </a:pPr>
            <a:endParaRPr lang="en-GB" sz="1400" kern="1200"/>
          </a:p>
        </p:txBody>
      </p:sp>
      <p:sp>
        <p:nvSpPr>
          <p:cNvPr id="7" name="Freeform: Shape 6">
            <a:extLst>
              <a:ext uri="{FF2B5EF4-FFF2-40B4-BE49-F238E27FC236}">
                <a16:creationId xmlns:a16="http://schemas.microsoft.com/office/drawing/2014/main" id="{DCF67680-C801-5330-C34C-6EB026F2E278}"/>
              </a:ext>
            </a:extLst>
          </p:cNvPr>
          <p:cNvSpPr/>
          <p:nvPr/>
        </p:nvSpPr>
        <p:spPr>
          <a:xfrm>
            <a:off x="6907457" y="3298669"/>
            <a:ext cx="4118798" cy="1110200"/>
          </a:xfrm>
          <a:custGeom>
            <a:avLst/>
            <a:gdLst>
              <a:gd name="connsiteX0" fmla="*/ 0 w 4118798"/>
              <a:gd name="connsiteY0" fmla="*/ 111020 h 1110200"/>
              <a:gd name="connsiteX1" fmla="*/ 111020 w 4118798"/>
              <a:gd name="connsiteY1" fmla="*/ 0 h 1110200"/>
              <a:gd name="connsiteX2" fmla="*/ 4007778 w 4118798"/>
              <a:gd name="connsiteY2" fmla="*/ 0 h 1110200"/>
              <a:gd name="connsiteX3" fmla="*/ 4118798 w 4118798"/>
              <a:gd name="connsiteY3" fmla="*/ 111020 h 1110200"/>
              <a:gd name="connsiteX4" fmla="*/ 4118798 w 4118798"/>
              <a:gd name="connsiteY4" fmla="*/ 999180 h 1110200"/>
              <a:gd name="connsiteX5" fmla="*/ 4007778 w 4118798"/>
              <a:gd name="connsiteY5" fmla="*/ 1110200 h 1110200"/>
              <a:gd name="connsiteX6" fmla="*/ 111020 w 4118798"/>
              <a:gd name="connsiteY6" fmla="*/ 1110200 h 1110200"/>
              <a:gd name="connsiteX7" fmla="*/ 0 w 4118798"/>
              <a:gd name="connsiteY7" fmla="*/ 999180 h 1110200"/>
              <a:gd name="connsiteX8" fmla="*/ 0 w 4118798"/>
              <a:gd name="connsiteY8" fmla="*/ 111020 h 11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798" h="1110200">
                <a:moveTo>
                  <a:pt x="0" y="111020"/>
                </a:moveTo>
                <a:cubicBezTo>
                  <a:pt x="0" y="49705"/>
                  <a:pt x="49705" y="0"/>
                  <a:pt x="111020" y="0"/>
                </a:cubicBezTo>
                <a:lnTo>
                  <a:pt x="4007778" y="0"/>
                </a:lnTo>
                <a:cubicBezTo>
                  <a:pt x="4069093" y="0"/>
                  <a:pt x="4118798" y="49705"/>
                  <a:pt x="4118798" y="111020"/>
                </a:cubicBezTo>
                <a:lnTo>
                  <a:pt x="4118798" y="999180"/>
                </a:lnTo>
                <a:cubicBezTo>
                  <a:pt x="4118798" y="1060495"/>
                  <a:pt x="4069093" y="1110200"/>
                  <a:pt x="4007778" y="1110200"/>
                </a:cubicBezTo>
                <a:lnTo>
                  <a:pt x="111020" y="1110200"/>
                </a:lnTo>
                <a:cubicBezTo>
                  <a:pt x="49705" y="1110200"/>
                  <a:pt x="0" y="1060495"/>
                  <a:pt x="0" y="999180"/>
                </a:cubicBezTo>
                <a:lnTo>
                  <a:pt x="0" y="1110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097" tIns="101097" rIns="101097" bIns="101097" numCol="1" spcCol="1270" anchor="ctr" anchorCtr="0">
            <a:noAutofit/>
          </a:bodyPr>
          <a:lstStyle/>
          <a:p>
            <a:pPr marL="0" lvl="0" indent="0" algn="ctr" defTabSz="800100" rtl="0">
              <a:lnSpc>
                <a:spcPct val="90000"/>
              </a:lnSpc>
              <a:spcBef>
                <a:spcPct val="0"/>
              </a:spcBef>
              <a:spcAft>
                <a:spcPct val="35000"/>
              </a:spcAft>
              <a:buNone/>
            </a:pPr>
            <a:r>
              <a:rPr lang="en-GB" sz="1800" kern="1200" dirty="0"/>
              <a:t>Every solo is underpinned by the technical and expressive practice of each artist.</a:t>
            </a:r>
            <a:endParaRPr lang="en-GB" sz="1800" kern="1200" dirty="0">
              <a:latin typeface="Arial" panose="020B0604020202020204" pitchFamily="34" charset="0"/>
            </a:endParaRPr>
          </a:p>
        </p:txBody>
      </p:sp>
      <p:sp>
        <p:nvSpPr>
          <p:cNvPr id="8" name="Freeform: Shape 7" descr="down arrow">
            <a:extLst>
              <a:ext uri="{FF2B5EF4-FFF2-40B4-BE49-F238E27FC236}">
                <a16:creationId xmlns:a16="http://schemas.microsoft.com/office/drawing/2014/main" id="{DF79E3DF-749F-FB38-055D-399BA2A436FD}"/>
              </a:ext>
            </a:extLst>
          </p:cNvPr>
          <p:cNvSpPr/>
          <p:nvPr/>
        </p:nvSpPr>
        <p:spPr>
          <a:xfrm>
            <a:off x="8717061" y="4478257"/>
            <a:ext cx="499591" cy="416326"/>
          </a:xfrm>
          <a:custGeom>
            <a:avLst/>
            <a:gdLst>
              <a:gd name="connsiteX0" fmla="*/ 0 w 416325"/>
              <a:gd name="connsiteY0" fmla="*/ 99918 h 499590"/>
              <a:gd name="connsiteX1" fmla="*/ 208163 w 416325"/>
              <a:gd name="connsiteY1" fmla="*/ 99918 h 499590"/>
              <a:gd name="connsiteX2" fmla="*/ 208163 w 416325"/>
              <a:gd name="connsiteY2" fmla="*/ 0 h 499590"/>
              <a:gd name="connsiteX3" fmla="*/ 416325 w 416325"/>
              <a:gd name="connsiteY3" fmla="*/ 249795 h 499590"/>
              <a:gd name="connsiteX4" fmla="*/ 208163 w 416325"/>
              <a:gd name="connsiteY4" fmla="*/ 499590 h 499590"/>
              <a:gd name="connsiteX5" fmla="*/ 208163 w 416325"/>
              <a:gd name="connsiteY5" fmla="*/ 399672 h 499590"/>
              <a:gd name="connsiteX6" fmla="*/ 0 w 416325"/>
              <a:gd name="connsiteY6" fmla="*/ 399672 h 499590"/>
              <a:gd name="connsiteX7" fmla="*/ 0 w 416325"/>
              <a:gd name="connsiteY7" fmla="*/ 99918 h 49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325" h="499590">
                <a:moveTo>
                  <a:pt x="333060" y="1"/>
                </a:moveTo>
                <a:lnTo>
                  <a:pt x="333060" y="249796"/>
                </a:lnTo>
                <a:lnTo>
                  <a:pt x="416325" y="249796"/>
                </a:lnTo>
                <a:lnTo>
                  <a:pt x="208163" y="499589"/>
                </a:lnTo>
                <a:lnTo>
                  <a:pt x="0" y="249796"/>
                </a:lnTo>
                <a:lnTo>
                  <a:pt x="83265" y="249796"/>
                </a:lnTo>
                <a:lnTo>
                  <a:pt x="83265" y="1"/>
                </a:lnTo>
                <a:lnTo>
                  <a:pt x="333060"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9919" tIns="1" rIns="99918" bIns="124897" numCol="1" spcCol="1270" anchor="ctr" anchorCtr="0">
            <a:noAutofit/>
          </a:bodyPr>
          <a:lstStyle/>
          <a:p>
            <a:pPr marL="0" lvl="0" indent="0" algn="ctr" defTabSz="622300">
              <a:lnSpc>
                <a:spcPct val="90000"/>
              </a:lnSpc>
              <a:spcBef>
                <a:spcPct val="0"/>
              </a:spcBef>
              <a:spcAft>
                <a:spcPct val="35000"/>
              </a:spcAft>
              <a:buNone/>
            </a:pPr>
            <a:endParaRPr lang="en-GB" sz="1400" kern="1200"/>
          </a:p>
        </p:txBody>
      </p:sp>
      <p:sp>
        <p:nvSpPr>
          <p:cNvPr id="9" name="Freeform: Shape 8">
            <a:extLst>
              <a:ext uri="{FF2B5EF4-FFF2-40B4-BE49-F238E27FC236}">
                <a16:creationId xmlns:a16="http://schemas.microsoft.com/office/drawing/2014/main" id="{E172808E-59B9-10C3-382A-1605B3982D7A}"/>
              </a:ext>
            </a:extLst>
          </p:cNvPr>
          <p:cNvSpPr/>
          <p:nvPr/>
        </p:nvSpPr>
        <p:spPr>
          <a:xfrm>
            <a:off x="6907457" y="4963970"/>
            <a:ext cx="4118798" cy="1110200"/>
          </a:xfrm>
          <a:custGeom>
            <a:avLst/>
            <a:gdLst>
              <a:gd name="connsiteX0" fmla="*/ 0 w 4118798"/>
              <a:gd name="connsiteY0" fmla="*/ 111020 h 1110200"/>
              <a:gd name="connsiteX1" fmla="*/ 111020 w 4118798"/>
              <a:gd name="connsiteY1" fmla="*/ 0 h 1110200"/>
              <a:gd name="connsiteX2" fmla="*/ 4007778 w 4118798"/>
              <a:gd name="connsiteY2" fmla="*/ 0 h 1110200"/>
              <a:gd name="connsiteX3" fmla="*/ 4118798 w 4118798"/>
              <a:gd name="connsiteY3" fmla="*/ 111020 h 1110200"/>
              <a:gd name="connsiteX4" fmla="*/ 4118798 w 4118798"/>
              <a:gd name="connsiteY4" fmla="*/ 999180 h 1110200"/>
              <a:gd name="connsiteX5" fmla="*/ 4007778 w 4118798"/>
              <a:gd name="connsiteY5" fmla="*/ 1110200 h 1110200"/>
              <a:gd name="connsiteX6" fmla="*/ 111020 w 4118798"/>
              <a:gd name="connsiteY6" fmla="*/ 1110200 h 1110200"/>
              <a:gd name="connsiteX7" fmla="*/ 0 w 4118798"/>
              <a:gd name="connsiteY7" fmla="*/ 999180 h 1110200"/>
              <a:gd name="connsiteX8" fmla="*/ 0 w 4118798"/>
              <a:gd name="connsiteY8" fmla="*/ 111020 h 11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798" h="1110200">
                <a:moveTo>
                  <a:pt x="0" y="111020"/>
                </a:moveTo>
                <a:cubicBezTo>
                  <a:pt x="0" y="49705"/>
                  <a:pt x="49705" y="0"/>
                  <a:pt x="111020" y="0"/>
                </a:cubicBezTo>
                <a:lnTo>
                  <a:pt x="4007778" y="0"/>
                </a:lnTo>
                <a:cubicBezTo>
                  <a:pt x="4069093" y="0"/>
                  <a:pt x="4118798" y="49705"/>
                  <a:pt x="4118798" y="111020"/>
                </a:cubicBezTo>
                <a:lnTo>
                  <a:pt x="4118798" y="999180"/>
                </a:lnTo>
                <a:cubicBezTo>
                  <a:pt x="4118798" y="1060495"/>
                  <a:pt x="4069093" y="1110200"/>
                  <a:pt x="4007778" y="1110200"/>
                </a:cubicBezTo>
                <a:lnTo>
                  <a:pt x="111020" y="1110200"/>
                </a:lnTo>
                <a:cubicBezTo>
                  <a:pt x="49705" y="1110200"/>
                  <a:pt x="0" y="1060495"/>
                  <a:pt x="0" y="999180"/>
                </a:cubicBezTo>
                <a:lnTo>
                  <a:pt x="0" y="1110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097" tIns="101097" rIns="101097" bIns="101097" numCol="1" spcCol="1270" anchor="ctr" anchorCtr="0">
            <a:noAutofit/>
          </a:bodyPr>
          <a:lstStyle/>
          <a:p>
            <a:pPr marL="0" lvl="0" indent="0" algn="ctr" defTabSz="800100" rtl="0">
              <a:lnSpc>
                <a:spcPct val="90000"/>
              </a:lnSpc>
              <a:spcBef>
                <a:spcPct val="0"/>
              </a:spcBef>
              <a:spcAft>
                <a:spcPct val="35000"/>
              </a:spcAft>
              <a:buNone/>
            </a:pPr>
            <a:r>
              <a:rPr lang="en-GB" sz="1800" kern="1200" dirty="0"/>
              <a:t>Musical decisions are made</a:t>
            </a:r>
            <a:r>
              <a:rPr lang="en-GB" sz="1800" kern="1200" dirty="0">
                <a:latin typeface="Arial" panose="020B0604020202020204" pitchFamily="34" charset="0"/>
              </a:rPr>
              <a:t> both</a:t>
            </a:r>
            <a:r>
              <a:rPr lang="en-GB" sz="1800" kern="1200" dirty="0"/>
              <a:t> consciously and subconsciously (choice and automation).</a:t>
            </a:r>
            <a:endParaRPr lang="en-GB" sz="1800" kern="1200" dirty="0">
              <a:latin typeface="Arial" panose="020B0604020202020204" pitchFamily="34" charset="0"/>
            </a:endParaRPr>
          </a:p>
        </p:txBody>
      </p:sp>
      <p:sp>
        <p:nvSpPr>
          <p:cNvPr id="3" name="Slide Number Placeholder 2">
            <a:extLst>
              <a:ext uri="{FF2B5EF4-FFF2-40B4-BE49-F238E27FC236}">
                <a16:creationId xmlns:a16="http://schemas.microsoft.com/office/drawing/2014/main" id="{AC1E1FCC-1D3D-0A8B-7E92-4E7178AA8B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24402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2714CBBD-BFD5-6373-B2EB-207B06B12F8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60E459E-53E5-E8F2-7D76-6B630526BCA5}"/>
              </a:ext>
            </a:extLst>
          </p:cNvPr>
          <p:cNvSpPr>
            <a:spLocks noGrp="1"/>
          </p:cNvSpPr>
          <p:nvPr>
            <p:ph type="title"/>
          </p:nvPr>
        </p:nvSpPr>
        <p:spPr>
          <a:xfrm>
            <a:off x="359999" y="360000"/>
            <a:ext cx="11483999" cy="545601"/>
          </a:xfrm>
        </p:spPr>
        <p:txBody>
          <a:bodyPr/>
          <a:lstStyle/>
          <a:p>
            <a:r>
              <a:rPr lang="en-AU" dirty="0">
                <a:latin typeface="Arial"/>
                <a:cs typeface="Arial"/>
              </a:rPr>
              <a:t>Activity 1.5 – ‘From the Start’ (1)</a:t>
            </a:r>
            <a:endParaRPr lang="en-AU" dirty="0"/>
          </a:p>
        </p:txBody>
      </p:sp>
      <p:sp>
        <p:nvSpPr>
          <p:cNvPr id="13" name="Text Placeholder 12">
            <a:extLst>
              <a:ext uri="{FF2B5EF4-FFF2-40B4-BE49-F238E27FC236}">
                <a16:creationId xmlns:a16="http://schemas.microsoft.com/office/drawing/2014/main" id="{D44A0774-EF82-B26B-F1A4-ACE54B33D0CD}"/>
              </a:ext>
            </a:extLst>
          </p:cNvPr>
          <p:cNvSpPr>
            <a:spLocks noGrp="1"/>
          </p:cNvSpPr>
          <p:nvPr>
            <p:ph type="body" sz="quarter" idx="18"/>
          </p:nvPr>
        </p:nvSpPr>
        <p:spPr>
          <a:xfrm>
            <a:off x="360000" y="982520"/>
            <a:ext cx="11483998" cy="356423"/>
          </a:xfrm>
        </p:spPr>
        <p:txBody>
          <a:bodyPr/>
          <a:lstStyle/>
          <a:p>
            <a:r>
              <a:rPr lang="en-AU">
                <a:latin typeface="Arial"/>
                <a:cs typeface="Arial"/>
              </a:rPr>
              <a:t>‘From the Start’ by Laufey</a:t>
            </a:r>
            <a:endParaRPr lang="en-US"/>
          </a:p>
        </p:txBody>
      </p:sp>
      <p:sp>
        <p:nvSpPr>
          <p:cNvPr id="12" name="Text Placeholder 11">
            <a:extLst>
              <a:ext uri="{FF2B5EF4-FFF2-40B4-BE49-F238E27FC236}">
                <a16:creationId xmlns:a16="http://schemas.microsoft.com/office/drawing/2014/main" id="{C406163B-EABC-DA76-6510-565628151BE9}"/>
              </a:ext>
            </a:extLst>
          </p:cNvPr>
          <p:cNvSpPr>
            <a:spLocks noGrp="1"/>
          </p:cNvSpPr>
          <p:nvPr>
            <p:ph type="body" sz="quarter" idx="17"/>
          </p:nvPr>
        </p:nvSpPr>
        <p:spPr>
          <a:xfrm>
            <a:off x="367574" y="1523554"/>
            <a:ext cx="6750856" cy="4807835"/>
          </a:xfrm>
        </p:spPr>
        <p:txBody>
          <a:bodyPr vert="horz" lIns="0" tIns="0" rIns="0" bIns="0" rtlCol="0" anchor="t">
            <a:noAutofit/>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Access </a:t>
            </a:r>
            <a:r>
              <a:rPr lang="en-AU" sz="1800" u="sng" dirty="0">
                <a:solidFill>
                  <a:srgbClr val="2F5496"/>
                </a:solidFill>
                <a:effectLst/>
                <a:latin typeface="Arial" panose="020B0604020202020204" pitchFamily="34" charset="0"/>
                <a:ea typeface="Calibri" panose="020F0502020204030204" pitchFamily="34" charset="0"/>
                <a:hlinkClick r:id="rId3"/>
              </a:rPr>
              <a:t>Laufey – From The Start (Official Music Video) (2:49)</a:t>
            </a:r>
            <a:r>
              <a:rPr lang="en-AU" sz="1800" dirty="0">
                <a:effectLst/>
                <a:latin typeface="Arial" panose="020B0604020202020204" pitchFamily="34" charset="0"/>
                <a:ea typeface="Calibri" panose="020F0502020204030204" pitchFamily="34" charset="0"/>
              </a:rPr>
              <a:t> and answer the following questions:  </a:t>
            </a:r>
          </a:p>
          <a:p>
            <a:pPr marL="342900" indent="-342900">
              <a:spcBef>
                <a:spcPts val="1200"/>
              </a:spcBef>
              <a:spcAft>
                <a:spcPts val="600"/>
              </a:spcAft>
              <a:buAutoNum type="arabicPeriod"/>
            </a:pPr>
            <a:r>
              <a:rPr lang="en-AU" sz="1800" dirty="0"/>
              <a:t>Identify the musical features that you find interesting in the excerpt.</a:t>
            </a:r>
            <a:endParaRPr lang="en-US" sz="1800" dirty="0"/>
          </a:p>
          <a:p>
            <a:pPr marL="342900" indent="-342900">
              <a:spcBef>
                <a:spcPts val="1200"/>
              </a:spcBef>
              <a:spcAft>
                <a:spcPts val="600"/>
              </a:spcAft>
              <a:buAutoNum type="arabicPeriod"/>
            </a:pPr>
            <a:r>
              <a:rPr lang="en-AU" sz="1800" dirty="0">
                <a:latin typeface="Arial"/>
                <a:cs typeface="Arial"/>
              </a:rPr>
              <a:t>What performing media are used in this piece? </a:t>
            </a:r>
          </a:p>
          <a:p>
            <a:pPr marL="342900" indent="-342900">
              <a:spcBef>
                <a:spcPts val="1200"/>
              </a:spcBef>
              <a:spcAft>
                <a:spcPts val="600"/>
              </a:spcAft>
              <a:buAutoNum type="arabicPeriod"/>
            </a:pPr>
            <a:r>
              <a:rPr lang="en-AU" sz="1800" dirty="0">
                <a:latin typeface="Arial"/>
                <a:cs typeface="Arial"/>
              </a:rPr>
              <a:t>What is the time signature and tempo of this piece?</a:t>
            </a:r>
          </a:p>
          <a:p>
            <a:pPr marL="342900" indent="-342900">
              <a:spcBef>
                <a:spcPts val="1200"/>
              </a:spcBef>
              <a:spcAft>
                <a:spcPts val="600"/>
              </a:spcAft>
              <a:buAutoNum type="arabicPeriod"/>
            </a:pPr>
            <a:r>
              <a:rPr lang="en-AU" sz="1800" dirty="0">
                <a:latin typeface="Arial"/>
                <a:cs typeface="Arial"/>
              </a:rPr>
              <a:t>Outline the structure (including bar numbers) of the song.</a:t>
            </a:r>
          </a:p>
          <a:p>
            <a:pPr marL="342900" indent="-342900">
              <a:spcBef>
                <a:spcPts val="1200"/>
              </a:spcBef>
              <a:spcAft>
                <a:spcPts val="600"/>
              </a:spcAft>
              <a:buAutoNum type="arabicPeriod"/>
            </a:pPr>
            <a:r>
              <a:rPr lang="en-AU" sz="1800" dirty="0">
                <a:latin typeface="Arial"/>
                <a:cs typeface="Arial"/>
              </a:rPr>
              <a:t>How would you describe the vocal solo in the middle of the song? What is the vocalist doing?</a:t>
            </a:r>
            <a:endParaRPr lang="en-AU" sz="1800" dirty="0"/>
          </a:p>
        </p:txBody>
      </p:sp>
      <p:pic>
        <p:nvPicPr>
          <p:cNvPr id="6" name="Picture 5" descr="Laufey in a white dress playing a red electric guitar standing infront of a microphone.">
            <a:extLst>
              <a:ext uri="{FF2B5EF4-FFF2-40B4-BE49-F238E27FC236}">
                <a16:creationId xmlns:a16="http://schemas.microsoft.com/office/drawing/2014/main" id="{219A284D-EBFC-FF6C-3B21-9F3D8183B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123" y="905601"/>
            <a:ext cx="4060628" cy="5413442"/>
          </a:xfrm>
          <a:prstGeom prst="rect">
            <a:avLst/>
          </a:prstGeom>
        </p:spPr>
      </p:pic>
      <p:sp>
        <p:nvSpPr>
          <p:cNvPr id="4" name="TextBox 3">
            <a:extLst>
              <a:ext uri="{FF2B5EF4-FFF2-40B4-BE49-F238E27FC236}">
                <a16:creationId xmlns:a16="http://schemas.microsoft.com/office/drawing/2014/main" id="{32983D0A-04B5-517D-6FCF-3E4278728A51}"/>
              </a:ext>
            </a:extLst>
          </p:cNvPr>
          <p:cNvSpPr txBox="1"/>
          <p:nvPr/>
        </p:nvSpPr>
        <p:spPr>
          <a:xfrm>
            <a:off x="7518122" y="6379549"/>
            <a:ext cx="4060629" cy="356423"/>
          </a:xfrm>
          <a:prstGeom prst="rect">
            <a:avLst/>
          </a:prstGeom>
          <a:noFill/>
        </p:spPr>
        <p:txBody>
          <a:bodyPr wrap="none" lIns="0" tIns="0" rIns="0" bIns="0" rtlCol="0">
            <a:noAutofit/>
          </a:bodyPr>
          <a:lstStyle/>
          <a:p>
            <a:pPr algn="l"/>
            <a:r>
              <a:rPr lang="en-AU" sz="1000">
                <a:hlinkClick r:id="rId5"/>
              </a:rPr>
              <a:t>Laufey performing at Royal Albert Hall in London, United Kingdom </a:t>
            </a:r>
            <a:endParaRPr lang="en-AU" sz="1000"/>
          </a:p>
          <a:p>
            <a:pPr algn="l"/>
            <a:r>
              <a:rPr lang="en-AU" sz="1000"/>
              <a:t>(2024) by </a:t>
            </a:r>
            <a:r>
              <a:rPr lang="en-AU" sz="1000" err="1"/>
              <a:t>Tomzorz</a:t>
            </a:r>
            <a:r>
              <a:rPr lang="en-AU" sz="1000"/>
              <a:t> is licensed under </a:t>
            </a:r>
            <a:r>
              <a:rPr lang="en-AU" sz="1000">
                <a:solidFill>
                  <a:schemeClr val="bg1"/>
                </a:solidFill>
                <a:hlinkClick r:id="rId6"/>
              </a:rPr>
              <a:t>Wikimedia commons</a:t>
            </a:r>
            <a:endParaRPr lang="en-AU" sz="1000">
              <a:solidFill>
                <a:schemeClr val="bg1"/>
              </a:solidFill>
            </a:endParaRPr>
          </a:p>
        </p:txBody>
      </p:sp>
      <p:sp>
        <p:nvSpPr>
          <p:cNvPr id="3" name="Slide Number Placeholder 2">
            <a:extLst>
              <a:ext uri="{FF2B5EF4-FFF2-40B4-BE49-F238E27FC236}">
                <a16:creationId xmlns:a16="http://schemas.microsoft.com/office/drawing/2014/main" id="{7D88A7C1-E124-2756-17F2-D63A719F6B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153984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21138-EE30-2492-46E9-E3D39006CB97}"/>
              </a:ext>
            </a:extLst>
          </p:cNvPr>
          <p:cNvSpPr>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Arial"/>
                <a:ea typeface="+mj-ea"/>
                <a:cs typeface="Arial"/>
              </a:rPr>
              <a:t>Activity 1.5 – ‘From the Start’ (2)</a:t>
            </a:r>
          </a:p>
        </p:txBody>
      </p:sp>
      <p:sp>
        <p:nvSpPr>
          <p:cNvPr id="4" name="Text Placeholder 3">
            <a:extLst>
              <a:ext uri="{FF2B5EF4-FFF2-40B4-BE49-F238E27FC236}">
                <a16:creationId xmlns:a16="http://schemas.microsoft.com/office/drawing/2014/main" id="{01376ACD-F5D6-E146-938B-47998BCA5801}"/>
              </a:ext>
            </a:extLst>
          </p:cNvPr>
          <p:cNvSpPr>
            <a:spLocks/>
          </p:cNvSpPr>
          <p:nvPr/>
        </p:nvSpPr>
        <p:spPr>
          <a:xfrm>
            <a:off x="360363" y="982663"/>
            <a:ext cx="11483975" cy="30956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Musical terms unpacked – simple and compound time signatures</a:t>
            </a:r>
          </a:p>
        </p:txBody>
      </p:sp>
      <p:sp>
        <p:nvSpPr>
          <p:cNvPr id="12" name="Rectangle: Rounded Corners 11">
            <a:extLst>
              <a:ext uri="{FF2B5EF4-FFF2-40B4-BE49-F238E27FC236}">
                <a16:creationId xmlns:a16="http://schemas.microsoft.com/office/drawing/2014/main" id="{4952A730-C78C-B991-5002-DCA7BF200300}"/>
              </a:ext>
            </a:extLst>
          </p:cNvPr>
          <p:cNvSpPr/>
          <p:nvPr/>
        </p:nvSpPr>
        <p:spPr>
          <a:xfrm>
            <a:off x="279899" y="1533345"/>
            <a:ext cx="3761480" cy="2297655"/>
          </a:xfrm>
          <a:prstGeom prst="roundRect">
            <a:avLst>
              <a:gd name="adj" fmla="val 1423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1"/>
          <a:lstStyle/>
          <a:p>
            <a:pPr>
              <a:lnSpc>
                <a:spcPct val="150000"/>
              </a:lnSpc>
            </a:pPr>
            <a:r>
              <a:rPr lang="en-AU" sz="1800" dirty="0">
                <a:solidFill>
                  <a:srgbClr val="001D35"/>
                </a:solidFill>
              </a:rPr>
              <a:t>In </a:t>
            </a:r>
            <a:r>
              <a:rPr lang="en-AU" sz="1800" b="1" dirty="0">
                <a:solidFill>
                  <a:srgbClr val="001D35"/>
                </a:solidFill>
              </a:rPr>
              <a:t>simple</a:t>
            </a:r>
            <a:r>
              <a:rPr lang="en-AU" sz="1800" dirty="0">
                <a:solidFill>
                  <a:srgbClr val="001D35"/>
                </a:solidFill>
              </a:rPr>
              <a:t> time signatures, each beat within a bar can be divided into 2 equal parts.</a:t>
            </a:r>
            <a:endParaRPr lang="en-AU" sz="1800" dirty="0"/>
          </a:p>
        </p:txBody>
      </p:sp>
      <p:sp>
        <p:nvSpPr>
          <p:cNvPr id="6" name="Rectangle: Rounded Corners 5">
            <a:extLst>
              <a:ext uri="{FF2B5EF4-FFF2-40B4-BE49-F238E27FC236}">
                <a16:creationId xmlns:a16="http://schemas.microsoft.com/office/drawing/2014/main" id="{5A1E5078-DDF5-659F-A676-98AD8076E881}"/>
              </a:ext>
            </a:extLst>
          </p:cNvPr>
          <p:cNvSpPr/>
          <p:nvPr/>
        </p:nvSpPr>
        <p:spPr>
          <a:xfrm>
            <a:off x="279899" y="4200345"/>
            <a:ext cx="3761480" cy="2297655"/>
          </a:xfrm>
          <a:prstGeom prst="roundRect">
            <a:avLst>
              <a:gd name="adj" fmla="val 1423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nchorCtr="1"/>
          <a:lstStyle/>
          <a:p>
            <a:pPr>
              <a:lnSpc>
                <a:spcPct val="150000"/>
              </a:lnSpc>
            </a:pPr>
            <a:r>
              <a:rPr lang="en-AU" sz="1800" dirty="0">
                <a:solidFill>
                  <a:srgbClr val="001D35"/>
                </a:solidFill>
              </a:rPr>
              <a:t>In </a:t>
            </a:r>
            <a:r>
              <a:rPr lang="en-AU" sz="1800" b="1" dirty="0">
                <a:solidFill>
                  <a:srgbClr val="001D35"/>
                </a:solidFill>
              </a:rPr>
              <a:t>compound</a:t>
            </a:r>
            <a:r>
              <a:rPr lang="en-AU" sz="1800" dirty="0">
                <a:solidFill>
                  <a:srgbClr val="001D35"/>
                </a:solidFill>
              </a:rPr>
              <a:t> time signatures, each beat within a bar is divided into 3 equal parts.</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B1BC8F48-D556-E0FE-A28C-C4C12567FDE6}"/>
                  </a:ext>
                </a:extLst>
              </p:cNvPr>
              <p:cNvGraphicFramePr>
                <a:graphicFrameLocks noGrp="1"/>
              </p:cNvGraphicFramePr>
              <p:nvPr>
                <p:extLst>
                  <p:ext uri="{D42A27DB-BD31-4B8C-83A1-F6EECF244321}">
                    <p14:modId xmlns:p14="http://schemas.microsoft.com/office/powerpoint/2010/main" val="1432353069"/>
                  </p:ext>
                </p:extLst>
              </p:nvPr>
            </p:nvGraphicFramePr>
            <p:xfrm>
              <a:off x="4552950" y="1500515"/>
              <a:ext cx="7334413" cy="5015484"/>
            </p:xfrm>
            <a:graphic>
              <a:graphicData uri="http://schemas.openxmlformats.org/drawingml/2006/table">
                <a:tbl>
                  <a:tblPr firstRow="1" bandRow="1">
                    <a:tableStyleId>{69012ECD-51FC-41F1-AA8D-1B2483CD663E}</a:tableStyleId>
                  </a:tblPr>
                  <a:tblGrid>
                    <a:gridCol w="1633345">
                      <a:extLst>
                        <a:ext uri="{9D8B030D-6E8A-4147-A177-3AD203B41FA5}">
                          <a16:colId xmlns:a16="http://schemas.microsoft.com/office/drawing/2014/main" val="1118395813"/>
                        </a:ext>
                      </a:extLst>
                    </a:gridCol>
                    <a:gridCol w="1046524">
                      <a:extLst>
                        <a:ext uri="{9D8B030D-6E8A-4147-A177-3AD203B41FA5}">
                          <a16:colId xmlns:a16="http://schemas.microsoft.com/office/drawing/2014/main" val="3177073622"/>
                        </a:ext>
                      </a:extLst>
                    </a:gridCol>
                    <a:gridCol w="1885014">
                      <a:extLst>
                        <a:ext uri="{9D8B030D-6E8A-4147-A177-3AD203B41FA5}">
                          <a16:colId xmlns:a16="http://schemas.microsoft.com/office/drawing/2014/main" val="4259819819"/>
                        </a:ext>
                      </a:extLst>
                    </a:gridCol>
                    <a:gridCol w="2769530">
                      <a:extLst>
                        <a:ext uri="{9D8B030D-6E8A-4147-A177-3AD203B41FA5}">
                          <a16:colId xmlns:a16="http://schemas.microsoft.com/office/drawing/2014/main" val="26292547"/>
                        </a:ext>
                      </a:extLst>
                    </a:gridCol>
                  </a:tblGrid>
                  <a:tr h="635890">
                    <a:tc>
                      <a:txBody>
                        <a:bodyPr/>
                        <a:lstStyle/>
                        <a:p>
                          <a:r>
                            <a:rPr lang="en-AU" dirty="0"/>
                            <a:t>Time signature</a:t>
                          </a:r>
                        </a:p>
                      </a:txBody>
                      <a:tcPr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AU" dirty="0"/>
                            <a:t>Symbol</a:t>
                          </a:r>
                        </a:p>
                      </a:txBody>
                      <a:tcPr anchor="ctr" anchorCtr="1">
                        <a:lnL w="12700" cap="flat" cmpd="sng" algn="ctr">
                          <a:noFill/>
                          <a:prstDash val="solid"/>
                          <a:round/>
                          <a:headEnd type="none" w="med" len="med"/>
                          <a:tailEnd type="none" w="med" len="med"/>
                        </a:lnL>
                      </a:tcPr>
                    </a:tc>
                    <a:tc>
                      <a:txBody>
                        <a:bodyPr/>
                        <a:lstStyle/>
                        <a:p>
                          <a:r>
                            <a:rPr lang="en-AU" dirty="0"/>
                            <a:t>Beat unit</a:t>
                          </a:r>
                        </a:p>
                      </a:txBody>
                      <a:tcPr anchor="ctr" anchorCtr="1"/>
                    </a:tc>
                    <a:tc>
                      <a:txBody>
                        <a:bodyPr/>
                        <a:lstStyle/>
                        <a:p>
                          <a:r>
                            <a:rPr lang="en-AU" dirty="0"/>
                            <a:t>Division of the beat</a:t>
                          </a:r>
                        </a:p>
                      </a:txBody>
                      <a:tcPr anchor="ctr" anchorCtr="1"/>
                    </a:tc>
                    <a:extLst>
                      <a:ext uri="{0D108BD9-81ED-4DB2-BD59-A6C34878D82A}">
                        <a16:rowId xmlns:a16="http://schemas.microsoft.com/office/drawing/2014/main" val="902657960"/>
                      </a:ext>
                    </a:extLst>
                  </a:tr>
                  <a:tr h="601068">
                    <a:tc>
                      <a:txBody>
                        <a:bodyPr/>
                        <a:lstStyle/>
                        <a:p>
                          <a:r>
                            <a:rPr lang="en-AU" dirty="0"/>
                            <a:t>Simple duple</a:t>
                          </a:r>
                        </a:p>
                      </a:txBody>
                      <a:tcPr>
                        <a:lnT w="12700" cap="flat" cmpd="sng" algn="ctr">
                          <a:no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f>
                                  <m:fPr>
                                    <m:type m:val="noBar"/>
                                    <m:ctrlPr>
                                      <a:rPr lang="en-AU" i="1" smtClean="0">
                                        <a:latin typeface="Cambria Math" panose="02040503050406030204" pitchFamily="18" charset="0"/>
                                      </a:rPr>
                                    </m:ctrlPr>
                                  </m:fPr>
                                  <m:num>
                                    <m:r>
                                      <a:rPr lang="en-AU" b="0" i="1" smtClean="0">
                                        <a:latin typeface="Cambria Math" panose="02040503050406030204" pitchFamily="18" charset="0"/>
                                      </a:rPr>
                                      <m:t>2</m:t>
                                    </m:r>
                                  </m:num>
                                  <m:den>
                                    <m:r>
                                      <a:rPr lang="en-AU" b="0" i="1" smtClean="0">
                                        <a:latin typeface="Cambria Math" panose="02040503050406030204" pitchFamily="18" charset="0"/>
                                      </a:rPr>
                                      <m:t>4</m:t>
                                    </m:r>
                                  </m:den>
                                </m:f>
                              </m:oMath>
                            </m:oMathPara>
                          </a14:m>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82015639"/>
                      </a:ext>
                    </a:extLst>
                  </a:tr>
                  <a:tr h="601068">
                    <a:tc>
                      <a:txBody>
                        <a:bodyPr/>
                        <a:lstStyle/>
                        <a:p>
                          <a:r>
                            <a:rPr lang="en-AU"/>
                            <a:t>Simple duple</a:t>
                          </a:r>
                        </a:p>
                      </a:txBody>
                      <a:tcPr/>
                    </a:tc>
                    <a:tc>
                      <a:txBody>
                        <a:bodyPr/>
                        <a:lstStyle/>
                        <a:p>
                          <a:pPr/>
                          <a14:m>
                            <m:oMathPara xmlns:m="http://schemas.openxmlformats.org/officeDocument/2006/math">
                              <m:oMathParaPr>
                                <m:jc m:val="centerGroup"/>
                              </m:oMathParaPr>
                              <m:oMath xmlns:m="http://schemas.openxmlformats.org/officeDocument/2006/math">
                                <m:f>
                                  <m:fPr>
                                    <m:type m:val="noBar"/>
                                    <m:ctrlPr>
                                      <a:rPr lang="en-AU" b="0" i="1" smtClean="0">
                                        <a:latin typeface="Cambria Math" panose="02040503050406030204" pitchFamily="18" charset="0"/>
                                      </a:rPr>
                                    </m:ctrlPr>
                                  </m:fPr>
                                  <m:num>
                                    <m:r>
                                      <a:rPr lang="en-AU" b="0" i="1" smtClean="0">
                                        <a:latin typeface="Cambria Math" panose="02040503050406030204" pitchFamily="18" charset="0"/>
                                      </a:rPr>
                                      <m:t>2</m:t>
                                    </m:r>
                                  </m:num>
                                  <m:den>
                                    <m:r>
                                      <a:rPr lang="en-AU" b="0" i="1" smtClean="0">
                                        <a:latin typeface="Cambria Math" panose="02040503050406030204" pitchFamily="18" charset="0"/>
                                      </a:rPr>
                                      <m:t>2</m:t>
                                    </m:r>
                                  </m:den>
                                </m:f>
                              </m:oMath>
                            </m:oMathPara>
                          </a14:m>
                          <a:endParaRPr lang="en-AU" b="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67541461"/>
                      </a:ext>
                    </a:extLst>
                  </a:tr>
                  <a:tr h="601068">
                    <a:tc>
                      <a:txBody>
                        <a:bodyPr/>
                        <a:lstStyle/>
                        <a:p>
                          <a:r>
                            <a:rPr lang="en-AU" dirty="0"/>
                            <a:t>Simple triple</a:t>
                          </a:r>
                        </a:p>
                      </a:txBody>
                      <a:tcPr/>
                    </a:tc>
                    <a:tc>
                      <a:txBody>
                        <a:bodyPr/>
                        <a:lstStyle/>
                        <a:p>
                          <a:pPr/>
                          <a14:m>
                            <m:oMathPara xmlns:m="http://schemas.openxmlformats.org/officeDocument/2006/math">
                              <m:oMathParaPr>
                                <m:jc m:val="centerGroup"/>
                              </m:oMathParaPr>
                              <m:oMath xmlns:m="http://schemas.openxmlformats.org/officeDocument/2006/math">
                                <m:f>
                                  <m:fPr>
                                    <m:type m:val="noBar"/>
                                    <m:ctrlPr>
                                      <a:rPr lang="en-AU" i="1" smtClean="0">
                                        <a:latin typeface="Cambria Math" panose="02040503050406030204" pitchFamily="18" charset="0"/>
                                      </a:rPr>
                                    </m:ctrlPr>
                                  </m:fPr>
                                  <m:num>
                                    <m:r>
                                      <a:rPr lang="en-AU" b="0" i="1" smtClean="0">
                                        <a:latin typeface="Cambria Math" panose="02040503050406030204" pitchFamily="18" charset="0"/>
                                      </a:rPr>
                                      <m:t>3</m:t>
                                    </m:r>
                                  </m:num>
                                  <m:den>
                                    <m:r>
                                      <a:rPr lang="en-AU" b="0" i="1" smtClean="0">
                                        <a:latin typeface="Cambria Math" panose="02040503050406030204" pitchFamily="18" charset="0"/>
                                      </a:rPr>
                                      <m:t>4</m:t>
                                    </m:r>
                                  </m:den>
                                </m:f>
                              </m:oMath>
                            </m:oMathPara>
                          </a14:m>
                          <a:endParaRPr lang="en-AU"/>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566646480"/>
                      </a:ext>
                    </a:extLst>
                  </a:tr>
                  <a:tr h="635890">
                    <a:tc>
                      <a:txBody>
                        <a:bodyPr/>
                        <a:lstStyle/>
                        <a:p>
                          <a:r>
                            <a:rPr lang="en-AU"/>
                            <a:t>Simple quadruple</a:t>
                          </a:r>
                        </a:p>
                      </a:txBody>
                      <a:tcPr/>
                    </a:tc>
                    <a:tc>
                      <a:txBody>
                        <a:bodyPr/>
                        <a:lstStyle/>
                        <a:p>
                          <a:pPr/>
                          <a14:m>
                            <m:oMathPara xmlns:m="http://schemas.openxmlformats.org/officeDocument/2006/math">
                              <m:oMathParaPr>
                                <m:jc m:val="centerGroup"/>
                              </m:oMathParaPr>
                              <m:oMath xmlns:m="http://schemas.openxmlformats.org/officeDocument/2006/math">
                                <m:f>
                                  <m:fPr>
                                    <m:type m:val="noBar"/>
                                    <m:ctrlPr>
                                      <a:rPr lang="en-AU" i="1" smtClean="0">
                                        <a:latin typeface="Cambria Math" panose="02040503050406030204" pitchFamily="18" charset="0"/>
                                      </a:rPr>
                                    </m:ctrlPr>
                                  </m:fPr>
                                  <m:num>
                                    <m:r>
                                      <a:rPr lang="en-AU" b="0" i="1" smtClean="0">
                                        <a:latin typeface="Cambria Math" panose="02040503050406030204" pitchFamily="18" charset="0"/>
                                      </a:rPr>
                                      <m:t>4</m:t>
                                    </m:r>
                                  </m:num>
                                  <m:den>
                                    <m:r>
                                      <a:rPr lang="en-AU" b="0" i="1" smtClean="0">
                                        <a:latin typeface="Cambria Math" panose="02040503050406030204" pitchFamily="18" charset="0"/>
                                      </a:rPr>
                                      <m:t>4</m:t>
                                    </m:r>
                                  </m:den>
                                </m:f>
                              </m:oMath>
                            </m:oMathPara>
                          </a14:m>
                          <a:endParaRPr lang="en-AU"/>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475375085"/>
                      </a:ext>
                    </a:extLst>
                  </a:tr>
                  <a:tr h="635890">
                    <a:tc>
                      <a:txBody>
                        <a:bodyPr/>
                        <a:lstStyle/>
                        <a:p>
                          <a:r>
                            <a:rPr lang="en-AU"/>
                            <a:t>Compound duple</a:t>
                          </a:r>
                        </a:p>
                      </a:txBody>
                      <a:tcPr/>
                    </a:tc>
                    <a:tc>
                      <a:txBody>
                        <a:bodyPr/>
                        <a:lstStyle/>
                        <a:p>
                          <a:pPr/>
                          <a14:m>
                            <m:oMathPara xmlns:m="http://schemas.openxmlformats.org/officeDocument/2006/math">
                              <m:oMathParaPr>
                                <m:jc m:val="centerGroup"/>
                              </m:oMathParaPr>
                              <m:oMath xmlns:m="http://schemas.openxmlformats.org/officeDocument/2006/math">
                                <m:f>
                                  <m:fPr>
                                    <m:type m:val="noBar"/>
                                    <m:ctrlPr>
                                      <a:rPr lang="en-AU" i="1" smtClean="0">
                                        <a:latin typeface="Cambria Math" panose="02040503050406030204" pitchFamily="18" charset="0"/>
                                      </a:rPr>
                                    </m:ctrlPr>
                                  </m:fPr>
                                  <m:num>
                                    <m:r>
                                      <a:rPr lang="en-AU" b="0" i="1" smtClean="0">
                                        <a:latin typeface="Cambria Math" panose="02040503050406030204" pitchFamily="18" charset="0"/>
                                      </a:rPr>
                                      <m:t>6</m:t>
                                    </m:r>
                                  </m:num>
                                  <m:den>
                                    <m:r>
                                      <a:rPr lang="en-AU" b="0" i="1" smtClean="0">
                                        <a:latin typeface="Cambria Math" panose="02040503050406030204" pitchFamily="18" charset="0"/>
                                      </a:rPr>
                                      <m:t>8</m:t>
                                    </m:r>
                                  </m:den>
                                </m:f>
                              </m:oMath>
                            </m:oMathPara>
                          </a14:m>
                          <a:endParaRPr lang="en-AU"/>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99898472"/>
                      </a:ext>
                    </a:extLst>
                  </a:tr>
                  <a:tr h="635890">
                    <a:tc>
                      <a:txBody>
                        <a:bodyPr/>
                        <a:lstStyle/>
                        <a:p>
                          <a:r>
                            <a:rPr lang="en-AU"/>
                            <a:t>Compound triple</a:t>
                          </a:r>
                        </a:p>
                      </a:txBody>
                      <a:tcPr/>
                    </a:tc>
                    <a:tc>
                      <a:txBody>
                        <a:bodyPr/>
                        <a:lstStyle/>
                        <a:p>
                          <a:pPr/>
                          <a14:m>
                            <m:oMathPara xmlns:m="http://schemas.openxmlformats.org/officeDocument/2006/math">
                              <m:oMathParaPr>
                                <m:jc m:val="centerGroup"/>
                              </m:oMathParaPr>
                              <m:oMath xmlns:m="http://schemas.openxmlformats.org/officeDocument/2006/math">
                                <m:f>
                                  <m:fPr>
                                    <m:type m:val="noBar"/>
                                    <m:ctrlPr>
                                      <a:rPr lang="en-AU" i="1" smtClean="0">
                                        <a:latin typeface="Cambria Math" panose="02040503050406030204" pitchFamily="18" charset="0"/>
                                      </a:rPr>
                                    </m:ctrlPr>
                                  </m:fPr>
                                  <m:num>
                                    <m:r>
                                      <a:rPr lang="en-AU" b="0" i="1" smtClean="0">
                                        <a:latin typeface="Cambria Math" panose="02040503050406030204" pitchFamily="18" charset="0"/>
                                      </a:rPr>
                                      <m:t>9</m:t>
                                    </m:r>
                                  </m:num>
                                  <m:den>
                                    <m:r>
                                      <a:rPr lang="en-AU" b="0" i="1" smtClean="0">
                                        <a:latin typeface="Cambria Math" panose="02040503050406030204" pitchFamily="18" charset="0"/>
                                      </a:rPr>
                                      <m:t>8</m:t>
                                    </m:r>
                                  </m:den>
                                </m:f>
                              </m:oMath>
                            </m:oMathPara>
                          </a14:m>
                          <a:endParaRPr lang="en-AU"/>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983606921"/>
                      </a:ext>
                    </a:extLst>
                  </a:tr>
                  <a:tr h="635890">
                    <a:tc>
                      <a:txBody>
                        <a:bodyPr/>
                        <a:lstStyle/>
                        <a:p>
                          <a:r>
                            <a:rPr lang="en-AU" dirty="0"/>
                            <a:t>Compound quadruple</a:t>
                          </a:r>
                        </a:p>
                      </a:txBody>
                      <a:tcPr/>
                    </a:tc>
                    <a:tc>
                      <a:txBody>
                        <a:bodyPr/>
                        <a:lstStyle/>
                        <a:p>
                          <a:pPr/>
                          <a14:m>
                            <m:oMathPara xmlns:m="http://schemas.openxmlformats.org/officeDocument/2006/math">
                              <m:oMathParaPr>
                                <m:jc m:val="centerGroup"/>
                              </m:oMathParaPr>
                              <m:oMath xmlns:m="http://schemas.openxmlformats.org/officeDocument/2006/math">
                                <m:f>
                                  <m:fPr>
                                    <m:type m:val="noBar"/>
                                    <m:ctrlPr>
                                      <a:rPr lang="en-AU" i="1" smtClean="0">
                                        <a:latin typeface="Cambria Math" panose="02040503050406030204" pitchFamily="18" charset="0"/>
                                      </a:rPr>
                                    </m:ctrlPr>
                                  </m:fPr>
                                  <m:num>
                                    <m:r>
                                      <a:rPr lang="en-AU" b="0" i="1" smtClean="0">
                                        <a:latin typeface="Cambria Math" panose="02040503050406030204" pitchFamily="18" charset="0"/>
                                      </a:rPr>
                                      <m:t>12</m:t>
                                    </m:r>
                                  </m:num>
                                  <m:den>
                                    <m:r>
                                      <a:rPr lang="en-AU" b="0" i="1" smtClean="0">
                                        <a:latin typeface="Cambria Math" panose="02040503050406030204" pitchFamily="18" charset="0"/>
                                      </a:rPr>
                                      <m:t>8</m:t>
                                    </m:r>
                                  </m:den>
                                </m:f>
                              </m:oMath>
                            </m:oMathPara>
                          </a14:m>
                          <a:endParaRPr lang="en-AU"/>
                        </a:p>
                      </a:txBody>
                      <a:tcPr/>
                    </a:tc>
                    <a:tc>
                      <a:txBody>
                        <a:bodyPr/>
                        <a:lstStyle/>
                        <a:p>
                          <a:endParaRPr lang="en-AU" dirty="0"/>
                        </a:p>
                      </a:txBody>
                      <a:tcPr/>
                    </a:tc>
                    <a:tc>
                      <a:txBody>
                        <a:bodyPr/>
                        <a:lstStyle/>
                        <a:p>
                          <a:r>
                            <a:rPr lang="en-AU" dirty="0"/>
                            <a:t> </a:t>
                          </a:r>
                        </a:p>
                      </a:txBody>
                      <a:tcPr/>
                    </a:tc>
                    <a:extLst>
                      <a:ext uri="{0D108BD9-81ED-4DB2-BD59-A6C34878D82A}">
                        <a16:rowId xmlns:a16="http://schemas.microsoft.com/office/drawing/2014/main" val="2425660753"/>
                      </a:ext>
                    </a:extLst>
                  </a:tr>
                </a:tbl>
              </a:graphicData>
            </a:graphic>
          </p:graphicFrame>
        </mc:Choice>
        <mc:Fallback xmlns="">
          <p:graphicFrame>
            <p:nvGraphicFramePr>
              <p:cNvPr id="9" name="Table 8">
                <a:extLst>
                  <a:ext uri="{FF2B5EF4-FFF2-40B4-BE49-F238E27FC236}">
                    <a16:creationId xmlns:a16="http://schemas.microsoft.com/office/drawing/2014/main" id="{B1BC8F48-D556-E0FE-A28C-C4C12567FDE6}"/>
                  </a:ext>
                </a:extLst>
              </p:cNvPr>
              <p:cNvGraphicFramePr>
                <a:graphicFrameLocks noGrp="1"/>
              </p:cNvGraphicFramePr>
              <p:nvPr>
                <p:extLst>
                  <p:ext uri="{D42A27DB-BD31-4B8C-83A1-F6EECF244321}">
                    <p14:modId xmlns:p14="http://schemas.microsoft.com/office/powerpoint/2010/main" val="1432353069"/>
                  </p:ext>
                </p:extLst>
              </p:nvPr>
            </p:nvGraphicFramePr>
            <p:xfrm>
              <a:off x="4552950" y="1500515"/>
              <a:ext cx="7334413" cy="5015484"/>
            </p:xfrm>
            <a:graphic>
              <a:graphicData uri="http://schemas.openxmlformats.org/drawingml/2006/table">
                <a:tbl>
                  <a:tblPr firstRow="1" bandRow="1">
                    <a:tableStyleId>{69012ECD-51FC-41F1-AA8D-1B2483CD663E}</a:tableStyleId>
                  </a:tblPr>
                  <a:tblGrid>
                    <a:gridCol w="1633345">
                      <a:extLst>
                        <a:ext uri="{9D8B030D-6E8A-4147-A177-3AD203B41FA5}">
                          <a16:colId xmlns:a16="http://schemas.microsoft.com/office/drawing/2014/main" val="1118395813"/>
                        </a:ext>
                      </a:extLst>
                    </a:gridCol>
                    <a:gridCol w="1046524">
                      <a:extLst>
                        <a:ext uri="{9D8B030D-6E8A-4147-A177-3AD203B41FA5}">
                          <a16:colId xmlns:a16="http://schemas.microsoft.com/office/drawing/2014/main" val="3177073622"/>
                        </a:ext>
                      </a:extLst>
                    </a:gridCol>
                    <a:gridCol w="1885014">
                      <a:extLst>
                        <a:ext uri="{9D8B030D-6E8A-4147-A177-3AD203B41FA5}">
                          <a16:colId xmlns:a16="http://schemas.microsoft.com/office/drawing/2014/main" val="4259819819"/>
                        </a:ext>
                      </a:extLst>
                    </a:gridCol>
                    <a:gridCol w="2769530">
                      <a:extLst>
                        <a:ext uri="{9D8B030D-6E8A-4147-A177-3AD203B41FA5}">
                          <a16:colId xmlns:a16="http://schemas.microsoft.com/office/drawing/2014/main" val="26292547"/>
                        </a:ext>
                      </a:extLst>
                    </a:gridCol>
                  </a:tblGrid>
                  <a:tr h="640080">
                    <a:tc>
                      <a:txBody>
                        <a:bodyPr/>
                        <a:lstStyle/>
                        <a:p>
                          <a:r>
                            <a:rPr lang="en-AU" dirty="0"/>
                            <a:t>Time signature</a:t>
                          </a:r>
                        </a:p>
                      </a:txBody>
                      <a:tcPr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AU" dirty="0"/>
                            <a:t>Symbol</a:t>
                          </a:r>
                        </a:p>
                      </a:txBody>
                      <a:tcPr anchor="ctr" anchorCtr="1">
                        <a:lnL w="12700" cap="flat" cmpd="sng" algn="ctr">
                          <a:noFill/>
                          <a:prstDash val="solid"/>
                          <a:round/>
                          <a:headEnd type="none" w="med" len="med"/>
                          <a:tailEnd type="none" w="med" len="med"/>
                        </a:lnL>
                      </a:tcPr>
                    </a:tc>
                    <a:tc>
                      <a:txBody>
                        <a:bodyPr/>
                        <a:lstStyle/>
                        <a:p>
                          <a:r>
                            <a:rPr lang="en-AU" dirty="0"/>
                            <a:t>Beat unit</a:t>
                          </a:r>
                        </a:p>
                      </a:txBody>
                      <a:tcPr anchor="ctr" anchorCtr="1"/>
                    </a:tc>
                    <a:tc>
                      <a:txBody>
                        <a:bodyPr/>
                        <a:lstStyle/>
                        <a:p>
                          <a:r>
                            <a:rPr lang="en-AU" dirty="0"/>
                            <a:t>Division of the beat</a:t>
                          </a:r>
                        </a:p>
                      </a:txBody>
                      <a:tcPr anchor="ctr" anchorCtr="1"/>
                    </a:tc>
                    <a:extLst>
                      <a:ext uri="{0D108BD9-81ED-4DB2-BD59-A6C34878D82A}">
                        <a16:rowId xmlns:a16="http://schemas.microsoft.com/office/drawing/2014/main" val="902657960"/>
                      </a:ext>
                    </a:extLst>
                  </a:tr>
                  <a:tr h="605028">
                    <a:tc>
                      <a:txBody>
                        <a:bodyPr/>
                        <a:lstStyle/>
                        <a:p>
                          <a:r>
                            <a:rPr lang="en-AU" dirty="0"/>
                            <a:t>Simple duple</a:t>
                          </a:r>
                        </a:p>
                      </a:txBody>
                      <a:tcPr>
                        <a:lnT w="12700" cap="flat" cmpd="sng" algn="ctr">
                          <a:noFill/>
                          <a:prstDash val="solid"/>
                          <a:round/>
                          <a:headEnd type="none" w="med" len="med"/>
                          <a:tailEnd type="none" w="med" len="med"/>
                        </a:lnT>
                      </a:tcPr>
                    </a:tc>
                    <a:tc>
                      <a:txBody>
                        <a:bodyPr/>
                        <a:lstStyle/>
                        <a:p>
                          <a:endParaRPr lang="en-US"/>
                        </a:p>
                      </a:txBody>
                      <a:tcPr>
                        <a:blipFill>
                          <a:blip r:embed="rId3"/>
                          <a:stretch>
                            <a:fillRect l="-155814" t="-111111" r="-445349" b="-641414"/>
                          </a:stretch>
                        </a:blipFill>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82015639"/>
                      </a:ext>
                    </a:extLst>
                  </a:tr>
                  <a:tr h="605028">
                    <a:tc>
                      <a:txBody>
                        <a:bodyPr/>
                        <a:lstStyle/>
                        <a:p>
                          <a:r>
                            <a:rPr lang="en-AU"/>
                            <a:t>Simple duple</a:t>
                          </a:r>
                        </a:p>
                      </a:txBody>
                      <a:tcPr/>
                    </a:tc>
                    <a:tc>
                      <a:txBody>
                        <a:bodyPr/>
                        <a:lstStyle/>
                        <a:p>
                          <a:endParaRPr lang="en-US"/>
                        </a:p>
                      </a:txBody>
                      <a:tcPr>
                        <a:blipFill>
                          <a:blip r:embed="rId3"/>
                          <a:stretch>
                            <a:fillRect l="-155814" t="-209000" r="-445349" b="-535000"/>
                          </a:stretch>
                        </a:blipFill>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67541461"/>
                      </a:ext>
                    </a:extLst>
                  </a:tr>
                  <a:tr h="605028">
                    <a:tc>
                      <a:txBody>
                        <a:bodyPr/>
                        <a:lstStyle/>
                        <a:p>
                          <a:r>
                            <a:rPr lang="en-AU" dirty="0"/>
                            <a:t>Simple triple</a:t>
                          </a:r>
                        </a:p>
                      </a:txBody>
                      <a:tcPr/>
                    </a:tc>
                    <a:tc>
                      <a:txBody>
                        <a:bodyPr/>
                        <a:lstStyle/>
                        <a:p>
                          <a:endParaRPr lang="en-US"/>
                        </a:p>
                      </a:txBody>
                      <a:tcPr>
                        <a:blipFill>
                          <a:blip r:embed="rId3"/>
                          <a:stretch>
                            <a:fillRect l="-155814" t="-312121" r="-445349" b="-440404"/>
                          </a:stretch>
                        </a:blipFill>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566646480"/>
                      </a:ext>
                    </a:extLst>
                  </a:tr>
                  <a:tr h="640080">
                    <a:tc>
                      <a:txBody>
                        <a:bodyPr/>
                        <a:lstStyle/>
                        <a:p>
                          <a:r>
                            <a:rPr lang="en-AU"/>
                            <a:t>Simple quadruple</a:t>
                          </a:r>
                        </a:p>
                      </a:txBody>
                      <a:tcPr/>
                    </a:tc>
                    <a:tc>
                      <a:txBody>
                        <a:bodyPr/>
                        <a:lstStyle/>
                        <a:p>
                          <a:endParaRPr lang="en-US"/>
                        </a:p>
                      </a:txBody>
                      <a:tcPr>
                        <a:blipFill>
                          <a:blip r:embed="rId3"/>
                          <a:stretch>
                            <a:fillRect l="-155814" t="-388571" r="-445349" b="-315238"/>
                          </a:stretch>
                        </a:blipFill>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475375085"/>
                      </a:ext>
                    </a:extLst>
                  </a:tr>
                  <a:tr h="640080">
                    <a:tc>
                      <a:txBody>
                        <a:bodyPr/>
                        <a:lstStyle/>
                        <a:p>
                          <a:r>
                            <a:rPr lang="en-AU"/>
                            <a:t>Compound duple</a:t>
                          </a:r>
                        </a:p>
                      </a:txBody>
                      <a:tcPr/>
                    </a:tc>
                    <a:tc>
                      <a:txBody>
                        <a:bodyPr/>
                        <a:lstStyle/>
                        <a:p>
                          <a:endParaRPr lang="en-US"/>
                        </a:p>
                      </a:txBody>
                      <a:tcPr>
                        <a:blipFill>
                          <a:blip r:embed="rId3"/>
                          <a:stretch>
                            <a:fillRect l="-155814" t="-488571" r="-445349" b="-215238"/>
                          </a:stretch>
                        </a:blipFill>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199898472"/>
                      </a:ext>
                    </a:extLst>
                  </a:tr>
                  <a:tr h="640080">
                    <a:tc>
                      <a:txBody>
                        <a:bodyPr/>
                        <a:lstStyle/>
                        <a:p>
                          <a:r>
                            <a:rPr lang="en-AU"/>
                            <a:t>Compound triple</a:t>
                          </a:r>
                        </a:p>
                      </a:txBody>
                      <a:tcPr/>
                    </a:tc>
                    <a:tc>
                      <a:txBody>
                        <a:bodyPr/>
                        <a:lstStyle/>
                        <a:p>
                          <a:endParaRPr lang="en-US"/>
                        </a:p>
                      </a:txBody>
                      <a:tcPr>
                        <a:blipFill>
                          <a:blip r:embed="rId3"/>
                          <a:stretch>
                            <a:fillRect l="-155814" t="-588571" r="-445349" b="-115238"/>
                          </a:stretch>
                        </a:blipFill>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983606921"/>
                      </a:ext>
                    </a:extLst>
                  </a:tr>
                  <a:tr h="640080">
                    <a:tc>
                      <a:txBody>
                        <a:bodyPr/>
                        <a:lstStyle/>
                        <a:p>
                          <a:r>
                            <a:rPr lang="en-AU" dirty="0"/>
                            <a:t>Compound quadruple</a:t>
                          </a:r>
                        </a:p>
                      </a:txBody>
                      <a:tcPr/>
                    </a:tc>
                    <a:tc>
                      <a:txBody>
                        <a:bodyPr/>
                        <a:lstStyle/>
                        <a:p>
                          <a:endParaRPr lang="en-US"/>
                        </a:p>
                      </a:txBody>
                      <a:tcPr>
                        <a:blipFill>
                          <a:blip r:embed="rId3"/>
                          <a:stretch>
                            <a:fillRect l="-155814" t="-688571" r="-445349" b="-15238"/>
                          </a:stretch>
                        </a:blipFill>
                      </a:tcPr>
                    </a:tc>
                    <a:tc>
                      <a:txBody>
                        <a:bodyPr/>
                        <a:lstStyle/>
                        <a:p>
                          <a:endParaRPr lang="en-AU" dirty="0"/>
                        </a:p>
                      </a:txBody>
                      <a:tcPr/>
                    </a:tc>
                    <a:tc>
                      <a:txBody>
                        <a:bodyPr/>
                        <a:lstStyle/>
                        <a:p>
                          <a:r>
                            <a:rPr lang="en-AU" dirty="0"/>
                            <a:t> </a:t>
                          </a:r>
                        </a:p>
                      </a:txBody>
                      <a:tcPr/>
                    </a:tc>
                    <a:extLst>
                      <a:ext uri="{0D108BD9-81ED-4DB2-BD59-A6C34878D82A}">
                        <a16:rowId xmlns:a16="http://schemas.microsoft.com/office/drawing/2014/main" val="2425660753"/>
                      </a:ext>
                    </a:extLst>
                  </a:tr>
                </a:tbl>
              </a:graphicData>
            </a:graphic>
          </p:graphicFrame>
        </mc:Fallback>
      </mc:AlternateContent>
      <p:pic>
        <p:nvPicPr>
          <p:cNvPr id="5" name="Picture 4" descr="2 crotchets">
            <a:extLst>
              <a:ext uri="{FF2B5EF4-FFF2-40B4-BE49-F238E27FC236}">
                <a16:creationId xmlns:a16="http://schemas.microsoft.com/office/drawing/2014/main" id="{82C02E0E-90D6-79A9-686E-AF9C775B7624}"/>
              </a:ext>
            </a:extLst>
          </p:cNvPr>
          <p:cNvPicPr>
            <a:picLocks noChangeAspect="1"/>
          </p:cNvPicPr>
          <p:nvPr/>
        </p:nvPicPr>
        <p:blipFill>
          <a:blip r:embed="rId4"/>
          <a:stretch>
            <a:fillRect/>
          </a:stretch>
        </p:blipFill>
        <p:spPr>
          <a:xfrm>
            <a:off x="7223053" y="2161731"/>
            <a:ext cx="704886" cy="476274"/>
          </a:xfrm>
          <a:prstGeom prst="rect">
            <a:avLst/>
          </a:prstGeom>
        </p:spPr>
      </p:pic>
      <p:pic>
        <p:nvPicPr>
          <p:cNvPr id="19" name="Picture 18" descr="2 pairs of quavers">
            <a:extLst>
              <a:ext uri="{FF2B5EF4-FFF2-40B4-BE49-F238E27FC236}">
                <a16:creationId xmlns:a16="http://schemas.microsoft.com/office/drawing/2014/main" id="{EE02FB9D-3007-2007-D237-580088FAA4F3}"/>
              </a:ext>
            </a:extLst>
          </p:cNvPr>
          <p:cNvPicPr>
            <a:picLocks noChangeAspect="1"/>
          </p:cNvPicPr>
          <p:nvPr/>
        </p:nvPicPr>
        <p:blipFill>
          <a:blip r:embed="rId5"/>
          <a:stretch>
            <a:fillRect/>
          </a:stretch>
        </p:blipFill>
        <p:spPr>
          <a:xfrm>
            <a:off x="9076391" y="2226520"/>
            <a:ext cx="1073205" cy="463574"/>
          </a:xfrm>
          <a:prstGeom prst="rect">
            <a:avLst/>
          </a:prstGeom>
        </p:spPr>
      </p:pic>
      <p:pic>
        <p:nvPicPr>
          <p:cNvPr id="8" name="Picture 7" descr="minim">
            <a:extLst>
              <a:ext uri="{FF2B5EF4-FFF2-40B4-BE49-F238E27FC236}">
                <a16:creationId xmlns:a16="http://schemas.microsoft.com/office/drawing/2014/main" id="{0C6A907D-49E9-AA91-79B1-0018F2506E46}"/>
              </a:ext>
            </a:extLst>
          </p:cNvPr>
          <p:cNvPicPr>
            <a:picLocks noChangeAspect="1"/>
          </p:cNvPicPr>
          <p:nvPr/>
        </p:nvPicPr>
        <p:blipFill>
          <a:blip r:embed="rId6"/>
          <a:stretch>
            <a:fillRect/>
          </a:stretch>
        </p:blipFill>
        <p:spPr>
          <a:xfrm>
            <a:off x="7223053" y="2839179"/>
            <a:ext cx="215467" cy="403309"/>
          </a:xfrm>
          <a:prstGeom prst="rect">
            <a:avLst/>
          </a:prstGeom>
        </p:spPr>
      </p:pic>
      <p:pic>
        <p:nvPicPr>
          <p:cNvPr id="7" name="Picture 6" descr="minim">
            <a:extLst>
              <a:ext uri="{FF2B5EF4-FFF2-40B4-BE49-F238E27FC236}">
                <a16:creationId xmlns:a16="http://schemas.microsoft.com/office/drawing/2014/main" id="{1F91306B-0606-1D2D-6018-411F709A6D00}"/>
              </a:ext>
            </a:extLst>
          </p:cNvPr>
          <p:cNvPicPr>
            <a:picLocks noChangeAspect="1"/>
          </p:cNvPicPr>
          <p:nvPr/>
        </p:nvPicPr>
        <p:blipFill>
          <a:blip r:embed="rId6"/>
          <a:stretch>
            <a:fillRect/>
          </a:stretch>
        </p:blipFill>
        <p:spPr>
          <a:xfrm>
            <a:off x="7625507" y="2843946"/>
            <a:ext cx="215467" cy="403309"/>
          </a:xfrm>
          <a:prstGeom prst="rect">
            <a:avLst/>
          </a:prstGeom>
        </p:spPr>
      </p:pic>
      <p:pic>
        <p:nvPicPr>
          <p:cNvPr id="20" name="Picture 19" descr="4 crotchets">
            <a:extLst>
              <a:ext uri="{FF2B5EF4-FFF2-40B4-BE49-F238E27FC236}">
                <a16:creationId xmlns:a16="http://schemas.microsoft.com/office/drawing/2014/main" id="{13BCDC2A-D3AC-1D09-1C92-3F8E5B897846}"/>
              </a:ext>
            </a:extLst>
          </p:cNvPr>
          <p:cNvPicPr>
            <a:picLocks noChangeAspect="1"/>
          </p:cNvPicPr>
          <p:nvPr/>
        </p:nvPicPr>
        <p:blipFill>
          <a:blip r:embed="rId7"/>
          <a:stretch>
            <a:fillRect/>
          </a:stretch>
        </p:blipFill>
        <p:spPr>
          <a:xfrm>
            <a:off x="9076391" y="2824466"/>
            <a:ext cx="1435174" cy="476274"/>
          </a:xfrm>
          <a:prstGeom prst="rect">
            <a:avLst/>
          </a:prstGeom>
        </p:spPr>
      </p:pic>
      <p:pic>
        <p:nvPicPr>
          <p:cNvPr id="11" name="Picture 10" descr="3 crotchets">
            <a:extLst>
              <a:ext uri="{FF2B5EF4-FFF2-40B4-BE49-F238E27FC236}">
                <a16:creationId xmlns:a16="http://schemas.microsoft.com/office/drawing/2014/main" id="{9C561792-67E3-EBF1-383E-7D7D15468EA3}"/>
              </a:ext>
            </a:extLst>
          </p:cNvPr>
          <p:cNvPicPr>
            <a:picLocks noChangeAspect="1"/>
          </p:cNvPicPr>
          <p:nvPr/>
        </p:nvPicPr>
        <p:blipFill>
          <a:blip r:embed="rId8"/>
          <a:stretch>
            <a:fillRect/>
          </a:stretch>
        </p:blipFill>
        <p:spPr>
          <a:xfrm>
            <a:off x="7223053" y="3408892"/>
            <a:ext cx="1130358" cy="463574"/>
          </a:xfrm>
          <a:prstGeom prst="rect">
            <a:avLst/>
          </a:prstGeom>
        </p:spPr>
      </p:pic>
      <p:pic>
        <p:nvPicPr>
          <p:cNvPr id="21" name="Picture 20" descr="3 pairs of quavers">
            <a:extLst>
              <a:ext uri="{FF2B5EF4-FFF2-40B4-BE49-F238E27FC236}">
                <a16:creationId xmlns:a16="http://schemas.microsoft.com/office/drawing/2014/main" id="{AF66C2AD-F831-ED0D-0CA8-9CDF02F8012F}"/>
              </a:ext>
            </a:extLst>
          </p:cNvPr>
          <p:cNvPicPr>
            <a:picLocks noChangeAspect="1"/>
          </p:cNvPicPr>
          <p:nvPr/>
        </p:nvPicPr>
        <p:blipFill>
          <a:blip r:embed="rId9"/>
          <a:stretch>
            <a:fillRect/>
          </a:stretch>
        </p:blipFill>
        <p:spPr>
          <a:xfrm>
            <a:off x="9076391" y="3451131"/>
            <a:ext cx="1606633" cy="482625"/>
          </a:xfrm>
          <a:prstGeom prst="rect">
            <a:avLst/>
          </a:prstGeom>
        </p:spPr>
      </p:pic>
      <p:pic>
        <p:nvPicPr>
          <p:cNvPr id="13" name="Picture 12" descr="4 crotchets">
            <a:extLst>
              <a:ext uri="{FF2B5EF4-FFF2-40B4-BE49-F238E27FC236}">
                <a16:creationId xmlns:a16="http://schemas.microsoft.com/office/drawing/2014/main" id="{41959FA2-B579-CE48-052D-1303AA55A792}"/>
              </a:ext>
            </a:extLst>
          </p:cNvPr>
          <p:cNvPicPr>
            <a:picLocks noChangeAspect="1"/>
          </p:cNvPicPr>
          <p:nvPr/>
        </p:nvPicPr>
        <p:blipFill>
          <a:blip r:embed="rId7"/>
          <a:stretch>
            <a:fillRect/>
          </a:stretch>
        </p:blipFill>
        <p:spPr>
          <a:xfrm>
            <a:off x="7223053" y="4003807"/>
            <a:ext cx="1435174" cy="476274"/>
          </a:xfrm>
          <a:prstGeom prst="rect">
            <a:avLst/>
          </a:prstGeom>
        </p:spPr>
      </p:pic>
      <p:pic>
        <p:nvPicPr>
          <p:cNvPr id="23" name="Picture 22" descr="4 pairs of quavers">
            <a:extLst>
              <a:ext uri="{FF2B5EF4-FFF2-40B4-BE49-F238E27FC236}">
                <a16:creationId xmlns:a16="http://schemas.microsoft.com/office/drawing/2014/main" id="{B5AC21EB-3CED-8172-DEFF-D9C0D211772D}"/>
              </a:ext>
            </a:extLst>
          </p:cNvPr>
          <p:cNvPicPr>
            <a:picLocks noChangeAspect="1"/>
          </p:cNvPicPr>
          <p:nvPr/>
        </p:nvPicPr>
        <p:blipFill>
          <a:blip r:embed="rId10"/>
          <a:stretch>
            <a:fillRect/>
          </a:stretch>
        </p:blipFill>
        <p:spPr>
          <a:xfrm>
            <a:off x="9076391" y="4046028"/>
            <a:ext cx="2159111" cy="463574"/>
          </a:xfrm>
          <a:prstGeom prst="rect">
            <a:avLst/>
          </a:prstGeom>
        </p:spPr>
      </p:pic>
      <p:pic>
        <p:nvPicPr>
          <p:cNvPr id="15" name="Picture 14" descr="2 dotted crotchets">
            <a:extLst>
              <a:ext uri="{FF2B5EF4-FFF2-40B4-BE49-F238E27FC236}">
                <a16:creationId xmlns:a16="http://schemas.microsoft.com/office/drawing/2014/main" id="{DB565A1E-68FB-A3CC-9EA7-123A5B45D959}"/>
              </a:ext>
            </a:extLst>
          </p:cNvPr>
          <p:cNvPicPr>
            <a:picLocks noChangeAspect="1"/>
          </p:cNvPicPr>
          <p:nvPr/>
        </p:nvPicPr>
        <p:blipFill>
          <a:blip r:embed="rId11"/>
          <a:stretch>
            <a:fillRect/>
          </a:stretch>
        </p:blipFill>
        <p:spPr>
          <a:xfrm>
            <a:off x="7223053" y="4662594"/>
            <a:ext cx="819192" cy="463574"/>
          </a:xfrm>
          <a:prstGeom prst="rect">
            <a:avLst/>
          </a:prstGeom>
        </p:spPr>
      </p:pic>
      <p:pic>
        <p:nvPicPr>
          <p:cNvPr id="24" name="Picture 23" descr="6 quavers grouped in 3's">
            <a:extLst>
              <a:ext uri="{FF2B5EF4-FFF2-40B4-BE49-F238E27FC236}">
                <a16:creationId xmlns:a16="http://schemas.microsoft.com/office/drawing/2014/main" id="{0E313F90-072A-92E0-F7AE-F310CA55AEA6}"/>
              </a:ext>
            </a:extLst>
          </p:cNvPr>
          <p:cNvPicPr>
            <a:picLocks noChangeAspect="1"/>
          </p:cNvPicPr>
          <p:nvPr/>
        </p:nvPicPr>
        <p:blipFill>
          <a:blip r:embed="rId12"/>
          <a:stretch>
            <a:fillRect/>
          </a:stretch>
        </p:blipFill>
        <p:spPr>
          <a:xfrm>
            <a:off x="9076391" y="4700895"/>
            <a:ext cx="1562180" cy="463574"/>
          </a:xfrm>
          <a:prstGeom prst="rect">
            <a:avLst/>
          </a:prstGeom>
        </p:spPr>
      </p:pic>
      <p:pic>
        <p:nvPicPr>
          <p:cNvPr id="16" name="Picture 15" descr="3 dotted crotchets">
            <a:extLst>
              <a:ext uri="{FF2B5EF4-FFF2-40B4-BE49-F238E27FC236}">
                <a16:creationId xmlns:a16="http://schemas.microsoft.com/office/drawing/2014/main" id="{C520B26F-BCBB-A7CE-9BEA-190015CE0A20}"/>
              </a:ext>
            </a:extLst>
          </p:cNvPr>
          <p:cNvPicPr>
            <a:picLocks noChangeAspect="1"/>
          </p:cNvPicPr>
          <p:nvPr/>
        </p:nvPicPr>
        <p:blipFill>
          <a:blip r:embed="rId13"/>
          <a:stretch>
            <a:fillRect/>
          </a:stretch>
        </p:blipFill>
        <p:spPr>
          <a:xfrm>
            <a:off x="7223053" y="5294549"/>
            <a:ext cx="1301817" cy="476274"/>
          </a:xfrm>
          <a:prstGeom prst="rect">
            <a:avLst/>
          </a:prstGeom>
        </p:spPr>
      </p:pic>
      <p:pic>
        <p:nvPicPr>
          <p:cNvPr id="25" name="Picture 24" descr="9 quavers grouped in 3's">
            <a:extLst>
              <a:ext uri="{FF2B5EF4-FFF2-40B4-BE49-F238E27FC236}">
                <a16:creationId xmlns:a16="http://schemas.microsoft.com/office/drawing/2014/main" id="{2117C817-98BB-6E8F-C9F1-F9BE5C89EF8E}"/>
              </a:ext>
            </a:extLst>
          </p:cNvPr>
          <p:cNvPicPr>
            <a:picLocks noChangeAspect="1"/>
          </p:cNvPicPr>
          <p:nvPr/>
        </p:nvPicPr>
        <p:blipFill>
          <a:blip r:embed="rId14"/>
          <a:stretch>
            <a:fillRect/>
          </a:stretch>
        </p:blipFill>
        <p:spPr>
          <a:xfrm>
            <a:off x="9076391" y="5396964"/>
            <a:ext cx="2368672" cy="444523"/>
          </a:xfrm>
          <a:prstGeom prst="rect">
            <a:avLst/>
          </a:prstGeom>
        </p:spPr>
      </p:pic>
      <p:pic>
        <p:nvPicPr>
          <p:cNvPr id="17" name="Picture 16" descr="4 dotted crotchets">
            <a:extLst>
              <a:ext uri="{FF2B5EF4-FFF2-40B4-BE49-F238E27FC236}">
                <a16:creationId xmlns:a16="http://schemas.microsoft.com/office/drawing/2014/main" id="{6E98CFB9-DA5B-ABBF-28FF-876A868376BE}"/>
              </a:ext>
            </a:extLst>
          </p:cNvPr>
          <p:cNvPicPr>
            <a:picLocks noChangeAspect="1"/>
          </p:cNvPicPr>
          <p:nvPr/>
        </p:nvPicPr>
        <p:blipFill>
          <a:blip r:embed="rId15"/>
          <a:stretch>
            <a:fillRect/>
          </a:stretch>
        </p:blipFill>
        <p:spPr>
          <a:xfrm>
            <a:off x="7223053" y="6000261"/>
            <a:ext cx="1508837" cy="368827"/>
          </a:xfrm>
          <a:prstGeom prst="rect">
            <a:avLst/>
          </a:prstGeom>
        </p:spPr>
      </p:pic>
      <p:pic>
        <p:nvPicPr>
          <p:cNvPr id="27" name="Picture 26" descr="12 quavers grouped in 3's">
            <a:extLst>
              <a:ext uri="{FF2B5EF4-FFF2-40B4-BE49-F238E27FC236}">
                <a16:creationId xmlns:a16="http://schemas.microsoft.com/office/drawing/2014/main" id="{BB245148-50F4-4797-9A21-2B3F64980321}"/>
              </a:ext>
            </a:extLst>
          </p:cNvPr>
          <p:cNvPicPr>
            <a:picLocks noChangeAspect="1"/>
          </p:cNvPicPr>
          <p:nvPr/>
        </p:nvPicPr>
        <p:blipFill>
          <a:blip r:embed="rId16"/>
          <a:stretch>
            <a:fillRect/>
          </a:stretch>
        </p:blipFill>
        <p:spPr>
          <a:xfrm>
            <a:off x="9076391" y="5991878"/>
            <a:ext cx="2654436" cy="385592"/>
          </a:xfrm>
          <a:prstGeom prst="rect">
            <a:avLst/>
          </a:prstGeom>
        </p:spPr>
      </p:pic>
      <p:sp>
        <p:nvSpPr>
          <p:cNvPr id="2" name="Slide Number Placeholder 1">
            <a:extLst>
              <a:ext uri="{FF2B5EF4-FFF2-40B4-BE49-F238E27FC236}">
                <a16:creationId xmlns:a16="http://schemas.microsoft.com/office/drawing/2014/main" id="{722795F7-BB30-3F19-905A-8CBC4EAF45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244070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14E73-58DC-24B5-5023-1E70B70850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092FCE-B641-C423-B9C2-2689D6CE3ACD}"/>
              </a:ext>
            </a:extLst>
          </p:cNvPr>
          <p:cNvSpPr>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1.5 – ‘From the Start’ (3)</a:t>
            </a:r>
          </a:p>
        </p:txBody>
      </p:sp>
      <p:sp>
        <p:nvSpPr>
          <p:cNvPr id="4" name="Text Placeholder 3">
            <a:extLst>
              <a:ext uri="{FF2B5EF4-FFF2-40B4-BE49-F238E27FC236}">
                <a16:creationId xmlns:a16="http://schemas.microsoft.com/office/drawing/2014/main" id="{4F12C60E-FEB9-DAB8-7B45-AD1527D4DEB3}"/>
              </a:ext>
            </a:extLst>
          </p:cNvPr>
          <p:cNvSpPr>
            <a:spLocks/>
          </p:cNvSpPr>
          <p:nvPr/>
        </p:nvSpPr>
        <p:spPr>
          <a:xfrm>
            <a:off x="360364" y="982663"/>
            <a:ext cx="5847932" cy="26862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Musical terms unpacked – describing tempo in jazz</a:t>
            </a:r>
            <a:endParaRPr kumimoji="0" lang="en-AU" sz="20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B81D096C-D41D-DF0D-B3E4-85F5DB43EDD5}"/>
              </a:ext>
            </a:extLst>
          </p:cNvPr>
          <p:cNvSpPr>
            <a:spLocks noGrp="1"/>
          </p:cNvSpPr>
          <p:nvPr>
            <p:ph type="body" sz="quarter" idx="17"/>
          </p:nvPr>
        </p:nvSpPr>
        <p:spPr>
          <a:xfrm>
            <a:off x="359999" y="1567086"/>
            <a:ext cx="7019369" cy="4448703"/>
          </a:xfrm>
        </p:spPr>
        <p:txBody>
          <a:bodyPr/>
          <a:lstStyle/>
          <a:p>
            <a:r>
              <a:rPr lang="en-AU" sz="1800" dirty="0"/>
              <a:t>In jazz, tempo is often described using casual English terms rather than the Italian terms we often see in Western art music such as </a:t>
            </a:r>
            <a:r>
              <a:rPr lang="en-AU" sz="1800" i="1" dirty="0"/>
              <a:t>Allegro</a:t>
            </a:r>
            <a:r>
              <a:rPr lang="en-AU" sz="1800" dirty="0"/>
              <a:t> and </a:t>
            </a:r>
            <a:r>
              <a:rPr lang="en-AU" sz="1800" i="1" dirty="0"/>
              <a:t>Moderato</a:t>
            </a:r>
            <a:r>
              <a:rPr lang="en-AU" sz="1800" dirty="0"/>
              <a:t>. Words such as </a:t>
            </a:r>
            <a:r>
              <a:rPr lang="en-AU" sz="1800" b="1" dirty="0"/>
              <a:t>fast, slow, moderate </a:t>
            </a:r>
            <a:r>
              <a:rPr lang="en-AU" sz="1800" dirty="0"/>
              <a:t>or </a:t>
            </a:r>
            <a:r>
              <a:rPr lang="en-AU" sz="1800" b="1" dirty="0"/>
              <a:t>medium</a:t>
            </a:r>
            <a:r>
              <a:rPr lang="en-AU" sz="1800" dirty="0"/>
              <a:t> may be used to describe the tempo in jazz. In addition to the tempo of the music, the style of the groove is usually also indicated such as </a:t>
            </a:r>
            <a:r>
              <a:rPr lang="en-AU" sz="1800" b="1" dirty="0"/>
              <a:t>‘swing’, ‘bossa’, ‘Latin’, ‘bebop’, ‘jazz waltz’ or ‘ballad’</a:t>
            </a:r>
            <a:r>
              <a:rPr lang="en-AU" sz="1800" dirty="0"/>
              <a:t>. Examples of how to describe tempo in jazz music could be:</a:t>
            </a:r>
          </a:p>
          <a:p>
            <a:pPr marL="342900" indent="-342900">
              <a:buFont typeface="Arial" panose="020B0604020202020204" pitchFamily="34" charset="0"/>
              <a:buChar char="•"/>
            </a:pPr>
            <a:r>
              <a:rPr lang="en-AU" sz="1800" dirty="0"/>
              <a:t>Medium </a:t>
            </a:r>
            <a:r>
              <a:rPr lang="en-AU" sz="1800" dirty="0" err="1"/>
              <a:t>latin</a:t>
            </a:r>
            <a:endParaRPr lang="en-AU" sz="1800" dirty="0"/>
          </a:p>
          <a:p>
            <a:pPr marL="342900" indent="-342900">
              <a:buFont typeface="Arial" panose="020B0604020202020204" pitchFamily="34" charset="0"/>
              <a:buChar char="•"/>
            </a:pPr>
            <a:r>
              <a:rPr lang="en-AU" sz="1800" dirty="0"/>
              <a:t>Fast swing</a:t>
            </a:r>
          </a:p>
          <a:p>
            <a:pPr marL="342900" indent="-342900">
              <a:buFont typeface="Arial" panose="020B0604020202020204" pitchFamily="34" charset="0"/>
              <a:buChar char="•"/>
            </a:pPr>
            <a:r>
              <a:rPr lang="en-AU" sz="1800" dirty="0"/>
              <a:t>Slow ballad</a:t>
            </a:r>
            <a:br>
              <a:rPr lang="en-AU" dirty="0"/>
            </a:br>
            <a:br>
              <a:rPr lang="en-AU" dirty="0"/>
            </a:br>
            <a:br>
              <a:rPr lang="en-AU" dirty="0"/>
            </a:br>
            <a:br>
              <a:rPr lang="en-AU" dirty="0"/>
            </a:br>
            <a:endParaRPr lang="en-AU" dirty="0"/>
          </a:p>
        </p:txBody>
      </p:sp>
      <p:pic>
        <p:nvPicPr>
          <p:cNvPr id="6" name="Picture 5">
            <a:extLst>
              <a:ext uri="{FF2B5EF4-FFF2-40B4-BE49-F238E27FC236}">
                <a16:creationId xmlns:a16="http://schemas.microsoft.com/office/drawing/2014/main" id="{808E88BE-353F-E161-11BF-AFDFF6562F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22268" y="1852836"/>
            <a:ext cx="3761732" cy="3722689"/>
          </a:xfrm>
          <a:prstGeom prst="rect">
            <a:avLst/>
          </a:prstGeom>
        </p:spPr>
      </p:pic>
      <p:sp>
        <p:nvSpPr>
          <p:cNvPr id="2" name="Slide Number Placeholder 1">
            <a:extLst>
              <a:ext uri="{FF2B5EF4-FFF2-40B4-BE49-F238E27FC236}">
                <a16:creationId xmlns:a16="http://schemas.microsoft.com/office/drawing/2014/main" id="{D68B111F-BC01-99A8-E54C-11F3E905BC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235120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D6DAE-B966-4CB4-F461-86156BFCA097}"/>
              </a:ext>
            </a:extLst>
          </p:cNvPr>
          <p:cNvSpPr>
            <a:spLocks noGrp="1"/>
          </p:cNvSpPr>
          <p:nvPr>
            <p:ph type="title"/>
          </p:nvPr>
        </p:nvSpPr>
        <p:spPr/>
        <p:txBody>
          <a:bodyPr/>
          <a:lstStyle/>
          <a:p>
            <a:r>
              <a:rPr lang="en-AU" dirty="0"/>
              <a:t>1.5 – ‘From the Start’ (4)</a:t>
            </a:r>
          </a:p>
        </p:txBody>
      </p:sp>
      <p:sp>
        <p:nvSpPr>
          <p:cNvPr id="4" name="Text Placeholder 3">
            <a:extLst>
              <a:ext uri="{FF2B5EF4-FFF2-40B4-BE49-F238E27FC236}">
                <a16:creationId xmlns:a16="http://schemas.microsoft.com/office/drawing/2014/main" id="{19264303-1E0B-EFDF-9945-F695C5A8B21F}"/>
              </a:ext>
            </a:extLst>
          </p:cNvPr>
          <p:cNvSpPr>
            <a:spLocks noGrp="1"/>
          </p:cNvSpPr>
          <p:nvPr>
            <p:ph type="body" sz="quarter" idx="18"/>
          </p:nvPr>
        </p:nvSpPr>
        <p:spPr>
          <a:xfrm>
            <a:off x="359999" y="1084121"/>
            <a:ext cx="11483999" cy="310015"/>
          </a:xfrm>
        </p:spPr>
        <p:txBody>
          <a:bodyPr/>
          <a:lstStyle/>
          <a:p>
            <a:r>
              <a:rPr lang="en-AU" dirty="0"/>
              <a:t>Musical terms unpacked – what is scatting?</a:t>
            </a:r>
          </a:p>
        </p:txBody>
      </p:sp>
      <p:pic>
        <p:nvPicPr>
          <p:cNvPr id="8" name="Picture 7" descr="A person playing piano with a microphone">
            <a:extLst>
              <a:ext uri="{FF2B5EF4-FFF2-40B4-BE49-F238E27FC236}">
                <a16:creationId xmlns:a16="http://schemas.microsoft.com/office/drawing/2014/main" id="{9B198A11-C2A8-448C-4A5E-37675AF28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890" y="1699066"/>
            <a:ext cx="5559552" cy="3708178"/>
          </a:xfrm>
          <a:prstGeom prst="rect">
            <a:avLst/>
          </a:prstGeom>
        </p:spPr>
      </p:pic>
      <p:sp>
        <p:nvSpPr>
          <p:cNvPr id="6" name="TextBox 5">
            <a:extLst>
              <a:ext uri="{FF2B5EF4-FFF2-40B4-BE49-F238E27FC236}">
                <a16:creationId xmlns:a16="http://schemas.microsoft.com/office/drawing/2014/main" id="{889EC768-040B-A830-632F-8722AA78DC78}"/>
              </a:ext>
            </a:extLst>
          </p:cNvPr>
          <p:cNvSpPr txBox="1"/>
          <p:nvPr/>
        </p:nvSpPr>
        <p:spPr>
          <a:xfrm>
            <a:off x="6168890" y="5528570"/>
            <a:ext cx="5357091" cy="193965"/>
          </a:xfrm>
          <a:prstGeom prst="rect">
            <a:avLst/>
          </a:prstGeom>
          <a:noFill/>
        </p:spPr>
        <p:txBody>
          <a:bodyPr wrap="none" lIns="0" tIns="0" rIns="0" bIns="0" rtlCol="0">
            <a:noAutofit/>
          </a:bodyPr>
          <a:lstStyle/>
          <a:p>
            <a:pPr algn="l"/>
            <a:r>
              <a:rPr lang="en-AU" sz="1000">
                <a:hlinkClick r:id="rId4"/>
              </a:rPr>
              <a:t>Laufey Live at WFUV </a:t>
            </a:r>
            <a:r>
              <a:rPr lang="en-AU" sz="1000"/>
              <a:t>(2022) by Gus </a:t>
            </a:r>
            <a:r>
              <a:rPr lang="en-AU" sz="1000" err="1"/>
              <a:t>Phillippas</a:t>
            </a:r>
            <a:r>
              <a:rPr lang="en-AU" sz="1000"/>
              <a:t> is licensed under </a:t>
            </a:r>
            <a:r>
              <a:rPr lang="en-AU" sz="1000">
                <a:hlinkClick r:id="rId4"/>
              </a:rPr>
              <a:t>Creative commons by NC-SA 2.0</a:t>
            </a:r>
            <a:endParaRPr lang="en-AU" sz="1000"/>
          </a:p>
        </p:txBody>
      </p:sp>
      <p:sp>
        <p:nvSpPr>
          <p:cNvPr id="2" name="Slide Number Placeholder 1">
            <a:extLst>
              <a:ext uri="{FF2B5EF4-FFF2-40B4-BE49-F238E27FC236}">
                <a16:creationId xmlns:a16="http://schemas.microsoft.com/office/drawing/2014/main" id="{6A3084E7-38C3-A427-7692-165219D5C3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
        <p:nvSpPr>
          <p:cNvPr id="9" name="Text Placeholder 4">
            <a:extLst>
              <a:ext uri="{FF2B5EF4-FFF2-40B4-BE49-F238E27FC236}">
                <a16:creationId xmlns:a16="http://schemas.microsoft.com/office/drawing/2014/main" id="{1CC11BE9-C29B-E1BA-F036-FC5784ACB7A1}"/>
              </a:ext>
            </a:extLst>
          </p:cNvPr>
          <p:cNvSpPr>
            <a:spLocks noGrp="1"/>
          </p:cNvSpPr>
          <p:nvPr>
            <p:ph type="body" sz="quarter" idx="17"/>
          </p:nvPr>
        </p:nvSpPr>
        <p:spPr>
          <a:xfrm>
            <a:off x="359999" y="1812573"/>
            <a:ext cx="5450251" cy="3481164"/>
          </a:xfrm>
        </p:spPr>
        <p:txBody>
          <a:bodyPr/>
          <a:lstStyle/>
          <a:p>
            <a:r>
              <a:rPr lang="en-AU" sz="1800" dirty="0"/>
              <a:t>Scatting is a form of vocal improvisation in which the vocalist uses nonsense syllables instead of words. In jazz, you may hear syllables such as </a:t>
            </a:r>
            <a:r>
              <a:rPr lang="en-AU" sz="1800" i="1" dirty="0"/>
              <a:t>doo </a:t>
            </a:r>
            <a:r>
              <a:rPr lang="en-AU" sz="1800" i="1" dirty="0" err="1"/>
              <a:t>ba</a:t>
            </a:r>
            <a:r>
              <a:rPr lang="en-AU" sz="1800" i="1" dirty="0"/>
              <a:t>, dee, </a:t>
            </a:r>
            <a:r>
              <a:rPr lang="en-AU" sz="1800" i="1" dirty="0" err="1"/>
              <a:t>bup</a:t>
            </a:r>
            <a:r>
              <a:rPr lang="en-AU" sz="1800" i="1" dirty="0"/>
              <a:t>, </a:t>
            </a:r>
            <a:r>
              <a:rPr lang="en-AU" sz="1800" i="1" dirty="0" err="1"/>
              <a:t>dat</a:t>
            </a:r>
            <a:r>
              <a:rPr lang="en-AU" sz="1800" i="1" dirty="0"/>
              <a:t>, doo </a:t>
            </a:r>
            <a:r>
              <a:rPr lang="en-AU" sz="1800" i="1" dirty="0" err="1"/>
              <a:t>wup</a:t>
            </a:r>
            <a:r>
              <a:rPr lang="en-AU" sz="1800" dirty="0"/>
              <a:t>, </a:t>
            </a:r>
            <a:r>
              <a:rPr lang="en-AU" sz="1800" i="1" dirty="0" err="1"/>
              <a:t>vah</a:t>
            </a:r>
            <a:r>
              <a:rPr lang="en-AU" sz="1800" i="1" dirty="0"/>
              <a:t>, zee and shoo be.</a:t>
            </a:r>
            <a:br>
              <a:rPr lang="en-AU" sz="1800" dirty="0"/>
            </a:br>
            <a:endParaRPr lang="en-AU" sz="1800" dirty="0"/>
          </a:p>
          <a:p>
            <a:r>
              <a:rPr lang="en-AU" sz="1800" dirty="0"/>
              <a:t>Scat singers also sometimes imitate the sound of other instruments in their scatting such as trumpets or drums by changing the </a:t>
            </a:r>
            <a:r>
              <a:rPr lang="en-AU" sz="1800" i="1" dirty="0"/>
              <a:t>timbre</a:t>
            </a:r>
            <a:r>
              <a:rPr lang="en-AU" sz="1800" dirty="0"/>
              <a:t> of their voice.</a:t>
            </a:r>
          </a:p>
        </p:txBody>
      </p:sp>
    </p:spTree>
    <p:extLst>
      <p:ext uri="{BB962C8B-B14F-4D97-AF65-F5344CB8AC3E}">
        <p14:creationId xmlns:p14="http://schemas.microsoft.com/office/powerpoint/2010/main" val="373965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48A6-8779-7C56-5DCB-24AD8DE0833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3435ECB-7A5E-22C7-0C1B-4452134A131A}"/>
              </a:ext>
            </a:extLst>
          </p:cNvPr>
          <p:cNvSpPr>
            <a:spLocks noGrp="1"/>
          </p:cNvSpPr>
          <p:nvPr>
            <p:ph type="title"/>
          </p:nvPr>
        </p:nvSpPr>
        <p:spPr/>
        <p:txBody>
          <a:bodyPr/>
          <a:lstStyle/>
          <a:p>
            <a:r>
              <a:rPr lang="en-AU" dirty="0">
                <a:latin typeface="Arial"/>
                <a:cs typeface="Arial"/>
              </a:rPr>
              <a:t>Activity 1.6 – bossa nova groove (1)</a:t>
            </a:r>
            <a:endParaRPr lang="en-AU" dirty="0"/>
          </a:p>
        </p:txBody>
      </p:sp>
      <p:sp>
        <p:nvSpPr>
          <p:cNvPr id="13" name="Text Placeholder 12">
            <a:extLst>
              <a:ext uri="{FF2B5EF4-FFF2-40B4-BE49-F238E27FC236}">
                <a16:creationId xmlns:a16="http://schemas.microsoft.com/office/drawing/2014/main" id="{E41688D0-B5AB-F43C-08D1-CBC90CA16BC1}"/>
              </a:ext>
            </a:extLst>
          </p:cNvPr>
          <p:cNvSpPr>
            <a:spLocks noGrp="1"/>
          </p:cNvSpPr>
          <p:nvPr>
            <p:ph type="body" sz="quarter" idx="18"/>
          </p:nvPr>
        </p:nvSpPr>
        <p:spPr/>
        <p:txBody>
          <a:bodyPr/>
          <a:lstStyle/>
          <a:p>
            <a:r>
              <a:rPr lang="en-AU" dirty="0">
                <a:latin typeface="Arial"/>
                <a:cs typeface="Arial"/>
              </a:rPr>
              <a:t>Clave patterns</a:t>
            </a:r>
            <a:endParaRPr lang="en-US" dirty="0"/>
          </a:p>
        </p:txBody>
      </p:sp>
      <p:sp>
        <p:nvSpPr>
          <p:cNvPr id="12" name="Text Placeholder 11">
            <a:extLst>
              <a:ext uri="{FF2B5EF4-FFF2-40B4-BE49-F238E27FC236}">
                <a16:creationId xmlns:a16="http://schemas.microsoft.com/office/drawing/2014/main" id="{E2AA6207-159D-9FC8-052F-916D0C1E2BB1}"/>
              </a:ext>
            </a:extLst>
          </p:cNvPr>
          <p:cNvSpPr>
            <a:spLocks noGrp="1"/>
          </p:cNvSpPr>
          <p:nvPr>
            <p:ph type="body" sz="quarter" idx="17"/>
          </p:nvPr>
        </p:nvSpPr>
        <p:spPr>
          <a:xfrm>
            <a:off x="360000" y="1567086"/>
            <a:ext cx="6662756" cy="4807835"/>
          </a:xfrm>
        </p:spPr>
        <p:txBody>
          <a:bodyPr vert="horz" lIns="0" tIns="0" rIns="0" bIns="0" rtlCol="0" anchor="t">
            <a:noAutofit/>
          </a:bodyPr>
          <a:lstStyle/>
          <a:p>
            <a:r>
              <a:rPr lang="en-AU" sz="1600" dirty="0">
                <a:latin typeface="Arial"/>
                <a:cs typeface="Arial"/>
              </a:rPr>
              <a:t>‘From the Start’ by Laufey uses a bossa nova groove. The most important part of this groove is a </a:t>
            </a:r>
            <a:r>
              <a:rPr lang="en-AU" sz="1600" b="1" dirty="0">
                <a:latin typeface="Arial"/>
                <a:cs typeface="Arial"/>
              </a:rPr>
              <a:t>clave pattern.</a:t>
            </a:r>
            <a:r>
              <a:rPr lang="en-US" sz="1600" b="1" dirty="0"/>
              <a:t> </a:t>
            </a:r>
            <a:r>
              <a:rPr lang="en-AU" sz="1600" b="1" dirty="0">
                <a:latin typeface="Arial"/>
                <a:cs typeface="Arial"/>
              </a:rPr>
              <a:t>Clave</a:t>
            </a:r>
            <a:r>
              <a:rPr lang="en-AU" sz="1600" dirty="0">
                <a:latin typeface="Arial"/>
                <a:cs typeface="Arial"/>
              </a:rPr>
              <a:t> is a rhythmic pattern used in many styles of music</a:t>
            </a:r>
            <a:r>
              <a:rPr lang="en-AU" sz="1600" dirty="0"/>
              <a:t>. </a:t>
            </a:r>
            <a:r>
              <a:rPr lang="en-AU" sz="1600" b="1" dirty="0">
                <a:latin typeface="Arial"/>
                <a:cs typeface="Arial"/>
              </a:rPr>
              <a:t>Claves</a:t>
            </a:r>
            <a:r>
              <a:rPr lang="en-AU" sz="1600" dirty="0">
                <a:latin typeface="Arial"/>
                <a:cs typeface="Arial"/>
              </a:rPr>
              <a:t> are a pair of sticks often used to play an ostinato pattern.</a:t>
            </a:r>
            <a:br>
              <a:rPr lang="en-AU" sz="1600" dirty="0"/>
            </a:br>
            <a:endParaRPr lang="en-AU" dirty="0"/>
          </a:p>
        </p:txBody>
      </p:sp>
      <p:pic>
        <p:nvPicPr>
          <p:cNvPr id="2" name="Picture 1" descr="A person holding a pair of sticks&#10;">
            <a:extLst>
              <a:ext uri="{FF2B5EF4-FFF2-40B4-BE49-F238E27FC236}">
                <a16:creationId xmlns:a16="http://schemas.microsoft.com/office/drawing/2014/main" id="{AE84CF23-BBDC-7B20-5E51-530CC57198DD}"/>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2251" y="3559837"/>
            <a:ext cx="1676400" cy="2514600"/>
          </a:xfrm>
          <a:prstGeom prst="rect">
            <a:avLst/>
          </a:prstGeom>
        </p:spPr>
      </p:pic>
      <p:sp>
        <p:nvSpPr>
          <p:cNvPr id="8" name="TextBox 7">
            <a:extLst>
              <a:ext uri="{FF2B5EF4-FFF2-40B4-BE49-F238E27FC236}">
                <a16:creationId xmlns:a16="http://schemas.microsoft.com/office/drawing/2014/main" id="{C12ACB0B-5BB8-6433-6F9E-B0BBC0B7407F}"/>
              </a:ext>
            </a:extLst>
          </p:cNvPr>
          <p:cNvSpPr txBox="1"/>
          <p:nvPr/>
        </p:nvSpPr>
        <p:spPr>
          <a:xfrm>
            <a:off x="322251" y="6261745"/>
            <a:ext cx="1910698" cy="508509"/>
          </a:xfrm>
          <a:prstGeom prst="rect">
            <a:avLst/>
          </a:prstGeom>
          <a:noFill/>
        </p:spPr>
        <p:txBody>
          <a:bodyPr wrap="none" lIns="0" tIns="0" rIns="0" bIns="0" rtlCol="0">
            <a:noAutofit/>
          </a:bodyPr>
          <a:lstStyle/>
          <a:p>
            <a:pPr algn="l"/>
            <a:r>
              <a:rPr lang="en-AU" sz="1000">
                <a:hlinkClick r:id="rId5"/>
              </a:rPr>
              <a:t>Percussion</a:t>
            </a:r>
            <a:r>
              <a:rPr lang="en-AU" sz="1000"/>
              <a:t> (2025) by </a:t>
            </a:r>
          </a:p>
          <a:p>
            <a:pPr algn="l"/>
            <a:r>
              <a:rPr lang="en-AU" sz="1000" err="1"/>
              <a:t>Cultiralis</a:t>
            </a:r>
            <a:r>
              <a:rPr lang="en-AU" sz="1000"/>
              <a:t> is licensed under</a:t>
            </a:r>
          </a:p>
          <a:p>
            <a:pPr algn="l"/>
            <a:r>
              <a:rPr lang="en-AU" sz="1000"/>
              <a:t> </a:t>
            </a:r>
            <a:r>
              <a:rPr lang="en-AU" sz="1000">
                <a:hlinkClick r:id="rId5"/>
              </a:rPr>
              <a:t>Creative commons by SA 2.0</a:t>
            </a:r>
            <a:endParaRPr lang="en-AU" sz="1000"/>
          </a:p>
        </p:txBody>
      </p:sp>
      <p:sp>
        <p:nvSpPr>
          <p:cNvPr id="7" name="Text Placeholder 11">
            <a:extLst>
              <a:ext uri="{FF2B5EF4-FFF2-40B4-BE49-F238E27FC236}">
                <a16:creationId xmlns:a16="http://schemas.microsoft.com/office/drawing/2014/main" id="{743D99DF-630E-3B8E-F2EF-8528178E4331}"/>
              </a:ext>
            </a:extLst>
          </p:cNvPr>
          <p:cNvSpPr txBox="1">
            <a:spLocks/>
          </p:cNvSpPr>
          <p:nvPr/>
        </p:nvSpPr>
        <p:spPr>
          <a:xfrm>
            <a:off x="2264699" y="3429000"/>
            <a:ext cx="4640915" cy="27051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a:latin typeface="Arial"/>
                <a:cs typeface="Arial"/>
              </a:rPr>
              <a:t>Clave patterns have their roots in music from the African diaspora, primarily in Cuban and Brazilian music. These</a:t>
            </a:r>
            <a:r>
              <a:rPr lang="en-AU" sz="1600"/>
              <a:t> patterns are found in many styles of music including samba, rhumba, son, bossa nova, reggaeton, mambo and many more.</a:t>
            </a:r>
          </a:p>
          <a:p>
            <a:r>
              <a:rPr lang="en-AU" sz="1600">
                <a:latin typeface="Arial"/>
                <a:cs typeface="Arial"/>
              </a:rPr>
              <a:t>You will learn at least 3 variations of the clave pattern in this activity.</a:t>
            </a:r>
            <a:endParaRPr lang="en-AU" sz="1600"/>
          </a:p>
        </p:txBody>
      </p:sp>
      <p:pic>
        <p:nvPicPr>
          <p:cNvPr id="5" name="Picture 4" descr="A sheet music with notes">
            <a:extLst>
              <a:ext uri="{FF2B5EF4-FFF2-40B4-BE49-F238E27FC236}">
                <a16:creationId xmlns:a16="http://schemas.microsoft.com/office/drawing/2014/main" id="{A769D6C8-4FB3-5133-368D-043FA8144F95}"/>
              </a:ext>
            </a:extLst>
          </p:cNvPr>
          <p:cNvPicPr>
            <a:picLocks noChangeAspect="1"/>
          </p:cNvPicPr>
          <p:nvPr/>
        </p:nvPicPr>
        <p:blipFill>
          <a:blip r:embed="rId6"/>
          <a:stretch>
            <a:fillRect/>
          </a:stretch>
        </p:blipFill>
        <p:spPr>
          <a:xfrm>
            <a:off x="7022756" y="0"/>
            <a:ext cx="5202044" cy="6858000"/>
          </a:xfrm>
          <a:prstGeom prst="rect">
            <a:avLst/>
          </a:prstGeom>
        </p:spPr>
      </p:pic>
      <p:sp>
        <p:nvSpPr>
          <p:cNvPr id="3" name="Slide Number Placeholder 2">
            <a:extLst>
              <a:ext uri="{FF2B5EF4-FFF2-40B4-BE49-F238E27FC236}">
                <a16:creationId xmlns:a16="http://schemas.microsoft.com/office/drawing/2014/main" id="{85F2F9DC-F012-1AE8-8AAC-A3AC0A37C5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123598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FC0186-3EBE-03FA-F1AC-FD5453202842}"/>
              </a:ext>
            </a:extLst>
          </p:cNvPr>
          <p:cNvSpPr>
            <a:spLocks noGrp="1"/>
          </p:cNvSpPr>
          <p:nvPr>
            <p:ph type="title"/>
          </p:nvPr>
        </p:nvSpPr>
        <p:spPr/>
        <p:txBody>
          <a:bodyPr/>
          <a:lstStyle/>
          <a:p>
            <a:r>
              <a:rPr lang="en-AU" dirty="0"/>
              <a:t>Activity 1.6 – bossa nova groove (2)</a:t>
            </a:r>
          </a:p>
        </p:txBody>
      </p:sp>
      <p:sp>
        <p:nvSpPr>
          <p:cNvPr id="4" name="Text Placeholder 3">
            <a:extLst>
              <a:ext uri="{FF2B5EF4-FFF2-40B4-BE49-F238E27FC236}">
                <a16:creationId xmlns:a16="http://schemas.microsoft.com/office/drawing/2014/main" id="{BC407EA5-FB3E-722E-B73E-70A849917BCD}"/>
              </a:ext>
            </a:extLst>
          </p:cNvPr>
          <p:cNvSpPr>
            <a:spLocks noGrp="1"/>
          </p:cNvSpPr>
          <p:nvPr>
            <p:ph type="body" sz="quarter" idx="18"/>
          </p:nvPr>
        </p:nvSpPr>
        <p:spPr/>
        <p:txBody>
          <a:bodyPr/>
          <a:lstStyle/>
          <a:p>
            <a:r>
              <a:rPr lang="en-AU" dirty="0"/>
              <a:t>Clave pattern 1 – son ‘3-2’ clave rhythm</a:t>
            </a:r>
          </a:p>
        </p:txBody>
      </p:sp>
      <p:sp>
        <p:nvSpPr>
          <p:cNvPr id="5" name="Text Placeholder 4">
            <a:extLst>
              <a:ext uri="{FF2B5EF4-FFF2-40B4-BE49-F238E27FC236}">
                <a16:creationId xmlns:a16="http://schemas.microsoft.com/office/drawing/2014/main" id="{C8E99452-852F-8C3B-533C-D866D91CEFFB}"/>
              </a:ext>
            </a:extLst>
          </p:cNvPr>
          <p:cNvSpPr>
            <a:spLocks noGrp="1"/>
          </p:cNvSpPr>
          <p:nvPr>
            <p:ph type="body" sz="quarter" idx="17"/>
          </p:nvPr>
        </p:nvSpPr>
        <p:spPr>
          <a:xfrm>
            <a:off x="360000" y="1567086"/>
            <a:ext cx="11484000" cy="887879"/>
          </a:xfrm>
        </p:spPr>
        <p:txBody>
          <a:bodyPr/>
          <a:lstStyle/>
          <a:p>
            <a:r>
              <a:rPr lang="en-AU" dirty="0"/>
              <a:t>Perform each clave pattern by tapping the quavers with your right hand and the clave pattern with your left hand. R = right hand. T = together.</a:t>
            </a:r>
            <a:br>
              <a:rPr lang="en-AU" dirty="0"/>
            </a:br>
            <a:endParaRPr lang="en-AU" dirty="0"/>
          </a:p>
        </p:txBody>
      </p:sp>
      <p:sp>
        <p:nvSpPr>
          <p:cNvPr id="8" name="TextBox 7">
            <a:extLst>
              <a:ext uri="{FF2B5EF4-FFF2-40B4-BE49-F238E27FC236}">
                <a16:creationId xmlns:a16="http://schemas.microsoft.com/office/drawing/2014/main" id="{6A953820-FB3A-22FA-0253-305F791ED076}"/>
              </a:ext>
            </a:extLst>
          </p:cNvPr>
          <p:cNvSpPr txBox="1"/>
          <p:nvPr/>
        </p:nvSpPr>
        <p:spPr>
          <a:xfrm>
            <a:off x="3616402" y="2918879"/>
            <a:ext cx="5406887" cy="318052"/>
          </a:xfrm>
          <a:prstGeom prst="rect">
            <a:avLst/>
          </a:prstGeom>
          <a:noFill/>
        </p:spPr>
        <p:txBody>
          <a:bodyPr wrap="square" lIns="0" tIns="0" rIns="0" bIns="0" rtlCol="0">
            <a:noAutofit/>
          </a:bodyPr>
          <a:lstStyle/>
          <a:p>
            <a:pPr algn="l"/>
            <a:r>
              <a:rPr lang="en-AU" sz="1800" dirty="0"/>
              <a:t>T   R   </a:t>
            </a:r>
            <a:r>
              <a:rPr lang="en-AU" sz="1800" dirty="0" err="1"/>
              <a:t>R</a:t>
            </a:r>
            <a:r>
              <a:rPr lang="en-AU" sz="1800" dirty="0"/>
              <a:t>   T     R   </a:t>
            </a:r>
            <a:r>
              <a:rPr lang="en-AU" sz="1800" dirty="0" err="1"/>
              <a:t>R</a:t>
            </a:r>
            <a:r>
              <a:rPr lang="en-AU" sz="1800" dirty="0"/>
              <a:t>   T   R      </a:t>
            </a:r>
            <a:r>
              <a:rPr lang="en-AU" sz="1800" dirty="0" err="1"/>
              <a:t>R</a:t>
            </a:r>
            <a:r>
              <a:rPr lang="en-AU" sz="1800" dirty="0"/>
              <a:t>    </a:t>
            </a:r>
            <a:r>
              <a:rPr lang="en-AU" sz="1800" dirty="0" err="1"/>
              <a:t>R</a:t>
            </a:r>
            <a:r>
              <a:rPr lang="en-AU" sz="1800" dirty="0"/>
              <a:t>   T   R    T   R   </a:t>
            </a:r>
            <a:r>
              <a:rPr lang="en-AU" sz="1800" dirty="0" err="1"/>
              <a:t>R</a:t>
            </a:r>
            <a:r>
              <a:rPr lang="en-AU" sz="1800" dirty="0"/>
              <a:t>   </a:t>
            </a:r>
            <a:r>
              <a:rPr lang="en-AU" sz="1800" dirty="0" err="1"/>
              <a:t>R</a:t>
            </a:r>
            <a:endParaRPr lang="en-AU" sz="1800" dirty="0"/>
          </a:p>
        </p:txBody>
      </p:sp>
      <p:pic>
        <p:nvPicPr>
          <p:cNvPr id="7" name="Picture 6" descr="music notes">
            <a:extLst>
              <a:ext uri="{FF2B5EF4-FFF2-40B4-BE49-F238E27FC236}">
                <a16:creationId xmlns:a16="http://schemas.microsoft.com/office/drawing/2014/main" id="{5C362802-365E-25BA-B6B4-C4E6CD5AD8B6}"/>
              </a:ext>
            </a:extLst>
          </p:cNvPr>
          <p:cNvPicPr>
            <a:picLocks noChangeAspect="1"/>
          </p:cNvPicPr>
          <p:nvPr/>
        </p:nvPicPr>
        <p:blipFill>
          <a:blip r:embed="rId2"/>
          <a:stretch>
            <a:fillRect/>
          </a:stretch>
        </p:blipFill>
        <p:spPr>
          <a:xfrm>
            <a:off x="1643057" y="3236931"/>
            <a:ext cx="7844110" cy="2793078"/>
          </a:xfrm>
          <a:prstGeom prst="rect">
            <a:avLst/>
          </a:prstGeom>
        </p:spPr>
      </p:pic>
      <p:sp>
        <p:nvSpPr>
          <p:cNvPr id="6" name="Text Placeholder 4">
            <a:extLst>
              <a:ext uri="{FF2B5EF4-FFF2-40B4-BE49-F238E27FC236}">
                <a16:creationId xmlns:a16="http://schemas.microsoft.com/office/drawing/2014/main" id="{6C7C4870-9FEB-A8C8-0455-96E6E239575D}"/>
              </a:ext>
            </a:extLst>
          </p:cNvPr>
          <p:cNvSpPr txBox="1">
            <a:spLocks/>
          </p:cNvSpPr>
          <p:nvPr/>
        </p:nvSpPr>
        <p:spPr>
          <a:xfrm>
            <a:off x="224533" y="6423199"/>
            <a:ext cx="11484000" cy="54560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t>*Note: a ‘son clave’ is a foundational rhythmic pattern used in Afro-Cuban music based on either a ‘3-2’ or ‘2-3’ pattern.</a:t>
            </a:r>
            <a:endParaRPr lang="en-AU" dirty="0"/>
          </a:p>
        </p:txBody>
      </p:sp>
      <p:sp>
        <p:nvSpPr>
          <p:cNvPr id="2" name="Slide Number Placeholder 1">
            <a:extLst>
              <a:ext uri="{FF2B5EF4-FFF2-40B4-BE49-F238E27FC236}">
                <a16:creationId xmlns:a16="http://schemas.microsoft.com/office/drawing/2014/main" id="{842B9C88-8603-6B02-FEC2-0C37ECCF41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54061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096CBE1B-D919-F0D5-0181-3F95B6D7D2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18AD1B-1353-5F1F-4257-D05DD3CDBAFE}"/>
              </a:ext>
            </a:extLst>
          </p:cNvPr>
          <p:cNvSpPr>
            <a:spLocks noGrp="1"/>
          </p:cNvSpPr>
          <p:nvPr>
            <p:ph type="title"/>
          </p:nvPr>
        </p:nvSpPr>
        <p:spPr/>
        <p:txBody>
          <a:bodyPr/>
          <a:lstStyle/>
          <a:p>
            <a:r>
              <a:rPr lang="en-AU" dirty="0"/>
              <a:t>Activity 1.6 – bossa nova groove (3)</a:t>
            </a:r>
          </a:p>
        </p:txBody>
      </p:sp>
      <p:sp>
        <p:nvSpPr>
          <p:cNvPr id="4" name="Text Placeholder 3">
            <a:extLst>
              <a:ext uri="{FF2B5EF4-FFF2-40B4-BE49-F238E27FC236}">
                <a16:creationId xmlns:a16="http://schemas.microsoft.com/office/drawing/2014/main" id="{8E671F1E-D280-E0B0-63BD-2F44C3CB5F7A}"/>
              </a:ext>
            </a:extLst>
          </p:cNvPr>
          <p:cNvSpPr>
            <a:spLocks noGrp="1"/>
          </p:cNvSpPr>
          <p:nvPr>
            <p:ph type="body" sz="quarter" idx="18"/>
          </p:nvPr>
        </p:nvSpPr>
        <p:spPr/>
        <p:txBody>
          <a:bodyPr/>
          <a:lstStyle/>
          <a:p>
            <a:r>
              <a:rPr lang="en-AU"/>
              <a:t>Clave pattern 2 – jazz bossa nova ‘2-3’ clave rhythm</a:t>
            </a:r>
          </a:p>
        </p:txBody>
      </p:sp>
      <p:sp>
        <p:nvSpPr>
          <p:cNvPr id="7" name="TextBox 6">
            <a:extLst>
              <a:ext uri="{FF2B5EF4-FFF2-40B4-BE49-F238E27FC236}">
                <a16:creationId xmlns:a16="http://schemas.microsoft.com/office/drawing/2014/main" id="{79297E1C-FE32-5A80-59ED-B0134FDF16FD}"/>
              </a:ext>
            </a:extLst>
          </p:cNvPr>
          <p:cNvSpPr txBox="1"/>
          <p:nvPr/>
        </p:nvSpPr>
        <p:spPr>
          <a:xfrm>
            <a:off x="3638618" y="2570553"/>
            <a:ext cx="5406887" cy="318052"/>
          </a:xfrm>
          <a:prstGeom prst="rect">
            <a:avLst/>
          </a:prstGeom>
          <a:noFill/>
        </p:spPr>
        <p:txBody>
          <a:bodyPr wrap="square" lIns="0" tIns="0" rIns="0" bIns="0" rtlCol="0">
            <a:noAutofit/>
          </a:bodyPr>
          <a:lstStyle/>
          <a:p>
            <a:pPr algn="l"/>
            <a:r>
              <a:rPr lang="en-AU" sz="1800" dirty="0"/>
              <a:t>R   </a:t>
            </a:r>
            <a:r>
              <a:rPr lang="en-AU" sz="1800" dirty="0" err="1"/>
              <a:t>R</a:t>
            </a:r>
            <a:r>
              <a:rPr lang="en-AU" sz="1800" dirty="0"/>
              <a:t>   T   R     </a:t>
            </a:r>
            <a:r>
              <a:rPr lang="en-AU" sz="1800" dirty="0" err="1"/>
              <a:t>R</a:t>
            </a:r>
            <a:r>
              <a:rPr lang="en-AU" sz="1800" dirty="0"/>
              <a:t>   T   R   </a:t>
            </a:r>
            <a:r>
              <a:rPr lang="en-AU" sz="1800" dirty="0" err="1"/>
              <a:t>R</a:t>
            </a:r>
            <a:r>
              <a:rPr lang="en-AU" sz="1800" dirty="0"/>
              <a:t>      T    R   </a:t>
            </a:r>
            <a:r>
              <a:rPr lang="en-AU" sz="1800" dirty="0" err="1"/>
              <a:t>R</a:t>
            </a:r>
            <a:r>
              <a:rPr lang="en-AU" sz="1800" dirty="0"/>
              <a:t>   T    R   </a:t>
            </a:r>
            <a:r>
              <a:rPr lang="en-AU" sz="1800" dirty="0" err="1"/>
              <a:t>R</a:t>
            </a:r>
            <a:r>
              <a:rPr lang="en-AU" sz="1800" dirty="0"/>
              <a:t>   T   R</a:t>
            </a:r>
          </a:p>
        </p:txBody>
      </p:sp>
      <p:pic>
        <p:nvPicPr>
          <p:cNvPr id="9" name="Picture 8" descr="music notes">
            <a:extLst>
              <a:ext uri="{FF2B5EF4-FFF2-40B4-BE49-F238E27FC236}">
                <a16:creationId xmlns:a16="http://schemas.microsoft.com/office/drawing/2014/main" id="{FAE80920-765B-719D-DCA6-4D2F7472DCA5}"/>
              </a:ext>
            </a:extLst>
          </p:cNvPr>
          <p:cNvPicPr>
            <a:picLocks noChangeAspect="1"/>
          </p:cNvPicPr>
          <p:nvPr/>
        </p:nvPicPr>
        <p:blipFill>
          <a:blip r:embed="rId2"/>
          <a:stretch>
            <a:fillRect/>
          </a:stretch>
        </p:blipFill>
        <p:spPr>
          <a:xfrm>
            <a:off x="1655063" y="2888605"/>
            <a:ext cx="7858639" cy="2852972"/>
          </a:xfrm>
          <a:prstGeom prst="rect">
            <a:avLst/>
          </a:prstGeom>
        </p:spPr>
      </p:pic>
      <p:sp>
        <p:nvSpPr>
          <p:cNvPr id="2" name="Slide Number Placeholder 1">
            <a:extLst>
              <a:ext uri="{FF2B5EF4-FFF2-40B4-BE49-F238E27FC236}">
                <a16:creationId xmlns:a16="http://schemas.microsoft.com/office/drawing/2014/main" id="{1CA170FE-AEBF-0C0A-43D5-8594720900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56184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C1BA7CB-141F-D3A8-3F11-DA5BD9C5F2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AC1A69-D2C2-E54E-EEE1-49A13A459688}"/>
              </a:ext>
            </a:extLst>
          </p:cNvPr>
          <p:cNvSpPr>
            <a:spLocks noGrp="1"/>
          </p:cNvSpPr>
          <p:nvPr>
            <p:ph type="title"/>
          </p:nvPr>
        </p:nvSpPr>
        <p:spPr/>
        <p:txBody>
          <a:bodyPr/>
          <a:lstStyle/>
          <a:p>
            <a:r>
              <a:rPr lang="en-AU" dirty="0"/>
              <a:t>Activity 1.6 – bossa nova groove (4)</a:t>
            </a:r>
          </a:p>
        </p:txBody>
      </p:sp>
      <p:sp>
        <p:nvSpPr>
          <p:cNvPr id="4" name="Text Placeholder 3">
            <a:extLst>
              <a:ext uri="{FF2B5EF4-FFF2-40B4-BE49-F238E27FC236}">
                <a16:creationId xmlns:a16="http://schemas.microsoft.com/office/drawing/2014/main" id="{A09574A7-4FC4-5F9F-842D-B1C19ABFCC7D}"/>
              </a:ext>
            </a:extLst>
          </p:cNvPr>
          <p:cNvSpPr>
            <a:spLocks noGrp="1"/>
          </p:cNvSpPr>
          <p:nvPr>
            <p:ph type="body" sz="quarter" idx="18"/>
          </p:nvPr>
        </p:nvSpPr>
        <p:spPr/>
        <p:txBody>
          <a:bodyPr/>
          <a:lstStyle/>
          <a:p>
            <a:r>
              <a:rPr lang="en-AU"/>
              <a:t>Clave pattern 3 – variation on the jazz bossa nova ‘2-3’ clave rhythm</a:t>
            </a:r>
          </a:p>
        </p:txBody>
      </p:sp>
      <p:sp>
        <p:nvSpPr>
          <p:cNvPr id="6" name="Text Placeholder 4">
            <a:extLst>
              <a:ext uri="{FF2B5EF4-FFF2-40B4-BE49-F238E27FC236}">
                <a16:creationId xmlns:a16="http://schemas.microsoft.com/office/drawing/2014/main" id="{008DDFBD-485E-DD1A-AF7B-6633D57ED0B9}"/>
              </a:ext>
            </a:extLst>
          </p:cNvPr>
          <p:cNvSpPr txBox="1">
            <a:spLocks/>
          </p:cNvSpPr>
          <p:nvPr/>
        </p:nvSpPr>
        <p:spPr>
          <a:xfrm>
            <a:off x="360000" y="1567086"/>
            <a:ext cx="11484000" cy="101455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Play this clave pattern along with </a:t>
            </a:r>
            <a:r>
              <a:rPr lang="en-AU" u="sng" dirty="0">
                <a:solidFill>
                  <a:srgbClr val="2F5496"/>
                </a:solidFill>
                <a:effectLst/>
                <a:latin typeface="Arial" panose="020B0604020202020204" pitchFamily="34" charset="0"/>
                <a:ea typeface="Calibri" panose="020F0502020204030204" pitchFamily="34" charset="0"/>
                <a:hlinkClick r:id="rId2"/>
              </a:rPr>
              <a:t>Is this what heaven sounds like? From the Start – Laufey</a:t>
            </a:r>
            <a:r>
              <a:rPr lang="en-AU" u="sng" dirty="0">
                <a:solidFill>
                  <a:srgbClr val="2F5496"/>
                </a:solidFill>
                <a:effectLst/>
                <a:latin typeface="Arial" panose="020B0604020202020204" pitchFamily="34" charset="0"/>
                <a:ea typeface="Calibri" panose="020F0502020204030204" pitchFamily="34" charset="0"/>
              </a:rPr>
              <a:t> (2:57)</a:t>
            </a:r>
            <a:r>
              <a:rPr lang="en-AU" dirty="0">
                <a:effectLst/>
                <a:latin typeface="Arial" panose="020B0604020202020204" pitchFamily="34" charset="0"/>
                <a:ea typeface="Calibri" panose="020F0502020204030204" pitchFamily="34" charset="0"/>
              </a:rPr>
              <a:t> (0:00 – 2:57)</a:t>
            </a:r>
            <a:br>
              <a:rPr lang="en-AU" dirty="0"/>
            </a:br>
            <a:endParaRPr lang="en-AU" dirty="0"/>
          </a:p>
        </p:txBody>
      </p:sp>
      <p:sp>
        <p:nvSpPr>
          <p:cNvPr id="7" name="TextBox 6">
            <a:extLst>
              <a:ext uri="{FF2B5EF4-FFF2-40B4-BE49-F238E27FC236}">
                <a16:creationId xmlns:a16="http://schemas.microsoft.com/office/drawing/2014/main" id="{D34EB441-52E7-96BE-EF8D-2D34E43CADCE}"/>
              </a:ext>
            </a:extLst>
          </p:cNvPr>
          <p:cNvSpPr txBox="1"/>
          <p:nvPr/>
        </p:nvSpPr>
        <p:spPr>
          <a:xfrm>
            <a:off x="3669640" y="2856192"/>
            <a:ext cx="5406887" cy="318052"/>
          </a:xfrm>
          <a:prstGeom prst="rect">
            <a:avLst/>
          </a:prstGeom>
          <a:noFill/>
        </p:spPr>
        <p:txBody>
          <a:bodyPr wrap="square" lIns="0" tIns="0" rIns="0" bIns="0" rtlCol="0">
            <a:noAutofit/>
          </a:bodyPr>
          <a:lstStyle/>
          <a:p>
            <a:pPr algn="l"/>
            <a:r>
              <a:rPr lang="en-AU" sz="1800" dirty="0"/>
              <a:t>R   </a:t>
            </a:r>
            <a:r>
              <a:rPr lang="en-AU" sz="1800" dirty="0" err="1"/>
              <a:t>R</a:t>
            </a:r>
            <a:r>
              <a:rPr lang="en-AU" sz="1800" dirty="0"/>
              <a:t>   T   R     </a:t>
            </a:r>
            <a:r>
              <a:rPr lang="en-AU" sz="1800" dirty="0" err="1"/>
              <a:t>R</a:t>
            </a:r>
            <a:r>
              <a:rPr lang="en-AU" sz="1800" dirty="0"/>
              <a:t>   T   R   </a:t>
            </a:r>
            <a:r>
              <a:rPr lang="en-AU" sz="1800" dirty="0" err="1"/>
              <a:t>R</a:t>
            </a:r>
            <a:r>
              <a:rPr lang="en-AU" sz="1800" dirty="0"/>
              <a:t>      T    R   T   R    </a:t>
            </a:r>
            <a:r>
              <a:rPr lang="en-AU" sz="1800" dirty="0" err="1"/>
              <a:t>R</a:t>
            </a:r>
            <a:r>
              <a:rPr lang="en-AU" sz="1800" dirty="0"/>
              <a:t>   </a:t>
            </a:r>
            <a:r>
              <a:rPr lang="en-AU" sz="1800" dirty="0" err="1"/>
              <a:t>R</a:t>
            </a:r>
            <a:r>
              <a:rPr lang="en-AU" sz="1800" dirty="0"/>
              <a:t>   </a:t>
            </a:r>
            <a:r>
              <a:rPr lang="en-AU" sz="1800" dirty="0" err="1"/>
              <a:t>R</a:t>
            </a:r>
            <a:r>
              <a:rPr lang="en-AU" sz="1800" dirty="0"/>
              <a:t>   T</a:t>
            </a:r>
          </a:p>
        </p:txBody>
      </p:sp>
      <p:pic>
        <p:nvPicPr>
          <p:cNvPr id="9" name="Picture 8" descr="music notes">
            <a:extLst>
              <a:ext uri="{FF2B5EF4-FFF2-40B4-BE49-F238E27FC236}">
                <a16:creationId xmlns:a16="http://schemas.microsoft.com/office/drawing/2014/main" id="{419FEE9E-AC9E-7A97-8C32-5FBFD7EC90C9}"/>
              </a:ext>
            </a:extLst>
          </p:cNvPr>
          <p:cNvPicPr>
            <a:picLocks noChangeAspect="1"/>
          </p:cNvPicPr>
          <p:nvPr/>
        </p:nvPicPr>
        <p:blipFill>
          <a:blip r:embed="rId3"/>
          <a:stretch>
            <a:fillRect/>
          </a:stretch>
        </p:blipFill>
        <p:spPr>
          <a:xfrm>
            <a:off x="1622968" y="3243126"/>
            <a:ext cx="7918200" cy="2871002"/>
          </a:xfrm>
          <a:prstGeom prst="rect">
            <a:avLst/>
          </a:prstGeom>
        </p:spPr>
      </p:pic>
      <p:sp>
        <p:nvSpPr>
          <p:cNvPr id="2" name="Slide Number Placeholder 1">
            <a:extLst>
              <a:ext uri="{FF2B5EF4-FFF2-40B4-BE49-F238E27FC236}">
                <a16:creationId xmlns:a16="http://schemas.microsoft.com/office/drawing/2014/main" id="{EFA34DA2-1AB1-0B80-0C89-9EB25AABE4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16570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Arial"/>
                <a:cs typeface="Arial"/>
              </a:rPr>
              <a:t>Groove expedition</a:t>
            </a:r>
            <a:endParaRPr lang="en-AU" dirty="0"/>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Arial"/>
                <a:cs typeface="Arial"/>
              </a:rPr>
              <a:t>Stage 5</a:t>
            </a:r>
            <a:endParaRPr lang="en-AU"/>
          </a:p>
        </p:txBody>
      </p:sp>
      <p:sp>
        <p:nvSpPr>
          <p:cNvPr id="6" name="TextBox 5">
            <a:extLst>
              <a:ext uri="{FF2B5EF4-FFF2-40B4-BE49-F238E27FC236}">
                <a16:creationId xmlns:a16="http://schemas.microsoft.com/office/drawing/2014/main" id="{6FE694F2-786D-3B2C-F464-04745067D472}"/>
              </a:ext>
            </a:extLst>
          </p:cNvPr>
          <p:cNvSpPr txBox="1"/>
          <p:nvPr/>
        </p:nvSpPr>
        <p:spPr>
          <a:xfrm>
            <a:off x="381947" y="6664035"/>
            <a:ext cx="5357091" cy="193965"/>
          </a:xfrm>
          <a:prstGeom prst="rect">
            <a:avLst/>
          </a:prstGeom>
          <a:noFill/>
        </p:spPr>
        <p:txBody>
          <a:bodyPr wrap="none" lIns="0" tIns="0" rIns="0" bIns="0" rtlCol="0">
            <a:noAutofit/>
          </a:bodyPr>
          <a:lstStyle/>
          <a:p>
            <a:pPr algn="l"/>
            <a:r>
              <a:rPr lang="en-AU" sz="1000" dirty="0"/>
              <a:t>‘</a:t>
            </a:r>
            <a:r>
              <a:rPr lang="en-AU" sz="1000" dirty="0">
                <a:solidFill>
                  <a:schemeClr val="bg1"/>
                </a:solidFill>
                <a:hlinkClick r:id="rId3"/>
              </a:rPr>
              <a:t>Colourful jazz concert </a:t>
            </a:r>
            <a:r>
              <a:rPr lang="en-AU" sz="1000" dirty="0">
                <a:solidFill>
                  <a:schemeClr val="bg1"/>
                </a:solidFill>
              </a:rPr>
              <a:t> (2014) by Jens </a:t>
            </a:r>
            <a:r>
              <a:rPr lang="en-AU" sz="1000" dirty="0" err="1">
                <a:solidFill>
                  <a:schemeClr val="bg1"/>
                </a:solidFill>
              </a:rPr>
              <a:t>Thekkeveettil</a:t>
            </a:r>
            <a:r>
              <a:rPr lang="en-AU" sz="1000" dirty="0">
                <a:solidFill>
                  <a:schemeClr val="bg1"/>
                </a:solidFill>
              </a:rPr>
              <a:t> is licensed under </a:t>
            </a:r>
            <a:r>
              <a:rPr lang="en-AU" sz="1000" dirty="0">
                <a:solidFill>
                  <a:schemeClr val="bg1"/>
                </a:solidFill>
                <a:hlinkClick r:id="rId4"/>
              </a:rPr>
              <a:t>Wikimedia commons</a:t>
            </a:r>
            <a:endParaRPr lang="en-AU" sz="1000" dirty="0">
              <a:solidFill>
                <a:schemeClr val="bg1"/>
              </a:solidFill>
            </a:endParaRPr>
          </a:p>
        </p:txBody>
      </p:sp>
      <p:pic>
        <p:nvPicPr>
          <p:cNvPr id="5" name="Picture Placeholder 4" descr="A close up of a person playing a saxophone">
            <a:extLst>
              <a:ext uri="{FF2B5EF4-FFF2-40B4-BE49-F238E27FC236}">
                <a16:creationId xmlns:a16="http://schemas.microsoft.com/office/drawing/2014/main" id="{221F9976-49B5-2023-37C2-F0939600997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5386" r="25386"/>
          <a:stretch>
            <a:fillRect/>
          </a:stretch>
        </p:blipFill>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6C08-771F-B945-CDAA-52C0A204A7D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627F59B-0685-D16B-28F6-4B6B39E67CC8}"/>
              </a:ext>
            </a:extLst>
          </p:cNvPr>
          <p:cNvSpPr>
            <a:spLocks noGrp="1"/>
          </p:cNvSpPr>
          <p:nvPr>
            <p:ph type="ctrTitle"/>
          </p:nvPr>
        </p:nvSpPr>
        <p:spPr/>
        <p:txBody>
          <a:bodyPr/>
          <a:lstStyle/>
          <a:p>
            <a:r>
              <a:rPr lang="en-AU">
                <a:latin typeface="Arial"/>
                <a:cs typeface="Arial"/>
              </a:rPr>
              <a:t>Learning sequence 2 – bossa nova</a:t>
            </a:r>
            <a:endParaRPr lang="en-AU"/>
          </a:p>
        </p:txBody>
      </p:sp>
      <p:sp>
        <p:nvSpPr>
          <p:cNvPr id="6" name="Slide Number Placeholder 5">
            <a:extLst>
              <a:ext uri="{FF2B5EF4-FFF2-40B4-BE49-F238E27FC236}">
                <a16:creationId xmlns:a16="http://schemas.microsoft.com/office/drawing/2014/main" id="{E03BBC4F-0776-F7BD-315C-4CD0CCD76CD9}"/>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42016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0FBFB-FF5B-73EC-A87E-DF8DE1C765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DC5933-7409-8F1A-9D47-AAF9BFB4B8EA}"/>
              </a:ext>
            </a:extLst>
          </p:cNvPr>
          <p:cNvSpPr>
            <a:spLocks noGrp="1"/>
          </p:cNvSpPr>
          <p:nvPr>
            <p:ph type="title"/>
          </p:nvPr>
        </p:nvSpPr>
        <p:spPr/>
        <p:txBody>
          <a:bodyPr/>
          <a:lstStyle/>
          <a:p>
            <a:r>
              <a:rPr lang="en-AU" dirty="0"/>
              <a:t>Learning intentions and success criteria (2)</a:t>
            </a:r>
          </a:p>
        </p:txBody>
      </p:sp>
      <p:sp>
        <p:nvSpPr>
          <p:cNvPr id="3" name="TextBox 2">
            <a:extLst>
              <a:ext uri="{FF2B5EF4-FFF2-40B4-BE49-F238E27FC236}">
                <a16:creationId xmlns:a16="http://schemas.microsoft.com/office/drawing/2014/main" id="{303821EF-5E78-49B0-3FCE-81B003B81124}"/>
              </a:ext>
            </a:extLst>
          </p:cNvPr>
          <p:cNvSpPr txBox="1"/>
          <p:nvPr/>
        </p:nvSpPr>
        <p:spPr>
          <a:xfrm>
            <a:off x="359998" y="1980142"/>
            <a:ext cx="11303000" cy="40318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lvl="0" indent="-342900">
              <a:spcBef>
                <a:spcPts val="1200"/>
              </a:spcBef>
              <a:spcAft>
                <a:spcPts val="600"/>
              </a:spcAft>
              <a:buFont typeface="Symbol" panose="05050102010706020507" pitchFamily="18" charset="2"/>
              <a:buChar char=""/>
            </a:pPr>
            <a:r>
              <a:rPr lang="en-AU" sz="1800" dirty="0">
                <a:latin typeface="Arial" panose="020B0604020202020204" pitchFamily="34" charset="0"/>
                <a:ea typeface="Calibri" panose="020F0502020204030204" pitchFamily="34" charset="0"/>
              </a:rPr>
              <a:t>k</a:t>
            </a:r>
            <a:r>
              <a:rPr lang="en-AU" sz="1800" dirty="0">
                <a:effectLst/>
                <a:latin typeface="Arial" panose="020B0604020202020204" pitchFamily="34" charset="0"/>
                <a:ea typeface="Calibri" panose="020F0502020204030204" pitchFamily="34" charset="0"/>
              </a:rPr>
              <a:t>now what extended chords are, how they are built and what their function is in jazz music</a:t>
            </a:r>
          </a:p>
          <a:p>
            <a:pPr marL="342900" lvl="0" indent="-342900">
              <a:spcBef>
                <a:spcPts val="1200"/>
              </a:spcBef>
              <a:spcAft>
                <a:spcPts val="600"/>
              </a:spcAft>
              <a:buFont typeface="Symbol" panose="05050102010706020507" pitchFamily="18" charset="2"/>
              <a:buChar char=""/>
            </a:pPr>
            <a:r>
              <a:rPr lang="en-AU" sz="1800" dirty="0">
                <a:latin typeface="Arial" panose="020B0604020202020204" pitchFamily="34" charset="0"/>
                <a:ea typeface="Calibri" panose="020F0502020204030204" pitchFamily="34" charset="0"/>
              </a:rPr>
              <a:t>u</a:t>
            </a:r>
            <a:r>
              <a:rPr lang="en-AU" sz="1800" dirty="0">
                <a:effectLst/>
                <a:latin typeface="Arial" panose="020B0604020202020204" pitchFamily="34" charset="0"/>
                <a:ea typeface="Calibri" panose="020F0502020204030204" pitchFamily="34" charset="0"/>
              </a:rPr>
              <a:t>nderstand the musical features of the bossa nova style</a:t>
            </a:r>
          </a:p>
          <a:p>
            <a:pPr marL="342900" lvl="0" indent="-342900">
              <a:spcBef>
                <a:spcPts val="1200"/>
              </a:spcBef>
              <a:spcAft>
                <a:spcPts val="600"/>
              </a:spcAft>
              <a:buFont typeface="Symbol" panose="05050102010706020507" pitchFamily="18" charset="2"/>
              <a:buChar char=""/>
            </a:pPr>
            <a:r>
              <a:rPr lang="en-AU" sz="1800" dirty="0">
                <a:latin typeface="Arial" panose="020B0604020202020204" pitchFamily="34" charset="0"/>
                <a:ea typeface="Calibri" panose="020F0502020204030204" pitchFamily="34" charset="0"/>
              </a:rPr>
              <a:t>i</a:t>
            </a:r>
            <a:r>
              <a:rPr lang="en-AU" sz="1800" dirty="0">
                <a:effectLst/>
                <a:latin typeface="Arial" panose="020B0604020202020204" pitchFamily="34" charset="0"/>
                <a:ea typeface="Calibri" panose="020F0502020204030204" pitchFamily="34" charset="0"/>
              </a:rPr>
              <a:t>mprovise and scat over a jazz chord progression in a bossa nova style</a:t>
            </a:r>
          </a:p>
          <a:p>
            <a:pPr marL="342900" lvl="0" indent="-342900">
              <a:spcBef>
                <a:spcPts val="1200"/>
              </a:spcBef>
              <a:spcAft>
                <a:spcPts val="600"/>
              </a:spcAft>
              <a:buFont typeface="Symbol" panose="05050102010706020507" pitchFamily="18" charset="2"/>
              <a:buChar char=""/>
            </a:pPr>
            <a:endParaRPr lang="en-AU" sz="1800" dirty="0">
              <a:latin typeface="Arial" panose="020B0604020202020204" pitchFamily="34" charset="0"/>
              <a:cs typeface="Arial" panose="020B0604020202020204" pitchFamily="34" charset="0"/>
            </a:endParaRPr>
          </a:p>
          <a:p>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lvl="0" indent="-342900">
              <a:spcBef>
                <a:spcPts val="1200"/>
              </a:spcBef>
              <a:spcAft>
                <a:spcPts val="600"/>
              </a:spcAft>
              <a:buFont typeface="Symbol" panose="05050102010706020507" pitchFamily="18" charset="2"/>
              <a:buChar char=""/>
            </a:pPr>
            <a:r>
              <a:rPr lang="en-AU" sz="1800" dirty="0">
                <a:latin typeface="Arial" panose="020B0604020202020204" pitchFamily="34" charset="0"/>
                <a:ea typeface="Calibri" panose="020F0502020204030204" pitchFamily="34" charset="0"/>
              </a:rPr>
              <a:t>a</a:t>
            </a:r>
            <a:r>
              <a:rPr lang="en-AU" sz="1800" dirty="0">
                <a:effectLst/>
                <a:latin typeface="Arial" panose="020B0604020202020204" pitchFamily="34" charset="0"/>
                <a:ea typeface="Calibri" panose="020F0502020204030204" pitchFamily="34" charset="0"/>
              </a:rPr>
              <a:t>urally identify and explain how extended chords are built</a:t>
            </a:r>
          </a:p>
          <a:p>
            <a:pPr marL="342900" lvl="0" indent="-342900">
              <a:spcBef>
                <a:spcPts val="1200"/>
              </a:spcBef>
              <a:spcAft>
                <a:spcPts val="600"/>
              </a:spcAft>
              <a:buFont typeface="Symbol" panose="05050102010706020507" pitchFamily="18" charset="2"/>
              <a:buChar char=""/>
            </a:pPr>
            <a:r>
              <a:rPr lang="en-AU" sz="1800" dirty="0">
                <a:latin typeface="Arial" panose="020B0604020202020204" pitchFamily="34" charset="0"/>
                <a:ea typeface="Calibri" panose="020F0502020204030204" pitchFamily="34" charset="0"/>
              </a:rPr>
              <a:t>a</a:t>
            </a:r>
            <a:r>
              <a:rPr lang="en-AU" sz="1800" dirty="0">
                <a:effectLst/>
                <a:latin typeface="Arial" panose="020B0604020202020204" pitchFamily="34" charset="0"/>
                <a:ea typeface="Calibri" panose="020F0502020204030204" pitchFamily="34" charset="0"/>
              </a:rPr>
              <a:t>pply stylistic understanding of the bossa nova when performing and listening</a:t>
            </a:r>
          </a:p>
          <a:p>
            <a:pPr marL="342900" lvl="0" indent="-342900">
              <a:spcBef>
                <a:spcPts val="1200"/>
              </a:spcBef>
              <a:spcAft>
                <a:spcPts val="600"/>
              </a:spcAft>
              <a:buFont typeface="Symbol" panose="05050102010706020507" pitchFamily="18" charset="2"/>
              <a:buChar char=""/>
            </a:pPr>
            <a:r>
              <a:rPr lang="en-AU" sz="1800" dirty="0">
                <a:latin typeface="Arial" panose="020B0604020202020204" pitchFamily="34" charset="0"/>
                <a:ea typeface="Calibri" panose="020F0502020204030204" pitchFamily="34" charset="0"/>
              </a:rPr>
              <a:t>p</a:t>
            </a:r>
            <a:r>
              <a:rPr lang="en-AU" sz="1800" dirty="0">
                <a:effectLst/>
                <a:latin typeface="Arial" panose="020B0604020202020204" pitchFamily="34" charset="0"/>
                <a:ea typeface="Calibri" panose="020F0502020204030204" pitchFamily="34" charset="0"/>
              </a:rPr>
              <a:t>erform using improvisation and scatting in a bossa nova style </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3A51777-AC7E-4160-0B50-1D09B20F86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1312648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AAF35-4D0A-DA4D-E5D1-A132137F185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744515A-E3FB-B60B-8C31-A39D644E822F}"/>
              </a:ext>
            </a:extLst>
          </p:cNvPr>
          <p:cNvSpPr>
            <a:spLocks noGrp="1"/>
          </p:cNvSpPr>
          <p:nvPr>
            <p:ph type="title"/>
          </p:nvPr>
        </p:nvSpPr>
        <p:spPr>
          <a:xfrm>
            <a:off x="359999" y="360000"/>
            <a:ext cx="11483999" cy="545601"/>
          </a:xfrm>
        </p:spPr>
        <p:txBody>
          <a:bodyPr/>
          <a:lstStyle/>
          <a:p>
            <a:r>
              <a:rPr lang="en-AU" dirty="0">
                <a:latin typeface="Arial"/>
                <a:cs typeface="Arial"/>
              </a:rPr>
              <a:t>Activity 2.1 – extended chords – 7</a:t>
            </a:r>
            <a:r>
              <a:rPr lang="en-AU" baseline="30000" dirty="0">
                <a:latin typeface="Arial"/>
                <a:cs typeface="Arial"/>
              </a:rPr>
              <a:t>th</a:t>
            </a:r>
            <a:r>
              <a:rPr lang="en-AU" dirty="0">
                <a:latin typeface="Arial"/>
                <a:cs typeface="Arial"/>
              </a:rPr>
              <a:t> chords (1)</a:t>
            </a:r>
            <a:endParaRPr lang="en-AU" dirty="0"/>
          </a:p>
        </p:txBody>
      </p:sp>
      <p:sp>
        <p:nvSpPr>
          <p:cNvPr id="13" name="Text Placeholder 12">
            <a:extLst>
              <a:ext uri="{FF2B5EF4-FFF2-40B4-BE49-F238E27FC236}">
                <a16:creationId xmlns:a16="http://schemas.microsoft.com/office/drawing/2014/main" id="{D0F6BAFB-FDCA-99ED-964B-78079F6AAF06}"/>
              </a:ext>
            </a:extLst>
          </p:cNvPr>
          <p:cNvSpPr>
            <a:spLocks noGrp="1"/>
          </p:cNvSpPr>
          <p:nvPr>
            <p:ph type="body" sz="quarter" idx="18"/>
          </p:nvPr>
        </p:nvSpPr>
        <p:spPr>
          <a:xfrm>
            <a:off x="360000" y="982520"/>
            <a:ext cx="11483998" cy="356423"/>
          </a:xfrm>
        </p:spPr>
        <p:txBody>
          <a:bodyPr/>
          <a:lstStyle/>
          <a:p>
            <a:r>
              <a:rPr lang="en-AU"/>
              <a:t>Jazz extensions</a:t>
            </a:r>
          </a:p>
        </p:txBody>
      </p:sp>
      <p:sp>
        <p:nvSpPr>
          <p:cNvPr id="12" name="Text Placeholder 11">
            <a:extLst>
              <a:ext uri="{FF2B5EF4-FFF2-40B4-BE49-F238E27FC236}">
                <a16:creationId xmlns:a16="http://schemas.microsoft.com/office/drawing/2014/main" id="{7A57C327-FEFB-21A6-1946-71D009548AD2}"/>
              </a:ext>
            </a:extLst>
          </p:cNvPr>
          <p:cNvSpPr>
            <a:spLocks noGrp="1"/>
          </p:cNvSpPr>
          <p:nvPr>
            <p:ph type="body" sz="quarter" idx="17"/>
          </p:nvPr>
        </p:nvSpPr>
        <p:spPr>
          <a:xfrm>
            <a:off x="360000" y="1567086"/>
            <a:ext cx="11484000" cy="5128914"/>
          </a:xfrm>
        </p:spPr>
        <p:txBody>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chords and jazz extensions are essential to learn for the jazz style. Jazz approaches to this harmonic language were developed in the early 20</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Century as music from Western Europe, African diaspora and communities in the United States collided. </a:t>
            </a:r>
            <a:r>
              <a:rPr lang="en-AU" sz="1800" dirty="0">
                <a:ea typeface="Calibri" panose="020F0502020204030204" pitchFamily="34" charset="0"/>
              </a:rPr>
              <a:t>7</a:t>
            </a:r>
            <a:r>
              <a:rPr lang="en-AU" sz="1800" baseline="30000" dirty="0">
                <a:ea typeface="Calibri" panose="020F0502020204030204" pitchFamily="34" charset="0"/>
              </a:rPr>
              <a:t>th</a:t>
            </a:r>
            <a:r>
              <a:rPr lang="en-AU" sz="1800" dirty="0">
                <a:ea typeface="Calibri" panose="020F0502020204030204" pitchFamily="34" charset="0"/>
              </a:rPr>
              <a:t> </a:t>
            </a:r>
            <a:r>
              <a:rPr lang="en-AU" sz="1800" dirty="0">
                <a:effectLst/>
                <a:latin typeface="Arial" panose="020B0604020202020204" pitchFamily="34" charset="0"/>
                <a:ea typeface="Calibri" panose="020F0502020204030204" pitchFamily="34" charset="0"/>
              </a:rPr>
              <a:t> chords and extensions are also used frequently in blues, RnB, soul and pop music. </a:t>
            </a: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chords are created by adding the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interval from the tonic to a triad. The three most common chord varieties are:</a:t>
            </a: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dirty="0">
                <a:ea typeface="Calibri" panose="020F0502020204030204" pitchFamily="34" charset="0"/>
              </a:rPr>
              <a:t>L</a:t>
            </a:r>
            <a:r>
              <a:rPr lang="en-AU" sz="1800" dirty="0">
                <a:effectLst/>
                <a:latin typeface="Arial" panose="020B0604020202020204" pitchFamily="34" charset="0"/>
                <a:ea typeface="Calibri" panose="020F0502020204030204" pitchFamily="34" charset="0"/>
              </a:rPr>
              <a:t>isten and read the notation of some basic triads and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chords.</a:t>
            </a:r>
          </a:p>
          <a:p>
            <a:pPr>
              <a:spcBef>
                <a:spcPts val="1200"/>
              </a:spcBef>
              <a:spcAft>
                <a:spcPts val="600"/>
              </a:spcAft>
              <a:buNone/>
            </a:pPr>
            <a:endParaRPr lang="en-AU" sz="1800" dirty="0">
              <a:effectLst/>
              <a:latin typeface="Arial" panose="020B0604020202020204" pitchFamily="34" charset="0"/>
              <a:ea typeface="Calibri" panose="020F0502020204030204" pitchFamily="34" charset="0"/>
            </a:endParaRPr>
          </a:p>
        </p:txBody>
      </p:sp>
      <p:pic>
        <p:nvPicPr>
          <p:cNvPr id="10" name="Picture 9" descr="This is a score example of a Cmajor 7th chord written as a semibreve in treble clef.">
            <a:extLst>
              <a:ext uri="{FF2B5EF4-FFF2-40B4-BE49-F238E27FC236}">
                <a16:creationId xmlns:a16="http://schemas.microsoft.com/office/drawing/2014/main" id="{068D5126-3C70-E09B-5275-B234DCB1F1D4}"/>
              </a:ext>
            </a:extLst>
          </p:cNvPr>
          <p:cNvPicPr>
            <a:picLocks noChangeAspect="1"/>
          </p:cNvPicPr>
          <p:nvPr/>
        </p:nvPicPr>
        <p:blipFill>
          <a:blip r:embed="rId2"/>
          <a:stretch>
            <a:fillRect/>
          </a:stretch>
        </p:blipFill>
        <p:spPr>
          <a:xfrm>
            <a:off x="1544303" y="4002134"/>
            <a:ext cx="2133710" cy="1943200"/>
          </a:xfrm>
          <a:prstGeom prst="rect">
            <a:avLst/>
          </a:prstGeom>
        </p:spPr>
      </p:pic>
      <p:pic>
        <p:nvPicPr>
          <p:cNvPr id="6" name="Picture 5" descr="This is a score example of a C dominant 7th chord written as a semibreve in treble clef.">
            <a:extLst>
              <a:ext uri="{FF2B5EF4-FFF2-40B4-BE49-F238E27FC236}">
                <a16:creationId xmlns:a16="http://schemas.microsoft.com/office/drawing/2014/main" id="{C703CDBA-C667-DB9C-F4D2-3639BF197E41}"/>
              </a:ext>
            </a:extLst>
          </p:cNvPr>
          <p:cNvPicPr>
            <a:picLocks noChangeAspect="1"/>
          </p:cNvPicPr>
          <p:nvPr/>
        </p:nvPicPr>
        <p:blipFill>
          <a:blip r:embed="rId3"/>
          <a:stretch>
            <a:fillRect/>
          </a:stretch>
        </p:blipFill>
        <p:spPr>
          <a:xfrm>
            <a:off x="4785323" y="4002134"/>
            <a:ext cx="2178162" cy="1873346"/>
          </a:xfrm>
          <a:prstGeom prst="rect">
            <a:avLst/>
          </a:prstGeom>
        </p:spPr>
      </p:pic>
      <p:pic>
        <p:nvPicPr>
          <p:cNvPr id="8" name="Picture 7" descr="This is a score example of a C minor 7th chord written as a semibreve in treble clef.">
            <a:extLst>
              <a:ext uri="{FF2B5EF4-FFF2-40B4-BE49-F238E27FC236}">
                <a16:creationId xmlns:a16="http://schemas.microsoft.com/office/drawing/2014/main" id="{52FF0DC3-2AB8-1302-3CD5-521530C9990D}"/>
              </a:ext>
            </a:extLst>
          </p:cNvPr>
          <p:cNvPicPr>
            <a:picLocks noChangeAspect="1"/>
          </p:cNvPicPr>
          <p:nvPr/>
        </p:nvPicPr>
        <p:blipFill>
          <a:blip r:embed="rId4"/>
          <a:stretch>
            <a:fillRect/>
          </a:stretch>
        </p:blipFill>
        <p:spPr>
          <a:xfrm>
            <a:off x="8070794" y="4002134"/>
            <a:ext cx="2190863" cy="1886047"/>
          </a:xfrm>
          <a:prstGeom prst="rect">
            <a:avLst/>
          </a:prstGeom>
        </p:spPr>
      </p:pic>
      <p:sp>
        <p:nvSpPr>
          <p:cNvPr id="3" name="Slide Number Placeholder 2">
            <a:extLst>
              <a:ext uri="{FF2B5EF4-FFF2-40B4-BE49-F238E27FC236}">
                <a16:creationId xmlns:a16="http://schemas.microsoft.com/office/drawing/2014/main" id="{DF9B08A1-C9B6-EC0A-ADAA-24B31A7732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19308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BD9A91-F895-C6FC-0A4A-2D55EA770F23}"/>
              </a:ext>
            </a:extLst>
          </p:cNvPr>
          <p:cNvSpPr>
            <a:spLocks noGrp="1"/>
          </p:cNvSpPr>
          <p:nvPr>
            <p:ph type="title"/>
          </p:nvPr>
        </p:nvSpPr>
        <p:spPr/>
        <p:txBody>
          <a:bodyPr/>
          <a:lstStyle/>
          <a:p>
            <a:r>
              <a:rPr lang="en-AU" dirty="0">
                <a:latin typeface="Arial"/>
                <a:cs typeface="Arial"/>
              </a:rPr>
              <a:t>Activity 2.1 – extended chords – 7</a:t>
            </a:r>
            <a:r>
              <a:rPr lang="en-AU" baseline="30000" dirty="0">
                <a:latin typeface="Arial"/>
                <a:cs typeface="Arial"/>
              </a:rPr>
              <a:t>th</a:t>
            </a:r>
            <a:r>
              <a:rPr lang="en-AU" dirty="0">
                <a:latin typeface="Arial"/>
                <a:cs typeface="Arial"/>
              </a:rPr>
              <a:t> chords (2)</a:t>
            </a:r>
            <a:endParaRPr lang="en-AU" dirty="0"/>
          </a:p>
        </p:txBody>
      </p:sp>
      <p:sp>
        <p:nvSpPr>
          <p:cNvPr id="4" name="Text Placeholder 3">
            <a:extLst>
              <a:ext uri="{FF2B5EF4-FFF2-40B4-BE49-F238E27FC236}">
                <a16:creationId xmlns:a16="http://schemas.microsoft.com/office/drawing/2014/main" id="{D16DD311-DA22-C27D-DDFA-A60D331FDC7B}"/>
              </a:ext>
            </a:extLst>
          </p:cNvPr>
          <p:cNvSpPr>
            <a:spLocks noGrp="1"/>
          </p:cNvSpPr>
          <p:nvPr>
            <p:ph type="body" sz="quarter" idx="18"/>
          </p:nvPr>
        </p:nvSpPr>
        <p:spPr>
          <a:xfrm>
            <a:off x="360001" y="905601"/>
            <a:ext cx="11483999" cy="444309"/>
          </a:xfrm>
        </p:spPr>
        <p:txBody>
          <a:bodyPr/>
          <a:lstStyle/>
          <a:p>
            <a:r>
              <a:rPr lang="en-AU" dirty="0"/>
              <a:t>Creating major 7</a:t>
            </a:r>
            <a:r>
              <a:rPr lang="en-AU" baseline="30000" dirty="0"/>
              <a:t>th</a:t>
            </a:r>
            <a:r>
              <a:rPr lang="en-AU" dirty="0"/>
              <a:t> chords – example </a:t>
            </a:r>
            <a:r>
              <a:rPr lang="en-AU" sz="2000" dirty="0">
                <a:effectLst/>
                <a:latin typeface="Arial" panose="020B0604020202020204" pitchFamily="34" charset="0"/>
                <a:ea typeface="Calibri" panose="020F0502020204030204" pitchFamily="34" charset="0"/>
                <a:cs typeface="Arial" panose="020B0604020202020204" pitchFamily="34" charset="0"/>
              </a:rPr>
              <a:t>C</a:t>
            </a:r>
            <a:r>
              <a:rPr lang="en-AU" sz="2000" baseline="30000" dirty="0">
                <a:effectLst/>
                <a:latin typeface="Arial" panose="020B0604020202020204" pitchFamily="34" charset="0"/>
                <a:ea typeface="Calibri" panose="020F0502020204030204" pitchFamily="34" charset="0"/>
                <a:cs typeface="Arial" panose="020B0604020202020204" pitchFamily="34" charset="0"/>
              </a:rPr>
              <a:t>maj7</a:t>
            </a:r>
            <a:endParaRPr lang="en-AU" dirty="0"/>
          </a:p>
        </p:txBody>
      </p:sp>
      <p:sp>
        <p:nvSpPr>
          <p:cNvPr id="5" name="Text Placeholder 4">
            <a:extLst>
              <a:ext uri="{FF2B5EF4-FFF2-40B4-BE49-F238E27FC236}">
                <a16:creationId xmlns:a16="http://schemas.microsoft.com/office/drawing/2014/main" id="{897A07E9-A855-3E25-9AF3-DCC5C096C96B}"/>
              </a:ext>
            </a:extLst>
          </p:cNvPr>
          <p:cNvSpPr>
            <a:spLocks noGrp="1"/>
          </p:cNvSpPr>
          <p:nvPr>
            <p:ph type="body" sz="quarter" idx="17"/>
          </p:nvPr>
        </p:nvSpPr>
        <p:spPr>
          <a:xfrm>
            <a:off x="348001" y="1491552"/>
            <a:ext cx="6723001" cy="902140"/>
          </a:xfrm>
        </p:spPr>
        <p:txBody>
          <a:bodyPr/>
          <a:lstStyle/>
          <a:p>
            <a:r>
              <a:rPr lang="en-AU" sz="1800" dirty="0">
                <a:effectLst/>
                <a:latin typeface="Arial" panose="020B0604020202020204" pitchFamily="34" charset="0"/>
                <a:ea typeface="Calibri" panose="020F0502020204030204" pitchFamily="34" charset="0"/>
              </a:rPr>
              <a:t>Using a keyboard, play the following chord progressions using the steps provided.</a:t>
            </a:r>
            <a:br>
              <a:rPr lang="en-AU" sz="1800" dirty="0">
                <a:effectLst/>
                <a:latin typeface="Arial" panose="020B0604020202020204" pitchFamily="34" charset="0"/>
                <a:ea typeface="Calibri" panose="020F0502020204030204" pitchFamily="34" charset="0"/>
              </a:rPr>
            </a:br>
            <a:endParaRPr lang="en-AU" b="1" dirty="0"/>
          </a:p>
        </p:txBody>
      </p:sp>
      <p:pic>
        <p:nvPicPr>
          <p:cNvPr id="6" name="Picture 5" descr="This image is of musical notation that outlines 4 chords on the treble and bass clef stave ins semibreves. This includes: C major, Cmaj7, C maj 7 inverted, C maj7 other inversions.">
            <a:extLst>
              <a:ext uri="{FF2B5EF4-FFF2-40B4-BE49-F238E27FC236}">
                <a16:creationId xmlns:a16="http://schemas.microsoft.com/office/drawing/2014/main" id="{A60978DE-8D8D-806C-968F-70CB524D15AB}"/>
              </a:ext>
            </a:extLst>
          </p:cNvPr>
          <p:cNvPicPr>
            <a:picLocks noChangeAspect="1"/>
          </p:cNvPicPr>
          <p:nvPr/>
        </p:nvPicPr>
        <p:blipFill>
          <a:blip r:embed="rId2"/>
          <a:stretch>
            <a:fillRect/>
          </a:stretch>
        </p:blipFill>
        <p:spPr>
          <a:xfrm>
            <a:off x="258372" y="2838000"/>
            <a:ext cx="7191110" cy="2189910"/>
          </a:xfrm>
          <a:prstGeom prst="rect">
            <a:avLst/>
          </a:prstGeom>
        </p:spPr>
      </p:pic>
      <p:sp>
        <p:nvSpPr>
          <p:cNvPr id="7" name="Rectangle: Rounded Corners 6">
            <a:extLst>
              <a:ext uri="{FF2B5EF4-FFF2-40B4-BE49-F238E27FC236}">
                <a16:creationId xmlns:a16="http://schemas.microsoft.com/office/drawing/2014/main" id="{9C13D3BE-5137-81C6-4273-FDAF8607B256}"/>
              </a:ext>
            </a:extLst>
          </p:cNvPr>
          <p:cNvSpPr/>
          <p:nvPr/>
        </p:nvSpPr>
        <p:spPr>
          <a:xfrm>
            <a:off x="8020050" y="1491551"/>
            <a:ext cx="3913578" cy="4882808"/>
          </a:xfrm>
          <a:prstGeom prst="roundRect">
            <a:avLst>
              <a:gd name="adj" fmla="val 5228"/>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lvl="0">
              <a:lnSpc>
                <a:spcPct val="150000"/>
              </a:lnSpc>
              <a:spcBef>
                <a:spcPts val="1200"/>
              </a:spcBef>
              <a:spcAft>
                <a:spcPts val="600"/>
              </a:spcAft>
            </a:pPr>
            <a:r>
              <a:rPr lang="en-AU" sz="1800" b="1" dirty="0">
                <a:solidFill>
                  <a:schemeClr val="tx1"/>
                </a:solidFill>
              </a:rPr>
              <a:t>Steps:</a:t>
            </a:r>
            <a:br>
              <a:rPr lang="en-AU" sz="1800" dirty="0">
                <a:solidFill>
                  <a:schemeClr val="tx1"/>
                </a:solidFill>
              </a:rPr>
            </a:br>
            <a:r>
              <a:rPr lang="en-AU" sz="1800" dirty="0">
                <a:solidFill>
                  <a:schemeClr val="tx1"/>
                </a:solidFill>
              </a:rPr>
              <a:t>1. </a:t>
            </a:r>
            <a:r>
              <a:rPr lang="en-AU" sz="1800" dirty="0">
                <a:solidFill>
                  <a:schemeClr val="tx1"/>
                </a:solidFill>
                <a:effectLst/>
                <a:latin typeface="Arial" panose="020B0604020202020204" pitchFamily="34" charset="0"/>
                <a:ea typeface="Calibri" panose="020F0502020204030204" pitchFamily="34" charset="0"/>
              </a:rPr>
              <a:t>Play a C major triad with an accompanying root note.</a:t>
            </a:r>
          </a:p>
          <a:p>
            <a:pPr lvl="0">
              <a:lnSpc>
                <a:spcPct val="150000"/>
              </a:lnSpc>
              <a:spcBef>
                <a:spcPts val="1200"/>
              </a:spcBef>
              <a:spcAft>
                <a:spcPts val="600"/>
              </a:spcAft>
            </a:pPr>
            <a:r>
              <a:rPr lang="en-AU" sz="1800" dirty="0">
                <a:solidFill>
                  <a:schemeClr val="tx1"/>
                </a:solidFill>
                <a:latin typeface="Arial" panose="020B0604020202020204" pitchFamily="34" charset="0"/>
                <a:ea typeface="Calibri" panose="020F0502020204030204" pitchFamily="34" charset="0"/>
              </a:rPr>
              <a:t>2. </a:t>
            </a:r>
            <a:r>
              <a:rPr lang="en-AU" sz="1800" dirty="0">
                <a:solidFill>
                  <a:schemeClr val="tx1"/>
                </a:solidFill>
                <a:effectLst/>
                <a:latin typeface="Arial" panose="020B0604020202020204" pitchFamily="34" charset="0"/>
                <a:ea typeface="Calibri" panose="020F0502020204030204" pitchFamily="34" charset="0"/>
              </a:rPr>
              <a:t>Play a C major chord and then add a B above to create a C</a:t>
            </a:r>
            <a:r>
              <a:rPr lang="en-AU" sz="1800" baseline="30000" dirty="0">
                <a:solidFill>
                  <a:schemeClr val="tx1"/>
                </a:solidFill>
                <a:effectLst/>
                <a:latin typeface="Arial" panose="020B0604020202020204" pitchFamily="34" charset="0"/>
                <a:ea typeface="Calibri" panose="020F0502020204030204" pitchFamily="34" charset="0"/>
              </a:rPr>
              <a:t>maj</a:t>
            </a:r>
            <a:r>
              <a:rPr lang="en-AU" sz="1800" dirty="0">
                <a:solidFill>
                  <a:schemeClr val="tx1"/>
                </a:solidFill>
                <a:effectLst/>
                <a:latin typeface="Arial" panose="020B0604020202020204" pitchFamily="34" charset="0"/>
                <a:ea typeface="Calibri" panose="020F0502020204030204" pitchFamily="34" charset="0"/>
              </a:rPr>
              <a:t>7 chord.</a:t>
            </a:r>
          </a:p>
          <a:p>
            <a:pPr lvl="0">
              <a:lnSpc>
                <a:spcPct val="150000"/>
              </a:lnSpc>
              <a:spcBef>
                <a:spcPts val="1200"/>
              </a:spcBef>
              <a:spcAft>
                <a:spcPts val="600"/>
              </a:spcAft>
            </a:pPr>
            <a:r>
              <a:rPr lang="en-AU" sz="1800" dirty="0">
                <a:solidFill>
                  <a:schemeClr val="tx1"/>
                </a:solidFill>
                <a:latin typeface="Arial" panose="020B0604020202020204" pitchFamily="34" charset="0"/>
                <a:ea typeface="Calibri" panose="020F0502020204030204" pitchFamily="34" charset="0"/>
              </a:rPr>
              <a:t>3. </a:t>
            </a:r>
            <a:r>
              <a:rPr lang="en-AU" sz="1800" dirty="0">
                <a:solidFill>
                  <a:schemeClr val="tx1"/>
                </a:solidFill>
                <a:effectLst/>
                <a:latin typeface="Arial" panose="020B0604020202020204" pitchFamily="34" charset="0"/>
                <a:ea typeface="Calibri" panose="020F0502020204030204" pitchFamily="34" charset="0"/>
              </a:rPr>
              <a:t>Invert the chord and remove the extra tonic in the right hand.</a:t>
            </a:r>
          </a:p>
          <a:p>
            <a:pPr lvl="0">
              <a:lnSpc>
                <a:spcPct val="150000"/>
              </a:lnSpc>
              <a:spcBef>
                <a:spcPts val="1200"/>
              </a:spcBef>
              <a:spcAft>
                <a:spcPts val="600"/>
              </a:spcAft>
            </a:pPr>
            <a:r>
              <a:rPr lang="en-AU" sz="1800" dirty="0">
                <a:solidFill>
                  <a:schemeClr val="tx1"/>
                </a:solidFill>
                <a:latin typeface="Arial" panose="020B0604020202020204" pitchFamily="34" charset="0"/>
                <a:ea typeface="Calibri" panose="020F0502020204030204" pitchFamily="34" charset="0"/>
              </a:rPr>
              <a:t>4. </a:t>
            </a:r>
            <a:r>
              <a:rPr lang="en-AU" sz="1800" dirty="0">
                <a:solidFill>
                  <a:schemeClr val="tx1"/>
                </a:solidFill>
                <a:effectLst/>
                <a:latin typeface="Arial" panose="020B0604020202020204" pitchFamily="34" charset="0"/>
                <a:ea typeface="Calibri" panose="020F0502020204030204" pitchFamily="34" charset="0"/>
              </a:rPr>
              <a:t>Repeat this exercise for G</a:t>
            </a:r>
            <a:r>
              <a:rPr lang="en-AU" sz="1800" baseline="30000" dirty="0">
                <a:solidFill>
                  <a:schemeClr val="tx1"/>
                </a:solidFill>
                <a:effectLst/>
                <a:latin typeface="Arial" panose="020B0604020202020204" pitchFamily="34" charset="0"/>
                <a:ea typeface="Calibri" panose="020F0502020204030204" pitchFamily="34" charset="0"/>
              </a:rPr>
              <a:t>maj</a:t>
            </a:r>
            <a:r>
              <a:rPr lang="en-AU" sz="1800" dirty="0">
                <a:solidFill>
                  <a:schemeClr val="tx1"/>
                </a:solidFill>
                <a:effectLst/>
                <a:latin typeface="Arial" panose="020B0604020202020204" pitchFamily="34" charset="0"/>
                <a:ea typeface="Calibri" panose="020F0502020204030204" pitchFamily="34" charset="0"/>
              </a:rPr>
              <a:t>7.</a:t>
            </a:r>
            <a:endParaRPr lang="en-AU" sz="1800" dirty="0">
              <a:solidFill>
                <a:schemeClr val="tx1"/>
              </a:solidFill>
            </a:endParaRPr>
          </a:p>
        </p:txBody>
      </p:sp>
      <p:sp>
        <p:nvSpPr>
          <p:cNvPr id="2" name="Slide Number Placeholder 1">
            <a:extLst>
              <a:ext uri="{FF2B5EF4-FFF2-40B4-BE49-F238E27FC236}">
                <a16:creationId xmlns:a16="http://schemas.microsoft.com/office/drawing/2014/main" id="{4F700937-48C8-8AEE-C3F7-71DE22AB86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48689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1EB8-42A4-A566-3768-B26F055418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E708FC-E0A4-D165-949E-D1BE2FB04450}"/>
              </a:ext>
            </a:extLst>
          </p:cNvPr>
          <p:cNvSpPr>
            <a:spLocks noGrp="1"/>
          </p:cNvSpPr>
          <p:nvPr>
            <p:ph type="title"/>
          </p:nvPr>
        </p:nvSpPr>
        <p:spPr/>
        <p:txBody>
          <a:bodyPr/>
          <a:lstStyle/>
          <a:p>
            <a:r>
              <a:rPr lang="en-AU" dirty="0">
                <a:latin typeface="Arial"/>
                <a:cs typeface="Arial"/>
              </a:rPr>
              <a:t>Activity 2.1 – extended chords – 7</a:t>
            </a:r>
            <a:r>
              <a:rPr lang="en-AU" baseline="30000" dirty="0">
                <a:latin typeface="Arial"/>
                <a:cs typeface="Arial"/>
              </a:rPr>
              <a:t>th</a:t>
            </a:r>
            <a:r>
              <a:rPr lang="en-AU" dirty="0">
                <a:latin typeface="Arial"/>
                <a:cs typeface="Arial"/>
              </a:rPr>
              <a:t> chords (3)</a:t>
            </a:r>
            <a:endParaRPr lang="en-AU" dirty="0"/>
          </a:p>
        </p:txBody>
      </p:sp>
      <p:sp>
        <p:nvSpPr>
          <p:cNvPr id="4" name="Text Placeholder 3">
            <a:extLst>
              <a:ext uri="{FF2B5EF4-FFF2-40B4-BE49-F238E27FC236}">
                <a16:creationId xmlns:a16="http://schemas.microsoft.com/office/drawing/2014/main" id="{24F54FD6-4705-76AE-0505-76CD8354A1DE}"/>
              </a:ext>
            </a:extLst>
          </p:cNvPr>
          <p:cNvSpPr>
            <a:spLocks noGrp="1"/>
          </p:cNvSpPr>
          <p:nvPr>
            <p:ph type="body" sz="quarter" idx="18"/>
          </p:nvPr>
        </p:nvSpPr>
        <p:spPr>
          <a:xfrm>
            <a:off x="360001" y="905601"/>
            <a:ext cx="11483999" cy="340407"/>
          </a:xfrm>
        </p:spPr>
        <p:txBody>
          <a:bodyPr/>
          <a:lstStyle/>
          <a:p>
            <a:r>
              <a:rPr lang="en-AU" dirty="0"/>
              <a:t>Creating dominant 7</a:t>
            </a:r>
            <a:r>
              <a:rPr lang="en-AU" baseline="30000" dirty="0"/>
              <a:t>th</a:t>
            </a:r>
            <a:r>
              <a:rPr lang="en-AU" dirty="0"/>
              <a:t> chords – example </a:t>
            </a:r>
            <a:r>
              <a:rPr lang="en-AU" dirty="0">
                <a:ea typeface="Calibri" panose="020F0502020204030204" pitchFamily="34" charset="0"/>
              </a:rPr>
              <a:t>G7</a:t>
            </a:r>
            <a:endParaRPr lang="en-AU" dirty="0"/>
          </a:p>
        </p:txBody>
      </p:sp>
      <p:sp>
        <p:nvSpPr>
          <p:cNvPr id="5" name="Text Placeholder 4">
            <a:extLst>
              <a:ext uri="{FF2B5EF4-FFF2-40B4-BE49-F238E27FC236}">
                <a16:creationId xmlns:a16="http://schemas.microsoft.com/office/drawing/2014/main" id="{F6DA6353-11C0-8B8B-26B9-33E0FF8A6AFD}"/>
              </a:ext>
            </a:extLst>
          </p:cNvPr>
          <p:cNvSpPr>
            <a:spLocks noGrp="1"/>
          </p:cNvSpPr>
          <p:nvPr>
            <p:ph type="body" sz="quarter" idx="17"/>
          </p:nvPr>
        </p:nvSpPr>
        <p:spPr>
          <a:xfrm>
            <a:off x="359999" y="1567086"/>
            <a:ext cx="11317651" cy="967567"/>
          </a:xfrm>
        </p:spPr>
        <p:txBody>
          <a:bodyPr/>
          <a:lstStyle/>
          <a:p>
            <a:r>
              <a:rPr lang="en-AU" sz="1800" dirty="0">
                <a:effectLst/>
                <a:latin typeface="Arial" panose="020B0604020202020204" pitchFamily="34" charset="0"/>
                <a:ea typeface="Calibri" panose="020F0502020204030204" pitchFamily="34" charset="0"/>
              </a:rPr>
              <a:t>To build a dominant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 play a G major triad and add the minor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on top (G7). Experiment with inverting the chord.</a:t>
            </a:r>
            <a:br>
              <a:rPr lang="en-AU" sz="1800" dirty="0">
                <a:effectLst/>
                <a:latin typeface="Arial" panose="020B0604020202020204" pitchFamily="34" charset="0"/>
                <a:ea typeface="Calibri" panose="020F0502020204030204" pitchFamily="34" charset="0"/>
              </a:rPr>
            </a:br>
            <a:endParaRPr lang="en-AU" b="1" dirty="0"/>
          </a:p>
        </p:txBody>
      </p:sp>
      <p:pic>
        <p:nvPicPr>
          <p:cNvPr id="8" name="Picture 7" descr="This image is of musical notation that outlines 4 chords on the treble and bass clef stave ins semibreves. It outlines 4 chords - G major triad, G7, G7 inverted and G7 other inversions.">
            <a:extLst>
              <a:ext uri="{FF2B5EF4-FFF2-40B4-BE49-F238E27FC236}">
                <a16:creationId xmlns:a16="http://schemas.microsoft.com/office/drawing/2014/main" id="{2803CCFF-CE23-FABE-DAFC-FF48E46C2D78}"/>
              </a:ext>
            </a:extLst>
          </p:cNvPr>
          <p:cNvPicPr>
            <a:picLocks noChangeAspect="1"/>
          </p:cNvPicPr>
          <p:nvPr/>
        </p:nvPicPr>
        <p:blipFill>
          <a:blip r:embed="rId2"/>
          <a:stretch>
            <a:fillRect/>
          </a:stretch>
        </p:blipFill>
        <p:spPr>
          <a:xfrm>
            <a:off x="1824116" y="2855731"/>
            <a:ext cx="8389416" cy="2584583"/>
          </a:xfrm>
          <a:prstGeom prst="rect">
            <a:avLst/>
          </a:prstGeom>
        </p:spPr>
      </p:pic>
      <p:sp>
        <p:nvSpPr>
          <p:cNvPr id="2" name="Slide Number Placeholder 1">
            <a:extLst>
              <a:ext uri="{FF2B5EF4-FFF2-40B4-BE49-F238E27FC236}">
                <a16:creationId xmlns:a16="http://schemas.microsoft.com/office/drawing/2014/main" id="{448DAF21-061A-9E66-0E16-B46E1D54F7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81217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4F3C2-5638-CBF7-3483-952651F3C5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950310-B5F5-43CE-73DD-03AB731AB5D0}"/>
              </a:ext>
            </a:extLst>
          </p:cNvPr>
          <p:cNvSpPr>
            <a:spLocks noGrp="1"/>
          </p:cNvSpPr>
          <p:nvPr>
            <p:ph type="title"/>
          </p:nvPr>
        </p:nvSpPr>
        <p:spPr/>
        <p:txBody>
          <a:bodyPr/>
          <a:lstStyle/>
          <a:p>
            <a:r>
              <a:rPr lang="en-AU" dirty="0">
                <a:latin typeface="Arial"/>
                <a:cs typeface="Arial"/>
              </a:rPr>
              <a:t>Activity 2.1 – extended chords – 7</a:t>
            </a:r>
            <a:r>
              <a:rPr lang="en-AU" baseline="30000" dirty="0">
                <a:latin typeface="Arial"/>
                <a:cs typeface="Arial"/>
              </a:rPr>
              <a:t>th</a:t>
            </a:r>
            <a:r>
              <a:rPr lang="en-AU" dirty="0">
                <a:latin typeface="Arial"/>
                <a:cs typeface="Arial"/>
              </a:rPr>
              <a:t> chords (4)</a:t>
            </a:r>
            <a:endParaRPr lang="en-AU" dirty="0"/>
          </a:p>
        </p:txBody>
      </p:sp>
      <p:sp>
        <p:nvSpPr>
          <p:cNvPr id="4" name="Text Placeholder 3">
            <a:extLst>
              <a:ext uri="{FF2B5EF4-FFF2-40B4-BE49-F238E27FC236}">
                <a16:creationId xmlns:a16="http://schemas.microsoft.com/office/drawing/2014/main" id="{110FF4C6-4DFF-AF67-1184-CEE63B84C9A4}"/>
              </a:ext>
            </a:extLst>
          </p:cNvPr>
          <p:cNvSpPr>
            <a:spLocks noGrp="1"/>
          </p:cNvSpPr>
          <p:nvPr>
            <p:ph type="body" sz="quarter" idx="18"/>
          </p:nvPr>
        </p:nvSpPr>
        <p:spPr>
          <a:xfrm>
            <a:off x="360001" y="905601"/>
            <a:ext cx="11483999" cy="329641"/>
          </a:xfrm>
        </p:spPr>
        <p:txBody>
          <a:bodyPr/>
          <a:lstStyle/>
          <a:p>
            <a:r>
              <a:rPr lang="en-AU" dirty="0"/>
              <a:t>Creating minor 7</a:t>
            </a:r>
            <a:r>
              <a:rPr lang="en-AU" baseline="30000" dirty="0"/>
              <a:t>th</a:t>
            </a:r>
            <a:r>
              <a:rPr lang="en-AU" dirty="0"/>
              <a:t> chords – example </a:t>
            </a:r>
            <a:r>
              <a:rPr lang="en-AU" dirty="0">
                <a:ea typeface="Calibri" panose="020F0502020204030204" pitchFamily="34" charset="0"/>
              </a:rPr>
              <a:t>Dm7</a:t>
            </a:r>
            <a:endParaRPr lang="en-AU" dirty="0"/>
          </a:p>
        </p:txBody>
      </p:sp>
      <p:sp>
        <p:nvSpPr>
          <p:cNvPr id="5" name="Text Placeholder 4">
            <a:extLst>
              <a:ext uri="{FF2B5EF4-FFF2-40B4-BE49-F238E27FC236}">
                <a16:creationId xmlns:a16="http://schemas.microsoft.com/office/drawing/2014/main" id="{8F2066C1-18E0-D5D0-7F90-1C44DDA27706}"/>
              </a:ext>
            </a:extLst>
          </p:cNvPr>
          <p:cNvSpPr>
            <a:spLocks noGrp="1"/>
          </p:cNvSpPr>
          <p:nvPr>
            <p:ph type="body" sz="quarter" idx="17"/>
          </p:nvPr>
        </p:nvSpPr>
        <p:spPr>
          <a:xfrm>
            <a:off x="359999" y="1567086"/>
            <a:ext cx="11317651" cy="678809"/>
          </a:xfrm>
        </p:spPr>
        <p:txBody>
          <a:bodyPr/>
          <a:lstStyle/>
          <a:p>
            <a:r>
              <a:rPr lang="en-AU" sz="1800" dirty="0">
                <a:effectLst/>
                <a:latin typeface="Arial" panose="020B0604020202020204" pitchFamily="34" charset="0"/>
                <a:ea typeface="Calibri" panose="020F0502020204030204" pitchFamily="34" charset="0"/>
              </a:rPr>
              <a:t>Repeat this again for D minor triad expanding and inverting to Dm7 (minor 3</a:t>
            </a:r>
            <a:r>
              <a:rPr lang="en-AU" sz="1800" baseline="30000" dirty="0">
                <a:effectLst/>
                <a:latin typeface="Arial" panose="020B0604020202020204" pitchFamily="34" charset="0"/>
                <a:ea typeface="Calibri" panose="020F0502020204030204" pitchFamily="34" charset="0"/>
              </a:rPr>
              <a:t>rd</a:t>
            </a:r>
            <a:r>
              <a:rPr lang="en-AU" sz="1800" dirty="0">
                <a:effectLst/>
                <a:latin typeface="Arial" panose="020B0604020202020204" pitchFamily="34" charset="0"/>
                <a:ea typeface="Calibri" panose="020F0502020204030204" pitchFamily="34" charset="0"/>
              </a:rPr>
              <a:t>, minor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a:t>
            </a:r>
            <a:br>
              <a:rPr lang="en-AU" sz="1800" dirty="0">
                <a:effectLst/>
                <a:latin typeface="Arial" panose="020B0604020202020204" pitchFamily="34" charset="0"/>
                <a:ea typeface="Calibri" panose="020F0502020204030204" pitchFamily="34" charset="0"/>
              </a:rPr>
            </a:br>
            <a:endParaRPr lang="en-AU" b="1" dirty="0"/>
          </a:p>
        </p:txBody>
      </p:sp>
      <p:pic>
        <p:nvPicPr>
          <p:cNvPr id="6" name="Picture 5" descr="This image is of musical notation that outlines 4 chords on the treble and bass clef stave ins semibreves. It outlines 4 chords - D minor triad, Dm7, Dm7 inverted and Dm7 other inversions.">
            <a:extLst>
              <a:ext uri="{FF2B5EF4-FFF2-40B4-BE49-F238E27FC236}">
                <a16:creationId xmlns:a16="http://schemas.microsoft.com/office/drawing/2014/main" id="{5EF4B2D5-379F-7F0E-B138-640124AC09F5}"/>
              </a:ext>
            </a:extLst>
          </p:cNvPr>
          <p:cNvPicPr>
            <a:picLocks noChangeAspect="1"/>
          </p:cNvPicPr>
          <p:nvPr/>
        </p:nvPicPr>
        <p:blipFill>
          <a:blip r:embed="rId2"/>
          <a:stretch>
            <a:fillRect/>
          </a:stretch>
        </p:blipFill>
        <p:spPr>
          <a:xfrm>
            <a:off x="1803160" y="2839052"/>
            <a:ext cx="8431328" cy="2451862"/>
          </a:xfrm>
          <a:prstGeom prst="rect">
            <a:avLst/>
          </a:prstGeom>
        </p:spPr>
      </p:pic>
      <p:sp>
        <p:nvSpPr>
          <p:cNvPr id="2" name="Slide Number Placeholder 1">
            <a:extLst>
              <a:ext uri="{FF2B5EF4-FFF2-40B4-BE49-F238E27FC236}">
                <a16:creationId xmlns:a16="http://schemas.microsoft.com/office/drawing/2014/main" id="{391B981E-FE2B-5980-BD3C-31126F8F5D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315980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ABBE9-5643-0E7F-0B53-E25D74CB87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107A5D-7184-47E0-3188-324C39672754}"/>
              </a:ext>
            </a:extLst>
          </p:cNvPr>
          <p:cNvSpPr>
            <a:spLocks noGrp="1"/>
          </p:cNvSpPr>
          <p:nvPr>
            <p:ph type="title"/>
          </p:nvPr>
        </p:nvSpPr>
        <p:spPr/>
        <p:txBody>
          <a:bodyPr/>
          <a:lstStyle/>
          <a:p>
            <a:r>
              <a:rPr lang="en-AU" dirty="0">
                <a:latin typeface="Arial"/>
                <a:cs typeface="Arial"/>
              </a:rPr>
              <a:t>Activity 2.1 – extended chords – 7</a:t>
            </a:r>
            <a:r>
              <a:rPr lang="en-AU" baseline="30000" dirty="0">
                <a:latin typeface="Arial"/>
                <a:cs typeface="Arial"/>
              </a:rPr>
              <a:t>th</a:t>
            </a:r>
            <a:r>
              <a:rPr lang="en-AU" dirty="0">
                <a:latin typeface="Arial"/>
                <a:cs typeface="Arial"/>
              </a:rPr>
              <a:t> chords (5)</a:t>
            </a:r>
            <a:endParaRPr lang="en-AU" dirty="0"/>
          </a:p>
        </p:txBody>
      </p:sp>
      <p:sp>
        <p:nvSpPr>
          <p:cNvPr id="4" name="Text Placeholder 3">
            <a:extLst>
              <a:ext uri="{FF2B5EF4-FFF2-40B4-BE49-F238E27FC236}">
                <a16:creationId xmlns:a16="http://schemas.microsoft.com/office/drawing/2014/main" id="{7B5F5343-13CF-5EE7-A051-841E1ABE6338}"/>
              </a:ext>
            </a:extLst>
          </p:cNvPr>
          <p:cNvSpPr>
            <a:spLocks noGrp="1"/>
          </p:cNvSpPr>
          <p:nvPr>
            <p:ph type="body" sz="quarter" idx="18"/>
          </p:nvPr>
        </p:nvSpPr>
        <p:spPr>
          <a:xfrm>
            <a:off x="354000" y="978357"/>
            <a:ext cx="11483999" cy="310015"/>
          </a:xfrm>
        </p:spPr>
        <p:txBody>
          <a:bodyPr/>
          <a:lstStyle/>
          <a:p>
            <a:r>
              <a:rPr lang="en-AU" dirty="0"/>
              <a:t>Chord inversions</a:t>
            </a:r>
          </a:p>
        </p:txBody>
      </p:sp>
      <p:sp>
        <p:nvSpPr>
          <p:cNvPr id="5" name="Text Placeholder 4">
            <a:extLst>
              <a:ext uri="{FF2B5EF4-FFF2-40B4-BE49-F238E27FC236}">
                <a16:creationId xmlns:a16="http://schemas.microsoft.com/office/drawing/2014/main" id="{55838C27-568C-236E-5F1B-68052F42F0D0}"/>
              </a:ext>
            </a:extLst>
          </p:cNvPr>
          <p:cNvSpPr>
            <a:spLocks noGrp="1"/>
          </p:cNvSpPr>
          <p:nvPr>
            <p:ph type="body" sz="quarter" idx="17"/>
          </p:nvPr>
        </p:nvSpPr>
        <p:spPr>
          <a:xfrm>
            <a:off x="359999" y="1567087"/>
            <a:ext cx="11317651" cy="2032740"/>
          </a:xfrm>
        </p:spPr>
        <p:txBody>
          <a:bodyPr/>
          <a:lstStyle/>
          <a:p>
            <a:r>
              <a:rPr lang="en-AU" sz="1800" dirty="0">
                <a:effectLst/>
                <a:latin typeface="Arial" panose="020B0604020202020204" pitchFamily="34" charset="0"/>
                <a:ea typeface="Calibri" panose="020F0502020204030204" pitchFamily="34" charset="0"/>
              </a:rPr>
              <a:t>The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 voicing in the </a:t>
            </a:r>
            <a:r>
              <a:rPr lang="en-AU" sz="1800" b="1" dirty="0">
                <a:effectLst/>
                <a:latin typeface="Arial" panose="020B0604020202020204" pitchFamily="34" charset="0"/>
                <a:ea typeface="Calibri" panose="020F0502020204030204" pitchFamily="34" charset="0"/>
              </a:rPr>
              <a:t>right hand</a:t>
            </a:r>
            <a:r>
              <a:rPr lang="en-AU" sz="1800" dirty="0">
                <a:effectLst/>
                <a:latin typeface="Arial" panose="020B0604020202020204" pitchFamily="34" charset="0"/>
                <a:ea typeface="Calibri" panose="020F0502020204030204" pitchFamily="34" charset="0"/>
              </a:rPr>
              <a:t> can be </a:t>
            </a:r>
            <a:r>
              <a:rPr lang="en-AU" sz="1800" b="1" dirty="0">
                <a:effectLst/>
                <a:latin typeface="Arial" panose="020B0604020202020204" pitchFamily="34" charset="0"/>
                <a:ea typeface="Calibri" panose="020F0502020204030204" pitchFamily="34" charset="0"/>
              </a:rPr>
              <a:t>inverted</a:t>
            </a:r>
            <a:r>
              <a:rPr lang="en-AU" sz="1800" b="1" i="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to create alternate voicings. An inversion is created by building a chord from any of the notes that are not the root note. For clarity of learning these new chord tonalities, keep the left hand note on the root note of the chord. Play and listen to how the chord is altered just by changing the position of the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We can hear the difference between each chord type by keeping the root note the same.</a:t>
            </a:r>
            <a:br>
              <a:rPr lang="en-AU" sz="1800" dirty="0">
                <a:effectLst/>
                <a:latin typeface="Arial" panose="020B0604020202020204" pitchFamily="34" charset="0"/>
                <a:ea typeface="Calibri" panose="020F0502020204030204" pitchFamily="34" charset="0"/>
              </a:rPr>
            </a:br>
            <a:endParaRPr lang="en-AU" b="1" dirty="0"/>
          </a:p>
        </p:txBody>
      </p:sp>
      <p:pic>
        <p:nvPicPr>
          <p:cNvPr id="6" name="Picture 5" descr="This image is of musical notation that outlines 4 chords on the treble and bass clef stave ins semibreves. It outlines 4 chords - C in root position, C maj7 3rd inversion, C7 3rd inversion, and Cmin7 third inversion.">
            <a:extLst>
              <a:ext uri="{FF2B5EF4-FFF2-40B4-BE49-F238E27FC236}">
                <a16:creationId xmlns:a16="http://schemas.microsoft.com/office/drawing/2014/main" id="{7AB127CC-367C-A654-7120-3B7CA55E1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085" y="3810107"/>
            <a:ext cx="8494197" cy="2032740"/>
          </a:xfrm>
          <a:prstGeom prst="rect">
            <a:avLst/>
          </a:prstGeom>
        </p:spPr>
      </p:pic>
      <p:sp>
        <p:nvSpPr>
          <p:cNvPr id="2" name="Slide Number Placeholder 1">
            <a:extLst>
              <a:ext uri="{FF2B5EF4-FFF2-40B4-BE49-F238E27FC236}">
                <a16:creationId xmlns:a16="http://schemas.microsoft.com/office/drawing/2014/main" id="{B91D0683-598A-7F15-0E9A-601C1D3C56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188484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8EE723FB-221B-0FCD-7068-B49F10325B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69CEE7-CB99-AE8F-54B8-DC5117329747}"/>
              </a:ext>
            </a:extLst>
          </p:cNvPr>
          <p:cNvSpPr>
            <a:spLocks noGrp="1"/>
          </p:cNvSpPr>
          <p:nvPr>
            <p:ph type="title"/>
          </p:nvPr>
        </p:nvSpPr>
        <p:spPr/>
        <p:txBody>
          <a:bodyPr/>
          <a:lstStyle/>
          <a:p>
            <a:r>
              <a:rPr lang="en-AU" dirty="0">
                <a:latin typeface="Arial"/>
                <a:cs typeface="Arial"/>
              </a:rPr>
              <a:t>Activity 2.1 – extended chords – 7</a:t>
            </a:r>
            <a:r>
              <a:rPr lang="en-AU" baseline="30000" dirty="0">
                <a:latin typeface="Arial"/>
                <a:cs typeface="Arial"/>
              </a:rPr>
              <a:t>th</a:t>
            </a:r>
            <a:r>
              <a:rPr lang="en-AU" dirty="0">
                <a:latin typeface="Arial"/>
                <a:cs typeface="Arial"/>
              </a:rPr>
              <a:t> chords (6)</a:t>
            </a:r>
            <a:endParaRPr lang="en-AU" dirty="0"/>
          </a:p>
        </p:txBody>
      </p:sp>
      <p:sp>
        <p:nvSpPr>
          <p:cNvPr id="4" name="Text Placeholder 3">
            <a:extLst>
              <a:ext uri="{FF2B5EF4-FFF2-40B4-BE49-F238E27FC236}">
                <a16:creationId xmlns:a16="http://schemas.microsoft.com/office/drawing/2014/main" id="{86BE5BDC-6057-37F3-FA42-F45BB7B95AF0}"/>
              </a:ext>
            </a:extLst>
          </p:cNvPr>
          <p:cNvSpPr>
            <a:spLocks noGrp="1"/>
          </p:cNvSpPr>
          <p:nvPr>
            <p:ph type="body" sz="quarter" idx="18"/>
          </p:nvPr>
        </p:nvSpPr>
        <p:spPr>
          <a:xfrm>
            <a:off x="354000" y="950447"/>
            <a:ext cx="11483999" cy="375534"/>
          </a:xfrm>
        </p:spPr>
        <p:txBody>
          <a:bodyPr/>
          <a:lstStyle/>
          <a:p>
            <a:r>
              <a:rPr lang="en-AU" dirty="0"/>
              <a:t>Aural skills</a:t>
            </a:r>
          </a:p>
        </p:txBody>
      </p:sp>
      <p:sp>
        <p:nvSpPr>
          <p:cNvPr id="5" name="Text Placeholder 4">
            <a:extLst>
              <a:ext uri="{FF2B5EF4-FFF2-40B4-BE49-F238E27FC236}">
                <a16:creationId xmlns:a16="http://schemas.microsoft.com/office/drawing/2014/main" id="{E5634699-2C41-44CB-B1A0-B15A19DBE1CB}"/>
              </a:ext>
            </a:extLst>
          </p:cNvPr>
          <p:cNvSpPr>
            <a:spLocks noGrp="1"/>
          </p:cNvSpPr>
          <p:nvPr>
            <p:ph type="body" sz="quarter" idx="17"/>
          </p:nvPr>
        </p:nvSpPr>
        <p:spPr>
          <a:xfrm>
            <a:off x="359999" y="1866900"/>
            <a:ext cx="6755176" cy="4508021"/>
          </a:xfrm>
        </p:spPr>
        <p:txBody>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1. Aurally identify the chords played by your teacher as either C</a:t>
            </a:r>
            <a:r>
              <a:rPr lang="en-AU" sz="1800" baseline="30000" dirty="0">
                <a:effectLst/>
                <a:latin typeface="Arial" panose="020B0604020202020204" pitchFamily="34" charset="0"/>
                <a:ea typeface="Calibri" panose="020F0502020204030204" pitchFamily="34" charset="0"/>
              </a:rPr>
              <a:t>maj</a:t>
            </a:r>
            <a:r>
              <a:rPr lang="en-AU" sz="1800" dirty="0">
                <a:effectLst/>
                <a:latin typeface="Arial" panose="020B0604020202020204" pitchFamily="34" charset="0"/>
                <a:ea typeface="Calibri" panose="020F0502020204030204" pitchFamily="34" charset="0"/>
              </a:rPr>
              <a:t>7, G7 or Dm7. There will be 5 examples. </a:t>
            </a:r>
          </a:p>
          <a:p>
            <a:pPr>
              <a:buNone/>
            </a:pPr>
            <a:r>
              <a:rPr lang="en-AU" sz="1800" dirty="0">
                <a:effectLst/>
                <a:latin typeface="Arial" panose="020B0604020202020204" pitchFamily="34" charset="0"/>
                <a:ea typeface="Calibri" panose="020F0502020204030204" pitchFamily="34" charset="0"/>
              </a:rPr>
              <a:t>2. Aurally identify the chords played by your teacher as either C</a:t>
            </a:r>
            <a:r>
              <a:rPr lang="en-AU" sz="1800" baseline="30000" dirty="0">
                <a:effectLst/>
                <a:latin typeface="Arial" panose="020B0604020202020204" pitchFamily="34" charset="0"/>
                <a:ea typeface="Calibri" panose="020F0502020204030204" pitchFamily="34" charset="0"/>
              </a:rPr>
              <a:t>maj</a:t>
            </a:r>
            <a:r>
              <a:rPr lang="en-AU" sz="1800" dirty="0">
                <a:effectLst/>
                <a:latin typeface="Arial" panose="020B0604020202020204" pitchFamily="34" charset="0"/>
                <a:ea typeface="Calibri" panose="020F0502020204030204" pitchFamily="34" charset="0"/>
              </a:rPr>
              <a:t>7, C7 or Cm7. There will be 5 examples.</a:t>
            </a:r>
            <a:br>
              <a:rPr lang="en-AU" sz="1800" dirty="0">
                <a:effectLst/>
                <a:latin typeface="Arial" panose="020B0604020202020204" pitchFamily="34" charset="0"/>
                <a:ea typeface="Calibri" panose="020F0502020204030204" pitchFamily="34" charset="0"/>
              </a:rPr>
            </a:br>
            <a:endParaRPr lang="en-AU" b="1" dirty="0"/>
          </a:p>
        </p:txBody>
      </p:sp>
      <p:pic>
        <p:nvPicPr>
          <p:cNvPr id="8" name="Picture 7" descr="A child playing a piano">
            <a:extLst>
              <a:ext uri="{FF2B5EF4-FFF2-40B4-BE49-F238E27FC236}">
                <a16:creationId xmlns:a16="http://schemas.microsoft.com/office/drawing/2014/main" id="{AB75364D-A0DF-B54C-0384-0FFCFE552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8147" y="1160735"/>
            <a:ext cx="3483144" cy="5214186"/>
          </a:xfrm>
          <a:prstGeom prst="rect">
            <a:avLst/>
          </a:prstGeom>
        </p:spPr>
      </p:pic>
      <p:sp>
        <p:nvSpPr>
          <p:cNvPr id="2" name="Slide Number Placeholder 1">
            <a:extLst>
              <a:ext uri="{FF2B5EF4-FFF2-40B4-BE49-F238E27FC236}">
                <a16:creationId xmlns:a16="http://schemas.microsoft.com/office/drawing/2014/main" id="{321D6724-2420-B6BB-1FBA-692832E616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00486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68B05-F16D-DEB1-E4F8-75A7633A5E7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DF3FD6C-B27E-EDFC-C0D0-E89896E0EF4F}"/>
              </a:ext>
            </a:extLst>
          </p:cNvPr>
          <p:cNvSpPr>
            <a:spLocks noGrp="1"/>
          </p:cNvSpPr>
          <p:nvPr>
            <p:ph type="title"/>
          </p:nvPr>
        </p:nvSpPr>
        <p:spPr>
          <a:xfrm>
            <a:off x="359999" y="360000"/>
            <a:ext cx="11483999" cy="545601"/>
          </a:xfrm>
        </p:spPr>
        <p:txBody>
          <a:bodyPr/>
          <a:lstStyle/>
          <a:p>
            <a:r>
              <a:rPr lang="en-AU" dirty="0">
                <a:latin typeface="Arial"/>
                <a:cs typeface="Arial"/>
              </a:rPr>
              <a:t>Activity 2.2 – diatonic chords – building, identifying and labelling (1)</a:t>
            </a:r>
            <a:br>
              <a:rPr lang="en-AU" sz="1800" b="1" dirty="0">
                <a:solidFill>
                  <a:srgbClr val="002664"/>
                </a:solidFill>
                <a:effectLst/>
                <a:latin typeface="Arial" panose="020B0604020202020204" pitchFamily="34" charset="0"/>
                <a:ea typeface="DengXian Light" panose="02010600030101010101" pitchFamily="2" charset="-122"/>
              </a:rPr>
            </a:br>
            <a:endParaRPr lang="en-AU" dirty="0"/>
          </a:p>
        </p:txBody>
      </p:sp>
      <p:sp>
        <p:nvSpPr>
          <p:cNvPr id="13" name="Text Placeholder 12">
            <a:extLst>
              <a:ext uri="{FF2B5EF4-FFF2-40B4-BE49-F238E27FC236}">
                <a16:creationId xmlns:a16="http://schemas.microsoft.com/office/drawing/2014/main" id="{63040949-FD62-99D0-F636-51E33059D2FE}"/>
              </a:ext>
            </a:extLst>
          </p:cNvPr>
          <p:cNvSpPr>
            <a:spLocks noGrp="1"/>
          </p:cNvSpPr>
          <p:nvPr>
            <p:ph type="body" sz="quarter" idx="18"/>
          </p:nvPr>
        </p:nvSpPr>
        <p:spPr>
          <a:xfrm>
            <a:off x="354001" y="1531742"/>
            <a:ext cx="11483998" cy="356423"/>
          </a:xfrm>
        </p:spPr>
        <p:txBody>
          <a:bodyPr/>
          <a:lstStyle/>
          <a:p>
            <a:r>
              <a:rPr lang="en-AU">
                <a:latin typeface="Arial"/>
                <a:cs typeface="Arial"/>
              </a:rPr>
              <a:t>Diatonic chords</a:t>
            </a:r>
            <a:endParaRPr lang="en-US"/>
          </a:p>
        </p:txBody>
      </p:sp>
      <p:sp>
        <p:nvSpPr>
          <p:cNvPr id="12" name="Text Placeholder 11">
            <a:extLst>
              <a:ext uri="{FF2B5EF4-FFF2-40B4-BE49-F238E27FC236}">
                <a16:creationId xmlns:a16="http://schemas.microsoft.com/office/drawing/2014/main" id="{1FD8F902-A025-EE29-B46E-F2F70064C990}"/>
              </a:ext>
            </a:extLst>
          </p:cNvPr>
          <p:cNvSpPr>
            <a:spLocks noGrp="1"/>
          </p:cNvSpPr>
          <p:nvPr>
            <p:ph type="body" sz="quarter" idx="17"/>
          </p:nvPr>
        </p:nvSpPr>
        <p:spPr>
          <a:xfrm>
            <a:off x="359999" y="2050165"/>
            <a:ext cx="11484000" cy="4807835"/>
          </a:xfrm>
        </p:spPr>
        <p:txBody>
          <a:bodyPr/>
          <a:lstStyle/>
          <a:p>
            <a:r>
              <a:rPr lang="en-AU" sz="1800" dirty="0">
                <a:effectLst/>
                <a:latin typeface="Arial" panose="020B0604020202020204" pitchFamily="34" charset="0"/>
                <a:ea typeface="Calibri" panose="020F0502020204030204" pitchFamily="34" charset="0"/>
              </a:rPr>
              <a:t>By harmonising the major scale, we can create chords that can be used functionally, that is, in chord progressions. The simplest way to give chords a relationship, is to build them from the one scale. These are called </a:t>
            </a:r>
            <a:r>
              <a:rPr lang="en-AU" sz="1800" b="1" dirty="0">
                <a:effectLst/>
                <a:latin typeface="Arial" panose="020B0604020202020204" pitchFamily="34" charset="0"/>
                <a:ea typeface="Calibri" panose="020F0502020204030204" pitchFamily="34" charset="0"/>
              </a:rPr>
              <a:t>diatonic chords</a:t>
            </a:r>
            <a:r>
              <a:rPr lang="en-AU" sz="1800" dirty="0">
                <a:effectLst/>
                <a:latin typeface="Arial" panose="020B0604020202020204" pitchFamily="34" charset="0"/>
                <a:ea typeface="Calibri" panose="020F0502020204030204" pitchFamily="34" charset="0"/>
              </a:rPr>
              <a:t>. Listen carefully to the following diatonic chords built on the scale of C major:</a:t>
            </a:r>
            <a:endParaRPr lang="en-AU" sz="1800" dirty="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We use upper case Roman numerals for major chords and lower case for minor chords. Chord I is called the tonic chord. This chord will sound like </a:t>
            </a:r>
            <a:r>
              <a:rPr lang="en-AU" sz="1800" dirty="0">
                <a:ea typeface="Calibri" panose="020F0502020204030204" pitchFamily="34" charset="0"/>
              </a:rPr>
              <a:t>the 'home</a:t>
            </a:r>
            <a:r>
              <a:rPr lang="en-AU" sz="1800" dirty="0">
                <a:effectLst/>
                <a:latin typeface="Arial" panose="020B0604020202020204" pitchFamily="34" charset="0"/>
                <a:ea typeface="Calibri" panose="020F0502020204030204" pitchFamily="34" charset="0"/>
              </a:rPr>
              <a:t>’ chord, particularly when played directly after chord V.</a:t>
            </a:r>
          </a:p>
          <a:p>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pic>
        <p:nvPicPr>
          <p:cNvPr id="6" name="Picture 5" descr="This image shows the 7 diatonic chords in the key of C major. It starts with C, Dm, Em, F, G, Am and Bdim.">
            <a:extLst>
              <a:ext uri="{FF2B5EF4-FFF2-40B4-BE49-F238E27FC236}">
                <a16:creationId xmlns:a16="http://schemas.microsoft.com/office/drawing/2014/main" id="{F00999C8-98EF-8EC8-4093-6106338D8E47}"/>
              </a:ext>
            </a:extLst>
          </p:cNvPr>
          <p:cNvPicPr>
            <a:picLocks noChangeAspect="1"/>
          </p:cNvPicPr>
          <p:nvPr/>
        </p:nvPicPr>
        <p:blipFill>
          <a:blip r:embed="rId2"/>
          <a:stretch>
            <a:fillRect/>
          </a:stretch>
        </p:blipFill>
        <p:spPr>
          <a:xfrm>
            <a:off x="1026981" y="3711576"/>
            <a:ext cx="10097019" cy="1473276"/>
          </a:xfrm>
          <a:prstGeom prst="rect">
            <a:avLst/>
          </a:prstGeom>
        </p:spPr>
      </p:pic>
      <p:pic>
        <p:nvPicPr>
          <p:cNvPr id="8" name="Picture 7">
            <a:extLst>
              <a:ext uri="{FF2B5EF4-FFF2-40B4-BE49-F238E27FC236}">
                <a16:creationId xmlns:a16="http://schemas.microsoft.com/office/drawing/2014/main" id="{F375050F-BB01-248B-1AD8-2B64A98073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02822" y="4759322"/>
            <a:ext cx="120656" cy="120656"/>
          </a:xfrm>
          <a:prstGeom prst="rect">
            <a:avLst/>
          </a:prstGeom>
        </p:spPr>
      </p:pic>
      <p:sp>
        <p:nvSpPr>
          <p:cNvPr id="3" name="Slide Number Placeholder 2">
            <a:extLst>
              <a:ext uri="{FF2B5EF4-FFF2-40B4-BE49-F238E27FC236}">
                <a16:creationId xmlns:a16="http://schemas.microsoft.com/office/drawing/2014/main" id="{340C4815-6487-284F-C599-07F69D7092D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3763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3FD67-C7F3-DE86-E60A-4ACB35D76F3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42EB497-6936-CEB8-37FB-9654F95D93F2}"/>
              </a:ext>
            </a:extLst>
          </p:cNvPr>
          <p:cNvSpPr>
            <a:spLocks noGrp="1"/>
          </p:cNvSpPr>
          <p:nvPr>
            <p:ph type="title"/>
          </p:nvPr>
        </p:nvSpPr>
        <p:spPr>
          <a:xfrm>
            <a:off x="359999" y="360000"/>
            <a:ext cx="11483999" cy="545601"/>
          </a:xfrm>
        </p:spPr>
        <p:txBody>
          <a:bodyPr/>
          <a:lstStyle/>
          <a:p>
            <a:r>
              <a:rPr lang="en-AU" dirty="0">
                <a:latin typeface="Arial"/>
                <a:cs typeface="Arial"/>
              </a:rPr>
              <a:t>Activity 2.2 – diatonic chords – building, identifying and labelling (2)</a:t>
            </a:r>
            <a:br>
              <a:rPr lang="en-AU" sz="1800" b="1" dirty="0">
                <a:solidFill>
                  <a:srgbClr val="002664"/>
                </a:solidFill>
                <a:effectLst/>
                <a:latin typeface="Arial" panose="020B0604020202020204" pitchFamily="34" charset="0"/>
                <a:ea typeface="DengXian Light" panose="02010600030101010101" pitchFamily="2" charset="-122"/>
              </a:rPr>
            </a:br>
            <a:endParaRPr lang="en-AU" dirty="0"/>
          </a:p>
        </p:txBody>
      </p:sp>
      <p:sp>
        <p:nvSpPr>
          <p:cNvPr id="13" name="Text Placeholder 12">
            <a:extLst>
              <a:ext uri="{FF2B5EF4-FFF2-40B4-BE49-F238E27FC236}">
                <a16:creationId xmlns:a16="http://schemas.microsoft.com/office/drawing/2014/main" id="{ABDD9682-D92F-07E6-E2F8-52B6FDD6D205}"/>
              </a:ext>
            </a:extLst>
          </p:cNvPr>
          <p:cNvSpPr>
            <a:spLocks noGrp="1"/>
          </p:cNvSpPr>
          <p:nvPr>
            <p:ph type="body" sz="quarter" idx="18"/>
          </p:nvPr>
        </p:nvSpPr>
        <p:spPr>
          <a:xfrm>
            <a:off x="354001" y="1531742"/>
            <a:ext cx="11483998" cy="356423"/>
          </a:xfrm>
        </p:spPr>
        <p:txBody>
          <a:bodyPr/>
          <a:lstStyle/>
          <a:p>
            <a:r>
              <a:rPr lang="en-AU" dirty="0">
                <a:latin typeface="Arial"/>
                <a:cs typeface="Arial"/>
              </a:rPr>
              <a:t>Diatonic chords in C worksheet</a:t>
            </a:r>
            <a:endParaRPr lang="en-US" dirty="0"/>
          </a:p>
        </p:txBody>
      </p:sp>
      <p:sp>
        <p:nvSpPr>
          <p:cNvPr id="12" name="Text Placeholder 11">
            <a:extLst>
              <a:ext uri="{FF2B5EF4-FFF2-40B4-BE49-F238E27FC236}">
                <a16:creationId xmlns:a16="http://schemas.microsoft.com/office/drawing/2014/main" id="{46B500AE-D784-4461-F791-65625A655A88}"/>
              </a:ext>
            </a:extLst>
          </p:cNvPr>
          <p:cNvSpPr>
            <a:spLocks noGrp="1"/>
          </p:cNvSpPr>
          <p:nvPr>
            <p:ph type="body" sz="quarter" idx="17"/>
          </p:nvPr>
        </p:nvSpPr>
        <p:spPr>
          <a:xfrm>
            <a:off x="359999" y="2050165"/>
            <a:ext cx="11484000" cy="1590781"/>
          </a:xfrm>
        </p:spPr>
        <p:txBody>
          <a:bodyPr/>
          <a:lstStyle/>
          <a:p>
            <a:pPr marL="342900" lvl="0" indent="-342900">
              <a:lnSpc>
                <a:spcPct val="150000"/>
              </a:lnSpc>
              <a:spcBef>
                <a:spcPts val="1200"/>
              </a:spcBef>
              <a:spcAft>
                <a:spcPts val="600"/>
              </a:spcAft>
              <a:buFont typeface="+mj-lt"/>
              <a:buAutoNum type="arabicPeriod"/>
            </a:pPr>
            <a:r>
              <a:rPr lang="en-AU" sz="1800" dirty="0">
                <a:effectLst/>
                <a:latin typeface="Arial" panose="020B0604020202020204" pitchFamily="34" charset="0"/>
                <a:ea typeface="Calibri" panose="020F0502020204030204" pitchFamily="34" charset="0"/>
              </a:rPr>
              <a:t>Using a keyboard, Play a C major scale using the right hand in treble clef.</a:t>
            </a:r>
          </a:p>
          <a:p>
            <a:pPr marL="342900" lvl="0" indent="-342900">
              <a:lnSpc>
                <a:spcPct val="150000"/>
              </a:lnSpc>
              <a:spcBef>
                <a:spcPts val="1200"/>
              </a:spcBef>
              <a:spcAft>
                <a:spcPts val="600"/>
              </a:spcAft>
              <a:buFont typeface="+mj-lt"/>
              <a:buAutoNum type="arabicPeriod"/>
            </a:pPr>
            <a:r>
              <a:rPr lang="en-AU" sz="1800" dirty="0">
                <a:effectLst/>
                <a:latin typeface="Arial" panose="020B0604020202020204" pitchFamily="34" charset="0"/>
                <a:ea typeface="Calibri" panose="020F0502020204030204" pitchFamily="34" charset="0"/>
              </a:rPr>
              <a:t>Play the C major scale in triads to create each diatonic chord. As you play each chord, recite the number of each chord out loud. For example, C major ‘chord one’, D minor ‘chord 2 ’.</a:t>
            </a:r>
          </a:p>
          <a:p>
            <a:endParaRPr lang="en-AU" sz="1800" dirty="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pic>
        <p:nvPicPr>
          <p:cNvPr id="6" name="Picture 5" descr="This image shows the 7 diatonic chords in the key of C major. It starts with C, Dm, Em, F, G, Am and Bdim.">
            <a:extLst>
              <a:ext uri="{FF2B5EF4-FFF2-40B4-BE49-F238E27FC236}">
                <a16:creationId xmlns:a16="http://schemas.microsoft.com/office/drawing/2014/main" id="{6F308711-BB6F-1D9D-D04C-CC4745115A6A}"/>
              </a:ext>
            </a:extLst>
          </p:cNvPr>
          <p:cNvPicPr>
            <a:picLocks noChangeAspect="1"/>
          </p:cNvPicPr>
          <p:nvPr/>
        </p:nvPicPr>
        <p:blipFill>
          <a:blip r:embed="rId2"/>
          <a:stretch>
            <a:fillRect/>
          </a:stretch>
        </p:blipFill>
        <p:spPr>
          <a:xfrm>
            <a:off x="1026981" y="4105240"/>
            <a:ext cx="10097019" cy="1473276"/>
          </a:xfrm>
          <a:prstGeom prst="rect">
            <a:avLst/>
          </a:prstGeom>
        </p:spPr>
      </p:pic>
      <p:pic>
        <p:nvPicPr>
          <p:cNvPr id="8" name="Picture 7">
            <a:extLst>
              <a:ext uri="{FF2B5EF4-FFF2-40B4-BE49-F238E27FC236}">
                <a16:creationId xmlns:a16="http://schemas.microsoft.com/office/drawing/2014/main" id="{C67F5AF7-07FF-9874-ED4E-ED752B653A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02822" y="5265930"/>
            <a:ext cx="120656" cy="120656"/>
          </a:xfrm>
          <a:prstGeom prst="rect">
            <a:avLst/>
          </a:prstGeom>
        </p:spPr>
      </p:pic>
      <p:sp>
        <p:nvSpPr>
          <p:cNvPr id="3" name="Slide Number Placeholder 2">
            <a:extLst>
              <a:ext uri="{FF2B5EF4-FFF2-40B4-BE49-F238E27FC236}">
                <a16:creationId xmlns:a16="http://schemas.microsoft.com/office/drawing/2014/main" id="{B5AF89A7-E005-11CD-F2F5-C417D346D7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424574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t>Lessons</a:t>
            </a:r>
          </a:p>
        </p:txBody>
      </p:sp>
      <p:grpSp>
        <p:nvGrpSpPr>
          <p:cNvPr id="6" name="Group 5" descr="1. What is jazz?">
            <a:extLst>
              <a:ext uri="{FF2B5EF4-FFF2-40B4-BE49-F238E27FC236}">
                <a16:creationId xmlns:a16="http://schemas.microsoft.com/office/drawing/2014/main" id="{E3E8061C-68D1-7214-79A5-ECD89BAD7302}"/>
              </a:ext>
            </a:extLst>
          </p:cNvPr>
          <p:cNvGrpSpPr/>
          <p:nvPr/>
        </p:nvGrpSpPr>
        <p:grpSpPr>
          <a:xfrm>
            <a:off x="1150236" y="1289523"/>
            <a:ext cx="4684918" cy="917394"/>
            <a:chOff x="1150236" y="1289523"/>
            <a:chExt cx="4684918" cy="917394"/>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a:ea typeface="+mn-ea"/>
                  <a:cs typeface="+mn-cs"/>
                </a:rPr>
                <a:t>What is jazz?</a:t>
              </a:r>
              <a:endPar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endParaRP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1</a:t>
              </a:r>
            </a:p>
          </p:txBody>
        </p:sp>
      </p:grpSp>
      <p:grpSp>
        <p:nvGrpSpPr>
          <p:cNvPr id="8" name="Group 7" descr="2. Bossa nova">
            <a:extLst>
              <a:ext uri="{FF2B5EF4-FFF2-40B4-BE49-F238E27FC236}">
                <a16:creationId xmlns:a16="http://schemas.microsoft.com/office/drawing/2014/main" id="{69219E94-FFCB-1F5A-E7EB-99DDEB5C2ECD}"/>
              </a:ext>
            </a:extLst>
          </p:cNvPr>
          <p:cNvGrpSpPr/>
          <p:nvPr/>
        </p:nvGrpSpPr>
        <p:grpSpPr>
          <a:xfrm>
            <a:off x="1150236" y="2344417"/>
            <a:ext cx="4684918" cy="917394"/>
            <a:chOff x="1150236" y="1289523"/>
            <a:chExt cx="4684918" cy="917394"/>
          </a:xfrm>
        </p:grpSpPr>
        <p:sp>
          <p:nvSpPr>
            <p:cNvPr id="9" name="Rectangle: Rounded Corners 8">
              <a:extLst>
                <a:ext uri="{FF2B5EF4-FFF2-40B4-BE49-F238E27FC236}">
                  <a16:creationId xmlns:a16="http://schemas.microsoft.com/office/drawing/2014/main" id="{04EDD7B6-0CD8-8F36-829D-16F7F04C4A68}"/>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Bossa nova</a:t>
              </a:r>
            </a:p>
          </p:txBody>
        </p:sp>
        <p:sp>
          <p:nvSpPr>
            <p:cNvPr id="10" name="Oval 9">
              <a:hlinkClick r:id="rId3" action="ppaction://hlinksldjump"/>
              <a:extLst>
                <a:ext uri="{FF2B5EF4-FFF2-40B4-BE49-F238E27FC236}">
                  <a16:creationId xmlns:a16="http://schemas.microsoft.com/office/drawing/2014/main" id="{EABFB541-7BCE-9D2D-4844-9983B35A9B66}"/>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2</a:t>
              </a:r>
            </a:p>
          </p:txBody>
        </p:sp>
      </p:grpSp>
      <p:grpSp>
        <p:nvGrpSpPr>
          <p:cNvPr id="14" name="Group 13" descr="3. Swing">
            <a:extLst>
              <a:ext uri="{FF2B5EF4-FFF2-40B4-BE49-F238E27FC236}">
                <a16:creationId xmlns:a16="http://schemas.microsoft.com/office/drawing/2014/main" id="{1D9DAD19-3C02-1B1E-40D5-EE58F761EA53}"/>
              </a:ext>
            </a:extLst>
          </p:cNvPr>
          <p:cNvGrpSpPr/>
          <p:nvPr/>
        </p:nvGrpSpPr>
        <p:grpSpPr>
          <a:xfrm>
            <a:off x="1150236" y="3399311"/>
            <a:ext cx="4684918" cy="917394"/>
            <a:chOff x="1150236" y="1289523"/>
            <a:chExt cx="4684918" cy="917394"/>
          </a:xfrm>
        </p:grpSpPr>
        <p:sp>
          <p:nvSpPr>
            <p:cNvPr id="15" name="Rectangle: Rounded Corners 14">
              <a:extLst>
                <a:ext uri="{FF2B5EF4-FFF2-40B4-BE49-F238E27FC236}">
                  <a16:creationId xmlns:a16="http://schemas.microsoft.com/office/drawing/2014/main" id="{C341FD21-2C13-4733-7855-E21BDD8C309F}"/>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a:ea typeface="+mn-ea"/>
                  <a:cs typeface="+mn-cs"/>
                </a:rPr>
                <a:t>Swing</a:t>
              </a:r>
              <a:endPar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endParaRPr>
            </a:p>
          </p:txBody>
        </p:sp>
        <p:sp>
          <p:nvSpPr>
            <p:cNvPr id="16" name="Oval 15">
              <a:hlinkClick r:id="rId3" action="ppaction://hlinksldjump"/>
              <a:extLst>
                <a:ext uri="{FF2B5EF4-FFF2-40B4-BE49-F238E27FC236}">
                  <a16:creationId xmlns:a16="http://schemas.microsoft.com/office/drawing/2014/main" id="{D919CDD3-462C-89C3-B879-2167164F1E09}"/>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3</a:t>
              </a:r>
            </a:p>
          </p:txBody>
        </p:sp>
      </p:grpSp>
      <p:grpSp>
        <p:nvGrpSpPr>
          <p:cNvPr id="17" name="Group 16" descr="4. Improvise, rehearse and refine">
            <a:extLst>
              <a:ext uri="{FF2B5EF4-FFF2-40B4-BE49-F238E27FC236}">
                <a16:creationId xmlns:a16="http://schemas.microsoft.com/office/drawing/2014/main" id="{01C5ACDC-56E9-BC20-26B2-F79C30C0C150}"/>
              </a:ext>
            </a:extLst>
          </p:cNvPr>
          <p:cNvGrpSpPr/>
          <p:nvPr/>
        </p:nvGrpSpPr>
        <p:grpSpPr>
          <a:xfrm>
            <a:off x="1150236" y="4454205"/>
            <a:ext cx="4684918" cy="917394"/>
            <a:chOff x="1150236" y="1289523"/>
            <a:chExt cx="4684918" cy="917394"/>
          </a:xfrm>
        </p:grpSpPr>
        <p:sp>
          <p:nvSpPr>
            <p:cNvPr id="18" name="Rectangle: Rounded Corners 17">
              <a:extLst>
                <a:ext uri="{FF2B5EF4-FFF2-40B4-BE49-F238E27FC236}">
                  <a16:creationId xmlns:a16="http://schemas.microsoft.com/office/drawing/2014/main" id="{D0D12760-CECA-1B75-95F2-C91993EAA4CC}"/>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Improvise, rehearse and refine</a:t>
              </a:r>
            </a:p>
          </p:txBody>
        </p:sp>
        <p:sp>
          <p:nvSpPr>
            <p:cNvPr id="19" name="Oval 18">
              <a:hlinkClick r:id="rId3" action="ppaction://hlinksldjump"/>
              <a:extLst>
                <a:ext uri="{FF2B5EF4-FFF2-40B4-BE49-F238E27FC236}">
                  <a16:creationId xmlns:a16="http://schemas.microsoft.com/office/drawing/2014/main" id="{5E4F801B-9DC2-EE5A-81A5-4E4D5F52CB9A}"/>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4</a:t>
              </a:r>
            </a:p>
          </p:txBody>
        </p:sp>
      </p:grpSp>
      <p:grpSp>
        <p:nvGrpSpPr>
          <p:cNvPr id="47" name="Group 46" descr="5. Swing musical features">
            <a:extLst>
              <a:ext uri="{FF2B5EF4-FFF2-40B4-BE49-F238E27FC236}">
                <a16:creationId xmlns:a16="http://schemas.microsoft.com/office/drawing/2014/main" id="{27F593F2-BDAF-5911-805A-A9C62D50C027}"/>
              </a:ext>
            </a:extLst>
          </p:cNvPr>
          <p:cNvGrpSpPr/>
          <p:nvPr/>
        </p:nvGrpSpPr>
        <p:grpSpPr>
          <a:xfrm>
            <a:off x="1150236" y="5509098"/>
            <a:ext cx="4684918" cy="917394"/>
            <a:chOff x="1150236" y="1289523"/>
            <a:chExt cx="4684918" cy="917394"/>
          </a:xfrm>
        </p:grpSpPr>
        <p:sp>
          <p:nvSpPr>
            <p:cNvPr id="48" name="Rectangle: Rounded Corners 47">
              <a:extLst>
                <a:ext uri="{FF2B5EF4-FFF2-40B4-BE49-F238E27FC236}">
                  <a16:creationId xmlns:a16="http://schemas.microsoft.com/office/drawing/2014/main" id="{5A819B3C-1FFB-7996-C9BD-7C8F48954EAE}"/>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Swing musical features</a:t>
              </a:r>
            </a:p>
          </p:txBody>
        </p:sp>
        <p:sp>
          <p:nvSpPr>
            <p:cNvPr id="49" name="Oval 48">
              <a:hlinkClick r:id="rId3" action="ppaction://hlinksldjump"/>
              <a:extLst>
                <a:ext uri="{FF2B5EF4-FFF2-40B4-BE49-F238E27FC236}">
                  <a16:creationId xmlns:a16="http://schemas.microsoft.com/office/drawing/2014/main" id="{EF8D14F6-2547-F328-C68B-2F2C846872CB}"/>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5</a:t>
              </a:r>
            </a:p>
          </p:txBody>
        </p:sp>
      </p:grpSp>
      <p:grpSp>
        <p:nvGrpSpPr>
          <p:cNvPr id="50" name="Group 49" descr="6. Funk">
            <a:extLst>
              <a:ext uri="{FF2B5EF4-FFF2-40B4-BE49-F238E27FC236}">
                <a16:creationId xmlns:a16="http://schemas.microsoft.com/office/drawing/2014/main" id="{95B58E35-F985-969F-50D0-7620460425DD}"/>
              </a:ext>
            </a:extLst>
          </p:cNvPr>
          <p:cNvGrpSpPr/>
          <p:nvPr/>
        </p:nvGrpSpPr>
        <p:grpSpPr>
          <a:xfrm>
            <a:off x="6084186" y="1289523"/>
            <a:ext cx="4684918" cy="917394"/>
            <a:chOff x="1150236" y="1289523"/>
            <a:chExt cx="4684918" cy="917394"/>
          </a:xfrm>
        </p:grpSpPr>
        <p:sp>
          <p:nvSpPr>
            <p:cNvPr id="51" name="Rectangle: Rounded Corners 50">
              <a:extLst>
                <a:ext uri="{FF2B5EF4-FFF2-40B4-BE49-F238E27FC236}">
                  <a16:creationId xmlns:a16="http://schemas.microsoft.com/office/drawing/2014/main" id="{98AF49DE-25F8-5250-937A-CF26253CC3A3}"/>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a:ea typeface="+mn-ea"/>
                  <a:cs typeface="+mn-cs"/>
                </a:rPr>
                <a:t>Funk</a:t>
              </a:r>
              <a:endPar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endParaRPr>
            </a:p>
          </p:txBody>
        </p:sp>
        <p:sp>
          <p:nvSpPr>
            <p:cNvPr id="52" name="Oval 51">
              <a:hlinkClick r:id="rId3" action="ppaction://hlinksldjump"/>
              <a:extLst>
                <a:ext uri="{FF2B5EF4-FFF2-40B4-BE49-F238E27FC236}">
                  <a16:creationId xmlns:a16="http://schemas.microsoft.com/office/drawing/2014/main" id="{00EE3FEF-6CC2-22B7-99E4-7537506F3DAB}"/>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6</a:t>
              </a:r>
            </a:p>
          </p:txBody>
        </p:sp>
      </p:grpSp>
      <p:grpSp>
        <p:nvGrpSpPr>
          <p:cNvPr id="53" name="Group 52" descr="7. Funk performance and improvisation">
            <a:extLst>
              <a:ext uri="{FF2B5EF4-FFF2-40B4-BE49-F238E27FC236}">
                <a16:creationId xmlns:a16="http://schemas.microsoft.com/office/drawing/2014/main" id="{D36EC27F-3AF5-781C-1A9F-6566F2C2D1F6}"/>
              </a:ext>
            </a:extLst>
          </p:cNvPr>
          <p:cNvGrpSpPr/>
          <p:nvPr/>
        </p:nvGrpSpPr>
        <p:grpSpPr>
          <a:xfrm>
            <a:off x="6084186" y="2344417"/>
            <a:ext cx="4684918" cy="917394"/>
            <a:chOff x="1150236" y="1289523"/>
            <a:chExt cx="4684918" cy="917394"/>
          </a:xfrm>
        </p:grpSpPr>
        <p:sp>
          <p:nvSpPr>
            <p:cNvPr id="54" name="Rectangle: Rounded Corners 53">
              <a:extLst>
                <a:ext uri="{FF2B5EF4-FFF2-40B4-BE49-F238E27FC236}">
                  <a16:creationId xmlns:a16="http://schemas.microsoft.com/office/drawing/2014/main" id="{D597DD5B-8C5C-B5F2-A9D4-7BA5EEFC4610}"/>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Funk performance and improvisation</a:t>
              </a:r>
            </a:p>
          </p:txBody>
        </p:sp>
        <p:sp>
          <p:nvSpPr>
            <p:cNvPr id="55" name="Oval 54">
              <a:hlinkClick r:id="rId3" action="ppaction://hlinksldjump"/>
              <a:extLst>
                <a:ext uri="{FF2B5EF4-FFF2-40B4-BE49-F238E27FC236}">
                  <a16:creationId xmlns:a16="http://schemas.microsoft.com/office/drawing/2014/main" id="{8869D128-BEA9-73FC-6A5E-589A2A41E39E}"/>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7</a:t>
              </a:r>
            </a:p>
          </p:txBody>
        </p:sp>
      </p:grpSp>
      <p:grpSp>
        <p:nvGrpSpPr>
          <p:cNvPr id="56" name="Group 55" descr="8. Improvise, rehearse and refine">
            <a:extLst>
              <a:ext uri="{FF2B5EF4-FFF2-40B4-BE49-F238E27FC236}">
                <a16:creationId xmlns:a16="http://schemas.microsoft.com/office/drawing/2014/main" id="{4EF8A385-FF1E-8342-8F83-7B059F8B38DB}"/>
              </a:ext>
            </a:extLst>
          </p:cNvPr>
          <p:cNvGrpSpPr/>
          <p:nvPr/>
        </p:nvGrpSpPr>
        <p:grpSpPr>
          <a:xfrm>
            <a:off x="6084186" y="3399311"/>
            <a:ext cx="4684918" cy="917394"/>
            <a:chOff x="1150236" y="1289523"/>
            <a:chExt cx="4684918" cy="917394"/>
          </a:xfrm>
        </p:grpSpPr>
        <p:sp>
          <p:nvSpPr>
            <p:cNvPr id="57" name="Rectangle: Rounded Corners 56">
              <a:extLst>
                <a:ext uri="{FF2B5EF4-FFF2-40B4-BE49-F238E27FC236}">
                  <a16:creationId xmlns:a16="http://schemas.microsoft.com/office/drawing/2014/main" id="{02A8BBED-39FD-0871-5051-A9CE29562FC7}"/>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Improvise, rehearse and refine</a:t>
              </a:r>
            </a:p>
          </p:txBody>
        </p:sp>
        <p:sp>
          <p:nvSpPr>
            <p:cNvPr id="58" name="Oval 57">
              <a:hlinkClick r:id="rId3" action="ppaction://hlinksldjump"/>
              <a:extLst>
                <a:ext uri="{FF2B5EF4-FFF2-40B4-BE49-F238E27FC236}">
                  <a16:creationId xmlns:a16="http://schemas.microsoft.com/office/drawing/2014/main" id="{7383504D-50B9-0D22-DF81-0A9412D4D305}"/>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8</a:t>
              </a:r>
            </a:p>
          </p:txBody>
        </p:sp>
      </p:grpSp>
      <p:grpSp>
        <p:nvGrpSpPr>
          <p:cNvPr id="59" name="Group 58" descr="9. Assessment preparation">
            <a:extLst>
              <a:ext uri="{FF2B5EF4-FFF2-40B4-BE49-F238E27FC236}">
                <a16:creationId xmlns:a16="http://schemas.microsoft.com/office/drawing/2014/main" id="{DA7AF943-E2D9-2564-BABE-C2D45D378696}"/>
              </a:ext>
            </a:extLst>
          </p:cNvPr>
          <p:cNvGrpSpPr/>
          <p:nvPr/>
        </p:nvGrpSpPr>
        <p:grpSpPr>
          <a:xfrm>
            <a:off x="6084186" y="4454205"/>
            <a:ext cx="4684918" cy="917394"/>
            <a:chOff x="1150236" y="1289523"/>
            <a:chExt cx="4684918" cy="917394"/>
          </a:xfrm>
        </p:grpSpPr>
        <p:sp>
          <p:nvSpPr>
            <p:cNvPr id="60" name="Rectangle: Rounded Corners 59">
              <a:extLst>
                <a:ext uri="{FF2B5EF4-FFF2-40B4-BE49-F238E27FC236}">
                  <a16:creationId xmlns:a16="http://schemas.microsoft.com/office/drawing/2014/main" id="{50162D65-82A0-4ACB-1318-69C667554969}"/>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Assessment preparation</a:t>
              </a:r>
            </a:p>
          </p:txBody>
        </p:sp>
        <p:sp>
          <p:nvSpPr>
            <p:cNvPr id="61" name="Oval 60">
              <a:hlinkClick r:id="rId3" action="ppaction://hlinksldjump"/>
              <a:extLst>
                <a:ext uri="{FF2B5EF4-FFF2-40B4-BE49-F238E27FC236}">
                  <a16:creationId xmlns:a16="http://schemas.microsoft.com/office/drawing/2014/main" id="{BA8852CD-C738-197B-25F2-F159C7744421}"/>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9</a:t>
              </a:r>
            </a:p>
          </p:txBody>
        </p:sp>
      </p:grpSp>
      <p:grpSp>
        <p:nvGrpSpPr>
          <p:cNvPr id="62" name="Group 61" descr="10. Assessment">
            <a:extLst>
              <a:ext uri="{FF2B5EF4-FFF2-40B4-BE49-F238E27FC236}">
                <a16:creationId xmlns:a16="http://schemas.microsoft.com/office/drawing/2014/main" id="{2BD97F8F-2B54-2DF9-164F-ABB5EEB1BCFC}"/>
              </a:ext>
            </a:extLst>
          </p:cNvPr>
          <p:cNvGrpSpPr/>
          <p:nvPr/>
        </p:nvGrpSpPr>
        <p:grpSpPr>
          <a:xfrm>
            <a:off x="6084186" y="5509098"/>
            <a:ext cx="4684918" cy="917394"/>
            <a:chOff x="1150236" y="1289523"/>
            <a:chExt cx="4684918" cy="917394"/>
          </a:xfrm>
        </p:grpSpPr>
        <p:sp>
          <p:nvSpPr>
            <p:cNvPr id="63" name="Rectangle: Rounded Corners 62">
              <a:extLst>
                <a:ext uri="{FF2B5EF4-FFF2-40B4-BE49-F238E27FC236}">
                  <a16:creationId xmlns:a16="http://schemas.microsoft.com/office/drawing/2014/main" id="{DFA4EB1D-B6B2-EA82-C7D8-D66401099DF4}"/>
                </a:ext>
                <a:ext uri="{C183D7F6-B498-43B3-948B-1728B52AA6E4}">
                  <adec:decorative xmlns:adec="http://schemas.microsoft.com/office/drawing/2017/decorative" val="1"/>
                </a:ext>
              </a:extLst>
            </p:cNvPr>
            <p:cNvSpPr/>
            <p:nvPr/>
          </p:nvSpPr>
          <p:spPr>
            <a:xfrm>
              <a:off x="1737298" y="12895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SemiBold" pitchFamily="2" charset="0"/>
                  <a:ea typeface="+mn-ea"/>
                  <a:cs typeface="+mn-cs"/>
                </a:rPr>
                <a:t>Assessment</a:t>
              </a:r>
            </a:p>
          </p:txBody>
        </p:sp>
        <p:sp>
          <p:nvSpPr>
            <p:cNvPr id="64" name="Oval 63">
              <a:hlinkClick r:id="rId3" action="ppaction://hlinksldjump"/>
              <a:extLst>
                <a:ext uri="{FF2B5EF4-FFF2-40B4-BE49-F238E27FC236}">
                  <a16:creationId xmlns:a16="http://schemas.microsoft.com/office/drawing/2014/main" id="{C52CB075-23F6-0E48-0F17-E1F9F6D49854}"/>
                </a:ext>
              </a:extLst>
            </p:cNvPr>
            <p:cNvSpPr/>
            <p:nvPr/>
          </p:nvSpPr>
          <p:spPr>
            <a:xfrm>
              <a:off x="1150236" y="131622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dirty="0">
                  <a:solidFill>
                    <a:schemeClr val="bg1"/>
                  </a:solidFill>
                  <a:latin typeface="Arial ExtraBold" pitchFamily="2" charset="0"/>
                </a:rPr>
                <a:t>10</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8616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6ED85-2B68-CA79-96F1-6C77DF57822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847A33D-4673-7125-E58B-2C5D82AA2D4E}"/>
              </a:ext>
            </a:extLst>
          </p:cNvPr>
          <p:cNvSpPr>
            <a:spLocks noGrp="1"/>
          </p:cNvSpPr>
          <p:nvPr>
            <p:ph type="title"/>
          </p:nvPr>
        </p:nvSpPr>
        <p:spPr>
          <a:xfrm>
            <a:off x="359999" y="360000"/>
            <a:ext cx="11483999" cy="545601"/>
          </a:xfrm>
        </p:spPr>
        <p:txBody>
          <a:bodyPr/>
          <a:lstStyle/>
          <a:p>
            <a:r>
              <a:rPr lang="en-AU" dirty="0">
                <a:latin typeface="Arial"/>
                <a:cs typeface="Arial"/>
              </a:rPr>
              <a:t>Activity 2.2 – diatonic chords – building, identifying and labelling (3)</a:t>
            </a:r>
            <a:br>
              <a:rPr lang="en-AU" sz="1800" b="1" dirty="0">
                <a:solidFill>
                  <a:srgbClr val="002664"/>
                </a:solidFill>
                <a:effectLst/>
                <a:latin typeface="Arial" panose="020B0604020202020204" pitchFamily="34" charset="0"/>
                <a:ea typeface="DengXian Light" panose="02010600030101010101" pitchFamily="2" charset="-122"/>
              </a:rPr>
            </a:br>
            <a:endParaRPr lang="en-AU" dirty="0"/>
          </a:p>
        </p:txBody>
      </p:sp>
      <p:sp>
        <p:nvSpPr>
          <p:cNvPr id="13" name="Text Placeholder 12">
            <a:extLst>
              <a:ext uri="{FF2B5EF4-FFF2-40B4-BE49-F238E27FC236}">
                <a16:creationId xmlns:a16="http://schemas.microsoft.com/office/drawing/2014/main" id="{E1B2828A-15F3-040C-F576-3E3E968B77CD}"/>
              </a:ext>
            </a:extLst>
          </p:cNvPr>
          <p:cNvSpPr>
            <a:spLocks noGrp="1"/>
          </p:cNvSpPr>
          <p:nvPr>
            <p:ph type="body" sz="quarter" idx="18"/>
          </p:nvPr>
        </p:nvSpPr>
        <p:spPr>
          <a:xfrm>
            <a:off x="354001" y="1531742"/>
            <a:ext cx="11483998" cy="356423"/>
          </a:xfrm>
        </p:spPr>
        <p:txBody>
          <a:bodyPr/>
          <a:lstStyle/>
          <a:p>
            <a:r>
              <a:rPr lang="en-AU" dirty="0">
                <a:latin typeface="Arial"/>
                <a:cs typeface="Arial"/>
              </a:rPr>
              <a:t>Diatonic chords in C worksheet</a:t>
            </a:r>
            <a:endParaRPr lang="en-US" dirty="0"/>
          </a:p>
        </p:txBody>
      </p:sp>
      <p:sp>
        <p:nvSpPr>
          <p:cNvPr id="12" name="Text Placeholder 11">
            <a:extLst>
              <a:ext uri="{FF2B5EF4-FFF2-40B4-BE49-F238E27FC236}">
                <a16:creationId xmlns:a16="http://schemas.microsoft.com/office/drawing/2014/main" id="{6E2FAD9B-6BBF-068E-266C-5D5B7628EC93}"/>
              </a:ext>
            </a:extLst>
          </p:cNvPr>
          <p:cNvSpPr>
            <a:spLocks noGrp="1"/>
          </p:cNvSpPr>
          <p:nvPr>
            <p:ph type="body" sz="quarter" idx="17"/>
          </p:nvPr>
        </p:nvSpPr>
        <p:spPr>
          <a:xfrm>
            <a:off x="359999" y="2050165"/>
            <a:ext cx="11484000" cy="4807835"/>
          </a:xfrm>
        </p:spPr>
        <p:txBody>
          <a:bodyPr/>
          <a:lstStyle/>
          <a:p>
            <a:r>
              <a:rPr lang="en-AU" sz="1800" dirty="0">
                <a:ea typeface="Calibri" panose="020F0502020204030204" pitchFamily="34" charset="0"/>
              </a:rPr>
              <a:t>3. </a:t>
            </a:r>
            <a:r>
              <a:rPr lang="en-AU" sz="1800" dirty="0">
                <a:effectLst/>
                <a:latin typeface="Arial" panose="020B0604020202020204" pitchFamily="34" charset="0"/>
                <a:ea typeface="Calibri" panose="020F0502020204030204" pitchFamily="34" charset="0"/>
              </a:rPr>
              <a:t>We will now add a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note to each chord, producing a mix of major7 and minor7 chords , plus 1 dominant chord (chord V) and a half-diminished chord (chord vii). Play each chord on the keyboard and listen to the scale now harmonised as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chords.</a:t>
            </a:r>
            <a:endParaRPr lang="en-AU" sz="1600" dirty="0">
              <a:latin typeface="Arial" panose="020B0604020202020204" pitchFamily="34" charset="0"/>
              <a:ea typeface="Calibri" panose="020F0502020204030204" pitchFamily="34" charset="0"/>
            </a:endParaRPr>
          </a:p>
          <a:p>
            <a:endParaRPr lang="en-AU" sz="1800" dirty="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pic>
        <p:nvPicPr>
          <p:cNvPr id="2" name="Picture 1" descr="This image consists of one line of staff notation in treble clef with 7, 7th chords written in semibreves. The chords are Cmaj7, Dm7, Em7, Fmaj7, G7, Am7 and Bm7b5. The chord names and roman numerals are also labelled.">
            <a:extLst>
              <a:ext uri="{FF2B5EF4-FFF2-40B4-BE49-F238E27FC236}">
                <a16:creationId xmlns:a16="http://schemas.microsoft.com/office/drawing/2014/main" id="{0C268F81-29CB-A846-A340-F377BB1F3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941" y="3809256"/>
            <a:ext cx="10389134" cy="1562180"/>
          </a:xfrm>
          <a:prstGeom prst="rect">
            <a:avLst/>
          </a:prstGeom>
        </p:spPr>
      </p:pic>
      <p:sp>
        <p:nvSpPr>
          <p:cNvPr id="3" name="Slide Number Placeholder 2">
            <a:extLst>
              <a:ext uri="{FF2B5EF4-FFF2-40B4-BE49-F238E27FC236}">
                <a16:creationId xmlns:a16="http://schemas.microsoft.com/office/drawing/2014/main" id="{11ADB8F3-01E1-E67C-3E1B-5AC725F2413B}"/>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176674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C219E-C4E9-1ADF-F5C7-476B38A0914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0E3C083-70C0-DCC8-FF1D-1DEC7B53AC28}"/>
              </a:ext>
            </a:extLst>
          </p:cNvPr>
          <p:cNvSpPr>
            <a:spLocks noGrp="1"/>
          </p:cNvSpPr>
          <p:nvPr>
            <p:ph type="title"/>
          </p:nvPr>
        </p:nvSpPr>
        <p:spPr>
          <a:xfrm>
            <a:off x="359999" y="360000"/>
            <a:ext cx="11483999" cy="545601"/>
          </a:xfrm>
        </p:spPr>
        <p:txBody>
          <a:bodyPr/>
          <a:lstStyle/>
          <a:p>
            <a:r>
              <a:rPr lang="en-AU" dirty="0">
                <a:latin typeface="Arial"/>
                <a:cs typeface="Arial"/>
              </a:rPr>
              <a:t>Activity 2.2 – diatonic chords – building, identifying and labelling (4)</a:t>
            </a:r>
            <a:br>
              <a:rPr lang="en-AU" sz="1800" b="1" dirty="0">
                <a:solidFill>
                  <a:srgbClr val="002664"/>
                </a:solidFill>
                <a:effectLst/>
                <a:latin typeface="Arial" panose="020B0604020202020204" pitchFamily="34" charset="0"/>
                <a:ea typeface="DengXian Light" panose="02010600030101010101" pitchFamily="2" charset="-122"/>
              </a:rPr>
            </a:br>
            <a:endParaRPr lang="en-AU" dirty="0"/>
          </a:p>
        </p:txBody>
      </p:sp>
      <p:sp>
        <p:nvSpPr>
          <p:cNvPr id="13" name="Text Placeholder 12">
            <a:extLst>
              <a:ext uri="{FF2B5EF4-FFF2-40B4-BE49-F238E27FC236}">
                <a16:creationId xmlns:a16="http://schemas.microsoft.com/office/drawing/2014/main" id="{C0F858A8-A091-9355-0FBD-281DB28E26D7}"/>
              </a:ext>
            </a:extLst>
          </p:cNvPr>
          <p:cNvSpPr>
            <a:spLocks noGrp="1"/>
          </p:cNvSpPr>
          <p:nvPr>
            <p:ph type="body" sz="quarter" idx="18"/>
          </p:nvPr>
        </p:nvSpPr>
        <p:spPr>
          <a:xfrm>
            <a:off x="354001" y="1531742"/>
            <a:ext cx="11483998" cy="356423"/>
          </a:xfrm>
        </p:spPr>
        <p:txBody>
          <a:bodyPr/>
          <a:lstStyle/>
          <a:p>
            <a:r>
              <a:rPr lang="en-AU" dirty="0">
                <a:latin typeface="Arial"/>
                <a:cs typeface="Arial"/>
              </a:rPr>
              <a:t>Diatonic chords in C worksheet</a:t>
            </a:r>
            <a:endParaRPr lang="en-US" dirty="0"/>
          </a:p>
        </p:txBody>
      </p:sp>
      <p:sp>
        <p:nvSpPr>
          <p:cNvPr id="12" name="Text Placeholder 11">
            <a:extLst>
              <a:ext uri="{FF2B5EF4-FFF2-40B4-BE49-F238E27FC236}">
                <a16:creationId xmlns:a16="http://schemas.microsoft.com/office/drawing/2014/main" id="{9CA46BAD-85C0-0753-4390-3F33191822D1}"/>
              </a:ext>
            </a:extLst>
          </p:cNvPr>
          <p:cNvSpPr>
            <a:spLocks noGrp="1"/>
          </p:cNvSpPr>
          <p:nvPr>
            <p:ph type="body" sz="quarter" idx="17"/>
          </p:nvPr>
        </p:nvSpPr>
        <p:spPr>
          <a:xfrm>
            <a:off x="359999" y="2050165"/>
            <a:ext cx="11484000" cy="3994585"/>
          </a:xfrm>
        </p:spPr>
        <p:txBody>
          <a:bodyPr/>
          <a:lstStyle/>
          <a:p>
            <a:pPr>
              <a:spcBef>
                <a:spcPts val="1200"/>
              </a:spcBef>
              <a:spcAft>
                <a:spcPts val="600"/>
              </a:spcAft>
              <a:buNone/>
            </a:pPr>
            <a:r>
              <a:rPr lang="en-AU" sz="1800" dirty="0">
                <a:ea typeface="Calibri" panose="020F0502020204030204" pitchFamily="34" charset="0"/>
              </a:rPr>
              <a:t>4. </a:t>
            </a:r>
            <a:r>
              <a:rPr lang="en-AU" sz="1800" dirty="0">
                <a:effectLst/>
                <a:latin typeface="Arial" panose="020B0604020202020204" pitchFamily="34" charset="0"/>
                <a:ea typeface="Calibri" panose="020F0502020204030204" pitchFamily="34" charset="0"/>
              </a:rPr>
              <a:t>A common jazz  chord progression used is the ii, V, I. Listen to this chord progression as it is played on a loop by your teacher on the keyboard.</a:t>
            </a:r>
          </a:p>
          <a:p>
            <a:pPr>
              <a:spcBef>
                <a:spcPts val="1200"/>
              </a:spcBef>
              <a:spcAft>
                <a:spcPts val="600"/>
              </a:spcAft>
              <a:buNone/>
            </a:pPr>
            <a:endParaRPr lang="en-AU" sz="1800" dirty="0">
              <a:ea typeface="Calibri" panose="020F0502020204030204" pitchFamily="34" charset="0"/>
            </a:endParaRPr>
          </a:p>
          <a:p>
            <a:pPr>
              <a:spcBef>
                <a:spcPts val="1200"/>
              </a:spcBef>
              <a:spcAft>
                <a:spcPts val="600"/>
              </a:spcAft>
              <a:buNone/>
            </a:pPr>
            <a:endParaRPr lang="en-AU" sz="1800" dirty="0">
              <a:ea typeface="Calibri" panose="020F0502020204030204" pitchFamily="34" charset="0"/>
            </a:endParaRPr>
          </a:p>
          <a:p>
            <a:pPr>
              <a:spcBef>
                <a:spcPts val="1200"/>
              </a:spcBef>
              <a:spcAft>
                <a:spcPts val="600"/>
              </a:spcAft>
              <a:buNone/>
            </a:pPr>
            <a:endParaRPr lang="en-AU" sz="1800" dirty="0">
              <a:ea typeface="Calibri" panose="020F0502020204030204" pitchFamily="34" charset="0"/>
            </a:endParaRPr>
          </a:p>
          <a:p>
            <a:pPr>
              <a:spcBef>
                <a:spcPts val="1200"/>
              </a:spcBef>
              <a:spcAft>
                <a:spcPts val="600"/>
              </a:spcAft>
            </a:pPr>
            <a:r>
              <a:rPr lang="en-AU" sz="1800" dirty="0">
                <a:ea typeface="Calibri" panose="020F0502020204030204" pitchFamily="34" charset="0"/>
              </a:rPr>
              <a:t>5. </a:t>
            </a:r>
            <a:r>
              <a:rPr lang="en-AU" sz="1800" dirty="0">
                <a:effectLst/>
                <a:latin typeface="Arial" panose="020B0604020202020204" pitchFamily="34" charset="0"/>
                <a:ea typeface="Calibri" panose="020F0502020204030204" pitchFamily="34" charset="0"/>
              </a:rPr>
              <a:t>Play these chords on the keyboard. Start by playing the triads, then the 7</a:t>
            </a:r>
            <a:r>
              <a:rPr lang="en-AU" sz="1800" baseline="30000" dirty="0">
                <a:effectLst/>
                <a:latin typeface="Arial" panose="020B0604020202020204" pitchFamily="34" charset="0"/>
                <a:ea typeface="Calibri" panose="020F0502020204030204" pitchFamily="34" charset="0"/>
              </a:rPr>
              <a:t>th</a:t>
            </a:r>
            <a:r>
              <a:rPr lang="en-AU" sz="1800" dirty="0">
                <a:effectLst/>
                <a:latin typeface="Arial" panose="020B0604020202020204" pitchFamily="34" charset="0"/>
                <a:ea typeface="Calibri" panose="020F0502020204030204" pitchFamily="34" charset="0"/>
              </a:rPr>
              <a:t> chords, then the ii – V – I progression.</a:t>
            </a:r>
          </a:p>
          <a:p>
            <a:pPr>
              <a:spcBef>
                <a:spcPts val="1200"/>
              </a:spcBef>
              <a:spcAft>
                <a:spcPts val="600"/>
              </a:spcAft>
              <a:buNone/>
            </a:pPr>
            <a:endParaRPr lang="en-AU" sz="1800" dirty="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pic>
        <p:nvPicPr>
          <p:cNvPr id="4" name="Picture 3" descr="This image consists of one line of staff notation in treble clef with 4 chords written in semibreves outlining the ii, V I chord progression. The chords are: Dm7, G7, Cmaj7 and Cmaj 7.">
            <a:extLst>
              <a:ext uri="{FF2B5EF4-FFF2-40B4-BE49-F238E27FC236}">
                <a16:creationId xmlns:a16="http://schemas.microsoft.com/office/drawing/2014/main" id="{F8807BAB-E36C-DDE1-160C-2FDE9BD12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267" y="3165151"/>
            <a:ext cx="10363733" cy="1581231"/>
          </a:xfrm>
          <a:prstGeom prst="rect">
            <a:avLst/>
          </a:prstGeom>
        </p:spPr>
      </p:pic>
      <p:sp>
        <p:nvSpPr>
          <p:cNvPr id="3" name="Slide Number Placeholder 2">
            <a:extLst>
              <a:ext uri="{FF2B5EF4-FFF2-40B4-BE49-F238E27FC236}">
                <a16:creationId xmlns:a16="http://schemas.microsoft.com/office/drawing/2014/main" id="{FDDE3991-195D-BAC6-1865-685D171608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4975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79766-F21B-1111-79A6-BF68D5275F7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24F4886-E60B-A020-B4BD-5A821923D3AF}"/>
              </a:ext>
            </a:extLst>
          </p:cNvPr>
          <p:cNvSpPr>
            <a:spLocks noGrp="1"/>
          </p:cNvSpPr>
          <p:nvPr>
            <p:ph type="title"/>
          </p:nvPr>
        </p:nvSpPr>
        <p:spPr>
          <a:xfrm>
            <a:off x="359999" y="360000"/>
            <a:ext cx="11483999" cy="545601"/>
          </a:xfrm>
        </p:spPr>
        <p:txBody>
          <a:bodyPr/>
          <a:lstStyle/>
          <a:p>
            <a:r>
              <a:rPr lang="en-AU" dirty="0">
                <a:latin typeface="Arial"/>
                <a:cs typeface="Arial"/>
              </a:rPr>
              <a:t>Activity 2.2 – diatonic chords – building, identifying and labelling (5)</a:t>
            </a:r>
            <a:br>
              <a:rPr lang="en-AU" sz="1800" b="1" dirty="0">
                <a:solidFill>
                  <a:srgbClr val="002664"/>
                </a:solidFill>
                <a:effectLst/>
                <a:latin typeface="Arial" panose="020B0604020202020204" pitchFamily="34" charset="0"/>
                <a:ea typeface="DengXian Light" panose="02010600030101010101" pitchFamily="2" charset="-122"/>
              </a:rPr>
            </a:br>
            <a:endParaRPr lang="en-AU" dirty="0"/>
          </a:p>
        </p:txBody>
      </p:sp>
      <p:sp>
        <p:nvSpPr>
          <p:cNvPr id="13" name="Text Placeholder 12">
            <a:extLst>
              <a:ext uri="{FF2B5EF4-FFF2-40B4-BE49-F238E27FC236}">
                <a16:creationId xmlns:a16="http://schemas.microsoft.com/office/drawing/2014/main" id="{6B32B5DB-F187-D12D-7CF6-D4A6928DA17A}"/>
              </a:ext>
            </a:extLst>
          </p:cNvPr>
          <p:cNvSpPr>
            <a:spLocks noGrp="1"/>
          </p:cNvSpPr>
          <p:nvPr>
            <p:ph type="body" sz="quarter" idx="18"/>
          </p:nvPr>
        </p:nvSpPr>
        <p:spPr>
          <a:xfrm>
            <a:off x="354001" y="1531742"/>
            <a:ext cx="11483998" cy="356423"/>
          </a:xfrm>
        </p:spPr>
        <p:txBody>
          <a:bodyPr/>
          <a:lstStyle/>
          <a:p>
            <a:r>
              <a:rPr lang="en-AU" dirty="0">
                <a:latin typeface="Arial"/>
                <a:cs typeface="Arial"/>
              </a:rPr>
              <a:t>Extension jazz chords</a:t>
            </a:r>
            <a:endParaRPr lang="en-US" dirty="0"/>
          </a:p>
        </p:txBody>
      </p:sp>
      <p:sp>
        <p:nvSpPr>
          <p:cNvPr id="12" name="Text Placeholder 11">
            <a:extLst>
              <a:ext uri="{FF2B5EF4-FFF2-40B4-BE49-F238E27FC236}">
                <a16:creationId xmlns:a16="http://schemas.microsoft.com/office/drawing/2014/main" id="{8AEC0C82-DC58-6B76-8154-ECF711C02882}"/>
              </a:ext>
            </a:extLst>
          </p:cNvPr>
          <p:cNvSpPr>
            <a:spLocks noGrp="1"/>
          </p:cNvSpPr>
          <p:nvPr>
            <p:ph type="body" sz="quarter" idx="17"/>
          </p:nvPr>
        </p:nvSpPr>
        <p:spPr>
          <a:xfrm>
            <a:off x="359999" y="2050165"/>
            <a:ext cx="7312401" cy="3994585"/>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Examine the notation for diatonic chords that extend even further than the 7th. These chords may include intervals of 9</a:t>
            </a:r>
            <a:r>
              <a:rPr lang="en-AU" sz="1800" baseline="30000" dirty="0">
                <a:effectLst/>
                <a:latin typeface="Arial" panose="020B0604020202020204" pitchFamily="34" charset="0"/>
                <a:ea typeface="Calibri" panose="020F0502020204030204" pitchFamily="34" charset="0"/>
              </a:rPr>
              <a:t>ths</a:t>
            </a:r>
            <a:r>
              <a:rPr lang="en-AU" sz="1800" dirty="0">
                <a:effectLst/>
                <a:latin typeface="Arial" panose="020B0604020202020204" pitchFamily="34" charset="0"/>
                <a:ea typeface="Calibri" panose="020F0502020204030204" pitchFamily="34" charset="0"/>
              </a:rPr>
              <a:t>, 11</a:t>
            </a:r>
            <a:r>
              <a:rPr lang="en-AU" sz="1800" baseline="30000" dirty="0">
                <a:effectLst/>
                <a:latin typeface="Arial" panose="020B0604020202020204" pitchFamily="34" charset="0"/>
                <a:ea typeface="Calibri" panose="020F0502020204030204" pitchFamily="34" charset="0"/>
              </a:rPr>
              <a:t>ths</a:t>
            </a:r>
            <a:r>
              <a:rPr lang="en-AU" sz="1800" dirty="0">
                <a:effectLst/>
                <a:latin typeface="Arial" panose="020B0604020202020204" pitchFamily="34" charset="0"/>
                <a:ea typeface="Calibri" panose="020F0502020204030204" pitchFamily="34" charset="0"/>
              </a:rPr>
              <a:t> and/or 13</a:t>
            </a:r>
            <a:r>
              <a:rPr lang="en-AU" sz="1800" baseline="30000" dirty="0">
                <a:effectLst/>
                <a:latin typeface="Arial" panose="020B0604020202020204" pitchFamily="34" charset="0"/>
                <a:ea typeface="Calibri" panose="020F0502020204030204" pitchFamily="34" charset="0"/>
              </a:rPr>
              <a:t>ths.</a:t>
            </a:r>
            <a:endParaRPr lang="en-AU" sz="1800" dirty="0">
              <a:ea typeface="Calibri" panose="020F0502020204030204" pitchFamily="34" charset="0"/>
            </a:endParaRPr>
          </a:p>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pic>
        <p:nvPicPr>
          <p:cNvPr id="2" name="Picture 1" descr="This image consists of one line of staff notation in treble clef with extended jazz chords stacked 7, and then piano notation in treble and bass clef with the same chords voiced differently using spread voicing. Chords include: Cmaj9(add 13), Dm11, Em7(add 11), Fmaj9 (add 13), G 13, Am11 and Bm7b5add11.">
            <a:extLst>
              <a:ext uri="{FF2B5EF4-FFF2-40B4-BE49-F238E27FC236}">
                <a16:creationId xmlns:a16="http://schemas.microsoft.com/office/drawing/2014/main" id="{C15F43B5-61CD-A413-C540-F50737842855}"/>
              </a:ext>
            </a:extLst>
          </p:cNvPr>
          <p:cNvPicPr>
            <a:picLocks noChangeAspect="1"/>
          </p:cNvPicPr>
          <p:nvPr/>
        </p:nvPicPr>
        <p:blipFill>
          <a:blip r:embed="rId2"/>
          <a:stretch>
            <a:fillRect/>
          </a:stretch>
        </p:blipFill>
        <p:spPr>
          <a:xfrm>
            <a:off x="359999" y="3032729"/>
            <a:ext cx="7312401" cy="3338367"/>
          </a:xfrm>
          <a:prstGeom prst="rect">
            <a:avLst/>
          </a:prstGeom>
        </p:spPr>
      </p:pic>
      <p:sp>
        <p:nvSpPr>
          <p:cNvPr id="5" name="Rectangle: Rounded Corners 4">
            <a:extLst>
              <a:ext uri="{FF2B5EF4-FFF2-40B4-BE49-F238E27FC236}">
                <a16:creationId xmlns:a16="http://schemas.microsoft.com/office/drawing/2014/main" id="{2239F79A-902D-24AA-4CBC-64AB7393F6B7}"/>
              </a:ext>
            </a:extLst>
          </p:cNvPr>
          <p:cNvSpPr/>
          <p:nvPr/>
        </p:nvSpPr>
        <p:spPr>
          <a:xfrm>
            <a:off x="8212667" y="1363133"/>
            <a:ext cx="3619334" cy="5007963"/>
          </a:xfrm>
          <a:prstGeom prst="roundRect">
            <a:avLst>
              <a:gd name="adj" fmla="val 614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Bef>
                <a:spcPts val="1200"/>
              </a:spcBef>
              <a:spcAft>
                <a:spcPts val="600"/>
              </a:spcAft>
            </a:pPr>
            <a:r>
              <a:rPr lang="en-AU" sz="1600" b="1" dirty="0">
                <a:solidFill>
                  <a:schemeClr val="tx1"/>
                </a:solidFill>
                <a:latin typeface="Arial" panose="020B0604020202020204" pitchFamily="34" charset="0"/>
                <a:cs typeface="Arial" panose="020B0604020202020204" pitchFamily="34" charset="0"/>
              </a:rPr>
              <a:t>Steps:</a:t>
            </a:r>
          </a:p>
          <a:p>
            <a:pPr marL="342900" indent="-342900">
              <a:lnSpc>
                <a:spcPct val="150000"/>
              </a:lnSpc>
              <a:spcBef>
                <a:spcPts val="1200"/>
              </a:spcBef>
              <a:spcAft>
                <a:spcPts val="600"/>
              </a:spcAft>
              <a:buFont typeface="+mj-lt"/>
              <a:buAutoNum type="arabicPeriod"/>
            </a:pPr>
            <a:r>
              <a:rPr lang="en-AU" sz="1600" dirty="0">
                <a:solidFill>
                  <a:schemeClr val="tx1"/>
                </a:solidFill>
                <a:latin typeface="Arial" panose="020B0604020202020204" pitchFamily="34" charset="0"/>
                <a:cs typeface="Arial" panose="020B0604020202020204" pitchFamily="34" charset="0"/>
              </a:rPr>
              <a:t>Perform the jazz piano voicings of these chords in root position. Compare the sound to the 7th chords. </a:t>
            </a:r>
          </a:p>
          <a:p>
            <a:pPr marL="342900" indent="-342900">
              <a:lnSpc>
                <a:spcPct val="150000"/>
              </a:lnSpc>
              <a:spcBef>
                <a:spcPts val="1200"/>
              </a:spcBef>
              <a:spcAft>
                <a:spcPts val="600"/>
              </a:spcAft>
              <a:buFont typeface="+mj-lt"/>
              <a:buAutoNum type="arabicPeriod"/>
            </a:pPr>
            <a:r>
              <a:rPr lang="en-AU" sz="1600" dirty="0">
                <a:solidFill>
                  <a:schemeClr val="tx1"/>
                </a:solidFill>
                <a:latin typeface="Arial" panose="020B0604020202020204" pitchFamily="34" charset="0"/>
                <a:cs typeface="Arial" panose="020B0604020202020204" pitchFamily="34" charset="0"/>
              </a:rPr>
              <a:t>Play the same chords using different inversions as notated above.</a:t>
            </a:r>
          </a:p>
          <a:p>
            <a:pPr marL="342900" indent="-342900">
              <a:lnSpc>
                <a:spcPct val="150000"/>
              </a:lnSpc>
              <a:spcBef>
                <a:spcPts val="1200"/>
              </a:spcBef>
              <a:spcAft>
                <a:spcPts val="600"/>
              </a:spcAft>
              <a:buFont typeface="+mj-lt"/>
              <a:buAutoNum type="arabicPeriod"/>
            </a:pPr>
            <a:r>
              <a:rPr lang="en-AU" sz="1600" dirty="0">
                <a:solidFill>
                  <a:schemeClr val="tx1"/>
                </a:solidFill>
                <a:latin typeface="Arial" panose="020B0604020202020204" pitchFamily="34" charset="0"/>
                <a:cs typeface="Arial" panose="020B0604020202020204" pitchFamily="34" charset="0"/>
              </a:rPr>
              <a:t>Experiment with other voicings as outlined in Activity 2.1.</a:t>
            </a:r>
          </a:p>
        </p:txBody>
      </p:sp>
      <p:sp>
        <p:nvSpPr>
          <p:cNvPr id="3" name="Slide Number Placeholder 2">
            <a:extLst>
              <a:ext uri="{FF2B5EF4-FFF2-40B4-BE49-F238E27FC236}">
                <a16:creationId xmlns:a16="http://schemas.microsoft.com/office/drawing/2014/main" id="{BE6E24C5-B2F2-9BBF-ED1F-37FA5F3727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131715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5FAA-C928-1D40-A2CE-86DC1E3A4C6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0F02411-39EA-2A91-456B-FA356AC1CF7D}"/>
              </a:ext>
            </a:extLst>
          </p:cNvPr>
          <p:cNvSpPr>
            <a:spLocks noGrp="1"/>
          </p:cNvSpPr>
          <p:nvPr>
            <p:ph type="title"/>
          </p:nvPr>
        </p:nvSpPr>
        <p:spPr>
          <a:xfrm>
            <a:off x="359999" y="360000"/>
            <a:ext cx="11483999" cy="545601"/>
          </a:xfrm>
        </p:spPr>
        <p:txBody>
          <a:bodyPr/>
          <a:lstStyle/>
          <a:p>
            <a:r>
              <a:rPr lang="en-AU">
                <a:latin typeface="Arial"/>
                <a:cs typeface="Arial"/>
              </a:rPr>
              <a:t>Activity 2.3 – ii – V – I</a:t>
            </a:r>
            <a:endParaRPr lang="en-AU"/>
          </a:p>
        </p:txBody>
      </p:sp>
      <p:sp>
        <p:nvSpPr>
          <p:cNvPr id="13" name="Text Placeholder 12">
            <a:extLst>
              <a:ext uri="{FF2B5EF4-FFF2-40B4-BE49-F238E27FC236}">
                <a16:creationId xmlns:a16="http://schemas.microsoft.com/office/drawing/2014/main" id="{33C9B099-4093-D838-D77D-4FC2F09A275B}"/>
              </a:ext>
            </a:extLst>
          </p:cNvPr>
          <p:cNvSpPr>
            <a:spLocks noGrp="1"/>
          </p:cNvSpPr>
          <p:nvPr>
            <p:ph type="body" sz="quarter" idx="18"/>
          </p:nvPr>
        </p:nvSpPr>
        <p:spPr>
          <a:xfrm>
            <a:off x="360000" y="982520"/>
            <a:ext cx="11483998" cy="356423"/>
          </a:xfrm>
        </p:spPr>
        <p:txBody>
          <a:bodyPr/>
          <a:lstStyle/>
          <a:p>
            <a:r>
              <a:rPr lang="en-AU">
                <a:latin typeface="Arial"/>
                <a:cs typeface="Arial"/>
              </a:rPr>
              <a:t>The ii – V – I  chord progression</a:t>
            </a:r>
            <a:endParaRPr lang="en-US"/>
          </a:p>
        </p:txBody>
      </p:sp>
      <p:sp>
        <p:nvSpPr>
          <p:cNvPr id="12" name="Text Placeholder 11">
            <a:extLst>
              <a:ext uri="{FF2B5EF4-FFF2-40B4-BE49-F238E27FC236}">
                <a16:creationId xmlns:a16="http://schemas.microsoft.com/office/drawing/2014/main" id="{1BBCA0EE-29F3-4D45-C139-1782D3502C15}"/>
              </a:ext>
            </a:extLst>
          </p:cNvPr>
          <p:cNvSpPr>
            <a:spLocks noGrp="1"/>
          </p:cNvSpPr>
          <p:nvPr>
            <p:ph type="body" sz="quarter" idx="17"/>
          </p:nvPr>
        </p:nvSpPr>
        <p:spPr/>
        <p:txBody>
          <a:bodyPr vert="horz" lIns="0" tIns="0" rIns="0" bIns="0" rtlCol="0" anchor="t">
            <a:noAutofit/>
          </a:bodyPr>
          <a:lstStyle/>
          <a:p>
            <a:r>
              <a:rPr lang="en-AU" sz="1800" dirty="0">
                <a:latin typeface="Arial"/>
                <a:cs typeface="Arial"/>
              </a:rPr>
              <a:t>One of the most common chord progressions in jazz is the ii – V – I.</a:t>
            </a:r>
          </a:p>
          <a:p>
            <a:r>
              <a:rPr lang="en-AU" sz="1800" dirty="0">
                <a:latin typeface="Arial"/>
                <a:cs typeface="Arial"/>
              </a:rPr>
              <a:t>In the key of C major, this chord progression, with 7</a:t>
            </a:r>
            <a:r>
              <a:rPr lang="en-AU" sz="1800" baseline="30000" dirty="0">
                <a:latin typeface="Arial"/>
                <a:cs typeface="Arial"/>
              </a:rPr>
              <a:t>th</a:t>
            </a:r>
            <a:r>
              <a:rPr lang="en-AU" sz="1800" dirty="0">
                <a:latin typeface="Arial"/>
                <a:cs typeface="Arial"/>
              </a:rPr>
              <a:t> chord extensions, is:</a:t>
            </a:r>
          </a:p>
          <a:p>
            <a:r>
              <a:rPr lang="en-AU" b="1" dirty="0">
                <a:latin typeface="Arial"/>
                <a:cs typeface="Arial"/>
              </a:rPr>
              <a:t>    ||:   Dm7   |   G7    |   Cmaj7   |    Cmaj7   :||</a:t>
            </a:r>
          </a:p>
          <a:p>
            <a:endParaRPr lang="en-AU" sz="1100" dirty="0">
              <a:latin typeface="Arial"/>
              <a:cs typeface="Arial"/>
            </a:endParaRPr>
          </a:p>
          <a:p>
            <a:r>
              <a:rPr lang="en-AU" sz="1800" dirty="0">
                <a:latin typeface="Arial"/>
                <a:cs typeface="Arial"/>
              </a:rPr>
              <a:t>These chords are arranged into </a:t>
            </a:r>
            <a:r>
              <a:rPr lang="en-AU" sz="1800" b="1" dirty="0">
                <a:latin typeface="Arial"/>
                <a:cs typeface="Arial"/>
              </a:rPr>
              <a:t>voicings. </a:t>
            </a:r>
            <a:r>
              <a:rPr lang="en-AU" sz="1800" dirty="0">
                <a:latin typeface="Arial"/>
                <a:cs typeface="Arial"/>
              </a:rPr>
              <a:t>Voicings help the performer balance the various notes in the jazz chords. Jazz musicians also substitute more colourful notes from the extensions of these chords into the voicing. </a:t>
            </a:r>
          </a:p>
          <a:p>
            <a:r>
              <a:rPr lang="en-AU" sz="1800" dirty="0">
                <a:latin typeface="Arial"/>
                <a:cs typeface="Arial"/>
              </a:rPr>
              <a:t>Learn this chord progression and ways to perform it in the bossa nova style using the step-by-step instructions for your instrument. You may like to play along with the </a:t>
            </a:r>
            <a:r>
              <a:rPr lang="en-AU" sz="1800" dirty="0">
                <a:latin typeface="Arial"/>
                <a:cs typeface="Arial"/>
                <a:hlinkClick r:id="rId2"/>
              </a:rPr>
              <a:t>bossa nova backing track</a:t>
            </a:r>
            <a:r>
              <a:rPr lang="en-AU" sz="1800" dirty="0">
                <a:latin typeface="Arial"/>
                <a:cs typeface="Arial"/>
              </a:rPr>
              <a:t>.</a:t>
            </a:r>
          </a:p>
        </p:txBody>
      </p:sp>
      <p:sp>
        <p:nvSpPr>
          <p:cNvPr id="3" name="Slide Number Placeholder 2">
            <a:extLst>
              <a:ext uri="{FF2B5EF4-FFF2-40B4-BE49-F238E27FC236}">
                <a16:creationId xmlns:a16="http://schemas.microsoft.com/office/drawing/2014/main" id="{24793F71-5A67-6CBB-096E-79A8AEAADD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35889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F7097-7FAC-6D10-1721-DFE6357CBB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1ECF65-703E-7249-7D1F-9789BCFF0AC9}"/>
              </a:ext>
            </a:extLst>
          </p:cNvPr>
          <p:cNvSpPr>
            <a:spLocks noGrp="1"/>
          </p:cNvSpPr>
          <p:nvPr>
            <p:ph type="title"/>
          </p:nvPr>
        </p:nvSpPr>
        <p:spPr/>
        <p:txBody>
          <a:bodyPr/>
          <a:lstStyle/>
          <a:p>
            <a:r>
              <a:rPr lang="en-AU" dirty="0"/>
              <a:t>Activity 2.4 – scatting and improvising a melody (1)</a:t>
            </a:r>
          </a:p>
        </p:txBody>
      </p:sp>
      <p:sp>
        <p:nvSpPr>
          <p:cNvPr id="4" name="Text Placeholder 3">
            <a:extLst>
              <a:ext uri="{FF2B5EF4-FFF2-40B4-BE49-F238E27FC236}">
                <a16:creationId xmlns:a16="http://schemas.microsoft.com/office/drawing/2014/main" id="{48B2DAC8-5F8A-1FCA-324E-CE102728CD96}"/>
              </a:ext>
            </a:extLst>
          </p:cNvPr>
          <p:cNvSpPr>
            <a:spLocks noGrp="1"/>
          </p:cNvSpPr>
          <p:nvPr>
            <p:ph type="body" sz="quarter" idx="18"/>
          </p:nvPr>
        </p:nvSpPr>
        <p:spPr>
          <a:xfrm>
            <a:off x="359999" y="1084121"/>
            <a:ext cx="11483999" cy="310015"/>
          </a:xfrm>
        </p:spPr>
        <p:txBody>
          <a:bodyPr/>
          <a:lstStyle/>
          <a:p>
            <a:r>
              <a:rPr lang="en-AU"/>
              <a:t>Musical terms unpacked – what is scatting?</a:t>
            </a:r>
          </a:p>
        </p:txBody>
      </p:sp>
      <p:pic>
        <p:nvPicPr>
          <p:cNvPr id="6" name="Picture 5" descr="A person playing piano with a microphone">
            <a:extLst>
              <a:ext uri="{FF2B5EF4-FFF2-40B4-BE49-F238E27FC236}">
                <a16:creationId xmlns:a16="http://schemas.microsoft.com/office/drawing/2014/main" id="{1CA3BCFC-9087-C2E9-121F-D59A9488D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446" y="1812573"/>
            <a:ext cx="5559552" cy="3708178"/>
          </a:xfrm>
          <a:prstGeom prst="rect">
            <a:avLst/>
          </a:prstGeom>
        </p:spPr>
      </p:pic>
      <p:sp>
        <p:nvSpPr>
          <p:cNvPr id="7" name="TextBox 6">
            <a:extLst>
              <a:ext uri="{FF2B5EF4-FFF2-40B4-BE49-F238E27FC236}">
                <a16:creationId xmlns:a16="http://schemas.microsoft.com/office/drawing/2014/main" id="{76DF975F-22F4-1F71-5E72-F041806ED147}"/>
              </a:ext>
            </a:extLst>
          </p:cNvPr>
          <p:cNvSpPr txBox="1"/>
          <p:nvPr/>
        </p:nvSpPr>
        <p:spPr>
          <a:xfrm>
            <a:off x="6284446" y="5660739"/>
            <a:ext cx="5357091" cy="193965"/>
          </a:xfrm>
          <a:prstGeom prst="rect">
            <a:avLst/>
          </a:prstGeom>
          <a:noFill/>
        </p:spPr>
        <p:txBody>
          <a:bodyPr wrap="none" lIns="0" tIns="0" rIns="0" bIns="0" rtlCol="0">
            <a:noAutofit/>
          </a:bodyPr>
          <a:lstStyle/>
          <a:p>
            <a:pPr algn="l"/>
            <a:r>
              <a:rPr lang="en-AU" sz="1000" dirty="0">
                <a:hlinkClick r:id="rId3"/>
              </a:rPr>
              <a:t>Laufey Live at WFUV </a:t>
            </a:r>
            <a:r>
              <a:rPr lang="en-AU" sz="1000" dirty="0"/>
              <a:t>(2022) by Gus </a:t>
            </a:r>
            <a:r>
              <a:rPr lang="en-AU" sz="1000" dirty="0" err="1"/>
              <a:t>Phillippas</a:t>
            </a:r>
            <a:r>
              <a:rPr lang="en-AU" sz="1000" dirty="0"/>
              <a:t> is licensed under </a:t>
            </a:r>
            <a:r>
              <a:rPr lang="en-AU" sz="1000" dirty="0">
                <a:hlinkClick r:id="rId3"/>
              </a:rPr>
              <a:t>Creative commons by NC-SA 2.0</a:t>
            </a:r>
            <a:endParaRPr lang="en-AU" sz="1000" dirty="0"/>
          </a:p>
        </p:txBody>
      </p:sp>
      <p:sp>
        <p:nvSpPr>
          <p:cNvPr id="2" name="Slide Number Placeholder 1">
            <a:extLst>
              <a:ext uri="{FF2B5EF4-FFF2-40B4-BE49-F238E27FC236}">
                <a16:creationId xmlns:a16="http://schemas.microsoft.com/office/drawing/2014/main" id="{E7CAF7F7-BBE3-9AC1-16A4-4392FD0571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
        <p:nvSpPr>
          <p:cNvPr id="10" name="Text Placeholder 4">
            <a:extLst>
              <a:ext uri="{FF2B5EF4-FFF2-40B4-BE49-F238E27FC236}">
                <a16:creationId xmlns:a16="http://schemas.microsoft.com/office/drawing/2014/main" id="{B74A99CB-613A-7D39-88F0-55D8D6ADF6EC}"/>
              </a:ext>
            </a:extLst>
          </p:cNvPr>
          <p:cNvSpPr txBox="1">
            <a:spLocks/>
          </p:cNvSpPr>
          <p:nvPr/>
        </p:nvSpPr>
        <p:spPr>
          <a:xfrm>
            <a:off x="359999" y="1812573"/>
            <a:ext cx="5450251" cy="348116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Scatting is a form of vocal improvisation in which the vocalist uses nonsense syllables instead of words. In jazz, you may hear syllables such as </a:t>
            </a:r>
            <a:r>
              <a:rPr lang="en-AU" sz="1800" i="1" dirty="0"/>
              <a:t>doo </a:t>
            </a:r>
            <a:r>
              <a:rPr lang="en-AU" sz="1800" i="1" dirty="0" err="1"/>
              <a:t>ba</a:t>
            </a:r>
            <a:r>
              <a:rPr lang="en-AU" sz="1800" i="1" dirty="0"/>
              <a:t>, dee, </a:t>
            </a:r>
            <a:r>
              <a:rPr lang="en-AU" sz="1800" i="1" dirty="0" err="1"/>
              <a:t>bup</a:t>
            </a:r>
            <a:r>
              <a:rPr lang="en-AU" sz="1800" i="1" dirty="0"/>
              <a:t>, </a:t>
            </a:r>
            <a:r>
              <a:rPr lang="en-AU" sz="1800" i="1" dirty="0" err="1"/>
              <a:t>dat</a:t>
            </a:r>
            <a:r>
              <a:rPr lang="en-AU" sz="1800" i="1" dirty="0"/>
              <a:t>, doo </a:t>
            </a:r>
            <a:r>
              <a:rPr lang="en-AU" sz="1800" i="1" dirty="0" err="1"/>
              <a:t>wup</a:t>
            </a:r>
            <a:r>
              <a:rPr lang="en-AU" sz="1800" dirty="0"/>
              <a:t>, </a:t>
            </a:r>
            <a:r>
              <a:rPr lang="en-AU" sz="1800" i="1" dirty="0" err="1"/>
              <a:t>vah</a:t>
            </a:r>
            <a:r>
              <a:rPr lang="en-AU" sz="1800" i="1" dirty="0"/>
              <a:t>, zee and shoo be.</a:t>
            </a:r>
            <a:br>
              <a:rPr lang="en-AU" sz="1800" dirty="0"/>
            </a:br>
            <a:endParaRPr lang="en-AU" sz="1800" dirty="0"/>
          </a:p>
          <a:p>
            <a:r>
              <a:rPr lang="en-AU" sz="1800" dirty="0"/>
              <a:t>Scat singers also sometimes imitate the sound of other instruments in their scatting such as trumpets or drums by changing the </a:t>
            </a:r>
            <a:r>
              <a:rPr lang="en-AU" sz="1800" i="1" dirty="0"/>
              <a:t>timbre</a:t>
            </a:r>
            <a:r>
              <a:rPr lang="en-AU" sz="1800" dirty="0"/>
              <a:t> of their voice.</a:t>
            </a:r>
          </a:p>
        </p:txBody>
      </p:sp>
    </p:spTree>
    <p:extLst>
      <p:ext uri="{BB962C8B-B14F-4D97-AF65-F5344CB8AC3E}">
        <p14:creationId xmlns:p14="http://schemas.microsoft.com/office/powerpoint/2010/main" val="313152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C785E-0CF1-E9D4-1D19-A6BC841D5EEF}"/>
              </a:ext>
            </a:extLst>
          </p:cNvPr>
          <p:cNvSpPr>
            <a:spLocks noGrp="1"/>
          </p:cNvSpPr>
          <p:nvPr>
            <p:ph type="title"/>
          </p:nvPr>
        </p:nvSpPr>
        <p:spPr>
          <a:xfrm>
            <a:off x="360000" y="360000"/>
            <a:ext cx="5320364" cy="545601"/>
          </a:xfrm>
        </p:spPr>
        <p:txBody>
          <a:bodyPr/>
          <a:lstStyle/>
          <a:p>
            <a:r>
              <a:rPr lang="en-AU" dirty="0"/>
              <a:t>Activity 2.4 – scatting and improvising a melody (2)</a:t>
            </a:r>
          </a:p>
        </p:txBody>
      </p:sp>
      <p:sp>
        <p:nvSpPr>
          <p:cNvPr id="4" name="Text Placeholder 3">
            <a:extLst>
              <a:ext uri="{FF2B5EF4-FFF2-40B4-BE49-F238E27FC236}">
                <a16:creationId xmlns:a16="http://schemas.microsoft.com/office/drawing/2014/main" id="{D4CE9FA6-D567-79CA-EA27-8D74A62C40E1}"/>
              </a:ext>
            </a:extLst>
          </p:cNvPr>
          <p:cNvSpPr>
            <a:spLocks noGrp="1"/>
          </p:cNvSpPr>
          <p:nvPr>
            <p:ph type="body" sz="quarter" idx="18"/>
          </p:nvPr>
        </p:nvSpPr>
        <p:spPr>
          <a:xfrm>
            <a:off x="360000" y="1528121"/>
            <a:ext cx="11483999" cy="310015"/>
          </a:xfrm>
        </p:spPr>
        <p:txBody>
          <a:bodyPr/>
          <a:lstStyle/>
          <a:p>
            <a:r>
              <a:rPr lang="en-AU"/>
              <a:t>Scat syllables exercises</a:t>
            </a:r>
          </a:p>
        </p:txBody>
      </p:sp>
      <p:sp>
        <p:nvSpPr>
          <p:cNvPr id="5" name="Text Placeholder 4">
            <a:extLst>
              <a:ext uri="{FF2B5EF4-FFF2-40B4-BE49-F238E27FC236}">
                <a16:creationId xmlns:a16="http://schemas.microsoft.com/office/drawing/2014/main" id="{9F7B6D28-A13A-954B-6391-71777B106C94}"/>
              </a:ext>
            </a:extLst>
          </p:cNvPr>
          <p:cNvSpPr>
            <a:spLocks noGrp="1"/>
          </p:cNvSpPr>
          <p:nvPr>
            <p:ph type="body" sz="quarter" idx="17"/>
          </p:nvPr>
        </p:nvSpPr>
        <p:spPr>
          <a:xfrm>
            <a:off x="360000" y="2257425"/>
            <a:ext cx="5097825" cy="4117496"/>
          </a:xfrm>
        </p:spPr>
        <p:txBody>
          <a:bodyPr/>
          <a:lstStyle/>
          <a:p>
            <a:r>
              <a:rPr lang="en-AU" sz="1800" dirty="0">
                <a:ea typeface="Calibri" panose="020F0502020204030204" pitchFamily="34" charset="0"/>
              </a:rPr>
              <a:t>P</a:t>
            </a:r>
            <a:r>
              <a:rPr lang="en-AU" sz="1800" dirty="0">
                <a:effectLst/>
                <a:latin typeface="Arial" panose="020B0604020202020204" pitchFamily="34" charset="0"/>
                <a:ea typeface="Calibri" panose="020F0502020204030204" pitchFamily="34" charset="0"/>
              </a:rPr>
              <a:t>erform the scat syllables as a class using call and response.</a:t>
            </a:r>
          </a:p>
          <a:p>
            <a:endParaRPr lang="en-AU" dirty="0"/>
          </a:p>
        </p:txBody>
      </p:sp>
      <p:pic>
        <p:nvPicPr>
          <p:cNvPr id="7" name="Picture 6" descr="This score image shows 12 bars of 4/4 in treble clef consisting of patterns of quavers, crotchets, quaver rests, quaver triplets and minim rests with scat syllables underneath the rhythms.">
            <a:extLst>
              <a:ext uri="{FF2B5EF4-FFF2-40B4-BE49-F238E27FC236}">
                <a16:creationId xmlns:a16="http://schemas.microsoft.com/office/drawing/2014/main" id="{F552B2DF-1A1A-0C7E-70E5-A5B4391B3D73}"/>
              </a:ext>
            </a:extLst>
          </p:cNvPr>
          <p:cNvPicPr>
            <a:picLocks noChangeAspect="1"/>
          </p:cNvPicPr>
          <p:nvPr/>
        </p:nvPicPr>
        <p:blipFill>
          <a:blip r:embed="rId2"/>
          <a:stretch>
            <a:fillRect/>
          </a:stretch>
        </p:blipFill>
        <p:spPr>
          <a:xfrm>
            <a:off x="6816080" y="91092"/>
            <a:ext cx="4777986" cy="6766908"/>
          </a:xfrm>
          <a:prstGeom prst="rect">
            <a:avLst/>
          </a:prstGeom>
        </p:spPr>
      </p:pic>
      <p:sp>
        <p:nvSpPr>
          <p:cNvPr id="2" name="Slide Number Placeholder 1">
            <a:extLst>
              <a:ext uri="{FF2B5EF4-FFF2-40B4-BE49-F238E27FC236}">
                <a16:creationId xmlns:a16="http://schemas.microsoft.com/office/drawing/2014/main" id="{885F5B2B-CA25-72B4-F713-F37406DDAF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130734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41B2-BBE2-3B7E-2D19-7F899D3C1A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130DC6-B110-D1D4-F782-83286932B59E}"/>
              </a:ext>
            </a:extLst>
          </p:cNvPr>
          <p:cNvSpPr>
            <a:spLocks noGrp="1"/>
          </p:cNvSpPr>
          <p:nvPr>
            <p:ph type="title"/>
          </p:nvPr>
        </p:nvSpPr>
        <p:spPr>
          <a:xfrm>
            <a:off x="360000" y="360000"/>
            <a:ext cx="5320364" cy="1168121"/>
          </a:xfrm>
        </p:spPr>
        <p:txBody>
          <a:bodyPr/>
          <a:lstStyle/>
          <a:p>
            <a:r>
              <a:rPr lang="en-AU" dirty="0"/>
              <a:t>Activity 2.4 – scatting and improvising a melody (3)</a:t>
            </a:r>
          </a:p>
        </p:txBody>
      </p:sp>
      <p:sp>
        <p:nvSpPr>
          <p:cNvPr id="4" name="Text Placeholder 3">
            <a:extLst>
              <a:ext uri="{FF2B5EF4-FFF2-40B4-BE49-F238E27FC236}">
                <a16:creationId xmlns:a16="http://schemas.microsoft.com/office/drawing/2014/main" id="{D99A2CEF-8037-14E7-609A-71E55975FF59}"/>
              </a:ext>
            </a:extLst>
          </p:cNvPr>
          <p:cNvSpPr>
            <a:spLocks noGrp="1"/>
          </p:cNvSpPr>
          <p:nvPr>
            <p:ph type="body" sz="quarter" idx="18"/>
          </p:nvPr>
        </p:nvSpPr>
        <p:spPr>
          <a:xfrm>
            <a:off x="360000" y="1528121"/>
            <a:ext cx="5600737" cy="372397"/>
          </a:xfrm>
        </p:spPr>
        <p:txBody>
          <a:bodyPr/>
          <a:lstStyle/>
          <a:p>
            <a:r>
              <a:rPr lang="en-AU"/>
              <a:t>Rhythm and articulation exercise</a:t>
            </a:r>
          </a:p>
        </p:txBody>
      </p:sp>
      <p:sp>
        <p:nvSpPr>
          <p:cNvPr id="5" name="Text Placeholder 4">
            <a:extLst>
              <a:ext uri="{FF2B5EF4-FFF2-40B4-BE49-F238E27FC236}">
                <a16:creationId xmlns:a16="http://schemas.microsoft.com/office/drawing/2014/main" id="{491BDF95-1C87-D5E8-496F-F38B2634E7EE}"/>
              </a:ext>
            </a:extLst>
          </p:cNvPr>
          <p:cNvSpPr>
            <a:spLocks noGrp="1"/>
          </p:cNvSpPr>
          <p:nvPr>
            <p:ph type="body" sz="quarter" idx="17"/>
          </p:nvPr>
        </p:nvSpPr>
        <p:spPr>
          <a:xfrm>
            <a:off x="360000" y="2161309"/>
            <a:ext cx="6040800" cy="4213612"/>
          </a:xfrm>
        </p:spPr>
        <p:txBody>
          <a:bodyPr vert="horz" lIns="0" tIns="0" rIns="0" bIns="0" rtlCol="0" anchor="t">
            <a:noAutofit/>
          </a:bodyPr>
          <a:lstStyle/>
          <a:p>
            <a:pPr marL="342900" indent="-342900">
              <a:buAutoNum type="arabicPeriod"/>
            </a:pPr>
            <a:r>
              <a:rPr lang="en-AU" sz="1600" dirty="0">
                <a:latin typeface="Arial"/>
                <a:ea typeface="Calibri"/>
                <a:cs typeface="Arial"/>
              </a:rPr>
              <a:t>P</a:t>
            </a:r>
            <a:r>
              <a:rPr lang="en-AU" sz="1600" dirty="0">
                <a:effectLst/>
                <a:latin typeface="Arial"/>
                <a:ea typeface="Calibri"/>
                <a:cs typeface="Arial"/>
              </a:rPr>
              <a:t>erform the scat syllables in a bossa nova style as a class using call and response.</a:t>
            </a:r>
          </a:p>
          <a:p>
            <a:pPr marL="342900" indent="-342900">
              <a:buFont typeface="Arial" panose="020B0604020202020204" pitchFamily="34" charset="0"/>
              <a:buAutoNum type="arabicPeriod"/>
            </a:pPr>
            <a:r>
              <a:rPr lang="en-AU" sz="1600" dirty="0">
                <a:effectLst/>
                <a:latin typeface="Arial"/>
                <a:ea typeface="Calibri"/>
                <a:cs typeface="Arial"/>
              </a:rPr>
              <a:t>Each student takes turns to compose or improvise their own </a:t>
            </a:r>
            <a:r>
              <a:rPr lang="en-AU" sz="1600" dirty="0">
                <a:latin typeface="Arial"/>
                <a:ea typeface="Calibri"/>
                <a:cs typeface="Arial"/>
              </a:rPr>
              <a:t>2-bar</a:t>
            </a:r>
            <a:r>
              <a:rPr lang="en-AU" sz="1600" dirty="0">
                <a:effectLst/>
                <a:latin typeface="Arial"/>
                <a:ea typeface="Calibri"/>
                <a:cs typeface="Arial"/>
              </a:rPr>
              <a:t> phrase, which can be echoed by the class or a partner.</a:t>
            </a:r>
          </a:p>
          <a:p>
            <a:pPr marL="342900" indent="-342900">
              <a:buFont typeface="Arial" panose="020B0604020202020204" pitchFamily="34" charset="0"/>
              <a:buAutoNum type="arabicPeriod"/>
            </a:pPr>
            <a:r>
              <a:rPr lang="en-AU" sz="1600" dirty="0">
                <a:effectLst/>
                <a:latin typeface="Arial"/>
                <a:ea typeface="Calibri"/>
                <a:cs typeface="Arial"/>
              </a:rPr>
              <a:t>Individually, students take turns to improvise a 2-bar call and response phrase over the chord progression, with each student in the class taking turns to ‘call’ and ‘respond’.</a:t>
            </a:r>
          </a:p>
          <a:p>
            <a:pPr marL="342900" indent="-342900">
              <a:buFont typeface="Arial" panose="020B0604020202020204" pitchFamily="34" charset="0"/>
              <a:buAutoNum type="arabicPeriod"/>
            </a:pPr>
            <a:r>
              <a:rPr lang="en-AU" sz="1600" dirty="0">
                <a:effectLst/>
                <a:latin typeface="Arial"/>
                <a:ea typeface="Calibri"/>
                <a:cs typeface="Arial"/>
              </a:rPr>
              <a:t>Increase the texture by adding the ii – V – I ensemble parts from activity 2.3 and the percussion parts from activity 1.6.</a:t>
            </a:r>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pic>
        <p:nvPicPr>
          <p:cNvPr id="8" name="Picture 7" descr="This image contains the score for the vocal scat exercise. It consists of a 16 bards in 4/4 with a vocal and piano line. Each2 bars is a call followed by a response. The piano plays a bossa nova dotted bass line and semibreve chords. The vocal line sings the melody using scat syllables.">
            <a:extLst>
              <a:ext uri="{FF2B5EF4-FFF2-40B4-BE49-F238E27FC236}">
                <a16:creationId xmlns:a16="http://schemas.microsoft.com/office/drawing/2014/main" id="{D8406AD6-5C8D-A777-C25F-4E31ACEC0F69}"/>
              </a:ext>
            </a:extLst>
          </p:cNvPr>
          <p:cNvPicPr>
            <a:picLocks noChangeAspect="1"/>
          </p:cNvPicPr>
          <p:nvPr/>
        </p:nvPicPr>
        <p:blipFill>
          <a:blip r:embed="rId2"/>
          <a:stretch>
            <a:fillRect/>
          </a:stretch>
        </p:blipFill>
        <p:spPr>
          <a:xfrm>
            <a:off x="6400800" y="40290"/>
            <a:ext cx="5252736" cy="6817710"/>
          </a:xfrm>
          <a:prstGeom prst="rect">
            <a:avLst/>
          </a:prstGeom>
        </p:spPr>
      </p:pic>
      <p:sp>
        <p:nvSpPr>
          <p:cNvPr id="2" name="Slide Number Placeholder 1">
            <a:extLst>
              <a:ext uri="{FF2B5EF4-FFF2-40B4-BE49-F238E27FC236}">
                <a16:creationId xmlns:a16="http://schemas.microsoft.com/office/drawing/2014/main" id="{F8BC9CDE-5F6E-5BF4-5851-CDB5C3EA27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171484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43C1566-02EF-6F67-5116-36C85CA5577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E329331-45AF-0DE2-0D06-5F1B237945B1}"/>
              </a:ext>
            </a:extLst>
          </p:cNvPr>
          <p:cNvSpPr>
            <a:spLocks noGrp="1"/>
          </p:cNvSpPr>
          <p:nvPr>
            <p:ph type="title"/>
          </p:nvPr>
        </p:nvSpPr>
        <p:spPr>
          <a:xfrm>
            <a:off x="359999" y="360000"/>
            <a:ext cx="11483999" cy="545601"/>
          </a:xfrm>
        </p:spPr>
        <p:txBody>
          <a:bodyPr/>
          <a:lstStyle/>
          <a:p>
            <a:r>
              <a:rPr lang="en-AU" dirty="0">
                <a:latin typeface="Arial"/>
                <a:cs typeface="Arial"/>
              </a:rPr>
              <a:t>Activity 2.6 – ‘The Girl From Ipanema’ (1)</a:t>
            </a:r>
            <a:endParaRPr lang="en-AU" dirty="0"/>
          </a:p>
        </p:txBody>
      </p:sp>
      <p:sp>
        <p:nvSpPr>
          <p:cNvPr id="13" name="Text Placeholder 12">
            <a:extLst>
              <a:ext uri="{FF2B5EF4-FFF2-40B4-BE49-F238E27FC236}">
                <a16:creationId xmlns:a16="http://schemas.microsoft.com/office/drawing/2014/main" id="{842C5448-4BAE-8F64-4EC1-E1C90FDB3AB8}"/>
              </a:ext>
            </a:extLst>
          </p:cNvPr>
          <p:cNvSpPr>
            <a:spLocks noGrp="1"/>
          </p:cNvSpPr>
          <p:nvPr>
            <p:ph type="body" sz="quarter" idx="18"/>
          </p:nvPr>
        </p:nvSpPr>
        <p:spPr>
          <a:xfrm>
            <a:off x="360000" y="982520"/>
            <a:ext cx="11483998" cy="356423"/>
          </a:xfrm>
        </p:spPr>
        <p:txBody>
          <a:bodyPr/>
          <a:lstStyle/>
          <a:p>
            <a:r>
              <a:rPr lang="en-AU">
                <a:latin typeface="Arial"/>
                <a:cs typeface="Arial"/>
              </a:rPr>
              <a:t>Musical context</a:t>
            </a:r>
            <a:endParaRPr lang="en-AU"/>
          </a:p>
        </p:txBody>
      </p:sp>
      <p:sp>
        <p:nvSpPr>
          <p:cNvPr id="12" name="Text Placeholder 11">
            <a:extLst>
              <a:ext uri="{FF2B5EF4-FFF2-40B4-BE49-F238E27FC236}">
                <a16:creationId xmlns:a16="http://schemas.microsoft.com/office/drawing/2014/main" id="{0888D77A-0253-6C9B-55AA-9C462853E85F}"/>
              </a:ext>
            </a:extLst>
          </p:cNvPr>
          <p:cNvSpPr>
            <a:spLocks noGrp="1"/>
          </p:cNvSpPr>
          <p:nvPr>
            <p:ph type="body" sz="quarter" idx="17"/>
          </p:nvPr>
        </p:nvSpPr>
        <p:spPr>
          <a:xfrm>
            <a:off x="360000" y="1567086"/>
            <a:ext cx="11484000" cy="1329273"/>
          </a:xfrm>
        </p:spPr>
        <p:txBody>
          <a:bodyPr vert="horz" lIns="0" tIns="0" rIns="0" bIns="0" rtlCol="0" anchor="t">
            <a:noAutofit/>
          </a:bodyPr>
          <a:lstStyle/>
          <a:p>
            <a:r>
              <a:rPr lang="en-AU" sz="1800" dirty="0">
                <a:latin typeface="Arial"/>
                <a:cs typeface="Arial"/>
              </a:rPr>
              <a:t>This well-known jazz standard bossa nova song was first released in the 1962 by Brazilian composer Antonio Carlos Jobim. The most famous version features singers Joao and Astrid Gilberto, and jazz saxophonist Stan Getz.</a:t>
            </a:r>
            <a:r>
              <a:rPr lang="en-AU" sz="1800" dirty="0"/>
              <a:t> </a:t>
            </a:r>
            <a:r>
              <a:rPr lang="en-AU" sz="1800" dirty="0">
                <a:latin typeface="Arial"/>
                <a:cs typeface="Arial"/>
              </a:rPr>
              <a:t>This listening activity will look at two different versions of this song.</a:t>
            </a:r>
            <a:endParaRPr lang="en-AU" sz="1800" dirty="0">
              <a:solidFill>
                <a:srgbClr val="000000"/>
              </a:solidFill>
              <a:latin typeface="Arial"/>
              <a:cs typeface="Arial"/>
            </a:endParaRPr>
          </a:p>
        </p:txBody>
      </p:sp>
      <p:pic>
        <p:nvPicPr>
          <p:cNvPr id="5" name="Online Media 4" title="João Gilberto - Garota de Ipanema (Alemanha, 1967)">
            <a:hlinkClick r:id="" action="ppaction://media"/>
            <a:extLst>
              <a:ext uri="{FF2B5EF4-FFF2-40B4-BE49-F238E27FC236}">
                <a16:creationId xmlns:a16="http://schemas.microsoft.com/office/drawing/2014/main" id="{1A158151-BD2E-D930-1922-0295AAE8260E}"/>
              </a:ext>
            </a:extLst>
          </p:cNvPr>
          <p:cNvPicPr>
            <a:picLocks noRot="1" noChangeAspect="1"/>
          </p:cNvPicPr>
          <p:nvPr>
            <a:videoFile r:link="rId1"/>
          </p:nvPr>
        </p:nvPicPr>
        <p:blipFill>
          <a:blip r:embed="rId5"/>
          <a:stretch>
            <a:fillRect/>
          </a:stretch>
        </p:blipFill>
        <p:spPr>
          <a:xfrm>
            <a:off x="1385589" y="3051577"/>
            <a:ext cx="3863788" cy="2931459"/>
          </a:xfrm>
          <a:prstGeom prst="rect">
            <a:avLst/>
          </a:prstGeom>
        </p:spPr>
      </p:pic>
      <p:sp>
        <p:nvSpPr>
          <p:cNvPr id="4" name="TextBox 3">
            <a:extLst>
              <a:ext uri="{FF2B5EF4-FFF2-40B4-BE49-F238E27FC236}">
                <a16:creationId xmlns:a16="http://schemas.microsoft.com/office/drawing/2014/main" id="{22BBDE68-EE31-AB0D-218F-BB8666DDE27F}"/>
              </a:ext>
            </a:extLst>
          </p:cNvPr>
          <p:cNvSpPr txBox="1"/>
          <p:nvPr/>
        </p:nvSpPr>
        <p:spPr>
          <a:xfrm>
            <a:off x="1385589" y="6106362"/>
            <a:ext cx="4781006" cy="313508"/>
          </a:xfrm>
          <a:prstGeom prst="rect">
            <a:avLst/>
          </a:prstGeom>
          <a:noFill/>
        </p:spPr>
        <p:txBody>
          <a:bodyPr wrap="none" lIns="0" tIns="0" rIns="0" bIns="0" rtlCol="0">
            <a:noAutofit/>
          </a:bodyPr>
          <a:lstStyle/>
          <a:p>
            <a:r>
              <a:rPr lang="en-AU" sz="1100" dirty="0">
                <a:latin typeface="Arial" panose="020B0604020202020204" pitchFamily="34" charset="0"/>
                <a:ea typeface="Calibri" panose="020F0502020204030204" pitchFamily="34" charset="0"/>
                <a:cs typeface="Arial" panose="020B0604020202020204" pitchFamily="34" charset="0"/>
                <a:hlinkClick r:id="rId6"/>
              </a:rPr>
              <a:t>Joao Gilberto</a:t>
            </a:r>
            <a:r>
              <a:rPr lang="en-AU" sz="1100" dirty="0">
                <a:effectLst/>
                <a:latin typeface="Arial" panose="020B0604020202020204" pitchFamily="34" charset="0"/>
                <a:ea typeface="Calibri" panose="020F0502020204030204" pitchFamily="34" charset="0"/>
                <a:cs typeface="Arial" panose="020B0604020202020204" pitchFamily="34" charset="0"/>
                <a:hlinkClick r:id="rId6"/>
              </a:rPr>
              <a:t> (2024) </a:t>
            </a:r>
            <a:r>
              <a:rPr lang="pt-BR" sz="1000" i="0" dirty="0">
                <a:solidFill>
                  <a:srgbClr val="0F0F0F"/>
                </a:solidFill>
                <a:effectLst/>
                <a:latin typeface="Arial" panose="020B0604020202020204" pitchFamily="34" charset="0"/>
                <a:cs typeface="Arial" panose="020B0604020202020204" pitchFamily="34" charset="0"/>
                <a:hlinkClick r:id="rId6"/>
              </a:rPr>
              <a:t>- Garota de Ipanema (Alemanha, 1967) (3:24)</a:t>
            </a:r>
            <a:endParaRPr lang="pt-BR" sz="1000" i="0" dirty="0">
              <a:solidFill>
                <a:srgbClr val="0F0F0F"/>
              </a:solidFill>
              <a:effectLst/>
              <a:latin typeface="Arial" panose="020B0604020202020204" pitchFamily="34" charset="0"/>
              <a:cs typeface="Arial" panose="020B0604020202020204" pitchFamily="34" charset="0"/>
            </a:endParaRPr>
          </a:p>
          <a:p>
            <a:endParaRPr lang="en-AU" sz="1800" dirty="0"/>
          </a:p>
        </p:txBody>
      </p:sp>
      <p:pic>
        <p:nvPicPr>
          <p:cNvPr id="2" name="Online Media 1" title="The Girl from Ipanema - Stan Getz &amp; Astrud Gilberto (cover by Elise)">
            <a:hlinkClick r:id="" action="ppaction://media"/>
            <a:extLst>
              <a:ext uri="{FF2B5EF4-FFF2-40B4-BE49-F238E27FC236}">
                <a16:creationId xmlns:a16="http://schemas.microsoft.com/office/drawing/2014/main" id="{C064C20E-6460-F74A-3220-D260E0E771EC}"/>
              </a:ext>
            </a:extLst>
          </p:cNvPr>
          <p:cNvPicPr>
            <a:picLocks noRot="1" noChangeAspect="1"/>
          </p:cNvPicPr>
          <p:nvPr>
            <a:videoFile r:link="rId2"/>
          </p:nvPr>
        </p:nvPicPr>
        <p:blipFill>
          <a:blip r:embed="rId7"/>
          <a:stretch>
            <a:fillRect/>
          </a:stretch>
        </p:blipFill>
        <p:spPr>
          <a:xfrm>
            <a:off x="6274966" y="3051577"/>
            <a:ext cx="5090392" cy="2943304"/>
          </a:xfrm>
          <a:prstGeom prst="rect">
            <a:avLst/>
          </a:prstGeom>
        </p:spPr>
      </p:pic>
      <p:sp>
        <p:nvSpPr>
          <p:cNvPr id="6" name="TextBox 5">
            <a:extLst>
              <a:ext uri="{FF2B5EF4-FFF2-40B4-BE49-F238E27FC236}">
                <a16:creationId xmlns:a16="http://schemas.microsoft.com/office/drawing/2014/main" id="{0ECFF568-378B-6ACF-F39C-D34218EB63BE}"/>
              </a:ext>
            </a:extLst>
          </p:cNvPr>
          <p:cNvSpPr txBox="1"/>
          <p:nvPr/>
        </p:nvSpPr>
        <p:spPr>
          <a:xfrm>
            <a:off x="6274966" y="6150099"/>
            <a:ext cx="4531445" cy="365901"/>
          </a:xfrm>
          <a:prstGeom prst="rect">
            <a:avLst/>
          </a:prstGeom>
          <a:noFill/>
        </p:spPr>
        <p:txBody>
          <a:bodyPr wrap="none" lIns="0" tIns="0" rIns="0" bIns="0" rtlCol="0">
            <a:noAutofit/>
          </a:bodyPr>
          <a:lstStyle/>
          <a:p>
            <a:r>
              <a:rPr lang="en-AU" sz="1100" dirty="0">
                <a:effectLst/>
                <a:latin typeface="Arial" panose="020B0604020202020204" pitchFamily="34" charset="0"/>
                <a:ea typeface="Calibri" panose="020F0502020204030204" pitchFamily="34" charset="0"/>
              </a:rPr>
              <a:t>Elise </a:t>
            </a:r>
            <a:r>
              <a:rPr lang="en-AU" sz="1100" dirty="0" err="1">
                <a:effectLst/>
                <a:latin typeface="Arial" panose="020B0604020202020204" pitchFamily="34" charset="0"/>
                <a:ea typeface="Calibri" panose="020F0502020204030204" pitchFamily="34" charset="0"/>
              </a:rPr>
              <a:t>Trouw</a:t>
            </a:r>
            <a:r>
              <a:rPr lang="en-AU" sz="1100" dirty="0">
                <a:effectLst/>
                <a:latin typeface="Arial" panose="020B0604020202020204" pitchFamily="34" charset="0"/>
                <a:ea typeface="Calibri" panose="020F0502020204030204" pitchFamily="34" charset="0"/>
              </a:rPr>
              <a:t> (2016) </a:t>
            </a:r>
            <a:r>
              <a:rPr lang="en-AU" sz="1100" u="sng" dirty="0">
                <a:solidFill>
                  <a:srgbClr val="2F5496"/>
                </a:solidFill>
                <a:effectLst/>
                <a:latin typeface="Arial" panose="020B0604020202020204" pitchFamily="34" charset="0"/>
                <a:ea typeface="Calibri" panose="020F0502020204030204" pitchFamily="34" charset="0"/>
                <a:hlinkClick r:id="rId8"/>
              </a:rPr>
              <a:t>The Girl from Ipanema - Stan Getz &amp; Astrud Gilberto </a:t>
            </a:r>
            <a:br>
              <a:rPr lang="en-AU" sz="1100" u="sng" dirty="0">
                <a:solidFill>
                  <a:srgbClr val="2F5496"/>
                </a:solidFill>
                <a:effectLst/>
                <a:latin typeface="Arial" panose="020B0604020202020204" pitchFamily="34" charset="0"/>
                <a:ea typeface="Calibri" panose="020F0502020204030204" pitchFamily="34" charset="0"/>
                <a:hlinkClick r:id="rId8"/>
              </a:rPr>
            </a:br>
            <a:r>
              <a:rPr lang="en-AU" sz="1100" u="sng" dirty="0">
                <a:solidFill>
                  <a:srgbClr val="2F5496"/>
                </a:solidFill>
                <a:effectLst/>
                <a:latin typeface="Arial" panose="020B0604020202020204" pitchFamily="34" charset="0"/>
                <a:ea typeface="Calibri" panose="020F0502020204030204" pitchFamily="34" charset="0"/>
                <a:hlinkClick r:id="rId8"/>
              </a:rPr>
              <a:t>(cover by Elise) (2:02)</a:t>
            </a:r>
            <a:endParaRPr lang="en-AU" sz="1100" dirty="0">
              <a:effectLst/>
              <a:latin typeface="Arial" panose="020B0604020202020204" pitchFamily="34" charset="0"/>
              <a:ea typeface="Calibri" panose="020F0502020204030204" pitchFamily="34" charset="0"/>
            </a:endParaRPr>
          </a:p>
          <a:p>
            <a:pPr algn="l"/>
            <a:endParaRPr lang="en-AU" sz="1800" dirty="0"/>
          </a:p>
        </p:txBody>
      </p:sp>
      <p:sp>
        <p:nvSpPr>
          <p:cNvPr id="3" name="Slide Number Placeholder 2">
            <a:extLst>
              <a:ext uri="{FF2B5EF4-FFF2-40B4-BE49-F238E27FC236}">
                <a16:creationId xmlns:a16="http://schemas.microsoft.com/office/drawing/2014/main" id="{4B1DB424-F7D4-4869-D099-EB5CBC5FCB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33756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2922C03-E7D4-49D3-34D0-609C8FDEB6A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EED90F2-8D7E-0E5A-7939-78637EDF6156}"/>
              </a:ext>
            </a:extLst>
          </p:cNvPr>
          <p:cNvSpPr>
            <a:spLocks noGrp="1"/>
          </p:cNvSpPr>
          <p:nvPr>
            <p:ph type="title"/>
          </p:nvPr>
        </p:nvSpPr>
        <p:spPr>
          <a:xfrm>
            <a:off x="359999" y="360000"/>
            <a:ext cx="11483999" cy="545601"/>
          </a:xfrm>
        </p:spPr>
        <p:txBody>
          <a:bodyPr/>
          <a:lstStyle/>
          <a:p>
            <a:r>
              <a:rPr lang="en-AU" dirty="0">
                <a:latin typeface="Arial"/>
                <a:cs typeface="Arial"/>
              </a:rPr>
              <a:t>Activity 2.6 – ‘The Girl From Ipanema’ (2)</a:t>
            </a:r>
            <a:endParaRPr lang="en-AU" dirty="0"/>
          </a:p>
        </p:txBody>
      </p:sp>
      <p:sp>
        <p:nvSpPr>
          <p:cNvPr id="13" name="Text Placeholder 12">
            <a:extLst>
              <a:ext uri="{FF2B5EF4-FFF2-40B4-BE49-F238E27FC236}">
                <a16:creationId xmlns:a16="http://schemas.microsoft.com/office/drawing/2014/main" id="{AA6EA67E-D6DA-D73C-DB5D-D5E490717D86}"/>
              </a:ext>
            </a:extLst>
          </p:cNvPr>
          <p:cNvSpPr>
            <a:spLocks noGrp="1"/>
          </p:cNvSpPr>
          <p:nvPr>
            <p:ph type="body" sz="quarter" idx="18"/>
          </p:nvPr>
        </p:nvSpPr>
        <p:spPr>
          <a:xfrm>
            <a:off x="360000" y="982520"/>
            <a:ext cx="11483998" cy="356423"/>
          </a:xfrm>
        </p:spPr>
        <p:txBody>
          <a:bodyPr/>
          <a:lstStyle/>
          <a:p>
            <a:r>
              <a:rPr lang="en-AU">
                <a:latin typeface="Arial"/>
                <a:cs typeface="Arial"/>
              </a:rPr>
              <a:t>Comparative listening</a:t>
            </a:r>
            <a:endParaRPr lang="en-AU"/>
          </a:p>
        </p:txBody>
      </p:sp>
      <p:sp>
        <p:nvSpPr>
          <p:cNvPr id="12" name="Text Placeholder 11">
            <a:extLst>
              <a:ext uri="{FF2B5EF4-FFF2-40B4-BE49-F238E27FC236}">
                <a16:creationId xmlns:a16="http://schemas.microsoft.com/office/drawing/2014/main" id="{980BCF6D-EF71-B774-E14A-3804D7A96F67}"/>
              </a:ext>
            </a:extLst>
          </p:cNvPr>
          <p:cNvSpPr>
            <a:spLocks noGrp="1"/>
          </p:cNvSpPr>
          <p:nvPr>
            <p:ph type="body" sz="quarter" idx="17"/>
          </p:nvPr>
        </p:nvSpPr>
        <p:spPr>
          <a:xfrm>
            <a:off x="359999" y="1862445"/>
            <a:ext cx="4866518" cy="4412771"/>
          </a:xfrm>
        </p:spPr>
        <p:txBody>
          <a:bodyPr vert="horz" lIns="0" tIns="0" rIns="0" bIns="0" rtlCol="0" anchor="t">
            <a:noAutofit/>
          </a:bodyPr>
          <a:lstStyle/>
          <a:p>
            <a:r>
              <a:rPr lang="en-AU" sz="1800" dirty="0">
                <a:solidFill>
                  <a:srgbClr val="22272B"/>
                </a:solidFill>
                <a:latin typeface="Arial"/>
                <a:cs typeface="Arial"/>
              </a:rPr>
              <a:t>Listen to the excerpts at least 2 times each to answer the following questions:</a:t>
            </a:r>
            <a:endParaRPr lang="en-US" sz="1800" dirty="0">
              <a:solidFill>
                <a:srgbClr val="22272B"/>
              </a:solidFill>
              <a:latin typeface="Arial"/>
              <a:cs typeface="Arial"/>
            </a:endParaRPr>
          </a:p>
          <a:p>
            <a:pPr marL="342900" indent="-342900">
              <a:buAutoNum type="arabicPeriod"/>
            </a:pPr>
            <a:r>
              <a:rPr lang="en-AU" sz="1800" dirty="0">
                <a:solidFill>
                  <a:srgbClr val="000000"/>
                </a:solidFill>
                <a:latin typeface="Arial"/>
                <a:cs typeface="Arial"/>
              </a:rPr>
              <a:t>What are the common bossa nova musical features that are heard in each excerpt?</a:t>
            </a:r>
            <a:endParaRPr lang="en-AU" sz="1800" dirty="0">
              <a:solidFill>
                <a:srgbClr val="22272B"/>
              </a:solidFill>
              <a:latin typeface="Arial"/>
              <a:cs typeface="Arial"/>
            </a:endParaRPr>
          </a:p>
          <a:p>
            <a:pPr marL="342900" indent="-342900">
              <a:buAutoNum type="arabicPeriod"/>
            </a:pPr>
            <a:r>
              <a:rPr lang="en-AU" sz="1800" dirty="0">
                <a:solidFill>
                  <a:srgbClr val="000000"/>
                </a:solidFill>
                <a:latin typeface="Arial"/>
                <a:cs typeface="Arial"/>
              </a:rPr>
              <a:t> </a:t>
            </a:r>
            <a:r>
              <a:rPr lang="en-AU" sz="1800" dirty="0">
                <a:effectLst/>
                <a:latin typeface="Arial"/>
                <a:ea typeface="Calibri"/>
                <a:cs typeface="Arial"/>
              </a:rPr>
              <a:t>What are the differences between the 2 versions in relation to the elements of music?</a:t>
            </a:r>
            <a:endParaRPr lang="en-AU" sz="1800" dirty="0">
              <a:effectLst/>
              <a:latin typeface="Arial"/>
              <a:ea typeface="Calibri" panose="020F0502020204030204" pitchFamily="34" charset="0"/>
              <a:cs typeface="Arial"/>
            </a:endParaRPr>
          </a:p>
          <a:p>
            <a:endParaRPr lang="en-AU" sz="2400" dirty="0">
              <a:solidFill>
                <a:srgbClr val="22272B"/>
              </a:solidFill>
              <a:latin typeface="Arial"/>
              <a:cs typeface="Arial"/>
            </a:endParaRPr>
          </a:p>
        </p:txBody>
      </p:sp>
      <p:pic>
        <p:nvPicPr>
          <p:cNvPr id="4" name="Picture 3" descr="This image outlines the 6 elements of music from the 7-10 music syllabus. This includes: duration, pitch, structure, texture, performing media and timbre and dynamics and expression.">
            <a:extLst>
              <a:ext uri="{FF2B5EF4-FFF2-40B4-BE49-F238E27FC236}">
                <a16:creationId xmlns:a16="http://schemas.microsoft.com/office/drawing/2014/main" id="{FFD7EF61-151F-7350-C238-1970BECD5465}"/>
              </a:ext>
            </a:extLst>
          </p:cNvPr>
          <p:cNvPicPr>
            <a:picLocks noChangeAspect="1"/>
          </p:cNvPicPr>
          <p:nvPr/>
        </p:nvPicPr>
        <p:blipFill>
          <a:blip r:embed="rId2"/>
          <a:stretch>
            <a:fillRect/>
          </a:stretch>
        </p:blipFill>
        <p:spPr>
          <a:xfrm>
            <a:off x="5439686" y="1762742"/>
            <a:ext cx="6037939" cy="4247259"/>
          </a:xfrm>
          <a:prstGeom prst="rect">
            <a:avLst/>
          </a:prstGeom>
        </p:spPr>
      </p:pic>
      <p:sp>
        <p:nvSpPr>
          <p:cNvPr id="3" name="Slide Number Placeholder 2">
            <a:extLst>
              <a:ext uri="{FF2B5EF4-FFF2-40B4-BE49-F238E27FC236}">
                <a16:creationId xmlns:a16="http://schemas.microsoft.com/office/drawing/2014/main" id="{5260DA57-58FD-C0AE-259E-469CA29254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152672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95B39EC0-9ED2-6172-BA20-C8B09181250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A2428C5-C6B6-4869-6B7A-8EA53B277960}"/>
              </a:ext>
            </a:extLst>
          </p:cNvPr>
          <p:cNvSpPr>
            <a:spLocks noGrp="1"/>
          </p:cNvSpPr>
          <p:nvPr>
            <p:ph type="title"/>
          </p:nvPr>
        </p:nvSpPr>
        <p:spPr>
          <a:xfrm>
            <a:off x="359999" y="360000"/>
            <a:ext cx="11483999" cy="545601"/>
          </a:xfrm>
        </p:spPr>
        <p:txBody>
          <a:bodyPr/>
          <a:lstStyle/>
          <a:p>
            <a:r>
              <a:rPr lang="en-AU" dirty="0">
                <a:latin typeface="Arial"/>
                <a:cs typeface="Arial"/>
              </a:rPr>
              <a:t>Activity 2.6 – ‘The Girl From Ipanema’ (3)</a:t>
            </a:r>
            <a:endParaRPr lang="en-AU" dirty="0"/>
          </a:p>
        </p:txBody>
      </p:sp>
      <p:sp>
        <p:nvSpPr>
          <p:cNvPr id="13" name="Text Placeholder 12">
            <a:extLst>
              <a:ext uri="{FF2B5EF4-FFF2-40B4-BE49-F238E27FC236}">
                <a16:creationId xmlns:a16="http://schemas.microsoft.com/office/drawing/2014/main" id="{7AB4AD7A-5518-F13B-419E-53B3231B1357}"/>
              </a:ext>
            </a:extLst>
          </p:cNvPr>
          <p:cNvSpPr>
            <a:spLocks noGrp="1"/>
          </p:cNvSpPr>
          <p:nvPr>
            <p:ph type="body" sz="quarter" idx="18"/>
          </p:nvPr>
        </p:nvSpPr>
        <p:spPr>
          <a:xfrm>
            <a:off x="360000" y="982520"/>
            <a:ext cx="11483998" cy="356423"/>
          </a:xfrm>
        </p:spPr>
        <p:txBody>
          <a:bodyPr/>
          <a:lstStyle/>
          <a:p>
            <a:r>
              <a:rPr lang="en-AU" dirty="0">
                <a:latin typeface="Arial"/>
                <a:cs typeface="Arial"/>
              </a:rPr>
              <a:t>Answers (1)</a:t>
            </a:r>
            <a:endParaRPr lang="en-AU" dirty="0"/>
          </a:p>
        </p:txBody>
      </p:sp>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C43B65A3-CD46-6B9B-2B55-0F45D7F0F78A}"/>
                  </a:ext>
                </a:extLst>
              </p:cNvPr>
              <p:cNvSpPr>
                <a:spLocks noGrp="1"/>
              </p:cNvSpPr>
              <p:nvPr>
                <p:ph type="body" sz="quarter" idx="17"/>
              </p:nvPr>
            </p:nvSpPr>
            <p:spPr/>
            <p:txBody>
              <a:bodyPr vert="horz" lIns="0" tIns="0" rIns="0" bIns="0" rtlCol="0" anchor="t">
                <a:noAutofit/>
              </a:bodyPr>
              <a:lstStyle/>
              <a:p>
                <a:r>
                  <a:rPr lang="en-AU" sz="1800" dirty="0">
                    <a:solidFill>
                      <a:srgbClr val="22272B"/>
                    </a:solidFill>
                    <a:latin typeface="Arial"/>
                    <a:cs typeface="Arial"/>
                  </a:rPr>
                  <a:t>Listen to the excerpts at least 2 times each to answer the following two questions:</a:t>
                </a:r>
                <a:endParaRPr lang="en-US" sz="1800" dirty="0">
                  <a:solidFill>
                    <a:srgbClr val="22272B"/>
                  </a:solidFill>
                  <a:latin typeface="Arial"/>
                  <a:cs typeface="Arial"/>
                </a:endParaRPr>
              </a:p>
              <a:p>
                <a:r>
                  <a:rPr lang="en-AU" sz="1800" dirty="0">
                    <a:solidFill>
                      <a:srgbClr val="000000"/>
                    </a:solidFill>
                    <a:latin typeface="Arial"/>
                    <a:cs typeface="Arial"/>
                  </a:rPr>
                  <a:t>1. What are the common bossa nova musical features that are heard in each excerpt? Answers may include:</a:t>
                </a:r>
                <a:endParaRPr lang="en-AU" sz="1800" dirty="0">
                  <a:solidFill>
                    <a:srgbClr val="22272B"/>
                  </a:solidFill>
                  <a:latin typeface="Arial"/>
                  <a:cs typeface="Arial"/>
                </a:endParaRPr>
              </a:p>
              <a:p>
                <a:pPr marL="285750" indent="-285750">
                  <a:buFont typeface="Arial" panose="020B0604020202020204" pitchFamily="34" charset="0"/>
                  <a:buChar char="•"/>
                </a:pPr>
                <a14:m>
                  <m:oMath xmlns:m="http://schemas.openxmlformats.org/officeDocument/2006/math">
                    <m:f>
                      <m:fPr>
                        <m:type m:val="noBar"/>
                        <m:ctrlPr>
                          <a:rPr lang="en-AU" sz="1800" i="1" smtClean="0">
                            <a:solidFill>
                              <a:srgbClr val="22272B"/>
                            </a:solidFill>
                            <a:latin typeface="Cambria Math" panose="02040503050406030204" pitchFamily="18" charset="0"/>
                            <a:cs typeface="Arial"/>
                          </a:rPr>
                        </m:ctrlPr>
                      </m:fPr>
                      <m:num>
                        <m:r>
                          <a:rPr lang="en-AU" sz="1800" b="0" i="1" smtClean="0">
                            <a:solidFill>
                              <a:srgbClr val="22272B"/>
                            </a:solidFill>
                            <a:latin typeface="Cambria Math" panose="02040503050406030204" pitchFamily="18" charset="0"/>
                            <a:cs typeface="Arial"/>
                          </a:rPr>
                          <m:t>4</m:t>
                        </m:r>
                      </m:num>
                      <m:den>
                        <m:r>
                          <a:rPr lang="en-AU" sz="1800" b="0" i="1" smtClean="0">
                            <a:solidFill>
                              <a:srgbClr val="22272B"/>
                            </a:solidFill>
                            <a:latin typeface="Cambria Math" panose="02040503050406030204" pitchFamily="18" charset="0"/>
                            <a:cs typeface="Arial"/>
                          </a:rPr>
                          <m:t>4</m:t>
                        </m:r>
                      </m:den>
                    </m:f>
                  </m:oMath>
                </a14:m>
                <a:r>
                  <a:rPr lang="en-AU" sz="1800" dirty="0">
                    <a:solidFill>
                      <a:srgbClr val="22272B"/>
                    </a:solidFill>
                    <a:latin typeface="Arial"/>
                    <a:cs typeface="Arial"/>
                  </a:rPr>
                  <a:t> time signature at a medium tempo</a:t>
                </a:r>
              </a:p>
              <a:p>
                <a:pPr marL="285750" indent="-285750">
                  <a:buFont typeface="Arial" panose="020B0604020202020204" pitchFamily="34" charset="0"/>
                  <a:buChar char="•"/>
                </a:pPr>
                <a:r>
                  <a:rPr lang="en-AU" sz="1800" dirty="0">
                    <a:solidFill>
                      <a:srgbClr val="22272B"/>
                    </a:solidFill>
                    <a:latin typeface="Arial"/>
                    <a:cs typeface="Arial"/>
                  </a:rPr>
                  <a:t>syncopated clave rhythms present</a:t>
                </a:r>
                <a:endParaRPr lang="en-US" sz="1800" dirty="0">
                  <a:solidFill>
                    <a:srgbClr val="22272B"/>
                  </a:solidFill>
                  <a:latin typeface="Arial"/>
                  <a:cs typeface="Arial"/>
                </a:endParaRPr>
              </a:p>
              <a:p>
                <a:pPr marL="285750" indent="-285750">
                  <a:buFont typeface="Arial" panose="020B0604020202020204" pitchFamily="34" charset="0"/>
                  <a:buChar char="•"/>
                </a:pPr>
                <a:r>
                  <a:rPr lang="en-AU" sz="1800" dirty="0">
                    <a:solidFill>
                      <a:srgbClr val="22272B"/>
                    </a:solidFill>
                    <a:latin typeface="Arial"/>
                    <a:cs typeface="Arial"/>
                  </a:rPr>
                  <a:t>jazz chord progression of rich harmony (extended chords)</a:t>
                </a:r>
                <a:endParaRPr lang="en-US" sz="1800" dirty="0">
                  <a:solidFill>
                    <a:srgbClr val="22272B"/>
                  </a:solidFill>
                  <a:latin typeface="Arial"/>
                  <a:cs typeface="Arial"/>
                </a:endParaRPr>
              </a:p>
              <a:p>
                <a:pPr marL="285750" indent="-285750">
                  <a:buFont typeface="Arial" panose="020B0604020202020204" pitchFamily="34" charset="0"/>
                  <a:buChar char="•"/>
                </a:pPr>
                <a:r>
                  <a:rPr lang="en-AU" sz="1800" dirty="0">
                    <a:solidFill>
                      <a:srgbClr val="22272B"/>
                    </a:solidFill>
                    <a:latin typeface="Arial"/>
                    <a:cs typeface="Arial"/>
                  </a:rPr>
                  <a:t>lilting melody in a limited range with both syncopation and long notes phrased evenly</a:t>
                </a:r>
                <a:endParaRPr lang="en-US" sz="1800" dirty="0">
                  <a:solidFill>
                    <a:srgbClr val="22272B"/>
                  </a:solidFill>
                  <a:latin typeface="Arial"/>
                  <a:cs typeface="Arial"/>
                </a:endParaRPr>
              </a:p>
              <a:p>
                <a:pPr marL="285750" indent="-285750">
                  <a:buFont typeface="Arial" panose="020B0604020202020204" pitchFamily="34" charset="0"/>
                  <a:buChar char="•"/>
                </a:pPr>
                <a:r>
                  <a:rPr lang="en-US" sz="1800" dirty="0">
                    <a:solidFill>
                      <a:srgbClr val="22272B"/>
                    </a:solidFill>
                    <a:latin typeface="Arial"/>
                    <a:cs typeface="Arial"/>
                  </a:rPr>
                  <a:t>s</a:t>
                </a:r>
                <a:r>
                  <a:rPr lang="en-AU" sz="1800" dirty="0">
                    <a:solidFill>
                      <a:srgbClr val="22272B"/>
                    </a:solidFill>
                    <a:latin typeface="Arial"/>
                    <a:cs typeface="Arial"/>
                  </a:rPr>
                  <a:t>oft volume with delicate rhythmic accents</a:t>
                </a:r>
                <a:endParaRPr lang="en-US" sz="1800" dirty="0">
                  <a:solidFill>
                    <a:srgbClr val="22272B"/>
                  </a:solidFill>
                  <a:latin typeface="Arial"/>
                  <a:cs typeface="Arial"/>
                </a:endParaRPr>
              </a:p>
              <a:p>
                <a:pPr marL="285750" indent="-285750">
                  <a:buFont typeface="Arial" panose="020B0604020202020204" pitchFamily="34" charset="0"/>
                  <a:buChar char="•"/>
                </a:pPr>
                <a:r>
                  <a:rPr lang="en-US" sz="1800" dirty="0">
                    <a:solidFill>
                      <a:srgbClr val="22272B"/>
                    </a:solidFill>
                    <a:latin typeface="Arial"/>
                    <a:cs typeface="Arial"/>
                  </a:rPr>
                  <a:t>d</a:t>
                </a:r>
                <a:r>
                  <a:rPr lang="en-AU" sz="1800" dirty="0" err="1">
                    <a:solidFill>
                      <a:srgbClr val="22272B"/>
                    </a:solidFill>
                    <a:latin typeface="Arial"/>
                    <a:cs typeface="Arial"/>
                  </a:rPr>
                  <a:t>elicate</a:t>
                </a:r>
                <a:r>
                  <a:rPr lang="en-AU" sz="1800" dirty="0">
                    <a:solidFill>
                      <a:srgbClr val="22272B"/>
                    </a:solidFill>
                    <a:latin typeface="Arial"/>
                    <a:cs typeface="Arial"/>
                  </a:rPr>
                  <a:t> timbre and expressive vocal delivery.</a:t>
                </a:r>
                <a:endParaRPr lang="en-US" sz="1800" dirty="0">
                  <a:solidFill>
                    <a:srgbClr val="22272B"/>
                  </a:solidFill>
                  <a:latin typeface="Arial"/>
                  <a:cs typeface="Arial"/>
                </a:endParaRPr>
              </a:p>
              <a:p>
                <a:endParaRPr lang="en-US" sz="1800" dirty="0">
                  <a:solidFill>
                    <a:srgbClr val="22272B"/>
                  </a:solidFill>
                  <a:latin typeface="Arial"/>
                  <a:cs typeface="Arial"/>
                </a:endParaRPr>
              </a:p>
              <a:p>
                <a:endParaRPr lang="en-AU" sz="2400" dirty="0">
                  <a:solidFill>
                    <a:srgbClr val="22272B"/>
                  </a:solidFill>
                  <a:latin typeface="Arial"/>
                  <a:cs typeface="Arial"/>
                </a:endParaRPr>
              </a:p>
            </p:txBody>
          </p:sp>
        </mc:Choice>
        <mc:Fallback xmlns="">
          <p:sp>
            <p:nvSpPr>
              <p:cNvPr id="12" name="Text Placeholder 11">
                <a:extLst>
                  <a:ext uri="{FF2B5EF4-FFF2-40B4-BE49-F238E27FC236}">
                    <a16:creationId xmlns:a16="http://schemas.microsoft.com/office/drawing/2014/main" id="{C43B65A3-CD46-6B9B-2B55-0F45D7F0F78A}"/>
                  </a:ext>
                </a:extLst>
              </p:cNvPr>
              <p:cNvSpPr>
                <a:spLocks noGrp="1" noRot="1" noChangeAspect="1" noMove="1" noResize="1" noEditPoints="1" noAdjustHandles="1" noChangeArrowheads="1" noChangeShapeType="1" noTextEdit="1"/>
              </p:cNvSpPr>
              <p:nvPr>
                <p:ph type="body" sz="quarter" idx="17"/>
              </p:nvPr>
            </p:nvSpPr>
            <p:spPr>
              <a:blipFill>
                <a:blip r:embed="rId3"/>
                <a:stretch>
                  <a:fillRect l="-122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E16CE826-914E-199D-8785-EFBC91BFB5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41485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Arial"/>
                <a:cs typeface="Arial"/>
              </a:rPr>
              <a:t>Learning sequence 1 – what is jazz?</a:t>
            </a:r>
            <a:endParaRPr lang="en-AU" dirty="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5599F72-5738-7FB2-8625-EA9FE2F2732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EEE2F39-E7F5-3B85-DC88-C38AD9C04DE4}"/>
              </a:ext>
            </a:extLst>
          </p:cNvPr>
          <p:cNvSpPr>
            <a:spLocks noGrp="1"/>
          </p:cNvSpPr>
          <p:nvPr>
            <p:ph type="title"/>
          </p:nvPr>
        </p:nvSpPr>
        <p:spPr>
          <a:xfrm>
            <a:off x="359999" y="360000"/>
            <a:ext cx="11483999" cy="545601"/>
          </a:xfrm>
        </p:spPr>
        <p:txBody>
          <a:bodyPr/>
          <a:lstStyle/>
          <a:p>
            <a:r>
              <a:rPr lang="en-AU" dirty="0">
                <a:latin typeface="Arial"/>
                <a:cs typeface="Arial"/>
              </a:rPr>
              <a:t>Activity 2.6 – ‘The Girl From Ipanema’ (4)</a:t>
            </a:r>
            <a:endParaRPr lang="en-AU" dirty="0"/>
          </a:p>
        </p:txBody>
      </p:sp>
      <p:sp>
        <p:nvSpPr>
          <p:cNvPr id="13" name="Text Placeholder 12">
            <a:extLst>
              <a:ext uri="{FF2B5EF4-FFF2-40B4-BE49-F238E27FC236}">
                <a16:creationId xmlns:a16="http://schemas.microsoft.com/office/drawing/2014/main" id="{D4206DB6-9B06-B314-29D5-C5C015317F2C}"/>
              </a:ext>
            </a:extLst>
          </p:cNvPr>
          <p:cNvSpPr>
            <a:spLocks noGrp="1"/>
          </p:cNvSpPr>
          <p:nvPr>
            <p:ph type="body" sz="quarter" idx="18"/>
          </p:nvPr>
        </p:nvSpPr>
        <p:spPr>
          <a:xfrm>
            <a:off x="359999" y="1018774"/>
            <a:ext cx="4337122" cy="319290"/>
          </a:xfrm>
        </p:spPr>
        <p:txBody>
          <a:bodyPr/>
          <a:lstStyle/>
          <a:p>
            <a:r>
              <a:rPr lang="en-AU" dirty="0">
                <a:latin typeface="Arial"/>
                <a:cs typeface="Arial"/>
              </a:rPr>
              <a:t>Answers (2)</a:t>
            </a:r>
            <a:endParaRPr lang="en-AU" dirty="0"/>
          </a:p>
        </p:txBody>
      </p:sp>
      <p:sp>
        <p:nvSpPr>
          <p:cNvPr id="12" name="Text Placeholder 11">
            <a:extLst>
              <a:ext uri="{FF2B5EF4-FFF2-40B4-BE49-F238E27FC236}">
                <a16:creationId xmlns:a16="http://schemas.microsoft.com/office/drawing/2014/main" id="{F479B4C3-AE84-D07A-4285-6D7DCADF07F0}"/>
              </a:ext>
            </a:extLst>
          </p:cNvPr>
          <p:cNvSpPr>
            <a:spLocks noGrp="1"/>
          </p:cNvSpPr>
          <p:nvPr>
            <p:ph type="body" sz="quarter" idx="17"/>
          </p:nvPr>
        </p:nvSpPr>
        <p:spPr>
          <a:xfrm>
            <a:off x="348000" y="1685175"/>
            <a:ext cx="8887911" cy="453763"/>
          </a:xfrm>
        </p:spPr>
        <p:txBody>
          <a:bodyPr vert="horz" lIns="0" tIns="0" rIns="0" bIns="0" rtlCol="0" anchor="t">
            <a:noAutofit/>
          </a:bodyPr>
          <a:lstStyle/>
          <a:p>
            <a:r>
              <a:rPr lang="en-AU" sz="1800" dirty="0">
                <a:solidFill>
                  <a:srgbClr val="000000"/>
                </a:solidFill>
                <a:latin typeface="Arial"/>
                <a:cs typeface="Arial"/>
              </a:rPr>
              <a:t>2. What are the differences between the versions in relation to the elements of music? </a:t>
            </a:r>
          </a:p>
          <a:p>
            <a:endParaRPr lang="en-AU" sz="1800" dirty="0">
              <a:solidFill>
                <a:srgbClr val="000000"/>
              </a:solidFill>
              <a:latin typeface="Arial"/>
              <a:cs typeface="Arial"/>
            </a:endParaRPr>
          </a:p>
          <a:p>
            <a:endParaRPr lang="en-AU" sz="2400" dirty="0">
              <a:solidFill>
                <a:srgbClr val="22272B"/>
              </a:solidFill>
              <a:latin typeface="Arial"/>
              <a:cs typeface="Arial"/>
            </a:endParaRPr>
          </a:p>
        </p:txBody>
      </p:sp>
      <p:graphicFrame>
        <p:nvGraphicFramePr>
          <p:cNvPr id="4" name="Table 3">
            <a:extLst>
              <a:ext uri="{FF2B5EF4-FFF2-40B4-BE49-F238E27FC236}">
                <a16:creationId xmlns:a16="http://schemas.microsoft.com/office/drawing/2014/main" id="{AC2C41CD-968D-F7AE-9A65-38D07A7C09EA}"/>
              </a:ext>
            </a:extLst>
          </p:cNvPr>
          <p:cNvGraphicFramePr>
            <a:graphicFrameLocks noGrp="1"/>
          </p:cNvGraphicFramePr>
          <p:nvPr>
            <p:extLst>
              <p:ext uri="{D42A27DB-BD31-4B8C-83A1-F6EECF244321}">
                <p14:modId xmlns:p14="http://schemas.microsoft.com/office/powerpoint/2010/main" val="1158979651"/>
              </p:ext>
            </p:extLst>
          </p:nvPr>
        </p:nvGraphicFramePr>
        <p:xfrm>
          <a:off x="348000" y="2247901"/>
          <a:ext cx="11236256" cy="4309437"/>
        </p:xfrm>
        <a:graphic>
          <a:graphicData uri="http://schemas.openxmlformats.org/drawingml/2006/table">
            <a:tbl>
              <a:tblPr firstRow="1" firstCol="1">
                <a:tableStyleId>{69012ECD-51FC-41F1-AA8D-1B2483CD663E}</a:tableStyleId>
              </a:tblPr>
              <a:tblGrid>
                <a:gridCol w="1475728">
                  <a:extLst>
                    <a:ext uri="{9D8B030D-6E8A-4147-A177-3AD203B41FA5}">
                      <a16:colId xmlns:a16="http://schemas.microsoft.com/office/drawing/2014/main" val="2161048638"/>
                    </a:ext>
                  </a:extLst>
                </a:gridCol>
                <a:gridCol w="4745182">
                  <a:extLst>
                    <a:ext uri="{9D8B030D-6E8A-4147-A177-3AD203B41FA5}">
                      <a16:colId xmlns:a16="http://schemas.microsoft.com/office/drawing/2014/main" val="910762891"/>
                    </a:ext>
                  </a:extLst>
                </a:gridCol>
                <a:gridCol w="5015346">
                  <a:extLst>
                    <a:ext uri="{9D8B030D-6E8A-4147-A177-3AD203B41FA5}">
                      <a16:colId xmlns:a16="http://schemas.microsoft.com/office/drawing/2014/main" val="1111302564"/>
                    </a:ext>
                  </a:extLst>
                </a:gridCol>
              </a:tblGrid>
              <a:tr h="657960">
                <a:tc>
                  <a:txBody>
                    <a:bodyPr/>
                    <a:lstStyle/>
                    <a:p>
                      <a:pPr>
                        <a:lnSpc>
                          <a:spcPct val="150000"/>
                        </a:lnSpc>
                        <a:spcBef>
                          <a:spcPts val="1200"/>
                        </a:spcBef>
                        <a:spcAft>
                          <a:spcPts val="600"/>
                        </a:spcAft>
                        <a:buNone/>
                      </a:pPr>
                      <a:r>
                        <a:rPr lang="en-AU" sz="1400" dirty="0">
                          <a:effectLst/>
                        </a:rPr>
                        <a:t>Elements of music</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Joao Gilberto version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Elise version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496984"/>
                  </a:ext>
                </a:extLst>
              </a:tr>
              <a:tr h="1709360">
                <a:tc>
                  <a:txBody>
                    <a:bodyPr/>
                    <a:lstStyle/>
                    <a:p>
                      <a:pPr>
                        <a:lnSpc>
                          <a:spcPct val="100000"/>
                        </a:lnSpc>
                        <a:spcBef>
                          <a:spcPts val="1200"/>
                        </a:spcBef>
                        <a:spcAft>
                          <a:spcPts val="600"/>
                        </a:spcAft>
                        <a:buNone/>
                      </a:pPr>
                      <a:r>
                        <a:rPr lang="en-AU" sz="1400" dirty="0">
                          <a:effectLst/>
                        </a:rPr>
                        <a:t>Performing media and timbre</a:t>
                      </a:r>
                      <a:endParaRPr lang="en-AU" sz="1400" dirty="0">
                        <a:effectLst/>
                        <a:latin typeface="Arial"/>
                        <a:ea typeface="Calibri"/>
                        <a:cs typeface="Arial"/>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Sung in a baritone voice with Portuguese lyrics – warm timbre</a:t>
                      </a:r>
                    </a:p>
                    <a:p>
                      <a:pPr marL="285750" indent="-285750">
                        <a:lnSpc>
                          <a:spcPct val="100000"/>
                        </a:lnSpc>
                        <a:spcBef>
                          <a:spcPts val="1200"/>
                        </a:spcBef>
                        <a:spcAft>
                          <a:spcPts val="600"/>
                        </a:spcAft>
                        <a:buFont typeface="Arial" panose="020B0604020202020204" pitchFamily="34" charset="0"/>
                        <a:buChar char="•"/>
                      </a:pPr>
                      <a:r>
                        <a:rPr lang="en-AU" sz="1400" dirty="0">
                          <a:effectLst/>
                        </a:rPr>
                        <a:t>Acoustic guitar – light timbre</a:t>
                      </a:r>
                    </a:p>
                    <a:p>
                      <a:pPr marL="285750" indent="-285750">
                        <a:lnSpc>
                          <a:spcPct val="100000"/>
                        </a:lnSpc>
                        <a:spcBef>
                          <a:spcPts val="1200"/>
                        </a:spcBef>
                        <a:spcAft>
                          <a:spcPts val="600"/>
                        </a:spcAft>
                        <a:buFont typeface="Arial" panose="020B0604020202020204" pitchFamily="34" charset="0"/>
                        <a:buChar char="•"/>
                      </a:pPr>
                      <a:r>
                        <a:rPr lang="en-AU" sz="1400" dirty="0">
                          <a:effectLst/>
                        </a:rPr>
                        <a:t>Hi-hat – dry timbre</a:t>
                      </a:r>
                    </a:p>
                    <a:p>
                      <a:pPr marL="285750" indent="-285750">
                        <a:lnSpc>
                          <a:spcPct val="100000"/>
                        </a:lnSpc>
                        <a:spcBef>
                          <a:spcPts val="1200"/>
                        </a:spcBef>
                        <a:spcAft>
                          <a:spcPts val="600"/>
                        </a:spcAft>
                        <a:buFont typeface="Arial" panose="020B0604020202020204" pitchFamily="34" charset="0"/>
                        <a:buChar char="•"/>
                      </a:pPr>
                      <a:r>
                        <a:rPr lang="en-AU" sz="1400" dirty="0">
                          <a:effectLst/>
                        </a:rPr>
                        <a:t>Tenor saxophone – muffled timbre</a:t>
                      </a:r>
                      <a:endParaRPr lang="en-AU" sz="1400" dirty="0">
                        <a:effectLst/>
                        <a:latin typeface="Arial"/>
                        <a:ea typeface="Calibri"/>
                        <a:cs typeface="Arial"/>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Sung in an alto voice with English lyrics. Backing vocal layers create chords in the accompaniment</a:t>
                      </a:r>
                    </a:p>
                    <a:p>
                      <a:pPr marL="285750" indent="-285750">
                        <a:lnSpc>
                          <a:spcPct val="100000"/>
                        </a:lnSpc>
                        <a:spcBef>
                          <a:spcPts val="1200"/>
                        </a:spcBef>
                        <a:spcAft>
                          <a:spcPts val="600"/>
                        </a:spcAft>
                        <a:buFont typeface="Arial" panose="020B0604020202020204" pitchFamily="34" charset="0"/>
                        <a:buChar char="•"/>
                      </a:pPr>
                      <a:r>
                        <a:rPr lang="en-AU" sz="1400" dirty="0">
                          <a:effectLst/>
                        </a:rPr>
                        <a:t>Mellow timbres</a:t>
                      </a:r>
                    </a:p>
                    <a:p>
                      <a:pPr marL="285750" indent="-285750">
                        <a:lnSpc>
                          <a:spcPct val="100000"/>
                        </a:lnSpc>
                        <a:spcBef>
                          <a:spcPts val="1200"/>
                        </a:spcBef>
                        <a:spcAft>
                          <a:spcPts val="600"/>
                        </a:spcAft>
                        <a:buFont typeface="Arial" panose="020B0604020202020204" pitchFamily="34" charset="0"/>
                        <a:buChar char="•"/>
                      </a:pPr>
                      <a:r>
                        <a:rPr lang="en-AU" sz="1400" dirty="0">
                          <a:effectLst/>
                        </a:rPr>
                        <a:t>Various percussion layers including shaker, finger clicks – scratchy and dry timbres</a:t>
                      </a:r>
                    </a:p>
                    <a:p>
                      <a:pPr marL="285750" indent="-285750">
                        <a:lnSpc>
                          <a:spcPct val="100000"/>
                        </a:lnSpc>
                        <a:spcBef>
                          <a:spcPts val="1200"/>
                        </a:spcBef>
                        <a:spcAft>
                          <a:spcPts val="600"/>
                        </a:spcAft>
                        <a:buFont typeface="Arial" panose="020B0604020202020204" pitchFamily="34" charset="0"/>
                        <a:buChar char="•"/>
                      </a:pPr>
                      <a:r>
                        <a:rPr lang="en-AU" sz="1400" dirty="0">
                          <a:effectLst/>
                        </a:rPr>
                        <a:t>Electric bass – warm timbre</a:t>
                      </a:r>
                      <a:endParaRPr lang="en-AU" sz="1400" dirty="0">
                        <a:effectLst/>
                        <a:latin typeface="Arial"/>
                        <a:ea typeface="Calibri"/>
                        <a:cs typeface="Arial"/>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8977132"/>
                  </a:ext>
                </a:extLst>
              </a:tr>
              <a:tr h="1358893">
                <a:tc>
                  <a:txBody>
                    <a:bodyPr/>
                    <a:lstStyle/>
                    <a:p>
                      <a:pPr>
                        <a:lnSpc>
                          <a:spcPct val="100000"/>
                        </a:lnSpc>
                        <a:spcBef>
                          <a:spcPts val="1200"/>
                        </a:spcBef>
                        <a:spcAft>
                          <a:spcPts val="600"/>
                        </a:spcAft>
                        <a:buNone/>
                      </a:pPr>
                      <a:r>
                        <a:rPr lang="en-AU" sz="1400" dirty="0">
                          <a:effectLst/>
                        </a:rPr>
                        <a:t>Duration</a:t>
                      </a:r>
                      <a:endParaRPr lang="en-AU" sz="1400">
                        <a:effectLst/>
                        <a:latin typeface="Arial"/>
                        <a:ea typeface="Calibri"/>
                        <a:cs typeface="Arial"/>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 hi-hat plays simple quavers with syncopated accents to provide a bossa nova rhythm</a:t>
                      </a:r>
                    </a:p>
                    <a:p>
                      <a:pPr marL="285750" indent="-285750">
                        <a:lnSpc>
                          <a:spcPct val="100000"/>
                        </a:lnSpc>
                        <a:spcBef>
                          <a:spcPts val="1200"/>
                        </a:spcBef>
                        <a:spcAft>
                          <a:spcPts val="600"/>
                        </a:spcAft>
                        <a:buFont typeface="Arial" panose="020B0604020202020204" pitchFamily="34" charset="0"/>
                        <a:buChar char="•"/>
                      </a:pPr>
                      <a:r>
                        <a:rPr lang="en-AU" sz="1400" dirty="0">
                          <a:effectLst/>
                        </a:rPr>
                        <a:t>The tempo is faster</a:t>
                      </a:r>
                    </a:p>
                    <a:p>
                      <a:pPr marL="285750" indent="-285750">
                        <a:lnSpc>
                          <a:spcPct val="100000"/>
                        </a:lnSpc>
                        <a:spcBef>
                          <a:spcPts val="1200"/>
                        </a:spcBef>
                        <a:spcAft>
                          <a:spcPts val="600"/>
                        </a:spcAft>
                        <a:buFont typeface="Arial" panose="020B0604020202020204" pitchFamily="34" charset="0"/>
                        <a:buChar char="•"/>
                      </a:pPr>
                      <a:r>
                        <a:rPr lang="en-AU" sz="1400" dirty="0">
                          <a:effectLst/>
                        </a:rPr>
                        <a:t>Syncopation in vocals, guitar and saxophone</a:t>
                      </a:r>
                      <a:endParaRPr lang="en-AU" sz="1400" dirty="0">
                        <a:effectLst/>
                        <a:latin typeface="Arial"/>
                        <a:ea typeface="Calibri"/>
                        <a:cs typeface="Arial"/>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Layers of shaker and finger clicking provide the bossa nova rhythm</a:t>
                      </a:r>
                    </a:p>
                    <a:p>
                      <a:pPr marL="285750" indent="-285750">
                        <a:lnSpc>
                          <a:spcPct val="100000"/>
                        </a:lnSpc>
                        <a:spcBef>
                          <a:spcPts val="1200"/>
                        </a:spcBef>
                        <a:spcAft>
                          <a:spcPts val="600"/>
                        </a:spcAft>
                        <a:buFont typeface="Arial" panose="020B0604020202020204" pitchFamily="34" charset="0"/>
                        <a:buChar char="•"/>
                      </a:pPr>
                      <a:r>
                        <a:rPr lang="en-AU" sz="1400" dirty="0">
                          <a:effectLst/>
                        </a:rPr>
                        <a:t>The tempo is slower</a:t>
                      </a:r>
                    </a:p>
                    <a:p>
                      <a:pPr marL="285750" indent="-285750">
                        <a:lnSpc>
                          <a:spcPct val="100000"/>
                        </a:lnSpc>
                        <a:spcBef>
                          <a:spcPts val="1200"/>
                        </a:spcBef>
                        <a:spcAft>
                          <a:spcPts val="600"/>
                        </a:spcAft>
                        <a:buFont typeface="Arial" panose="020B0604020202020204" pitchFamily="34" charset="0"/>
                        <a:buChar char="•"/>
                      </a:pPr>
                      <a:r>
                        <a:rPr lang="en-AU" sz="1400" dirty="0">
                          <a:effectLst/>
                        </a:rPr>
                        <a:t>Syncopation in all parts</a:t>
                      </a:r>
                      <a:endParaRPr lang="en-AU" sz="1400" dirty="0">
                        <a:effectLst/>
                        <a:latin typeface="Arial"/>
                        <a:ea typeface="Calibri"/>
                        <a:cs typeface="Arial"/>
                      </a:endParaRPr>
                    </a:p>
                  </a:txBody>
                  <a:tcPr marL="180000" marR="108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250497"/>
                  </a:ext>
                </a:extLst>
              </a:tr>
            </a:tbl>
          </a:graphicData>
        </a:graphic>
      </p:graphicFrame>
      <p:sp>
        <p:nvSpPr>
          <p:cNvPr id="3" name="Slide Number Placeholder 2">
            <a:extLst>
              <a:ext uri="{FF2B5EF4-FFF2-40B4-BE49-F238E27FC236}">
                <a16:creationId xmlns:a16="http://schemas.microsoft.com/office/drawing/2014/main" id="{BB214D01-2819-4CC5-4896-81E368FE4E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41673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50FDE42F-39E7-950A-0A47-70ADBF33A9D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A7A59AD-43CA-432C-752E-0B2FCCF935E5}"/>
              </a:ext>
            </a:extLst>
          </p:cNvPr>
          <p:cNvSpPr>
            <a:spLocks noGrp="1"/>
          </p:cNvSpPr>
          <p:nvPr>
            <p:ph type="title"/>
          </p:nvPr>
        </p:nvSpPr>
        <p:spPr>
          <a:xfrm>
            <a:off x="359999" y="360000"/>
            <a:ext cx="11483999" cy="545601"/>
          </a:xfrm>
        </p:spPr>
        <p:txBody>
          <a:bodyPr/>
          <a:lstStyle/>
          <a:p>
            <a:r>
              <a:rPr lang="en-AU" dirty="0">
                <a:latin typeface="Arial"/>
                <a:cs typeface="Arial"/>
              </a:rPr>
              <a:t>Activity 2.6 – ‘The Girl From Ipanema’ (5)</a:t>
            </a:r>
            <a:endParaRPr lang="en-AU" dirty="0"/>
          </a:p>
        </p:txBody>
      </p:sp>
      <p:sp>
        <p:nvSpPr>
          <p:cNvPr id="13" name="Text Placeholder 12">
            <a:extLst>
              <a:ext uri="{FF2B5EF4-FFF2-40B4-BE49-F238E27FC236}">
                <a16:creationId xmlns:a16="http://schemas.microsoft.com/office/drawing/2014/main" id="{FC9CA253-C35A-482E-44B0-77BD70F1A334}"/>
              </a:ext>
            </a:extLst>
          </p:cNvPr>
          <p:cNvSpPr>
            <a:spLocks noGrp="1"/>
          </p:cNvSpPr>
          <p:nvPr>
            <p:ph type="body" sz="quarter" idx="18"/>
          </p:nvPr>
        </p:nvSpPr>
        <p:spPr>
          <a:xfrm>
            <a:off x="359999" y="1018774"/>
            <a:ext cx="4337122" cy="319290"/>
          </a:xfrm>
        </p:spPr>
        <p:txBody>
          <a:bodyPr/>
          <a:lstStyle/>
          <a:p>
            <a:r>
              <a:rPr lang="en-AU">
                <a:latin typeface="Arial"/>
                <a:cs typeface="Arial"/>
              </a:rPr>
              <a:t>Answers (3)</a:t>
            </a:r>
            <a:endParaRPr lang="en-AU" dirty="0"/>
          </a:p>
        </p:txBody>
      </p:sp>
      <p:sp>
        <p:nvSpPr>
          <p:cNvPr id="12" name="Text Placeholder 11">
            <a:extLst>
              <a:ext uri="{FF2B5EF4-FFF2-40B4-BE49-F238E27FC236}">
                <a16:creationId xmlns:a16="http://schemas.microsoft.com/office/drawing/2014/main" id="{D424832E-2B63-8038-30AC-B0DD8CFD82F0}"/>
              </a:ext>
            </a:extLst>
          </p:cNvPr>
          <p:cNvSpPr>
            <a:spLocks noGrp="1"/>
          </p:cNvSpPr>
          <p:nvPr>
            <p:ph type="body" sz="quarter" idx="17"/>
          </p:nvPr>
        </p:nvSpPr>
        <p:spPr>
          <a:xfrm>
            <a:off x="359998" y="1451237"/>
            <a:ext cx="8887911" cy="453763"/>
          </a:xfrm>
        </p:spPr>
        <p:txBody>
          <a:bodyPr vert="horz" lIns="0" tIns="0" rIns="0" bIns="0" rtlCol="0" anchor="t">
            <a:noAutofit/>
          </a:bodyPr>
          <a:lstStyle/>
          <a:p>
            <a:r>
              <a:rPr lang="en-AU" sz="1800" dirty="0">
                <a:solidFill>
                  <a:srgbClr val="000000"/>
                </a:solidFill>
                <a:latin typeface="Arial"/>
                <a:cs typeface="Arial"/>
              </a:rPr>
              <a:t>2. What are the differences between the versions in relation to the elements of music? </a:t>
            </a:r>
          </a:p>
          <a:p>
            <a:endParaRPr lang="en-AU" sz="1800" dirty="0">
              <a:solidFill>
                <a:srgbClr val="000000"/>
              </a:solidFill>
              <a:latin typeface="Arial"/>
              <a:cs typeface="Arial"/>
            </a:endParaRPr>
          </a:p>
          <a:p>
            <a:endParaRPr lang="en-AU" sz="2400" dirty="0">
              <a:solidFill>
                <a:srgbClr val="22272B"/>
              </a:solidFill>
              <a:latin typeface="Arial"/>
              <a:cs typeface="Arial"/>
            </a:endParaRPr>
          </a:p>
        </p:txBody>
      </p:sp>
      <p:graphicFrame>
        <p:nvGraphicFramePr>
          <p:cNvPr id="4" name="Table 3">
            <a:extLst>
              <a:ext uri="{FF2B5EF4-FFF2-40B4-BE49-F238E27FC236}">
                <a16:creationId xmlns:a16="http://schemas.microsoft.com/office/drawing/2014/main" id="{05C96D62-90B1-ED38-2E5E-C680FA549E14}"/>
              </a:ext>
            </a:extLst>
          </p:cNvPr>
          <p:cNvGraphicFramePr>
            <a:graphicFrameLocks noGrp="1"/>
          </p:cNvGraphicFramePr>
          <p:nvPr>
            <p:extLst>
              <p:ext uri="{D42A27DB-BD31-4B8C-83A1-F6EECF244321}">
                <p14:modId xmlns:p14="http://schemas.microsoft.com/office/powerpoint/2010/main" val="2452200760"/>
              </p:ext>
            </p:extLst>
          </p:nvPr>
        </p:nvGraphicFramePr>
        <p:xfrm>
          <a:off x="359997" y="1908097"/>
          <a:ext cx="11222403" cy="4789430"/>
        </p:xfrm>
        <a:graphic>
          <a:graphicData uri="http://schemas.openxmlformats.org/drawingml/2006/table">
            <a:tbl>
              <a:tblPr firstRow="1" firstCol="1">
                <a:tableStyleId>{69012ECD-51FC-41F1-AA8D-1B2483CD663E}</a:tableStyleId>
              </a:tblPr>
              <a:tblGrid>
                <a:gridCol w="1474097">
                  <a:extLst>
                    <a:ext uri="{9D8B030D-6E8A-4147-A177-3AD203B41FA5}">
                      <a16:colId xmlns:a16="http://schemas.microsoft.com/office/drawing/2014/main" val="2161048638"/>
                    </a:ext>
                  </a:extLst>
                </a:gridCol>
                <a:gridCol w="4739240">
                  <a:extLst>
                    <a:ext uri="{9D8B030D-6E8A-4147-A177-3AD203B41FA5}">
                      <a16:colId xmlns:a16="http://schemas.microsoft.com/office/drawing/2014/main" val="910762891"/>
                    </a:ext>
                  </a:extLst>
                </a:gridCol>
                <a:gridCol w="5009066">
                  <a:extLst>
                    <a:ext uri="{9D8B030D-6E8A-4147-A177-3AD203B41FA5}">
                      <a16:colId xmlns:a16="http://schemas.microsoft.com/office/drawing/2014/main" val="1111302564"/>
                    </a:ext>
                  </a:extLst>
                </a:gridCol>
              </a:tblGrid>
              <a:tr h="464680">
                <a:tc>
                  <a:txBody>
                    <a:bodyPr/>
                    <a:lstStyle/>
                    <a:p>
                      <a:pPr>
                        <a:lnSpc>
                          <a:spcPct val="150000"/>
                        </a:lnSpc>
                        <a:spcBef>
                          <a:spcPts val="1200"/>
                        </a:spcBef>
                        <a:spcAft>
                          <a:spcPts val="600"/>
                        </a:spcAft>
                        <a:buNone/>
                      </a:pPr>
                      <a:r>
                        <a:rPr lang="en-AU" sz="1400" dirty="0">
                          <a:effectLst/>
                        </a:rPr>
                        <a:t>Elements of music</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Joao Gilberto version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Elise version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496984"/>
                  </a:ext>
                </a:extLst>
              </a:tr>
              <a:tr h="1568298">
                <a:tc>
                  <a:txBody>
                    <a:bodyPr/>
                    <a:lstStyle/>
                    <a:p>
                      <a:pPr>
                        <a:lnSpc>
                          <a:spcPct val="100000"/>
                        </a:lnSpc>
                        <a:spcBef>
                          <a:spcPts val="1200"/>
                        </a:spcBef>
                        <a:spcAft>
                          <a:spcPts val="600"/>
                        </a:spcAft>
                        <a:buNone/>
                      </a:pPr>
                      <a:r>
                        <a:rPr lang="en-AU" sz="1400" dirty="0">
                          <a:effectLst/>
                        </a:rPr>
                        <a:t>Pitch</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 tonality is major</a:t>
                      </a:r>
                    </a:p>
                    <a:p>
                      <a:pPr marL="285750" indent="-285750">
                        <a:lnSpc>
                          <a:spcPct val="100000"/>
                        </a:lnSpc>
                        <a:spcBef>
                          <a:spcPts val="1200"/>
                        </a:spcBef>
                        <a:spcAft>
                          <a:spcPts val="600"/>
                        </a:spcAft>
                        <a:buFont typeface="Arial" panose="020B0604020202020204" pitchFamily="34" charset="0"/>
                        <a:buChar char="•"/>
                      </a:pPr>
                      <a:r>
                        <a:rPr lang="en-AU" sz="1400" dirty="0">
                          <a:effectLst/>
                        </a:rPr>
                        <a:t>The bossa nova rhythm is present in the guitar accompaniment and the chords provide the harmonic accompaniment</a:t>
                      </a:r>
                    </a:p>
                    <a:p>
                      <a:pPr marL="285750" indent="-285750">
                        <a:lnSpc>
                          <a:spcPct val="100000"/>
                        </a:lnSpc>
                        <a:spcBef>
                          <a:spcPts val="1200"/>
                        </a:spcBef>
                        <a:spcAft>
                          <a:spcPts val="600"/>
                        </a:spcAft>
                        <a:buFont typeface="Arial" panose="020B0604020202020204" pitchFamily="34" charset="0"/>
                        <a:buChar char="•"/>
                      </a:pPr>
                      <a:r>
                        <a:rPr lang="en-AU" sz="1400" dirty="0">
                          <a:effectLst/>
                        </a:rPr>
                        <a:t>Melody is sung by the vocals</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 tonality is major but in a lower key that the first version.  The electric bass provides the harmonic foundation while also contributing to the rhythmic movement</a:t>
                      </a:r>
                    </a:p>
                    <a:p>
                      <a:pPr marL="285750" indent="-285750">
                        <a:lnSpc>
                          <a:spcPct val="100000"/>
                        </a:lnSpc>
                        <a:spcBef>
                          <a:spcPts val="1200"/>
                        </a:spcBef>
                        <a:spcAft>
                          <a:spcPts val="600"/>
                        </a:spcAft>
                        <a:buFont typeface="Arial" panose="020B0604020202020204" pitchFamily="34" charset="0"/>
                        <a:buChar char="•"/>
                      </a:pPr>
                      <a:r>
                        <a:rPr lang="en-AU" sz="1400" dirty="0">
                          <a:effectLst/>
                        </a:rPr>
                        <a:t>Melody is sung by the vocals</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427649"/>
                  </a:ext>
                </a:extLst>
              </a:tr>
              <a:tr h="859659">
                <a:tc>
                  <a:txBody>
                    <a:bodyPr/>
                    <a:lstStyle/>
                    <a:p>
                      <a:pPr>
                        <a:lnSpc>
                          <a:spcPct val="100000"/>
                        </a:lnSpc>
                        <a:spcBef>
                          <a:spcPts val="1200"/>
                        </a:spcBef>
                        <a:spcAft>
                          <a:spcPts val="600"/>
                        </a:spcAft>
                        <a:buNone/>
                      </a:pPr>
                      <a:r>
                        <a:rPr lang="en-AU" sz="1400" dirty="0">
                          <a:effectLst/>
                        </a:rPr>
                        <a:t>Texture</a:t>
                      </a:r>
                      <a:endParaRPr lang="en-AU" sz="140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 thin texture highlights the gentle vocals</a:t>
                      </a:r>
                    </a:p>
                    <a:p>
                      <a:pPr marL="285750" indent="-285750">
                        <a:lnSpc>
                          <a:spcPct val="100000"/>
                        </a:lnSpc>
                        <a:spcBef>
                          <a:spcPts val="1200"/>
                        </a:spcBef>
                        <a:spcAft>
                          <a:spcPts val="600"/>
                        </a:spcAft>
                        <a:buFont typeface="Arial" panose="020B0604020202020204" pitchFamily="34" charset="0"/>
                        <a:buChar char="•"/>
                      </a:pPr>
                      <a:r>
                        <a:rPr lang="en-AU" sz="1400" dirty="0">
                          <a:effectLst/>
                        </a:rPr>
                        <a:t>Homophonic texture</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There are more instrumental layers creating a thick texture and louder volume</a:t>
                      </a:r>
                    </a:p>
                    <a:p>
                      <a:pPr marL="285750" indent="-285750">
                        <a:lnSpc>
                          <a:spcPct val="100000"/>
                        </a:lnSpc>
                        <a:spcBef>
                          <a:spcPts val="1200"/>
                        </a:spcBef>
                        <a:spcAft>
                          <a:spcPts val="600"/>
                        </a:spcAft>
                        <a:buFont typeface="Arial" panose="020B0604020202020204" pitchFamily="34" charset="0"/>
                        <a:buChar char="•"/>
                      </a:pPr>
                      <a:r>
                        <a:rPr lang="en-AU" sz="1400" dirty="0">
                          <a:effectLst/>
                        </a:rPr>
                        <a:t>Homophonic texture</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645516"/>
                  </a:ext>
                </a:extLst>
              </a:tr>
              <a:tr h="522765">
                <a:tc>
                  <a:txBody>
                    <a:bodyPr/>
                    <a:lstStyle/>
                    <a:p>
                      <a:pPr>
                        <a:lnSpc>
                          <a:spcPct val="100000"/>
                        </a:lnSpc>
                        <a:spcBef>
                          <a:spcPts val="1200"/>
                        </a:spcBef>
                        <a:spcAft>
                          <a:spcPts val="600"/>
                        </a:spcAft>
                        <a:buNone/>
                      </a:pPr>
                      <a:r>
                        <a:rPr lang="en-AU" sz="1400" dirty="0">
                          <a:effectLst/>
                        </a:rPr>
                        <a:t>Dynamics and expression</a:t>
                      </a:r>
                      <a:endParaRPr lang="en-AU" sz="140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Soft dynamics</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Soft to moderate dynamics. The addition of layers make the dynamic become louder</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7438964"/>
                  </a:ext>
                </a:extLst>
              </a:tr>
              <a:tr h="1057148">
                <a:tc>
                  <a:txBody>
                    <a:bodyPr/>
                    <a:lstStyle/>
                    <a:p>
                      <a:pPr>
                        <a:lnSpc>
                          <a:spcPct val="100000"/>
                        </a:lnSpc>
                        <a:spcBef>
                          <a:spcPts val="1200"/>
                        </a:spcBef>
                        <a:spcAft>
                          <a:spcPts val="600"/>
                        </a:spcAft>
                        <a:buNone/>
                      </a:pPr>
                      <a:r>
                        <a:rPr lang="en-AU" sz="1400" dirty="0">
                          <a:effectLst/>
                        </a:rPr>
                        <a:t>Structure</a:t>
                      </a:r>
                      <a:endParaRPr lang="en-AU" sz="140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 32-bar song is performed in the same manner, with a sax solo occurring afterward (1:35 - 2:33); then a reprise of the final stanza and an improvised coda</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nSpc>
                          <a:spcPct val="100000"/>
                        </a:lnSpc>
                        <a:spcBef>
                          <a:spcPts val="1200"/>
                        </a:spcBef>
                        <a:spcAft>
                          <a:spcPts val="600"/>
                        </a:spcAft>
                        <a:buFont typeface="Arial" panose="020B0604020202020204" pitchFamily="34" charset="0"/>
                        <a:buChar char="•"/>
                      </a:pPr>
                      <a:r>
                        <a:rPr lang="en-AU" sz="1400" dirty="0">
                          <a:effectLst/>
                        </a:rPr>
                        <a:t>The 32-bar song includes an improvised intro and coda. The percussion and bass stop for the final stanza before the coda, to create contrast</a:t>
                      </a:r>
                      <a:endParaRPr lang="en-AU" sz="1400" dirty="0">
                        <a:effectLst/>
                        <a:latin typeface="Arial"/>
                        <a:ea typeface="Calibri"/>
                        <a:cs typeface="Arial"/>
                      </a:endParaRPr>
                    </a:p>
                  </a:txBody>
                  <a:tcPr marL="180000" marR="108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4233954"/>
                  </a:ext>
                </a:extLst>
              </a:tr>
            </a:tbl>
          </a:graphicData>
        </a:graphic>
      </p:graphicFrame>
      <p:sp>
        <p:nvSpPr>
          <p:cNvPr id="3" name="Slide Number Placeholder 2">
            <a:extLst>
              <a:ext uri="{FF2B5EF4-FFF2-40B4-BE49-F238E27FC236}">
                <a16:creationId xmlns:a16="http://schemas.microsoft.com/office/drawing/2014/main" id="{70C1F577-0A79-764B-A25B-2755037434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7419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C661-CD6B-7F57-FD2E-5B4ECAAA19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5B0264-6D08-0605-A58C-9954EB486D7C}"/>
              </a:ext>
            </a:extLst>
          </p:cNvPr>
          <p:cNvSpPr>
            <a:spLocks noGrp="1"/>
          </p:cNvSpPr>
          <p:nvPr>
            <p:ph type="ctrTitle"/>
          </p:nvPr>
        </p:nvSpPr>
        <p:spPr/>
        <p:txBody>
          <a:bodyPr/>
          <a:lstStyle/>
          <a:p>
            <a:r>
              <a:rPr lang="en-AU">
                <a:latin typeface="Arial"/>
                <a:cs typeface="Arial"/>
              </a:rPr>
              <a:t>Learning sequence 3 – swing</a:t>
            </a:r>
            <a:endParaRPr lang="en-AU"/>
          </a:p>
        </p:txBody>
      </p:sp>
      <p:sp>
        <p:nvSpPr>
          <p:cNvPr id="6" name="Slide Number Placeholder 5">
            <a:extLst>
              <a:ext uri="{FF2B5EF4-FFF2-40B4-BE49-F238E27FC236}">
                <a16:creationId xmlns:a16="http://schemas.microsoft.com/office/drawing/2014/main" id="{2E3D8E95-844F-7CE9-828B-8C39A2A1B9A8}"/>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93352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AFAEE-BF97-B95A-8B1C-52532D658A9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7FF8A3-C9B4-C772-E126-D3757C7B10F2}"/>
              </a:ext>
            </a:extLst>
          </p:cNvPr>
          <p:cNvSpPr>
            <a:spLocks noGrp="1"/>
          </p:cNvSpPr>
          <p:nvPr>
            <p:ph type="title"/>
          </p:nvPr>
        </p:nvSpPr>
        <p:spPr/>
        <p:txBody>
          <a:bodyPr/>
          <a:lstStyle/>
          <a:p>
            <a:r>
              <a:rPr lang="en-AU" dirty="0"/>
              <a:t>Learning intentions and success criteria (3)</a:t>
            </a:r>
          </a:p>
        </p:txBody>
      </p:sp>
      <p:sp>
        <p:nvSpPr>
          <p:cNvPr id="3" name="TextBox 2">
            <a:extLst>
              <a:ext uri="{FF2B5EF4-FFF2-40B4-BE49-F238E27FC236}">
                <a16:creationId xmlns:a16="http://schemas.microsoft.com/office/drawing/2014/main" id="{0A2FDD95-A68E-3B44-C879-534C7459C994}"/>
              </a:ext>
            </a:extLst>
          </p:cNvPr>
          <p:cNvSpPr txBox="1"/>
          <p:nvPr/>
        </p:nvSpPr>
        <p:spPr>
          <a:xfrm>
            <a:off x="370416" y="1894417"/>
            <a:ext cx="11303000" cy="38266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to</a:t>
            </a:r>
            <a:r>
              <a:rPr lang="en-AU" sz="2000" b="1" dirty="0">
                <a:solidFill>
                  <a:schemeClr val="accent1"/>
                </a:solidFill>
                <a:latin typeface="Arial" panose="020B0604020202020204" pitchFamily="34" charset="0"/>
                <a:ea typeface="+mn-lt"/>
                <a:cs typeface="Arial" panose="020B0604020202020204" pitchFamily="34" charset="0"/>
              </a:rPr>
              <a:t>:</a:t>
            </a:r>
          </a:p>
          <a:p>
            <a:pPr marL="28575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know the names and roles of the performing media in a big band/ jazz orchestra</a:t>
            </a:r>
          </a:p>
          <a:p>
            <a:pPr marL="28575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understand how melodies can be interpreted and developed in many different ways</a:t>
            </a:r>
            <a:endParaRPr lang="en-AU" sz="1800" dirty="0">
              <a:latin typeface="Arial" panose="020B0604020202020204" pitchFamily="34" charset="0"/>
              <a:ea typeface="Calibri" panose="020F0502020204030204" pitchFamily="34" charset="0"/>
            </a:endParaRPr>
          </a:p>
          <a:p>
            <a:pPr marL="28575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interpret musical scores in a jazz swing style</a:t>
            </a:r>
          </a:p>
          <a:p>
            <a:pPr marL="285750" indent="-285750">
              <a:lnSpc>
                <a:spcPct val="150000"/>
              </a:lnSpc>
              <a:buFont typeface="Arial" panose="020B0604020202020204" pitchFamily="34" charset="0"/>
              <a:buChar char="•"/>
            </a:pPr>
            <a:endParaRPr lang="en-AU" sz="2000" dirty="0">
              <a:latin typeface="Arial" panose="020B0604020202020204" pitchFamily="34" charset="0"/>
              <a:cs typeface="Arial" panose="020B0604020202020204" pitchFamily="34" charset="0"/>
            </a:endParaRPr>
          </a:p>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p>
          <a:p>
            <a:pPr marL="28575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name and identify the performing media and their roles using appropriate jazz terminology</a:t>
            </a:r>
          </a:p>
          <a:p>
            <a:pPr marL="28575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experiment with the elements of music to create new interpretations of melodies</a:t>
            </a:r>
          </a:p>
          <a:p>
            <a:pPr marL="28575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apply understanding of jazz musical characteristics in performance</a:t>
            </a:r>
            <a:endParaRPr lang="en-US" sz="2000" dirty="0">
              <a:solidFill>
                <a:schemeClr val="accent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7D43BD8-D04E-EC00-CE55-B8A351572E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1670517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2B5B-2C7B-FC41-6D25-F0EF320440C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28527B4-B741-0418-F38A-9B63C069C7EE}"/>
              </a:ext>
            </a:extLst>
          </p:cNvPr>
          <p:cNvSpPr>
            <a:spLocks noGrp="1"/>
          </p:cNvSpPr>
          <p:nvPr>
            <p:ph type="title"/>
          </p:nvPr>
        </p:nvSpPr>
        <p:spPr>
          <a:xfrm>
            <a:off x="359999" y="360000"/>
            <a:ext cx="11483999" cy="545601"/>
          </a:xfrm>
        </p:spPr>
        <p:txBody>
          <a:bodyPr anchor="t">
            <a:normAutofit/>
          </a:bodyPr>
          <a:lstStyle/>
          <a:p>
            <a:r>
              <a:rPr lang="en-AU" dirty="0"/>
              <a:t>Activity 3.1 – </a:t>
            </a:r>
            <a:r>
              <a:rPr lang="en-AU" dirty="0">
                <a:latin typeface="Arial"/>
                <a:cs typeface="Arial"/>
              </a:rPr>
              <a:t>jazz orchestra or big band </a:t>
            </a:r>
            <a:r>
              <a:rPr lang="en-AU" dirty="0"/>
              <a:t>(1)</a:t>
            </a:r>
          </a:p>
        </p:txBody>
      </p:sp>
      <p:sp>
        <p:nvSpPr>
          <p:cNvPr id="13" name="Text Placeholder 12">
            <a:extLst>
              <a:ext uri="{FF2B5EF4-FFF2-40B4-BE49-F238E27FC236}">
                <a16:creationId xmlns:a16="http://schemas.microsoft.com/office/drawing/2014/main" id="{CCE62551-3B58-4C74-6889-2B79A2DE9AC3}"/>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t>Musical context</a:t>
            </a:r>
          </a:p>
        </p:txBody>
      </p:sp>
      <p:sp>
        <p:nvSpPr>
          <p:cNvPr id="12" name="Text Placeholder 11">
            <a:extLst>
              <a:ext uri="{FF2B5EF4-FFF2-40B4-BE49-F238E27FC236}">
                <a16:creationId xmlns:a16="http://schemas.microsoft.com/office/drawing/2014/main" id="{FADDC064-FC0E-69F4-F0A6-ECA3A9A73BCA}"/>
              </a:ext>
            </a:extLst>
          </p:cNvPr>
          <p:cNvSpPr>
            <a:spLocks noGrp="1"/>
          </p:cNvSpPr>
          <p:nvPr>
            <p:ph sz="quarter" idx="19"/>
          </p:nvPr>
        </p:nvSpPr>
        <p:spPr>
          <a:xfrm>
            <a:off x="360363" y="1562471"/>
            <a:ext cx="5735637" cy="4814518"/>
          </a:xfrm>
        </p:spPr>
        <p:txBody>
          <a:bodyPr>
            <a:noAutofit/>
          </a:bodyPr>
          <a:lstStyle/>
          <a:p>
            <a:pPr>
              <a:lnSpc>
                <a:spcPct val="140000"/>
              </a:lnSpc>
            </a:pPr>
            <a:r>
              <a:rPr lang="en-AU" sz="1700" dirty="0"/>
              <a:t>Jazz orchestras, or more commonly known as big bands, are a musical ensemble associated with jazz that evolved in the 1920’s to 1940’s. Their function was originally to perform in large dance halls for people to dance to, and consisted of sections of trumpets, trombones, saxophones and rhythm section. The swing era, from the 1930’s – 1940’s, saw big bands as the dominant force in American popular music, featuring bandleaders such as Benny Goodman, Duke Ellington and Glenn Miller.</a:t>
            </a:r>
          </a:p>
          <a:p>
            <a:pPr>
              <a:lnSpc>
                <a:spcPct val="140000"/>
              </a:lnSpc>
            </a:pPr>
            <a:r>
              <a:rPr lang="en-AU" sz="1700" dirty="0"/>
              <a:t>In contrast to the typical jazz emphasis on improvisation, big bands rely on compositions and arrangements with some improvisation.</a:t>
            </a:r>
          </a:p>
        </p:txBody>
      </p:sp>
      <p:pic>
        <p:nvPicPr>
          <p:cNvPr id="4" name="Picture 3" descr="This image captures a big band performing with a vocalist standing at the front of the band. ">
            <a:extLst>
              <a:ext uri="{FF2B5EF4-FFF2-40B4-BE49-F238E27FC236}">
                <a16:creationId xmlns:a16="http://schemas.microsoft.com/office/drawing/2014/main" id="{2972B2B7-22D9-6F4A-8D30-6E75733F2A45}"/>
              </a:ext>
            </a:extLst>
          </p:cNvPr>
          <p:cNvPicPr>
            <a:picLocks noChangeAspect="1"/>
          </p:cNvPicPr>
          <p:nvPr/>
        </p:nvPicPr>
        <p:blipFill>
          <a:blip r:embed="rId2">
            <a:extLst>
              <a:ext uri="{28A0092B-C50C-407E-A947-70E740481C1C}">
                <a14:useLocalDpi xmlns:a14="http://schemas.microsoft.com/office/drawing/2010/main" val="0"/>
              </a:ext>
            </a:extLst>
          </a:blip>
          <a:srcRect l="9771" r="13878" b="1"/>
          <a:stretch>
            <a:fillRect/>
          </a:stretch>
        </p:blipFill>
        <p:spPr>
          <a:xfrm>
            <a:off x="6723449" y="1593746"/>
            <a:ext cx="4400551" cy="3847174"/>
          </a:xfrm>
          <a:prstGeom prst="rect">
            <a:avLst/>
          </a:prstGeom>
          <a:noFill/>
        </p:spPr>
      </p:pic>
      <p:sp>
        <p:nvSpPr>
          <p:cNvPr id="5" name="TextBox 4">
            <a:extLst>
              <a:ext uri="{FF2B5EF4-FFF2-40B4-BE49-F238E27FC236}">
                <a16:creationId xmlns:a16="http://schemas.microsoft.com/office/drawing/2014/main" id="{FFE795E7-B517-1014-5CB8-01FB3D6EC345}"/>
              </a:ext>
            </a:extLst>
          </p:cNvPr>
          <p:cNvSpPr txBox="1"/>
          <p:nvPr/>
        </p:nvSpPr>
        <p:spPr>
          <a:xfrm>
            <a:off x="6723449" y="5668444"/>
            <a:ext cx="3822080" cy="310015"/>
          </a:xfrm>
          <a:prstGeom prst="rect">
            <a:avLst/>
          </a:prstGeom>
          <a:noFill/>
        </p:spPr>
        <p:txBody>
          <a:bodyPr wrap="none" lIns="0" tIns="0" rIns="0" bIns="0" rtlCol="0">
            <a:noAutofit/>
          </a:bodyPr>
          <a:lstStyle/>
          <a:p>
            <a:pPr algn="l"/>
            <a:r>
              <a:rPr lang="en-AU" sz="1000" dirty="0">
                <a:hlinkClick r:id="rId3"/>
              </a:rPr>
              <a:t>New York, City of Jazz by the Brussels Jazz orchestra </a:t>
            </a:r>
            <a:r>
              <a:rPr lang="en-AU" sz="1000" dirty="0"/>
              <a:t>(2014) by </a:t>
            </a:r>
          </a:p>
          <a:p>
            <a:pPr algn="l"/>
            <a:r>
              <a:rPr lang="en-AU" sz="1000" dirty="0"/>
              <a:t>VH </a:t>
            </a:r>
            <a:r>
              <a:rPr lang="en-AU" sz="1000" dirty="0" err="1"/>
              <a:t>Mechelen</a:t>
            </a:r>
            <a:r>
              <a:rPr lang="en-AU" sz="1000" dirty="0"/>
              <a:t> is licensed under </a:t>
            </a:r>
            <a:r>
              <a:rPr lang="en-AU" sz="1000" dirty="0">
                <a:hlinkClick r:id="rId4"/>
              </a:rPr>
              <a:t>Creative commons SA 4.0</a:t>
            </a:r>
            <a:endParaRPr lang="en-AU" sz="1000" dirty="0"/>
          </a:p>
        </p:txBody>
      </p:sp>
      <p:sp>
        <p:nvSpPr>
          <p:cNvPr id="3" name="Slide Number Placeholder 2">
            <a:extLst>
              <a:ext uri="{FF2B5EF4-FFF2-40B4-BE49-F238E27FC236}">
                <a16:creationId xmlns:a16="http://schemas.microsoft.com/office/drawing/2014/main" id="{A75E859E-06BC-007A-D3AD-115B5908240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44</a:t>
            </a:fld>
            <a:endParaRPr lang="en-AU"/>
          </a:p>
        </p:txBody>
      </p:sp>
    </p:spTree>
    <p:extLst>
      <p:ext uri="{BB962C8B-B14F-4D97-AF65-F5344CB8AC3E}">
        <p14:creationId xmlns:p14="http://schemas.microsoft.com/office/powerpoint/2010/main" val="156322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7500-27B8-77C3-9DBA-1B51626B8D9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B7E6FF7-B20F-42BD-34A4-9D0FCB96414A}"/>
              </a:ext>
            </a:extLst>
          </p:cNvPr>
          <p:cNvSpPr>
            <a:spLocks noGrp="1"/>
          </p:cNvSpPr>
          <p:nvPr>
            <p:ph type="title"/>
          </p:nvPr>
        </p:nvSpPr>
        <p:spPr>
          <a:xfrm>
            <a:off x="359999" y="360000"/>
            <a:ext cx="11483999" cy="545601"/>
          </a:xfrm>
        </p:spPr>
        <p:txBody>
          <a:bodyPr/>
          <a:lstStyle/>
          <a:p>
            <a:pPr algn="ctr"/>
            <a:r>
              <a:rPr lang="en-AU" dirty="0">
                <a:latin typeface="Arial"/>
                <a:cs typeface="Arial"/>
              </a:rPr>
              <a:t>Activity 3.1 – jazz orchestra or big band (2)</a:t>
            </a:r>
            <a:endParaRPr lang="en-AU" dirty="0"/>
          </a:p>
        </p:txBody>
      </p:sp>
      <p:pic>
        <p:nvPicPr>
          <p:cNvPr id="4" name="Picture 3" descr="This image outlines the jazz orchestra or big band line up. It consists of 4 trumpets, 4 trombones, 5 saxophones and rhythm section including piano, drums, double bass and electric guitar">
            <a:extLst>
              <a:ext uri="{FF2B5EF4-FFF2-40B4-BE49-F238E27FC236}">
                <a16:creationId xmlns:a16="http://schemas.microsoft.com/office/drawing/2014/main" id="{0FE85FF0-59E6-8E5F-B43F-EE24DFBA7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557" y="1248161"/>
            <a:ext cx="7432882" cy="5249839"/>
          </a:xfrm>
          <a:prstGeom prst="rect">
            <a:avLst/>
          </a:prstGeom>
          <a:effectLst>
            <a:outerShdw blurRad="50800" dist="38100" dir="5400000" algn="t" rotWithShape="0">
              <a:prstClr val="black">
                <a:alpha val="40000"/>
              </a:prstClr>
            </a:outerShdw>
          </a:effectLst>
        </p:spPr>
      </p:pic>
      <p:sp>
        <p:nvSpPr>
          <p:cNvPr id="3" name="Slide Number Placeholder 2">
            <a:extLst>
              <a:ext uri="{FF2B5EF4-FFF2-40B4-BE49-F238E27FC236}">
                <a16:creationId xmlns:a16="http://schemas.microsoft.com/office/drawing/2014/main" id="{DF26651B-7FB2-0B9D-0CC2-AA522D5DCE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376697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879CB3B-A7CA-B600-1EDF-1DCAE757357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87FECAF-2413-CC50-F703-6DC0F5589F65}"/>
              </a:ext>
            </a:extLst>
          </p:cNvPr>
          <p:cNvSpPr>
            <a:spLocks noGrp="1"/>
          </p:cNvSpPr>
          <p:nvPr>
            <p:ph type="title"/>
          </p:nvPr>
        </p:nvSpPr>
        <p:spPr>
          <a:xfrm>
            <a:off x="359999" y="360000"/>
            <a:ext cx="11483999" cy="545601"/>
          </a:xfrm>
        </p:spPr>
        <p:txBody>
          <a:bodyPr/>
          <a:lstStyle/>
          <a:p>
            <a:r>
              <a:rPr lang="en-AU" dirty="0">
                <a:latin typeface="Arial"/>
                <a:cs typeface="Arial"/>
              </a:rPr>
              <a:t>Activity 3.1 – jazz orchestra or big band (3)</a:t>
            </a:r>
            <a:endParaRPr lang="en-AU" dirty="0"/>
          </a:p>
        </p:txBody>
      </p:sp>
      <p:sp>
        <p:nvSpPr>
          <p:cNvPr id="13" name="Text Placeholder 12">
            <a:extLst>
              <a:ext uri="{FF2B5EF4-FFF2-40B4-BE49-F238E27FC236}">
                <a16:creationId xmlns:a16="http://schemas.microsoft.com/office/drawing/2014/main" id="{D7C17E91-16A1-0EF0-A85D-249991039EE8}"/>
              </a:ext>
            </a:extLst>
          </p:cNvPr>
          <p:cNvSpPr>
            <a:spLocks noGrp="1"/>
          </p:cNvSpPr>
          <p:nvPr>
            <p:ph type="body" sz="quarter" idx="18"/>
          </p:nvPr>
        </p:nvSpPr>
        <p:spPr>
          <a:xfrm>
            <a:off x="360000" y="982520"/>
            <a:ext cx="11483998" cy="356423"/>
          </a:xfrm>
        </p:spPr>
        <p:txBody>
          <a:bodyPr/>
          <a:lstStyle/>
          <a:p>
            <a:r>
              <a:rPr lang="en-AU"/>
              <a:t>‘Take the A Train’ by Ellington</a:t>
            </a:r>
          </a:p>
        </p:txBody>
      </p:sp>
      <p:sp>
        <p:nvSpPr>
          <p:cNvPr id="12" name="Text Placeholder 11">
            <a:extLst>
              <a:ext uri="{FF2B5EF4-FFF2-40B4-BE49-F238E27FC236}">
                <a16:creationId xmlns:a16="http://schemas.microsoft.com/office/drawing/2014/main" id="{CC478130-131E-DF36-34EA-A1F5DB42E179}"/>
              </a:ext>
            </a:extLst>
          </p:cNvPr>
          <p:cNvSpPr>
            <a:spLocks noGrp="1"/>
          </p:cNvSpPr>
          <p:nvPr>
            <p:ph type="body" sz="quarter" idx="17"/>
          </p:nvPr>
        </p:nvSpPr>
        <p:spPr>
          <a:xfrm>
            <a:off x="472643" y="1808302"/>
            <a:ext cx="7995081" cy="4373423"/>
          </a:xfrm>
        </p:spPr>
        <p:txBody>
          <a:bodyPr/>
          <a:lstStyle/>
          <a:p>
            <a:pPr>
              <a:spcBef>
                <a:spcPts val="1200"/>
              </a:spcBef>
              <a:spcAft>
                <a:spcPts val="600"/>
              </a:spcAft>
              <a:buNone/>
            </a:pPr>
            <a:r>
              <a:rPr lang="en-AU" sz="1400" dirty="0">
                <a:effectLst/>
                <a:latin typeface="Arial" panose="020B0604020202020204" pitchFamily="34" charset="0"/>
                <a:ea typeface="Calibri" panose="020F0502020204030204" pitchFamily="34" charset="0"/>
              </a:rPr>
              <a:t>Access </a:t>
            </a:r>
            <a:r>
              <a:rPr lang="en-AU" sz="1400" u="sng" dirty="0">
                <a:solidFill>
                  <a:srgbClr val="2F5496"/>
                </a:solidFill>
                <a:effectLst/>
                <a:latin typeface="Arial" panose="020B0604020202020204" pitchFamily="34" charset="0"/>
                <a:ea typeface="Calibri" panose="020F0502020204030204" pitchFamily="34" charset="0"/>
                <a:hlinkClick r:id="rId2"/>
              </a:rPr>
              <a:t>Take the A Train – The Jazz Ambassadors (2:46)</a:t>
            </a:r>
            <a:r>
              <a:rPr lang="en-AU" sz="1400" dirty="0">
                <a:effectLst/>
                <a:latin typeface="Arial" panose="020B0604020202020204" pitchFamily="34" charset="0"/>
                <a:ea typeface="Calibri" panose="020F0502020204030204" pitchFamily="34" charset="0"/>
              </a:rPr>
              <a:t> (from 0:00 – 2:46)   by Duke Ellington</a:t>
            </a:r>
            <a:r>
              <a:rPr lang="en-AU" sz="1400" dirty="0">
                <a:latin typeface="Arial" panose="020B0604020202020204" pitchFamily="34" charset="0"/>
                <a:ea typeface="Calibri" panose="020F0502020204030204" pitchFamily="34" charset="0"/>
              </a:rPr>
              <a:t> </a:t>
            </a:r>
            <a:r>
              <a:rPr lang="en-AU" sz="1400" dirty="0">
                <a:effectLst/>
                <a:latin typeface="Arial" panose="020B0604020202020204" pitchFamily="34" charset="0"/>
                <a:ea typeface="Calibri" panose="020F0502020204030204" pitchFamily="34" charset="0"/>
              </a:rPr>
              <a:t>and answer the following questions:</a:t>
            </a:r>
          </a:p>
          <a:p>
            <a:r>
              <a:rPr lang="en-AU" sz="1400" dirty="0">
                <a:ea typeface="Calibri" panose="020F0502020204030204" pitchFamily="34" charset="0"/>
              </a:rPr>
              <a:t>1. </a:t>
            </a:r>
            <a:r>
              <a:rPr lang="en-AU" sz="1400" dirty="0">
                <a:effectLst/>
                <a:latin typeface="Arial" panose="020B0604020202020204" pitchFamily="34" charset="0"/>
                <a:ea typeface="Calibri" panose="020F0502020204030204" pitchFamily="34" charset="0"/>
              </a:rPr>
              <a:t>Did you identify the band line up correctly? Draw the big band layout and label each instrument.</a:t>
            </a:r>
          </a:p>
          <a:p>
            <a:r>
              <a:rPr lang="en-AU" sz="1400" dirty="0">
                <a:ea typeface="Calibri" panose="020F0502020204030204" pitchFamily="34" charset="0"/>
              </a:rPr>
              <a:t>2. </a:t>
            </a:r>
            <a:r>
              <a:rPr lang="en-AU" sz="1400" dirty="0">
                <a:effectLst/>
                <a:latin typeface="Arial" panose="020B0604020202020204" pitchFamily="34" charset="0"/>
                <a:ea typeface="Calibri" panose="020F0502020204030204" pitchFamily="34" charset="0"/>
              </a:rPr>
              <a:t>What is the time signature and tempo of this piece of music?</a:t>
            </a:r>
          </a:p>
          <a:p>
            <a:r>
              <a:rPr lang="en-AU" sz="1400" dirty="0">
                <a:ea typeface="Calibri" panose="020F0502020204030204" pitchFamily="34" charset="0"/>
              </a:rPr>
              <a:t>3.</a:t>
            </a:r>
            <a:r>
              <a:rPr lang="en-AU" sz="1400" dirty="0">
                <a:effectLst/>
                <a:latin typeface="Arial" panose="020B0604020202020204" pitchFamily="34" charset="0"/>
                <a:ea typeface="Calibri" panose="020F0502020204030204" pitchFamily="34" charset="0"/>
              </a:rPr>
              <a:t> Which 2 instruments play in the intro? Describe what they are playing using the elements of music.</a:t>
            </a:r>
          </a:p>
          <a:p>
            <a:r>
              <a:rPr lang="en-AU" sz="1400" dirty="0">
                <a:ea typeface="Calibri" panose="020F0502020204030204" pitchFamily="34" charset="0"/>
              </a:rPr>
              <a:t>4. </a:t>
            </a:r>
            <a:r>
              <a:rPr lang="en-AU" sz="1400" dirty="0">
                <a:effectLst/>
                <a:latin typeface="Arial" panose="020B0604020202020204" pitchFamily="34" charset="0"/>
                <a:ea typeface="Calibri" panose="020F0502020204030204" pitchFamily="34" charset="0"/>
              </a:rPr>
              <a:t>Identify the role of each instrument section from the top of the first head by completing the table below. Identify any new terminology and add it to your jazz glossary.</a:t>
            </a:r>
            <a:r>
              <a:rPr lang="en-AU" sz="1400" dirty="0">
                <a:ea typeface="Calibri" panose="020F0502020204030204" pitchFamily="34" charset="0"/>
              </a:rPr>
              <a:t> </a:t>
            </a:r>
          </a:p>
          <a:p>
            <a:r>
              <a:rPr lang="en-AU" sz="1400" dirty="0">
                <a:effectLst/>
                <a:latin typeface="Arial" panose="020B0604020202020204" pitchFamily="34" charset="0"/>
                <a:ea typeface="Calibri" panose="020F0502020204030204" pitchFamily="34" charset="0"/>
              </a:rPr>
              <a:t>5. Which instrument provides a solo in the piece? How does the mute affect the timbre of the instrument? Refer to the timbre terminology worksheet or </a:t>
            </a:r>
            <a:r>
              <a:rPr lang="en-AU" sz="1400" dirty="0">
                <a:ea typeface="Calibri" panose="020F0502020204030204" pitchFamily="34" charset="0"/>
              </a:rPr>
              <a:t>next </a:t>
            </a:r>
            <a:r>
              <a:rPr lang="en-AU" sz="1400" dirty="0">
                <a:effectLst/>
                <a:latin typeface="Arial" panose="020B0604020202020204" pitchFamily="34" charset="0"/>
                <a:ea typeface="Calibri" panose="020F0502020204030204" pitchFamily="34" charset="0"/>
              </a:rPr>
              <a:t>slide. </a:t>
            </a:r>
          </a:p>
          <a:p>
            <a:r>
              <a:rPr lang="en-AU" sz="1400" dirty="0">
                <a:ea typeface="Calibri" panose="020F0502020204030204" pitchFamily="34" charset="0"/>
              </a:rPr>
              <a:t>6. </a:t>
            </a:r>
            <a:r>
              <a:rPr lang="en-AU" sz="1400" dirty="0">
                <a:effectLst/>
                <a:latin typeface="Arial" panose="020B0604020202020204" pitchFamily="34" charset="0"/>
                <a:ea typeface="Calibri" panose="020F0502020204030204" pitchFamily="34" charset="0"/>
              </a:rPr>
              <a:t>Describe how the melody is played differently at the end of the piece after the trumpet solo. Which elements of music have been manipulated and how?</a:t>
            </a:r>
            <a:endParaRPr lang="en-AU" sz="1400" dirty="0">
              <a:ea typeface="Calibri" panose="020F0502020204030204" pitchFamily="34" charset="0"/>
            </a:endParaRPr>
          </a:p>
          <a:p>
            <a:endParaRPr lang="en-AU" sz="1400" dirty="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endParaRPr lang="en-AU" dirty="0"/>
          </a:p>
        </p:txBody>
      </p:sp>
      <p:graphicFrame>
        <p:nvGraphicFramePr>
          <p:cNvPr id="7" name="Table 6">
            <a:extLst>
              <a:ext uri="{FF2B5EF4-FFF2-40B4-BE49-F238E27FC236}">
                <a16:creationId xmlns:a16="http://schemas.microsoft.com/office/drawing/2014/main" id="{F9D26069-FB5C-FE2D-94CE-8F77F7A7CD85}"/>
              </a:ext>
            </a:extLst>
          </p:cNvPr>
          <p:cNvGraphicFramePr>
            <a:graphicFrameLocks noGrp="1"/>
          </p:cNvGraphicFramePr>
          <p:nvPr>
            <p:extLst>
              <p:ext uri="{D42A27DB-BD31-4B8C-83A1-F6EECF244321}">
                <p14:modId xmlns:p14="http://schemas.microsoft.com/office/powerpoint/2010/main" val="2932171831"/>
              </p:ext>
            </p:extLst>
          </p:nvPr>
        </p:nvGraphicFramePr>
        <p:xfrm>
          <a:off x="8672172" y="1710483"/>
          <a:ext cx="3171826" cy="4164997"/>
        </p:xfrm>
        <a:graphic>
          <a:graphicData uri="http://schemas.openxmlformats.org/drawingml/2006/table">
            <a:tbl>
              <a:tblPr firstRow="1" firstCol="1">
                <a:tableStyleId>{69012ECD-51FC-41F1-AA8D-1B2483CD663E}</a:tableStyleId>
              </a:tblPr>
              <a:tblGrid>
                <a:gridCol w="1349648">
                  <a:extLst>
                    <a:ext uri="{9D8B030D-6E8A-4147-A177-3AD203B41FA5}">
                      <a16:colId xmlns:a16="http://schemas.microsoft.com/office/drawing/2014/main" val="226250226"/>
                    </a:ext>
                  </a:extLst>
                </a:gridCol>
                <a:gridCol w="1822178">
                  <a:extLst>
                    <a:ext uri="{9D8B030D-6E8A-4147-A177-3AD203B41FA5}">
                      <a16:colId xmlns:a16="http://schemas.microsoft.com/office/drawing/2014/main" val="3330068182"/>
                    </a:ext>
                  </a:extLst>
                </a:gridCol>
              </a:tblGrid>
              <a:tr h="528096">
                <a:tc>
                  <a:txBody>
                    <a:bodyPr/>
                    <a:lstStyle/>
                    <a:p>
                      <a:pPr>
                        <a:lnSpc>
                          <a:spcPct val="150000"/>
                        </a:lnSpc>
                        <a:spcBef>
                          <a:spcPts val="1200"/>
                        </a:spcBef>
                        <a:spcAft>
                          <a:spcPts val="600"/>
                        </a:spcAft>
                        <a:buNone/>
                      </a:pPr>
                      <a:r>
                        <a:rPr lang="en-AU" sz="1400" dirty="0">
                          <a:effectLst/>
                        </a:rPr>
                        <a:t>Instrument</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600"/>
                        </a:spcAft>
                        <a:buNone/>
                      </a:pPr>
                      <a:r>
                        <a:rPr lang="en-AU" sz="1400" dirty="0">
                          <a:effectLst/>
                        </a:rPr>
                        <a:t>Role</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414331"/>
                  </a:ext>
                </a:extLst>
              </a:tr>
              <a:tr h="528096">
                <a:tc>
                  <a:txBody>
                    <a:bodyPr/>
                    <a:lstStyle/>
                    <a:p>
                      <a:pPr>
                        <a:lnSpc>
                          <a:spcPct val="150000"/>
                        </a:lnSpc>
                        <a:spcBef>
                          <a:spcPts val="1200"/>
                        </a:spcBef>
                        <a:spcAft>
                          <a:spcPts val="600"/>
                        </a:spcAft>
                        <a:buNone/>
                      </a:pPr>
                      <a:r>
                        <a:rPr lang="en-AU" sz="1400" dirty="0">
                          <a:effectLst/>
                        </a:rPr>
                        <a:t>Saxophones</a:t>
                      </a:r>
                    </a:p>
                    <a:p>
                      <a:pPr>
                        <a:lnSpc>
                          <a:spcPct val="150000"/>
                        </a:lnSpc>
                        <a:spcBef>
                          <a:spcPts val="1200"/>
                        </a:spcBef>
                        <a:spcAft>
                          <a:spcPts val="600"/>
                        </a:spcAft>
                        <a:buNone/>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 </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8135392"/>
                  </a:ext>
                </a:extLst>
              </a:tr>
              <a:tr h="528096">
                <a:tc>
                  <a:txBody>
                    <a:bodyPr/>
                    <a:lstStyle/>
                    <a:p>
                      <a:pPr>
                        <a:lnSpc>
                          <a:spcPct val="150000"/>
                        </a:lnSpc>
                        <a:spcBef>
                          <a:spcPts val="1200"/>
                        </a:spcBef>
                        <a:spcAft>
                          <a:spcPts val="600"/>
                        </a:spcAft>
                        <a:buNone/>
                      </a:pPr>
                      <a:r>
                        <a:rPr lang="en-AU" sz="1400" dirty="0">
                          <a:effectLst/>
                        </a:rPr>
                        <a:t>Trombones</a:t>
                      </a:r>
                    </a:p>
                    <a:p>
                      <a:pPr>
                        <a:lnSpc>
                          <a:spcPct val="150000"/>
                        </a:lnSpc>
                        <a:spcBef>
                          <a:spcPts val="1200"/>
                        </a:spcBef>
                        <a:spcAft>
                          <a:spcPts val="600"/>
                        </a:spcAft>
                        <a:buNone/>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a:effectLst/>
                        </a:rPr>
                        <a:t> </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711937"/>
                  </a:ext>
                </a:extLst>
              </a:tr>
              <a:tr h="528096">
                <a:tc>
                  <a:txBody>
                    <a:bodyPr/>
                    <a:lstStyle/>
                    <a:p>
                      <a:pPr>
                        <a:lnSpc>
                          <a:spcPct val="150000"/>
                        </a:lnSpc>
                        <a:spcBef>
                          <a:spcPts val="1200"/>
                        </a:spcBef>
                        <a:spcAft>
                          <a:spcPts val="600"/>
                        </a:spcAft>
                        <a:buNone/>
                      </a:pPr>
                      <a:r>
                        <a:rPr lang="en-AU" sz="1400" dirty="0">
                          <a:effectLst/>
                        </a:rPr>
                        <a:t>Trumpets</a:t>
                      </a:r>
                    </a:p>
                    <a:p>
                      <a:pPr>
                        <a:lnSpc>
                          <a:spcPct val="150000"/>
                        </a:lnSpc>
                        <a:spcBef>
                          <a:spcPts val="1200"/>
                        </a:spcBef>
                        <a:spcAft>
                          <a:spcPts val="600"/>
                        </a:spcAft>
                        <a:buNone/>
                      </a:pP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 </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7318738"/>
                  </a:ext>
                </a:extLst>
              </a:tr>
              <a:tr h="528096">
                <a:tc>
                  <a:txBody>
                    <a:bodyPr/>
                    <a:lstStyle/>
                    <a:p>
                      <a:pPr>
                        <a:lnSpc>
                          <a:spcPct val="150000"/>
                        </a:lnSpc>
                        <a:spcBef>
                          <a:spcPts val="1200"/>
                        </a:spcBef>
                        <a:spcAft>
                          <a:spcPts val="600"/>
                        </a:spcAft>
                        <a:buNone/>
                      </a:pPr>
                      <a:r>
                        <a:rPr lang="en-AU" sz="1400">
                          <a:effectLst/>
                        </a:rPr>
                        <a:t>Rhythm section</a:t>
                      </a:r>
                    </a:p>
                    <a:p>
                      <a:pPr>
                        <a:lnSpc>
                          <a:spcPct val="150000"/>
                        </a:lnSpc>
                        <a:spcBef>
                          <a:spcPts val="1200"/>
                        </a:spcBef>
                        <a:spcAft>
                          <a:spcPts val="600"/>
                        </a:spcAft>
                        <a:buNone/>
                      </a:pPr>
                      <a:endParaRPr lang="en-AU" sz="14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400" dirty="0">
                          <a:effectLst/>
                        </a:rPr>
                        <a:t> </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769685"/>
                  </a:ext>
                </a:extLst>
              </a:tr>
            </a:tbl>
          </a:graphicData>
        </a:graphic>
      </p:graphicFrame>
      <p:sp>
        <p:nvSpPr>
          <p:cNvPr id="3" name="Slide Number Placeholder 2">
            <a:extLst>
              <a:ext uri="{FF2B5EF4-FFF2-40B4-BE49-F238E27FC236}">
                <a16:creationId xmlns:a16="http://schemas.microsoft.com/office/drawing/2014/main" id="{5B94A1FB-5C62-FD8B-64A4-122C03D5B5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15095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1BA1D6-42B7-6E15-91CB-F9F4B8232734}"/>
              </a:ext>
            </a:extLst>
          </p:cNvPr>
          <p:cNvSpPr>
            <a:spLocks noGrp="1"/>
          </p:cNvSpPr>
          <p:nvPr>
            <p:ph type="title"/>
          </p:nvPr>
        </p:nvSpPr>
        <p:spPr/>
        <p:txBody>
          <a:bodyPr/>
          <a:lstStyle/>
          <a:p>
            <a:r>
              <a:rPr lang="en-AU" dirty="0">
                <a:latin typeface="Arial"/>
                <a:cs typeface="Arial"/>
              </a:rPr>
              <a:t>Activity </a:t>
            </a:r>
            <a:r>
              <a:rPr lang="en-AU" dirty="0"/>
              <a:t>3.1 – jazz orchestra or big band (4)</a:t>
            </a:r>
          </a:p>
        </p:txBody>
      </p:sp>
      <p:sp>
        <p:nvSpPr>
          <p:cNvPr id="7" name="Text Placeholder 6">
            <a:extLst>
              <a:ext uri="{FF2B5EF4-FFF2-40B4-BE49-F238E27FC236}">
                <a16:creationId xmlns:a16="http://schemas.microsoft.com/office/drawing/2014/main" id="{6582F4C5-9049-F65A-8FD6-5F86696577B5}"/>
              </a:ext>
            </a:extLst>
          </p:cNvPr>
          <p:cNvSpPr>
            <a:spLocks noGrp="1"/>
          </p:cNvSpPr>
          <p:nvPr>
            <p:ph type="body" sz="quarter" idx="17"/>
          </p:nvPr>
        </p:nvSpPr>
        <p:spPr>
          <a:xfrm>
            <a:off x="360000" y="1848887"/>
            <a:ext cx="5426436" cy="1861913"/>
          </a:xfrm>
        </p:spPr>
        <p:txBody>
          <a:bodyPr/>
          <a:lstStyle/>
          <a:p>
            <a:pPr>
              <a:spcAft>
                <a:spcPts val="600"/>
              </a:spcAft>
            </a:pPr>
            <a:r>
              <a:rPr lang="en-AU" sz="1800" dirty="0"/>
              <a:t>Timbre refers to the distinctive quality of a sound that enables the sound sources to be identified. Through listening, we can use adjectives to describe the timbre of a sound source.</a:t>
            </a:r>
          </a:p>
        </p:txBody>
      </p:sp>
      <p:pic>
        <p:nvPicPr>
          <p:cNvPr id="2" name="Picture 1">
            <a:extLst>
              <a:ext uri="{FF2B5EF4-FFF2-40B4-BE49-F238E27FC236}">
                <a16:creationId xmlns:a16="http://schemas.microsoft.com/office/drawing/2014/main" id="{EE0B9254-0C65-2169-44E0-80E649D1EE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75271" y="1774904"/>
            <a:ext cx="3996545" cy="4030073"/>
          </a:xfrm>
          <a:prstGeom prst="rect">
            <a:avLst/>
          </a:prstGeom>
        </p:spPr>
      </p:pic>
      <p:sp>
        <p:nvSpPr>
          <p:cNvPr id="3" name="Slide Number Placeholder 2">
            <a:extLst>
              <a:ext uri="{FF2B5EF4-FFF2-40B4-BE49-F238E27FC236}">
                <a16:creationId xmlns:a16="http://schemas.microsoft.com/office/drawing/2014/main" id="{86A4CB6A-8056-6C85-53FB-51B1608126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
        <p:nvSpPr>
          <p:cNvPr id="4" name="Text Placeholder 12">
            <a:extLst>
              <a:ext uri="{FF2B5EF4-FFF2-40B4-BE49-F238E27FC236}">
                <a16:creationId xmlns:a16="http://schemas.microsoft.com/office/drawing/2014/main" id="{2B632AD1-0BC4-78D2-0586-1C88356C5AF1}"/>
              </a:ext>
            </a:extLst>
          </p:cNvPr>
          <p:cNvSpPr>
            <a:spLocks noGrp="1"/>
          </p:cNvSpPr>
          <p:nvPr>
            <p:ph type="body" sz="quarter" idx="18"/>
          </p:nvPr>
        </p:nvSpPr>
        <p:spPr>
          <a:xfrm>
            <a:off x="360000" y="982520"/>
            <a:ext cx="11483998" cy="356423"/>
          </a:xfrm>
        </p:spPr>
        <p:txBody>
          <a:bodyPr/>
          <a:lstStyle/>
          <a:p>
            <a:r>
              <a:rPr lang="en-AU" dirty="0"/>
              <a:t>What is timbre?</a:t>
            </a:r>
          </a:p>
        </p:txBody>
      </p:sp>
    </p:spTree>
    <p:extLst>
      <p:ext uri="{BB962C8B-B14F-4D97-AF65-F5344CB8AC3E}">
        <p14:creationId xmlns:p14="http://schemas.microsoft.com/office/powerpoint/2010/main" val="400404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404B-CFB7-380F-7A6D-94F1C034A26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F05188-D011-AB78-474F-30B71FDAB2A3}"/>
              </a:ext>
            </a:extLst>
          </p:cNvPr>
          <p:cNvSpPr>
            <a:spLocks noGrp="1"/>
          </p:cNvSpPr>
          <p:nvPr>
            <p:ph type="title"/>
          </p:nvPr>
        </p:nvSpPr>
        <p:spPr/>
        <p:txBody>
          <a:bodyPr/>
          <a:lstStyle/>
          <a:p>
            <a:r>
              <a:rPr lang="en-AU" dirty="0">
                <a:latin typeface="Arial"/>
                <a:cs typeface="Arial"/>
              </a:rPr>
              <a:t>Activity </a:t>
            </a:r>
            <a:r>
              <a:rPr lang="en-AU" dirty="0"/>
              <a:t>3.1 – jazz orchestra or big band (5)</a:t>
            </a:r>
          </a:p>
        </p:txBody>
      </p:sp>
      <p:grpSp>
        <p:nvGrpSpPr>
          <p:cNvPr id="10" name="Group 9" descr="This image outlines the timbre terminology you could refer to when describing timbre. Words include sweet, bright, clear, glittering, warm, harsh, airy, electronic, percussive.">
            <a:extLst>
              <a:ext uri="{FF2B5EF4-FFF2-40B4-BE49-F238E27FC236}">
                <a16:creationId xmlns:a16="http://schemas.microsoft.com/office/drawing/2014/main" id="{A1026011-B0E7-4778-9FBB-F69A242D5211}"/>
              </a:ext>
              <a:ext uri="{C183D7F6-B498-43B3-948B-1728B52AA6E4}">
                <adec:decorative xmlns:adec="http://schemas.microsoft.com/office/drawing/2017/decorative" val="0"/>
              </a:ext>
            </a:extLst>
          </p:cNvPr>
          <p:cNvGrpSpPr/>
          <p:nvPr/>
        </p:nvGrpSpPr>
        <p:grpSpPr>
          <a:xfrm>
            <a:off x="2417571" y="1415862"/>
            <a:ext cx="7356858" cy="5239315"/>
            <a:chOff x="6124576" y="1678475"/>
            <a:chExt cx="5707437" cy="4064651"/>
          </a:xfrm>
          <a:effectLst/>
        </p:grpSpPr>
        <p:sp>
          <p:nvSpPr>
            <p:cNvPr id="9" name="Rectangle 8">
              <a:extLst>
                <a:ext uri="{FF2B5EF4-FFF2-40B4-BE49-F238E27FC236}">
                  <a16:creationId xmlns:a16="http://schemas.microsoft.com/office/drawing/2014/main" id="{82D40C07-F2C9-984B-85E1-B5C6F3DD6B07}"/>
                </a:ext>
              </a:extLst>
            </p:cNvPr>
            <p:cNvSpPr/>
            <p:nvPr/>
          </p:nvSpPr>
          <p:spPr>
            <a:xfrm>
              <a:off x="6124577" y="1678475"/>
              <a:ext cx="5707436" cy="40646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shows 9 coloured boxes that include terminology for timbre">
              <a:extLst>
                <a:ext uri="{FF2B5EF4-FFF2-40B4-BE49-F238E27FC236}">
                  <a16:creationId xmlns:a16="http://schemas.microsoft.com/office/drawing/2014/main" id="{8ED58D8B-9120-66DE-A2C0-A108C47315A6}"/>
                </a:ext>
              </a:extLst>
            </p:cNvPr>
            <p:cNvPicPr>
              <a:picLocks noChangeAspect="1"/>
            </p:cNvPicPr>
            <p:nvPr/>
          </p:nvPicPr>
          <p:blipFill>
            <a:blip r:embed="rId2"/>
            <a:stretch>
              <a:fillRect/>
            </a:stretch>
          </p:blipFill>
          <p:spPr>
            <a:xfrm>
              <a:off x="6124576" y="1698926"/>
              <a:ext cx="5707437" cy="4036630"/>
            </a:xfrm>
            <a:prstGeom prst="rect">
              <a:avLst/>
            </a:prstGeom>
          </p:spPr>
        </p:pic>
      </p:grpSp>
      <p:sp>
        <p:nvSpPr>
          <p:cNvPr id="3" name="Slide Number Placeholder 2">
            <a:extLst>
              <a:ext uri="{FF2B5EF4-FFF2-40B4-BE49-F238E27FC236}">
                <a16:creationId xmlns:a16="http://schemas.microsoft.com/office/drawing/2014/main" id="{733FA7FC-E334-3DAF-8ECE-528B153CA6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
        <p:nvSpPr>
          <p:cNvPr id="4" name="Text Placeholder 12">
            <a:extLst>
              <a:ext uri="{FF2B5EF4-FFF2-40B4-BE49-F238E27FC236}">
                <a16:creationId xmlns:a16="http://schemas.microsoft.com/office/drawing/2014/main" id="{F0BD9E5D-298F-5B60-AB79-6A25DDF831EC}"/>
              </a:ext>
            </a:extLst>
          </p:cNvPr>
          <p:cNvSpPr>
            <a:spLocks noGrp="1"/>
          </p:cNvSpPr>
          <p:nvPr>
            <p:ph type="body" sz="quarter" idx="18"/>
          </p:nvPr>
        </p:nvSpPr>
        <p:spPr>
          <a:xfrm>
            <a:off x="360000" y="982520"/>
            <a:ext cx="11483998" cy="356423"/>
          </a:xfrm>
        </p:spPr>
        <p:txBody>
          <a:bodyPr/>
          <a:lstStyle/>
          <a:p>
            <a:r>
              <a:rPr lang="en-AU" dirty="0"/>
              <a:t>What is timbre?</a:t>
            </a:r>
          </a:p>
        </p:txBody>
      </p:sp>
    </p:spTree>
    <p:extLst>
      <p:ext uri="{BB962C8B-B14F-4D97-AF65-F5344CB8AC3E}">
        <p14:creationId xmlns:p14="http://schemas.microsoft.com/office/powerpoint/2010/main" val="40719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984636-BBB6-99C2-EF61-ACB96FB64210}"/>
              </a:ext>
            </a:extLst>
          </p:cNvPr>
          <p:cNvSpPr>
            <a:spLocks noGrp="1"/>
          </p:cNvSpPr>
          <p:nvPr>
            <p:ph type="title"/>
          </p:nvPr>
        </p:nvSpPr>
        <p:spPr/>
        <p:txBody>
          <a:bodyPr/>
          <a:lstStyle/>
          <a:p>
            <a:r>
              <a:rPr lang="en-AU" dirty="0"/>
              <a:t>Activity 3.2 – elements of swing (1)</a:t>
            </a:r>
          </a:p>
        </p:txBody>
      </p:sp>
      <p:sp>
        <p:nvSpPr>
          <p:cNvPr id="4" name="Text Placeholder 3">
            <a:extLst>
              <a:ext uri="{FF2B5EF4-FFF2-40B4-BE49-F238E27FC236}">
                <a16:creationId xmlns:a16="http://schemas.microsoft.com/office/drawing/2014/main" id="{4B3C54B7-25E4-BC61-1323-55A64FD32C18}"/>
              </a:ext>
            </a:extLst>
          </p:cNvPr>
          <p:cNvSpPr>
            <a:spLocks noGrp="1"/>
          </p:cNvSpPr>
          <p:nvPr>
            <p:ph type="body" sz="quarter" idx="18"/>
          </p:nvPr>
        </p:nvSpPr>
        <p:spPr/>
        <p:txBody>
          <a:bodyPr/>
          <a:lstStyle/>
          <a:p>
            <a:r>
              <a:rPr lang="en-AU"/>
              <a:t>Swing pattern</a:t>
            </a:r>
          </a:p>
        </p:txBody>
      </p:sp>
      <p:sp>
        <p:nvSpPr>
          <p:cNvPr id="5" name="Text Placeholder 4">
            <a:extLst>
              <a:ext uri="{FF2B5EF4-FFF2-40B4-BE49-F238E27FC236}">
                <a16:creationId xmlns:a16="http://schemas.microsoft.com/office/drawing/2014/main" id="{16E2470F-D352-95C4-38FC-0DC31191F945}"/>
              </a:ext>
            </a:extLst>
          </p:cNvPr>
          <p:cNvSpPr>
            <a:spLocks noGrp="1"/>
          </p:cNvSpPr>
          <p:nvPr>
            <p:ph type="body" sz="quarter" idx="17"/>
          </p:nvPr>
        </p:nvSpPr>
        <p:spPr>
          <a:xfrm>
            <a:off x="360000" y="1461068"/>
            <a:ext cx="10584225" cy="3325536"/>
          </a:xfrm>
        </p:spPr>
        <p:txBody>
          <a:bodyPr/>
          <a:lstStyle/>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In ‘Take the A Train’ we can hear a double bass playing crotchets and the drummer playing in a swing pattern with improvised fills. </a:t>
            </a: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In a </a:t>
            </a:r>
            <a:r>
              <a:rPr lang="en-AU" sz="1600" b="1" dirty="0">
                <a:effectLst/>
                <a:latin typeface="Arial" panose="020B0604020202020204" pitchFamily="34" charset="0"/>
                <a:ea typeface="Calibri" panose="020F0502020204030204" pitchFamily="34" charset="0"/>
              </a:rPr>
              <a:t>swing pattern,</a:t>
            </a:r>
            <a:r>
              <a:rPr lang="en-AU" sz="1600" dirty="0">
                <a:effectLst/>
                <a:latin typeface="Arial" panose="020B0604020202020204" pitchFamily="34" charset="0"/>
                <a:ea typeface="Calibri" panose="020F0502020204030204" pitchFamily="34" charset="0"/>
              </a:rPr>
              <a:t> a constant crotchet pulse provides forward momentum. The bass drum is ‘feathered</a:t>
            </a:r>
            <a:r>
              <a:rPr lang="en-AU" sz="1600" dirty="0">
                <a:ea typeface="Calibri" panose="020F0502020204030204" pitchFamily="34" charset="0"/>
              </a:rPr>
              <a:t>’</a:t>
            </a:r>
            <a:r>
              <a:rPr lang="en-AU" sz="1600" dirty="0">
                <a:effectLst/>
                <a:latin typeface="Arial" panose="020B0604020202020204" pitchFamily="34" charset="0"/>
                <a:ea typeface="Calibri" panose="020F0502020204030204" pitchFamily="34" charset="0"/>
              </a:rPr>
              <a:t> in this style which means it is played very softly (</a:t>
            </a:r>
            <a:r>
              <a:rPr lang="en-AU" sz="1600" i="1" dirty="0">
                <a:effectLst/>
                <a:latin typeface="Arial" panose="020B0604020202020204" pitchFamily="34" charset="0"/>
                <a:ea typeface="Calibri" panose="020F0502020204030204" pitchFamily="34" charset="0"/>
              </a:rPr>
              <a:t>pianissimo</a:t>
            </a:r>
            <a:r>
              <a:rPr lang="en-AU" sz="1600" dirty="0">
                <a:effectLst/>
                <a:latin typeface="Arial" panose="020B0604020202020204" pitchFamily="34" charset="0"/>
                <a:ea typeface="Calibri" panose="020F0502020204030204" pitchFamily="34" charset="0"/>
              </a:rPr>
              <a:t>), or possibly not at all. The pulse is also played by the ride cymbal (or hi-hat) and includes ‘skip notes’</a:t>
            </a:r>
            <a:r>
              <a:rPr lang="en-AU" sz="1600" dirty="0">
                <a:ea typeface="Calibri" panose="020F0502020204030204" pitchFamily="34" charset="0"/>
              </a:rPr>
              <a:t> played as</a:t>
            </a:r>
            <a:r>
              <a:rPr lang="en-AU" sz="1600" dirty="0">
                <a:effectLst/>
                <a:latin typeface="Arial" panose="020B0604020202020204" pitchFamily="34" charset="0"/>
                <a:ea typeface="Calibri" panose="020F0502020204030204" pitchFamily="34" charset="0"/>
              </a:rPr>
              <a:t> quavers, in a swing rhythm. These quavers are performed in </a:t>
            </a:r>
            <a:r>
              <a:rPr lang="en-AU" sz="1600" dirty="0">
                <a:ea typeface="Calibri" panose="020F0502020204030204" pitchFamily="34" charset="0"/>
              </a:rPr>
              <a:t>pairs – </a:t>
            </a:r>
            <a:r>
              <a:rPr lang="en-AU" sz="1600" dirty="0">
                <a:effectLst/>
                <a:latin typeface="Arial" panose="020B0604020202020204" pitchFamily="34" charset="0"/>
                <a:ea typeface="Calibri" panose="020F0502020204030204" pitchFamily="34" charset="0"/>
              </a:rPr>
              <a:t>long then short </a:t>
            </a:r>
            <a:r>
              <a:rPr lang="en-AU" sz="1600" dirty="0">
                <a:ea typeface="Calibri" panose="020F0502020204030204" pitchFamily="34" charset="0"/>
              </a:rPr>
              <a:t>–</a:t>
            </a:r>
            <a:r>
              <a:rPr lang="en-AU" sz="1600" dirty="0">
                <a:effectLst/>
                <a:latin typeface="Arial" panose="020B0604020202020204" pitchFamily="34" charset="0"/>
                <a:ea typeface="Calibri" panose="020F0502020204030204" pitchFamily="34" charset="0"/>
              </a:rPr>
              <a:t> similar to a triplet grouping ‘</a:t>
            </a:r>
            <a:r>
              <a:rPr lang="en-AU" sz="1600" b="1" dirty="0">
                <a:effectLst/>
                <a:latin typeface="Arial" panose="020B0604020202020204" pitchFamily="34" charset="0"/>
                <a:ea typeface="Calibri" panose="020F0502020204030204" pitchFamily="34" charset="0"/>
              </a:rPr>
              <a:t>1</a:t>
            </a:r>
            <a:r>
              <a:rPr lang="en-AU" sz="1600" dirty="0">
                <a:effectLst/>
                <a:latin typeface="Arial" panose="020B0604020202020204" pitchFamily="34" charset="0"/>
                <a:ea typeface="Calibri" panose="020F0502020204030204" pitchFamily="34" charset="0"/>
              </a:rPr>
              <a:t> (and) </a:t>
            </a:r>
            <a:r>
              <a:rPr lang="en-AU" sz="1600" b="1" dirty="0">
                <a:effectLst/>
                <a:latin typeface="Arial" panose="020B0604020202020204" pitchFamily="34" charset="0"/>
                <a:ea typeface="Calibri" panose="020F0502020204030204" pitchFamily="34" charset="0"/>
              </a:rPr>
              <a:t>a’. </a:t>
            </a:r>
            <a:r>
              <a:rPr lang="en-AU" sz="1600" dirty="0">
                <a:ea typeface="Calibri" panose="020F0502020204030204" pitchFamily="34" charset="0"/>
              </a:rPr>
              <a:t>H</a:t>
            </a:r>
            <a:r>
              <a:rPr lang="en-AU" sz="1600" dirty="0">
                <a:effectLst/>
                <a:latin typeface="Arial" panose="020B0604020202020204" pitchFamily="34" charset="0"/>
                <a:ea typeface="Calibri" panose="020F0502020204030204" pitchFamily="34" charset="0"/>
              </a:rPr>
              <a:t>i hat accents on beats 2 and 4 provide more drive and momentum. For example:</a:t>
            </a:r>
          </a:p>
          <a:p>
            <a:r>
              <a:rPr lang="en-AU" sz="1800" b="1" dirty="0"/>
              <a:t>	Swing</a:t>
            </a:r>
          </a:p>
        </p:txBody>
      </p:sp>
      <p:pic>
        <p:nvPicPr>
          <p:cNvPr id="13" name="Picture 12" descr="This image consists of music notation on the percussion stave outlining a swing pattern. It consist of the bass drum playing crotchets on every beat, the hihat pedal on 2 and 4 and the ride cymabl playing crotchet, pair of quavers repeated.">
            <a:extLst>
              <a:ext uri="{FF2B5EF4-FFF2-40B4-BE49-F238E27FC236}">
                <a16:creationId xmlns:a16="http://schemas.microsoft.com/office/drawing/2014/main" id="{848D2A41-2927-6D62-5F94-5077D97E2990}"/>
              </a:ext>
            </a:extLst>
          </p:cNvPr>
          <p:cNvPicPr>
            <a:picLocks noChangeAspect="1"/>
          </p:cNvPicPr>
          <p:nvPr/>
        </p:nvPicPr>
        <p:blipFill>
          <a:blip r:embed="rId2"/>
          <a:stretch>
            <a:fillRect/>
          </a:stretch>
        </p:blipFill>
        <p:spPr>
          <a:xfrm>
            <a:off x="1169700" y="4920170"/>
            <a:ext cx="9461669" cy="1427807"/>
          </a:xfrm>
          <a:prstGeom prst="rect">
            <a:avLst/>
          </a:prstGeom>
        </p:spPr>
      </p:pic>
      <p:sp>
        <p:nvSpPr>
          <p:cNvPr id="2" name="Slide Number Placeholder 1">
            <a:extLst>
              <a:ext uri="{FF2B5EF4-FFF2-40B4-BE49-F238E27FC236}">
                <a16:creationId xmlns:a16="http://schemas.microsoft.com/office/drawing/2014/main" id="{51DDC187-A6A8-0AFC-E5C2-ACF4CA3A39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3553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36881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a:cs typeface="Arial"/>
              </a:rPr>
              <a:t>We are learning to</a:t>
            </a:r>
            <a:r>
              <a:rPr lang="en-AU" sz="1800" b="1" dirty="0">
                <a:solidFill>
                  <a:schemeClr val="accent1"/>
                </a:solidFill>
                <a:latin typeface="Arial"/>
                <a:ea typeface="+mn-lt"/>
                <a:cs typeface="Arial"/>
              </a:rPr>
              <a:t>:</a:t>
            </a:r>
          </a:p>
          <a:p>
            <a:pPr marL="342900" indent="-342900">
              <a:lnSpc>
                <a:spcPct val="150000"/>
              </a:lnSpc>
              <a:buFont typeface="Arial" panose="020B0604020202020204" pitchFamily="34" charset="0"/>
              <a:buChar char="•"/>
            </a:pPr>
            <a:r>
              <a:rPr lang="en-AU" sz="1800" dirty="0">
                <a:latin typeface="Arial"/>
                <a:cs typeface="Arial"/>
              </a:rPr>
              <a:t>know and define </a:t>
            </a:r>
            <a:r>
              <a:rPr lang="en-AU" sz="1800" dirty="0">
                <a:solidFill>
                  <a:srgbClr val="22272B"/>
                </a:solidFill>
                <a:latin typeface="Arial"/>
                <a:cs typeface="Arial"/>
              </a:rPr>
              <a:t>the</a:t>
            </a:r>
            <a:r>
              <a:rPr lang="en-AU" sz="1800" b="0" i="0" dirty="0">
                <a:solidFill>
                  <a:srgbClr val="000000"/>
                </a:solidFill>
                <a:effectLst/>
                <a:latin typeface="Arial"/>
                <a:cs typeface="Arial"/>
              </a:rPr>
              <a:t> musical features of jazz </a:t>
            </a:r>
            <a:endParaRPr lang="en-AU" sz="1800" dirty="0">
              <a:latin typeface="Arial"/>
              <a:cs typeface="Arial"/>
            </a:endParaRPr>
          </a:p>
          <a:p>
            <a:pPr marL="342900" indent="-342900">
              <a:lnSpc>
                <a:spcPct val="150000"/>
              </a:lnSpc>
              <a:buFont typeface="Arial" panose="020B0604020202020204" pitchFamily="34" charset="0"/>
              <a:buChar char="•"/>
            </a:pPr>
            <a:r>
              <a:rPr lang="en-AU" sz="1800" b="0" i="0" dirty="0">
                <a:solidFill>
                  <a:srgbClr val="000000"/>
                </a:solidFill>
                <a:effectLst/>
                <a:latin typeface="Arial"/>
                <a:cs typeface="Arial"/>
              </a:rPr>
              <a:t>understand the context of the solo used in jazz</a:t>
            </a:r>
          </a:p>
          <a:p>
            <a:pPr marL="342900" indent="-342900">
              <a:lnSpc>
                <a:spcPct val="150000"/>
              </a:lnSpc>
              <a:buFont typeface="Arial" panose="020B0604020202020204" pitchFamily="34" charset="0"/>
              <a:buChar char="•"/>
            </a:pPr>
            <a:r>
              <a:rPr lang="en-AU" sz="1800" b="0" i="0" dirty="0">
                <a:solidFill>
                  <a:srgbClr val="000000"/>
                </a:solidFill>
                <a:effectLst/>
                <a:latin typeface="Arial"/>
                <a:cs typeface="Arial"/>
              </a:rPr>
              <a:t>apply the stylistic characteristics of bossa nova through performing</a:t>
            </a:r>
          </a:p>
          <a:p>
            <a:pPr marL="342900" indent="-342900">
              <a:lnSpc>
                <a:spcPct val="150000"/>
              </a:lnSpc>
              <a:buFont typeface="Arial" panose="020B0604020202020204" pitchFamily="34" charset="0"/>
              <a:buChar char="•"/>
            </a:pPr>
            <a:endParaRPr lang="en-AU" sz="1800" dirty="0">
              <a:latin typeface="Arial"/>
              <a:cs typeface="Arial"/>
            </a:endParaRPr>
          </a:p>
          <a:p>
            <a:pPr>
              <a:lnSpc>
                <a:spcPct val="150000"/>
              </a:lnSpc>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342900" indent="-342900">
              <a:lnSpc>
                <a:spcPct val="150000"/>
              </a:lnSpc>
              <a:buFont typeface="Arial"/>
              <a:buChar char="•"/>
            </a:pPr>
            <a:r>
              <a:rPr lang="en-AU" sz="1800" b="0" i="0" dirty="0">
                <a:solidFill>
                  <a:srgbClr val="000000"/>
                </a:solidFill>
                <a:effectLst/>
                <a:latin typeface="Arial"/>
                <a:cs typeface="Arial"/>
              </a:rPr>
              <a:t>listen, analyse and evaluate music to determine common musical features of jazz </a:t>
            </a:r>
            <a:endParaRPr lang="en-AU" sz="1800" b="0" i="0" dirty="0">
              <a:solidFill>
                <a:srgbClr val="000000"/>
              </a:solidFill>
              <a:effectLst/>
              <a:latin typeface="Arial"/>
              <a:ea typeface="+mn-lt"/>
              <a:cs typeface="Arial"/>
            </a:endParaRPr>
          </a:p>
          <a:p>
            <a:pPr marL="342900" indent="-342900">
              <a:lnSpc>
                <a:spcPct val="150000"/>
              </a:lnSpc>
              <a:buFont typeface="Arial"/>
              <a:buChar char="•"/>
            </a:pPr>
            <a:r>
              <a:rPr lang="en-AU" sz="1800" b="0" i="0" dirty="0">
                <a:solidFill>
                  <a:srgbClr val="000000"/>
                </a:solidFill>
                <a:effectLst/>
                <a:latin typeface="Arial"/>
                <a:cs typeface="Arial"/>
              </a:rPr>
              <a:t>explain the importance of improvisation as an individualised expressive art form </a:t>
            </a:r>
          </a:p>
          <a:p>
            <a:pPr marL="342900" indent="-342900">
              <a:lnSpc>
                <a:spcPct val="150000"/>
              </a:lnSpc>
              <a:buFont typeface="Arial"/>
              <a:buChar char="•"/>
            </a:pPr>
            <a:r>
              <a:rPr lang="en-AU" sz="1800" b="0" i="0" dirty="0">
                <a:solidFill>
                  <a:srgbClr val="000000"/>
                </a:solidFill>
                <a:effectLst/>
                <a:latin typeface="Arial"/>
                <a:cs typeface="Arial"/>
              </a:rPr>
              <a:t>perform bossa nova rhythmic patterns with accuracy and technical control </a:t>
            </a:r>
            <a:endParaRPr lang="en-AU" sz="1800" dirty="0">
              <a:latin typeface="Arial"/>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492F0-BA38-CF19-AB93-BA9D50E76E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8840FF-1382-2A2E-95D0-3AD8383037C3}"/>
              </a:ext>
            </a:extLst>
          </p:cNvPr>
          <p:cNvSpPr>
            <a:spLocks noGrp="1"/>
          </p:cNvSpPr>
          <p:nvPr>
            <p:ph type="title"/>
          </p:nvPr>
        </p:nvSpPr>
        <p:spPr/>
        <p:txBody>
          <a:bodyPr/>
          <a:lstStyle/>
          <a:p>
            <a:r>
              <a:rPr lang="en-AU" dirty="0"/>
              <a:t>Activity 3.2 – elements of swing (2)</a:t>
            </a:r>
          </a:p>
        </p:txBody>
      </p:sp>
      <p:sp>
        <p:nvSpPr>
          <p:cNvPr id="4" name="Text Placeholder 3">
            <a:extLst>
              <a:ext uri="{FF2B5EF4-FFF2-40B4-BE49-F238E27FC236}">
                <a16:creationId xmlns:a16="http://schemas.microsoft.com/office/drawing/2014/main" id="{E6301E52-092B-1DF7-11E2-36224D68CAA4}"/>
              </a:ext>
            </a:extLst>
          </p:cNvPr>
          <p:cNvSpPr>
            <a:spLocks noGrp="1"/>
          </p:cNvSpPr>
          <p:nvPr>
            <p:ph type="body" sz="quarter" idx="18"/>
          </p:nvPr>
        </p:nvSpPr>
        <p:spPr/>
        <p:txBody>
          <a:bodyPr/>
          <a:lstStyle/>
          <a:p>
            <a:r>
              <a:rPr lang="en-AU"/>
              <a:t>Swing pattern</a:t>
            </a:r>
          </a:p>
        </p:txBody>
      </p:sp>
      <p:sp>
        <p:nvSpPr>
          <p:cNvPr id="5" name="Text Placeholder 4">
            <a:extLst>
              <a:ext uri="{FF2B5EF4-FFF2-40B4-BE49-F238E27FC236}">
                <a16:creationId xmlns:a16="http://schemas.microsoft.com/office/drawing/2014/main" id="{A73D8F8C-61D3-E5FD-D924-4D7535557EC6}"/>
              </a:ext>
            </a:extLst>
          </p:cNvPr>
          <p:cNvSpPr>
            <a:spLocks noGrp="1"/>
          </p:cNvSpPr>
          <p:nvPr>
            <p:ph type="body" sz="quarter" idx="17"/>
          </p:nvPr>
        </p:nvSpPr>
        <p:spPr>
          <a:xfrm>
            <a:off x="360000" y="1461068"/>
            <a:ext cx="11244567" cy="455331"/>
          </a:xfrm>
        </p:spPr>
        <p:txBody>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Saying the word ‘kangaroo</a:t>
            </a:r>
            <a:r>
              <a:rPr lang="en-AU" sz="1800" dirty="0">
                <a:ea typeface="Calibri" panose="020F0502020204030204" pitchFamily="34" charset="0"/>
              </a:rPr>
              <a:t>’</a:t>
            </a:r>
            <a:r>
              <a:rPr lang="en-AU" sz="1800" dirty="0">
                <a:effectLst/>
                <a:latin typeface="Arial" panose="020B0604020202020204" pitchFamily="34" charset="0"/>
                <a:ea typeface="Calibri" panose="020F0502020204030204" pitchFamily="34" charset="0"/>
              </a:rPr>
              <a:t> from beat 2 onwards can help remember the swing rhythm. </a:t>
            </a:r>
          </a:p>
          <a:p>
            <a:pPr>
              <a:spcBef>
                <a:spcPts val="1200"/>
              </a:spcBef>
              <a:spcAft>
                <a:spcPts val="600"/>
              </a:spcAft>
            </a:pPr>
            <a:endParaRPr lang="en-AU" sz="1600" dirty="0">
              <a:effectLst/>
              <a:latin typeface="Arial" panose="020B0604020202020204" pitchFamily="34" charset="0"/>
              <a:ea typeface="Calibri" panose="020F0502020204030204" pitchFamily="34" charset="0"/>
            </a:endParaRPr>
          </a:p>
          <a:p>
            <a:endParaRPr lang="en-AU" dirty="0"/>
          </a:p>
        </p:txBody>
      </p:sp>
      <p:pic>
        <p:nvPicPr>
          <p:cNvPr id="7" name="Picture 6" descr="This image consists of music notation on the percussion stave outlining a swing pattern. It consist of the bass drum playing crotchets on every beat, the hihat pedal on 2 and 4 and the ride cymabl playing crotchet, pair of quavers repeated.">
            <a:extLst>
              <a:ext uri="{FF2B5EF4-FFF2-40B4-BE49-F238E27FC236}">
                <a16:creationId xmlns:a16="http://schemas.microsoft.com/office/drawing/2014/main" id="{6AF668F0-EA54-C377-24FC-772EBF59B14F}"/>
              </a:ext>
            </a:extLst>
          </p:cNvPr>
          <p:cNvPicPr>
            <a:picLocks noChangeAspect="1"/>
          </p:cNvPicPr>
          <p:nvPr/>
        </p:nvPicPr>
        <p:blipFill>
          <a:blip r:embed="rId2"/>
          <a:stretch>
            <a:fillRect/>
          </a:stretch>
        </p:blipFill>
        <p:spPr>
          <a:xfrm>
            <a:off x="1801909" y="2303333"/>
            <a:ext cx="8588182" cy="1626953"/>
          </a:xfrm>
          <a:prstGeom prst="rect">
            <a:avLst/>
          </a:prstGeom>
        </p:spPr>
      </p:pic>
      <p:sp>
        <p:nvSpPr>
          <p:cNvPr id="11" name="TextBox 10">
            <a:extLst>
              <a:ext uri="{FF2B5EF4-FFF2-40B4-BE49-F238E27FC236}">
                <a16:creationId xmlns:a16="http://schemas.microsoft.com/office/drawing/2014/main" id="{6516EBB0-5E76-AD9B-DD78-47D30C1C301A}"/>
              </a:ext>
            </a:extLst>
          </p:cNvPr>
          <p:cNvSpPr txBox="1"/>
          <p:nvPr/>
        </p:nvSpPr>
        <p:spPr>
          <a:xfrm>
            <a:off x="368422" y="3984337"/>
            <a:ext cx="1964101" cy="374073"/>
          </a:xfrm>
          <a:prstGeom prst="rect">
            <a:avLst/>
          </a:prstGeom>
          <a:noFill/>
        </p:spPr>
        <p:txBody>
          <a:bodyPr wrap="none" lIns="0" tIns="0" rIns="0" bIns="0" rtlCol="0">
            <a:noAutofit/>
          </a:bodyPr>
          <a:lstStyle/>
          <a:p>
            <a:pPr algn="l"/>
            <a:r>
              <a:rPr lang="en-AU" sz="1800">
                <a:latin typeface="Arial" panose="020B0604020202020204" pitchFamily="34" charset="0"/>
                <a:cs typeface="Arial" panose="020B0604020202020204" pitchFamily="34" charset="0"/>
              </a:rPr>
              <a:t>which is similar to:</a:t>
            </a:r>
          </a:p>
        </p:txBody>
      </p:sp>
      <p:pic>
        <p:nvPicPr>
          <p:cNvPr id="9" name="Picture 8" descr="This image consists of music notation on the percussion stave outlining a swing pattern. It consist of the bass drum playing crotchets on every beat, the hihat pedal on 2 and 4 and the ride cymabl playing triplet rhythm of crotchet, quaver.">
            <a:extLst>
              <a:ext uri="{FF2B5EF4-FFF2-40B4-BE49-F238E27FC236}">
                <a16:creationId xmlns:a16="http://schemas.microsoft.com/office/drawing/2014/main" id="{266D0D3C-3C8C-5D0E-CECF-24529D78F9A9}"/>
              </a:ext>
            </a:extLst>
          </p:cNvPr>
          <p:cNvPicPr>
            <a:picLocks noChangeAspect="1"/>
          </p:cNvPicPr>
          <p:nvPr/>
        </p:nvPicPr>
        <p:blipFill>
          <a:blip r:embed="rId3"/>
          <a:stretch>
            <a:fillRect/>
          </a:stretch>
        </p:blipFill>
        <p:spPr>
          <a:xfrm>
            <a:off x="1833026" y="4431460"/>
            <a:ext cx="8525948" cy="1524713"/>
          </a:xfrm>
          <a:prstGeom prst="rect">
            <a:avLst/>
          </a:prstGeom>
        </p:spPr>
      </p:pic>
      <p:sp>
        <p:nvSpPr>
          <p:cNvPr id="8" name="TextBox 7">
            <a:extLst>
              <a:ext uri="{FF2B5EF4-FFF2-40B4-BE49-F238E27FC236}">
                <a16:creationId xmlns:a16="http://schemas.microsoft.com/office/drawing/2014/main" id="{AB3EA955-47D7-7A9D-DC05-2C8FC2C39534}"/>
              </a:ext>
            </a:extLst>
          </p:cNvPr>
          <p:cNvSpPr txBox="1"/>
          <p:nvPr/>
        </p:nvSpPr>
        <p:spPr>
          <a:xfrm>
            <a:off x="392771" y="6040440"/>
            <a:ext cx="11116923" cy="369332"/>
          </a:xfrm>
          <a:prstGeom prst="rect">
            <a:avLst/>
          </a:prstGeom>
          <a:noFill/>
        </p:spPr>
        <p:txBody>
          <a:bodyPr wrap="square">
            <a:spAutoFit/>
          </a:bodyPr>
          <a:lstStyle/>
          <a:p>
            <a:r>
              <a:rPr lang="en-AU" sz="1800">
                <a:effectLst/>
                <a:latin typeface="Arial" panose="020B0604020202020204" pitchFamily="34" charset="0"/>
                <a:ea typeface="Calibri" panose="020F0502020204030204" pitchFamily="34" charset="0"/>
              </a:rPr>
              <a:t>At faster tempos, these uneven quaver pairs become closer to straight quavers.</a:t>
            </a:r>
            <a:endParaRPr lang="en-AU" sz="1800"/>
          </a:p>
        </p:txBody>
      </p:sp>
      <p:sp>
        <p:nvSpPr>
          <p:cNvPr id="2" name="Slide Number Placeholder 1">
            <a:extLst>
              <a:ext uri="{FF2B5EF4-FFF2-40B4-BE49-F238E27FC236}">
                <a16:creationId xmlns:a16="http://schemas.microsoft.com/office/drawing/2014/main" id="{7C3F9581-0D6E-8EA0-1935-27204F75AF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38674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F8FF5-D3F4-73E0-E2A1-1CE772ECEA89}"/>
              </a:ext>
            </a:extLst>
          </p:cNvPr>
          <p:cNvSpPr>
            <a:spLocks noGrp="1"/>
          </p:cNvSpPr>
          <p:nvPr>
            <p:ph type="title"/>
          </p:nvPr>
        </p:nvSpPr>
        <p:spPr/>
        <p:txBody>
          <a:bodyPr/>
          <a:lstStyle/>
          <a:p>
            <a:r>
              <a:rPr lang="en-AU" dirty="0"/>
              <a:t>Activity 3.2 – elements of swing (3)</a:t>
            </a:r>
          </a:p>
        </p:txBody>
      </p:sp>
      <p:sp>
        <p:nvSpPr>
          <p:cNvPr id="4" name="Text Placeholder 3">
            <a:extLst>
              <a:ext uri="{FF2B5EF4-FFF2-40B4-BE49-F238E27FC236}">
                <a16:creationId xmlns:a16="http://schemas.microsoft.com/office/drawing/2014/main" id="{DD15F478-04DF-5844-E5DB-D90DEBB227DF}"/>
              </a:ext>
            </a:extLst>
          </p:cNvPr>
          <p:cNvSpPr>
            <a:spLocks noGrp="1"/>
          </p:cNvSpPr>
          <p:nvPr>
            <p:ph type="body" sz="quarter" idx="18"/>
          </p:nvPr>
        </p:nvSpPr>
        <p:spPr>
          <a:xfrm>
            <a:off x="360000" y="1065248"/>
            <a:ext cx="11483999" cy="310015"/>
          </a:xfrm>
        </p:spPr>
        <p:txBody>
          <a:bodyPr/>
          <a:lstStyle/>
          <a:p>
            <a:r>
              <a:rPr lang="en-AU"/>
              <a:t>Walking bass line</a:t>
            </a:r>
          </a:p>
        </p:txBody>
      </p:sp>
      <p:sp>
        <p:nvSpPr>
          <p:cNvPr id="5" name="Text Placeholder 4">
            <a:extLst>
              <a:ext uri="{FF2B5EF4-FFF2-40B4-BE49-F238E27FC236}">
                <a16:creationId xmlns:a16="http://schemas.microsoft.com/office/drawing/2014/main" id="{A364AB3A-294A-7045-3BE6-93A4A456E1AF}"/>
              </a:ext>
            </a:extLst>
          </p:cNvPr>
          <p:cNvSpPr>
            <a:spLocks noGrp="1"/>
          </p:cNvSpPr>
          <p:nvPr>
            <p:ph type="body" sz="quarter" idx="17"/>
          </p:nvPr>
        </p:nvSpPr>
        <p:spPr/>
        <p:txBody>
          <a:bodyPr/>
          <a:lstStyle/>
          <a:p>
            <a:r>
              <a:rPr lang="en-AU" sz="1800" b="1" dirty="0">
                <a:effectLst/>
                <a:latin typeface="Arial" panose="020B0604020202020204" pitchFamily="34" charset="0"/>
                <a:ea typeface="Calibri" panose="020F0502020204030204" pitchFamily="34" charset="0"/>
              </a:rPr>
              <a:t>Walking bass lines </a:t>
            </a:r>
            <a:r>
              <a:rPr lang="en-AU" sz="1800" dirty="0">
                <a:effectLst/>
                <a:latin typeface="Arial" panose="020B0604020202020204" pitchFamily="34" charset="0"/>
                <a:ea typeface="Calibri" panose="020F0502020204030204" pitchFamily="34" charset="0"/>
              </a:rPr>
              <a:t>are common in swing jazz. Every crotchet is played, with the pitches of each note outlining the root notes of the chord progression with scale or chord tone movement </a:t>
            </a:r>
            <a:r>
              <a:rPr lang="en-AU" sz="1800" dirty="0">
                <a:ea typeface="Calibri" panose="020F0502020204030204" pitchFamily="34" charset="0"/>
              </a:rPr>
              <a:t>in </a:t>
            </a:r>
            <a:r>
              <a:rPr lang="en-AU" sz="1800" dirty="0">
                <a:effectLst/>
                <a:latin typeface="Arial" panose="020B0604020202020204" pitchFamily="34" charset="0"/>
                <a:ea typeface="Calibri" panose="020F0502020204030204" pitchFamily="34" charset="0"/>
              </a:rPr>
              <a:t>between.</a:t>
            </a:r>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For example: </a:t>
            </a:r>
          </a:p>
          <a:p>
            <a:pPr>
              <a:lnSpc>
                <a:spcPct val="150000"/>
              </a:lnSpc>
              <a:spcBef>
                <a:spcPts val="1200"/>
              </a:spcBef>
              <a:spcAft>
                <a:spcPts val="600"/>
              </a:spcAft>
              <a:buNone/>
            </a:pPr>
            <a:endParaRPr lang="en-AU" sz="1800" dirty="0">
              <a:ea typeface="Calibri" panose="020F0502020204030204" pitchFamily="34" charset="0"/>
            </a:endParaRPr>
          </a:p>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Listen to this walking bassline played by your teacher and answer the following questions:</a:t>
            </a:r>
          </a:p>
          <a:p>
            <a:pPr marL="342900" lvl="0" indent="-342900">
              <a:lnSpc>
                <a:spcPct val="150000"/>
              </a:lnSpc>
              <a:spcBef>
                <a:spcPts val="1200"/>
              </a:spcBef>
              <a:spcAft>
                <a:spcPts val="600"/>
              </a:spcAft>
              <a:buFont typeface="+mj-lt"/>
              <a:buAutoNum type="arabicPeriod"/>
            </a:pPr>
            <a:r>
              <a:rPr lang="en-AU" sz="1800" dirty="0">
                <a:effectLst/>
                <a:latin typeface="Arial" panose="020B0604020202020204" pitchFamily="34" charset="0"/>
                <a:ea typeface="Calibri" panose="020F0502020204030204" pitchFamily="34" charset="0"/>
              </a:rPr>
              <a:t>How would you describe the pitch contour? </a:t>
            </a:r>
          </a:p>
          <a:p>
            <a:pPr marL="342900" lvl="0" indent="-342900">
              <a:lnSpc>
                <a:spcPct val="150000"/>
              </a:lnSpc>
              <a:spcBef>
                <a:spcPts val="1200"/>
              </a:spcBef>
              <a:spcAft>
                <a:spcPts val="600"/>
              </a:spcAft>
              <a:buFont typeface="+mj-lt"/>
              <a:buAutoNum type="arabicPeriod"/>
            </a:pPr>
            <a:r>
              <a:rPr lang="en-AU" sz="1800" dirty="0">
                <a:effectLst/>
                <a:latin typeface="Arial" panose="020B0604020202020204" pitchFamily="34" charset="0"/>
                <a:ea typeface="Calibri" panose="020F0502020204030204" pitchFamily="34" charset="0"/>
              </a:rPr>
              <a:t>What is the register of a walking bass line?</a:t>
            </a:r>
          </a:p>
          <a:p>
            <a:pPr marL="342900" lvl="0" indent="-342900">
              <a:lnSpc>
                <a:spcPct val="150000"/>
              </a:lnSpc>
              <a:spcBef>
                <a:spcPts val="1200"/>
              </a:spcBef>
              <a:spcAft>
                <a:spcPts val="600"/>
              </a:spcAft>
              <a:buFont typeface="+mj-lt"/>
              <a:buAutoNum type="arabicPeriod"/>
            </a:pPr>
            <a:r>
              <a:rPr lang="en-AU" sz="1800" dirty="0">
                <a:effectLst/>
                <a:latin typeface="Arial" panose="020B0604020202020204" pitchFamily="34" charset="0"/>
                <a:ea typeface="Calibri" panose="020F0502020204030204" pitchFamily="34" charset="0"/>
              </a:rPr>
              <a:t>Describe the rhythm.</a:t>
            </a:r>
          </a:p>
          <a:p>
            <a:br>
              <a:rPr lang="en-AU" sz="1800" dirty="0">
                <a:effectLst/>
                <a:latin typeface="Arial" panose="020B0604020202020204" pitchFamily="34" charset="0"/>
                <a:ea typeface="Calibri" panose="020F0502020204030204" pitchFamily="34" charset="0"/>
              </a:rPr>
            </a:br>
            <a:endParaRPr lang="en-AU" sz="1800" dirty="0">
              <a:effectLst/>
              <a:ea typeface="Calibri" panose="020F0502020204030204" pitchFamily="34" charset="0"/>
            </a:endParaRPr>
          </a:p>
        </p:txBody>
      </p:sp>
      <p:pic>
        <p:nvPicPr>
          <p:cNvPr id="10" name="Picture 9" descr="This music notation consists of 4 bars in bass clef with a walking bass of crotchets in all four bars. The chord progressions listed above is Am7, Dm7, G7 and Cmaj7">
            <a:extLst>
              <a:ext uri="{FF2B5EF4-FFF2-40B4-BE49-F238E27FC236}">
                <a16:creationId xmlns:a16="http://schemas.microsoft.com/office/drawing/2014/main" id="{3DEB5671-4985-1465-5202-006439485D7C}"/>
              </a:ext>
            </a:extLst>
          </p:cNvPr>
          <p:cNvPicPr>
            <a:picLocks noChangeAspect="1"/>
          </p:cNvPicPr>
          <p:nvPr/>
        </p:nvPicPr>
        <p:blipFill>
          <a:blip r:embed="rId3"/>
          <a:stretch>
            <a:fillRect/>
          </a:stretch>
        </p:blipFill>
        <p:spPr>
          <a:xfrm>
            <a:off x="2183890" y="2552881"/>
            <a:ext cx="7245722" cy="1225613"/>
          </a:xfrm>
          <a:prstGeom prst="rect">
            <a:avLst/>
          </a:prstGeom>
        </p:spPr>
      </p:pic>
      <p:sp>
        <p:nvSpPr>
          <p:cNvPr id="2" name="Slide Number Placeholder 1">
            <a:extLst>
              <a:ext uri="{FF2B5EF4-FFF2-40B4-BE49-F238E27FC236}">
                <a16:creationId xmlns:a16="http://schemas.microsoft.com/office/drawing/2014/main" id="{CFD4F65D-21A6-DC68-43AF-9DBCCBEF81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126905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02782A-F22C-B6A9-E877-D4B80FB953CC}"/>
              </a:ext>
            </a:extLst>
          </p:cNvPr>
          <p:cNvSpPr>
            <a:spLocks noGrp="1"/>
          </p:cNvSpPr>
          <p:nvPr>
            <p:ph type="title"/>
          </p:nvPr>
        </p:nvSpPr>
        <p:spPr/>
        <p:txBody>
          <a:bodyPr/>
          <a:lstStyle/>
          <a:p>
            <a:r>
              <a:rPr lang="en-AU" dirty="0"/>
              <a:t>Activity 3.2 – elements of swing (4)</a:t>
            </a:r>
          </a:p>
        </p:txBody>
      </p:sp>
      <p:sp>
        <p:nvSpPr>
          <p:cNvPr id="4" name="Text Placeholder 3">
            <a:extLst>
              <a:ext uri="{FF2B5EF4-FFF2-40B4-BE49-F238E27FC236}">
                <a16:creationId xmlns:a16="http://schemas.microsoft.com/office/drawing/2014/main" id="{04D7C212-BA2E-B7BE-C5C2-D0CD725E0B00}"/>
              </a:ext>
            </a:extLst>
          </p:cNvPr>
          <p:cNvSpPr>
            <a:spLocks noGrp="1"/>
          </p:cNvSpPr>
          <p:nvPr>
            <p:ph type="body" sz="quarter" idx="18"/>
          </p:nvPr>
        </p:nvSpPr>
        <p:spPr>
          <a:xfrm>
            <a:off x="360000" y="1081336"/>
            <a:ext cx="11483999" cy="310015"/>
          </a:xfrm>
        </p:spPr>
        <p:txBody>
          <a:bodyPr/>
          <a:lstStyle/>
          <a:p>
            <a:r>
              <a:rPr lang="en-AU"/>
              <a:t>Melody articulations</a:t>
            </a:r>
          </a:p>
        </p:txBody>
      </p:sp>
      <p:sp>
        <p:nvSpPr>
          <p:cNvPr id="5" name="Text Placeholder 4">
            <a:extLst>
              <a:ext uri="{FF2B5EF4-FFF2-40B4-BE49-F238E27FC236}">
                <a16:creationId xmlns:a16="http://schemas.microsoft.com/office/drawing/2014/main" id="{800914AC-7E40-F3A3-CCC8-95175CDAA6B2}"/>
              </a:ext>
            </a:extLst>
          </p:cNvPr>
          <p:cNvSpPr>
            <a:spLocks noGrp="1"/>
          </p:cNvSpPr>
          <p:nvPr>
            <p:ph type="body" sz="quarter" idx="17"/>
          </p:nvPr>
        </p:nvSpPr>
        <p:spPr>
          <a:xfrm>
            <a:off x="360000" y="1567086"/>
            <a:ext cx="11484000" cy="3424792"/>
          </a:xfrm>
        </p:spPr>
        <p:txBody>
          <a:bodyPr/>
          <a:lstStyle/>
          <a:p>
            <a:pPr>
              <a:spcBef>
                <a:spcPts val="1200"/>
              </a:spcBef>
              <a:spcAft>
                <a:spcPts val="600"/>
              </a:spcAft>
            </a:pPr>
            <a:r>
              <a:rPr lang="en-AU" sz="1600" dirty="0">
                <a:solidFill>
                  <a:srgbClr val="000000"/>
                </a:solidFill>
                <a:effectLst/>
                <a:latin typeface="Arial" panose="020B0604020202020204" pitchFamily="34" charset="0"/>
                <a:ea typeface="Calibri" panose="020F0502020204030204" pitchFamily="34" charset="0"/>
              </a:rPr>
              <a:t>Tonguing on a wind or brass instrument is when the beginning of a note is articulated with the tongue whilst blowing air through the instrument.  Performers often use the syllable ‘da’ or ‘to’ to achieve this. It creates a clear and defined beginning to each note.</a:t>
            </a: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In swing style melodies, groups of quavers are mostly played </a:t>
            </a:r>
            <a:r>
              <a:rPr lang="en-AU" sz="1600" i="1" dirty="0">
                <a:effectLst/>
                <a:latin typeface="Arial" panose="020B0604020202020204" pitchFamily="34" charset="0"/>
                <a:ea typeface="Calibri" panose="020F0502020204030204" pitchFamily="34" charset="0"/>
              </a:rPr>
              <a:t>legato</a:t>
            </a:r>
            <a:r>
              <a:rPr lang="en-AU" sz="1600" dirty="0">
                <a:effectLst/>
                <a:latin typeface="Arial" panose="020B0604020202020204" pitchFamily="34" charset="0"/>
                <a:ea typeface="Calibri" panose="020F0502020204030204" pitchFamily="34" charset="0"/>
              </a:rPr>
              <a:t>. Wind players still tongue each note, which may be referred to as ‘</a:t>
            </a:r>
            <a:r>
              <a:rPr lang="en-AU" sz="1600" i="1" dirty="0">
                <a:effectLst/>
                <a:latin typeface="Arial" panose="020B0604020202020204" pitchFamily="34" charset="0"/>
                <a:ea typeface="Calibri" panose="020F0502020204030204" pitchFamily="34" charset="0"/>
              </a:rPr>
              <a:t>legato</a:t>
            </a:r>
            <a:r>
              <a:rPr lang="en-AU" sz="1600" dirty="0">
                <a:effectLst/>
                <a:latin typeface="Arial" panose="020B0604020202020204" pitchFamily="34" charset="0"/>
                <a:ea typeface="Calibri" panose="020F0502020204030204" pitchFamily="34" charset="0"/>
              </a:rPr>
              <a:t> tonguing’ or ‘soft tonguing’, brass players may refer to this as ‘doodle tonguing’. The final quaver of a phrase is often syncopated and short.</a:t>
            </a:r>
          </a:p>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Most swing quavers are also ‘back-accented’, meaning that the off-beat (short length) quaver has a slight accent to it. Sing this example with soft tonguing:</a:t>
            </a:r>
          </a:p>
          <a:p>
            <a:endParaRPr lang="en-AU" dirty="0"/>
          </a:p>
        </p:txBody>
      </p:sp>
      <p:pic>
        <p:nvPicPr>
          <p:cNvPr id="8" name="Picture 7" descr="This music notation features one bar in treble clef of repeated quavers using swing quavers. The text underneath says 'doo dah' repetitively. The notes start on middle C and are: middle C D E C D E F G.">
            <a:extLst>
              <a:ext uri="{FF2B5EF4-FFF2-40B4-BE49-F238E27FC236}">
                <a16:creationId xmlns:a16="http://schemas.microsoft.com/office/drawing/2014/main" id="{9067D557-6D6E-D0A4-8387-002638CF5DAC}"/>
              </a:ext>
            </a:extLst>
          </p:cNvPr>
          <p:cNvPicPr>
            <a:picLocks noChangeAspect="1"/>
          </p:cNvPicPr>
          <p:nvPr/>
        </p:nvPicPr>
        <p:blipFill>
          <a:blip r:embed="rId2"/>
          <a:stretch>
            <a:fillRect/>
          </a:stretch>
        </p:blipFill>
        <p:spPr>
          <a:xfrm>
            <a:off x="3254229" y="4919370"/>
            <a:ext cx="5683542" cy="1714588"/>
          </a:xfrm>
          <a:prstGeom prst="rect">
            <a:avLst/>
          </a:prstGeom>
        </p:spPr>
      </p:pic>
      <p:sp>
        <p:nvSpPr>
          <p:cNvPr id="2" name="Slide Number Placeholder 1">
            <a:extLst>
              <a:ext uri="{FF2B5EF4-FFF2-40B4-BE49-F238E27FC236}">
                <a16:creationId xmlns:a16="http://schemas.microsoft.com/office/drawing/2014/main" id="{295451A6-4450-773B-ADE0-98E27FA69A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410845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E430E-57DB-A197-7A8E-DDCE2F3E7C99}"/>
              </a:ext>
            </a:extLst>
          </p:cNvPr>
          <p:cNvSpPr>
            <a:spLocks noGrp="1"/>
          </p:cNvSpPr>
          <p:nvPr>
            <p:ph type="title"/>
          </p:nvPr>
        </p:nvSpPr>
        <p:spPr/>
        <p:txBody>
          <a:bodyPr/>
          <a:lstStyle/>
          <a:p>
            <a:r>
              <a:rPr lang="en-AU" dirty="0"/>
              <a:t>Activity 3.3 – melodic interpretation (1)</a:t>
            </a:r>
          </a:p>
        </p:txBody>
      </p:sp>
      <p:sp>
        <p:nvSpPr>
          <p:cNvPr id="4" name="Text Placeholder 3">
            <a:extLst>
              <a:ext uri="{FF2B5EF4-FFF2-40B4-BE49-F238E27FC236}">
                <a16:creationId xmlns:a16="http://schemas.microsoft.com/office/drawing/2014/main" id="{48C72674-5E92-53C0-3BC3-19677AB54E8E}"/>
              </a:ext>
            </a:extLst>
          </p:cNvPr>
          <p:cNvSpPr>
            <a:spLocks noGrp="1"/>
          </p:cNvSpPr>
          <p:nvPr>
            <p:ph type="body" sz="quarter" idx="18"/>
          </p:nvPr>
        </p:nvSpPr>
        <p:spPr/>
        <p:txBody>
          <a:bodyPr/>
          <a:lstStyle/>
          <a:p>
            <a:r>
              <a:rPr lang="en-AU" dirty="0"/>
              <a:t>Composing and performing</a:t>
            </a:r>
          </a:p>
        </p:txBody>
      </p:sp>
      <p:sp>
        <p:nvSpPr>
          <p:cNvPr id="5" name="Text Placeholder 4">
            <a:extLst>
              <a:ext uri="{FF2B5EF4-FFF2-40B4-BE49-F238E27FC236}">
                <a16:creationId xmlns:a16="http://schemas.microsoft.com/office/drawing/2014/main" id="{EFAB6AD4-F78B-85BA-0CC9-8E9EFDFBE13D}"/>
              </a:ext>
            </a:extLst>
          </p:cNvPr>
          <p:cNvSpPr>
            <a:spLocks noGrp="1"/>
          </p:cNvSpPr>
          <p:nvPr>
            <p:ph type="body" sz="quarter" idx="17"/>
          </p:nvPr>
        </p:nvSpPr>
        <p:spPr>
          <a:xfrm>
            <a:off x="354000" y="1369454"/>
            <a:ext cx="11123625" cy="4807835"/>
          </a:xfrm>
        </p:spPr>
        <p:txBody>
          <a:bodyPr/>
          <a:lstStyle/>
          <a:p>
            <a:pPr>
              <a:lnSpc>
                <a:spcPct val="150000"/>
              </a:lnSpc>
              <a:spcBef>
                <a:spcPts val="1200"/>
              </a:spcBef>
              <a:spcAft>
                <a:spcPts val="600"/>
              </a:spcAft>
              <a:buNone/>
            </a:pPr>
            <a:r>
              <a:rPr lang="en-AU" sz="1600" dirty="0">
                <a:effectLst/>
                <a:latin typeface="Arial" panose="020B0604020202020204" pitchFamily="34" charset="0"/>
                <a:ea typeface="Calibri" panose="020F0502020204030204" pitchFamily="34" charset="0"/>
              </a:rPr>
              <a:t>Melodies can be based on scales, much like ‘Fly Me to the Moon’. In this activity, you will interpret a scale to create a melody. Access the ‘Melodic interpretation exercise ’ score for this activity. Complete the melodic interpretation activity using the steps provided:</a:t>
            </a:r>
          </a:p>
          <a:p>
            <a:pPr marL="342900" lvl="0" indent="-342900">
              <a:lnSpc>
                <a:spcPct val="150000"/>
              </a:lnSpc>
              <a:spcBef>
                <a:spcPts val="1200"/>
              </a:spcBef>
              <a:spcAft>
                <a:spcPts val="600"/>
              </a:spcAft>
              <a:buFont typeface="+mj-lt"/>
              <a:buAutoNum type="arabicPeriod"/>
            </a:pPr>
            <a:r>
              <a:rPr lang="en-AU" sz="1600" dirty="0">
                <a:effectLst/>
                <a:latin typeface="Arial" panose="020B0604020202020204" pitchFamily="34" charset="0"/>
                <a:ea typeface="Calibri" panose="020F0502020204030204" pitchFamily="34" charset="0"/>
              </a:rPr>
              <a:t>Play through the concert C major and A harmonic minor scales.</a:t>
            </a:r>
          </a:p>
          <a:p>
            <a:pPr marL="342900" lvl="0" indent="-342900">
              <a:lnSpc>
                <a:spcPct val="150000"/>
              </a:lnSpc>
              <a:spcBef>
                <a:spcPts val="1200"/>
              </a:spcBef>
              <a:spcAft>
                <a:spcPts val="600"/>
              </a:spcAft>
              <a:buFont typeface="+mj-lt"/>
              <a:buAutoNum type="arabicPeriod"/>
            </a:pPr>
            <a:r>
              <a:rPr lang="en-AU" sz="1600" dirty="0">
                <a:effectLst/>
                <a:latin typeface="Arial" panose="020B0604020202020204" pitchFamily="34" charset="0"/>
                <a:ea typeface="Calibri" panose="020F0502020204030204" pitchFamily="34" charset="0"/>
              </a:rPr>
              <a:t>Play through the two variations of these scales provided on the score. Note that the melodic contour has been altered in these variations.</a:t>
            </a:r>
          </a:p>
          <a:p>
            <a:pPr marL="342900" lvl="0" indent="-342900">
              <a:lnSpc>
                <a:spcPct val="150000"/>
              </a:lnSpc>
              <a:spcBef>
                <a:spcPts val="1200"/>
              </a:spcBef>
              <a:spcAft>
                <a:spcPts val="600"/>
              </a:spcAft>
              <a:buFont typeface="+mj-lt"/>
              <a:buAutoNum type="arabicPeriod"/>
            </a:pPr>
            <a:r>
              <a:rPr lang="en-AU" sz="1600" dirty="0">
                <a:effectLst/>
                <a:latin typeface="Arial" panose="020B0604020202020204" pitchFamily="34" charset="0"/>
                <a:ea typeface="Calibri" panose="020F0502020204030204" pitchFamily="34" charset="0"/>
              </a:rPr>
              <a:t>Access the ‘Melodic interpretation example’ score to observe how various compositional and expressive devices can be used to interpret the melody. Create your own rhythm using the </a:t>
            </a:r>
            <a:r>
              <a:rPr lang="en-AU" sz="1600" dirty="0">
                <a:ea typeface="Calibri" panose="020F0502020204030204" pitchFamily="34" charset="0"/>
              </a:rPr>
              <a:t>2</a:t>
            </a:r>
            <a:r>
              <a:rPr lang="en-AU" sz="1600" dirty="0">
                <a:effectLst/>
                <a:latin typeface="Arial" panose="020B0604020202020204" pitchFamily="34" charset="0"/>
                <a:ea typeface="Calibri" panose="020F0502020204030204" pitchFamily="34" charset="0"/>
              </a:rPr>
              <a:t> variations provided to reinterpret the melody. Interpret these melodies with swing rhythms and articulations. </a:t>
            </a:r>
          </a:p>
          <a:p>
            <a:pPr marL="342900" lvl="0" indent="-342900">
              <a:lnSpc>
                <a:spcPct val="150000"/>
              </a:lnSpc>
              <a:spcBef>
                <a:spcPts val="1200"/>
              </a:spcBef>
              <a:spcAft>
                <a:spcPts val="600"/>
              </a:spcAft>
              <a:buFont typeface="+mj-lt"/>
              <a:buAutoNum type="arabicPeriod"/>
            </a:pPr>
            <a:r>
              <a:rPr lang="en-AU" sz="1600" dirty="0">
                <a:effectLst/>
                <a:latin typeface="Arial" panose="020B0604020202020204" pitchFamily="34" charset="0"/>
                <a:ea typeface="Calibri" panose="020F0502020204030204" pitchFamily="34" charset="0"/>
              </a:rPr>
              <a:t>Vocalists should use scat syllables such as ‘</a:t>
            </a:r>
            <a:r>
              <a:rPr lang="en-AU" sz="1600" i="1" dirty="0">
                <a:effectLst/>
                <a:latin typeface="Arial" panose="020B0604020202020204" pitchFamily="34" charset="0"/>
                <a:ea typeface="Calibri" panose="020F0502020204030204" pitchFamily="34" charset="0"/>
              </a:rPr>
              <a:t>doo, dah, bah, </a:t>
            </a:r>
            <a:r>
              <a:rPr lang="en-AU" sz="1600" i="1" dirty="0" err="1">
                <a:effectLst/>
                <a:latin typeface="Arial" panose="020B0604020202020204" pitchFamily="34" charset="0"/>
                <a:ea typeface="Calibri" panose="020F0502020204030204" pitchFamily="34" charset="0"/>
              </a:rPr>
              <a:t>dwee</a:t>
            </a:r>
            <a:r>
              <a:rPr lang="en-AU" sz="1600" dirty="0">
                <a:effectLst/>
                <a:latin typeface="Arial" panose="020B0604020202020204" pitchFamily="34" charset="0"/>
                <a:ea typeface="Calibri" panose="020F0502020204030204" pitchFamily="34" charset="0"/>
              </a:rPr>
              <a:t>’. When creating your own interpretation, you may like to consider experimenting with a range of devices.</a:t>
            </a:r>
          </a:p>
          <a:p>
            <a:endParaRPr lang="en-AU" dirty="0"/>
          </a:p>
        </p:txBody>
      </p:sp>
      <p:sp>
        <p:nvSpPr>
          <p:cNvPr id="2" name="Slide Number Placeholder 1">
            <a:extLst>
              <a:ext uri="{FF2B5EF4-FFF2-40B4-BE49-F238E27FC236}">
                <a16:creationId xmlns:a16="http://schemas.microsoft.com/office/drawing/2014/main" id="{0D45CA33-F549-6FCA-FB9E-5E413295D0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199495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C9B17-500C-1615-4DE8-94808149F8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A57EEF-AAE7-C3E1-11BD-B1787CFB3B86}"/>
              </a:ext>
            </a:extLst>
          </p:cNvPr>
          <p:cNvSpPr>
            <a:spLocks noGrp="1"/>
          </p:cNvSpPr>
          <p:nvPr>
            <p:ph type="title"/>
          </p:nvPr>
        </p:nvSpPr>
        <p:spPr/>
        <p:txBody>
          <a:bodyPr/>
          <a:lstStyle/>
          <a:p>
            <a:r>
              <a:rPr lang="en-AU" dirty="0"/>
              <a:t>Activity 3.3 – melodic interpretation (2)</a:t>
            </a:r>
          </a:p>
        </p:txBody>
      </p:sp>
      <p:sp>
        <p:nvSpPr>
          <p:cNvPr id="4" name="Text Placeholder 3">
            <a:extLst>
              <a:ext uri="{FF2B5EF4-FFF2-40B4-BE49-F238E27FC236}">
                <a16:creationId xmlns:a16="http://schemas.microsoft.com/office/drawing/2014/main" id="{9FE8D302-CFE2-458C-3497-487F48520DF9}"/>
              </a:ext>
            </a:extLst>
          </p:cNvPr>
          <p:cNvSpPr>
            <a:spLocks noGrp="1"/>
          </p:cNvSpPr>
          <p:nvPr>
            <p:ph type="body" sz="quarter" idx="18"/>
          </p:nvPr>
        </p:nvSpPr>
        <p:spPr>
          <a:xfrm>
            <a:off x="360000" y="982520"/>
            <a:ext cx="1136502" cy="310015"/>
          </a:xfrm>
        </p:spPr>
        <p:txBody>
          <a:bodyPr/>
          <a:lstStyle/>
          <a:p>
            <a:r>
              <a:rPr lang="en-AU" dirty="0"/>
              <a:t>Example</a:t>
            </a:r>
          </a:p>
        </p:txBody>
      </p:sp>
      <p:sp>
        <p:nvSpPr>
          <p:cNvPr id="20" name="Rectangle: Rounded Corners 19">
            <a:extLst>
              <a:ext uri="{FF2B5EF4-FFF2-40B4-BE49-F238E27FC236}">
                <a16:creationId xmlns:a16="http://schemas.microsoft.com/office/drawing/2014/main" id="{A42F900B-9F5E-94BC-97F0-EAF048699383}"/>
              </a:ext>
            </a:extLst>
          </p:cNvPr>
          <p:cNvSpPr/>
          <p:nvPr/>
        </p:nvSpPr>
        <p:spPr>
          <a:xfrm>
            <a:off x="388576" y="1506495"/>
            <a:ext cx="5605229" cy="2020681"/>
          </a:xfrm>
          <a:prstGeom prst="roundRect">
            <a:avLst>
              <a:gd name="adj" fmla="val 91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 rIns="46800" rtlCol="0" anchor="ctr" anchorCtr="0"/>
          <a:lstStyle/>
          <a:p>
            <a:pPr marL="479988" marR="0" lvl="0" indent="0" algn="l" defTabSz="609585" rtl="0" eaLnBrk="1" fontAlgn="auto" latinLnBrk="0" hangingPunct="1">
              <a:lnSpc>
                <a:spcPct val="150000"/>
              </a:lnSpc>
              <a:spcBef>
                <a:spcPts val="0"/>
              </a:spcBef>
              <a:spcAft>
                <a:spcPts val="0"/>
              </a:spcAft>
              <a:buClr>
                <a:srgbClr val="1E4E79"/>
              </a:buClr>
              <a:buSzPts val="1600"/>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rPr>
              <a:t>Syncopation</a:t>
            </a:r>
          </a:p>
          <a:p>
            <a:pPr marL="765738" marR="0" lvl="0" indent="-285750" algn="l" defTabSz="609585" rtl="0" eaLnBrk="1" fontAlgn="auto" latinLnBrk="0" hangingPunct="1">
              <a:lnSpc>
                <a:spcPct val="150000"/>
              </a:lnSpc>
              <a:spcBef>
                <a:spcPts val="0"/>
              </a:spcBef>
              <a:spcAft>
                <a:spcPts val="0"/>
              </a:spcAft>
              <a:buClr>
                <a:srgbClr val="1E4E79"/>
              </a:buClr>
              <a:buSzPts val="1600"/>
              <a:buFont typeface="Arial" panose="020B0604020202020204" pitchFamily="34" charset="0"/>
              <a:buChar char="•"/>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anticipate – play the note on the quaver before</a:t>
            </a:r>
          </a:p>
          <a:p>
            <a:pPr marL="765738" marR="0" lvl="0" indent="-285750" algn="l" defTabSz="609585" rtl="0" eaLnBrk="1" fontAlgn="auto" latinLnBrk="0" hangingPunct="1">
              <a:lnSpc>
                <a:spcPct val="150000"/>
              </a:lnSpc>
              <a:spcBef>
                <a:spcPts val="0"/>
              </a:spcBef>
              <a:spcAft>
                <a:spcPts val="0"/>
              </a:spcAft>
              <a:buClr>
                <a:srgbClr val="1E4E79"/>
              </a:buClr>
              <a:buSzPts val="1600"/>
              <a:buFont typeface="Arial" panose="020B0604020202020204" pitchFamily="34" charset="0"/>
              <a:buChar char="•"/>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delay – play the note on the quaver after</a:t>
            </a:r>
          </a:p>
          <a:p>
            <a:pPr marL="765738" marR="0" lvl="0" indent="-285750" algn="l" defTabSz="609585" rtl="0" eaLnBrk="1" fontAlgn="auto" latinLnBrk="0" hangingPunct="1">
              <a:lnSpc>
                <a:spcPct val="150000"/>
              </a:lnSpc>
              <a:spcBef>
                <a:spcPts val="0"/>
              </a:spcBef>
              <a:spcAft>
                <a:spcPts val="0"/>
              </a:spcAft>
              <a:buClr>
                <a:srgbClr val="1E4E79"/>
              </a:buClr>
              <a:buSzPts val="1600"/>
              <a:buFont typeface="Arial" panose="020B0604020202020204" pitchFamily="34" charset="0"/>
              <a:buChar char="•"/>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triplets or other cross rhythms.</a:t>
            </a:r>
            <a:endPar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23" name="Rectangle: Rounded Corners 22">
            <a:extLst>
              <a:ext uri="{FF2B5EF4-FFF2-40B4-BE49-F238E27FC236}">
                <a16:creationId xmlns:a16="http://schemas.microsoft.com/office/drawing/2014/main" id="{7BBF9C06-629D-7B07-6B01-87616EDC7C27}"/>
              </a:ext>
            </a:extLst>
          </p:cNvPr>
          <p:cNvSpPr/>
          <p:nvPr/>
        </p:nvSpPr>
        <p:spPr>
          <a:xfrm>
            <a:off x="360001" y="3688980"/>
            <a:ext cx="5605230" cy="2711820"/>
          </a:xfrm>
          <a:prstGeom prst="roundRect">
            <a:avLst>
              <a:gd name="adj" fmla="val 91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 rIns="46800" rtlCol="0" anchor="ctr" anchorCtr="1"/>
          <a:lstStyle/>
          <a:p>
            <a:pPr marL="479988" marR="0" lvl="0" indent="0" algn="l" defTabSz="609585" rtl="0" eaLnBrk="1" fontAlgn="auto" latinLnBrk="0" hangingPunct="1">
              <a:spcBef>
                <a:spcPts val="0"/>
              </a:spcBef>
              <a:spcAft>
                <a:spcPts val="0"/>
              </a:spcAft>
              <a:buClr>
                <a:srgbClr val="1E4E79"/>
              </a:buClr>
              <a:buSzPts val="1800"/>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rPr>
              <a:t>Ornamentation</a:t>
            </a:r>
            <a:b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rPr>
            </a:br>
            <a:endPar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endParaRPr>
          </a:p>
          <a:p>
            <a:pPr marL="765738" marR="0" lvl="0" indent="-285750" algn="l" defTabSz="609585" rtl="0" eaLnBrk="1" fontAlgn="auto" latinLnBrk="0" hangingPunct="1">
              <a:spcBef>
                <a:spcPts val="0"/>
              </a:spcBef>
              <a:spcAft>
                <a:spcPts val="0"/>
              </a:spcAft>
              <a:buClr>
                <a:srgbClr val="1E4E79"/>
              </a:buClr>
              <a:buSzPts val="1800"/>
              <a:buFont typeface="Arial" panose="020B0604020202020204" pitchFamily="34" charset="0"/>
              <a:buChar char="•"/>
              <a:tabLst/>
              <a:defRPr/>
            </a:pP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acciaccatura</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 chromatic, diatonic or intervallic; above or below the note</a:t>
            </a:r>
          </a:p>
          <a:p>
            <a:pPr marL="765738" marR="0" lvl="0" indent="-285750" algn="l" defTabSz="609585" rtl="0" eaLnBrk="1" fontAlgn="auto" latinLnBrk="0" hangingPunct="1">
              <a:spcBef>
                <a:spcPts val="0"/>
              </a:spcBef>
              <a:spcAft>
                <a:spcPts val="0"/>
              </a:spcAft>
              <a:buClr>
                <a:srgbClr val="1E4E79"/>
              </a:buClr>
              <a:buSzPts val="1800"/>
              <a:buFont typeface="Arial" panose="020B0604020202020204" pitchFamily="34" charset="0"/>
              <a:buChar char="•"/>
              <a:tabLst/>
              <a:defRPr/>
            </a:pP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appoggiatura</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 can be before or after the beat; chromatic, diatonic or intervallic; above or below the note</a:t>
            </a:r>
          </a:p>
          <a:p>
            <a:pPr marL="765738" marR="0" lvl="0" indent="-285750" algn="l" defTabSz="609585" rtl="0" eaLnBrk="1" fontAlgn="auto" latinLnBrk="0" hangingPunct="1">
              <a:spcBef>
                <a:spcPts val="0"/>
              </a:spcBef>
              <a:spcAft>
                <a:spcPts val="0"/>
              </a:spcAft>
              <a:buClr>
                <a:srgbClr val="1E4E79"/>
              </a:buClr>
              <a:buSzPts val="1800"/>
              <a:buFont typeface="Arial" panose="020B0604020202020204" pitchFamily="34" charset="0"/>
              <a:buChar char="•"/>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rPr>
              <a:t>turns or mordents</a:t>
            </a:r>
          </a:p>
          <a:p>
            <a:pPr marL="765738" marR="0" lvl="0" indent="-285750" algn="l" defTabSz="609585" rtl="0" eaLnBrk="1" fontAlgn="auto" latinLnBrk="0" hangingPunct="1">
              <a:spcBef>
                <a:spcPts val="0"/>
              </a:spcBef>
              <a:spcAft>
                <a:spcPts val="0"/>
              </a:spcAft>
              <a:buClr>
                <a:srgbClr val="1E4E79"/>
              </a:buClr>
              <a:buSzPts val="1800"/>
              <a:buFont typeface="Arial" panose="020B0604020202020204" pitchFamily="34" charset="0"/>
              <a:buChar char="•"/>
              <a:tabLst/>
              <a:defRPr/>
            </a:pP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glissandos</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 – fall (descending after the note), scoop (ascending before the note), plop (descending before the note), doit (ascending after the note)</a:t>
            </a:r>
            <a:endPar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endParaRPr>
          </a:p>
        </p:txBody>
      </p:sp>
      <p:sp>
        <p:nvSpPr>
          <p:cNvPr id="21" name="Rectangle: Rounded Corners 20">
            <a:extLst>
              <a:ext uri="{FF2B5EF4-FFF2-40B4-BE49-F238E27FC236}">
                <a16:creationId xmlns:a16="http://schemas.microsoft.com/office/drawing/2014/main" id="{8DF6F05A-5A28-DC55-AE43-31F5B1375A2B}"/>
              </a:ext>
            </a:extLst>
          </p:cNvPr>
          <p:cNvSpPr/>
          <p:nvPr/>
        </p:nvSpPr>
        <p:spPr>
          <a:xfrm>
            <a:off x="6144702" y="1506495"/>
            <a:ext cx="5658722" cy="2020681"/>
          </a:xfrm>
          <a:prstGeom prst="roundRect">
            <a:avLst>
              <a:gd name="adj" fmla="val 91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 rIns="46800" rtlCol="0" anchor="ctr" anchorCtr="0"/>
          <a:lstStyle/>
          <a:p>
            <a:pPr marL="479988" marR="0" lvl="0" indent="0" algn="l" defTabSz="609585" rtl="0" eaLnBrk="1" fontAlgn="auto" latinLnBrk="0" hangingPunct="1">
              <a:lnSpc>
                <a:spcPct val="150000"/>
              </a:lnSpc>
              <a:spcBef>
                <a:spcPts val="0"/>
              </a:spcBef>
              <a:spcAft>
                <a:spcPts val="0"/>
              </a:spcAft>
              <a:buClr>
                <a:srgbClr val="1E4E79"/>
              </a:buClr>
              <a:buSzPts val="1600"/>
              <a:buFontTx/>
              <a:buNone/>
              <a:tabLst/>
              <a:defRPr/>
            </a:pPr>
            <a:r>
              <a:rPr kumimoji="0" lang="en-AU" sz="1400" b="1"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rPr>
              <a:t>Passing or auxiliary notes</a:t>
            </a:r>
          </a:p>
          <a:p>
            <a:pPr marL="822888" marR="0" lvl="0" indent="-342900" algn="l" defTabSz="609585" rtl="0" eaLnBrk="1" fontAlgn="auto" latinLnBrk="0" hangingPunct="1">
              <a:lnSpc>
                <a:spcPct val="150000"/>
              </a:lnSpc>
              <a:spcBef>
                <a:spcPts val="0"/>
              </a:spcBef>
              <a:spcAft>
                <a:spcPts val="0"/>
              </a:spcAft>
              <a:buClr>
                <a:srgbClr val="1E4E79"/>
              </a:buClr>
              <a:buSzPts val="1600"/>
              <a:buFont typeface="Arial" panose="020B0604020202020204" pitchFamily="34" charset="0"/>
              <a:buChar char="•"/>
              <a:tabLst/>
              <a:defRPr/>
            </a:pPr>
            <a:r>
              <a:rPr kumimoji="0" lang="en-AU"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Use non-chord notes or neighbouring notes to add to the melody as additional notes and rhythms</a:t>
            </a:r>
            <a:endParaRPr kumimoji="0" lang="en-AU" sz="2133" b="0"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endParaRPr>
          </a:p>
        </p:txBody>
      </p:sp>
      <p:sp>
        <p:nvSpPr>
          <p:cNvPr id="22" name="Rectangle: Rounded Corners 21">
            <a:extLst>
              <a:ext uri="{FF2B5EF4-FFF2-40B4-BE49-F238E27FC236}">
                <a16:creationId xmlns:a16="http://schemas.microsoft.com/office/drawing/2014/main" id="{6F08A52F-C0DF-F7A4-8FF7-9782B26C17E6}"/>
              </a:ext>
            </a:extLst>
          </p:cNvPr>
          <p:cNvSpPr/>
          <p:nvPr/>
        </p:nvSpPr>
        <p:spPr>
          <a:xfrm>
            <a:off x="6144702" y="3688980"/>
            <a:ext cx="5658722" cy="2711820"/>
          </a:xfrm>
          <a:prstGeom prst="roundRect">
            <a:avLst>
              <a:gd name="adj" fmla="val 91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 rIns="46800" rtlCol="0" anchor="ctr" anchorCtr="0"/>
          <a:lstStyle/>
          <a:p>
            <a:pPr marL="479988" marR="0" lvl="0" indent="0" algn="l" defTabSz="609585" rtl="0" eaLnBrk="1" fontAlgn="auto" latinLnBrk="0" hangingPunct="1">
              <a:lnSpc>
                <a:spcPct val="150000"/>
              </a:lnSpc>
              <a:spcBef>
                <a:spcPts val="0"/>
              </a:spcBef>
              <a:spcAft>
                <a:spcPts val="0"/>
              </a:spcAft>
              <a:buClr>
                <a:srgbClr val="1E4E79"/>
              </a:buClr>
              <a:buSzPts val="1600"/>
              <a:buFontTx/>
              <a:buNone/>
              <a:tabLst/>
              <a:defRPr/>
            </a:pPr>
            <a:r>
              <a:rPr kumimoji="0" lang="it-IT" sz="1400" b="1" i="0" u="none" strike="noStrike" kern="1200" cap="none" spc="0" normalizeH="0" baseline="0" noProof="0" dirty="0">
                <a:ln>
                  <a:noFill/>
                </a:ln>
                <a:solidFill>
                  <a:srgbClr val="22272B"/>
                </a:solidFill>
                <a:effectLst/>
                <a:uLnTx/>
                <a:uFillTx/>
                <a:latin typeface="Arial" panose="020B0604020202020204" pitchFamily="34" charset="0"/>
                <a:ea typeface="Calibri"/>
                <a:cs typeface="Arial" panose="020B0604020202020204" pitchFamily="34" charset="0"/>
                <a:sym typeface="Calibri"/>
              </a:rPr>
              <a:t>Articulation</a:t>
            </a:r>
          </a:p>
          <a:p>
            <a:pPr marL="765738" marR="0" lvl="0" indent="-285750" algn="l" defTabSz="609585" rtl="0" eaLnBrk="1" fontAlgn="auto" latinLnBrk="0" hangingPunct="1">
              <a:lnSpc>
                <a:spcPct val="150000"/>
              </a:lnSpc>
              <a:spcBef>
                <a:spcPts val="0"/>
              </a:spcBef>
              <a:spcAft>
                <a:spcPts val="0"/>
              </a:spcAft>
              <a:buClr>
                <a:srgbClr val="1E4E79"/>
              </a:buClr>
              <a:buSzPts val="1600"/>
              <a:buFont typeface="Arial" panose="020B0604020202020204" pitchFamily="34" charset="0"/>
              <a:buChar char="•"/>
              <a:tabLst/>
              <a:defRPr/>
            </a:pPr>
            <a:r>
              <a:rPr kumimoji="0" lang="it-IT" sz="14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staccato, tenuto, marcato </a:t>
            </a:r>
            <a:r>
              <a:rPr kumimoji="0" lang="it-IT" sz="14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mn-cs"/>
              </a:rPr>
              <a:t>(short accent in jazz), slurs</a:t>
            </a:r>
          </a:p>
        </p:txBody>
      </p:sp>
      <p:sp>
        <p:nvSpPr>
          <p:cNvPr id="13" name="Google Shape;80;p15">
            <a:extLst>
              <a:ext uri="{FF2B5EF4-FFF2-40B4-BE49-F238E27FC236}">
                <a16:creationId xmlns:a16="http://schemas.microsoft.com/office/drawing/2014/main" id="{BD5C8783-53E2-3BED-6178-91FBE77224A8}"/>
              </a:ext>
              <a:ext uri="{C183D7F6-B498-43B3-948B-1728B52AA6E4}">
                <adec:decorative xmlns:adec="http://schemas.microsoft.com/office/drawing/2017/decorative" val="1"/>
              </a:ext>
            </a:extLst>
          </p:cNvPr>
          <p:cNvSpPr/>
          <p:nvPr/>
        </p:nvSpPr>
        <p:spPr>
          <a:xfrm>
            <a:off x="4696485" y="3221143"/>
            <a:ext cx="2594640" cy="1039985"/>
          </a:xfrm>
          <a:prstGeom prst="roundRect">
            <a:avLst>
              <a:gd name="adj" fmla="val 16667"/>
            </a:avLst>
          </a:prstGeom>
          <a:solidFill>
            <a:schemeClr val="bg1"/>
          </a:solidFill>
          <a:ln w="38100" cap="flat" cmpd="sng">
            <a:solidFill>
              <a:schemeClr val="accent1"/>
            </a:solidFill>
            <a:prstDash val="solid"/>
            <a:miter lim="800000"/>
            <a:headEnd type="none" w="sm" len="sm"/>
            <a:tailEnd type="none" w="sm" len="sm"/>
          </a:ln>
        </p:spPr>
        <p:txBody>
          <a:bodyPr spcFirstLastPara="1" wrap="square" lIns="79125" tIns="39550" rIns="79125" bIns="39550" anchor="ctr" anchorCtr="0">
            <a:noAutofit/>
          </a:bodyPr>
          <a:lstStyle/>
          <a:p>
            <a:pPr marL="0" marR="0" lvl="0" indent="0" algn="ctr" defTabSz="609585" rtl="0" eaLnBrk="1" fontAlgn="auto" latinLnBrk="0" hangingPunct="1">
              <a:lnSpc>
                <a:spcPct val="100000"/>
              </a:lnSpc>
              <a:spcBef>
                <a:spcPts val="0"/>
              </a:spcBef>
              <a:spcAft>
                <a:spcPts val="0"/>
              </a:spcAft>
              <a:buClr>
                <a:srgbClr val="1E4E79"/>
              </a:buClr>
              <a:buSzPts val="2000"/>
              <a:buFontTx/>
              <a:buNone/>
              <a:tabLst/>
              <a:defRPr/>
            </a:pPr>
            <a:r>
              <a:rPr kumimoji="0" lang="en-AU" sz="2400" b="1" i="0" u="none" strike="noStrike" kern="1200" cap="none" spc="0" normalizeH="0" baseline="0" noProof="0" dirty="0">
                <a:ln>
                  <a:noFill/>
                </a:ln>
                <a:solidFill>
                  <a:schemeClr val="accent1"/>
                </a:solidFill>
                <a:effectLst/>
                <a:uLnTx/>
                <a:uFillTx/>
                <a:latin typeface="Arial" panose="020B0604020202020204" pitchFamily="34" charset="0"/>
                <a:ea typeface="Calibri"/>
                <a:cs typeface="Arial" panose="020B0604020202020204" pitchFamily="34" charset="0"/>
                <a:sym typeface="Calibri"/>
              </a:rPr>
              <a:t>Melodic interpretation</a:t>
            </a:r>
            <a:endPar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5FB0BE87-DCCD-2C35-A69B-D3A317AF88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54</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97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6917F24A-0AC1-5347-1D5F-C19B83C142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2385D1-E4BF-64F3-6DCE-EFF5C24C62A8}"/>
              </a:ext>
            </a:extLst>
          </p:cNvPr>
          <p:cNvSpPr>
            <a:spLocks noGrp="1"/>
          </p:cNvSpPr>
          <p:nvPr>
            <p:ph type="title"/>
          </p:nvPr>
        </p:nvSpPr>
        <p:spPr>
          <a:xfrm>
            <a:off x="360000" y="360000"/>
            <a:ext cx="11484000" cy="545601"/>
          </a:xfrm>
        </p:spPr>
        <p:txBody>
          <a:bodyPr anchor="t">
            <a:normAutofit/>
          </a:bodyPr>
          <a:lstStyle/>
          <a:p>
            <a:r>
              <a:rPr lang="en-AU" dirty="0"/>
              <a:t>Activity 3.3 – melodic interpretation (3)</a:t>
            </a:r>
          </a:p>
        </p:txBody>
      </p:sp>
      <p:sp>
        <p:nvSpPr>
          <p:cNvPr id="4" name="Text Placeholder 3">
            <a:extLst>
              <a:ext uri="{FF2B5EF4-FFF2-40B4-BE49-F238E27FC236}">
                <a16:creationId xmlns:a16="http://schemas.microsoft.com/office/drawing/2014/main" id="{B6CE16B4-8C2C-3C22-6C4B-357A624DDBAF}"/>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t>Composing and performing continued</a:t>
            </a:r>
          </a:p>
        </p:txBody>
      </p:sp>
      <p:sp>
        <p:nvSpPr>
          <p:cNvPr id="5" name="Text Placeholder 4">
            <a:extLst>
              <a:ext uri="{FF2B5EF4-FFF2-40B4-BE49-F238E27FC236}">
                <a16:creationId xmlns:a16="http://schemas.microsoft.com/office/drawing/2014/main" id="{C804EAC1-26C4-26E7-B4D6-92625D780007}"/>
              </a:ext>
            </a:extLst>
          </p:cNvPr>
          <p:cNvSpPr>
            <a:spLocks noGrp="1"/>
          </p:cNvSpPr>
          <p:nvPr>
            <p:ph sz="quarter" idx="19"/>
          </p:nvPr>
        </p:nvSpPr>
        <p:spPr>
          <a:xfrm>
            <a:off x="359999" y="1683481"/>
            <a:ext cx="5735637" cy="2755169"/>
          </a:xfrm>
        </p:spPr>
        <p:txBody>
          <a:bodyPr>
            <a:normAutofit/>
          </a:bodyPr>
          <a:lstStyle/>
          <a:p>
            <a:pPr lvl="0">
              <a:spcBef>
                <a:spcPts val="1200"/>
              </a:spcBef>
              <a:spcAft>
                <a:spcPts val="600"/>
              </a:spcAft>
            </a:pPr>
            <a:r>
              <a:rPr lang="en-AU" sz="1800" dirty="0">
                <a:effectLst/>
              </a:rPr>
              <a:t>4. Use the </a:t>
            </a:r>
            <a:r>
              <a:rPr lang="en-AU" sz="1800" dirty="0">
                <a:effectLst/>
                <a:hlinkClick r:id="rId2"/>
              </a:rPr>
              <a:t>Activity 3.3 </a:t>
            </a:r>
            <a:r>
              <a:rPr lang="en-AU" sz="1800" u="sng" dirty="0">
                <a:hlinkClick r:id="rId2"/>
              </a:rPr>
              <a:t>melodic interpretation backing </a:t>
            </a:r>
            <a:r>
              <a:rPr lang="en-AU" sz="1800" dirty="0">
                <a:hlinkClick r:id="rId2"/>
              </a:rPr>
              <a:t>track (0:23)</a:t>
            </a:r>
            <a:r>
              <a:rPr lang="en-AU" sz="1800" dirty="0"/>
              <a:t> </a:t>
            </a:r>
            <a:r>
              <a:rPr lang="en-AU" sz="1800" dirty="0">
                <a:effectLst/>
              </a:rPr>
              <a:t>or the </a:t>
            </a:r>
            <a:r>
              <a:rPr lang="en-AU" sz="1800" u="sng" dirty="0">
                <a:solidFill>
                  <a:srgbClr val="2F5496"/>
                </a:solidFill>
                <a:effectLst/>
                <a:latin typeface="Arial" panose="020B0604020202020204" pitchFamily="34" charset="0"/>
                <a:ea typeface="Calibri" panose="020F0502020204030204" pitchFamily="34" charset="0"/>
                <a:hlinkClick r:id="rId3"/>
              </a:rPr>
              <a:t>Fly Me To The Moon (2008 Remastered) (2:27)</a:t>
            </a:r>
            <a:r>
              <a:rPr lang="en-AU" sz="1800" dirty="0">
                <a:effectLst/>
              </a:rPr>
              <a:t> by Frank Sinatra recording from the listening task to perform your own melodic interpretation.</a:t>
            </a:r>
          </a:p>
          <a:p>
            <a:pPr lvl="0">
              <a:spcBef>
                <a:spcPts val="1200"/>
              </a:spcBef>
              <a:spcAft>
                <a:spcPts val="600"/>
              </a:spcAft>
            </a:pPr>
            <a:r>
              <a:rPr lang="en-AU" sz="1800" dirty="0"/>
              <a:t>5. </a:t>
            </a:r>
            <a:r>
              <a:rPr lang="en-AU" sz="1800" dirty="0">
                <a:effectLst/>
              </a:rPr>
              <a:t>Transcribe or notate your melodic variation using traditional notation or graphic notation.</a:t>
            </a:r>
            <a:endParaRPr lang="en-AU" sz="1800" dirty="0"/>
          </a:p>
        </p:txBody>
      </p:sp>
      <p:pic>
        <p:nvPicPr>
          <p:cNvPr id="7" name="Picture 6" descr="A group of people holding musical instruments">
            <a:extLst>
              <a:ext uri="{FF2B5EF4-FFF2-40B4-BE49-F238E27FC236}">
                <a16:creationId xmlns:a16="http://schemas.microsoft.com/office/drawing/2014/main" id="{B7410550-9635-7A79-2C30-B8E995192299}"/>
              </a:ext>
            </a:extLst>
          </p:cNvPr>
          <p:cNvPicPr>
            <a:picLocks noChangeAspect="1"/>
          </p:cNvPicPr>
          <p:nvPr/>
        </p:nvPicPr>
        <p:blipFill>
          <a:blip r:embed="rId4">
            <a:extLst>
              <a:ext uri="{28A0092B-C50C-407E-A947-70E740481C1C}">
                <a14:useLocalDpi xmlns:a14="http://schemas.microsoft.com/office/drawing/2010/main" val="0"/>
              </a:ext>
            </a:extLst>
          </a:blip>
          <a:srcRect t="18715" r="2" b="22930"/>
          <a:stretch>
            <a:fillRect/>
          </a:stretch>
        </p:blipFill>
        <p:spPr>
          <a:xfrm>
            <a:off x="6788174" y="1658142"/>
            <a:ext cx="4695826" cy="4105317"/>
          </a:xfrm>
          <a:prstGeom prst="rect">
            <a:avLst/>
          </a:prstGeom>
          <a:noFill/>
        </p:spPr>
      </p:pic>
      <p:sp>
        <p:nvSpPr>
          <p:cNvPr id="2" name="Slide Number Placeholder 1">
            <a:extLst>
              <a:ext uri="{FF2B5EF4-FFF2-40B4-BE49-F238E27FC236}">
                <a16:creationId xmlns:a16="http://schemas.microsoft.com/office/drawing/2014/main" id="{84CB6AD5-674C-8DA8-5FBC-ED069F9FB67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55</a:t>
            </a:fld>
            <a:endParaRPr lang="en-AU"/>
          </a:p>
        </p:txBody>
      </p:sp>
    </p:spTree>
    <p:extLst>
      <p:ext uri="{BB962C8B-B14F-4D97-AF65-F5344CB8AC3E}">
        <p14:creationId xmlns:p14="http://schemas.microsoft.com/office/powerpoint/2010/main" val="88550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a:latin typeface="Arial" panose="020B0604020202020204" pitchFamily="34" charset="0"/>
                <a:cs typeface="Arial" panose="020B0604020202020204" pitchFamily="34" charset="0"/>
              </a:rPr>
              <a:t>Activity 3.5 – safety in the music classroom (1)</a:t>
            </a: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56</a:t>
            </a:fld>
            <a:endParaRPr lang="en-AU"/>
          </a:p>
        </p:txBody>
      </p:sp>
      <p:sp>
        <p:nvSpPr>
          <p:cNvPr id="5" name="Text Placeholder 4">
            <a:extLst>
              <a:ext uri="{FF2B5EF4-FFF2-40B4-BE49-F238E27FC236}">
                <a16:creationId xmlns:a16="http://schemas.microsoft.com/office/drawing/2014/main" id="{36F20063-A883-6496-2A19-111C92636DE3}"/>
              </a:ext>
            </a:extLst>
          </p:cNvPr>
          <p:cNvSpPr>
            <a:spLocks noGrp="1"/>
          </p:cNvSpPr>
          <p:nvPr>
            <p:ph type="body" sz="quarter" idx="19"/>
          </p:nvPr>
        </p:nvSpPr>
        <p:spPr/>
        <p:txBody>
          <a:bodyPr/>
          <a:lstStyle/>
          <a:p>
            <a:pPr marL="285750" indent="-285750">
              <a:spcAft>
                <a:spcPts val="600"/>
              </a:spcAft>
              <a:buFont typeface="Arial" panose="020B0604020202020204" pitchFamily="34" charset="0"/>
              <a:buChar char="•"/>
            </a:pPr>
            <a:r>
              <a:rPr lang="en-AU" sz="1800" dirty="0"/>
              <a:t>Show respect for your classmates, your teacher and the music classroom equipment.</a:t>
            </a:r>
          </a:p>
          <a:p>
            <a:pPr marL="285750" indent="-285750">
              <a:spcAft>
                <a:spcPts val="600"/>
              </a:spcAft>
              <a:buFont typeface="Arial" panose="020B0604020202020204" pitchFamily="34" charset="0"/>
              <a:buChar char="•"/>
            </a:pPr>
            <a:r>
              <a:rPr lang="en-AU" sz="1800" dirty="0"/>
              <a:t>Return instruments and equipment (including leads, adaptors, pedals) to the right place.</a:t>
            </a:r>
          </a:p>
          <a:p>
            <a:pPr marL="285750" indent="-285750">
              <a:spcAft>
                <a:spcPts val="600"/>
              </a:spcAft>
              <a:buFont typeface="Arial" panose="020B0604020202020204" pitchFamily="34" charset="0"/>
              <a:buChar char="•"/>
            </a:pPr>
            <a:r>
              <a:rPr lang="en-AU" sz="1800" dirty="0"/>
              <a:t>Take care when using instruments to avoid accidents and damage. Report any damage immediately to your teacher.</a:t>
            </a:r>
          </a:p>
          <a:p>
            <a:pPr marL="285750" indent="-285750">
              <a:spcAft>
                <a:spcPts val="600"/>
              </a:spcAft>
              <a:buFont typeface="Arial" panose="020B0604020202020204" pitchFamily="34" charset="0"/>
              <a:buChar char="•"/>
            </a:pPr>
            <a:r>
              <a:rPr lang="en-AU" sz="1800" dirty="0">
                <a:ea typeface="+mn-lt"/>
              </a:rPr>
              <a:t>Consider safe volume levels when rehearsing and think about others around you.</a:t>
            </a:r>
            <a:endParaRPr lang="en-US" sz="1800" dirty="0">
              <a:ea typeface="+mn-lt"/>
            </a:endParaRPr>
          </a:p>
          <a:p>
            <a:pPr marL="285750" indent="-285750">
              <a:spcAft>
                <a:spcPts val="600"/>
              </a:spcAft>
              <a:buFont typeface="Arial" panose="020B0604020202020204" pitchFamily="34" charset="0"/>
              <a:buChar char="•"/>
            </a:pPr>
            <a:r>
              <a:rPr lang="en-AU" sz="1800" dirty="0">
                <a:ea typeface="+mn-lt"/>
              </a:rPr>
              <a:t>Always do a warm-up and/or technical work before rehearsing a performance piece.</a:t>
            </a:r>
            <a:endParaRPr lang="en-US" sz="1800" dirty="0">
              <a:ea typeface="+mn-lt"/>
            </a:endParaRPr>
          </a:p>
          <a:p>
            <a:pPr marL="285750" indent="-285750">
              <a:spcAft>
                <a:spcPts val="600"/>
              </a:spcAft>
              <a:buFont typeface="Arial" panose="020B0604020202020204" pitchFamily="34" charset="0"/>
              <a:buChar char="•"/>
            </a:pPr>
            <a:r>
              <a:rPr lang="en-AU" sz="1800" dirty="0">
                <a:ea typeface="+mn-lt"/>
              </a:rPr>
              <a:t>Position your music and/or ensemble members to ensure correct posture both in rehearsal and performance. </a:t>
            </a:r>
            <a:endParaRPr lang="en-US" sz="1800" dirty="0"/>
          </a:p>
        </p:txBody>
      </p:sp>
    </p:spTree>
    <p:extLst>
      <p:ext uri="{BB962C8B-B14F-4D97-AF65-F5344CB8AC3E}">
        <p14:creationId xmlns:p14="http://schemas.microsoft.com/office/powerpoint/2010/main" val="35015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a:latin typeface="Arial" panose="020B0604020202020204" pitchFamily="34" charset="0"/>
                <a:cs typeface="Arial" panose="020B0604020202020204" pitchFamily="34" charset="0"/>
              </a:rPr>
              <a:t>Activity 3.5 – safety in the music classroom (2)</a:t>
            </a: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57</a:t>
            </a:fld>
            <a:endParaRPr lang="en-AU"/>
          </a:p>
        </p:txBody>
      </p:sp>
      <p:sp>
        <p:nvSpPr>
          <p:cNvPr id="5" name="Text Placeholder 4">
            <a:extLst>
              <a:ext uri="{FF2B5EF4-FFF2-40B4-BE49-F238E27FC236}">
                <a16:creationId xmlns:a16="http://schemas.microsoft.com/office/drawing/2014/main" id="{AE2B0CD0-E75C-2FC2-4CF0-B3160193E5B9}"/>
              </a:ext>
            </a:extLst>
          </p:cNvPr>
          <p:cNvSpPr>
            <a:spLocks noGrp="1"/>
          </p:cNvSpPr>
          <p:nvPr>
            <p:ph type="body" sz="quarter" idx="19"/>
          </p:nvPr>
        </p:nvSpPr>
        <p:spPr/>
        <p:txBody>
          <a:bodyPr/>
          <a:lstStyle/>
          <a:p>
            <a:pPr marL="285750" indent="-285750">
              <a:spcAft>
                <a:spcPts val="600"/>
              </a:spcAft>
              <a:buFont typeface="Arial" panose="020B0604020202020204" pitchFamily="34" charset="0"/>
              <a:buChar char="•"/>
            </a:pPr>
            <a:r>
              <a:rPr lang="en-US" sz="1800" dirty="0">
                <a:latin typeface="Arial"/>
                <a:ea typeface="+mn-lt"/>
                <a:cs typeface="Arial"/>
              </a:rPr>
              <a:t>Cover any trip hazards, including cords.</a:t>
            </a:r>
            <a:endParaRPr lang="en-AU" sz="1800" dirty="0">
              <a:latin typeface="Arial"/>
              <a:ea typeface="+mn-lt"/>
              <a:cs typeface="Arial"/>
            </a:endParaRPr>
          </a:p>
          <a:p>
            <a:pPr marL="285750" indent="-285750">
              <a:spcAft>
                <a:spcPts val="600"/>
              </a:spcAft>
              <a:buFont typeface="Arial" panose="020B0604020202020204" pitchFamily="34" charset="0"/>
              <a:buChar char="•"/>
            </a:pPr>
            <a:r>
              <a:rPr lang="en-US" sz="1800" dirty="0">
                <a:latin typeface="Arial"/>
                <a:ea typeface="+mn-lt"/>
                <a:cs typeface="Arial"/>
              </a:rPr>
              <a:t>Explore different ways to play. For example, adjust volume or pitch controls or select different modes or effects instead of playing forcefully.</a:t>
            </a:r>
          </a:p>
          <a:p>
            <a:pPr marL="285750" indent="-285750">
              <a:spcAft>
                <a:spcPts val="600"/>
              </a:spcAft>
              <a:buFont typeface="Arial" panose="020B0604020202020204" pitchFamily="34" charset="0"/>
              <a:buChar char="•"/>
            </a:pPr>
            <a:r>
              <a:rPr lang="en-AU" sz="1800" dirty="0">
                <a:latin typeface="Arial"/>
                <a:ea typeface="+mn-lt"/>
                <a:cs typeface="Arial"/>
              </a:rPr>
              <a:t>Be considerate of class members with sound sensitivity.</a:t>
            </a:r>
          </a:p>
          <a:p>
            <a:pPr marL="285750" indent="-285750">
              <a:spcAft>
                <a:spcPts val="600"/>
              </a:spcAft>
              <a:buFont typeface="Arial" panose="020B0604020202020204" pitchFamily="34" charset="0"/>
              <a:buChar char="•"/>
            </a:pPr>
            <a:r>
              <a:rPr lang="en-US" sz="1800" dirty="0">
                <a:latin typeface="Arial"/>
                <a:ea typeface="+mn-lt"/>
                <a:cs typeface="Arial"/>
              </a:rPr>
              <a:t>Practice safety when packing away. For example, turn off the instrument before unplugging and switch off power points before pulling out plugs.</a:t>
            </a:r>
            <a:endParaRPr lang="en-AU" sz="1800" dirty="0">
              <a:latin typeface="Arial"/>
              <a:cs typeface="Arial"/>
            </a:endParaRPr>
          </a:p>
        </p:txBody>
      </p:sp>
    </p:spTree>
    <p:extLst>
      <p:ext uri="{BB962C8B-B14F-4D97-AF65-F5344CB8AC3E}">
        <p14:creationId xmlns:p14="http://schemas.microsoft.com/office/powerpoint/2010/main" val="2864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E044-BEE1-B7B6-5AF1-DD3FE092409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65BF86-A452-2EFB-7956-97D28B9C0F98}"/>
              </a:ext>
            </a:extLst>
          </p:cNvPr>
          <p:cNvSpPr>
            <a:spLocks noGrp="1"/>
          </p:cNvSpPr>
          <p:nvPr>
            <p:ph type="title"/>
          </p:nvPr>
        </p:nvSpPr>
        <p:spPr/>
        <p:txBody>
          <a:bodyPr/>
          <a:lstStyle/>
          <a:p>
            <a:r>
              <a:rPr lang="en-AU" dirty="0"/>
              <a:t>Activity 3.5 – safety in the classroom (3)</a:t>
            </a:r>
          </a:p>
        </p:txBody>
      </p:sp>
      <p:sp>
        <p:nvSpPr>
          <p:cNvPr id="7" name="Text Placeholder 6">
            <a:extLst>
              <a:ext uri="{FF2B5EF4-FFF2-40B4-BE49-F238E27FC236}">
                <a16:creationId xmlns:a16="http://schemas.microsoft.com/office/drawing/2014/main" id="{36B13339-231F-443B-1190-DBFEF5B60089}"/>
              </a:ext>
            </a:extLst>
          </p:cNvPr>
          <p:cNvSpPr>
            <a:spLocks noGrp="1"/>
          </p:cNvSpPr>
          <p:nvPr>
            <p:ph type="body" sz="quarter" idx="18"/>
          </p:nvPr>
        </p:nvSpPr>
        <p:spPr/>
        <p:txBody>
          <a:bodyPr/>
          <a:lstStyle/>
          <a:p>
            <a:pPr algn="l" rtl="0" fontAlgn="base">
              <a:buNone/>
            </a:pPr>
            <a:r>
              <a:rPr lang="en-AU" sz="1800" dirty="0"/>
              <a:t>Keyboard</a:t>
            </a:r>
          </a:p>
        </p:txBody>
      </p:sp>
      <p:pic>
        <p:nvPicPr>
          <p:cNvPr id="4" name="Graphic 3">
            <a:extLst>
              <a:ext uri="{FF2B5EF4-FFF2-40B4-BE49-F238E27FC236}">
                <a16:creationId xmlns:a16="http://schemas.microsoft.com/office/drawing/2014/main" id="{5296D263-FEE4-7907-6D30-FCDD4CF5DF0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4720" y="322344"/>
            <a:ext cx="1097280" cy="1097280"/>
          </a:xfrm>
          <a:prstGeom prst="rect">
            <a:avLst/>
          </a:prstGeom>
        </p:spPr>
      </p:pic>
      <p:sp>
        <p:nvSpPr>
          <p:cNvPr id="8" name="Text Placeholder 7">
            <a:extLst>
              <a:ext uri="{FF2B5EF4-FFF2-40B4-BE49-F238E27FC236}">
                <a16:creationId xmlns:a16="http://schemas.microsoft.com/office/drawing/2014/main" id="{93E54685-7860-1E10-D3DB-A3B0BCF92FD6}"/>
              </a:ext>
            </a:extLst>
          </p:cNvPr>
          <p:cNvSpPr>
            <a:spLocks noGrp="1"/>
          </p:cNvSpPr>
          <p:nvPr>
            <p:ph type="body" sz="quarter" idx="19"/>
          </p:nvPr>
        </p:nvSpPr>
        <p:spPr>
          <a:xfrm>
            <a:off x="360000" y="1862942"/>
            <a:ext cx="10080000" cy="4491058"/>
          </a:xfrm>
        </p:spPr>
        <p:txBody>
          <a:bodyPr/>
          <a:lstStyle/>
          <a:p>
            <a:pPr algn="l" rtl="0" fontAlgn="base">
              <a:buNone/>
            </a:pPr>
            <a:r>
              <a:rPr lang="en-AU" sz="1600" b="0" i="0" u="none" strike="noStrike" dirty="0">
                <a:solidFill>
                  <a:srgbClr val="22272B"/>
                </a:solidFill>
                <a:effectLst/>
              </a:rPr>
              <a:t>When playing the keyboard, it is important that you use the correct technique to play the instrument with ease and avoid strain on your body. Remember to:</a:t>
            </a:r>
            <a:r>
              <a:rPr lang="en-US" sz="1600" b="0" i="0" dirty="0">
                <a:solidFill>
                  <a:srgbClr val="22272B"/>
                </a:solidFill>
                <a:effectLst/>
              </a:rPr>
              <a:t>​</a:t>
            </a:r>
          </a:p>
          <a:p>
            <a:pPr marL="285750" indent="-285750" fontAlgn="base">
              <a:buFont typeface="Arial" panose="020B0604020202020204" pitchFamily="34" charset="0"/>
              <a:buChar char="•"/>
            </a:pPr>
            <a:r>
              <a:rPr lang="en-AU" sz="1600" dirty="0">
                <a:solidFill>
                  <a:srgbClr val="22272B"/>
                </a:solidFill>
              </a:rPr>
              <a:t>m</a:t>
            </a:r>
            <a:r>
              <a:rPr lang="en-AU" sz="1600" b="0" i="0" u="none" strike="noStrike" dirty="0">
                <a:solidFill>
                  <a:srgbClr val="22272B"/>
                </a:solidFill>
                <a:effectLst/>
              </a:rPr>
              <a:t>aintain correct posture – sit on a chair or stool with your feet flat on the floor and your body centred in the middle of the keyboard</a:t>
            </a:r>
            <a:r>
              <a:rPr lang="en-US" sz="1600" b="0" i="0" dirty="0">
                <a:solidFill>
                  <a:srgbClr val="22272B"/>
                </a:solidFill>
                <a:effectLst/>
              </a:rPr>
              <a:t>​</a:t>
            </a:r>
            <a:endParaRPr lang="en-AU" sz="1600" b="0" i="0" u="none" strike="noStrike" dirty="0">
              <a:solidFill>
                <a:srgbClr val="22272B"/>
              </a:solidFill>
              <a:effectLst/>
            </a:endParaRPr>
          </a:p>
          <a:p>
            <a:pPr marL="285750" indent="-285750" fontAlgn="base">
              <a:buFont typeface="Arial" panose="020B0604020202020204" pitchFamily="34" charset="0"/>
              <a:buChar char="•"/>
            </a:pPr>
            <a:r>
              <a:rPr lang="en-AU" sz="1600" dirty="0">
                <a:solidFill>
                  <a:srgbClr val="22272B"/>
                </a:solidFill>
              </a:rPr>
              <a:t>maintain correct hand positioning – position </a:t>
            </a:r>
            <a:r>
              <a:rPr lang="en-AU" sz="1600" b="0" i="0" u="none" strike="noStrike" dirty="0">
                <a:solidFill>
                  <a:srgbClr val="22272B"/>
                </a:solidFill>
                <a:effectLst/>
              </a:rPr>
              <a:t>your hands softly above the keys like they are resting on a ball</a:t>
            </a:r>
            <a:r>
              <a:rPr lang="en-US" sz="1600" b="0" i="0" dirty="0">
                <a:solidFill>
                  <a:srgbClr val="22272B"/>
                </a:solidFill>
                <a:effectLst/>
              </a:rPr>
              <a:t>​, and ensure your wrists aren’t resting on the desk or keyboard. </a:t>
            </a:r>
            <a:r>
              <a:rPr lang="en-AU" sz="1600" b="0" i="0" u="none" strike="noStrike" dirty="0">
                <a:solidFill>
                  <a:srgbClr val="22272B"/>
                </a:solidFill>
                <a:effectLst/>
              </a:rPr>
              <a:t>Press the keys down with the fingertips using medium pressure.</a:t>
            </a:r>
            <a:endParaRPr lang="en-AU" sz="1600" dirty="0">
              <a:solidFill>
                <a:srgbClr val="22272B"/>
              </a:solidFill>
            </a:endParaRPr>
          </a:p>
          <a:p>
            <a:pPr marL="285750" indent="-285750" algn="l" rtl="0" fontAlgn="base">
              <a:buFont typeface="Arial" panose="020B0604020202020204" pitchFamily="34" charset="0"/>
              <a:buChar char="•"/>
            </a:pPr>
            <a:r>
              <a:rPr lang="en-AU" sz="1600" dirty="0">
                <a:solidFill>
                  <a:srgbClr val="22272B"/>
                </a:solidFill>
              </a:rPr>
              <a:t>warm-up – practice scale patterns focusing on consistent rhythm. </a:t>
            </a:r>
            <a:r>
              <a:rPr lang="en-AU" sz="1600" dirty="0"/>
              <a:t>You can try playing these warm-ups with a metronome to improve rhythmic accuracy.</a:t>
            </a:r>
          </a:p>
          <a:p>
            <a:pPr marL="285750" indent="-285750" fontAlgn="base">
              <a:buFont typeface="Arial" panose="020B0604020202020204" pitchFamily="34" charset="0"/>
              <a:buChar char="•"/>
            </a:pPr>
            <a:r>
              <a:rPr lang="en-AU" sz="1600" dirty="0"/>
              <a:t>if </a:t>
            </a:r>
            <a:r>
              <a:rPr lang="en-AU" sz="1600" dirty="0">
                <a:effectLst/>
              </a:rPr>
              <a:t>using amplification, ensure all volume levels are set appropriately for the room and can support a balanced sound with other ensemble members.</a:t>
            </a:r>
          </a:p>
        </p:txBody>
      </p:sp>
      <p:sp>
        <p:nvSpPr>
          <p:cNvPr id="3" name="Slide Number Placeholder 2">
            <a:extLst>
              <a:ext uri="{FF2B5EF4-FFF2-40B4-BE49-F238E27FC236}">
                <a16:creationId xmlns:a16="http://schemas.microsoft.com/office/drawing/2014/main" id="{97256E5D-71C7-57AC-84C7-74D59571D47B}"/>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402258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4EF81-ABA2-AB42-B8FC-3D1F76DC97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3D3E86-109A-957F-8AD6-E2F90127AD1D}"/>
              </a:ext>
            </a:extLst>
          </p:cNvPr>
          <p:cNvSpPr>
            <a:spLocks noGrp="1"/>
          </p:cNvSpPr>
          <p:nvPr>
            <p:ph type="title"/>
          </p:nvPr>
        </p:nvSpPr>
        <p:spPr/>
        <p:txBody>
          <a:bodyPr/>
          <a:lstStyle/>
          <a:p>
            <a:r>
              <a:rPr lang="en-AU" dirty="0"/>
              <a:t>Activity 3.5 – safety in the classroom (4)</a:t>
            </a:r>
          </a:p>
        </p:txBody>
      </p:sp>
      <p:sp>
        <p:nvSpPr>
          <p:cNvPr id="7" name="Text Placeholder 6">
            <a:extLst>
              <a:ext uri="{FF2B5EF4-FFF2-40B4-BE49-F238E27FC236}">
                <a16:creationId xmlns:a16="http://schemas.microsoft.com/office/drawing/2014/main" id="{44DDBFAA-9B2D-1658-A894-41E6B309AB12}"/>
              </a:ext>
            </a:extLst>
          </p:cNvPr>
          <p:cNvSpPr>
            <a:spLocks noGrp="1"/>
          </p:cNvSpPr>
          <p:nvPr>
            <p:ph type="body" sz="quarter" idx="18"/>
          </p:nvPr>
        </p:nvSpPr>
        <p:spPr/>
        <p:txBody>
          <a:bodyPr/>
          <a:lstStyle/>
          <a:p>
            <a:r>
              <a:rPr lang="en-AU" sz="1800" dirty="0"/>
              <a:t>Guitar</a:t>
            </a:r>
          </a:p>
        </p:txBody>
      </p:sp>
      <p:pic>
        <p:nvPicPr>
          <p:cNvPr id="5" name="Graphic 4">
            <a:extLst>
              <a:ext uri="{FF2B5EF4-FFF2-40B4-BE49-F238E27FC236}">
                <a16:creationId xmlns:a16="http://schemas.microsoft.com/office/drawing/2014/main" id="{E0274C40-672D-88DA-7032-A9CDD267714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43280" y="196861"/>
            <a:ext cx="1188720" cy="1188720"/>
          </a:xfrm>
          <a:prstGeom prst="rect">
            <a:avLst/>
          </a:prstGeom>
        </p:spPr>
      </p:pic>
      <p:sp>
        <p:nvSpPr>
          <p:cNvPr id="8" name="Text Placeholder 7">
            <a:extLst>
              <a:ext uri="{FF2B5EF4-FFF2-40B4-BE49-F238E27FC236}">
                <a16:creationId xmlns:a16="http://schemas.microsoft.com/office/drawing/2014/main" id="{09D25AC7-3D39-F2DF-054A-067895E96236}"/>
              </a:ext>
            </a:extLst>
          </p:cNvPr>
          <p:cNvSpPr>
            <a:spLocks noGrp="1"/>
          </p:cNvSpPr>
          <p:nvPr>
            <p:ph type="body" sz="quarter" idx="19"/>
          </p:nvPr>
        </p:nvSpPr>
        <p:spPr>
          <a:xfrm>
            <a:off x="348000" y="1745009"/>
            <a:ext cx="11629067" cy="4950992"/>
          </a:xfrm>
        </p:spPr>
        <p:txBody>
          <a:bodyPr/>
          <a:lstStyle/>
          <a:p>
            <a:r>
              <a:rPr lang="en-AU" sz="1600" b="0" i="0" u="none" strike="noStrike" dirty="0">
                <a:solidFill>
                  <a:srgbClr val="22272B"/>
                </a:solidFill>
                <a:effectLst/>
              </a:rPr>
              <a:t>When playing the guitar, it is important that you use the correct technique to play the instrument with ease and avoid strain on your body. Remember to:</a:t>
            </a:r>
            <a:r>
              <a:rPr lang="en-US" sz="1600" b="0" i="0" dirty="0">
                <a:solidFill>
                  <a:srgbClr val="22272B"/>
                </a:solidFill>
                <a:effectLst/>
              </a:rPr>
              <a:t>​</a:t>
            </a:r>
          </a:p>
          <a:p>
            <a:pPr marL="342900" indent="-342900">
              <a:buFont typeface="Arial" panose="020B0604020202020204" pitchFamily="34" charset="0"/>
              <a:buChar char="•"/>
            </a:pPr>
            <a:r>
              <a:rPr lang="en-AU" sz="1600" dirty="0"/>
              <a:t>maintain correct posture – sit or stand up with relaxed shoulders. Keep the guitar close to your body and avoid slouching. Position the guitar across your navel. Use a guitar strap if standing.</a:t>
            </a:r>
          </a:p>
          <a:p>
            <a:pPr marL="342900" indent="-342900">
              <a:buFont typeface="Arial" panose="020B0604020202020204" pitchFamily="34" charset="0"/>
              <a:buChar char="•"/>
            </a:pPr>
            <a:r>
              <a:rPr lang="en-AU" sz="1600" dirty="0"/>
              <a:t>maintain correct hand positioning – the fret hand should have the thumb placed behind the neck pointing upwards. The palm should not touch the neck. The fingers press the strings down to the fretboard directly behind frets with the fingertips, keeping the strings straight. The fingers should be curved without buckling at the joints. The strumming or picking hand should have a relaxed wrist, and play with controlled, confident movements.</a:t>
            </a:r>
          </a:p>
          <a:p>
            <a:pPr marL="342900" indent="-342900">
              <a:buFont typeface="Arial" panose="020B0604020202020204" pitchFamily="34" charset="0"/>
              <a:buChar char="•"/>
            </a:pPr>
            <a:r>
              <a:rPr lang="en-AU" sz="1600" dirty="0"/>
              <a:t>warm-up – begin with finger exercises (scales or similar) or simple repeated strumming patterns, focusing on consistent rhythm and tone. You can try playing these warm-ups with a metronome to improve rhythmic accuracy.</a:t>
            </a:r>
          </a:p>
          <a:p>
            <a:pPr marL="342900" indent="-342900">
              <a:buFont typeface="Arial" panose="020B0604020202020204" pitchFamily="34" charset="0"/>
              <a:buChar char="•"/>
            </a:pPr>
            <a:r>
              <a:rPr lang="en-AU" sz="1600" dirty="0"/>
              <a:t>if </a:t>
            </a:r>
            <a:r>
              <a:rPr lang="en-AU" sz="1600" dirty="0">
                <a:effectLst/>
              </a:rPr>
              <a:t>using amplification, ensure all volume levels are set appropriately for the room and can support a balanced sound with other ensemble members.</a:t>
            </a:r>
            <a:endParaRPr lang="en-AU" sz="1700" dirty="0"/>
          </a:p>
        </p:txBody>
      </p:sp>
      <p:sp>
        <p:nvSpPr>
          <p:cNvPr id="3" name="Slide Number Placeholder 2">
            <a:extLst>
              <a:ext uri="{FF2B5EF4-FFF2-40B4-BE49-F238E27FC236}">
                <a16:creationId xmlns:a16="http://schemas.microsoft.com/office/drawing/2014/main" id="{4FFE4BF2-ECAC-9B90-6DB5-BB647A43D98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2996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8332818-5FA0-D066-1E81-C81A3A57A28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DAF0CD9-0FDF-47DC-1238-ABA6FDA9513B}"/>
              </a:ext>
            </a:extLst>
          </p:cNvPr>
          <p:cNvSpPr>
            <a:spLocks noGrp="1"/>
          </p:cNvSpPr>
          <p:nvPr>
            <p:ph type="title"/>
          </p:nvPr>
        </p:nvSpPr>
        <p:spPr>
          <a:xfrm>
            <a:off x="359999" y="397776"/>
            <a:ext cx="11483999" cy="545601"/>
          </a:xfrm>
        </p:spPr>
        <p:txBody>
          <a:bodyPr/>
          <a:lstStyle/>
          <a:p>
            <a:r>
              <a:rPr lang="en-AU" dirty="0">
                <a:latin typeface="Arial"/>
                <a:cs typeface="Arial"/>
              </a:rPr>
              <a:t>Activity 1.1 </a:t>
            </a:r>
            <a:r>
              <a:rPr lang="en-AU" b="0" i="0" dirty="0">
                <a:solidFill>
                  <a:srgbClr val="002664"/>
                </a:solidFill>
                <a:effectLst/>
                <a:latin typeface="Arial" panose="020B0604020202020204" pitchFamily="34" charset="0"/>
              </a:rPr>
              <a:t>– exploring jazz: fact vs feel (1)</a:t>
            </a:r>
            <a:endParaRPr lang="en-AU" dirty="0"/>
          </a:p>
        </p:txBody>
      </p:sp>
      <p:sp>
        <p:nvSpPr>
          <p:cNvPr id="13" name="Text Placeholder 12">
            <a:extLst>
              <a:ext uri="{FF2B5EF4-FFF2-40B4-BE49-F238E27FC236}">
                <a16:creationId xmlns:a16="http://schemas.microsoft.com/office/drawing/2014/main" id="{6F169509-0744-098E-5996-AFCA2DCC13B8}"/>
              </a:ext>
            </a:extLst>
          </p:cNvPr>
          <p:cNvSpPr>
            <a:spLocks noGrp="1"/>
          </p:cNvSpPr>
          <p:nvPr>
            <p:ph type="body" sz="quarter" idx="18"/>
          </p:nvPr>
        </p:nvSpPr>
        <p:spPr>
          <a:xfrm>
            <a:off x="360000" y="982520"/>
            <a:ext cx="11483998" cy="356423"/>
          </a:xfrm>
        </p:spPr>
        <p:txBody>
          <a:bodyPr/>
          <a:lstStyle/>
          <a:p>
            <a:r>
              <a:rPr lang="en-AU" dirty="0"/>
              <a:t>Listening</a:t>
            </a:r>
          </a:p>
        </p:txBody>
      </p:sp>
      <p:sp>
        <p:nvSpPr>
          <p:cNvPr id="3" name="Slide Number Placeholder 2">
            <a:extLst>
              <a:ext uri="{FF2B5EF4-FFF2-40B4-BE49-F238E27FC236}">
                <a16:creationId xmlns:a16="http://schemas.microsoft.com/office/drawing/2014/main" id="{7493B86E-3936-2D43-F3EC-6AE378A4C8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4" name="Text Placeholder 3">
            <a:extLst>
              <a:ext uri="{FF2B5EF4-FFF2-40B4-BE49-F238E27FC236}">
                <a16:creationId xmlns:a16="http://schemas.microsoft.com/office/drawing/2014/main" id="{0C139BA7-5363-7895-CE7D-0AECDCCB0DEF}"/>
              </a:ext>
            </a:extLst>
          </p:cNvPr>
          <p:cNvSpPr>
            <a:spLocks noGrp="1"/>
          </p:cNvSpPr>
          <p:nvPr>
            <p:ph type="body" sz="quarter" idx="17"/>
          </p:nvPr>
        </p:nvSpPr>
        <p:spPr>
          <a:xfrm>
            <a:off x="360000" y="1828800"/>
            <a:ext cx="11484000" cy="4546121"/>
          </a:xfrm>
        </p:spPr>
        <p:txBody>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a:ea typeface="+mn-ea"/>
                <a:cs typeface="Arial"/>
              </a:rPr>
              <a:t>Facts</a:t>
            </a:r>
            <a:endParaRPr kumimoji="0" lang="en-AU" sz="1800" b="1" i="0" u="none" strike="noStrike" kern="1200" cap="none" spc="0" normalizeH="0" baseline="0" noProof="0" dirty="0">
              <a:ln>
                <a:noFill/>
              </a:ln>
              <a:solidFill>
                <a:srgbClr val="002664"/>
              </a:solidFill>
              <a:effectLst/>
              <a:uLnTx/>
              <a:uFillTx/>
              <a:latin typeface="Arial"/>
              <a:ea typeface="+mn-lt"/>
              <a:cs typeface="Arial"/>
            </a:endParaRP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a:ea typeface="+mn-ea"/>
                <a:cs typeface="Arial"/>
              </a:rPr>
              <a:t>What musical features can you hear? For example, instruments, rhythms.</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a:ea typeface="+mn-ea"/>
                <a:cs typeface="Arial"/>
              </a:rPr>
              <a:t>What performing media can you hear and how would you describe the timbre?</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a:ea typeface="+mn-ea"/>
                <a:cs typeface="Arial"/>
              </a:rPr>
              <a:t>Can you describe the tempo, beat and/or rhythms?</a:t>
            </a:r>
          </a:p>
          <a:p>
            <a:pPr marL="342900" marR="0" lvl="0" indent="-342900" algn="l" defTabSz="609585"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srgbClr val="22272B"/>
              </a:solidFill>
              <a:effectLst/>
              <a:uLnTx/>
              <a:uFillTx/>
              <a:latin typeface="Arial"/>
              <a:ea typeface="+mn-ea"/>
              <a:cs typeface="Arial"/>
            </a:endParaRP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2664"/>
                </a:solidFill>
                <a:effectLst/>
                <a:uLnTx/>
                <a:uFillTx/>
                <a:latin typeface="Arial"/>
                <a:ea typeface="+mn-ea"/>
                <a:cs typeface="Arial"/>
              </a:rPr>
              <a:t>Feels</a:t>
            </a:r>
            <a:endParaRPr kumimoji="0" lang="en-US" sz="1800" b="0" i="0" u="none" strike="noStrike" kern="1200" cap="none" spc="0" normalizeH="0" baseline="0" noProof="0" dirty="0">
              <a:ln>
                <a:noFill/>
              </a:ln>
              <a:solidFill>
                <a:srgbClr val="002664"/>
              </a:solidFill>
              <a:effectLst/>
              <a:uLnTx/>
              <a:uFillTx/>
              <a:latin typeface="Arial"/>
              <a:ea typeface="+mn-ea"/>
              <a:cs typeface="Arial"/>
            </a:endParaRPr>
          </a:p>
          <a:p>
            <a:pPr marL="342900" marR="0" lvl="0" indent="-342900" algn="l" defTabSz="609585" rtl="0" eaLnBrk="1" fontAlgn="auto" latinLnBrk="0" hangingPunct="1">
              <a:lnSpc>
                <a:spcPct val="150000"/>
              </a:lnSpc>
              <a:spcBef>
                <a:spcPts val="0"/>
              </a:spcBef>
              <a:spcAft>
                <a:spcPts val="0"/>
              </a:spcAft>
              <a:buClrTx/>
              <a:buSzTx/>
              <a:buFont typeface="Arial"/>
              <a:buChar char="•"/>
              <a:tabLst/>
              <a:defRPr/>
            </a:pPr>
            <a:r>
              <a:rPr kumimoji="0" lang="en-AU" sz="1800" b="0" i="0" u="none" strike="noStrike" kern="1200" cap="none" spc="0" normalizeH="0" baseline="0" noProof="0" dirty="0">
                <a:ln>
                  <a:noFill/>
                </a:ln>
                <a:solidFill>
                  <a:srgbClr val="000000"/>
                </a:solidFill>
                <a:effectLst/>
                <a:uLnTx/>
                <a:uFillTx/>
                <a:latin typeface="Arial"/>
                <a:ea typeface="+mn-ea"/>
                <a:cs typeface="Arial"/>
              </a:rPr>
              <a:t>How does this music make you feel? </a:t>
            </a:r>
          </a:p>
          <a:p>
            <a:pPr marL="342900" marR="0" lvl="0" indent="-342900" algn="l" defTabSz="609585" rtl="0" eaLnBrk="1" fontAlgn="auto" latinLnBrk="0" hangingPunct="1">
              <a:lnSpc>
                <a:spcPct val="150000"/>
              </a:lnSpc>
              <a:spcBef>
                <a:spcPts val="0"/>
              </a:spcBef>
              <a:spcAft>
                <a:spcPts val="0"/>
              </a:spcAft>
              <a:buClrTx/>
              <a:buSzTx/>
              <a:buFont typeface="Arial"/>
              <a:buChar char="•"/>
              <a:tabLst/>
              <a:defRPr/>
            </a:pPr>
            <a:r>
              <a:rPr kumimoji="0" lang="en-AU" sz="1800" b="0" i="0" u="none" strike="noStrike" kern="1200" cap="none" spc="0" normalizeH="0" baseline="0" noProof="0" dirty="0">
                <a:ln>
                  <a:noFill/>
                </a:ln>
                <a:solidFill>
                  <a:srgbClr val="000000"/>
                </a:solidFill>
                <a:effectLst/>
                <a:uLnTx/>
                <a:uFillTx/>
                <a:latin typeface="Arial"/>
                <a:ea typeface="+mn-ea"/>
                <a:cs typeface="Arial"/>
              </a:rPr>
              <a:t>What feelings are the musicians expressing? For example, joy, intent, flair, charisma, creativity.</a:t>
            </a:r>
          </a:p>
          <a:p>
            <a:pPr marL="342900" marR="0" lvl="0" indent="-342900" algn="l" defTabSz="609585" rtl="0" eaLnBrk="1" fontAlgn="auto" latinLnBrk="0" hangingPunct="1">
              <a:lnSpc>
                <a:spcPct val="150000"/>
              </a:lnSpc>
              <a:spcBef>
                <a:spcPts val="0"/>
              </a:spcBef>
              <a:spcAft>
                <a:spcPts val="0"/>
              </a:spcAft>
              <a:buClrTx/>
              <a:buSzTx/>
              <a:buFont typeface="Arial"/>
              <a:buChar char="•"/>
              <a:tabLst/>
              <a:defRPr/>
            </a:pPr>
            <a:r>
              <a:rPr kumimoji="0" lang="en-AU" sz="1800" b="0" i="0" u="none" strike="noStrike" kern="1200" cap="none" spc="0" normalizeH="0" baseline="0" noProof="0" dirty="0">
                <a:ln>
                  <a:noFill/>
                </a:ln>
                <a:solidFill>
                  <a:srgbClr val="000000"/>
                </a:solidFill>
                <a:effectLst/>
                <a:uLnTx/>
                <a:uFillTx/>
                <a:latin typeface="Arial"/>
                <a:ea typeface="+mn-ea"/>
                <a:cs typeface="Arial"/>
              </a:rPr>
              <a:t>What is the mood of the music? For example, energetic, interactive, calming, funky.</a:t>
            </a:r>
          </a:p>
          <a:p>
            <a:endParaRPr lang="en-AU" dirty="0"/>
          </a:p>
        </p:txBody>
      </p:sp>
    </p:spTree>
    <p:extLst>
      <p:ext uri="{BB962C8B-B14F-4D97-AF65-F5344CB8AC3E}">
        <p14:creationId xmlns:p14="http://schemas.microsoft.com/office/powerpoint/2010/main" val="59527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8E484-74E9-0287-9645-772E3BE36B9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3456C6-105B-744E-F2FB-58B169D2EF25}"/>
              </a:ext>
            </a:extLst>
          </p:cNvPr>
          <p:cNvSpPr>
            <a:spLocks noGrp="1"/>
          </p:cNvSpPr>
          <p:nvPr>
            <p:ph type="title"/>
          </p:nvPr>
        </p:nvSpPr>
        <p:spPr/>
        <p:txBody>
          <a:bodyPr/>
          <a:lstStyle/>
          <a:p>
            <a:r>
              <a:rPr lang="en-AU" dirty="0"/>
              <a:t>Activity 3.5 – safety in the classroom (5)</a:t>
            </a:r>
          </a:p>
        </p:txBody>
      </p:sp>
      <p:sp>
        <p:nvSpPr>
          <p:cNvPr id="7" name="Text Placeholder 6">
            <a:extLst>
              <a:ext uri="{FF2B5EF4-FFF2-40B4-BE49-F238E27FC236}">
                <a16:creationId xmlns:a16="http://schemas.microsoft.com/office/drawing/2014/main" id="{AADD7312-9B58-B7EA-C17E-E3BD68233F58}"/>
              </a:ext>
            </a:extLst>
          </p:cNvPr>
          <p:cNvSpPr>
            <a:spLocks noGrp="1"/>
          </p:cNvSpPr>
          <p:nvPr>
            <p:ph type="body" sz="quarter" idx="18"/>
          </p:nvPr>
        </p:nvSpPr>
        <p:spPr/>
        <p:txBody>
          <a:bodyPr/>
          <a:lstStyle/>
          <a:p>
            <a:r>
              <a:rPr lang="en-AU" dirty="0"/>
              <a:t>Bass guitar</a:t>
            </a:r>
          </a:p>
        </p:txBody>
      </p:sp>
      <p:pic>
        <p:nvPicPr>
          <p:cNvPr id="9" name="Graphic 8" descr="A bass guitar">
            <a:extLst>
              <a:ext uri="{FF2B5EF4-FFF2-40B4-BE49-F238E27FC236}">
                <a16:creationId xmlns:a16="http://schemas.microsoft.com/office/drawing/2014/main" id="{8DE2C9D3-E2C3-415A-814D-73EC08767D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0000" y="62346"/>
            <a:ext cx="1417320" cy="1417320"/>
          </a:xfrm>
          <a:prstGeom prst="rect">
            <a:avLst/>
          </a:prstGeom>
        </p:spPr>
      </p:pic>
      <p:sp>
        <p:nvSpPr>
          <p:cNvPr id="8" name="Text Placeholder 7">
            <a:extLst>
              <a:ext uri="{FF2B5EF4-FFF2-40B4-BE49-F238E27FC236}">
                <a16:creationId xmlns:a16="http://schemas.microsoft.com/office/drawing/2014/main" id="{D531A2B8-F8D9-9A2A-6C0A-B628605DD7D0}"/>
              </a:ext>
            </a:extLst>
          </p:cNvPr>
          <p:cNvSpPr>
            <a:spLocks noGrp="1"/>
          </p:cNvSpPr>
          <p:nvPr>
            <p:ph type="body" sz="quarter" idx="19"/>
          </p:nvPr>
        </p:nvSpPr>
        <p:spPr>
          <a:xfrm>
            <a:off x="360000" y="1777321"/>
            <a:ext cx="11484000" cy="5278680"/>
          </a:xfrm>
        </p:spPr>
        <p:txBody>
          <a:bodyPr/>
          <a:lstStyle/>
          <a:p>
            <a:r>
              <a:rPr lang="en-AU" sz="1600" b="0" i="0" u="none" strike="noStrike" dirty="0">
                <a:solidFill>
                  <a:srgbClr val="22272B"/>
                </a:solidFill>
                <a:effectLst/>
                <a:latin typeface="Arial" panose="020B0604020202020204" pitchFamily="34" charset="0"/>
              </a:rPr>
              <a:t>When playing the bass guitar, it is important that you use the correct technique to play the instrument with ease and avoid strain on your body. </a:t>
            </a:r>
            <a:r>
              <a:rPr lang="en-AU" sz="1600" dirty="0">
                <a:solidFill>
                  <a:srgbClr val="22272B"/>
                </a:solidFill>
              </a:rPr>
              <a:t>Remember</a:t>
            </a:r>
            <a:r>
              <a:rPr lang="en-AU" sz="1600" b="0" i="0" u="none" strike="noStrike" dirty="0">
                <a:solidFill>
                  <a:srgbClr val="22272B"/>
                </a:solidFill>
                <a:effectLst/>
                <a:latin typeface="Arial" panose="020B0604020202020204" pitchFamily="34" charset="0"/>
              </a:rPr>
              <a:t> to:</a:t>
            </a:r>
            <a:r>
              <a:rPr lang="en-US" sz="1600" b="0" i="0" dirty="0">
                <a:solidFill>
                  <a:srgbClr val="22272B"/>
                </a:solidFill>
                <a:effectLst/>
                <a:latin typeface="Arial" panose="020B0604020202020204" pitchFamily="34" charset="0"/>
              </a:rPr>
              <a:t>​</a:t>
            </a:r>
          </a:p>
          <a:p>
            <a:pPr marL="285750" indent="-285750">
              <a:buFont typeface="Arial" panose="020B0604020202020204" pitchFamily="34" charset="0"/>
              <a:buChar char="•"/>
            </a:pPr>
            <a:r>
              <a:rPr lang="en-US" sz="1600" dirty="0">
                <a:solidFill>
                  <a:srgbClr val="22272B"/>
                </a:solidFill>
              </a:rPr>
              <a:t>m</a:t>
            </a:r>
            <a:r>
              <a:rPr lang="en-US" sz="1600" b="0" i="0" dirty="0">
                <a:solidFill>
                  <a:srgbClr val="22272B"/>
                </a:solidFill>
                <a:effectLst/>
                <a:latin typeface="Arial" panose="020B0604020202020204" pitchFamily="34" charset="0"/>
              </a:rPr>
              <a:t>aintain good posture – sit </a:t>
            </a:r>
            <a:r>
              <a:rPr lang="en-AU" sz="1600" dirty="0"/>
              <a:t>or stand up with relaxed shoulders. You will need to use a bass guitar strap if standing. Position the bass across your navel.</a:t>
            </a:r>
          </a:p>
          <a:p>
            <a:pPr marL="285750" indent="-285750">
              <a:buFont typeface="Arial" panose="020B0604020202020204" pitchFamily="34" charset="0"/>
              <a:buChar char="•"/>
            </a:pPr>
            <a:r>
              <a:rPr lang="en-AU" sz="1600" dirty="0"/>
              <a:t>maintain correct hand positioning – the fret hand should have the thumb placed behind the neck pointing upwards. The palm should not touch the neck. The fingers press the strings down to the fret board directly behind frets with the fingertips, keeping the strings straight. The fingers should be curved without buckling at the joints. The plucking hand should pluck the strings using alternating index and middle fingers, using rest stroke. </a:t>
            </a:r>
          </a:p>
          <a:p>
            <a:pPr marL="285750" indent="-285750">
              <a:buFont typeface="Arial" panose="020B0604020202020204" pitchFamily="34" charset="0"/>
              <a:buChar char="•"/>
            </a:pPr>
            <a:r>
              <a:rPr lang="en-AU" sz="1600" b="0" i="0" dirty="0">
                <a:solidFill>
                  <a:srgbClr val="22272B"/>
                </a:solidFill>
                <a:effectLst/>
              </a:rPr>
              <a:t>warm-up – </a:t>
            </a:r>
            <a:r>
              <a:rPr lang="en-AU" sz="1600" dirty="0">
                <a:solidFill>
                  <a:srgbClr val="22272B"/>
                </a:solidFill>
              </a:rPr>
              <a:t>p</a:t>
            </a:r>
            <a:r>
              <a:rPr lang="en-AU" sz="1600" b="0" i="0" dirty="0">
                <a:solidFill>
                  <a:srgbClr val="22272B"/>
                </a:solidFill>
                <a:effectLst/>
              </a:rPr>
              <a:t>ractice scale patterns or repeated notes focusing on consistent rhythm and tone. </a:t>
            </a:r>
            <a:r>
              <a:rPr lang="en-AU" sz="1600" dirty="0"/>
              <a:t>You can try playing these warm-ups with a metronome to improve rhythmic accuracy.</a:t>
            </a:r>
          </a:p>
          <a:p>
            <a:pPr marL="285750" indent="-285750">
              <a:buFont typeface="Arial" panose="020B0604020202020204" pitchFamily="34" charset="0"/>
              <a:buChar char="•"/>
            </a:pPr>
            <a:r>
              <a:rPr lang="en-AU" sz="1600" dirty="0"/>
              <a:t>if </a:t>
            </a:r>
            <a:r>
              <a:rPr lang="en-AU" sz="1600" dirty="0">
                <a:effectLst/>
              </a:rPr>
              <a:t>using amplification, ensure all volume levels are set appropriately for the room and can support a balanced sound with other ensemble members.</a:t>
            </a:r>
          </a:p>
          <a:p>
            <a:endParaRPr lang="en-AU" sz="2000" dirty="0"/>
          </a:p>
          <a:p>
            <a:pPr marL="285750" indent="-285750">
              <a:buFont typeface="Arial" panose="020B0604020202020204" pitchFamily="34" charset="0"/>
              <a:buChar char="•"/>
            </a:pPr>
            <a:endParaRPr lang="en-US" sz="2000" b="0" i="0" dirty="0">
              <a:solidFill>
                <a:srgbClr val="22272B"/>
              </a:solidFill>
              <a:effectLst/>
            </a:endParaRPr>
          </a:p>
        </p:txBody>
      </p:sp>
      <p:sp>
        <p:nvSpPr>
          <p:cNvPr id="3" name="Slide Number Placeholder 2">
            <a:extLst>
              <a:ext uri="{FF2B5EF4-FFF2-40B4-BE49-F238E27FC236}">
                <a16:creationId xmlns:a16="http://schemas.microsoft.com/office/drawing/2014/main" id="{5995E4D3-D347-2EEA-51D5-3C65EE33A0B6}"/>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402469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6891A-CDC1-364E-34B4-0DDC2DA9C3C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1292AE9-6E11-9338-4393-7CDAEBA46012}"/>
              </a:ext>
            </a:extLst>
          </p:cNvPr>
          <p:cNvSpPr>
            <a:spLocks noGrp="1"/>
          </p:cNvSpPr>
          <p:nvPr>
            <p:ph type="title"/>
          </p:nvPr>
        </p:nvSpPr>
        <p:spPr/>
        <p:txBody>
          <a:bodyPr/>
          <a:lstStyle/>
          <a:p>
            <a:r>
              <a:rPr lang="en-AU" dirty="0"/>
              <a:t>Activity 3.5 – safety in the classroom (6)</a:t>
            </a:r>
          </a:p>
        </p:txBody>
      </p:sp>
      <p:sp>
        <p:nvSpPr>
          <p:cNvPr id="7" name="Text Placeholder 6" descr="A drumkit">
            <a:extLst>
              <a:ext uri="{FF2B5EF4-FFF2-40B4-BE49-F238E27FC236}">
                <a16:creationId xmlns:a16="http://schemas.microsoft.com/office/drawing/2014/main" id="{674675AC-BBDE-4206-7F8A-76152365D6A4}"/>
              </a:ext>
            </a:extLst>
          </p:cNvPr>
          <p:cNvSpPr>
            <a:spLocks noGrp="1"/>
          </p:cNvSpPr>
          <p:nvPr>
            <p:ph type="body" sz="quarter" idx="18"/>
          </p:nvPr>
        </p:nvSpPr>
        <p:spPr/>
        <p:txBody>
          <a:bodyPr/>
          <a:lstStyle/>
          <a:p>
            <a:pPr marL="342900" indent="-342900">
              <a:buFont typeface="Arial" panose="020B0604020202020204" pitchFamily="34" charset="0"/>
              <a:buChar char="•"/>
            </a:pPr>
            <a:endParaRPr lang="en-US" sz="1800" b="0" i="0" dirty="0">
              <a:solidFill>
                <a:srgbClr val="22272B"/>
              </a:solidFill>
              <a:effectLst/>
            </a:endParaRPr>
          </a:p>
          <a:p>
            <a:r>
              <a:rPr lang="en-AU" dirty="0"/>
              <a:t>Drumkit</a:t>
            </a:r>
          </a:p>
        </p:txBody>
      </p:sp>
      <p:pic>
        <p:nvPicPr>
          <p:cNvPr id="5" name="Graphic 4">
            <a:extLst>
              <a:ext uri="{FF2B5EF4-FFF2-40B4-BE49-F238E27FC236}">
                <a16:creationId xmlns:a16="http://schemas.microsoft.com/office/drawing/2014/main" id="{F230C77C-1A91-C71E-F1C5-F4C138AE6D0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24544" y="197104"/>
            <a:ext cx="1188720" cy="1188720"/>
          </a:xfrm>
          <a:prstGeom prst="rect">
            <a:avLst/>
          </a:prstGeom>
        </p:spPr>
      </p:pic>
      <p:sp>
        <p:nvSpPr>
          <p:cNvPr id="8" name="Text Placeholder 7">
            <a:extLst>
              <a:ext uri="{FF2B5EF4-FFF2-40B4-BE49-F238E27FC236}">
                <a16:creationId xmlns:a16="http://schemas.microsoft.com/office/drawing/2014/main" id="{89BF63BA-EAC3-A740-C0FA-8CEDF4C0B33C}"/>
              </a:ext>
            </a:extLst>
          </p:cNvPr>
          <p:cNvSpPr>
            <a:spLocks noGrp="1"/>
          </p:cNvSpPr>
          <p:nvPr>
            <p:ph type="body" sz="quarter" idx="19"/>
          </p:nvPr>
        </p:nvSpPr>
        <p:spPr/>
        <p:txBody>
          <a:bodyPr/>
          <a:lstStyle/>
          <a:p>
            <a:r>
              <a:rPr lang="en-AU" sz="1600" b="0" i="0" u="none" strike="noStrike" dirty="0">
                <a:solidFill>
                  <a:srgbClr val="22272B"/>
                </a:solidFill>
                <a:effectLst/>
              </a:rPr>
              <a:t>When playing the drumkit, it is important that you use the correct technique to play the instrument with ease and avoid strain on your body. Remember to:</a:t>
            </a:r>
            <a:r>
              <a:rPr lang="en-US" sz="1600" b="0" i="0" dirty="0">
                <a:solidFill>
                  <a:srgbClr val="22272B"/>
                </a:solidFill>
                <a:effectLst/>
              </a:rPr>
              <a:t>​</a:t>
            </a:r>
          </a:p>
          <a:p>
            <a:pPr marL="342900" indent="-342900">
              <a:buFont typeface="Arial" panose="020B0604020202020204" pitchFamily="34" charset="0"/>
              <a:buChar char="•"/>
            </a:pPr>
            <a:r>
              <a:rPr lang="en-US" sz="1600" dirty="0">
                <a:solidFill>
                  <a:srgbClr val="22272B"/>
                </a:solidFill>
              </a:rPr>
              <a:t>maintain correct posture </a:t>
            </a:r>
            <a:r>
              <a:rPr lang="en-US" sz="1600" b="0" i="0" dirty="0">
                <a:solidFill>
                  <a:srgbClr val="22272B"/>
                </a:solidFill>
                <a:effectLst/>
              </a:rPr>
              <a:t>– sit at the correct height and distance from the kit. Your thighs should be parallel to the ground or slightly angled down. Sit far enough back to comfortably reach all drums, pedals and cymbals without overextending. Keep your back straight, shoulders relaxed and avoid slouching.</a:t>
            </a:r>
          </a:p>
          <a:p>
            <a:pPr marL="342900" indent="-342900">
              <a:buFont typeface="Arial" panose="020B0604020202020204" pitchFamily="34" charset="0"/>
              <a:buChar char="•"/>
            </a:pPr>
            <a:r>
              <a:rPr lang="en-US" sz="1600" dirty="0">
                <a:solidFill>
                  <a:srgbClr val="22272B"/>
                </a:solidFill>
              </a:rPr>
              <a:t>maintain correct technique – hold the sticks loosely but securely. For repeated strikes, use the rebound from the drumskin to produce the subsequent strokes, controlled by the fingers. Maintain relaxed arms, wrists and fingers for consistent technical control. Consider the dynamic and tone when playing so that ensemble balance is achieved.</a:t>
            </a:r>
          </a:p>
          <a:p>
            <a:pPr marL="342900" indent="-342900">
              <a:buFont typeface="Arial" panose="020B0604020202020204" pitchFamily="34" charset="0"/>
              <a:buChar char="•"/>
            </a:pPr>
            <a:r>
              <a:rPr lang="en-US" sz="1600" b="0" i="0" dirty="0">
                <a:solidFill>
                  <a:srgbClr val="22272B"/>
                </a:solidFill>
                <a:effectLst/>
              </a:rPr>
              <a:t>warm-up – practice rudiments</a:t>
            </a:r>
            <a:r>
              <a:rPr lang="en-US" sz="1600" dirty="0">
                <a:solidFill>
                  <a:srgbClr val="22272B"/>
                </a:solidFill>
              </a:rPr>
              <a:t> (for example – singles, doubles, paradiddles) on the snare drum focusing on rhythmic evenness. </a:t>
            </a:r>
            <a:r>
              <a:rPr lang="en-AU" sz="1600" dirty="0"/>
              <a:t>You can try playing these warm-ups with a metronome to improve rhythmic accuracy.</a:t>
            </a:r>
            <a:endParaRPr lang="en-US" sz="1600" b="0" i="0" dirty="0">
              <a:solidFill>
                <a:srgbClr val="22272B"/>
              </a:solidFill>
              <a:effectLst/>
            </a:endParaRPr>
          </a:p>
        </p:txBody>
      </p:sp>
      <p:sp>
        <p:nvSpPr>
          <p:cNvPr id="3" name="Slide Number Placeholder 2">
            <a:extLst>
              <a:ext uri="{FF2B5EF4-FFF2-40B4-BE49-F238E27FC236}">
                <a16:creationId xmlns:a16="http://schemas.microsoft.com/office/drawing/2014/main" id="{BAC2D48E-AF50-83B2-6E6E-E84DA3017023}"/>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7317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9648D-EAF9-78CB-4287-3B04039220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37DA425-26F6-5F34-2A24-958F370BCAA0}"/>
              </a:ext>
            </a:extLst>
          </p:cNvPr>
          <p:cNvSpPr>
            <a:spLocks noGrp="1"/>
          </p:cNvSpPr>
          <p:nvPr>
            <p:ph type="title"/>
          </p:nvPr>
        </p:nvSpPr>
        <p:spPr/>
        <p:txBody>
          <a:bodyPr/>
          <a:lstStyle/>
          <a:p>
            <a:r>
              <a:rPr lang="en-AU" dirty="0"/>
              <a:t>Activity 3.5 – safety in the classroom (7)</a:t>
            </a:r>
          </a:p>
        </p:txBody>
      </p:sp>
      <p:sp>
        <p:nvSpPr>
          <p:cNvPr id="7" name="Text Placeholder 6">
            <a:extLst>
              <a:ext uri="{FF2B5EF4-FFF2-40B4-BE49-F238E27FC236}">
                <a16:creationId xmlns:a16="http://schemas.microsoft.com/office/drawing/2014/main" id="{F41EEE49-78EF-2F4C-A00F-B2CE9064B702}"/>
              </a:ext>
            </a:extLst>
          </p:cNvPr>
          <p:cNvSpPr>
            <a:spLocks noGrp="1"/>
          </p:cNvSpPr>
          <p:nvPr>
            <p:ph type="body" sz="quarter" idx="18"/>
          </p:nvPr>
        </p:nvSpPr>
        <p:spPr/>
        <p:txBody>
          <a:bodyPr/>
          <a:lstStyle/>
          <a:p>
            <a:pPr fontAlgn="base"/>
            <a:r>
              <a:rPr lang="en-US" dirty="0"/>
              <a:t>Vocals</a:t>
            </a:r>
          </a:p>
        </p:txBody>
      </p:sp>
      <p:pic>
        <p:nvPicPr>
          <p:cNvPr id="4" name="Graphic 3">
            <a:extLst>
              <a:ext uri="{FF2B5EF4-FFF2-40B4-BE49-F238E27FC236}">
                <a16:creationId xmlns:a16="http://schemas.microsoft.com/office/drawing/2014/main" id="{6D5CF200-C4F9-37D9-5435-946B177A29F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98884" y="288544"/>
            <a:ext cx="1097280" cy="1097280"/>
          </a:xfrm>
          <a:prstGeom prst="rect">
            <a:avLst/>
          </a:prstGeom>
        </p:spPr>
      </p:pic>
      <p:sp>
        <p:nvSpPr>
          <p:cNvPr id="8" name="Text Placeholder 7">
            <a:extLst>
              <a:ext uri="{FF2B5EF4-FFF2-40B4-BE49-F238E27FC236}">
                <a16:creationId xmlns:a16="http://schemas.microsoft.com/office/drawing/2014/main" id="{3DD64B7F-30F0-1E01-B47E-31E7B6DA76BA}"/>
              </a:ext>
            </a:extLst>
          </p:cNvPr>
          <p:cNvSpPr>
            <a:spLocks noGrp="1"/>
          </p:cNvSpPr>
          <p:nvPr>
            <p:ph type="body" sz="quarter" idx="19"/>
          </p:nvPr>
        </p:nvSpPr>
        <p:spPr/>
        <p:txBody>
          <a:bodyPr/>
          <a:lstStyle/>
          <a:p>
            <a:pPr fontAlgn="base"/>
            <a:r>
              <a:rPr lang="en-AU" sz="1800" b="0" i="0" u="none" strike="noStrike" dirty="0">
                <a:solidFill>
                  <a:srgbClr val="22272B"/>
                </a:solidFill>
                <a:effectLst/>
              </a:rPr>
              <a:t>When singing, it is important that you use the correct technique to sing with ease and avoid strain on your body. Remember to:</a:t>
            </a:r>
            <a:r>
              <a:rPr lang="en-US" sz="1800" b="0" i="0" dirty="0">
                <a:solidFill>
                  <a:srgbClr val="22272B"/>
                </a:solidFill>
                <a:effectLst/>
              </a:rPr>
              <a:t>​</a:t>
            </a:r>
          </a:p>
          <a:p>
            <a:pPr marL="285750" indent="-285750" fontAlgn="base">
              <a:buFont typeface="Arial" panose="020B0604020202020204" pitchFamily="34" charset="0"/>
              <a:buChar char="•"/>
            </a:pPr>
            <a:r>
              <a:rPr lang="en-US" sz="1800" dirty="0">
                <a:solidFill>
                  <a:srgbClr val="22272B"/>
                </a:solidFill>
              </a:rPr>
              <a:t>maintain correct posture – stand with your feet shoulder-width apart, knees slightly bent, shoulders relaxed and the chest open. </a:t>
            </a:r>
            <a:r>
              <a:rPr lang="en-AU" sz="1800" dirty="0"/>
              <a:t>Breathe deeply from the stomach, keeping your shoulders quiet.</a:t>
            </a:r>
          </a:p>
          <a:p>
            <a:pPr marL="285750" indent="-285750" fontAlgn="base">
              <a:buFont typeface="Arial" panose="020B0604020202020204" pitchFamily="34" charset="0"/>
              <a:buChar char="•"/>
            </a:pPr>
            <a:r>
              <a:rPr lang="en-AU" sz="1800" dirty="0">
                <a:solidFill>
                  <a:srgbClr val="22272B"/>
                </a:solidFill>
              </a:rPr>
              <a:t>m</a:t>
            </a:r>
            <a:r>
              <a:rPr lang="en-AU" sz="1800" b="0" i="0" dirty="0">
                <a:solidFill>
                  <a:srgbClr val="22272B"/>
                </a:solidFill>
                <a:effectLst/>
              </a:rPr>
              <a:t>aintain correct technique – avoid throat tension by keeping the throat open and relaxed. Breathe deeply and project your voice without overextending it. </a:t>
            </a:r>
            <a:r>
              <a:rPr lang="en-AU" sz="1800" dirty="0">
                <a:solidFill>
                  <a:srgbClr val="22272B"/>
                </a:solidFill>
              </a:rPr>
              <a:t>Articulate clearly for good diction. </a:t>
            </a:r>
            <a:r>
              <a:rPr lang="en-US" sz="1800" b="0" i="0" u="none" strike="noStrike" dirty="0">
                <a:solidFill>
                  <a:srgbClr val="22272B"/>
                </a:solidFill>
                <a:effectLst/>
              </a:rPr>
              <a:t>Stay hydrated</a:t>
            </a:r>
            <a:r>
              <a:rPr lang="en-US" sz="1800" b="0" i="0" dirty="0">
                <a:solidFill>
                  <a:srgbClr val="22272B"/>
                </a:solidFill>
                <a:effectLst/>
              </a:rPr>
              <a:t>​ and take vocal breaks during practice.</a:t>
            </a:r>
          </a:p>
          <a:p>
            <a:pPr marL="285750" indent="-285750" algn="l" rtl="0" fontAlgn="base">
              <a:buFont typeface="Arial" panose="020B0604020202020204" pitchFamily="34" charset="0"/>
              <a:buChar char="•"/>
            </a:pPr>
            <a:r>
              <a:rPr lang="en-US" sz="1800" b="0" i="0" u="none" strike="noStrike" dirty="0">
                <a:solidFill>
                  <a:srgbClr val="22272B"/>
                </a:solidFill>
                <a:effectLst/>
              </a:rPr>
              <a:t>warm-up – start with light humming, lip trills and sirens before moving to scales and vocal exercises.</a:t>
            </a:r>
            <a:endParaRPr lang="en-US" sz="1800" dirty="0">
              <a:solidFill>
                <a:srgbClr val="22272B"/>
              </a:solidFill>
            </a:endParaRPr>
          </a:p>
        </p:txBody>
      </p:sp>
      <p:sp>
        <p:nvSpPr>
          <p:cNvPr id="3" name="Slide Number Placeholder 2">
            <a:extLst>
              <a:ext uri="{FF2B5EF4-FFF2-40B4-BE49-F238E27FC236}">
                <a16:creationId xmlns:a16="http://schemas.microsoft.com/office/drawing/2014/main" id="{12CE7628-12C0-7199-9B59-0846C9AF88DF}"/>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232101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BEC66-457F-B8C2-C2BA-913728A3D8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BC7BE31-8F7A-E82C-B5CD-2AEEDB6AA0E7}"/>
              </a:ext>
            </a:extLst>
          </p:cNvPr>
          <p:cNvSpPr>
            <a:spLocks noGrp="1"/>
          </p:cNvSpPr>
          <p:nvPr>
            <p:ph type="title"/>
          </p:nvPr>
        </p:nvSpPr>
        <p:spPr/>
        <p:txBody>
          <a:bodyPr/>
          <a:lstStyle/>
          <a:p>
            <a:r>
              <a:rPr lang="en-AU" dirty="0"/>
              <a:t>Activity 3.5 – safety in the classroom (8)</a:t>
            </a:r>
          </a:p>
        </p:txBody>
      </p:sp>
      <p:sp>
        <p:nvSpPr>
          <p:cNvPr id="7" name="Text Placeholder 6">
            <a:extLst>
              <a:ext uri="{FF2B5EF4-FFF2-40B4-BE49-F238E27FC236}">
                <a16:creationId xmlns:a16="http://schemas.microsoft.com/office/drawing/2014/main" id="{E74DE258-7DFC-4AEA-4375-B6387AFDA0F5}"/>
              </a:ext>
            </a:extLst>
          </p:cNvPr>
          <p:cNvSpPr>
            <a:spLocks noGrp="1"/>
          </p:cNvSpPr>
          <p:nvPr>
            <p:ph type="body" sz="quarter" idx="18"/>
          </p:nvPr>
        </p:nvSpPr>
        <p:spPr/>
        <p:txBody>
          <a:bodyPr vert="horz" lIns="0" tIns="0" rIns="0" bIns="0" rtlCol="0" anchor="t">
            <a:noAutofit/>
          </a:bodyPr>
          <a:lstStyle/>
          <a:p>
            <a:r>
              <a:rPr lang="en-AU" dirty="0"/>
              <a:t>Woodwind and brass</a:t>
            </a:r>
          </a:p>
        </p:txBody>
      </p:sp>
      <p:pic>
        <p:nvPicPr>
          <p:cNvPr id="10" name="Graphic 9">
            <a:extLst>
              <a:ext uri="{FF2B5EF4-FFF2-40B4-BE49-F238E27FC236}">
                <a16:creationId xmlns:a16="http://schemas.microsoft.com/office/drawing/2014/main" id="{4A0D09EC-F778-659B-7663-A93537249DB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5600" y="375874"/>
            <a:ext cx="914400" cy="914400"/>
          </a:xfrm>
          <a:prstGeom prst="rect">
            <a:avLst/>
          </a:prstGeom>
        </p:spPr>
      </p:pic>
      <p:pic>
        <p:nvPicPr>
          <p:cNvPr id="4" name="Graphic 3">
            <a:extLst>
              <a:ext uri="{FF2B5EF4-FFF2-40B4-BE49-F238E27FC236}">
                <a16:creationId xmlns:a16="http://schemas.microsoft.com/office/drawing/2014/main" id="{B520AD03-A7C4-56E3-A9A3-D685FA0CA07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9640" y="243460"/>
            <a:ext cx="1188720" cy="1188720"/>
          </a:xfrm>
          <a:prstGeom prst="rect">
            <a:avLst/>
          </a:prstGeom>
        </p:spPr>
      </p:pic>
      <p:sp>
        <p:nvSpPr>
          <p:cNvPr id="8" name="Text Placeholder 7">
            <a:extLst>
              <a:ext uri="{FF2B5EF4-FFF2-40B4-BE49-F238E27FC236}">
                <a16:creationId xmlns:a16="http://schemas.microsoft.com/office/drawing/2014/main" id="{8D432053-D8BD-E27B-2F15-6F14486F9276}"/>
              </a:ext>
            </a:extLst>
          </p:cNvPr>
          <p:cNvSpPr>
            <a:spLocks noGrp="1"/>
          </p:cNvSpPr>
          <p:nvPr>
            <p:ph type="body" sz="quarter" idx="19"/>
          </p:nvPr>
        </p:nvSpPr>
        <p:spPr>
          <a:xfrm>
            <a:off x="360000" y="1883036"/>
            <a:ext cx="11484000" cy="4491058"/>
          </a:xfrm>
        </p:spPr>
        <p:txBody>
          <a:bodyPr/>
          <a:lstStyle/>
          <a:p>
            <a:r>
              <a:rPr lang="en-AU" sz="1800" b="0" i="0" u="none" strike="noStrike" dirty="0">
                <a:solidFill>
                  <a:srgbClr val="22272B"/>
                </a:solidFill>
                <a:effectLst/>
                <a:latin typeface="Arial"/>
                <a:cs typeface="Arial"/>
              </a:rPr>
              <a:t>When playing a woodwind or brass instrument, it is important that you use the correct technique to play the instrument with ease and avoid strain on your body. </a:t>
            </a:r>
            <a:r>
              <a:rPr lang="en-AU" sz="1800" dirty="0">
                <a:solidFill>
                  <a:srgbClr val="22272B"/>
                </a:solidFill>
                <a:latin typeface="Arial"/>
                <a:cs typeface="Arial"/>
              </a:rPr>
              <a:t>Remember</a:t>
            </a:r>
            <a:r>
              <a:rPr lang="en-AU" sz="1800" b="0" i="0" u="none" strike="noStrike" dirty="0">
                <a:solidFill>
                  <a:srgbClr val="22272B"/>
                </a:solidFill>
                <a:effectLst/>
                <a:latin typeface="Arial"/>
                <a:cs typeface="Arial"/>
              </a:rPr>
              <a:t> to:</a:t>
            </a:r>
            <a:r>
              <a:rPr lang="en-US" sz="1800" b="0" i="0" dirty="0">
                <a:solidFill>
                  <a:srgbClr val="22272B"/>
                </a:solidFill>
                <a:effectLst/>
                <a:latin typeface="Arial"/>
                <a:cs typeface="Arial"/>
              </a:rPr>
              <a:t>​</a:t>
            </a:r>
          </a:p>
          <a:p>
            <a:pPr marL="285750" indent="-285750">
              <a:buFont typeface="Arial" panose="020B0604020202020204" pitchFamily="34" charset="0"/>
              <a:buChar char="•"/>
            </a:pPr>
            <a:r>
              <a:rPr lang="en-US" sz="1800" dirty="0">
                <a:solidFill>
                  <a:srgbClr val="22272B"/>
                </a:solidFill>
                <a:latin typeface="Arial"/>
                <a:cs typeface="Arial"/>
              </a:rPr>
              <a:t>m</a:t>
            </a:r>
            <a:r>
              <a:rPr lang="en-US" sz="1800" b="0" i="0" dirty="0">
                <a:solidFill>
                  <a:srgbClr val="22272B"/>
                </a:solidFill>
                <a:effectLst/>
                <a:latin typeface="Arial"/>
                <a:cs typeface="Arial"/>
              </a:rPr>
              <a:t>aintain good posture and breath control – sit </a:t>
            </a:r>
            <a:r>
              <a:rPr lang="en-AU" sz="1800" dirty="0">
                <a:latin typeface="Arial"/>
                <a:cs typeface="Arial"/>
              </a:rPr>
              <a:t>or stand up with relaxed shoulders with your feet flat on the floor. Breathe deeply from the stomach, keeping your shoulders quiet.</a:t>
            </a:r>
          </a:p>
          <a:p>
            <a:pPr marL="285750" indent="-285750">
              <a:buFont typeface="Arial" panose="020B0604020202020204" pitchFamily="34" charset="0"/>
              <a:buChar char="•"/>
            </a:pPr>
            <a:r>
              <a:rPr lang="en-AU" sz="1800" dirty="0">
                <a:latin typeface="Arial"/>
                <a:cs typeface="Arial"/>
              </a:rPr>
              <a:t>maintain correct hand positioning – keep your fingers curved and relaxed over the keys. Avoid unnecessary tension and use light pressure to press the keys, maintaining agile fingers to facilitate speed and precision.</a:t>
            </a:r>
          </a:p>
          <a:p>
            <a:pPr marL="285750" indent="-285750">
              <a:buFont typeface="Arial" panose="020B0604020202020204" pitchFamily="34" charset="0"/>
              <a:buChar char="•"/>
            </a:pPr>
            <a:r>
              <a:rPr lang="en-AU" sz="1800" b="0" i="0" dirty="0">
                <a:solidFill>
                  <a:srgbClr val="22272B"/>
                </a:solidFill>
                <a:effectLst/>
                <a:latin typeface="Arial"/>
                <a:cs typeface="Arial"/>
              </a:rPr>
              <a:t>warm-up – practice long tones </a:t>
            </a:r>
            <a:r>
              <a:rPr lang="en-AU" sz="1800" dirty="0">
                <a:solidFill>
                  <a:srgbClr val="22272B"/>
                </a:solidFill>
                <a:latin typeface="Arial"/>
                <a:cs typeface="Arial"/>
              </a:rPr>
              <a:t>to centre your tone. P</a:t>
            </a:r>
            <a:r>
              <a:rPr lang="en-AU" sz="1800" b="0" i="0" dirty="0">
                <a:solidFill>
                  <a:srgbClr val="22272B"/>
                </a:solidFill>
                <a:effectLst/>
                <a:latin typeface="Arial"/>
                <a:cs typeface="Arial"/>
              </a:rPr>
              <a:t>ractice scale patterns focusing on clear tonguing, tone, and consistent rhythm. </a:t>
            </a:r>
            <a:r>
              <a:rPr lang="en-AU" sz="1800" dirty="0">
                <a:latin typeface="Arial"/>
                <a:cs typeface="Arial"/>
              </a:rPr>
              <a:t>You can try playing these warm-ups with a metronome to improve rhythmic accuracy. Consider your volume when playing with others to achieve a balanced sound.</a:t>
            </a:r>
            <a:endParaRPr lang="en-US" sz="1800" b="0" i="0" dirty="0">
              <a:effectLst/>
              <a:latin typeface="Arial"/>
              <a:cs typeface="Arial"/>
            </a:endParaRPr>
          </a:p>
          <a:p>
            <a:endParaRPr lang="en-AU" dirty="0"/>
          </a:p>
        </p:txBody>
      </p:sp>
      <p:sp>
        <p:nvSpPr>
          <p:cNvPr id="3" name="Slide Number Placeholder 2">
            <a:extLst>
              <a:ext uri="{FF2B5EF4-FFF2-40B4-BE49-F238E27FC236}">
                <a16:creationId xmlns:a16="http://schemas.microsoft.com/office/drawing/2014/main" id="{DB621B06-EF8F-2E18-54B3-67044161D5D8}"/>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64461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1F30B-C635-4C43-1667-EF2CD91BA5A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882AA5-F36A-AA54-8B13-223C06D5E190}"/>
              </a:ext>
            </a:extLst>
          </p:cNvPr>
          <p:cNvSpPr>
            <a:spLocks noGrp="1"/>
          </p:cNvSpPr>
          <p:nvPr>
            <p:ph type="ctrTitle"/>
          </p:nvPr>
        </p:nvSpPr>
        <p:spPr/>
        <p:txBody>
          <a:bodyPr/>
          <a:lstStyle/>
          <a:p>
            <a:r>
              <a:rPr lang="en-AU">
                <a:latin typeface="Arial"/>
                <a:cs typeface="Arial"/>
              </a:rPr>
              <a:t>Learning sequence 4 – improvise, rehearse and refine</a:t>
            </a:r>
            <a:endParaRPr lang="en-AU"/>
          </a:p>
        </p:txBody>
      </p:sp>
      <p:sp>
        <p:nvSpPr>
          <p:cNvPr id="6" name="Slide Number Placeholder 5">
            <a:extLst>
              <a:ext uri="{FF2B5EF4-FFF2-40B4-BE49-F238E27FC236}">
                <a16:creationId xmlns:a16="http://schemas.microsoft.com/office/drawing/2014/main" id="{1AD38460-B95F-B2BB-A55F-636A55D7EE5F}"/>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38004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E8D68-0FAB-04B6-A1B8-1301FF5980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826019-85DE-A9C7-5505-52E8E0A2F129}"/>
              </a:ext>
            </a:extLst>
          </p:cNvPr>
          <p:cNvSpPr>
            <a:spLocks noGrp="1"/>
          </p:cNvSpPr>
          <p:nvPr>
            <p:ph type="title"/>
          </p:nvPr>
        </p:nvSpPr>
        <p:spPr/>
        <p:txBody>
          <a:bodyPr/>
          <a:lstStyle/>
          <a:p>
            <a:r>
              <a:rPr lang="en-AU" dirty="0"/>
              <a:t>Learning intentions and success criteria (4)</a:t>
            </a:r>
          </a:p>
        </p:txBody>
      </p:sp>
      <p:sp>
        <p:nvSpPr>
          <p:cNvPr id="3" name="TextBox 2">
            <a:extLst>
              <a:ext uri="{FF2B5EF4-FFF2-40B4-BE49-F238E27FC236}">
                <a16:creationId xmlns:a16="http://schemas.microsoft.com/office/drawing/2014/main" id="{7EA1A094-17C3-68E1-954F-546549900EEC}"/>
              </a:ext>
            </a:extLst>
          </p:cNvPr>
          <p:cNvSpPr txBox="1"/>
          <p:nvPr/>
        </p:nvSpPr>
        <p:spPr>
          <a:xfrm>
            <a:off x="370416" y="1894417"/>
            <a:ext cx="11303000" cy="41960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Arial" panose="020B0604020202020204" pitchFamily="34" charset="0"/>
                <a:cs typeface="Arial" panose="020B0604020202020204" pitchFamily="34" charset="0"/>
              </a:rPr>
              <a:t>We are learning to</a:t>
            </a:r>
            <a:r>
              <a:rPr lang="en-AU" sz="20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know the notes of the pentatonic scale</a:t>
            </a:r>
          </a:p>
          <a:p>
            <a:pPr marL="342900" indent="-342900">
              <a:lnSpc>
                <a:spcPct val="150000"/>
              </a:lnSpc>
              <a:buFont typeface="Arial" panose="020B0604020202020204" pitchFamily="34" charset="0"/>
              <a:buChar char="•"/>
            </a:pPr>
            <a:r>
              <a:rPr lang="en-AU" sz="1800" dirty="0">
                <a:latin typeface="Arial" panose="020B0604020202020204" pitchFamily="34" charset="0"/>
                <a:ea typeface="Calibri" panose="020F0502020204030204" pitchFamily="34" charset="0"/>
              </a:rPr>
              <a:t>u</a:t>
            </a:r>
            <a:r>
              <a:rPr lang="en-AU" sz="1800" dirty="0">
                <a:effectLst/>
                <a:latin typeface="Arial" panose="020B0604020202020204" pitchFamily="34" charset="0"/>
                <a:ea typeface="Calibri" panose="020F0502020204030204" pitchFamily="34" charset="0"/>
              </a:rPr>
              <a:t>nderstand how to generate and develop new musical material using the elements of music in improvisation activities</a:t>
            </a:r>
          </a:p>
          <a:p>
            <a:pPr marL="342900" indent="-342900">
              <a:lnSpc>
                <a:spcPct val="150000"/>
              </a:lnSpc>
              <a:buFont typeface="Arial" panose="020B0604020202020204" pitchFamily="34" charset="0"/>
              <a:buChar char="•"/>
            </a:pPr>
            <a:r>
              <a:rPr lang="en-AU" sz="1800" dirty="0">
                <a:latin typeface="Arial" panose="020B0604020202020204" pitchFamily="34" charset="0"/>
                <a:ea typeface="Calibri" panose="020F0502020204030204" pitchFamily="34" charset="0"/>
              </a:rPr>
              <a:t>a</a:t>
            </a:r>
            <a:r>
              <a:rPr lang="en-AU" sz="1800" dirty="0">
                <a:effectLst/>
                <a:latin typeface="Arial" panose="020B0604020202020204" pitchFamily="34" charset="0"/>
                <a:ea typeface="Calibri" panose="020F0502020204030204" pitchFamily="34" charset="0"/>
              </a:rPr>
              <a:t>pply, rehearse and refine improvisation skills within the context of performing a piece of music</a:t>
            </a:r>
            <a:endParaRPr lang="en-AU" sz="1800" dirty="0">
              <a:latin typeface="Arial" panose="020B0604020202020204" pitchFamily="34" charset="0"/>
              <a:cs typeface="Arial" panose="020B0604020202020204" pitchFamily="34" charset="0"/>
            </a:endParaRPr>
          </a:p>
          <a:p>
            <a:pPr>
              <a:lnSpc>
                <a:spcPct val="150000"/>
              </a:lnSpc>
            </a:pPr>
            <a:r>
              <a:rPr lang="en-AU" sz="2000" b="1" dirty="0">
                <a:solidFill>
                  <a:schemeClr val="accent1"/>
                </a:solidFill>
                <a:latin typeface="Arial" panose="020B0604020202020204" pitchFamily="34" charset="0"/>
                <a:cs typeface="Arial" panose="020B0604020202020204" pitchFamily="34" charset="0"/>
              </a:rPr>
              <a:t>We can:</a:t>
            </a:r>
            <a:endParaRPr lang="en-US" sz="20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name </a:t>
            </a:r>
            <a:r>
              <a:rPr lang="en-AU" sz="1800" dirty="0">
                <a:effectLst/>
                <a:latin typeface="Arial" panose="020B0604020202020204" pitchFamily="34" charset="0"/>
                <a:ea typeface="Calibri" panose="020F0502020204030204" pitchFamily="34" charset="0"/>
              </a:rPr>
              <a:t>the notes of the pentatonic scale and play the scale on an instrument/voice</a:t>
            </a:r>
            <a:endParaRPr lang="en-US" sz="1800" dirty="0">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apply </a:t>
            </a:r>
            <a:r>
              <a:rPr lang="en-AU" sz="1800" dirty="0">
                <a:effectLst/>
                <a:latin typeface="Arial" panose="020B0604020202020204" pitchFamily="34" charset="0"/>
                <a:ea typeface="Calibri" panose="020F0502020204030204" pitchFamily="34" charset="0"/>
              </a:rPr>
              <a:t>the pentatonic scale to improvising new musical material over a moving chord progression</a:t>
            </a:r>
            <a:endParaRPr lang="en-US" sz="18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identify </a:t>
            </a:r>
            <a:r>
              <a:rPr lang="en-AU" sz="1800" dirty="0">
                <a:effectLst/>
                <a:latin typeface="Arial" panose="020B0604020202020204" pitchFamily="34" charset="0"/>
                <a:ea typeface="Calibri" panose="020F0502020204030204" pitchFamily="34" charset="0"/>
              </a:rPr>
              <a:t>and explain areas of a performance or improvisation that require further refinement using appropriate musical terminology and how this can be achieved</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3D031B1-11A2-80A9-4872-191B2D18F1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2663071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AB59B39F-480B-24AE-B58D-618A9B39A2D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C41964C-FBFD-B929-4383-4FFECC22606B}"/>
              </a:ext>
            </a:extLst>
          </p:cNvPr>
          <p:cNvSpPr>
            <a:spLocks noGrp="1"/>
          </p:cNvSpPr>
          <p:nvPr>
            <p:ph type="title"/>
          </p:nvPr>
        </p:nvSpPr>
        <p:spPr>
          <a:xfrm>
            <a:off x="359999" y="360000"/>
            <a:ext cx="11483999" cy="545601"/>
          </a:xfrm>
        </p:spPr>
        <p:txBody>
          <a:bodyPr/>
          <a:lstStyle/>
          <a:p>
            <a:r>
              <a:rPr lang="en-AU">
                <a:latin typeface="Arial"/>
                <a:cs typeface="Arial"/>
              </a:rPr>
              <a:t>Activity 4.1 – ensemble work (1)</a:t>
            </a:r>
            <a:endParaRPr lang="en-AU"/>
          </a:p>
        </p:txBody>
      </p:sp>
      <p:sp>
        <p:nvSpPr>
          <p:cNvPr id="13" name="Text Placeholder 12">
            <a:extLst>
              <a:ext uri="{FF2B5EF4-FFF2-40B4-BE49-F238E27FC236}">
                <a16:creationId xmlns:a16="http://schemas.microsoft.com/office/drawing/2014/main" id="{FDA46A9F-C66E-B82B-1D67-A3B5CC5447CA}"/>
              </a:ext>
            </a:extLst>
          </p:cNvPr>
          <p:cNvSpPr>
            <a:spLocks noGrp="1"/>
          </p:cNvSpPr>
          <p:nvPr>
            <p:ph type="body" sz="quarter" idx="18"/>
          </p:nvPr>
        </p:nvSpPr>
        <p:spPr>
          <a:xfrm>
            <a:off x="360000" y="982520"/>
            <a:ext cx="11483998" cy="356423"/>
          </a:xfrm>
        </p:spPr>
        <p:txBody>
          <a:bodyPr/>
          <a:lstStyle/>
          <a:p>
            <a:r>
              <a:rPr lang="en-AU"/>
              <a:t>‘Until My Life’s A Song’ by Andrew Robertson and Daryl Aberhart</a:t>
            </a:r>
          </a:p>
        </p:txBody>
      </p:sp>
      <p:sp>
        <p:nvSpPr>
          <p:cNvPr id="12" name="Text Placeholder 11">
            <a:extLst>
              <a:ext uri="{FF2B5EF4-FFF2-40B4-BE49-F238E27FC236}">
                <a16:creationId xmlns:a16="http://schemas.microsoft.com/office/drawing/2014/main" id="{121508FC-9912-81C6-3F87-53488ACD9329}"/>
              </a:ext>
            </a:extLst>
          </p:cNvPr>
          <p:cNvSpPr>
            <a:spLocks noGrp="1"/>
          </p:cNvSpPr>
          <p:nvPr>
            <p:ph type="body" sz="quarter" idx="17"/>
          </p:nvPr>
        </p:nvSpPr>
        <p:spPr/>
        <p:txBody>
          <a:bodyPr/>
          <a:lstStyle/>
          <a:p>
            <a:r>
              <a:rPr lang="en-AU" sz="1800" dirty="0"/>
              <a:t>Continue to rehearse and refine the swing tune ‘Until My Life’s A Song’. As you refine the piece you may like to consider the following:</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ensure the ensemble is in tune</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break down the piece into smaller sections and focus on one section at a time</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chunk and drill by repeating difficult passages multiple times in succession</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the drummer to keep a steady hi-hat pulse to reinforce the conducting</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vocalise rhythms and melodies as a class to assist with learning rhythmic and melodic patterns</a:t>
            </a:r>
          </a:p>
          <a:p>
            <a:pPr marL="285750" indent="-285750">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ensure that the rhythm section is rhythmically solid and reliable before adding the melody and backing figures. Start with the drums and bass, making sure that they are rhythmically locked into each other before adding the piano and guitar. Extra practice for the rhythm section may be required.</a:t>
            </a:r>
          </a:p>
        </p:txBody>
      </p:sp>
      <p:sp>
        <p:nvSpPr>
          <p:cNvPr id="3" name="Slide Number Placeholder 2">
            <a:extLst>
              <a:ext uri="{FF2B5EF4-FFF2-40B4-BE49-F238E27FC236}">
                <a16:creationId xmlns:a16="http://schemas.microsoft.com/office/drawing/2014/main" id="{0E5700D5-C6C1-7043-9103-4E49BEC9A1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381725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8C82128-CD21-7500-0C3D-B35EAF109AE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B769B5A-1368-C3CD-3315-B86EDCB7BC51}"/>
              </a:ext>
            </a:extLst>
          </p:cNvPr>
          <p:cNvSpPr>
            <a:spLocks noGrp="1"/>
          </p:cNvSpPr>
          <p:nvPr>
            <p:ph type="title"/>
          </p:nvPr>
        </p:nvSpPr>
        <p:spPr>
          <a:xfrm>
            <a:off x="359999" y="360000"/>
            <a:ext cx="11483999" cy="545601"/>
          </a:xfrm>
        </p:spPr>
        <p:txBody>
          <a:bodyPr/>
          <a:lstStyle/>
          <a:p>
            <a:r>
              <a:rPr lang="en-AU">
                <a:latin typeface="Arial"/>
                <a:cs typeface="Arial"/>
              </a:rPr>
              <a:t>Activity 4.1 – ensemble work (2)</a:t>
            </a:r>
            <a:endParaRPr lang="en-AU"/>
          </a:p>
        </p:txBody>
      </p:sp>
      <p:sp>
        <p:nvSpPr>
          <p:cNvPr id="13" name="Text Placeholder 12">
            <a:extLst>
              <a:ext uri="{FF2B5EF4-FFF2-40B4-BE49-F238E27FC236}">
                <a16:creationId xmlns:a16="http://schemas.microsoft.com/office/drawing/2014/main" id="{B8615B10-7BE8-1801-143D-86731AF3CFF0}"/>
              </a:ext>
            </a:extLst>
          </p:cNvPr>
          <p:cNvSpPr>
            <a:spLocks noGrp="1"/>
          </p:cNvSpPr>
          <p:nvPr>
            <p:ph type="body" sz="quarter" idx="18"/>
          </p:nvPr>
        </p:nvSpPr>
        <p:spPr>
          <a:xfrm>
            <a:off x="360000" y="982520"/>
            <a:ext cx="11483998" cy="356423"/>
          </a:xfrm>
        </p:spPr>
        <p:txBody>
          <a:bodyPr/>
          <a:lstStyle/>
          <a:p>
            <a:r>
              <a:rPr lang="en-AU"/>
              <a:t>‘Until My Life’s A Song’ by Andrew Robertson and Daryl Aberhart</a:t>
            </a:r>
          </a:p>
        </p:txBody>
      </p:sp>
      <p:sp>
        <p:nvSpPr>
          <p:cNvPr id="12" name="Text Placeholder 11">
            <a:extLst>
              <a:ext uri="{FF2B5EF4-FFF2-40B4-BE49-F238E27FC236}">
                <a16:creationId xmlns:a16="http://schemas.microsoft.com/office/drawing/2014/main" id="{99491A00-5A53-E71F-469B-614F7E659914}"/>
              </a:ext>
            </a:extLst>
          </p:cNvPr>
          <p:cNvSpPr>
            <a:spLocks noGrp="1"/>
          </p:cNvSpPr>
          <p:nvPr>
            <p:ph type="body" sz="quarter" idx="17"/>
          </p:nvPr>
        </p:nvSpPr>
        <p:spPr/>
        <p:txBody>
          <a:bodyPr/>
          <a:lstStyle/>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pay close attention to the rhythm and articulation to ensure the jazz style is being realised</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focus on accuracy while listening to the ensemble around you. Can you hear if you are locking into and blending with the other parts?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refine transitions between sections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explore contrast in your improvisation using the elements of music by experimenting with different approaches and interpretations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the composed and improvised sections have appropriate dynamic phrasing and climax points including articulations and dynamics</a:t>
            </a:r>
            <a:endParaRPr lang="en-AU" sz="1600" dirty="0">
              <a:ea typeface="Calibri" panose="020F0502020204030204" pitchFamily="34" charset="0"/>
            </a:endParaRP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to develop confidence in soloing, experiment with 2 soloists improvising at the same time </a:t>
            </a:r>
            <a:endParaRPr lang="en-AU" sz="1600" dirty="0">
              <a:ea typeface="Calibri" panose="020F0502020204030204" pitchFamily="34" charset="0"/>
            </a:endParaRP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backing figures played during solos are balanced appropriately against the soloist</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the groove and energy of the piece is communicated – have fun as an ensemble! </a:t>
            </a:r>
          </a:p>
          <a:p>
            <a:pPr marL="342900" indent="-342900">
              <a:buFont typeface="Arial" panose="020B0604020202020204" pitchFamily="34" charset="0"/>
              <a:buChar char="•"/>
            </a:pPr>
            <a:endParaRPr lang="en-AU" dirty="0"/>
          </a:p>
        </p:txBody>
      </p:sp>
      <p:sp>
        <p:nvSpPr>
          <p:cNvPr id="3" name="Slide Number Placeholder 2">
            <a:extLst>
              <a:ext uri="{FF2B5EF4-FFF2-40B4-BE49-F238E27FC236}">
                <a16:creationId xmlns:a16="http://schemas.microsoft.com/office/drawing/2014/main" id="{2C206312-B19E-0FF2-CEC0-B6FED3E6F5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314443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75D187B-9E68-2933-588C-41BBD71CF41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8244CED-0F62-E41F-A4D7-EEDA09D9B49B}"/>
              </a:ext>
            </a:extLst>
          </p:cNvPr>
          <p:cNvSpPr>
            <a:spLocks noGrp="1"/>
          </p:cNvSpPr>
          <p:nvPr>
            <p:ph type="title"/>
          </p:nvPr>
        </p:nvSpPr>
        <p:spPr>
          <a:xfrm>
            <a:off x="360000" y="360000"/>
            <a:ext cx="5228000" cy="545601"/>
          </a:xfrm>
        </p:spPr>
        <p:txBody>
          <a:bodyPr/>
          <a:lstStyle/>
          <a:p>
            <a:r>
              <a:rPr lang="en-AU">
                <a:latin typeface="Arial"/>
                <a:cs typeface="Arial"/>
              </a:rPr>
              <a:t>Activity 4.2 – learning to</a:t>
            </a:r>
            <a:br>
              <a:rPr lang="en-AU">
                <a:latin typeface="Arial"/>
                <a:cs typeface="Arial"/>
              </a:rPr>
            </a:br>
            <a:r>
              <a:rPr lang="en-AU">
                <a:latin typeface="Arial"/>
                <a:cs typeface="Arial"/>
              </a:rPr>
              <a:t>improvise – beginner</a:t>
            </a:r>
            <a:endParaRPr lang="en-AU"/>
          </a:p>
        </p:txBody>
      </p:sp>
      <p:sp>
        <p:nvSpPr>
          <p:cNvPr id="13" name="Text Placeholder 12">
            <a:extLst>
              <a:ext uri="{FF2B5EF4-FFF2-40B4-BE49-F238E27FC236}">
                <a16:creationId xmlns:a16="http://schemas.microsoft.com/office/drawing/2014/main" id="{B8637C25-0E7D-26A1-CCA2-D5E28A5CBC17}"/>
              </a:ext>
            </a:extLst>
          </p:cNvPr>
          <p:cNvSpPr>
            <a:spLocks noGrp="1"/>
          </p:cNvSpPr>
          <p:nvPr>
            <p:ph type="body" sz="quarter" idx="18"/>
          </p:nvPr>
        </p:nvSpPr>
        <p:spPr>
          <a:xfrm>
            <a:off x="360002" y="1498407"/>
            <a:ext cx="11483998" cy="356423"/>
          </a:xfrm>
        </p:spPr>
        <p:txBody>
          <a:bodyPr/>
          <a:lstStyle/>
          <a:p>
            <a:r>
              <a:rPr lang="en-AU"/>
              <a:t>The pentatonic scale</a:t>
            </a:r>
          </a:p>
        </p:txBody>
      </p:sp>
      <p:sp>
        <p:nvSpPr>
          <p:cNvPr id="12" name="Text Placeholder 11">
            <a:extLst>
              <a:ext uri="{FF2B5EF4-FFF2-40B4-BE49-F238E27FC236}">
                <a16:creationId xmlns:a16="http://schemas.microsoft.com/office/drawing/2014/main" id="{65B95F2A-4FC6-F888-826D-173D627F5439}"/>
              </a:ext>
            </a:extLst>
          </p:cNvPr>
          <p:cNvSpPr>
            <a:spLocks noGrp="1"/>
          </p:cNvSpPr>
          <p:nvPr>
            <p:ph type="body" sz="quarter" idx="17"/>
          </p:nvPr>
        </p:nvSpPr>
        <p:spPr>
          <a:xfrm>
            <a:off x="360000" y="2447636"/>
            <a:ext cx="5569745" cy="1371889"/>
          </a:xfrm>
        </p:spPr>
        <p:txBody>
          <a:bodyPr/>
          <a:lstStyle/>
          <a:p>
            <a:r>
              <a:rPr lang="en-AU" sz="1800" dirty="0">
                <a:effectLst/>
                <a:latin typeface="Arial" panose="020B0604020202020204" pitchFamily="34" charset="0"/>
                <a:ea typeface="Calibri" panose="020F0502020204030204" pitchFamily="34" charset="0"/>
              </a:rPr>
              <a:t>Access the </a:t>
            </a:r>
            <a:r>
              <a:rPr lang="en-AU" sz="1800" dirty="0">
                <a:solidFill>
                  <a:srgbClr val="146CFD"/>
                </a:solidFill>
                <a:effectLst/>
                <a:latin typeface="Arial"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Jazz – improvisation – beginner video (5:31)</a:t>
            </a:r>
            <a:r>
              <a:rPr lang="en-AU" sz="1800" dirty="0">
                <a:solidFill>
                  <a:srgbClr val="146CFD"/>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and complete the sequence of activities in the video as a class</a:t>
            </a:r>
            <a:r>
              <a:rPr lang="en-AU" sz="1800" dirty="0">
                <a:latin typeface="Arial" panose="020B0604020202020204" pitchFamily="34" charset="0"/>
                <a:ea typeface="Calibri" panose="020F0502020204030204" pitchFamily="34" charset="0"/>
              </a:rPr>
              <a:t>.</a:t>
            </a:r>
          </a:p>
        </p:txBody>
      </p:sp>
      <p:grpSp>
        <p:nvGrpSpPr>
          <p:cNvPr id="6" name="Group 5" descr="play button">
            <a:extLst>
              <a:ext uri="{FF2B5EF4-FFF2-40B4-BE49-F238E27FC236}">
                <a16:creationId xmlns:a16="http://schemas.microsoft.com/office/drawing/2014/main" id="{9FD464F5-C084-5D4B-F33D-E4E6ADB2F3D8}"/>
              </a:ext>
            </a:extLst>
          </p:cNvPr>
          <p:cNvGrpSpPr/>
          <p:nvPr/>
        </p:nvGrpSpPr>
        <p:grpSpPr>
          <a:xfrm>
            <a:off x="509979" y="5841712"/>
            <a:ext cx="656442" cy="637959"/>
            <a:chOff x="10964411" y="1006257"/>
            <a:chExt cx="656442" cy="637959"/>
          </a:xfrm>
        </p:grpSpPr>
        <p:sp>
          <p:nvSpPr>
            <p:cNvPr id="7" name="Oval 6">
              <a:extLst>
                <a:ext uri="{FF2B5EF4-FFF2-40B4-BE49-F238E27FC236}">
                  <a16:creationId xmlns:a16="http://schemas.microsoft.com/office/drawing/2014/main" id="{9FFC5566-5B95-C83F-F33E-7C8D4690B9E7}"/>
                </a:ext>
              </a:extLst>
            </p:cNvPr>
            <p:cNvSpPr/>
            <p:nvPr/>
          </p:nvSpPr>
          <p:spPr>
            <a:xfrm>
              <a:off x="10964411" y="1006257"/>
              <a:ext cx="656442" cy="637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8" name="Isosceles Triangle 7">
              <a:hlinkClick r:id="rId3"/>
              <a:extLst>
                <a:ext uri="{FF2B5EF4-FFF2-40B4-BE49-F238E27FC236}">
                  <a16:creationId xmlns:a16="http://schemas.microsoft.com/office/drawing/2014/main" id="{0ED7073A-670C-1488-2CE8-93C69B57B54D}"/>
                </a:ext>
              </a:extLst>
            </p:cNvPr>
            <p:cNvSpPr/>
            <p:nvPr/>
          </p:nvSpPr>
          <p:spPr>
            <a:xfrm rot="5400000">
              <a:off x="11157649" y="1147977"/>
              <a:ext cx="345125" cy="333602"/>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grpSp>
      <p:pic>
        <p:nvPicPr>
          <p:cNvPr id="9" name="Picture 8" descr="This score outlines the jazz improvisation scales to use for the practical activities outlines int he video provided. It consists of a full score for each instrument outlining the C pentatonic scale.">
            <a:extLst>
              <a:ext uri="{FF2B5EF4-FFF2-40B4-BE49-F238E27FC236}">
                <a16:creationId xmlns:a16="http://schemas.microsoft.com/office/drawing/2014/main" id="{E6C7A67E-F79E-BA6F-6EA9-0343B99CDEEE}"/>
              </a:ext>
            </a:extLst>
          </p:cNvPr>
          <p:cNvPicPr>
            <a:picLocks noChangeAspect="1"/>
          </p:cNvPicPr>
          <p:nvPr/>
        </p:nvPicPr>
        <p:blipFill>
          <a:blip r:embed="rId4"/>
          <a:stretch>
            <a:fillRect/>
          </a:stretch>
        </p:blipFill>
        <p:spPr>
          <a:xfrm>
            <a:off x="6604002" y="162000"/>
            <a:ext cx="4640819" cy="6526611"/>
          </a:xfrm>
          <a:prstGeom prst="rect">
            <a:avLst/>
          </a:prstGeom>
        </p:spPr>
      </p:pic>
      <p:sp>
        <p:nvSpPr>
          <p:cNvPr id="3" name="Slide Number Placeholder 2">
            <a:extLst>
              <a:ext uri="{FF2B5EF4-FFF2-40B4-BE49-F238E27FC236}">
                <a16:creationId xmlns:a16="http://schemas.microsoft.com/office/drawing/2014/main" id="{838E953E-6089-8590-E560-092EC744F0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385202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E45DDDF9-0014-6C06-2393-9006A47517E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87C76C7-992D-5D0F-67DF-A04DED30FF70}"/>
              </a:ext>
            </a:extLst>
          </p:cNvPr>
          <p:cNvSpPr>
            <a:spLocks noGrp="1"/>
          </p:cNvSpPr>
          <p:nvPr>
            <p:ph type="title"/>
          </p:nvPr>
        </p:nvSpPr>
        <p:spPr>
          <a:xfrm>
            <a:off x="360000" y="360000"/>
            <a:ext cx="5228000" cy="545601"/>
          </a:xfrm>
        </p:spPr>
        <p:txBody>
          <a:bodyPr/>
          <a:lstStyle/>
          <a:p>
            <a:r>
              <a:rPr lang="en-AU">
                <a:latin typeface="Arial"/>
                <a:cs typeface="Arial"/>
              </a:rPr>
              <a:t>Activity 4.3 – learning to</a:t>
            </a:r>
            <a:br>
              <a:rPr lang="en-AU">
                <a:latin typeface="Arial"/>
                <a:cs typeface="Arial"/>
              </a:rPr>
            </a:br>
            <a:r>
              <a:rPr lang="en-AU">
                <a:latin typeface="Arial"/>
                <a:cs typeface="Arial"/>
              </a:rPr>
              <a:t>improvise – intermediate</a:t>
            </a:r>
            <a:endParaRPr lang="en-AU"/>
          </a:p>
        </p:txBody>
      </p:sp>
      <p:sp>
        <p:nvSpPr>
          <p:cNvPr id="13" name="Text Placeholder 12">
            <a:extLst>
              <a:ext uri="{FF2B5EF4-FFF2-40B4-BE49-F238E27FC236}">
                <a16:creationId xmlns:a16="http://schemas.microsoft.com/office/drawing/2014/main" id="{A99B43E4-3264-928C-5C6C-14A34AD526CD}"/>
              </a:ext>
            </a:extLst>
          </p:cNvPr>
          <p:cNvSpPr>
            <a:spLocks noGrp="1"/>
          </p:cNvSpPr>
          <p:nvPr>
            <p:ph type="body" sz="quarter" idx="18"/>
          </p:nvPr>
        </p:nvSpPr>
        <p:spPr>
          <a:xfrm>
            <a:off x="360002" y="1498407"/>
            <a:ext cx="11483998" cy="356423"/>
          </a:xfrm>
        </p:spPr>
        <p:txBody>
          <a:bodyPr/>
          <a:lstStyle/>
          <a:p>
            <a:r>
              <a:rPr lang="en-AU"/>
              <a:t>The pentatonic scale</a:t>
            </a:r>
          </a:p>
        </p:txBody>
      </p:sp>
      <p:sp>
        <p:nvSpPr>
          <p:cNvPr id="12" name="Text Placeholder 11">
            <a:extLst>
              <a:ext uri="{FF2B5EF4-FFF2-40B4-BE49-F238E27FC236}">
                <a16:creationId xmlns:a16="http://schemas.microsoft.com/office/drawing/2014/main" id="{F0CBAD3E-2B55-FDD7-4412-0E90EE89B004}"/>
              </a:ext>
            </a:extLst>
          </p:cNvPr>
          <p:cNvSpPr>
            <a:spLocks noGrp="1"/>
          </p:cNvSpPr>
          <p:nvPr>
            <p:ph type="body" sz="quarter" idx="17"/>
          </p:nvPr>
        </p:nvSpPr>
        <p:spPr>
          <a:xfrm>
            <a:off x="360000" y="2447636"/>
            <a:ext cx="5569745" cy="1371889"/>
          </a:xfrm>
        </p:spPr>
        <p:txBody>
          <a:bodyPr/>
          <a:lstStyle/>
          <a:p>
            <a:r>
              <a:rPr lang="en-AU" sz="1800" dirty="0">
                <a:effectLst/>
                <a:latin typeface="Arial" panose="020B0604020202020204" pitchFamily="34" charset="0"/>
                <a:ea typeface="Calibri" panose="020F0502020204030204" pitchFamily="34" charset="0"/>
              </a:rPr>
              <a:t>Access the </a:t>
            </a:r>
            <a:r>
              <a:rPr lang="en-AU" sz="1800" dirty="0">
                <a:solidFill>
                  <a:srgbClr val="146CFD"/>
                </a:solidFill>
                <a:effectLst/>
                <a:ea typeface="Calibri" panose="020F0502020204030204" pitchFamily="34" charset="0"/>
                <a:hlinkClick r:id="rId2"/>
              </a:rPr>
              <a:t>Jazz – improvisation – </a:t>
            </a:r>
            <a:r>
              <a:rPr lang="en-AU" sz="1800" dirty="0">
                <a:solidFill>
                  <a:schemeClr val="accent2"/>
                </a:solidFill>
                <a:ea typeface="Calibri" panose="020F0502020204030204" pitchFamily="34" charset="0"/>
                <a:hlinkClick r:id="rId2"/>
              </a:rPr>
              <a:t>intermediate (2:47)</a:t>
            </a:r>
            <a:r>
              <a:rPr lang="en-AU" sz="1800" dirty="0">
                <a:solidFill>
                  <a:schemeClr val="accent2"/>
                </a:solidFill>
                <a:effectLst/>
                <a:ea typeface="Calibri" panose="020F0502020204030204" pitchFamily="34" charset="0"/>
                <a:hlinkClick r:id="rId2"/>
              </a:rPr>
              <a:t> </a:t>
            </a:r>
            <a:r>
              <a:rPr lang="en-AU" sz="1800" dirty="0">
                <a:effectLst/>
                <a:latin typeface="Arial" panose="020B0604020202020204" pitchFamily="34" charset="0"/>
                <a:ea typeface="Calibri" panose="020F0502020204030204" pitchFamily="34" charset="0"/>
              </a:rPr>
              <a:t>video  and complete the sequence of activities in the video as a class</a:t>
            </a:r>
            <a:r>
              <a:rPr lang="en-AU" sz="1800" dirty="0">
                <a:latin typeface="Arial" panose="020B0604020202020204" pitchFamily="34" charset="0"/>
                <a:ea typeface="Calibri" panose="020F0502020204030204" pitchFamily="34" charset="0"/>
              </a:rPr>
              <a:t>.</a:t>
            </a:r>
            <a:endParaRPr lang="en-AU" dirty="0"/>
          </a:p>
        </p:txBody>
      </p:sp>
      <p:pic>
        <p:nvPicPr>
          <p:cNvPr id="4" name="Picture 3" descr="This score outlines the jazz improvisation scales to use for the practical activities outlines int he video provided. It consists of a full score for each instrument outlining the F pentatonic scale.">
            <a:extLst>
              <a:ext uri="{FF2B5EF4-FFF2-40B4-BE49-F238E27FC236}">
                <a16:creationId xmlns:a16="http://schemas.microsoft.com/office/drawing/2014/main" id="{07CB55BF-D2BE-FF70-4540-FF148F3A8788}"/>
              </a:ext>
            </a:extLst>
          </p:cNvPr>
          <p:cNvPicPr>
            <a:picLocks noChangeAspect="1"/>
          </p:cNvPicPr>
          <p:nvPr/>
        </p:nvPicPr>
        <p:blipFill>
          <a:blip r:embed="rId3"/>
          <a:stretch>
            <a:fillRect/>
          </a:stretch>
        </p:blipFill>
        <p:spPr>
          <a:xfrm>
            <a:off x="6604002" y="138018"/>
            <a:ext cx="4761475" cy="6557982"/>
          </a:xfrm>
          <a:prstGeom prst="rect">
            <a:avLst/>
          </a:prstGeom>
        </p:spPr>
      </p:pic>
      <p:sp>
        <p:nvSpPr>
          <p:cNvPr id="3" name="Slide Number Placeholder 2">
            <a:extLst>
              <a:ext uri="{FF2B5EF4-FFF2-40B4-BE49-F238E27FC236}">
                <a16:creationId xmlns:a16="http://schemas.microsoft.com/office/drawing/2014/main" id="{E7651423-3452-FA1A-8E18-A7A075AD77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172781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49EC7-87BE-A693-980E-671753AEB6EC}"/>
              </a:ext>
            </a:extLst>
          </p:cNvPr>
          <p:cNvSpPr>
            <a:spLocks noGrp="1"/>
          </p:cNvSpPr>
          <p:nvPr>
            <p:ph type="title"/>
          </p:nvPr>
        </p:nvSpPr>
        <p:spPr/>
        <p:txBody>
          <a:bodyPr/>
          <a:lstStyle/>
          <a:p>
            <a:r>
              <a:rPr lang="en-GB" dirty="0">
                <a:latin typeface="Arial"/>
                <a:cs typeface="Arial"/>
              </a:rPr>
              <a:t>Activity 1.1 – exploring jazz: fact vs feel (2)</a:t>
            </a:r>
            <a:endParaRPr lang="en-GB" dirty="0"/>
          </a:p>
        </p:txBody>
      </p:sp>
      <p:sp>
        <p:nvSpPr>
          <p:cNvPr id="4" name="Text Placeholder 3">
            <a:extLst>
              <a:ext uri="{FF2B5EF4-FFF2-40B4-BE49-F238E27FC236}">
                <a16:creationId xmlns:a16="http://schemas.microsoft.com/office/drawing/2014/main" id="{C9DF5E27-2355-AABE-069B-22F7AF519F84}"/>
              </a:ext>
            </a:extLst>
          </p:cNvPr>
          <p:cNvSpPr>
            <a:spLocks noGrp="1"/>
          </p:cNvSpPr>
          <p:nvPr>
            <p:ph type="body" sz="quarter" idx="18"/>
          </p:nvPr>
        </p:nvSpPr>
        <p:spPr/>
        <p:txBody>
          <a:bodyPr/>
          <a:lstStyle/>
          <a:p>
            <a:r>
              <a:rPr lang="en-GB" dirty="0"/>
              <a:t>Listening</a:t>
            </a:r>
          </a:p>
        </p:txBody>
      </p:sp>
      <p:pic>
        <p:nvPicPr>
          <p:cNvPr id="9" name="Picture 8" descr="Image shows 9 coloured boxes that include terminology for timbre">
            <a:extLst>
              <a:ext uri="{FF2B5EF4-FFF2-40B4-BE49-F238E27FC236}">
                <a16:creationId xmlns:a16="http://schemas.microsoft.com/office/drawing/2014/main" id="{BE8D430B-E8AD-F8AA-228A-6761D5F5E97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623883" y="1371453"/>
            <a:ext cx="7401184" cy="5234547"/>
          </a:xfrm>
          <a:prstGeom prst="rect">
            <a:avLst/>
          </a:prstGeom>
        </p:spPr>
      </p:pic>
      <p:sp>
        <p:nvSpPr>
          <p:cNvPr id="2" name="Slide Number Placeholder 1">
            <a:extLst>
              <a:ext uri="{FF2B5EF4-FFF2-40B4-BE49-F238E27FC236}">
                <a16:creationId xmlns:a16="http://schemas.microsoft.com/office/drawing/2014/main" id="{2BE6ECAE-77FD-E0EC-C1CC-EEF4DADAE8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94612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4134E1-9BA9-0449-4F04-2A3350C19E9B}"/>
              </a:ext>
            </a:extLst>
          </p:cNvPr>
          <p:cNvSpPr>
            <a:spLocks noGrp="1"/>
          </p:cNvSpPr>
          <p:nvPr>
            <p:ph type="title"/>
          </p:nvPr>
        </p:nvSpPr>
        <p:spPr/>
        <p:txBody>
          <a:bodyPr/>
          <a:lstStyle/>
          <a:p>
            <a:r>
              <a:rPr lang="en-AU" dirty="0"/>
              <a:t>Activity 4.4 – developing your solo (1)</a:t>
            </a:r>
          </a:p>
        </p:txBody>
      </p:sp>
      <p:sp>
        <p:nvSpPr>
          <p:cNvPr id="4" name="Text Placeholder 3">
            <a:extLst>
              <a:ext uri="{FF2B5EF4-FFF2-40B4-BE49-F238E27FC236}">
                <a16:creationId xmlns:a16="http://schemas.microsoft.com/office/drawing/2014/main" id="{252EB6EC-9C85-AE4E-6F21-B936A5F4FE6C}"/>
              </a:ext>
            </a:extLst>
          </p:cNvPr>
          <p:cNvSpPr>
            <a:spLocks noGrp="1"/>
          </p:cNvSpPr>
          <p:nvPr>
            <p:ph type="body" sz="quarter" idx="18"/>
          </p:nvPr>
        </p:nvSpPr>
        <p:spPr/>
        <p:txBody>
          <a:bodyPr/>
          <a:lstStyle/>
          <a:p>
            <a:r>
              <a:rPr lang="en-AU" dirty="0"/>
              <a:t>Improvisation</a:t>
            </a:r>
          </a:p>
        </p:txBody>
      </p:sp>
      <p:sp>
        <p:nvSpPr>
          <p:cNvPr id="5" name="Text Placeholder 4">
            <a:extLst>
              <a:ext uri="{FF2B5EF4-FFF2-40B4-BE49-F238E27FC236}">
                <a16:creationId xmlns:a16="http://schemas.microsoft.com/office/drawing/2014/main" id="{5281D688-45AF-0B52-A9FF-A603FDE693A9}"/>
              </a:ext>
            </a:extLst>
          </p:cNvPr>
          <p:cNvSpPr>
            <a:spLocks noGrp="1"/>
          </p:cNvSpPr>
          <p:nvPr>
            <p:ph type="body" sz="quarter" idx="17"/>
          </p:nvPr>
        </p:nvSpPr>
        <p:spPr/>
        <p:txBody>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As you continue to develop your improvisation solo, you may like to consider the following:</a:t>
            </a:r>
          </a:p>
          <a:p>
            <a:pPr marL="285750" lvl="0" indent="-285750">
              <a:lnSpc>
                <a:spcPct val="150000"/>
              </a:lnSpc>
              <a:spcBef>
                <a:spcPts val="1200"/>
              </a:spcBef>
              <a:spcAft>
                <a:spcPts val="600"/>
              </a:spcAft>
              <a:buFont typeface="Arial" panose="020B0604020202020204" pitchFamily="34" charset="0"/>
              <a:buChar char="•"/>
            </a:pPr>
            <a:r>
              <a:rPr lang="en-AU" sz="1800" dirty="0">
                <a:ea typeface="Calibri" panose="020F0502020204030204" pitchFamily="34" charset="0"/>
              </a:rPr>
              <a:t>use</a:t>
            </a:r>
            <a:r>
              <a:rPr lang="en-AU" sz="1800" dirty="0">
                <a:effectLst/>
                <a:latin typeface="Arial" panose="020B0604020202020204" pitchFamily="34" charset="0"/>
                <a:ea typeface="Calibri" panose="020F0502020204030204" pitchFamily="34" charset="0"/>
              </a:rPr>
              <a:t> rhythms, melodies and backing figures from the composed piece as starting points for developing ideas by altering them or repeating fragments of musical material to use in your solo</a:t>
            </a:r>
          </a:p>
          <a:p>
            <a:pPr marL="285750" lvl="0" indent="-285750">
              <a:lnSpc>
                <a:spcPct val="150000"/>
              </a:lnSpc>
              <a:spcBef>
                <a:spcPts val="1200"/>
              </a:spcBef>
              <a:spcAft>
                <a:spcPts val="600"/>
              </a:spcAft>
              <a:buFont typeface="Arial" panose="020B0604020202020204" pitchFamily="34" charset="0"/>
              <a:buChar char="•"/>
            </a:pPr>
            <a:r>
              <a:rPr lang="en-AU" sz="1800" dirty="0">
                <a:ea typeface="Calibri" panose="020F0502020204030204" pitchFamily="34" charset="0"/>
              </a:rPr>
              <a:t>c</a:t>
            </a:r>
            <a:r>
              <a:rPr lang="en-AU" sz="1800" dirty="0">
                <a:effectLst/>
                <a:latin typeface="Arial" panose="020B0604020202020204" pitchFamily="34" charset="0"/>
                <a:ea typeface="Calibri" panose="020F0502020204030204" pitchFamily="34" charset="0"/>
              </a:rPr>
              <a:t>onsider the shape and direction of your solo – where would you like your solo to come to a climax or increase or decrease in intensity? How will you achieve this? Consider rhythmic complexity, pitch direction, range and registers utilised, dynamics and expression</a:t>
            </a:r>
          </a:p>
          <a:p>
            <a:pPr marL="285750" lvl="0" indent="-285750">
              <a:lnSpc>
                <a:spcPct val="150000"/>
              </a:lnSpc>
              <a:spcBef>
                <a:spcPts val="1200"/>
              </a:spcBef>
              <a:spcAft>
                <a:spcPts val="600"/>
              </a:spcAft>
              <a:buFont typeface="Arial" panose="020B0604020202020204" pitchFamily="34" charset="0"/>
              <a:buChar char="•"/>
            </a:pPr>
            <a:r>
              <a:rPr lang="en-AU" sz="1800" dirty="0">
                <a:ea typeface="Calibri" panose="020F0502020204030204" pitchFamily="34" charset="0"/>
              </a:rPr>
              <a:t>e</a:t>
            </a:r>
            <a:r>
              <a:rPr lang="en-AU" sz="1800" dirty="0">
                <a:effectLst/>
                <a:latin typeface="Arial" panose="020B0604020202020204" pitchFamily="34" charset="0"/>
                <a:ea typeface="Calibri" panose="020F0502020204030204" pitchFamily="34" charset="0"/>
              </a:rPr>
              <a:t>nsure that you interact and communicate with the rhythm section during the solo so that the phrasing and direction of your solo is supported by the ensemble</a:t>
            </a:r>
          </a:p>
          <a:p>
            <a:pPr marL="285750" lvl="0" indent="-285750">
              <a:lnSpc>
                <a:spcPct val="150000"/>
              </a:lnSpc>
              <a:spcBef>
                <a:spcPts val="1200"/>
              </a:spcBef>
              <a:spcAft>
                <a:spcPts val="600"/>
              </a:spcAft>
              <a:buFont typeface="Arial" panose="020B0604020202020204" pitchFamily="34" charset="0"/>
              <a:buChar char="•"/>
            </a:pPr>
            <a:r>
              <a:rPr lang="en-AU" sz="1800" dirty="0">
                <a:ea typeface="Calibri" panose="020F0502020204030204" pitchFamily="34" charset="0"/>
              </a:rPr>
              <a:t>e</a:t>
            </a:r>
            <a:r>
              <a:rPr lang="en-AU" sz="1800" dirty="0">
                <a:effectLst/>
                <a:latin typeface="Arial" panose="020B0604020202020204" pitchFamily="34" charset="0"/>
                <a:ea typeface="Calibri" panose="020F0502020204030204" pitchFamily="34" charset="0"/>
              </a:rPr>
              <a:t>xperiment with timbre and expressive techniques to personalise your solo.</a:t>
            </a:r>
          </a:p>
          <a:p>
            <a:endParaRPr lang="en-AU" dirty="0"/>
          </a:p>
        </p:txBody>
      </p:sp>
      <p:sp>
        <p:nvSpPr>
          <p:cNvPr id="2" name="Slide Number Placeholder 1">
            <a:extLst>
              <a:ext uri="{FF2B5EF4-FFF2-40B4-BE49-F238E27FC236}">
                <a16:creationId xmlns:a16="http://schemas.microsoft.com/office/drawing/2014/main" id="{128C926B-8E3A-38ED-2DE6-0200749497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40754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4FA6D91-6CB2-28C3-E093-9C3C357CDC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073DC9-FE73-4BCC-FE8E-2168D096A837}"/>
              </a:ext>
            </a:extLst>
          </p:cNvPr>
          <p:cNvSpPr>
            <a:spLocks noGrp="1"/>
          </p:cNvSpPr>
          <p:nvPr>
            <p:ph type="title"/>
          </p:nvPr>
        </p:nvSpPr>
        <p:spPr/>
        <p:txBody>
          <a:bodyPr/>
          <a:lstStyle/>
          <a:p>
            <a:r>
              <a:rPr lang="en-AU" dirty="0"/>
              <a:t>Activity 4.4 – developing your solo (2)</a:t>
            </a:r>
          </a:p>
        </p:txBody>
      </p:sp>
      <p:sp>
        <p:nvSpPr>
          <p:cNvPr id="4" name="Text Placeholder 3">
            <a:extLst>
              <a:ext uri="{FF2B5EF4-FFF2-40B4-BE49-F238E27FC236}">
                <a16:creationId xmlns:a16="http://schemas.microsoft.com/office/drawing/2014/main" id="{85D0C22F-30B6-B481-C42A-2418AC25220C}"/>
              </a:ext>
            </a:extLst>
          </p:cNvPr>
          <p:cNvSpPr>
            <a:spLocks noGrp="1"/>
          </p:cNvSpPr>
          <p:nvPr>
            <p:ph type="body" sz="quarter" idx="18"/>
          </p:nvPr>
        </p:nvSpPr>
        <p:spPr/>
        <p:txBody>
          <a:bodyPr/>
          <a:lstStyle/>
          <a:p>
            <a:r>
              <a:rPr lang="en-AU"/>
              <a:t>Improvisation</a:t>
            </a:r>
          </a:p>
        </p:txBody>
      </p:sp>
      <p:sp>
        <p:nvSpPr>
          <p:cNvPr id="5" name="Text Placeholder 4">
            <a:extLst>
              <a:ext uri="{FF2B5EF4-FFF2-40B4-BE49-F238E27FC236}">
                <a16:creationId xmlns:a16="http://schemas.microsoft.com/office/drawing/2014/main" id="{234BCB6D-DE2A-E767-231F-38991AC9EC8E}"/>
              </a:ext>
            </a:extLst>
          </p:cNvPr>
          <p:cNvSpPr>
            <a:spLocks noGrp="1"/>
          </p:cNvSpPr>
          <p:nvPr>
            <p:ph type="body" sz="quarter" idx="17"/>
          </p:nvPr>
        </p:nvSpPr>
        <p:spPr>
          <a:xfrm>
            <a:off x="360000" y="1567087"/>
            <a:ext cx="7307626" cy="4120678"/>
          </a:xfrm>
        </p:spPr>
        <p:txBody>
          <a:bodyPr/>
          <a:lstStyle/>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Explore ‘trading 4’s’ by soloing in a call and response manner with another soloist. Each player takes turns improvising for 4 bars, being responsive to the musical material presented by the other player.</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Listen to improvisations by your favourite artists – what do you like about their improvisations? How have they demonstrated contrast in their solo? What sort of expressive techniques have they used? Transcribe any favourite rhythms or licks that you might like to incorporate into your own solo. </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Record yourself in case you improvise a phrase you’d like to repeat.</a:t>
            </a:r>
          </a:p>
          <a:p>
            <a:endParaRPr lang="en-AU" dirty="0"/>
          </a:p>
        </p:txBody>
      </p:sp>
      <p:pic>
        <p:nvPicPr>
          <p:cNvPr id="11" name="Picture 10" descr="A boy playing an electric guitar with a girl playing piano in the background.">
            <a:extLst>
              <a:ext uri="{FF2B5EF4-FFF2-40B4-BE49-F238E27FC236}">
                <a16:creationId xmlns:a16="http://schemas.microsoft.com/office/drawing/2014/main" id="{839EDF4D-6524-B7FA-B31D-E292D6A6F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484" y="3558039"/>
            <a:ext cx="3564100" cy="2129725"/>
          </a:xfrm>
          <a:prstGeom prst="rect">
            <a:avLst/>
          </a:prstGeom>
        </p:spPr>
      </p:pic>
      <p:sp>
        <p:nvSpPr>
          <p:cNvPr id="2" name="Slide Number Placeholder 1">
            <a:extLst>
              <a:ext uri="{FF2B5EF4-FFF2-40B4-BE49-F238E27FC236}">
                <a16:creationId xmlns:a16="http://schemas.microsoft.com/office/drawing/2014/main" id="{B5699163-B8A5-F8D1-AF8E-0F27085C14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246480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24DF1-174E-6A69-8DD0-AFD0E5BB585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5BEF0F1-EF3E-2D44-F7F3-914171993357}"/>
              </a:ext>
            </a:extLst>
          </p:cNvPr>
          <p:cNvSpPr>
            <a:spLocks noGrp="1"/>
          </p:cNvSpPr>
          <p:nvPr>
            <p:ph type="ctrTitle"/>
          </p:nvPr>
        </p:nvSpPr>
        <p:spPr/>
        <p:txBody>
          <a:bodyPr/>
          <a:lstStyle/>
          <a:p>
            <a:r>
              <a:rPr lang="en-AU">
                <a:latin typeface="Arial"/>
                <a:cs typeface="Arial"/>
              </a:rPr>
              <a:t>Learning sequence 5 – swing musical features</a:t>
            </a:r>
            <a:endParaRPr lang="en-AU"/>
          </a:p>
        </p:txBody>
      </p:sp>
      <p:sp>
        <p:nvSpPr>
          <p:cNvPr id="6" name="Slide Number Placeholder 5">
            <a:extLst>
              <a:ext uri="{FF2B5EF4-FFF2-40B4-BE49-F238E27FC236}">
                <a16:creationId xmlns:a16="http://schemas.microsoft.com/office/drawing/2014/main" id="{4FB2C4E5-CBBE-D3B1-4AC7-4657E94B753D}"/>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62506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9DD1A-9E48-D8F9-390D-D842E36DC8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17D6E5-203A-565E-DE0A-A824B49D8577}"/>
              </a:ext>
            </a:extLst>
          </p:cNvPr>
          <p:cNvSpPr>
            <a:spLocks noGrp="1"/>
          </p:cNvSpPr>
          <p:nvPr>
            <p:ph type="title"/>
          </p:nvPr>
        </p:nvSpPr>
        <p:spPr/>
        <p:txBody>
          <a:bodyPr/>
          <a:lstStyle/>
          <a:p>
            <a:r>
              <a:rPr lang="en-AU" dirty="0"/>
              <a:t>Learning intentions and success criteria (5)</a:t>
            </a:r>
          </a:p>
        </p:txBody>
      </p:sp>
      <p:sp>
        <p:nvSpPr>
          <p:cNvPr id="3" name="TextBox 2">
            <a:extLst>
              <a:ext uri="{FF2B5EF4-FFF2-40B4-BE49-F238E27FC236}">
                <a16:creationId xmlns:a16="http://schemas.microsoft.com/office/drawing/2014/main" id="{5BFA9615-9DC5-A1B5-1CDE-39E348A45E05}"/>
              </a:ext>
            </a:extLst>
          </p:cNvPr>
          <p:cNvSpPr txBox="1"/>
          <p:nvPr/>
        </p:nvSpPr>
        <p:spPr>
          <a:xfrm>
            <a:off x="359998" y="1836689"/>
            <a:ext cx="11303000" cy="41036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know how to rehearse and refine performance and improvisation skills</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and identify </a:t>
            </a:r>
            <a:r>
              <a:rPr lang="en-AU" sz="1800" dirty="0">
                <a:effectLst/>
                <a:latin typeface="Arial" panose="020B0604020202020204" pitchFamily="34" charset="0"/>
                <a:ea typeface="Calibri" panose="020F0502020204030204" pitchFamily="34" charset="0"/>
              </a:rPr>
              <a:t>the music terminology to describe musical signs, terms and symbols on a score</a:t>
            </a:r>
            <a:endParaRPr lang="en-AU" sz="18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apply </a:t>
            </a:r>
            <a:r>
              <a:rPr lang="en-AU" sz="1800" dirty="0">
                <a:effectLst/>
                <a:latin typeface="Arial" panose="020B0604020202020204" pitchFamily="34" charset="0"/>
                <a:ea typeface="Calibri" panose="020F0502020204030204" pitchFamily="34" charset="0"/>
              </a:rPr>
              <a:t>understanding of the elements of music to a jazz context</a:t>
            </a:r>
            <a:endParaRPr lang="en-AU" sz="1800" dirty="0">
              <a:latin typeface="Arial" panose="020B0604020202020204" pitchFamily="34" charset="0"/>
              <a:cs typeface="Arial" panose="020B0604020202020204" pitchFamily="34" charset="0"/>
            </a:endParaRPr>
          </a:p>
          <a:p>
            <a:pPr>
              <a:lnSpc>
                <a:spcPct val="150000"/>
              </a:lnSpc>
            </a:pPr>
            <a:endParaRPr lang="en-AU" sz="1800" b="1" dirty="0">
              <a:solidFill>
                <a:schemeClr val="accent1"/>
              </a:solidFill>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identify </a:t>
            </a:r>
            <a:r>
              <a:rPr lang="en-AU" sz="1800" dirty="0">
                <a:effectLst/>
                <a:latin typeface="Arial" panose="020B0604020202020204" pitchFamily="34" charset="0"/>
                <a:ea typeface="Calibri" panose="020F0502020204030204" pitchFamily="34" charset="0"/>
              </a:rPr>
              <a:t>areas within a performance that require further refinement and apply rehearsal strategies to improve the performance or improvisation</a:t>
            </a:r>
            <a:endParaRPr lang="en-US" sz="1800" dirty="0">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identify </a:t>
            </a:r>
            <a:r>
              <a:rPr lang="en-AU" sz="1800" dirty="0">
                <a:effectLst/>
                <a:latin typeface="Arial" panose="020B0604020202020204" pitchFamily="34" charset="0"/>
                <a:ea typeface="Calibri" panose="020F0502020204030204" pitchFamily="34" charset="0"/>
              </a:rPr>
              <a:t>and define signs, terms and symbols on a musical score</a:t>
            </a:r>
            <a:endParaRPr lang="en-US" sz="18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use </a:t>
            </a:r>
            <a:r>
              <a:rPr lang="en-AU" sz="1800" dirty="0">
                <a:effectLst/>
                <a:latin typeface="Arial" panose="020B0604020202020204" pitchFamily="34" charset="0"/>
                <a:ea typeface="Calibri" panose="020F0502020204030204" pitchFamily="34" charset="0"/>
              </a:rPr>
              <a:t>the elements of music to describe jazz musical features in listening and score reading activities.</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77501E8-DDDB-DE4D-04EB-DD09F84694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2065944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1F011-BB89-F9F5-F519-2C735E8558B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0B0443B-BE46-719D-3E22-F48DC501F137}"/>
              </a:ext>
            </a:extLst>
          </p:cNvPr>
          <p:cNvSpPr>
            <a:spLocks noGrp="1"/>
          </p:cNvSpPr>
          <p:nvPr>
            <p:ph type="title"/>
          </p:nvPr>
        </p:nvSpPr>
        <p:spPr>
          <a:xfrm>
            <a:off x="359999" y="360000"/>
            <a:ext cx="11483999" cy="545601"/>
          </a:xfrm>
        </p:spPr>
        <p:txBody>
          <a:bodyPr/>
          <a:lstStyle/>
          <a:p>
            <a:r>
              <a:rPr lang="en-AU" dirty="0">
                <a:latin typeface="Arial"/>
                <a:cs typeface="Arial"/>
              </a:rPr>
              <a:t>Activity 5.2 – score scavenger </a:t>
            </a:r>
            <a:br>
              <a:rPr lang="en-AU" dirty="0">
                <a:latin typeface="Arial"/>
                <a:cs typeface="Arial"/>
              </a:rPr>
            </a:br>
            <a:r>
              <a:rPr lang="en-AU" dirty="0">
                <a:latin typeface="Arial"/>
                <a:cs typeface="Arial"/>
              </a:rPr>
              <a:t>hunt (1)</a:t>
            </a:r>
            <a:endParaRPr lang="en-AU" dirty="0"/>
          </a:p>
        </p:txBody>
      </p:sp>
      <p:sp>
        <p:nvSpPr>
          <p:cNvPr id="13" name="Text Placeholder 12">
            <a:extLst>
              <a:ext uri="{FF2B5EF4-FFF2-40B4-BE49-F238E27FC236}">
                <a16:creationId xmlns:a16="http://schemas.microsoft.com/office/drawing/2014/main" id="{7D88EFE3-6F22-2814-85B9-F5AC62135534}"/>
              </a:ext>
            </a:extLst>
          </p:cNvPr>
          <p:cNvSpPr>
            <a:spLocks noGrp="1"/>
          </p:cNvSpPr>
          <p:nvPr>
            <p:ph type="body" sz="quarter" idx="18"/>
          </p:nvPr>
        </p:nvSpPr>
        <p:spPr>
          <a:xfrm>
            <a:off x="348002" y="1427584"/>
            <a:ext cx="5619661" cy="856745"/>
          </a:xfrm>
        </p:spPr>
        <p:txBody>
          <a:bodyPr/>
          <a:lstStyle/>
          <a:p>
            <a:r>
              <a:rPr lang="en-AU"/>
              <a:t>‘Until My Life’s A Song’ by Andrew Robertson </a:t>
            </a:r>
            <a:br>
              <a:rPr lang="en-AU"/>
            </a:br>
            <a:r>
              <a:rPr lang="en-AU"/>
              <a:t>and Daryl Aberhart</a:t>
            </a:r>
          </a:p>
        </p:txBody>
      </p:sp>
      <p:sp>
        <p:nvSpPr>
          <p:cNvPr id="12" name="Text Placeholder 11">
            <a:extLst>
              <a:ext uri="{FF2B5EF4-FFF2-40B4-BE49-F238E27FC236}">
                <a16:creationId xmlns:a16="http://schemas.microsoft.com/office/drawing/2014/main" id="{E18D3C0D-0F92-89FE-DFD4-000C7E9D7571}"/>
              </a:ext>
            </a:extLst>
          </p:cNvPr>
          <p:cNvSpPr>
            <a:spLocks noGrp="1"/>
          </p:cNvSpPr>
          <p:nvPr>
            <p:ph type="body" sz="quarter" idx="17"/>
          </p:nvPr>
        </p:nvSpPr>
        <p:spPr>
          <a:xfrm>
            <a:off x="348002" y="2740359"/>
            <a:ext cx="5736000" cy="2595570"/>
          </a:xfrm>
        </p:spPr>
        <p:txBody>
          <a:bodyPr/>
          <a:lstStyle/>
          <a:p>
            <a:r>
              <a:rPr lang="en-AU" sz="1800" dirty="0"/>
              <a:t>Access the </a:t>
            </a:r>
            <a:r>
              <a:rPr lang="en-AU" sz="1800" dirty="0">
                <a:hlinkClick r:id="rId2"/>
              </a:rPr>
              <a:t>‘Jazz full performance’ video (5:34) </a:t>
            </a:r>
            <a:r>
              <a:rPr lang="en-AU" sz="1800" dirty="0"/>
              <a:t>and pages 1–3 of the score for ‘Until My Life’s A Song’ by Andrew Robertson and Daryl Aberhart and follow along with the score while listening. Using a highlighter and pen, identify, highlight and label on the score, one example of each of the following:</a:t>
            </a:r>
          </a:p>
          <a:p>
            <a:endParaRPr lang="en-AU" sz="1800" dirty="0"/>
          </a:p>
        </p:txBody>
      </p:sp>
      <p:graphicFrame>
        <p:nvGraphicFramePr>
          <p:cNvPr id="5" name="Table 4">
            <a:extLst>
              <a:ext uri="{FF2B5EF4-FFF2-40B4-BE49-F238E27FC236}">
                <a16:creationId xmlns:a16="http://schemas.microsoft.com/office/drawing/2014/main" id="{9A6E99AE-010E-D0DB-3D74-459B16182F3C}"/>
              </a:ext>
            </a:extLst>
          </p:cNvPr>
          <p:cNvGraphicFramePr>
            <a:graphicFrameLocks noGrp="1"/>
          </p:cNvGraphicFramePr>
          <p:nvPr>
            <p:extLst>
              <p:ext uri="{D42A27DB-BD31-4B8C-83A1-F6EECF244321}">
                <p14:modId xmlns:p14="http://schemas.microsoft.com/office/powerpoint/2010/main" val="385006633"/>
              </p:ext>
            </p:extLst>
          </p:nvPr>
        </p:nvGraphicFramePr>
        <p:xfrm>
          <a:off x="7293530" y="632800"/>
          <a:ext cx="4190470" cy="5857240"/>
        </p:xfrm>
        <a:graphic>
          <a:graphicData uri="http://schemas.openxmlformats.org/drawingml/2006/table">
            <a:tbl>
              <a:tblPr firstRow="1" bandRow="1">
                <a:tableStyleId>{69012ECD-51FC-41F1-AA8D-1B2483CD663E}</a:tableStyleId>
              </a:tblPr>
              <a:tblGrid>
                <a:gridCol w="3519799">
                  <a:extLst>
                    <a:ext uri="{9D8B030D-6E8A-4147-A177-3AD203B41FA5}">
                      <a16:colId xmlns:a16="http://schemas.microsoft.com/office/drawing/2014/main" val="1239424088"/>
                    </a:ext>
                  </a:extLst>
                </a:gridCol>
                <a:gridCol w="670671">
                  <a:extLst>
                    <a:ext uri="{9D8B030D-6E8A-4147-A177-3AD203B41FA5}">
                      <a16:colId xmlns:a16="http://schemas.microsoft.com/office/drawing/2014/main" val="851116631"/>
                    </a:ext>
                  </a:extLst>
                </a:gridCol>
              </a:tblGrid>
              <a:tr h="370840">
                <a:tc>
                  <a:txBody>
                    <a:bodyPr/>
                    <a:lstStyle/>
                    <a:p>
                      <a:r>
                        <a:rPr lang="en-AU" sz="1600">
                          <a:latin typeface="Arial" panose="020B0604020202020204" pitchFamily="34" charset="0"/>
                          <a:cs typeface="Arial" panose="020B0604020202020204" pitchFamily="34" charset="0"/>
                        </a:rPr>
                        <a:t>Music symbol or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70368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kern="1200">
                          <a:solidFill>
                            <a:schemeClr val="tx1"/>
                          </a:solidFill>
                          <a:effectLst/>
                          <a:latin typeface="Arial" panose="020B0604020202020204" pitchFamily="34" charset="0"/>
                          <a:ea typeface="+mn-ea"/>
                          <a:cs typeface="Arial" panose="020B0604020202020204" pitchFamily="34" charset="0"/>
                        </a:rPr>
                        <a:t>clefs including treble clef, bass clef and percussion clef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81976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kern="1200">
                          <a:solidFill>
                            <a:schemeClr val="tx1"/>
                          </a:solidFill>
                          <a:effectLst/>
                          <a:latin typeface="Arial" panose="020B0604020202020204" pitchFamily="34" charset="0"/>
                          <a:ea typeface="+mn-ea"/>
                          <a:cs typeface="Arial" panose="020B0604020202020204" pitchFamily="34" charset="0"/>
                        </a:rPr>
                        <a:t>time signature including its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20215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kern="1200">
                          <a:solidFill>
                            <a:schemeClr val="tx1"/>
                          </a:solidFill>
                          <a:effectLst/>
                          <a:latin typeface="Arial" panose="020B0604020202020204" pitchFamily="34" charset="0"/>
                          <a:ea typeface="+mn-ea"/>
                          <a:cs typeface="Arial" panose="020B0604020202020204" pitchFamily="34" charset="0"/>
                        </a:rPr>
                        <a:t>key signature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5608069"/>
                  </a:ext>
                </a:extLst>
              </a:tr>
              <a:tr h="370840">
                <a:tc>
                  <a:txBody>
                    <a:bodyPr/>
                    <a:lstStyle/>
                    <a:p>
                      <a:r>
                        <a:rPr lang="en-AU" sz="1400">
                          <a:latin typeface="Arial" panose="020B0604020202020204" pitchFamily="34" charset="0"/>
                          <a:cs typeface="Arial" panose="020B0604020202020204" pitchFamily="34" charset="0"/>
                        </a:rPr>
                        <a:t>chord symbols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282318"/>
                  </a:ext>
                </a:extLst>
              </a:tr>
              <a:tr h="370840">
                <a:tc>
                  <a:txBody>
                    <a:bodyPr/>
                    <a:lstStyle/>
                    <a:p>
                      <a:r>
                        <a:rPr lang="en-AU" sz="1400">
                          <a:latin typeface="Arial" panose="020B0604020202020204" pitchFamily="34" charset="0"/>
                          <a:cs typeface="Arial" panose="020B0604020202020204" pitchFamily="34" charset="0"/>
                        </a:rPr>
                        <a:t>extended chords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11109"/>
                  </a:ext>
                </a:extLst>
              </a:tr>
              <a:tr h="370840">
                <a:tc>
                  <a:txBody>
                    <a:bodyPr/>
                    <a:lstStyle/>
                    <a:p>
                      <a:r>
                        <a:rPr lang="en-AU" sz="1400">
                          <a:latin typeface="Arial" panose="020B0604020202020204" pitchFamily="34" charset="0"/>
                          <a:cs typeface="Arial" panose="020B0604020202020204" pitchFamily="34" charset="0"/>
                        </a:rPr>
                        <a:t>repeat 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2868519"/>
                  </a:ext>
                </a:extLst>
              </a:tr>
              <a:tr h="370840">
                <a:tc>
                  <a:txBody>
                    <a:bodyPr/>
                    <a:lstStyle/>
                    <a:p>
                      <a:r>
                        <a:rPr lang="en-AU" sz="1400">
                          <a:latin typeface="Arial" panose="020B0604020202020204" pitchFamily="34" charset="0"/>
                          <a:cs typeface="Arial" panose="020B0604020202020204" pitchFamily="34" charset="0"/>
                        </a:rPr>
                        <a:t>syncopation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737491"/>
                  </a:ext>
                </a:extLst>
              </a:tr>
              <a:tr h="370840">
                <a:tc>
                  <a:txBody>
                    <a:bodyPr/>
                    <a:lstStyle/>
                    <a:p>
                      <a:r>
                        <a:rPr lang="en-AU" sz="1400">
                          <a:latin typeface="Arial" panose="020B0604020202020204" pitchFamily="34" charset="0"/>
                          <a:cs typeface="Arial" panose="020B0604020202020204" pitchFamily="34" charset="0"/>
                        </a:rPr>
                        <a:t>melody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6477650"/>
                  </a:ext>
                </a:extLst>
              </a:tr>
              <a:tr h="370840">
                <a:tc>
                  <a:txBody>
                    <a:bodyPr/>
                    <a:lstStyle/>
                    <a:p>
                      <a:r>
                        <a:rPr lang="en-AU" sz="1400">
                          <a:latin typeface="Arial" panose="020B0604020202020204" pitchFamily="34" charset="0"/>
                          <a:cs typeface="Arial" panose="020B0604020202020204" pitchFamily="34" charset="0"/>
                        </a:rPr>
                        <a:t>backing figures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310908"/>
                  </a:ext>
                </a:extLst>
              </a:tr>
              <a:tr h="370840">
                <a:tc>
                  <a:txBody>
                    <a:bodyPr/>
                    <a:lstStyle/>
                    <a:p>
                      <a:r>
                        <a:rPr lang="en-AU" sz="1400">
                          <a:latin typeface="Arial" panose="020B0604020202020204" pitchFamily="34" charset="0"/>
                          <a:cs typeface="Arial" panose="020B0604020202020204" pitchFamily="34" charset="0"/>
                        </a:rPr>
                        <a:t>unison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24610"/>
                  </a:ext>
                </a:extLst>
              </a:tr>
              <a:tr h="370840">
                <a:tc>
                  <a:txBody>
                    <a:bodyPr/>
                    <a:lstStyle/>
                    <a:p>
                      <a:r>
                        <a:rPr lang="en-AU" sz="1400">
                          <a:latin typeface="Arial" panose="020B0604020202020204" pitchFamily="34" charset="0"/>
                          <a:cs typeface="Arial" panose="020B0604020202020204" pitchFamily="34" charset="0"/>
                        </a:rPr>
                        <a:t>comping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5905484"/>
                  </a:ext>
                </a:extLst>
              </a:tr>
              <a:tr h="370840">
                <a:tc>
                  <a:txBody>
                    <a:bodyPr/>
                    <a:lstStyle/>
                    <a:p>
                      <a:r>
                        <a:rPr lang="en-AU" sz="1400" dirty="0">
                          <a:latin typeface="Arial" panose="020B0604020202020204" pitchFamily="34" charset="0"/>
                          <a:cs typeface="Arial" panose="020B0604020202020204" pitchFamily="34" charset="0"/>
                        </a:rPr>
                        <a:t>swing beat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848472"/>
                  </a:ext>
                </a:extLst>
              </a:tr>
              <a:tr h="370840">
                <a:tc>
                  <a:txBody>
                    <a:bodyPr/>
                    <a:lstStyle/>
                    <a:p>
                      <a:r>
                        <a:rPr lang="en-AU" sz="1400" dirty="0">
                          <a:latin typeface="Arial" panose="020B0604020202020204" pitchFamily="34" charset="0"/>
                          <a:cs typeface="Arial" panose="020B0604020202020204" pitchFamily="34" charset="0"/>
                        </a:rPr>
                        <a:t>articulations such as accent, </a:t>
                      </a:r>
                      <a:r>
                        <a:rPr lang="en-AU" sz="1400" i="1" dirty="0">
                          <a:latin typeface="Arial" panose="020B0604020202020204" pitchFamily="34" charset="0"/>
                          <a:cs typeface="Arial" panose="020B0604020202020204" pitchFamily="34" charset="0"/>
                        </a:rPr>
                        <a:t>staccato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6143926"/>
                  </a:ext>
                </a:extLst>
              </a:tr>
              <a:tr h="370840">
                <a:tc>
                  <a:txBody>
                    <a:bodyPr/>
                    <a:lstStyle/>
                    <a:p>
                      <a:r>
                        <a:rPr lang="en-AU" sz="1400" dirty="0">
                          <a:latin typeface="Arial" panose="020B0604020202020204" pitchFamily="34" charset="0"/>
                          <a:cs typeface="Arial" panose="020B0604020202020204" pitchFamily="34" charset="0"/>
                        </a:rPr>
                        <a:t>all dynamics – identify their name and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951051"/>
                  </a:ext>
                </a:extLst>
              </a:tr>
            </a:tbl>
          </a:graphicData>
        </a:graphic>
      </p:graphicFrame>
      <p:pic>
        <p:nvPicPr>
          <p:cNvPr id="7" name="Graphic 6">
            <a:extLst>
              <a:ext uri="{FF2B5EF4-FFF2-40B4-BE49-F238E27FC236}">
                <a16:creationId xmlns:a16="http://schemas.microsoft.com/office/drawing/2014/main" id="{5DC766D2-5339-D315-1846-D6A0D49551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1120" y="632800"/>
            <a:ext cx="365760" cy="365760"/>
          </a:xfrm>
          <a:prstGeom prst="rect">
            <a:avLst/>
          </a:prstGeom>
        </p:spPr>
      </p:pic>
      <p:sp>
        <p:nvSpPr>
          <p:cNvPr id="3" name="Slide Number Placeholder 2">
            <a:extLst>
              <a:ext uri="{FF2B5EF4-FFF2-40B4-BE49-F238E27FC236}">
                <a16:creationId xmlns:a16="http://schemas.microsoft.com/office/drawing/2014/main" id="{FA7566E4-6CBB-E5D8-6610-1FFDD3C57E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24729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3CE22-158F-B1D0-C3F8-4CE57AF363C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044E469-5EDE-C44C-3A16-8FB94CD55BC5}"/>
              </a:ext>
            </a:extLst>
          </p:cNvPr>
          <p:cNvSpPr>
            <a:spLocks noGrp="1"/>
          </p:cNvSpPr>
          <p:nvPr>
            <p:ph type="title"/>
          </p:nvPr>
        </p:nvSpPr>
        <p:spPr>
          <a:xfrm>
            <a:off x="359999" y="360000"/>
            <a:ext cx="11483999" cy="545601"/>
          </a:xfrm>
        </p:spPr>
        <p:txBody>
          <a:bodyPr/>
          <a:lstStyle/>
          <a:p>
            <a:r>
              <a:rPr lang="en-AU" dirty="0">
                <a:latin typeface="Arial"/>
                <a:cs typeface="Arial"/>
              </a:rPr>
              <a:t>Activity 5.2 – score scavenger hunt (2)</a:t>
            </a:r>
            <a:endParaRPr lang="en-AU" dirty="0"/>
          </a:p>
        </p:txBody>
      </p:sp>
      <p:sp>
        <p:nvSpPr>
          <p:cNvPr id="5" name="Text Placeholder 12">
            <a:extLst>
              <a:ext uri="{FF2B5EF4-FFF2-40B4-BE49-F238E27FC236}">
                <a16:creationId xmlns:a16="http://schemas.microsoft.com/office/drawing/2014/main" id="{2495290E-82C5-9831-0604-B80CEB4056D5}"/>
              </a:ext>
            </a:extLst>
          </p:cNvPr>
          <p:cNvSpPr>
            <a:spLocks noGrp="1"/>
          </p:cNvSpPr>
          <p:nvPr>
            <p:ph type="body" sz="quarter" idx="18"/>
          </p:nvPr>
        </p:nvSpPr>
        <p:spPr>
          <a:xfrm>
            <a:off x="345511" y="1067295"/>
            <a:ext cx="5619661" cy="356423"/>
          </a:xfrm>
        </p:spPr>
        <p:txBody>
          <a:bodyPr/>
          <a:lstStyle/>
          <a:p>
            <a:r>
              <a:rPr lang="en-AU"/>
              <a:t>Answers</a:t>
            </a:r>
          </a:p>
        </p:txBody>
      </p:sp>
      <p:pic>
        <p:nvPicPr>
          <p:cNvPr id="2" name="Picture 1" descr="A full score of the first 4 bars of 'Until My Life's A Song'. There are 14 staves consisting of melody, backing parts and rhythm section. Annotations of the musical features from the score scavenger hunt are included in red boxes on the score.">
            <a:extLst>
              <a:ext uri="{FF2B5EF4-FFF2-40B4-BE49-F238E27FC236}">
                <a16:creationId xmlns:a16="http://schemas.microsoft.com/office/drawing/2014/main" id="{8B98E8A5-F25B-8FC3-CDBF-AF909119F96D}"/>
              </a:ext>
            </a:extLst>
          </p:cNvPr>
          <p:cNvPicPr>
            <a:picLocks noChangeAspect="1"/>
          </p:cNvPicPr>
          <p:nvPr/>
        </p:nvPicPr>
        <p:blipFill>
          <a:blip r:embed="rId2"/>
          <a:stretch>
            <a:fillRect/>
          </a:stretch>
        </p:blipFill>
        <p:spPr>
          <a:xfrm>
            <a:off x="1699669" y="909757"/>
            <a:ext cx="8792662" cy="5696243"/>
          </a:xfrm>
          <a:prstGeom prst="rect">
            <a:avLst/>
          </a:prstGeom>
        </p:spPr>
      </p:pic>
      <p:sp>
        <p:nvSpPr>
          <p:cNvPr id="3" name="Slide Number Placeholder 2">
            <a:extLst>
              <a:ext uri="{FF2B5EF4-FFF2-40B4-BE49-F238E27FC236}">
                <a16:creationId xmlns:a16="http://schemas.microsoft.com/office/drawing/2014/main" id="{5B4DC6AD-C5DB-E3E5-9AD9-C2082AA7D9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173925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1C42C-C3D7-0146-A1F1-5E7696DB685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CFF7487D-DA96-034E-D0F2-8239DA0D976F}"/>
              </a:ext>
            </a:extLst>
          </p:cNvPr>
          <p:cNvSpPr>
            <a:spLocks noGrp="1"/>
          </p:cNvSpPr>
          <p:nvPr>
            <p:ph type="title"/>
          </p:nvPr>
        </p:nvSpPr>
        <p:spPr>
          <a:xfrm>
            <a:off x="359999" y="360000"/>
            <a:ext cx="11483999" cy="545601"/>
          </a:xfrm>
        </p:spPr>
        <p:txBody>
          <a:bodyPr/>
          <a:lstStyle/>
          <a:p>
            <a:r>
              <a:rPr lang="en-AU" dirty="0">
                <a:latin typeface="Arial"/>
                <a:cs typeface="Arial"/>
              </a:rPr>
              <a:t>Activity 5.2 – score scavenger hunt (3)</a:t>
            </a:r>
            <a:endParaRPr lang="en-AU" dirty="0"/>
          </a:p>
        </p:txBody>
      </p:sp>
      <p:sp>
        <p:nvSpPr>
          <p:cNvPr id="5" name="Text Placeholder 12">
            <a:extLst>
              <a:ext uri="{FF2B5EF4-FFF2-40B4-BE49-F238E27FC236}">
                <a16:creationId xmlns:a16="http://schemas.microsoft.com/office/drawing/2014/main" id="{D5A4F540-1123-F9BD-C933-2B9EAA99C50F}"/>
              </a:ext>
            </a:extLst>
          </p:cNvPr>
          <p:cNvSpPr>
            <a:spLocks noGrp="1"/>
          </p:cNvSpPr>
          <p:nvPr>
            <p:ph type="body" sz="quarter" idx="18"/>
          </p:nvPr>
        </p:nvSpPr>
        <p:spPr>
          <a:xfrm>
            <a:off x="345511" y="1067295"/>
            <a:ext cx="5619661" cy="356423"/>
          </a:xfrm>
        </p:spPr>
        <p:txBody>
          <a:bodyPr/>
          <a:lstStyle/>
          <a:p>
            <a:r>
              <a:rPr lang="en-AU"/>
              <a:t>Answers</a:t>
            </a:r>
          </a:p>
        </p:txBody>
      </p:sp>
      <p:pic>
        <p:nvPicPr>
          <p:cNvPr id="2" name="Picture 1" descr="A full score of bars 5 -10 bars of 'Until My Life's A Song'. There are 14 staves consisting of melody, backing parts and rhythm section. Annotations of the musical features from the score scavenger hunt are included in red boxes on the score.&#10; ">
            <a:extLst>
              <a:ext uri="{FF2B5EF4-FFF2-40B4-BE49-F238E27FC236}">
                <a16:creationId xmlns:a16="http://schemas.microsoft.com/office/drawing/2014/main" id="{7EA58118-6951-8941-9C92-1508ADA970AB}"/>
              </a:ext>
            </a:extLst>
          </p:cNvPr>
          <p:cNvPicPr>
            <a:picLocks noChangeAspect="1"/>
          </p:cNvPicPr>
          <p:nvPr/>
        </p:nvPicPr>
        <p:blipFill>
          <a:blip r:embed="rId2"/>
          <a:stretch>
            <a:fillRect/>
          </a:stretch>
        </p:blipFill>
        <p:spPr>
          <a:xfrm>
            <a:off x="1905452" y="905601"/>
            <a:ext cx="8381097" cy="5822361"/>
          </a:xfrm>
          <a:prstGeom prst="rect">
            <a:avLst/>
          </a:prstGeom>
        </p:spPr>
      </p:pic>
      <p:sp>
        <p:nvSpPr>
          <p:cNvPr id="3" name="Slide Number Placeholder 2">
            <a:extLst>
              <a:ext uri="{FF2B5EF4-FFF2-40B4-BE49-F238E27FC236}">
                <a16:creationId xmlns:a16="http://schemas.microsoft.com/office/drawing/2014/main" id="{9D16E8DB-4DD1-2743-2E94-DFC3EB291C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308061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F31B6-3BB3-8EF4-DC06-D52B1320065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949B3C8-FEFC-DA29-B7D8-26C544B9C3BB}"/>
              </a:ext>
            </a:extLst>
          </p:cNvPr>
          <p:cNvSpPr>
            <a:spLocks noGrp="1"/>
          </p:cNvSpPr>
          <p:nvPr>
            <p:ph type="ctrTitle"/>
          </p:nvPr>
        </p:nvSpPr>
        <p:spPr/>
        <p:txBody>
          <a:bodyPr/>
          <a:lstStyle/>
          <a:p>
            <a:r>
              <a:rPr lang="en-AU">
                <a:latin typeface="Arial"/>
                <a:cs typeface="Arial"/>
              </a:rPr>
              <a:t>Learning sequence 6 – funk</a:t>
            </a:r>
            <a:endParaRPr lang="en-AU"/>
          </a:p>
        </p:txBody>
      </p:sp>
      <p:sp>
        <p:nvSpPr>
          <p:cNvPr id="6" name="Slide Number Placeholder 5">
            <a:extLst>
              <a:ext uri="{FF2B5EF4-FFF2-40B4-BE49-F238E27FC236}">
                <a16:creationId xmlns:a16="http://schemas.microsoft.com/office/drawing/2014/main" id="{AEDF4926-498F-1D9C-0916-2B14C0122566}"/>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28055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EE07C-9CC8-A230-B36B-E34A9429EB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5C3404-FEE4-B8DE-F262-36DEC68F07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5" name="Title 4">
            <a:extLst>
              <a:ext uri="{FF2B5EF4-FFF2-40B4-BE49-F238E27FC236}">
                <a16:creationId xmlns:a16="http://schemas.microsoft.com/office/drawing/2014/main" id="{287421CC-06A5-3762-E42E-AAA5A542E58F}"/>
              </a:ext>
            </a:extLst>
          </p:cNvPr>
          <p:cNvSpPr>
            <a:spLocks noGrp="1"/>
          </p:cNvSpPr>
          <p:nvPr>
            <p:ph type="title"/>
          </p:nvPr>
        </p:nvSpPr>
        <p:spPr/>
        <p:txBody>
          <a:bodyPr/>
          <a:lstStyle/>
          <a:p>
            <a:r>
              <a:rPr lang="en-AU" dirty="0"/>
              <a:t>Learning intentions and success criteria (6)</a:t>
            </a:r>
          </a:p>
        </p:txBody>
      </p:sp>
      <p:sp>
        <p:nvSpPr>
          <p:cNvPr id="3" name="TextBox 2">
            <a:extLst>
              <a:ext uri="{FF2B5EF4-FFF2-40B4-BE49-F238E27FC236}">
                <a16:creationId xmlns:a16="http://schemas.microsoft.com/office/drawing/2014/main" id="{4E309CF0-C99E-29C8-A9C3-BE3122E29B9E}"/>
              </a:ext>
            </a:extLst>
          </p:cNvPr>
          <p:cNvSpPr txBox="1"/>
          <p:nvPr/>
        </p:nvSpPr>
        <p:spPr>
          <a:xfrm>
            <a:off x="370416" y="1894417"/>
            <a:ext cx="11303000" cy="368818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know and define </a:t>
            </a:r>
            <a:r>
              <a:rPr lang="en-AU" sz="1800" dirty="0">
                <a:effectLst/>
                <a:latin typeface="Arial" panose="020B0604020202020204" pitchFamily="34" charset="0"/>
                <a:ea typeface="Calibri" panose="020F0502020204030204" pitchFamily="34" charset="0"/>
              </a:rPr>
              <a:t>which musical features are representative of funk through the elements of music</a:t>
            </a:r>
            <a:endParaRPr lang="en-AU" sz="18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a:t>
            </a:r>
            <a:r>
              <a:rPr lang="en-AU" sz="1800" dirty="0">
                <a:effectLst/>
                <a:latin typeface="Arial" panose="020B0604020202020204" pitchFamily="34" charset="0"/>
                <a:ea typeface="Calibri" panose="020F0502020204030204" pitchFamily="34" charset="0"/>
              </a:rPr>
              <a:t>how funk musical features can be applied in performance and composition activities</a:t>
            </a:r>
            <a:endParaRPr lang="en-AU" sz="18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interpret </a:t>
            </a:r>
            <a:r>
              <a:rPr lang="en-AU" sz="1800" dirty="0">
                <a:effectLst/>
                <a:latin typeface="Arial" panose="020B0604020202020204" pitchFamily="34" charset="0"/>
                <a:ea typeface="Calibri" panose="020F0502020204030204" pitchFamily="34" charset="0"/>
              </a:rPr>
              <a:t>musical scores in a funk style</a:t>
            </a:r>
            <a:endParaRPr lang="en-AU" sz="1800" dirty="0">
              <a:latin typeface="Arial" panose="020B0604020202020204" pitchFamily="34" charset="0"/>
              <a:cs typeface="Arial" panose="020B0604020202020204" pitchFamily="34" charset="0"/>
            </a:endParaRPr>
          </a:p>
          <a:p>
            <a:pPr>
              <a:lnSpc>
                <a:spcPct val="150000"/>
              </a:lnSpc>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listen, </a:t>
            </a:r>
            <a:r>
              <a:rPr lang="en-AU" sz="1800" dirty="0">
                <a:effectLst/>
                <a:latin typeface="Arial" panose="020B0604020202020204" pitchFamily="34" charset="0"/>
                <a:ea typeface="Calibri" panose="020F0502020204030204" pitchFamily="34" charset="0"/>
              </a:rPr>
              <a:t>analyse and evaluate music to determine common musical features of funk</a:t>
            </a:r>
            <a:endParaRPr lang="en-AU" sz="18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perform, </a:t>
            </a:r>
            <a:r>
              <a:rPr lang="en-AU" sz="1800" dirty="0">
                <a:effectLst/>
                <a:latin typeface="Arial" panose="020B0604020202020204" pitchFamily="34" charset="0"/>
                <a:ea typeface="Calibri" panose="020F0502020204030204" pitchFamily="34" charset="0"/>
              </a:rPr>
              <a:t>improvise and compose music using funk musical features</a:t>
            </a:r>
            <a:endParaRPr lang="en-US" sz="18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read scores </a:t>
            </a:r>
            <a:r>
              <a:rPr lang="en-AU" sz="1800" dirty="0">
                <a:effectLst/>
                <a:latin typeface="Arial" panose="020B0604020202020204" pitchFamily="34" charset="0"/>
                <a:ea typeface="Calibri" panose="020F0502020204030204" pitchFamily="34" charset="0"/>
              </a:rPr>
              <a:t>and apply stylistic understanding of funk in performance</a:t>
            </a:r>
            <a:endParaRPr lang="en-A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139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17D4-8525-4A16-933A-EB42080061E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CE35238-85C1-C9E2-BB5C-C8B360BF2320}"/>
              </a:ext>
            </a:extLst>
          </p:cNvPr>
          <p:cNvSpPr>
            <a:spLocks noGrp="1"/>
          </p:cNvSpPr>
          <p:nvPr>
            <p:ph type="title"/>
          </p:nvPr>
        </p:nvSpPr>
        <p:spPr>
          <a:xfrm>
            <a:off x="359999" y="360000"/>
            <a:ext cx="11483999" cy="545601"/>
          </a:xfrm>
        </p:spPr>
        <p:txBody>
          <a:bodyPr/>
          <a:lstStyle/>
          <a:p>
            <a:r>
              <a:rPr lang="en-AU" dirty="0">
                <a:latin typeface="Arial"/>
                <a:cs typeface="Arial"/>
              </a:rPr>
              <a:t>Activity 6.1 – what is funk? (1)</a:t>
            </a:r>
            <a:endParaRPr lang="en-AU" dirty="0"/>
          </a:p>
        </p:txBody>
      </p:sp>
      <p:sp>
        <p:nvSpPr>
          <p:cNvPr id="13" name="Text Placeholder 12">
            <a:extLst>
              <a:ext uri="{FF2B5EF4-FFF2-40B4-BE49-F238E27FC236}">
                <a16:creationId xmlns:a16="http://schemas.microsoft.com/office/drawing/2014/main" id="{8777B014-1ED8-AE27-E968-4C68105C89FE}"/>
              </a:ext>
            </a:extLst>
          </p:cNvPr>
          <p:cNvSpPr>
            <a:spLocks noGrp="1"/>
          </p:cNvSpPr>
          <p:nvPr>
            <p:ph type="body" sz="quarter" idx="18"/>
          </p:nvPr>
        </p:nvSpPr>
        <p:spPr>
          <a:xfrm>
            <a:off x="360000" y="982520"/>
            <a:ext cx="11483998" cy="356423"/>
          </a:xfrm>
        </p:spPr>
        <p:txBody>
          <a:bodyPr/>
          <a:lstStyle/>
          <a:p>
            <a:r>
              <a:rPr lang="en-AU"/>
              <a:t>Musical context</a:t>
            </a:r>
          </a:p>
        </p:txBody>
      </p:sp>
      <p:sp>
        <p:nvSpPr>
          <p:cNvPr id="12" name="Text Placeholder 11">
            <a:extLst>
              <a:ext uri="{FF2B5EF4-FFF2-40B4-BE49-F238E27FC236}">
                <a16:creationId xmlns:a16="http://schemas.microsoft.com/office/drawing/2014/main" id="{CC7ECFBA-F9B6-C552-88A2-376329E2B818}"/>
              </a:ext>
            </a:extLst>
          </p:cNvPr>
          <p:cNvSpPr>
            <a:spLocks noGrp="1"/>
          </p:cNvSpPr>
          <p:nvPr>
            <p:ph type="body" sz="quarter" idx="17"/>
          </p:nvPr>
        </p:nvSpPr>
        <p:spPr>
          <a:xfrm>
            <a:off x="360000" y="1567086"/>
            <a:ext cx="6851028" cy="4807835"/>
          </a:xfrm>
        </p:spPr>
        <p:txBody>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Funk </a:t>
            </a:r>
            <a:r>
              <a:rPr lang="en-AU" sz="1800" dirty="0">
                <a:ea typeface="Calibri" panose="020F0502020204030204" pitchFamily="34" charset="0"/>
              </a:rPr>
              <a:t>music </a:t>
            </a:r>
            <a:r>
              <a:rPr lang="en-AU" sz="1800" dirty="0">
                <a:effectLst/>
                <a:latin typeface="Arial" panose="020B0604020202020204" pitchFamily="34" charset="0"/>
                <a:ea typeface="Calibri" panose="020F0502020204030204" pitchFamily="34" charset="0"/>
              </a:rPr>
              <a:t>originated in the 1960’s, blending elements of jazz, soul, gospel and </a:t>
            </a:r>
            <a:r>
              <a:rPr lang="en-AU" sz="1800" dirty="0">
                <a:effectLst/>
                <a:ea typeface="Calibri" panose="020F0502020204030204" pitchFamily="34" charset="0"/>
              </a:rPr>
              <a:t>rhythm and blues. </a:t>
            </a:r>
            <a:r>
              <a:rPr lang="en-AU" sz="1800" b="0" i="0" dirty="0">
                <a:solidFill>
                  <a:srgbClr val="000000"/>
                </a:solidFill>
                <a:effectLst/>
              </a:rPr>
              <a:t>Funk </a:t>
            </a:r>
            <a:r>
              <a:rPr lang="en-AU" sz="1800" dirty="0">
                <a:solidFill>
                  <a:srgbClr val="000000"/>
                </a:solidFill>
              </a:rPr>
              <a:t>became popular </a:t>
            </a:r>
            <a:r>
              <a:rPr lang="en-AU" sz="1800" b="0" i="0" dirty="0">
                <a:solidFill>
                  <a:srgbClr val="000000"/>
                </a:solidFill>
                <a:effectLst/>
              </a:rPr>
              <a:t>during a period of social activism and further developed as a genre during the 1970s.</a:t>
            </a:r>
            <a:endParaRPr lang="en-AU" sz="1800" dirty="0">
              <a:effectLst/>
              <a:ea typeface="Calibri" panose="020F0502020204030204" pitchFamily="34" charset="0"/>
            </a:endParaRPr>
          </a:p>
          <a:p>
            <a:r>
              <a:rPr lang="en-AU" sz="1800" b="0" i="0" dirty="0">
                <a:solidFill>
                  <a:srgbClr val="000000"/>
                </a:solidFill>
                <a:effectLst/>
              </a:rPr>
              <a:t>Funk musicians primarily use electronic instrumentation such as electric guitars and basses, synthesizers and organs; horns and additional percussion instruments may also be present. The bass guitar functions as a melodic instrument played in a percussive style. Funk music relies on a steady drumbeat which serves as the foundation for layers of different rhythmic patterns generated by the horn and rhythm sections.</a:t>
            </a:r>
            <a:endParaRPr lang="en-AU" sz="1800" dirty="0"/>
          </a:p>
        </p:txBody>
      </p:sp>
      <p:pic>
        <p:nvPicPr>
          <p:cNvPr id="4" name="Picture 3" descr="Herbie Hancock playing the keytar and another man playing the tenor saxophone.">
            <a:extLst>
              <a:ext uri="{FF2B5EF4-FFF2-40B4-BE49-F238E27FC236}">
                <a16:creationId xmlns:a16="http://schemas.microsoft.com/office/drawing/2014/main" id="{126FFC6D-933E-1D3F-5FF1-80033D76C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238" y="1160731"/>
            <a:ext cx="3156643" cy="4734964"/>
          </a:xfrm>
          <a:prstGeom prst="rect">
            <a:avLst/>
          </a:prstGeom>
        </p:spPr>
      </p:pic>
      <p:sp>
        <p:nvSpPr>
          <p:cNvPr id="5" name="TextBox 4">
            <a:extLst>
              <a:ext uri="{FF2B5EF4-FFF2-40B4-BE49-F238E27FC236}">
                <a16:creationId xmlns:a16="http://schemas.microsoft.com/office/drawing/2014/main" id="{642C2396-3ABE-2A1A-6A70-3E3A16876B43}"/>
              </a:ext>
            </a:extLst>
          </p:cNvPr>
          <p:cNvSpPr txBox="1"/>
          <p:nvPr/>
        </p:nvSpPr>
        <p:spPr>
          <a:xfrm>
            <a:off x="7805238" y="6046840"/>
            <a:ext cx="3318762" cy="310015"/>
          </a:xfrm>
          <a:prstGeom prst="rect">
            <a:avLst/>
          </a:prstGeom>
          <a:noFill/>
        </p:spPr>
        <p:txBody>
          <a:bodyPr wrap="none" lIns="0" tIns="0" rIns="0" bIns="0" rtlCol="0">
            <a:noAutofit/>
          </a:bodyPr>
          <a:lstStyle/>
          <a:p>
            <a:pPr algn="l"/>
            <a:r>
              <a:rPr lang="en-AU" sz="1000" dirty="0">
                <a:hlinkClick r:id="rId4"/>
              </a:rPr>
              <a:t>Herbie Hancock live in concert playing the keytar </a:t>
            </a:r>
            <a:r>
              <a:rPr lang="en-AU" sz="1000" dirty="0"/>
              <a:t>(2008) by </a:t>
            </a:r>
          </a:p>
          <a:p>
            <a:pPr algn="l"/>
            <a:r>
              <a:rPr lang="en-AU" sz="1000" dirty="0"/>
              <a:t>Marco Fedele is licensed under </a:t>
            </a:r>
            <a:r>
              <a:rPr lang="en-AU" sz="1000" dirty="0">
                <a:hlinkClick r:id="rId5"/>
              </a:rPr>
              <a:t>Creative commons 2.0</a:t>
            </a:r>
            <a:endParaRPr lang="en-AU" sz="1000" dirty="0"/>
          </a:p>
        </p:txBody>
      </p:sp>
      <p:sp>
        <p:nvSpPr>
          <p:cNvPr id="3" name="Slide Number Placeholder 2">
            <a:extLst>
              <a:ext uri="{FF2B5EF4-FFF2-40B4-BE49-F238E27FC236}">
                <a16:creationId xmlns:a16="http://schemas.microsoft.com/office/drawing/2014/main" id="{D596FCAD-9030-4D46-D74B-F45D633069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24263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62F9-21DE-8B93-49F2-5A01752ED2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AA8DBD-32DF-E1CD-2FD8-C170F1FD30E9}"/>
              </a:ext>
            </a:extLst>
          </p:cNvPr>
          <p:cNvSpPr>
            <a:spLocks noGrp="1"/>
          </p:cNvSpPr>
          <p:nvPr>
            <p:ph type="title"/>
          </p:nvPr>
        </p:nvSpPr>
        <p:spPr/>
        <p:txBody>
          <a:bodyPr/>
          <a:lstStyle/>
          <a:p>
            <a:r>
              <a:rPr lang="en-AU" dirty="0"/>
              <a:t>Activity 1.2</a:t>
            </a:r>
          </a:p>
        </p:txBody>
      </p:sp>
      <p:sp>
        <p:nvSpPr>
          <p:cNvPr id="4" name="Text Placeholder 12">
            <a:extLst>
              <a:ext uri="{FF2B5EF4-FFF2-40B4-BE49-F238E27FC236}">
                <a16:creationId xmlns:a16="http://schemas.microsoft.com/office/drawing/2014/main" id="{D58D9EAD-9EE7-8CA2-B93D-918AA1342FF7}"/>
              </a:ext>
            </a:extLst>
          </p:cNvPr>
          <p:cNvSpPr>
            <a:spLocks noGrp="1"/>
          </p:cNvSpPr>
          <p:nvPr>
            <p:ph type="body" sz="quarter" idx="18"/>
          </p:nvPr>
        </p:nvSpPr>
        <p:spPr>
          <a:xfrm>
            <a:off x="360000" y="982520"/>
            <a:ext cx="3436748" cy="356423"/>
          </a:xfrm>
        </p:spPr>
        <p:txBody>
          <a:bodyPr/>
          <a:lstStyle/>
          <a:p>
            <a:r>
              <a:rPr lang="en-AU" dirty="0">
                <a:latin typeface="Arial"/>
                <a:cs typeface="Arial"/>
              </a:rPr>
              <a:t>Musical characteristics of jazz</a:t>
            </a:r>
            <a:endParaRPr lang="en-AU" dirty="0"/>
          </a:p>
        </p:txBody>
      </p:sp>
      <p:grpSp>
        <p:nvGrpSpPr>
          <p:cNvPr id="16" name="Group 15">
            <a:extLst>
              <a:ext uri="{FF2B5EF4-FFF2-40B4-BE49-F238E27FC236}">
                <a16:creationId xmlns:a16="http://schemas.microsoft.com/office/drawing/2014/main" id="{35C641A3-67DF-6F35-6632-0D3B54730211}"/>
              </a:ext>
              <a:ext uri="{C183D7F6-B498-43B3-948B-1728B52AA6E4}">
                <adec:decorative xmlns:adec="http://schemas.microsoft.com/office/drawing/2017/decorative" val="1"/>
              </a:ext>
            </a:extLst>
          </p:cNvPr>
          <p:cNvGrpSpPr/>
          <p:nvPr/>
        </p:nvGrpSpPr>
        <p:grpSpPr>
          <a:xfrm>
            <a:off x="370063" y="269405"/>
            <a:ext cx="11498657" cy="6309624"/>
            <a:chOff x="370063" y="269405"/>
            <a:chExt cx="11498657" cy="6309624"/>
          </a:xfrm>
        </p:grpSpPr>
        <p:grpSp>
          <p:nvGrpSpPr>
            <p:cNvPr id="14" name="Group 13">
              <a:extLst>
                <a:ext uri="{FF2B5EF4-FFF2-40B4-BE49-F238E27FC236}">
                  <a16:creationId xmlns:a16="http://schemas.microsoft.com/office/drawing/2014/main" id="{E75B5F4B-9E43-DA02-5233-40D6696760C9}"/>
                </a:ext>
              </a:extLst>
            </p:cNvPr>
            <p:cNvGrpSpPr/>
            <p:nvPr/>
          </p:nvGrpSpPr>
          <p:grpSpPr>
            <a:xfrm>
              <a:off x="2602196" y="1557130"/>
              <a:ext cx="6887192" cy="3842438"/>
              <a:chOff x="2602196" y="1557130"/>
              <a:chExt cx="6887192" cy="3842438"/>
            </a:xfrm>
          </p:grpSpPr>
          <p:cxnSp>
            <p:nvCxnSpPr>
              <p:cNvPr id="20" name="Google Shape;194;p19">
                <a:extLst>
                  <a:ext uri="{FF2B5EF4-FFF2-40B4-BE49-F238E27FC236}">
                    <a16:creationId xmlns:a16="http://schemas.microsoft.com/office/drawing/2014/main" id="{538C92A6-CE8F-A8EA-5251-4E989A6681CF}"/>
                  </a:ext>
                  <a:ext uri="{C183D7F6-B498-43B3-948B-1728B52AA6E4}">
                    <adec:decorative xmlns:adec="http://schemas.microsoft.com/office/drawing/2017/decorative" val="0"/>
                  </a:ext>
                </a:extLst>
              </p:cNvPr>
              <p:cNvCxnSpPr>
                <a:cxnSpLocks/>
              </p:cNvCxnSpPr>
              <p:nvPr/>
            </p:nvCxnSpPr>
            <p:spPr>
              <a:xfrm flipH="1" flipV="1">
                <a:off x="2630220" y="2283057"/>
                <a:ext cx="2493115" cy="989538"/>
              </a:xfrm>
              <a:prstGeom prst="straightConnector1">
                <a:avLst/>
              </a:prstGeom>
              <a:noFill/>
              <a:ln w="19050" cap="flat" cmpd="sng">
                <a:solidFill>
                  <a:srgbClr val="0070C0"/>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DF64F43F-E159-5F43-DB66-BBA20537E1CD}"/>
                  </a:ext>
                  <a:ext uri="{C183D7F6-B498-43B3-948B-1728B52AA6E4}">
                    <adec:decorative xmlns:adec="http://schemas.microsoft.com/office/drawing/2017/decorative" val="0"/>
                  </a:ext>
                </a:extLst>
              </p:cNvPr>
              <p:cNvCxnSpPr>
                <a:cxnSpLocks/>
              </p:cNvCxnSpPr>
              <p:nvPr/>
            </p:nvCxnSpPr>
            <p:spPr>
              <a:xfrm flipH="1" flipV="1">
                <a:off x="6945983" y="3562040"/>
                <a:ext cx="2543405" cy="941227"/>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53E0B924-7366-18ED-DBC6-6E5F8E8BD8DF}"/>
                  </a:ext>
                  <a:ext uri="{C183D7F6-B498-43B3-948B-1728B52AA6E4}">
                    <adec:decorative xmlns:adec="http://schemas.microsoft.com/office/drawing/2017/decorative" val="0"/>
                  </a:ext>
                </a:extLst>
              </p:cNvPr>
              <p:cNvCxnSpPr>
                <a:cxnSpLocks/>
              </p:cNvCxnSpPr>
              <p:nvPr/>
            </p:nvCxnSpPr>
            <p:spPr>
              <a:xfrm flipH="1">
                <a:off x="6973271" y="2392017"/>
                <a:ext cx="2516117" cy="707502"/>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37DDAEC5-B468-4FD1-ED0E-30C5170610B8}"/>
                  </a:ext>
                  <a:ext uri="{C183D7F6-B498-43B3-948B-1728B52AA6E4}">
                    <adec:decorative xmlns:adec="http://schemas.microsoft.com/office/drawing/2017/decorative" val="0"/>
                  </a:ext>
                </a:extLst>
              </p:cNvPr>
              <p:cNvCxnSpPr>
                <a:cxnSpLocks/>
              </p:cNvCxnSpPr>
              <p:nvPr/>
            </p:nvCxnSpPr>
            <p:spPr>
              <a:xfrm flipH="1">
                <a:off x="2602196" y="3665195"/>
                <a:ext cx="2674136" cy="1043540"/>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131100D5-4E3E-60CF-B259-9ADB68BB3836}"/>
                  </a:ext>
                  <a:ext uri="{C183D7F6-B498-43B3-948B-1728B52AA6E4}">
                    <adec:decorative xmlns:adec="http://schemas.microsoft.com/office/drawing/2017/decorative" val="0"/>
                  </a:ext>
                </a:extLst>
              </p:cNvPr>
              <p:cNvCxnSpPr>
                <a:cxnSpLocks/>
              </p:cNvCxnSpPr>
              <p:nvPr/>
            </p:nvCxnSpPr>
            <p:spPr>
              <a:xfrm flipH="1" flipV="1">
                <a:off x="6050165" y="1557130"/>
                <a:ext cx="6333" cy="1370823"/>
              </a:xfrm>
              <a:prstGeom prst="straightConnector1">
                <a:avLst/>
              </a:prstGeom>
              <a:noFill/>
              <a:ln w="19050" cap="flat" cmpd="sng">
                <a:solidFill>
                  <a:srgbClr val="0070C0"/>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36E31016-5EA6-F185-0833-5C70E3F2F647}"/>
                  </a:ext>
                  <a:ext uri="{C183D7F6-B498-43B3-948B-1728B52AA6E4}">
                    <adec:decorative xmlns:adec="http://schemas.microsoft.com/office/drawing/2017/decorative" val="0"/>
                  </a:ext>
                </a:extLst>
              </p:cNvPr>
              <p:cNvCxnSpPr>
                <a:cxnSpLocks/>
                <a:stCxn id="5" idx="2"/>
              </p:cNvCxnSpPr>
              <p:nvPr/>
            </p:nvCxnSpPr>
            <p:spPr>
              <a:xfrm flipH="1">
                <a:off x="6050165" y="3989682"/>
                <a:ext cx="4554" cy="1409886"/>
              </a:xfrm>
              <a:prstGeom prst="straightConnector1">
                <a:avLst/>
              </a:prstGeom>
              <a:noFill/>
              <a:ln w="19050" cap="flat" cmpd="sng">
                <a:solidFill>
                  <a:srgbClr val="9B6808"/>
                </a:solidFill>
                <a:prstDash val="solid"/>
                <a:round/>
                <a:headEnd type="none" w="med" len="med"/>
                <a:tailEnd type="none" w="med" len="med"/>
              </a:ln>
            </p:spPr>
          </p:cxnSp>
        </p:grpSp>
        <p:sp>
          <p:nvSpPr>
            <p:cNvPr id="15" name="Google Shape;189;p19">
              <a:extLst>
                <a:ext uri="{FF2B5EF4-FFF2-40B4-BE49-F238E27FC236}">
                  <a16:creationId xmlns:a16="http://schemas.microsoft.com/office/drawing/2014/main" id="{9097F131-CB15-F1EC-D168-7A0F6DF6ACF7}"/>
                </a:ext>
                <a:ext uri="{C183D7F6-B498-43B3-948B-1728B52AA6E4}">
                  <adec:decorative xmlns:adec="http://schemas.microsoft.com/office/drawing/2017/decorative" val="0"/>
                </a:ext>
              </a:extLst>
            </p:cNvPr>
            <p:cNvSpPr/>
            <p:nvPr/>
          </p:nvSpPr>
          <p:spPr>
            <a:xfrm>
              <a:off x="373161" y="1743196"/>
              <a:ext cx="2462647" cy="1557946"/>
            </a:xfrm>
            <a:prstGeom prst="roundRect">
              <a:avLst>
                <a:gd name="adj" fmla="val 16667"/>
              </a:avLst>
            </a:prstGeom>
            <a:solidFill>
              <a:schemeClr val="accent4"/>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1400"/>
            </a:p>
          </p:txBody>
        </p:sp>
        <p:sp>
          <p:nvSpPr>
            <p:cNvPr id="11" name="Google Shape;185;p19">
              <a:extLst>
                <a:ext uri="{FF2B5EF4-FFF2-40B4-BE49-F238E27FC236}">
                  <a16:creationId xmlns:a16="http://schemas.microsoft.com/office/drawing/2014/main" id="{C4F4FD9C-921E-0AB1-483C-ACDDA31690FC}"/>
                </a:ext>
                <a:ext uri="{C183D7F6-B498-43B3-948B-1728B52AA6E4}">
                  <adec:decorative xmlns:adec="http://schemas.microsoft.com/office/drawing/2017/decorative" val="0"/>
                </a:ext>
              </a:extLst>
            </p:cNvPr>
            <p:cNvSpPr/>
            <p:nvPr/>
          </p:nvSpPr>
          <p:spPr>
            <a:xfrm>
              <a:off x="9280124" y="3295960"/>
              <a:ext cx="2588596" cy="2945115"/>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1400"/>
            </a:p>
          </p:txBody>
        </p:sp>
        <p:sp>
          <p:nvSpPr>
            <p:cNvPr id="13" name="Google Shape;187;p19">
              <a:extLst>
                <a:ext uri="{FF2B5EF4-FFF2-40B4-BE49-F238E27FC236}">
                  <a16:creationId xmlns:a16="http://schemas.microsoft.com/office/drawing/2014/main" id="{BC16B066-8B18-5F3A-C5C2-E05849EC2B85}"/>
                </a:ext>
                <a:ext uri="{C183D7F6-B498-43B3-948B-1728B52AA6E4}">
                  <adec:decorative xmlns:adec="http://schemas.microsoft.com/office/drawing/2017/decorative" val="0"/>
                </a:ext>
              </a:extLst>
            </p:cNvPr>
            <p:cNvSpPr/>
            <p:nvPr/>
          </p:nvSpPr>
          <p:spPr>
            <a:xfrm>
              <a:off x="9284671" y="463928"/>
              <a:ext cx="2462647" cy="2322381"/>
            </a:xfrm>
            <a:prstGeom prst="roundRect">
              <a:avLst>
                <a:gd name="adj" fmla="val 16667"/>
              </a:avLst>
            </a:prstGeom>
            <a:solidFill>
              <a:schemeClr val="accent6"/>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1400"/>
            </a:p>
          </p:txBody>
        </p:sp>
        <p:sp>
          <p:nvSpPr>
            <p:cNvPr id="19" name="Google Shape;193;p19">
              <a:extLst>
                <a:ext uri="{FF2B5EF4-FFF2-40B4-BE49-F238E27FC236}">
                  <a16:creationId xmlns:a16="http://schemas.microsoft.com/office/drawing/2014/main" id="{27A3B0FA-A0BE-F506-3183-0E8B28DE649D}"/>
                </a:ext>
                <a:ext uri="{C183D7F6-B498-43B3-948B-1728B52AA6E4}">
                  <adec:decorative xmlns:adec="http://schemas.microsoft.com/office/drawing/2017/decorative" val="0"/>
                </a:ext>
              </a:extLst>
            </p:cNvPr>
            <p:cNvSpPr/>
            <p:nvPr/>
          </p:nvSpPr>
          <p:spPr>
            <a:xfrm>
              <a:off x="370063" y="3839721"/>
              <a:ext cx="2462647" cy="2587584"/>
            </a:xfrm>
            <a:prstGeom prst="roundRect">
              <a:avLst>
                <a:gd name="adj" fmla="val 16667"/>
              </a:avLst>
            </a:prstGeom>
            <a:solidFill>
              <a:schemeClr val="accent2">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1400"/>
            </a:p>
          </p:txBody>
        </p:sp>
        <p:sp>
          <p:nvSpPr>
            <p:cNvPr id="68" name="Google Shape;191;p19">
              <a:extLst>
                <a:ext uri="{FF2B5EF4-FFF2-40B4-BE49-F238E27FC236}">
                  <a16:creationId xmlns:a16="http://schemas.microsoft.com/office/drawing/2014/main" id="{3A025B90-8F2C-C7F6-1EBC-7576A40801CC}"/>
                </a:ext>
                <a:ext uri="{C183D7F6-B498-43B3-948B-1728B52AA6E4}">
                  <adec:decorative xmlns:adec="http://schemas.microsoft.com/office/drawing/2017/decorative" val="0"/>
                </a:ext>
              </a:extLst>
            </p:cNvPr>
            <p:cNvSpPr/>
            <p:nvPr/>
          </p:nvSpPr>
          <p:spPr>
            <a:xfrm>
              <a:off x="4232277" y="5378191"/>
              <a:ext cx="4209357" cy="1200838"/>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1400"/>
            </a:p>
          </p:txBody>
        </p:sp>
        <p:sp>
          <p:nvSpPr>
            <p:cNvPr id="69" name="Google Shape;186;p19">
              <a:extLst>
                <a:ext uri="{FF2B5EF4-FFF2-40B4-BE49-F238E27FC236}">
                  <a16:creationId xmlns:a16="http://schemas.microsoft.com/office/drawing/2014/main" id="{9F76E6D8-2D3D-AC08-58EC-8433597C8479}"/>
                </a:ext>
                <a:ext uri="{C183D7F6-B498-43B3-948B-1728B52AA6E4}">
                  <adec:decorative xmlns:adec="http://schemas.microsoft.com/office/drawing/2017/decorative" val="0"/>
                </a:ext>
              </a:extLst>
            </p:cNvPr>
            <p:cNvSpPr/>
            <p:nvPr/>
          </p:nvSpPr>
          <p:spPr>
            <a:xfrm>
              <a:off x="3949148" y="269405"/>
              <a:ext cx="4492485" cy="1384544"/>
            </a:xfrm>
            <a:prstGeom prst="roundRect">
              <a:avLst>
                <a:gd name="adj" fmla="val 16667"/>
              </a:avLst>
            </a:prstGeom>
            <a:solidFill>
              <a:schemeClr val="accent3">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US" sz="1400"/>
            </a:p>
          </p:txBody>
        </p:sp>
      </p:grpSp>
      <p:grpSp>
        <p:nvGrpSpPr>
          <p:cNvPr id="6" name="Group 5" descr="Jazz and its characteristics: structure, texture, pitch, duration, performing media and timbre, dynamics and expression">
            <a:extLst>
              <a:ext uri="{FF2B5EF4-FFF2-40B4-BE49-F238E27FC236}">
                <a16:creationId xmlns:a16="http://schemas.microsoft.com/office/drawing/2014/main" id="{F51E1BED-C7B9-DB6C-8169-6D469FA4CFAD}"/>
              </a:ext>
            </a:extLst>
          </p:cNvPr>
          <p:cNvGrpSpPr/>
          <p:nvPr/>
        </p:nvGrpSpPr>
        <p:grpSpPr>
          <a:xfrm>
            <a:off x="3151368" y="1912525"/>
            <a:ext cx="5819292" cy="3164689"/>
            <a:chOff x="3151368" y="1912525"/>
            <a:chExt cx="5819292" cy="3164689"/>
          </a:xfrm>
        </p:grpSpPr>
        <p:sp>
          <p:nvSpPr>
            <p:cNvPr id="5" name="Google Shape;179;p19" descr="Topic">
              <a:extLst>
                <a:ext uri="{FF2B5EF4-FFF2-40B4-BE49-F238E27FC236}">
                  <a16:creationId xmlns:a16="http://schemas.microsoft.com/office/drawing/2014/main" id="{86CF224A-6477-C88C-7777-55CF117CB1A7}"/>
                </a:ext>
              </a:extLst>
            </p:cNvPr>
            <p:cNvSpPr/>
            <p:nvPr/>
          </p:nvSpPr>
          <p:spPr>
            <a:xfrm>
              <a:off x="5132073" y="2946142"/>
              <a:ext cx="1845292" cy="1043540"/>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a:solidFill>
                    <a:schemeClr val="tx1"/>
                  </a:solidFill>
                  <a:latin typeface="Arial" panose="020B0604020202020204" pitchFamily="34" charset="0"/>
                  <a:ea typeface="Rockwell"/>
                  <a:cs typeface="Arial" panose="020B0604020202020204" pitchFamily="34" charset="0"/>
                  <a:sym typeface="Montserrat"/>
                </a:rPr>
                <a:t>Jazz</a:t>
              </a:r>
              <a:endParaRPr sz="2000">
                <a:solidFill>
                  <a:schemeClr val="tx1"/>
                </a:solidFill>
                <a:latin typeface="Arial" panose="020B0604020202020204" pitchFamily="34" charset="0"/>
                <a:ea typeface="Rockwell"/>
                <a:cs typeface="Arial" panose="020B0604020202020204" pitchFamily="34" charset="0"/>
                <a:sym typeface="Rockwell"/>
              </a:endParaRPr>
            </a:p>
          </p:txBody>
        </p:sp>
        <p:sp>
          <p:nvSpPr>
            <p:cNvPr id="8" name="Google Shape;182;p19">
              <a:extLst>
                <a:ext uri="{FF2B5EF4-FFF2-40B4-BE49-F238E27FC236}">
                  <a16:creationId xmlns:a16="http://schemas.microsoft.com/office/drawing/2014/main" id="{1A208053-5A8B-BE86-CC56-AFB46CA37B27}"/>
                </a:ext>
              </a:extLst>
            </p:cNvPr>
            <p:cNvSpPr/>
            <p:nvPr/>
          </p:nvSpPr>
          <p:spPr>
            <a:xfrm>
              <a:off x="3151368" y="3929320"/>
              <a:ext cx="1671241" cy="573947"/>
            </a:xfrm>
            <a:prstGeom prst="roundRect">
              <a:avLst>
                <a:gd name="adj" fmla="val 16667"/>
              </a:avLst>
            </a:prstGeom>
            <a:solidFill>
              <a:schemeClr val="accent2">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Performing media and timbre</a:t>
              </a:r>
              <a:endParaRPr dirty="0">
                <a:latin typeface="Arial" panose="020B0604020202020204" pitchFamily="34" charset="0"/>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4698CBD6-D215-0DA8-FA65-0730E28D5B3F}"/>
                </a:ext>
              </a:extLst>
            </p:cNvPr>
            <p:cNvSpPr/>
            <p:nvPr/>
          </p:nvSpPr>
          <p:spPr>
            <a:xfrm>
              <a:off x="3182467" y="2499335"/>
              <a:ext cx="1486191" cy="573947"/>
            </a:xfrm>
            <a:prstGeom prst="roundRect">
              <a:avLst>
                <a:gd name="adj" fmla="val 16667"/>
              </a:avLst>
            </a:prstGeom>
            <a:solidFill>
              <a:schemeClr val="accent4"/>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Structure</a:t>
              </a:r>
              <a:endParaRPr dirty="0">
                <a:latin typeface="Arial" panose="020B0604020202020204" pitchFamily="34" charset="0"/>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628ADD05-C5CA-532B-E20A-1C432A086628}"/>
                </a:ext>
              </a:extLst>
            </p:cNvPr>
            <p:cNvSpPr/>
            <p:nvPr/>
          </p:nvSpPr>
          <p:spPr>
            <a:xfrm>
              <a:off x="5315913" y="1912525"/>
              <a:ext cx="1486191" cy="573947"/>
            </a:xfrm>
            <a:prstGeom prst="roundRect">
              <a:avLst>
                <a:gd name="adj" fmla="val 16667"/>
              </a:avLst>
            </a:prstGeom>
            <a:solidFill>
              <a:schemeClr val="accent3">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Texture</a:t>
              </a:r>
              <a:endParaRPr dirty="0">
                <a:latin typeface="Arial" panose="020B0604020202020204" pitchFamily="34" charset="0"/>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D3EA3763-0D8F-138F-CD24-07AD8BE6047A}"/>
                </a:ext>
              </a:extLst>
            </p:cNvPr>
            <p:cNvSpPr/>
            <p:nvPr/>
          </p:nvSpPr>
          <p:spPr>
            <a:xfrm>
              <a:off x="7484469" y="2499336"/>
              <a:ext cx="1486191" cy="573947"/>
            </a:xfrm>
            <a:prstGeom prst="roundRect">
              <a:avLst>
                <a:gd name="adj" fmla="val 16667"/>
              </a:avLst>
            </a:prstGeom>
            <a:solidFill>
              <a:schemeClr val="accent6"/>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Pitch</a:t>
              </a:r>
              <a:endParaRPr dirty="0">
                <a:latin typeface="Arial" panose="020B0604020202020204" pitchFamily="34" charset="0"/>
                <a:cs typeface="Arial" panose="020B0604020202020204" pitchFamily="34" charset="0"/>
                <a:sym typeface="Montserrat"/>
              </a:endParaRPr>
            </a:p>
          </p:txBody>
        </p:sp>
        <p:sp>
          <p:nvSpPr>
            <p:cNvPr id="7" name="Google Shape;181;p19">
              <a:extLst>
                <a:ext uri="{FF2B5EF4-FFF2-40B4-BE49-F238E27FC236}">
                  <a16:creationId xmlns:a16="http://schemas.microsoft.com/office/drawing/2014/main" id="{A4E8AE9B-448E-5C84-6999-8E302BB19B09}"/>
                </a:ext>
              </a:extLst>
            </p:cNvPr>
            <p:cNvSpPr/>
            <p:nvPr/>
          </p:nvSpPr>
          <p:spPr>
            <a:xfrm>
              <a:off x="7484469" y="3763843"/>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dirty="0">
                  <a:solidFill>
                    <a:schemeClr val="tx1"/>
                  </a:solidFill>
                  <a:latin typeface="Arial" panose="020B0604020202020204" pitchFamily="34" charset="0"/>
                  <a:ea typeface="Montserrat"/>
                  <a:cs typeface="Arial" panose="020B0604020202020204" pitchFamily="34" charset="0"/>
                  <a:sym typeface="Montserrat"/>
                </a:rPr>
                <a:t>Duration</a:t>
              </a:r>
              <a:endParaRPr dirty="0">
                <a:solidFill>
                  <a:schemeClr val="tx1"/>
                </a:solidFill>
                <a:latin typeface="Arial" panose="020B0604020202020204" pitchFamily="34" charset="0"/>
                <a:ea typeface="Montserrat"/>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C9FB61B2-4106-9320-AEF6-CA17D2B3564A}"/>
                </a:ext>
              </a:extLst>
            </p:cNvPr>
            <p:cNvSpPr/>
            <p:nvPr/>
          </p:nvSpPr>
          <p:spPr>
            <a:xfrm>
              <a:off x="5307070" y="4503267"/>
              <a:ext cx="1608600"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Dynamics and expression</a:t>
              </a:r>
              <a:endParaRPr dirty="0">
                <a:latin typeface="Arial" panose="020B0604020202020204" pitchFamily="34" charset="0"/>
                <a:cs typeface="Arial" panose="020B0604020202020204" pitchFamily="34" charset="0"/>
                <a:sym typeface="Montserrat"/>
              </a:endParaRPr>
            </a:p>
          </p:txBody>
        </p:sp>
      </p:grpSp>
      <p:sp>
        <p:nvSpPr>
          <p:cNvPr id="2" name="Slide Number Placeholder 1">
            <a:extLst>
              <a:ext uri="{FF2B5EF4-FFF2-40B4-BE49-F238E27FC236}">
                <a16:creationId xmlns:a16="http://schemas.microsoft.com/office/drawing/2014/main" id="{F249DAB2-E1F6-4B0B-19E4-403A0F85EA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98874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52330-C0B5-6305-472F-F455F4D655C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3169E3A-ED1F-10E3-8C76-9BAA81489C8C}"/>
              </a:ext>
            </a:extLst>
          </p:cNvPr>
          <p:cNvSpPr>
            <a:spLocks noGrp="1"/>
          </p:cNvSpPr>
          <p:nvPr>
            <p:ph type="title"/>
          </p:nvPr>
        </p:nvSpPr>
        <p:spPr>
          <a:xfrm>
            <a:off x="359999" y="360000"/>
            <a:ext cx="11483999" cy="545601"/>
          </a:xfrm>
        </p:spPr>
        <p:txBody>
          <a:bodyPr/>
          <a:lstStyle/>
          <a:p>
            <a:r>
              <a:rPr lang="en-AU" dirty="0">
                <a:latin typeface="Arial"/>
                <a:cs typeface="Arial"/>
              </a:rPr>
              <a:t>Activity 6.1 – what is funk? (2)</a:t>
            </a:r>
            <a:endParaRPr lang="en-AU" dirty="0"/>
          </a:p>
        </p:txBody>
      </p:sp>
      <p:sp>
        <p:nvSpPr>
          <p:cNvPr id="13" name="Text Placeholder 12">
            <a:extLst>
              <a:ext uri="{FF2B5EF4-FFF2-40B4-BE49-F238E27FC236}">
                <a16:creationId xmlns:a16="http://schemas.microsoft.com/office/drawing/2014/main" id="{67078953-F44A-F16A-F9AA-CB8E7D81F8E7}"/>
              </a:ext>
            </a:extLst>
          </p:cNvPr>
          <p:cNvSpPr>
            <a:spLocks noGrp="1"/>
          </p:cNvSpPr>
          <p:nvPr>
            <p:ph type="body" sz="quarter" idx="18"/>
          </p:nvPr>
        </p:nvSpPr>
        <p:spPr>
          <a:xfrm>
            <a:off x="360000" y="982520"/>
            <a:ext cx="11483998" cy="356423"/>
          </a:xfrm>
        </p:spPr>
        <p:txBody>
          <a:bodyPr/>
          <a:lstStyle/>
          <a:p>
            <a:r>
              <a:rPr lang="en-AU" dirty="0"/>
              <a:t>Musical characteristics</a:t>
            </a:r>
          </a:p>
        </p:txBody>
      </p:sp>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9B7EC3FD-217B-A617-3849-43CABBCFA462}"/>
                  </a:ext>
                </a:extLst>
              </p:cNvPr>
              <p:cNvSpPr>
                <a:spLocks noGrp="1"/>
              </p:cNvSpPr>
              <p:nvPr>
                <p:ph type="body" sz="quarter" idx="17"/>
              </p:nvPr>
            </p:nvSpPr>
            <p:spPr>
              <a:xfrm>
                <a:off x="359998" y="1735081"/>
                <a:ext cx="6955201" cy="4960919"/>
              </a:xfrm>
            </p:spPr>
            <p:txBody>
              <a:bodyPr/>
              <a:lstStyle/>
              <a:p>
                <a:pPr marL="285750" indent="-285750">
                  <a:lnSpc>
                    <a:spcPct val="10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16</a:t>
                </a:r>
                <a:r>
                  <a:rPr lang="en-AU" sz="1800" baseline="30000" dirty="0">
                    <a:effectLst/>
                    <a:ea typeface="Calibri" panose="020F0502020204030204" pitchFamily="34" charset="0"/>
                  </a:rPr>
                  <a:t>th</a:t>
                </a:r>
                <a:r>
                  <a:rPr lang="en-AU" sz="1800" dirty="0">
                    <a:effectLst/>
                    <a:ea typeface="Calibri" panose="020F0502020204030204" pitchFamily="34" charset="0"/>
                  </a:rPr>
                  <a:t> (semiquaver) groove with a strong down beat</a:t>
                </a:r>
              </a:p>
              <a:p>
                <a:pPr marL="285750" indent="-285750">
                  <a:lnSpc>
                    <a:spcPct val="100000"/>
                  </a:lnSpc>
                  <a:spcBef>
                    <a:spcPts val="1200"/>
                  </a:spcBef>
                  <a:spcAft>
                    <a:spcPts val="600"/>
                  </a:spcAft>
                  <a:buFont typeface="Arial" panose="020B0604020202020204" pitchFamily="34" charset="0"/>
                  <a:buChar char="•"/>
                </a:pPr>
                <a14:m>
                  <m:oMath xmlns:m="http://schemas.openxmlformats.org/officeDocument/2006/math">
                    <m:f>
                      <m:fPr>
                        <m:type m:val="noBar"/>
                        <m:ctrlPr>
                          <a:rPr lang="en-AU" sz="1800" i="1" smtClean="0">
                            <a:effectLst/>
                            <a:latin typeface="Cambria Math" panose="02040503050406030204" pitchFamily="18" charset="0"/>
                            <a:ea typeface="Calibri" panose="020F0502020204030204" pitchFamily="34" charset="0"/>
                          </a:rPr>
                        </m:ctrlPr>
                      </m:fPr>
                      <m:num>
                        <m:r>
                          <a:rPr lang="en-AU" sz="1800" b="0" i="1" smtClean="0">
                            <a:effectLst/>
                            <a:latin typeface="Cambria Math" panose="02040503050406030204" pitchFamily="18" charset="0"/>
                            <a:ea typeface="Calibri" panose="020F0502020204030204" pitchFamily="34" charset="0"/>
                          </a:rPr>
                          <m:t>4</m:t>
                        </m:r>
                      </m:num>
                      <m:den>
                        <m:r>
                          <a:rPr lang="en-AU" sz="1800" b="0" i="1" smtClean="0">
                            <a:effectLst/>
                            <a:latin typeface="Cambria Math" panose="02040503050406030204" pitchFamily="18" charset="0"/>
                            <a:ea typeface="Calibri" panose="020F0502020204030204" pitchFamily="34" charset="0"/>
                          </a:rPr>
                          <m:t>4</m:t>
                        </m:r>
                      </m:den>
                    </m:f>
                  </m:oMath>
                </a14:m>
                <a:r>
                  <a:rPr lang="en-AU" sz="1800" dirty="0">
                    <a:effectLst/>
                    <a:ea typeface="Calibri" panose="020F0502020204030204" pitchFamily="34" charset="0"/>
                  </a:rPr>
                  <a:t> time, moderate – fast tempo</a:t>
                </a:r>
              </a:p>
              <a:p>
                <a:pPr marL="285750" indent="-285750">
                  <a:lnSpc>
                    <a:spcPct val="100000"/>
                  </a:lnSpc>
                  <a:spcBef>
                    <a:spcPts val="1200"/>
                  </a:spcBef>
                  <a:spcAft>
                    <a:spcPts val="600"/>
                  </a:spcAft>
                  <a:buFont typeface="Arial" panose="020B0604020202020204" pitchFamily="34" charset="0"/>
                  <a:buChar char="•"/>
                </a:pPr>
                <a:r>
                  <a:rPr lang="en-AU" sz="1800" dirty="0">
                    <a:ea typeface="Calibri" panose="020F0502020204030204" pitchFamily="34" charset="0"/>
                  </a:rPr>
                  <a:t>s</a:t>
                </a:r>
                <a:r>
                  <a:rPr lang="en-AU" sz="1800" dirty="0">
                    <a:effectLst/>
                    <a:ea typeface="Calibri" panose="020F0502020204030204" pitchFamily="34" charset="0"/>
                  </a:rPr>
                  <a:t>yncopation and use of polyrhythms</a:t>
                </a:r>
              </a:p>
              <a:p>
                <a:pPr marL="285750" indent="-285750">
                  <a:lnSpc>
                    <a:spcPct val="10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chordal accompaniment is often based on a vamp and uses extended chords (for example, 7</a:t>
                </a:r>
                <a:r>
                  <a:rPr lang="en-AU" sz="1800" baseline="30000" dirty="0">
                    <a:effectLst/>
                    <a:ea typeface="Calibri" panose="020F0502020204030204" pitchFamily="34" charset="0"/>
                  </a:rPr>
                  <a:t>th</a:t>
                </a:r>
                <a:r>
                  <a:rPr lang="en-AU" sz="1800" dirty="0">
                    <a:effectLst/>
                    <a:ea typeface="Calibri" panose="020F0502020204030204" pitchFamily="34" charset="0"/>
                  </a:rPr>
                  <a:t>s)</a:t>
                </a:r>
              </a:p>
              <a:p>
                <a:pPr marL="285750" indent="-285750">
                  <a:lnSpc>
                    <a:spcPct val="10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strong, syncopated bass lines and riffs</a:t>
                </a:r>
              </a:p>
              <a:p>
                <a:pPr marL="285750" indent="-285750">
                  <a:lnSpc>
                    <a:spcPct val="100000"/>
                  </a:lnSpc>
                  <a:spcBef>
                    <a:spcPts val="1200"/>
                  </a:spcBef>
                  <a:spcAft>
                    <a:spcPts val="600"/>
                  </a:spcAft>
                  <a:buFont typeface="Arial" panose="020B0604020202020204" pitchFamily="34" charset="0"/>
                  <a:buChar char="•"/>
                </a:pPr>
                <a:r>
                  <a:rPr lang="en-AU" sz="1800" dirty="0">
                    <a:ea typeface="Calibri" panose="020F0502020204030204" pitchFamily="34" charset="0"/>
                  </a:rPr>
                  <a:t>s</a:t>
                </a:r>
                <a:r>
                  <a:rPr lang="en-AU" sz="1800" dirty="0">
                    <a:effectLst/>
                    <a:ea typeface="Calibri" panose="020F0502020204030204" pitchFamily="34" charset="0"/>
                  </a:rPr>
                  <a:t>olos are improvised</a:t>
                </a:r>
              </a:p>
              <a:p>
                <a:pPr marL="285750" indent="-285750">
                  <a:lnSpc>
                    <a:spcPct val="100000"/>
                  </a:lnSpc>
                  <a:spcBef>
                    <a:spcPts val="1200"/>
                  </a:spcBef>
                  <a:spcAft>
                    <a:spcPts val="600"/>
                  </a:spcAft>
                  <a:buFont typeface="Arial" panose="020B0604020202020204" pitchFamily="34" charset="0"/>
                  <a:buChar char="•"/>
                </a:pPr>
                <a:r>
                  <a:rPr lang="en-AU" sz="1800" dirty="0">
                    <a:ea typeface="Calibri" panose="020F0502020204030204" pitchFamily="34" charset="0"/>
                  </a:rPr>
                  <a:t>t</a:t>
                </a:r>
                <a:r>
                  <a:rPr lang="en-AU" sz="1800" dirty="0">
                    <a:effectLst/>
                    <a:ea typeface="Calibri" panose="020F0502020204030204" pitchFamily="34" charset="0"/>
                  </a:rPr>
                  <a:t>he rhythm section is expanded to include synthesizers</a:t>
                </a:r>
              </a:p>
              <a:p>
                <a:pPr marL="285750" indent="-285750">
                  <a:lnSpc>
                    <a:spcPct val="10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backing vocals and/or horns provide harmonised backing figures</a:t>
                </a:r>
              </a:p>
              <a:p>
                <a:pPr marL="285750" indent="-285750">
                  <a:lnSpc>
                    <a:spcPct val="100000"/>
                  </a:lnSpc>
                  <a:spcBef>
                    <a:spcPts val="1200"/>
                  </a:spcBef>
                  <a:spcAft>
                    <a:spcPts val="600"/>
                  </a:spcAft>
                  <a:buFont typeface="Arial" panose="020B0604020202020204" pitchFamily="34" charset="0"/>
                  <a:buChar char="•"/>
                </a:pPr>
                <a:r>
                  <a:rPr lang="en-AU" sz="1800" dirty="0">
                    <a:effectLst/>
                    <a:ea typeface="Calibri" panose="020F0502020204030204" pitchFamily="34" charset="0"/>
                  </a:rPr>
                  <a:t>strummed electric guitar patterns (comping)</a:t>
                </a:r>
                <a:endParaRPr lang="en-AU" sz="1800" dirty="0"/>
              </a:p>
            </p:txBody>
          </p:sp>
        </mc:Choice>
        <mc:Fallback xmlns="">
          <p:sp>
            <p:nvSpPr>
              <p:cNvPr id="12" name="Text Placeholder 11">
                <a:extLst>
                  <a:ext uri="{FF2B5EF4-FFF2-40B4-BE49-F238E27FC236}">
                    <a16:creationId xmlns:a16="http://schemas.microsoft.com/office/drawing/2014/main" id="{9B7EC3FD-217B-A617-3849-43CABBCFA462}"/>
                  </a:ext>
                </a:extLst>
              </p:cNvPr>
              <p:cNvSpPr>
                <a:spLocks noGrp="1" noRot="1" noChangeAspect="1" noMove="1" noResize="1" noEditPoints="1" noAdjustHandles="1" noChangeArrowheads="1" noChangeShapeType="1" noTextEdit="1"/>
              </p:cNvSpPr>
              <p:nvPr>
                <p:ph type="body" sz="quarter" idx="17"/>
              </p:nvPr>
            </p:nvSpPr>
            <p:spPr>
              <a:xfrm>
                <a:off x="359998" y="1735081"/>
                <a:ext cx="6955201" cy="4960919"/>
              </a:xfrm>
              <a:blipFill>
                <a:blip r:embed="rId3"/>
                <a:stretch>
                  <a:fillRect l="-1840" t="-1599"/>
                </a:stretch>
              </a:blipFill>
            </p:spPr>
            <p:txBody>
              <a:bodyPr/>
              <a:lstStyle/>
              <a:p>
                <a:r>
                  <a:rPr lang="en-AU">
                    <a:noFill/>
                  </a:rPr>
                  <a:t> </a:t>
                </a:r>
              </a:p>
            </p:txBody>
          </p:sp>
        </mc:Fallback>
      </mc:AlternateContent>
      <p:pic>
        <p:nvPicPr>
          <p:cNvPr id="4" name="Picture 3" descr="Cory Henry playing the synthesizer.">
            <a:extLst>
              <a:ext uri="{FF2B5EF4-FFF2-40B4-BE49-F238E27FC236}">
                <a16:creationId xmlns:a16="http://schemas.microsoft.com/office/drawing/2014/main" id="{C751ABFA-E1BC-A00C-071D-AD38B6C67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215" y="2603312"/>
            <a:ext cx="4034180" cy="3272168"/>
          </a:xfrm>
          <a:prstGeom prst="rect">
            <a:avLst/>
          </a:prstGeom>
        </p:spPr>
      </p:pic>
      <p:sp>
        <p:nvSpPr>
          <p:cNvPr id="5" name="TextBox 4">
            <a:extLst>
              <a:ext uri="{FF2B5EF4-FFF2-40B4-BE49-F238E27FC236}">
                <a16:creationId xmlns:a16="http://schemas.microsoft.com/office/drawing/2014/main" id="{519BBBF8-F238-BD07-342E-7380FAA9A7AC}"/>
              </a:ext>
            </a:extLst>
          </p:cNvPr>
          <p:cNvSpPr txBox="1"/>
          <p:nvPr/>
        </p:nvSpPr>
        <p:spPr>
          <a:xfrm>
            <a:off x="7690215" y="6013440"/>
            <a:ext cx="4060485" cy="310015"/>
          </a:xfrm>
          <a:prstGeom prst="rect">
            <a:avLst/>
          </a:prstGeom>
          <a:noFill/>
        </p:spPr>
        <p:txBody>
          <a:bodyPr wrap="none" lIns="0" tIns="0" rIns="0" bIns="0" rtlCol="0">
            <a:noAutofit/>
          </a:bodyPr>
          <a:lstStyle/>
          <a:p>
            <a:pPr algn="l"/>
            <a:r>
              <a:rPr lang="en-AU" sz="1000" dirty="0">
                <a:hlinkClick r:id="rId5"/>
              </a:rPr>
              <a:t>Cory Henry and the Funk Apostles </a:t>
            </a:r>
            <a:r>
              <a:rPr lang="en-AU" sz="1000" dirty="0"/>
              <a:t>(2017) by </a:t>
            </a:r>
            <a:r>
              <a:rPr lang="en-AU" sz="1000" dirty="0">
                <a:hlinkClick r:id="rId6"/>
              </a:rPr>
              <a:t>Tore </a:t>
            </a:r>
            <a:r>
              <a:rPr lang="en-AU" sz="1000" dirty="0" err="1">
                <a:hlinkClick r:id="rId6"/>
              </a:rPr>
              <a:t>Saetre</a:t>
            </a:r>
            <a:r>
              <a:rPr lang="en-AU" sz="1000" dirty="0">
                <a:hlinkClick r:id="rId6"/>
              </a:rPr>
              <a:t> </a:t>
            </a:r>
            <a:r>
              <a:rPr lang="en-AU" sz="1000" dirty="0"/>
              <a:t>/ Wikimedia</a:t>
            </a:r>
          </a:p>
          <a:p>
            <a:pPr algn="l"/>
            <a:r>
              <a:rPr lang="en-AU" sz="1000" dirty="0"/>
              <a:t> is licensed under </a:t>
            </a:r>
            <a:r>
              <a:rPr lang="en-AU" sz="1000" dirty="0">
                <a:hlinkClick r:id="rId7"/>
              </a:rPr>
              <a:t>Creative commons SA 4.0</a:t>
            </a:r>
            <a:endParaRPr lang="en-AU" sz="1000" dirty="0"/>
          </a:p>
        </p:txBody>
      </p:sp>
      <p:sp>
        <p:nvSpPr>
          <p:cNvPr id="3" name="Slide Number Placeholder 2">
            <a:extLst>
              <a:ext uri="{FF2B5EF4-FFF2-40B4-BE49-F238E27FC236}">
                <a16:creationId xmlns:a16="http://schemas.microsoft.com/office/drawing/2014/main" id="{B5DFC262-7249-F11F-1373-E2FC32146E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31166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4CBB6B-6765-CE80-6F18-FEC69448A02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2556075-EFE3-CE89-5070-AB71BC5D654A}"/>
              </a:ext>
            </a:extLst>
          </p:cNvPr>
          <p:cNvSpPr>
            <a:spLocks noGrp="1"/>
          </p:cNvSpPr>
          <p:nvPr>
            <p:ph type="title"/>
          </p:nvPr>
        </p:nvSpPr>
        <p:spPr>
          <a:xfrm>
            <a:off x="359999" y="360000"/>
            <a:ext cx="11483999" cy="545601"/>
          </a:xfrm>
        </p:spPr>
        <p:txBody>
          <a:bodyPr/>
          <a:lstStyle/>
          <a:p>
            <a:r>
              <a:rPr lang="en-AU" dirty="0">
                <a:latin typeface="Arial"/>
                <a:cs typeface="Arial"/>
              </a:rPr>
              <a:t>Activity 6.2 – funk stations (1)</a:t>
            </a:r>
            <a:endParaRPr lang="en-AU" dirty="0"/>
          </a:p>
        </p:txBody>
      </p:sp>
      <p:sp>
        <p:nvSpPr>
          <p:cNvPr id="13" name="Text Placeholder 12">
            <a:extLst>
              <a:ext uri="{FF2B5EF4-FFF2-40B4-BE49-F238E27FC236}">
                <a16:creationId xmlns:a16="http://schemas.microsoft.com/office/drawing/2014/main" id="{6AEEF022-CB27-6BA7-2DAE-4E016A19B54A}"/>
              </a:ext>
            </a:extLst>
          </p:cNvPr>
          <p:cNvSpPr>
            <a:spLocks noGrp="1"/>
          </p:cNvSpPr>
          <p:nvPr>
            <p:ph type="body" sz="quarter" idx="18"/>
          </p:nvPr>
        </p:nvSpPr>
        <p:spPr>
          <a:xfrm>
            <a:off x="360000" y="982520"/>
            <a:ext cx="11483998" cy="356423"/>
          </a:xfrm>
        </p:spPr>
        <p:txBody>
          <a:bodyPr/>
          <a:lstStyle/>
          <a:p>
            <a:r>
              <a:rPr lang="en-AU"/>
              <a:t>16</a:t>
            </a:r>
            <a:r>
              <a:rPr lang="en-AU" baseline="30000"/>
              <a:t>th</a:t>
            </a:r>
            <a:r>
              <a:rPr lang="en-AU"/>
              <a:t> note (semiquaver ) grooves</a:t>
            </a:r>
          </a:p>
        </p:txBody>
      </p:sp>
      <p:pic>
        <p:nvPicPr>
          <p:cNvPr id="4" name="Picture 3" descr="This is the score for 5 different funk grooves that can be played on the drumkit. Each groove is 1 bar long repeated.">
            <a:extLst>
              <a:ext uri="{FF2B5EF4-FFF2-40B4-BE49-F238E27FC236}">
                <a16:creationId xmlns:a16="http://schemas.microsoft.com/office/drawing/2014/main" id="{473DD45B-2C1A-7C02-43BA-9E1FB790B6C8}"/>
              </a:ext>
            </a:extLst>
          </p:cNvPr>
          <p:cNvPicPr>
            <a:picLocks noChangeAspect="1"/>
          </p:cNvPicPr>
          <p:nvPr/>
        </p:nvPicPr>
        <p:blipFill>
          <a:blip r:embed="rId3"/>
          <a:stretch>
            <a:fillRect/>
          </a:stretch>
        </p:blipFill>
        <p:spPr>
          <a:xfrm>
            <a:off x="438552" y="1609690"/>
            <a:ext cx="5378345" cy="4996310"/>
          </a:xfrm>
          <a:prstGeom prst="rect">
            <a:avLst/>
          </a:prstGeom>
        </p:spPr>
      </p:pic>
      <p:pic>
        <p:nvPicPr>
          <p:cNvPr id="6" name="Picture 5" descr="This is the score for 5 different funk rhythms to play or clap. Each of them are 2 bars long.">
            <a:extLst>
              <a:ext uri="{FF2B5EF4-FFF2-40B4-BE49-F238E27FC236}">
                <a16:creationId xmlns:a16="http://schemas.microsoft.com/office/drawing/2014/main" id="{CCBB8677-B7D5-62DB-4719-A97E899565A3}"/>
              </a:ext>
            </a:extLst>
          </p:cNvPr>
          <p:cNvPicPr>
            <a:picLocks noChangeAspect="1"/>
          </p:cNvPicPr>
          <p:nvPr/>
        </p:nvPicPr>
        <p:blipFill>
          <a:blip r:embed="rId4"/>
          <a:stretch>
            <a:fillRect/>
          </a:stretch>
        </p:blipFill>
        <p:spPr>
          <a:xfrm>
            <a:off x="6375103" y="1160731"/>
            <a:ext cx="5333830" cy="4531275"/>
          </a:xfrm>
          <a:prstGeom prst="rect">
            <a:avLst/>
          </a:prstGeom>
        </p:spPr>
      </p:pic>
      <p:sp>
        <p:nvSpPr>
          <p:cNvPr id="3" name="Slide Number Placeholder 2">
            <a:extLst>
              <a:ext uri="{FF2B5EF4-FFF2-40B4-BE49-F238E27FC236}">
                <a16:creationId xmlns:a16="http://schemas.microsoft.com/office/drawing/2014/main" id="{D29A8B1E-B47D-7119-2B1A-EA53C737D4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313778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DFBB-4D13-43F5-4A8D-C4F78F22F0C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5EF44A7-2D1F-1EA8-FB19-8C9826AA2C78}"/>
              </a:ext>
            </a:extLst>
          </p:cNvPr>
          <p:cNvSpPr>
            <a:spLocks noGrp="1"/>
          </p:cNvSpPr>
          <p:nvPr>
            <p:ph type="title"/>
          </p:nvPr>
        </p:nvSpPr>
        <p:spPr>
          <a:xfrm>
            <a:off x="359999" y="360000"/>
            <a:ext cx="11483999" cy="545601"/>
          </a:xfrm>
        </p:spPr>
        <p:txBody>
          <a:bodyPr/>
          <a:lstStyle/>
          <a:p>
            <a:r>
              <a:rPr lang="en-AU" dirty="0">
                <a:latin typeface="Arial"/>
                <a:cs typeface="Arial"/>
              </a:rPr>
              <a:t>Activity 6.2 – funk stations (2)</a:t>
            </a:r>
            <a:endParaRPr lang="en-AU" dirty="0"/>
          </a:p>
        </p:txBody>
      </p:sp>
      <p:sp>
        <p:nvSpPr>
          <p:cNvPr id="13" name="Text Placeholder 12">
            <a:extLst>
              <a:ext uri="{FF2B5EF4-FFF2-40B4-BE49-F238E27FC236}">
                <a16:creationId xmlns:a16="http://schemas.microsoft.com/office/drawing/2014/main" id="{784ECE73-453F-5420-E51F-E68F97553772}"/>
              </a:ext>
            </a:extLst>
          </p:cNvPr>
          <p:cNvSpPr>
            <a:spLocks noGrp="1"/>
          </p:cNvSpPr>
          <p:nvPr>
            <p:ph type="body" sz="quarter" idx="18"/>
          </p:nvPr>
        </p:nvSpPr>
        <p:spPr>
          <a:xfrm>
            <a:off x="360000" y="982520"/>
            <a:ext cx="11483998" cy="356423"/>
          </a:xfrm>
        </p:spPr>
        <p:txBody>
          <a:bodyPr/>
          <a:lstStyle/>
          <a:p>
            <a:r>
              <a:rPr lang="en-AU"/>
              <a:t>Musical terms unpacked – syncopation</a:t>
            </a:r>
          </a:p>
        </p:txBody>
      </p:sp>
      <p:sp>
        <p:nvSpPr>
          <p:cNvPr id="12" name="Text Placeholder 11">
            <a:extLst>
              <a:ext uri="{FF2B5EF4-FFF2-40B4-BE49-F238E27FC236}">
                <a16:creationId xmlns:a16="http://schemas.microsoft.com/office/drawing/2014/main" id="{5EFC249F-F8FE-F18A-A368-4ADEE5B7CAB5}"/>
              </a:ext>
            </a:extLst>
          </p:cNvPr>
          <p:cNvSpPr>
            <a:spLocks noGrp="1"/>
          </p:cNvSpPr>
          <p:nvPr>
            <p:ph type="body" sz="quarter" idx="17"/>
          </p:nvPr>
        </p:nvSpPr>
        <p:spPr>
          <a:xfrm>
            <a:off x="359999" y="1888166"/>
            <a:ext cx="6524504" cy="2114668"/>
          </a:xfrm>
        </p:spPr>
        <p:txBody>
          <a:bodyPr/>
          <a:lstStyle/>
          <a:p>
            <a:r>
              <a:rPr lang="en-AU" sz="1800" b="0" dirty="0">
                <a:effectLst/>
                <a:latin typeface="Arial" panose="020B0604020202020204" pitchFamily="34" charset="0"/>
                <a:ea typeface="Calibri" panose="020F0502020204030204" pitchFamily="34" charset="0"/>
              </a:rPr>
              <a:t>Syncopation involves playing </a:t>
            </a:r>
            <a:r>
              <a:rPr lang="en-US" sz="1800" dirty="0">
                <a:effectLst/>
                <a:latin typeface="Arial" panose="020B0604020202020204" pitchFamily="34" charset="0"/>
                <a:ea typeface="Calibri" panose="020F0502020204030204" pitchFamily="34" charset="0"/>
              </a:rPr>
              <a:t>rhythms and/or accents on weak beats or subdivisions</a:t>
            </a:r>
            <a:r>
              <a:rPr lang="en-US" sz="1800" b="1" dirty="0">
                <a:effectLst/>
                <a:latin typeface="Arial" panose="020B0604020202020204" pitchFamily="34" charset="0"/>
                <a:ea typeface="Calibri" panose="020F0502020204030204" pitchFamily="34" charset="0"/>
              </a:rPr>
              <a:t>.</a:t>
            </a:r>
            <a:r>
              <a:rPr lang="en-AU" sz="1800" b="1" dirty="0">
                <a:effectLst/>
                <a:latin typeface="Arial" panose="020B0604020202020204" pitchFamily="34" charset="0"/>
                <a:ea typeface="Calibri" panose="020F0502020204030204" pitchFamily="34" charset="0"/>
              </a:rPr>
              <a:t> </a:t>
            </a:r>
            <a:r>
              <a:rPr lang="en-AU" sz="1800" b="0" dirty="0">
                <a:effectLst/>
                <a:latin typeface="Arial" panose="020B0604020202020204" pitchFamily="34" charset="0"/>
                <a:ea typeface="Calibri" panose="020F0502020204030204" pitchFamily="34" charset="0"/>
              </a:rPr>
              <a:t> In funk music, this is typically seen through the use of rests placed on the beat or accents placed on notes off the beat. </a:t>
            </a:r>
            <a:r>
              <a:rPr lang="en-AU" sz="1800" dirty="0">
                <a:ea typeface="Calibri" panose="020F0502020204030204" pitchFamily="34" charset="0"/>
              </a:rPr>
              <a:t>An example of a</a:t>
            </a:r>
            <a:r>
              <a:rPr lang="en-AU" sz="1800" b="0" dirty="0">
                <a:effectLst/>
                <a:latin typeface="Arial" panose="020B0604020202020204" pitchFamily="34" charset="0"/>
                <a:ea typeface="Calibri" panose="020F0502020204030204" pitchFamily="34" charset="0"/>
              </a:rPr>
              <a:t> syncopated rhythmic pattern can be seen below:</a:t>
            </a:r>
          </a:p>
          <a:p>
            <a:endParaRPr lang="en-AU" sz="1800" dirty="0">
              <a:effectLst/>
              <a:latin typeface="Arial" panose="020B0604020202020204" pitchFamily="34" charset="0"/>
              <a:ea typeface="Calibri" panose="020F0502020204030204" pitchFamily="34" charset="0"/>
            </a:endParaRPr>
          </a:p>
          <a:p>
            <a:endParaRPr lang="en-AU" dirty="0"/>
          </a:p>
        </p:txBody>
      </p:sp>
      <p:pic>
        <p:nvPicPr>
          <p:cNvPr id="7" name="Picture 6" descr="This shows the image of a score consisting of 2 bars in 4/4 in percussion clef. The rhythm is 2 crotchets, dotted rhythm, quaver rest, quaver tied to a minim, quaver rest and 3 quavers.">
            <a:extLst>
              <a:ext uri="{FF2B5EF4-FFF2-40B4-BE49-F238E27FC236}">
                <a16:creationId xmlns:a16="http://schemas.microsoft.com/office/drawing/2014/main" id="{A47DAB70-28A6-E49B-CF30-A808DB9F03CC}"/>
              </a:ext>
            </a:extLst>
          </p:cNvPr>
          <p:cNvPicPr>
            <a:picLocks noChangeAspect="1"/>
          </p:cNvPicPr>
          <p:nvPr/>
        </p:nvPicPr>
        <p:blipFill>
          <a:blip r:embed="rId2"/>
          <a:stretch>
            <a:fillRect/>
          </a:stretch>
        </p:blipFill>
        <p:spPr>
          <a:xfrm>
            <a:off x="359999" y="4292082"/>
            <a:ext cx="6736553" cy="509550"/>
          </a:xfrm>
          <a:prstGeom prst="rect">
            <a:avLst/>
          </a:prstGeom>
        </p:spPr>
      </p:pic>
      <p:pic>
        <p:nvPicPr>
          <p:cNvPr id="5" name="Picture 4">
            <a:extLst>
              <a:ext uri="{FF2B5EF4-FFF2-40B4-BE49-F238E27FC236}">
                <a16:creationId xmlns:a16="http://schemas.microsoft.com/office/drawing/2014/main" id="{FC436333-5D06-3E0C-D282-615B6697E05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816" y="1567086"/>
            <a:ext cx="3694184" cy="3648463"/>
          </a:xfrm>
          <a:prstGeom prst="rect">
            <a:avLst/>
          </a:prstGeom>
        </p:spPr>
      </p:pic>
      <p:sp>
        <p:nvSpPr>
          <p:cNvPr id="3" name="Slide Number Placeholder 2">
            <a:extLst>
              <a:ext uri="{FF2B5EF4-FFF2-40B4-BE49-F238E27FC236}">
                <a16:creationId xmlns:a16="http://schemas.microsoft.com/office/drawing/2014/main" id="{E4A4A705-FEBA-CC1C-8C57-51CE2E7C65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14903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4A94F-4F61-0598-9797-D0248782ECE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458AF8E-9A05-8EC6-7B77-CCD711BD8451}"/>
              </a:ext>
            </a:extLst>
          </p:cNvPr>
          <p:cNvSpPr>
            <a:spLocks noGrp="1"/>
          </p:cNvSpPr>
          <p:nvPr>
            <p:ph type="title"/>
          </p:nvPr>
        </p:nvSpPr>
        <p:spPr>
          <a:xfrm>
            <a:off x="359999" y="360000"/>
            <a:ext cx="11483999" cy="545601"/>
          </a:xfrm>
        </p:spPr>
        <p:txBody>
          <a:bodyPr/>
          <a:lstStyle/>
          <a:p>
            <a:r>
              <a:rPr lang="en-AU" dirty="0">
                <a:latin typeface="Arial"/>
                <a:cs typeface="Arial"/>
              </a:rPr>
              <a:t>Activity 6.2 – funk stations (3)</a:t>
            </a:r>
            <a:endParaRPr lang="en-AU" dirty="0"/>
          </a:p>
        </p:txBody>
      </p:sp>
      <p:sp>
        <p:nvSpPr>
          <p:cNvPr id="13" name="Text Placeholder 12">
            <a:extLst>
              <a:ext uri="{FF2B5EF4-FFF2-40B4-BE49-F238E27FC236}">
                <a16:creationId xmlns:a16="http://schemas.microsoft.com/office/drawing/2014/main" id="{1766EFBF-173A-3F23-8742-28AF91437E79}"/>
              </a:ext>
            </a:extLst>
          </p:cNvPr>
          <p:cNvSpPr>
            <a:spLocks noGrp="1"/>
          </p:cNvSpPr>
          <p:nvPr>
            <p:ph type="body" sz="quarter" idx="18"/>
          </p:nvPr>
        </p:nvSpPr>
        <p:spPr>
          <a:xfrm>
            <a:off x="360000" y="982520"/>
            <a:ext cx="11483998" cy="356423"/>
          </a:xfrm>
        </p:spPr>
        <p:txBody>
          <a:bodyPr/>
          <a:lstStyle/>
          <a:p>
            <a:r>
              <a:rPr lang="en-AU"/>
              <a:t>Musical terms unpacked – vamp</a:t>
            </a:r>
          </a:p>
        </p:txBody>
      </p:sp>
      <p:sp>
        <p:nvSpPr>
          <p:cNvPr id="12" name="Text Placeholder 11">
            <a:extLst>
              <a:ext uri="{FF2B5EF4-FFF2-40B4-BE49-F238E27FC236}">
                <a16:creationId xmlns:a16="http://schemas.microsoft.com/office/drawing/2014/main" id="{8A9ECE46-3789-4B46-2ED3-21A808F0C20A}"/>
              </a:ext>
            </a:extLst>
          </p:cNvPr>
          <p:cNvSpPr>
            <a:spLocks noGrp="1"/>
          </p:cNvSpPr>
          <p:nvPr>
            <p:ph type="body" sz="quarter" idx="17"/>
          </p:nvPr>
        </p:nvSpPr>
        <p:spPr>
          <a:xfrm>
            <a:off x="359999" y="1690166"/>
            <a:ext cx="6292591" cy="2648570"/>
          </a:xfrm>
        </p:spPr>
        <p:txBody>
          <a:bodyPr/>
          <a:lstStyle/>
          <a:p>
            <a:pPr>
              <a:lnSpc>
                <a:spcPct val="150000"/>
              </a:lnSpc>
              <a:spcBef>
                <a:spcPts val="1200"/>
              </a:spcBef>
              <a:spcAft>
                <a:spcPts val="600"/>
              </a:spcAft>
              <a:buNone/>
            </a:pPr>
            <a:r>
              <a:rPr lang="en-AU" sz="1800" dirty="0">
                <a:effectLst/>
                <a:latin typeface="Arial" panose="020B0604020202020204" pitchFamily="34" charset="0"/>
                <a:ea typeface="Calibri" panose="020F0502020204030204" pitchFamily="34" charset="0"/>
              </a:rPr>
              <a:t>In funk music, a vamp is a repeated musical sequence, often a short chord progression which provides a rhythmic and harmonic foundation for a song. A vamp usually contains 1-2 extended chords played across 2 bars, repeated. </a:t>
            </a:r>
            <a:r>
              <a:rPr lang="en-AU" sz="1800" dirty="0">
                <a:ea typeface="Calibri" panose="020F0502020204030204" pitchFamily="34" charset="0"/>
              </a:rPr>
              <a:t>Comping may be used to apply rhythmic patterns to the vamp.</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example: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endParaRPr lang="en-AU" dirty="0"/>
          </a:p>
        </p:txBody>
      </p:sp>
      <p:pic>
        <p:nvPicPr>
          <p:cNvPr id="8" name="Picture 7" descr="This score excerpt features 2 bars in treble clef of 2 chords written in semibreves. The chords are Dm7 and G7.">
            <a:extLst>
              <a:ext uri="{FF2B5EF4-FFF2-40B4-BE49-F238E27FC236}">
                <a16:creationId xmlns:a16="http://schemas.microsoft.com/office/drawing/2014/main" id="{B79C4913-47CC-0CDC-B469-F93872F07317}"/>
              </a:ext>
            </a:extLst>
          </p:cNvPr>
          <p:cNvPicPr>
            <a:picLocks noChangeAspect="1"/>
          </p:cNvPicPr>
          <p:nvPr/>
        </p:nvPicPr>
        <p:blipFill>
          <a:blip r:embed="rId2"/>
          <a:stretch>
            <a:fillRect/>
          </a:stretch>
        </p:blipFill>
        <p:spPr>
          <a:xfrm>
            <a:off x="359999" y="4668980"/>
            <a:ext cx="3028950" cy="1206500"/>
          </a:xfrm>
          <a:prstGeom prst="rect">
            <a:avLst/>
          </a:prstGeom>
        </p:spPr>
      </p:pic>
      <p:pic>
        <p:nvPicPr>
          <p:cNvPr id="4" name="Picture 3">
            <a:extLst>
              <a:ext uri="{FF2B5EF4-FFF2-40B4-BE49-F238E27FC236}">
                <a16:creationId xmlns:a16="http://schemas.microsoft.com/office/drawing/2014/main" id="{97D3FC1A-D9B4-2B86-966E-D464824994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816" y="1567086"/>
            <a:ext cx="3685039" cy="3642367"/>
          </a:xfrm>
          <a:prstGeom prst="rect">
            <a:avLst/>
          </a:prstGeom>
        </p:spPr>
      </p:pic>
      <p:sp>
        <p:nvSpPr>
          <p:cNvPr id="3" name="Slide Number Placeholder 2">
            <a:extLst>
              <a:ext uri="{FF2B5EF4-FFF2-40B4-BE49-F238E27FC236}">
                <a16:creationId xmlns:a16="http://schemas.microsoft.com/office/drawing/2014/main" id="{949BF03A-7772-C190-D2FC-309ABB5963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101480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EAF6-E99C-2425-7232-9E49BFEC331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8A9EE6E-C624-CBBF-F4F4-E8B6BDF8DE5D}"/>
              </a:ext>
            </a:extLst>
          </p:cNvPr>
          <p:cNvSpPr>
            <a:spLocks noGrp="1"/>
          </p:cNvSpPr>
          <p:nvPr>
            <p:ph type="title"/>
          </p:nvPr>
        </p:nvSpPr>
        <p:spPr>
          <a:xfrm>
            <a:off x="359999" y="360000"/>
            <a:ext cx="11483999" cy="545601"/>
          </a:xfrm>
        </p:spPr>
        <p:txBody>
          <a:bodyPr anchor="t">
            <a:normAutofit/>
          </a:bodyPr>
          <a:lstStyle/>
          <a:p>
            <a:r>
              <a:rPr lang="en-AU" dirty="0"/>
              <a:t>Activity 6.2 – funk stations (4)</a:t>
            </a:r>
          </a:p>
        </p:txBody>
      </p:sp>
      <p:sp>
        <p:nvSpPr>
          <p:cNvPr id="13" name="Text Placeholder 12">
            <a:extLst>
              <a:ext uri="{FF2B5EF4-FFF2-40B4-BE49-F238E27FC236}">
                <a16:creationId xmlns:a16="http://schemas.microsoft.com/office/drawing/2014/main" id="{187C095F-384C-88E9-45C5-DE9A311F3E1C}"/>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t>Strong, syncopated bass line</a:t>
            </a:r>
          </a:p>
        </p:txBody>
      </p:sp>
      <p:sp>
        <p:nvSpPr>
          <p:cNvPr id="12" name="Text Placeholder 11">
            <a:extLst>
              <a:ext uri="{FF2B5EF4-FFF2-40B4-BE49-F238E27FC236}">
                <a16:creationId xmlns:a16="http://schemas.microsoft.com/office/drawing/2014/main" id="{A8525612-118B-5C95-29AC-D89219E0C46B}"/>
              </a:ext>
            </a:extLst>
          </p:cNvPr>
          <p:cNvSpPr>
            <a:spLocks noGrp="1"/>
          </p:cNvSpPr>
          <p:nvPr>
            <p:ph sz="quarter" idx="19"/>
          </p:nvPr>
        </p:nvSpPr>
        <p:spPr>
          <a:xfrm>
            <a:off x="360363" y="1809749"/>
            <a:ext cx="6564311" cy="4567239"/>
          </a:xfrm>
        </p:spPr>
        <p:txBody>
          <a:bodyPr>
            <a:normAutofit/>
          </a:bodyPr>
          <a:lstStyle/>
          <a:p>
            <a:r>
              <a:rPr lang="en-AU" sz="1800" dirty="0">
                <a:effectLst/>
              </a:rPr>
              <a:t>The strong, syncopated bass line is one of the most important and prominent features of the funk style. The role of the bass is harmonic and rhythmic, and is used to emphasise repeated patterns, establish the groove and can include extended techniques such as popping or slapping.</a:t>
            </a:r>
          </a:p>
        </p:txBody>
      </p:sp>
      <p:pic>
        <p:nvPicPr>
          <p:cNvPr id="4" name="Picture 3" descr="Tal Wilkenfeld playing the electric bass with a stack of amps behind her.">
            <a:extLst>
              <a:ext uri="{FF2B5EF4-FFF2-40B4-BE49-F238E27FC236}">
                <a16:creationId xmlns:a16="http://schemas.microsoft.com/office/drawing/2014/main" id="{D8C8776B-800E-06F5-1186-9E1F8171A0B8}"/>
              </a:ext>
            </a:extLst>
          </p:cNvPr>
          <p:cNvPicPr>
            <a:picLocks noChangeAspect="1"/>
          </p:cNvPicPr>
          <p:nvPr/>
        </p:nvPicPr>
        <p:blipFill>
          <a:blip r:embed="rId3">
            <a:extLst>
              <a:ext uri="{28A0092B-C50C-407E-A947-70E740481C1C}">
                <a14:useLocalDpi xmlns:a14="http://schemas.microsoft.com/office/drawing/2010/main" val="0"/>
              </a:ext>
            </a:extLst>
          </a:blip>
          <a:srcRect l="14673" r="8976" b="1"/>
          <a:stretch>
            <a:fillRect/>
          </a:stretch>
        </p:blipFill>
        <p:spPr>
          <a:xfrm>
            <a:off x="7134224" y="1809749"/>
            <a:ext cx="4467002" cy="3657991"/>
          </a:xfrm>
          <a:prstGeom prst="rect">
            <a:avLst/>
          </a:prstGeom>
          <a:noFill/>
        </p:spPr>
      </p:pic>
      <p:sp>
        <p:nvSpPr>
          <p:cNvPr id="5" name="TextBox 4">
            <a:extLst>
              <a:ext uri="{FF2B5EF4-FFF2-40B4-BE49-F238E27FC236}">
                <a16:creationId xmlns:a16="http://schemas.microsoft.com/office/drawing/2014/main" id="{4914A17A-F9C5-0112-2FC6-38EC3392081F}"/>
              </a:ext>
            </a:extLst>
          </p:cNvPr>
          <p:cNvSpPr txBox="1"/>
          <p:nvPr/>
        </p:nvSpPr>
        <p:spPr>
          <a:xfrm>
            <a:off x="7134225" y="5576941"/>
            <a:ext cx="4386944" cy="693231"/>
          </a:xfrm>
          <a:prstGeom prst="rect">
            <a:avLst/>
          </a:prstGeom>
          <a:noFill/>
        </p:spPr>
        <p:txBody>
          <a:bodyPr wrap="none" lIns="0" tIns="0" rIns="0" bIns="0" rtlCol="0">
            <a:noAutofit/>
          </a:bodyPr>
          <a:lstStyle/>
          <a:p>
            <a:pPr algn="l"/>
            <a:r>
              <a:rPr lang="en-AU" sz="1000" dirty="0">
                <a:hlinkClick r:id="rId4"/>
              </a:rPr>
              <a:t>Tal Wilkenfeld at NAMM Bass Bash 2020 </a:t>
            </a:r>
            <a:r>
              <a:rPr lang="en-AU" sz="1000" dirty="0"/>
              <a:t>(2020) by Steve Lawson is licensed </a:t>
            </a:r>
            <a:br>
              <a:rPr lang="en-AU" sz="1000" dirty="0"/>
            </a:br>
            <a:r>
              <a:rPr lang="en-AU" sz="1000" dirty="0"/>
              <a:t>under </a:t>
            </a:r>
            <a:r>
              <a:rPr lang="en-AU" sz="1000" dirty="0">
                <a:hlinkClick r:id="rId4"/>
              </a:rPr>
              <a:t>Creative commons SA 2.0</a:t>
            </a:r>
            <a:endParaRPr lang="en-AU" sz="1000" dirty="0"/>
          </a:p>
        </p:txBody>
      </p:sp>
      <p:sp>
        <p:nvSpPr>
          <p:cNvPr id="3" name="Slide Number Placeholder 2">
            <a:extLst>
              <a:ext uri="{FF2B5EF4-FFF2-40B4-BE49-F238E27FC236}">
                <a16:creationId xmlns:a16="http://schemas.microsoft.com/office/drawing/2014/main" id="{6B34E9CE-AD8F-78CE-9C46-6F897A4648E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84</a:t>
            </a:fld>
            <a:endParaRPr lang="en-AU"/>
          </a:p>
        </p:txBody>
      </p:sp>
    </p:spTree>
    <p:extLst>
      <p:ext uri="{BB962C8B-B14F-4D97-AF65-F5344CB8AC3E}">
        <p14:creationId xmlns:p14="http://schemas.microsoft.com/office/powerpoint/2010/main" val="272509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D2CF6-B069-5A61-03AA-60FBCC8DD5E4}"/>
              </a:ext>
            </a:extLst>
          </p:cNvPr>
          <p:cNvSpPr>
            <a:spLocks noGrp="1"/>
          </p:cNvSpPr>
          <p:nvPr>
            <p:ph type="title"/>
          </p:nvPr>
        </p:nvSpPr>
        <p:spPr/>
        <p:txBody>
          <a:bodyPr/>
          <a:lstStyle/>
          <a:p>
            <a:r>
              <a:rPr lang="en-AU" dirty="0"/>
              <a:t>6.3 – ‘Chameleon’ by Herbie Hancock (1)</a:t>
            </a:r>
          </a:p>
        </p:txBody>
      </p:sp>
      <p:sp>
        <p:nvSpPr>
          <p:cNvPr id="4" name="Text Placeholder 3">
            <a:extLst>
              <a:ext uri="{FF2B5EF4-FFF2-40B4-BE49-F238E27FC236}">
                <a16:creationId xmlns:a16="http://schemas.microsoft.com/office/drawing/2014/main" id="{8438FADE-B4B9-45B6-56D6-6BF23FC93535}"/>
              </a:ext>
            </a:extLst>
          </p:cNvPr>
          <p:cNvSpPr>
            <a:spLocks noGrp="1"/>
          </p:cNvSpPr>
          <p:nvPr>
            <p:ph type="body" sz="quarter" idx="18"/>
          </p:nvPr>
        </p:nvSpPr>
        <p:spPr/>
        <p:txBody>
          <a:bodyPr/>
          <a:lstStyle/>
          <a:p>
            <a:r>
              <a:rPr lang="en-AU"/>
              <a:t>Listening</a:t>
            </a:r>
          </a:p>
        </p:txBody>
      </p:sp>
      <p:sp>
        <p:nvSpPr>
          <p:cNvPr id="5" name="Text Placeholder 4">
            <a:extLst>
              <a:ext uri="{FF2B5EF4-FFF2-40B4-BE49-F238E27FC236}">
                <a16:creationId xmlns:a16="http://schemas.microsoft.com/office/drawing/2014/main" id="{FF5951C6-E59B-B26D-78EE-4490270F36D7}"/>
              </a:ext>
            </a:extLst>
          </p:cNvPr>
          <p:cNvSpPr>
            <a:spLocks noGrp="1"/>
          </p:cNvSpPr>
          <p:nvPr>
            <p:ph type="body" sz="quarter" idx="17"/>
          </p:nvPr>
        </p:nvSpPr>
        <p:spPr>
          <a:xfrm>
            <a:off x="359999" y="1708165"/>
            <a:ext cx="10336576" cy="4807835"/>
          </a:xfrm>
        </p:spPr>
        <p:txBody>
          <a:bodyPr/>
          <a:lstStyle/>
          <a:p>
            <a:pPr>
              <a:spcBef>
                <a:spcPts val="1200"/>
              </a:spcBef>
              <a:spcAft>
                <a:spcPts val="600"/>
              </a:spcAft>
            </a:pPr>
            <a:r>
              <a:rPr lang="en-AU" sz="1800" dirty="0">
                <a:effectLst/>
                <a:ea typeface="Calibri" panose="020F0502020204030204" pitchFamily="34" charset="0"/>
              </a:rPr>
              <a:t>Access </a:t>
            </a:r>
            <a:r>
              <a:rPr lang="en-AU" sz="1800" dirty="0">
                <a:solidFill>
                  <a:srgbClr val="0F0F0F"/>
                </a:solidFill>
                <a:hlinkClick r:id="rId2"/>
              </a:rPr>
              <a:t>Herbie Hancock - Chameleon (Live at Montreux Jazz Festival 2010) (6:07)</a:t>
            </a:r>
            <a:r>
              <a:rPr lang="en-AU" sz="1800" dirty="0">
                <a:solidFill>
                  <a:srgbClr val="0F0F0F"/>
                </a:solidFill>
              </a:rPr>
              <a:t> </a:t>
            </a:r>
            <a:r>
              <a:rPr lang="en-AU" sz="1800" dirty="0">
                <a:effectLst/>
                <a:latin typeface="Arial" panose="020B0604020202020204" pitchFamily="34" charset="0"/>
                <a:ea typeface="Calibri" panose="020F0502020204030204" pitchFamily="34" charset="0"/>
              </a:rPr>
              <a:t>(from 0:00 – 6:07) and answer the following questions:</a:t>
            </a:r>
          </a:p>
          <a:p>
            <a:pPr lvl="0">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1. What instrument plays the main riff at the beginning of the song?</a:t>
            </a:r>
          </a:p>
          <a:p>
            <a:pPr lvl="0">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2. What makes the bassline in ‘Chameleon’ so memorable or distinctive? How does it contribute to the overall feel of the song?</a:t>
            </a:r>
          </a:p>
          <a:p>
            <a:pPr lvl="0">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3. Describe what the other instruments in the rhythm section are playing in the opening of ‘Chameleon’. (0:00 – 0:50).</a:t>
            </a:r>
          </a:p>
          <a:p>
            <a:pPr lvl="0">
              <a:lnSpc>
                <a:spcPct val="150000"/>
              </a:lnSpc>
              <a:spcBef>
                <a:spcPts val="1200"/>
              </a:spcBef>
              <a:spcAft>
                <a:spcPts val="600"/>
              </a:spcAft>
            </a:pPr>
            <a:r>
              <a:rPr lang="en-AU" sz="1800" b="0" dirty="0">
                <a:effectLst/>
                <a:latin typeface="Arial" panose="020B0604020202020204" pitchFamily="34" charset="0"/>
                <a:ea typeface="Calibri" panose="020F0502020204030204" pitchFamily="34" charset="0"/>
              </a:rPr>
              <a:t>4. Outline the </a:t>
            </a:r>
            <a:r>
              <a:rPr lang="en-AU" sz="1800" dirty="0">
                <a:ea typeface="Calibri" panose="020F0502020204030204" pitchFamily="34" charset="0"/>
              </a:rPr>
              <a:t>structure</a:t>
            </a:r>
            <a:r>
              <a:rPr lang="en-AU" sz="1800" b="0" dirty="0">
                <a:effectLst/>
                <a:latin typeface="Arial" panose="020B0604020202020204" pitchFamily="34" charset="0"/>
                <a:ea typeface="Calibri" panose="020F0502020204030204" pitchFamily="34" charset="0"/>
              </a:rPr>
              <a:t> of the song.</a:t>
            </a:r>
          </a:p>
          <a:p>
            <a:pPr lvl="0">
              <a:lnSpc>
                <a:spcPct val="150000"/>
              </a:lnSpc>
              <a:spcBef>
                <a:spcPts val="1200"/>
              </a:spcBef>
              <a:spcAft>
                <a:spcPts val="600"/>
              </a:spcAft>
            </a:pPr>
            <a:r>
              <a:rPr lang="en-AU" sz="1800" b="0" dirty="0">
                <a:effectLst/>
                <a:latin typeface="Arial" panose="020B0604020202020204" pitchFamily="34" charset="0"/>
                <a:ea typeface="Calibri" panose="020F0502020204030204" pitchFamily="34" charset="0"/>
              </a:rPr>
              <a:t>5. What are some characteristics of jazz improvisation you can hear in the keytar solo? </a:t>
            </a:r>
          </a:p>
          <a:p>
            <a:endParaRPr lang="en-AU" dirty="0"/>
          </a:p>
        </p:txBody>
      </p:sp>
      <p:sp>
        <p:nvSpPr>
          <p:cNvPr id="2" name="Slide Number Placeholder 1">
            <a:extLst>
              <a:ext uri="{FF2B5EF4-FFF2-40B4-BE49-F238E27FC236}">
                <a16:creationId xmlns:a16="http://schemas.microsoft.com/office/drawing/2014/main" id="{3D085618-6ACB-363B-6CAE-D24749DA27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413547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E4E6BBFE-B896-42DD-CE03-0786E69079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C4D2F9-3D8C-192F-B117-90F71DBADFA7}"/>
              </a:ext>
            </a:extLst>
          </p:cNvPr>
          <p:cNvSpPr>
            <a:spLocks noGrp="1"/>
          </p:cNvSpPr>
          <p:nvPr>
            <p:ph type="title"/>
          </p:nvPr>
        </p:nvSpPr>
        <p:spPr/>
        <p:txBody>
          <a:bodyPr/>
          <a:lstStyle/>
          <a:p>
            <a:r>
              <a:rPr lang="en-AU" dirty="0"/>
              <a:t>6.3 – ‘Chameleon’ by Herbie Hancock (2)</a:t>
            </a:r>
          </a:p>
        </p:txBody>
      </p:sp>
      <p:sp>
        <p:nvSpPr>
          <p:cNvPr id="4" name="Text Placeholder 3">
            <a:extLst>
              <a:ext uri="{FF2B5EF4-FFF2-40B4-BE49-F238E27FC236}">
                <a16:creationId xmlns:a16="http://schemas.microsoft.com/office/drawing/2014/main" id="{4057B031-6C23-5679-C7C9-670E085CB493}"/>
              </a:ext>
            </a:extLst>
          </p:cNvPr>
          <p:cNvSpPr>
            <a:spLocks noGrp="1"/>
          </p:cNvSpPr>
          <p:nvPr>
            <p:ph type="body" sz="quarter" idx="18"/>
          </p:nvPr>
        </p:nvSpPr>
        <p:spPr/>
        <p:txBody>
          <a:bodyPr/>
          <a:lstStyle/>
          <a:p>
            <a:r>
              <a:rPr lang="en-AU"/>
              <a:t>Listening</a:t>
            </a:r>
          </a:p>
        </p:txBody>
      </p:sp>
      <p:sp>
        <p:nvSpPr>
          <p:cNvPr id="5" name="Text Placeholder 4">
            <a:extLst>
              <a:ext uri="{FF2B5EF4-FFF2-40B4-BE49-F238E27FC236}">
                <a16:creationId xmlns:a16="http://schemas.microsoft.com/office/drawing/2014/main" id="{3C4F42F4-1D22-5903-3EDA-F5C1873152E4}"/>
              </a:ext>
            </a:extLst>
          </p:cNvPr>
          <p:cNvSpPr>
            <a:spLocks noGrp="1"/>
          </p:cNvSpPr>
          <p:nvPr>
            <p:ph type="body" sz="quarter" idx="17"/>
          </p:nvPr>
        </p:nvSpPr>
        <p:spPr>
          <a:xfrm>
            <a:off x="360000" y="1567086"/>
            <a:ext cx="5400314" cy="4807835"/>
          </a:xfrm>
        </p:spPr>
        <p:txBody>
          <a:bodyPr/>
          <a:lstStyle/>
          <a:p>
            <a:pPr>
              <a:spcBef>
                <a:spcPts val="1200"/>
              </a:spcBef>
              <a:spcAft>
                <a:spcPts val="600"/>
              </a:spcAft>
            </a:pPr>
            <a:r>
              <a:rPr lang="en-AU" sz="1800" dirty="0">
                <a:effectLst/>
                <a:ea typeface="Calibri" panose="020F0502020204030204" pitchFamily="34" charset="0"/>
              </a:rPr>
              <a:t>Access </a:t>
            </a:r>
            <a:r>
              <a:rPr lang="en-AU" sz="1800" i="0" dirty="0">
                <a:solidFill>
                  <a:srgbClr val="0F0F0F"/>
                </a:solidFill>
                <a:effectLst/>
                <a:hlinkClick r:id="rId2"/>
              </a:rPr>
              <a:t>Herbie Hancock - Chameleon (Live Loop Cover) | Minilab 3 (2:30).</a:t>
            </a:r>
            <a:r>
              <a:rPr lang="en-AU" sz="1800" i="0" dirty="0">
                <a:solidFill>
                  <a:srgbClr val="0F0F0F"/>
                </a:solidFill>
                <a:effectLst/>
              </a:rPr>
              <a:t> </a:t>
            </a:r>
          </a:p>
          <a:p>
            <a:pPr>
              <a:spcBef>
                <a:spcPts val="1200"/>
              </a:spcBef>
              <a:spcAft>
                <a:spcPts val="600"/>
              </a:spcAft>
            </a:pPr>
            <a:r>
              <a:rPr lang="en-AU" sz="1800" dirty="0">
                <a:effectLst/>
                <a:ea typeface="Calibri" panose="020F0502020204030204" pitchFamily="34" charset="0"/>
              </a:rPr>
              <a:t>Identify </a:t>
            </a:r>
            <a:r>
              <a:rPr lang="en-AU" sz="1800" dirty="0">
                <a:effectLst/>
                <a:latin typeface="Arial" panose="020B0604020202020204" pitchFamily="34" charset="0"/>
                <a:ea typeface="Calibri" panose="020F0502020204030204" pitchFamily="34" charset="0"/>
              </a:rPr>
              <a:t>the order in which in the 8 layers of sound enter by numbering them in the table provided. Notate the pattern for the bass synth and synth melody using graphic notation or traditional notation.</a:t>
            </a:r>
          </a:p>
          <a:p>
            <a:endParaRPr lang="en-AU" dirty="0"/>
          </a:p>
        </p:txBody>
      </p:sp>
      <p:pic>
        <p:nvPicPr>
          <p:cNvPr id="7" name="Picture 6" descr="This table outlines the layers of sound that appear in the excerpt along with music notation for most of the layers.">
            <a:extLst>
              <a:ext uri="{FF2B5EF4-FFF2-40B4-BE49-F238E27FC236}">
                <a16:creationId xmlns:a16="http://schemas.microsoft.com/office/drawing/2014/main" id="{E7FD8099-7232-4CC4-7BFE-C54B3BE27EC6}"/>
              </a:ext>
            </a:extLst>
          </p:cNvPr>
          <p:cNvPicPr>
            <a:picLocks noChangeAspect="1"/>
          </p:cNvPicPr>
          <p:nvPr/>
        </p:nvPicPr>
        <p:blipFill>
          <a:blip r:embed="rId3"/>
          <a:stretch>
            <a:fillRect/>
          </a:stretch>
        </p:blipFill>
        <p:spPr>
          <a:xfrm>
            <a:off x="6431687" y="982520"/>
            <a:ext cx="5146241" cy="5735679"/>
          </a:xfrm>
          <a:prstGeom prst="rect">
            <a:avLst/>
          </a:prstGeom>
        </p:spPr>
      </p:pic>
      <p:sp>
        <p:nvSpPr>
          <p:cNvPr id="2" name="Slide Number Placeholder 1">
            <a:extLst>
              <a:ext uri="{FF2B5EF4-FFF2-40B4-BE49-F238E27FC236}">
                <a16:creationId xmlns:a16="http://schemas.microsoft.com/office/drawing/2014/main" id="{CBBF6539-1E1D-563E-A536-59FB969D71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187138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285F-653E-9EDD-74F4-F1870E19FD9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DEA9B03-3015-3954-E703-EFBED9E4EFA6}"/>
              </a:ext>
            </a:extLst>
          </p:cNvPr>
          <p:cNvSpPr>
            <a:spLocks noGrp="1"/>
          </p:cNvSpPr>
          <p:nvPr>
            <p:ph type="ctrTitle"/>
          </p:nvPr>
        </p:nvSpPr>
        <p:spPr/>
        <p:txBody>
          <a:bodyPr/>
          <a:lstStyle/>
          <a:p>
            <a:r>
              <a:rPr lang="en-AU">
                <a:latin typeface="Arial"/>
                <a:cs typeface="Arial"/>
              </a:rPr>
              <a:t>Learning sequence 7 – funk performance and improvisation</a:t>
            </a:r>
            <a:endParaRPr lang="en-AU"/>
          </a:p>
        </p:txBody>
      </p:sp>
      <p:sp>
        <p:nvSpPr>
          <p:cNvPr id="6" name="Slide Number Placeholder 5">
            <a:extLst>
              <a:ext uri="{FF2B5EF4-FFF2-40B4-BE49-F238E27FC236}">
                <a16:creationId xmlns:a16="http://schemas.microsoft.com/office/drawing/2014/main" id="{74D520F0-8124-1EBF-73D9-306AE8AA355C}"/>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234398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8B0CD-D686-7047-50E0-D75DD01B6E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42E491-43AB-594B-BD9F-97C1D9A5D6C0}"/>
              </a:ext>
            </a:extLst>
          </p:cNvPr>
          <p:cNvSpPr>
            <a:spLocks noGrp="1"/>
          </p:cNvSpPr>
          <p:nvPr>
            <p:ph type="title"/>
          </p:nvPr>
        </p:nvSpPr>
        <p:spPr/>
        <p:txBody>
          <a:bodyPr/>
          <a:lstStyle/>
          <a:p>
            <a:r>
              <a:rPr lang="en-AU" dirty="0"/>
              <a:t>Learning intentions and success criteria (7)</a:t>
            </a:r>
          </a:p>
        </p:txBody>
      </p:sp>
      <p:sp>
        <p:nvSpPr>
          <p:cNvPr id="3" name="TextBox 2">
            <a:extLst>
              <a:ext uri="{FF2B5EF4-FFF2-40B4-BE49-F238E27FC236}">
                <a16:creationId xmlns:a16="http://schemas.microsoft.com/office/drawing/2014/main" id="{21D08A91-9D67-BE06-0D26-D2733D990E08}"/>
              </a:ext>
            </a:extLst>
          </p:cNvPr>
          <p:cNvSpPr txBox="1"/>
          <p:nvPr/>
        </p:nvSpPr>
        <p:spPr>
          <a:xfrm>
            <a:off x="370416" y="1894417"/>
            <a:ext cx="11303000" cy="45191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know the notes of the D </a:t>
            </a:r>
            <a:r>
              <a:rPr lang="en-AU" sz="1800" dirty="0" err="1">
                <a:latin typeface="Arial" panose="020B0604020202020204" pitchFamily="34" charset="0"/>
                <a:cs typeface="Arial" panose="020B0604020202020204" pitchFamily="34" charset="0"/>
              </a:rPr>
              <a:t>dorian</a:t>
            </a:r>
            <a:r>
              <a:rPr lang="en-AU" sz="1800" dirty="0">
                <a:latin typeface="Arial" panose="020B0604020202020204" pitchFamily="34" charset="0"/>
                <a:cs typeface="Arial" panose="020B0604020202020204" pitchFamily="34" charset="0"/>
              </a:rPr>
              <a:t> scale</a:t>
            </a: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understand </a:t>
            </a:r>
            <a:r>
              <a:rPr lang="en-AU" sz="1800" dirty="0">
                <a:effectLst/>
                <a:latin typeface="Arial" panose="020B0604020202020204" pitchFamily="34" charset="0"/>
                <a:ea typeface="Calibri" panose="020F0502020204030204" pitchFamily="34" charset="0"/>
              </a:rPr>
              <a:t>how to generate and develop new musical material using the elements of music in improvisation activities</a:t>
            </a:r>
            <a:endParaRPr lang="en-AU" sz="18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apply, </a:t>
            </a:r>
            <a:r>
              <a:rPr lang="en-AU" sz="1800" dirty="0">
                <a:latin typeface="Arial" panose="020B0604020202020204" pitchFamily="34" charset="0"/>
                <a:ea typeface="Calibri" panose="020F0502020204030204" pitchFamily="34" charset="0"/>
                <a:cs typeface="Arial" panose="020B0604020202020204" pitchFamily="34" charset="0"/>
              </a:rPr>
              <a:t>r</a:t>
            </a:r>
            <a:r>
              <a:rPr lang="en-AU" sz="1800" dirty="0">
                <a:effectLst/>
                <a:latin typeface="Arial" panose="020B0604020202020204" pitchFamily="34" charset="0"/>
                <a:ea typeface="Calibri" panose="020F0502020204030204" pitchFamily="34" charset="0"/>
              </a:rPr>
              <a:t>ehearse and refine improvisation skills within the context of performing a piece of music</a:t>
            </a:r>
          </a:p>
          <a:p>
            <a:pPr marL="342900" indent="-342900">
              <a:lnSpc>
                <a:spcPct val="150000"/>
              </a:lnSpc>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cs typeface="Arial" panose="020B0604020202020204" pitchFamily="34" charset="0"/>
              </a:rPr>
              <a:t>name </a:t>
            </a:r>
            <a:r>
              <a:rPr lang="en-AU" sz="1800" dirty="0">
                <a:effectLst/>
                <a:latin typeface="Arial" panose="020B0604020202020204" pitchFamily="34" charset="0"/>
                <a:ea typeface="Calibri" panose="020F0502020204030204" pitchFamily="34" charset="0"/>
              </a:rPr>
              <a:t>the notes of the D </a:t>
            </a:r>
            <a:r>
              <a:rPr lang="en-AU" sz="1800" dirty="0" err="1">
                <a:effectLst/>
                <a:latin typeface="Arial" panose="020B0604020202020204" pitchFamily="34" charset="0"/>
                <a:ea typeface="Calibri" panose="020F0502020204030204" pitchFamily="34" charset="0"/>
              </a:rPr>
              <a:t>dorian</a:t>
            </a:r>
            <a:r>
              <a:rPr lang="en-AU" sz="1800" dirty="0">
                <a:effectLst/>
                <a:latin typeface="Arial" panose="020B0604020202020204" pitchFamily="34" charset="0"/>
                <a:ea typeface="Calibri" panose="020F0502020204030204" pitchFamily="34" charset="0"/>
              </a:rPr>
              <a:t> scale and play the scale on an instrument/voice</a:t>
            </a:r>
            <a:endParaRPr lang="en-US" sz="1800" dirty="0">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apply </a:t>
            </a:r>
            <a:r>
              <a:rPr lang="en-AU" sz="1800" dirty="0">
                <a:effectLst/>
                <a:latin typeface="Arial" panose="020B0604020202020204" pitchFamily="34" charset="0"/>
                <a:ea typeface="Calibri" panose="020F0502020204030204" pitchFamily="34" charset="0"/>
              </a:rPr>
              <a:t>the </a:t>
            </a:r>
            <a:r>
              <a:rPr lang="en-AU" sz="1800" dirty="0" err="1">
                <a:effectLst/>
                <a:latin typeface="Arial" panose="020B0604020202020204" pitchFamily="34" charset="0"/>
                <a:ea typeface="Calibri" panose="020F0502020204030204" pitchFamily="34" charset="0"/>
              </a:rPr>
              <a:t>dorian</a:t>
            </a:r>
            <a:r>
              <a:rPr lang="en-AU" sz="1800" dirty="0">
                <a:effectLst/>
                <a:latin typeface="Arial" panose="020B0604020202020204" pitchFamily="34" charset="0"/>
                <a:ea typeface="Calibri" panose="020F0502020204030204" pitchFamily="34" charset="0"/>
              </a:rPr>
              <a:t> scale to improvising new musical material over a moving chord progression</a:t>
            </a:r>
            <a:endParaRPr lang="en-US" sz="1800" dirty="0">
              <a:latin typeface="Arial" panose="020B0604020202020204" pitchFamily="34" charset="0"/>
              <a:ea typeface="+mn-lt"/>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mn-lt"/>
                <a:cs typeface="Arial" panose="020B0604020202020204" pitchFamily="34" charset="0"/>
              </a:rPr>
              <a:t>identify </a:t>
            </a:r>
            <a:r>
              <a:rPr lang="en-AU" sz="1800" dirty="0">
                <a:effectLst/>
                <a:latin typeface="Arial" panose="020B0604020202020204" pitchFamily="34" charset="0"/>
                <a:ea typeface="Calibri" panose="020F0502020204030204" pitchFamily="34" charset="0"/>
              </a:rPr>
              <a:t>and explain areas of a performance or improvisation that require further refinement using appropriate musical terminology and how this can be achieved</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BCA13A9-3994-9B17-E9BC-987E106270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88</a:t>
            </a:fld>
            <a:endParaRPr lang="en-AU"/>
          </a:p>
        </p:txBody>
      </p:sp>
    </p:spTree>
    <p:extLst>
      <p:ext uri="{BB962C8B-B14F-4D97-AF65-F5344CB8AC3E}">
        <p14:creationId xmlns:p14="http://schemas.microsoft.com/office/powerpoint/2010/main" val="38377716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183E92E2-DF90-0373-4A06-ED059C1CFA7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5749E9E-0BC8-7F7E-4205-C199AB4B782B}"/>
              </a:ext>
            </a:extLst>
          </p:cNvPr>
          <p:cNvSpPr>
            <a:spLocks noGrp="1"/>
          </p:cNvSpPr>
          <p:nvPr>
            <p:ph type="title"/>
          </p:nvPr>
        </p:nvSpPr>
        <p:spPr>
          <a:xfrm>
            <a:off x="360000" y="360000"/>
            <a:ext cx="6155100" cy="545601"/>
          </a:xfrm>
        </p:spPr>
        <p:txBody>
          <a:bodyPr/>
          <a:lstStyle/>
          <a:p>
            <a:r>
              <a:rPr lang="en-AU" dirty="0">
                <a:latin typeface="Arial"/>
                <a:cs typeface="Arial"/>
              </a:rPr>
              <a:t>Activity 7.2 – funk improvisation – beginner and intermediate</a:t>
            </a:r>
            <a:endParaRPr lang="en-AU" dirty="0"/>
          </a:p>
        </p:txBody>
      </p:sp>
      <p:sp>
        <p:nvSpPr>
          <p:cNvPr id="13" name="Text Placeholder 12">
            <a:extLst>
              <a:ext uri="{FF2B5EF4-FFF2-40B4-BE49-F238E27FC236}">
                <a16:creationId xmlns:a16="http://schemas.microsoft.com/office/drawing/2014/main" id="{5EB4FD5E-6995-7E05-9D3B-FE0063E86BE1}"/>
              </a:ext>
            </a:extLst>
          </p:cNvPr>
          <p:cNvSpPr>
            <a:spLocks noGrp="1"/>
          </p:cNvSpPr>
          <p:nvPr>
            <p:ph type="body" sz="quarter" idx="18"/>
          </p:nvPr>
        </p:nvSpPr>
        <p:spPr>
          <a:xfrm>
            <a:off x="354001" y="1893699"/>
            <a:ext cx="11483998" cy="356423"/>
          </a:xfrm>
        </p:spPr>
        <p:txBody>
          <a:bodyPr/>
          <a:lstStyle/>
          <a:p>
            <a:r>
              <a:rPr lang="en-AU" dirty="0"/>
              <a:t>The </a:t>
            </a:r>
            <a:r>
              <a:rPr lang="en-AU" dirty="0" err="1"/>
              <a:t>dorian</a:t>
            </a:r>
            <a:r>
              <a:rPr lang="en-AU" dirty="0"/>
              <a:t> scale</a:t>
            </a:r>
          </a:p>
        </p:txBody>
      </p:sp>
      <p:sp>
        <p:nvSpPr>
          <p:cNvPr id="12" name="Text Placeholder 11">
            <a:extLst>
              <a:ext uri="{FF2B5EF4-FFF2-40B4-BE49-F238E27FC236}">
                <a16:creationId xmlns:a16="http://schemas.microsoft.com/office/drawing/2014/main" id="{D69E67CA-50D7-DBCB-AA6D-067234A79E55}"/>
              </a:ext>
            </a:extLst>
          </p:cNvPr>
          <p:cNvSpPr>
            <a:spLocks noGrp="1"/>
          </p:cNvSpPr>
          <p:nvPr>
            <p:ph type="body" sz="quarter" idx="17"/>
          </p:nvPr>
        </p:nvSpPr>
        <p:spPr>
          <a:xfrm>
            <a:off x="360000" y="2447636"/>
            <a:ext cx="5569745" cy="1765549"/>
          </a:xfrm>
        </p:spPr>
        <p:txBody>
          <a:bodyPr/>
          <a:lstStyle/>
          <a:p>
            <a:r>
              <a:rPr lang="en-AU" sz="1800" dirty="0">
                <a:effectLst/>
                <a:latin typeface="Arial" panose="020B0604020202020204" pitchFamily="34" charset="0"/>
                <a:ea typeface="Calibri" panose="020F0502020204030204" pitchFamily="34" charset="0"/>
              </a:rPr>
              <a:t>Access the </a:t>
            </a:r>
            <a:r>
              <a:rPr lang="en-AU" sz="1800" dirty="0">
                <a:ea typeface="Calibri" panose="020F0502020204030204" pitchFamily="34" charset="0"/>
                <a:hlinkClick r:id="rId2"/>
              </a:rPr>
              <a:t>Funk</a:t>
            </a:r>
            <a:r>
              <a:rPr lang="en-AU" sz="1800" dirty="0">
                <a:effectLst/>
                <a:ea typeface="Calibri" panose="020F0502020204030204" pitchFamily="34" charset="0"/>
                <a:hlinkClick r:id="rId2"/>
              </a:rPr>
              <a:t> – improvisation – beginner video (4:14)</a:t>
            </a:r>
            <a:r>
              <a:rPr lang="en-AU" sz="1800" dirty="0">
                <a:effectLst/>
                <a:ea typeface="Calibri" panose="020F0502020204030204" pitchFamily="34" charset="0"/>
              </a:rPr>
              <a:t> </a:t>
            </a:r>
            <a:r>
              <a:rPr lang="en-AU" sz="1800" dirty="0">
                <a:effectLst/>
                <a:latin typeface="Arial" panose="020B0604020202020204" pitchFamily="34" charset="0"/>
                <a:ea typeface="Calibri" panose="020F0502020204030204" pitchFamily="34" charset="0"/>
              </a:rPr>
              <a:t>and </a:t>
            </a:r>
            <a:r>
              <a:rPr lang="en-AU" sz="1800" dirty="0">
                <a:effectLst/>
                <a:latin typeface="Arial" panose="020B0604020202020204" pitchFamily="34" charset="0"/>
                <a:ea typeface="Calibri" panose="020F0502020204030204" pitchFamily="34" charset="0"/>
                <a:hlinkClick r:id="rId3"/>
              </a:rPr>
              <a:t>Funk – improvisation – intermediate video (3:59)</a:t>
            </a:r>
            <a:r>
              <a:rPr lang="en-AU" sz="1800" dirty="0">
                <a:effectLst/>
                <a:latin typeface="Arial" panose="020B0604020202020204" pitchFamily="34" charset="0"/>
                <a:ea typeface="Calibri" panose="020F0502020204030204" pitchFamily="34" charset="0"/>
              </a:rPr>
              <a:t> and complete the sequence of activities in the video as a class</a:t>
            </a:r>
            <a:r>
              <a:rPr lang="en-AU" sz="1800" dirty="0">
                <a:latin typeface="Arial" panose="020B0604020202020204" pitchFamily="34" charset="0"/>
                <a:ea typeface="Calibri" panose="020F0502020204030204" pitchFamily="34" charset="0"/>
              </a:rPr>
              <a:t>.</a:t>
            </a:r>
            <a:endParaRPr lang="en-AU" dirty="0"/>
          </a:p>
        </p:txBody>
      </p:sp>
      <p:pic>
        <p:nvPicPr>
          <p:cNvPr id="5" name="Picture 4" descr="This score excerpt outlines the D dorian and G dorian scale for all instruments so students can use this to participate in the performance activity.">
            <a:extLst>
              <a:ext uri="{FF2B5EF4-FFF2-40B4-BE49-F238E27FC236}">
                <a16:creationId xmlns:a16="http://schemas.microsoft.com/office/drawing/2014/main" id="{608F0BE0-D16A-9629-A109-25EAE15A59FB}"/>
              </a:ext>
            </a:extLst>
          </p:cNvPr>
          <p:cNvPicPr>
            <a:picLocks noChangeAspect="1"/>
          </p:cNvPicPr>
          <p:nvPr/>
        </p:nvPicPr>
        <p:blipFill>
          <a:blip r:embed="rId4"/>
          <a:stretch>
            <a:fillRect/>
          </a:stretch>
        </p:blipFill>
        <p:spPr>
          <a:xfrm>
            <a:off x="7229365" y="250164"/>
            <a:ext cx="4694924" cy="6445836"/>
          </a:xfrm>
          <a:prstGeom prst="rect">
            <a:avLst/>
          </a:prstGeom>
        </p:spPr>
      </p:pic>
      <p:sp>
        <p:nvSpPr>
          <p:cNvPr id="3" name="Slide Number Placeholder 2">
            <a:extLst>
              <a:ext uri="{FF2B5EF4-FFF2-40B4-BE49-F238E27FC236}">
                <a16:creationId xmlns:a16="http://schemas.microsoft.com/office/drawing/2014/main" id="{0C261B72-862D-186E-B2B0-08A4C2BB8D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89</a:t>
            </a:fld>
            <a:endParaRPr lang="en-AU"/>
          </a:p>
        </p:txBody>
      </p:sp>
    </p:spTree>
    <p:extLst>
      <p:ext uri="{BB962C8B-B14F-4D97-AF65-F5344CB8AC3E}">
        <p14:creationId xmlns:p14="http://schemas.microsoft.com/office/powerpoint/2010/main" val="395902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571BB-2DE1-5600-2A1F-11D7759152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B0144B-552A-521C-700D-C2BAC944F1DB}"/>
              </a:ext>
            </a:extLst>
          </p:cNvPr>
          <p:cNvSpPr>
            <a:spLocks noGrp="1"/>
          </p:cNvSpPr>
          <p:nvPr>
            <p:ph type="title" idx="4294967295"/>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Activity 1.2</a:t>
            </a:r>
          </a:p>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AU" sz="2000" b="0" i="0" u="none" strike="noStrike" kern="1200" cap="none" spc="0" normalizeH="0" baseline="0" noProof="0" dirty="0">
              <a:ln>
                <a:noFill/>
              </a:ln>
              <a:solidFill>
                <a:srgbClr val="146CFD"/>
              </a:solidFill>
              <a:effectLst/>
              <a:uLnTx/>
              <a:uFillTx/>
              <a:latin typeface="Arial"/>
              <a:ea typeface="+mj-ea"/>
              <a:cs typeface="Arial"/>
            </a:endParaRP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dirty="0">
                <a:ln>
                  <a:noFill/>
                </a:ln>
                <a:solidFill>
                  <a:srgbClr val="146CFD"/>
                </a:solidFill>
                <a:effectLst/>
                <a:uLnTx/>
                <a:uFillTx/>
                <a:latin typeface="Arial"/>
                <a:ea typeface="+mj-ea"/>
                <a:cs typeface="Arial"/>
              </a:rPr>
              <a:t>Musical characteristics of jazz</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pSp>
        <p:nvGrpSpPr>
          <p:cNvPr id="6" name="Group 5" descr="Jazz and its characteristics in details">
            <a:extLst>
              <a:ext uri="{FF2B5EF4-FFF2-40B4-BE49-F238E27FC236}">
                <a16:creationId xmlns:a16="http://schemas.microsoft.com/office/drawing/2014/main" id="{B9BD2326-D902-9BF9-915E-98E5456DCD52}"/>
              </a:ext>
            </a:extLst>
          </p:cNvPr>
          <p:cNvGrpSpPr/>
          <p:nvPr/>
        </p:nvGrpSpPr>
        <p:grpSpPr>
          <a:xfrm>
            <a:off x="370063" y="269405"/>
            <a:ext cx="11498657" cy="6309624"/>
            <a:chOff x="370063" y="269405"/>
            <a:chExt cx="11498657" cy="6309624"/>
          </a:xfrm>
        </p:grpSpPr>
        <p:cxnSp>
          <p:nvCxnSpPr>
            <p:cNvPr id="20" name="Google Shape;194;p19">
              <a:extLst>
                <a:ext uri="{FF2B5EF4-FFF2-40B4-BE49-F238E27FC236}">
                  <a16:creationId xmlns:a16="http://schemas.microsoft.com/office/drawing/2014/main" id="{B800DEFB-B4FA-867C-DCEE-5D74D5ED4C21}"/>
                </a:ext>
                <a:ext uri="{C183D7F6-B498-43B3-948B-1728B52AA6E4}">
                  <adec:decorative xmlns:adec="http://schemas.microsoft.com/office/drawing/2017/decorative" val="1"/>
                </a:ext>
              </a:extLst>
            </p:cNvPr>
            <p:cNvCxnSpPr>
              <a:cxnSpLocks/>
            </p:cNvCxnSpPr>
            <p:nvPr/>
          </p:nvCxnSpPr>
          <p:spPr>
            <a:xfrm flipH="1" flipV="1">
              <a:off x="2630220" y="2283057"/>
              <a:ext cx="2493115" cy="989538"/>
            </a:xfrm>
            <a:prstGeom prst="straightConnector1">
              <a:avLst/>
            </a:prstGeom>
            <a:noFill/>
            <a:ln w="19050" cap="flat" cmpd="sng">
              <a:solidFill>
                <a:srgbClr val="0070C0"/>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04A39B71-31B7-D976-5B7E-21E1E5A6765A}"/>
                </a:ext>
                <a:ext uri="{C183D7F6-B498-43B3-948B-1728B52AA6E4}">
                  <adec:decorative xmlns:adec="http://schemas.microsoft.com/office/drawing/2017/decorative" val="1"/>
                </a:ext>
              </a:extLst>
            </p:cNvPr>
            <p:cNvCxnSpPr>
              <a:cxnSpLocks/>
            </p:cNvCxnSpPr>
            <p:nvPr/>
          </p:nvCxnSpPr>
          <p:spPr>
            <a:xfrm flipH="1" flipV="1">
              <a:off x="6945983" y="3562040"/>
              <a:ext cx="2543405" cy="941227"/>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D208D0D4-92DE-71F1-F9E7-640474863348}"/>
                </a:ext>
                <a:ext uri="{C183D7F6-B498-43B3-948B-1728B52AA6E4}">
                  <adec:decorative xmlns:adec="http://schemas.microsoft.com/office/drawing/2017/decorative" val="1"/>
                </a:ext>
              </a:extLst>
            </p:cNvPr>
            <p:cNvCxnSpPr>
              <a:cxnSpLocks/>
            </p:cNvCxnSpPr>
            <p:nvPr/>
          </p:nvCxnSpPr>
          <p:spPr>
            <a:xfrm flipH="1">
              <a:off x="6973271" y="2392017"/>
              <a:ext cx="2516117" cy="707502"/>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61420112-BE19-FD2C-CBA7-094A5DEE074D}"/>
                </a:ext>
                <a:ext uri="{C183D7F6-B498-43B3-948B-1728B52AA6E4}">
                  <adec:decorative xmlns:adec="http://schemas.microsoft.com/office/drawing/2017/decorative" val="1"/>
                </a:ext>
              </a:extLst>
            </p:cNvPr>
            <p:cNvCxnSpPr>
              <a:cxnSpLocks/>
            </p:cNvCxnSpPr>
            <p:nvPr/>
          </p:nvCxnSpPr>
          <p:spPr>
            <a:xfrm flipH="1">
              <a:off x="2602196" y="3665195"/>
              <a:ext cx="2674136" cy="1043540"/>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E7E48AD5-61C5-57A6-C1A2-BFC1A267CFDB}"/>
                </a:ext>
                <a:ext uri="{C183D7F6-B498-43B3-948B-1728B52AA6E4}">
                  <adec:decorative xmlns:adec="http://schemas.microsoft.com/office/drawing/2017/decorative" val="1"/>
                </a:ext>
              </a:extLst>
            </p:cNvPr>
            <p:cNvCxnSpPr>
              <a:cxnSpLocks/>
            </p:cNvCxnSpPr>
            <p:nvPr/>
          </p:nvCxnSpPr>
          <p:spPr>
            <a:xfrm flipH="1" flipV="1">
              <a:off x="6050165" y="1557130"/>
              <a:ext cx="6333" cy="1370823"/>
            </a:xfrm>
            <a:prstGeom prst="straightConnector1">
              <a:avLst/>
            </a:prstGeom>
            <a:noFill/>
            <a:ln w="19050" cap="flat" cmpd="sng">
              <a:solidFill>
                <a:srgbClr val="0070C0"/>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4B0A0B63-F161-15A1-0765-D47B7EEA30D7}"/>
                </a:ext>
                <a:ext uri="{C183D7F6-B498-43B3-948B-1728B52AA6E4}">
                  <adec:decorative xmlns:adec="http://schemas.microsoft.com/office/drawing/2017/decorative" val="1"/>
                </a:ext>
              </a:extLst>
            </p:cNvPr>
            <p:cNvCxnSpPr>
              <a:cxnSpLocks/>
              <a:stCxn id="5" idx="2"/>
            </p:cNvCxnSpPr>
            <p:nvPr/>
          </p:nvCxnSpPr>
          <p:spPr>
            <a:xfrm flipH="1">
              <a:off x="6050165" y="3989682"/>
              <a:ext cx="4554" cy="1409886"/>
            </a:xfrm>
            <a:prstGeom prst="straightConnector1">
              <a:avLst/>
            </a:prstGeom>
            <a:noFill/>
            <a:ln w="19050" cap="flat" cmpd="sng">
              <a:solidFill>
                <a:srgbClr val="9B6808"/>
              </a:solidFill>
              <a:prstDash val="solid"/>
              <a:round/>
              <a:headEnd type="none" w="med" len="med"/>
              <a:tailEnd type="none" w="med" len="med"/>
            </a:ln>
          </p:spPr>
        </p:cxnSp>
        <p:sp>
          <p:nvSpPr>
            <p:cNvPr id="15" name="Google Shape;189;p19">
              <a:extLst>
                <a:ext uri="{FF2B5EF4-FFF2-40B4-BE49-F238E27FC236}">
                  <a16:creationId xmlns:a16="http://schemas.microsoft.com/office/drawing/2014/main" id="{5ED407C0-3BBC-E8CE-1739-4E9AA4AD3307}"/>
                </a:ext>
              </a:extLst>
            </p:cNvPr>
            <p:cNvSpPr/>
            <p:nvPr/>
          </p:nvSpPr>
          <p:spPr>
            <a:xfrm>
              <a:off x="373161" y="1743196"/>
              <a:ext cx="2462647" cy="1557946"/>
            </a:xfrm>
            <a:prstGeom prst="roundRect">
              <a:avLst>
                <a:gd name="adj" fmla="val 16667"/>
              </a:avLst>
            </a:prstGeom>
            <a:solidFill>
              <a:schemeClr val="accent4"/>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400" dirty="0"/>
                <a:t>repeated riffs and/or chord progressions</a:t>
              </a:r>
            </a:p>
            <a:p>
              <a:pPr marL="285750" indent="-285750">
                <a:buFont typeface="Arial" panose="020B0604020202020204" pitchFamily="34" charset="0"/>
                <a:buChar char="•"/>
              </a:pPr>
              <a:r>
                <a:rPr lang="en-US" sz="1400" dirty="0"/>
                <a:t>composed melodies are followed by sections of improvisation</a:t>
              </a:r>
            </a:p>
          </p:txBody>
        </p:sp>
        <p:sp>
          <p:nvSpPr>
            <p:cNvPr id="19" name="Google Shape;193;p19">
              <a:extLst>
                <a:ext uri="{FF2B5EF4-FFF2-40B4-BE49-F238E27FC236}">
                  <a16:creationId xmlns:a16="http://schemas.microsoft.com/office/drawing/2014/main" id="{DF745783-3AC6-2025-AA61-FE9F9694CF2B}"/>
                </a:ext>
              </a:extLst>
            </p:cNvPr>
            <p:cNvSpPr/>
            <p:nvPr/>
          </p:nvSpPr>
          <p:spPr>
            <a:xfrm>
              <a:off x="370063" y="3839721"/>
              <a:ext cx="2462647" cy="2587584"/>
            </a:xfrm>
            <a:prstGeom prst="roundRect">
              <a:avLst>
                <a:gd name="adj" fmla="val 16667"/>
              </a:avLst>
            </a:prstGeom>
            <a:solidFill>
              <a:schemeClr val="accent2">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400"/>
                <a:t>Common instruments include:</a:t>
              </a:r>
              <a:endParaRPr lang="en-US"/>
            </a:p>
            <a:p>
              <a:pPr marL="171450" indent="-171450">
                <a:buFont typeface="Arial"/>
                <a:buChar char="•"/>
              </a:pPr>
              <a:r>
                <a:rPr lang="en-US"/>
                <a:t>d</a:t>
              </a:r>
              <a:r>
                <a:rPr lang="en-US" sz="1400"/>
                <a:t>rum kit</a:t>
              </a:r>
              <a:endParaRPr lang="en-US"/>
            </a:p>
            <a:p>
              <a:pPr marL="171450" indent="-171450">
                <a:buFont typeface="Arial"/>
                <a:buChar char="•"/>
              </a:pPr>
              <a:r>
                <a:rPr lang="en-US"/>
                <a:t>d</a:t>
              </a:r>
              <a:r>
                <a:rPr lang="en-US" sz="1400"/>
                <a:t>ouble bass</a:t>
              </a:r>
            </a:p>
            <a:p>
              <a:pPr marL="171450" indent="-171450">
                <a:buFont typeface="Arial"/>
                <a:buChar char="•"/>
              </a:pPr>
              <a:r>
                <a:rPr lang="en-US" sz="1400"/>
                <a:t>piano</a:t>
              </a:r>
            </a:p>
            <a:p>
              <a:pPr marL="171450" indent="-171450">
                <a:buFont typeface="Arial"/>
                <a:buChar char="•"/>
              </a:pPr>
              <a:r>
                <a:rPr lang="en-US"/>
                <a:t>e</a:t>
              </a:r>
              <a:r>
                <a:rPr lang="en-US" sz="1400"/>
                <a:t>lectric guitar</a:t>
              </a:r>
            </a:p>
            <a:p>
              <a:pPr marL="171450" indent="-171450">
                <a:buFont typeface="Arial"/>
                <a:buChar char="•"/>
              </a:pPr>
              <a:r>
                <a:rPr lang="en-US"/>
                <a:t>t</a:t>
              </a:r>
              <a:r>
                <a:rPr lang="en-US" sz="1400"/>
                <a:t>rumpet</a:t>
              </a:r>
            </a:p>
            <a:p>
              <a:pPr marL="171450" indent="-171450">
                <a:buFont typeface="Arial"/>
                <a:buChar char="•"/>
              </a:pPr>
              <a:r>
                <a:rPr lang="en-US"/>
                <a:t>t</a:t>
              </a:r>
              <a:r>
                <a:rPr lang="en-US" sz="1400"/>
                <a:t>rombone</a:t>
              </a:r>
            </a:p>
            <a:p>
              <a:pPr marL="171450" indent="-171450">
                <a:buFont typeface="Arial"/>
                <a:buChar char="•"/>
              </a:pPr>
              <a:r>
                <a:rPr lang="en-US"/>
                <a:t>s</a:t>
              </a:r>
              <a:r>
                <a:rPr lang="en-US" sz="1400"/>
                <a:t>axophones</a:t>
              </a:r>
            </a:p>
            <a:p>
              <a:pPr marL="171450" indent="-171450">
                <a:buFont typeface="Arial"/>
                <a:buChar char="•"/>
              </a:pPr>
              <a:r>
                <a:rPr lang="en-US"/>
                <a:t>v</a:t>
              </a:r>
              <a:r>
                <a:rPr lang="en-US" sz="1400"/>
                <a:t>ocals</a:t>
              </a:r>
            </a:p>
          </p:txBody>
        </p:sp>
        <p:sp>
          <p:nvSpPr>
            <p:cNvPr id="69" name="Google Shape;186;p19">
              <a:extLst>
                <a:ext uri="{FF2B5EF4-FFF2-40B4-BE49-F238E27FC236}">
                  <a16:creationId xmlns:a16="http://schemas.microsoft.com/office/drawing/2014/main" id="{5F16F75F-9A75-D955-5F99-F63B18932117}"/>
                </a:ext>
              </a:extLst>
            </p:cNvPr>
            <p:cNvSpPr/>
            <p:nvPr/>
          </p:nvSpPr>
          <p:spPr>
            <a:xfrm>
              <a:off x="3949148" y="269405"/>
              <a:ext cx="4492485" cy="1384544"/>
            </a:xfrm>
            <a:prstGeom prst="roundRect">
              <a:avLst>
                <a:gd name="adj" fmla="val 16667"/>
              </a:avLst>
            </a:prstGeom>
            <a:solidFill>
              <a:schemeClr val="accent3">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dirty="0"/>
                <a:t>e</a:t>
              </a:r>
              <a:r>
                <a:rPr lang="en-US" sz="1400" dirty="0"/>
                <a:t>ach instrument is independent and sometimes improvises</a:t>
              </a:r>
            </a:p>
            <a:p>
              <a:pPr marL="285750" indent="-285750">
                <a:buFont typeface="Arial" panose="020B0604020202020204" pitchFamily="34" charset="0"/>
                <a:buChar char="•"/>
              </a:pPr>
              <a:r>
                <a:rPr lang="en-US" dirty="0"/>
                <a:t>m</a:t>
              </a:r>
              <a:r>
                <a:rPr lang="en-US" sz="1400" dirty="0"/>
                <a:t>elodies and solos have interactive accompaniment</a:t>
              </a:r>
              <a:endParaRPr lang="en-US" dirty="0"/>
            </a:p>
            <a:p>
              <a:pPr marL="285750" indent="-285750">
                <a:buFont typeface="Arial" panose="020B0604020202020204" pitchFamily="34" charset="0"/>
                <a:buChar char="•"/>
              </a:pPr>
              <a:r>
                <a:rPr lang="en-US" sz="1400" dirty="0"/>
                <a:t>many instruments provide a thick texture</a:t>
              </a:r>
            </a:p>
            <a:p>
              <a:pPr marL="285750" indent="-285750">
                <a:buFont typeface="Arial" panose="020B0604020202020204" pitchFamily="34" charset="0"/>
                <a:buChar char="•"/>
              </a:pPr>
              <a:r>
                <a:rPr lang="en-US" dirty="0"/>
                <a:t>m</a:t>
              </a:r>
              <a:r>
                <a:rPr lang="en-US" sz="1400" dirty="0"/>
                <a:t>elodies often overlap</a:t>
              </a:r>
            </a:p>
          </p:txBody>
        </p:sp>
        <p:sp>
          <p:nvSpPr>
            <p:cNvPr id="13" name="Google Shape;187;p19">
              <a:extLst>
                <a:ext uri="{FF2B5EF4-FFF2-40B4-BE49-F238E27FC236}">
                  <a16:creationId xmlns:a16="http://schemas.microsoft.com/office/drawing/2014/main" id="{BA5F93DA-9208-340F-8267-47D0F9BE5DCA}"/>
                </a:ext>
              </a:extLst>
            </p:cNvPr>
            <p:cNvSpPr/>
            <p:nvPr/>
          </p:nvSpPr>
          <p:spPr>
            <a:xfrm>
              <a:off x="9284671" y="463928"/>
              <a:ext cx="2462647" cy="2322381"/>
            </a:xfrm>
            <a:prstGeom prst="roundRect">
              <a:avLst>
                <a:gd name="adj" fmla="val 16667"/>
              </a:avLst>
            </a:prstGeom>
            <a:solidFill>
              <a:schemeClr val="accent6"/>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dirty="0"/>
                <a:t>m</a:t>
              </a:r>
              <a:r>
                <a:rPr lang="en-US" sz="1400" dirty="0"/>
                <a:t>elodies and solos have a wide pitch range</a:t>
              </a:r>
            </a:p>
            <a:p>
              <a:pPr marL="285750" indent="-285750">
                <a:buFont typeface="Arial" panose="020B0604020202020204" pitchFamily="34" charset="0"/>
                <a:buChar char="•"/>
              </a:pPr>
              <a:r>
                <a:rPr lang="en-US" sz="1400" dirty="0"/>
                <a:t>interesting scales are used. For example, the blues scale and chromaticism</a:t>
              </a:r>
            </a:p>
            <a:p>
              <a:pPr marL="285750" indent="-285750">
                <a:buFont typeface="Arial" panose="020B0604020202020204" pitchFamily="34" charset="0"/>
                <a:buChar char="•"/>
              </a:pPr>
              <a:r>
                <a:rPr lang="en-US" dirty="0"/>
                <a:t>t</a:t>
              </a:r>
              <a:r>
                <a:rPr lang="en-US" sz="1400" dirty="0"/>
                <a:t>he chords used are rich and complex</a:t>
              </a:r>
            </a:p>
          </p:txBody>
        </p:sp>
        <mc:AlternateContent xmlns:mc="http://schemas.openxmlformats.org/markup-compatibility/2006" xmlns:a14="http://schemas.microsoft.com/office/drawing/2010/main">
          <mc:Choice Requires="a14">
            <p:sp>
              <p:nvSpPr>
                <p:cNvPr id="11" name="Google Shape;185;p19">
                  <a:extLst>
                    <a:ext uri="{FF2B5EF4-FFF2-40B4-BE49-F238E27FC236}">
                      <a16:creationId xmlns:a16="http://schemas.microsoft.com/office/drawing/2014/main" id="{8A3EB218-F3F0-6A50-F608-11E272E67B31}"/>
                    </a:ext>
                  </a:extLst>
                </p:cNvPr>
                <p:cNvSpPr/>
                <p:nvPr/>
              </p:nvSpPr>
              <p:spPr>
                <a:xfrm>
                  <a:off x="9280124" y="3295960"/>
                  <a:ext cx="2588596" cy="2945115"/>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dirty="0"/>
                    <a:t>s</a:t>
                  </a:r>
                  <a:r>
                    <a:rPr lang="en-US" sz="1400" dirty="0"/>
                    <a:t>trong beat</a:t>
                  </a:r>
                </a:p>
                <a:p>
                  <a:pPr marL="285750" indent="-285750">
                    <a:buFont typeface="Arial" panose="020B0604020202020204" pitchFamily="34" charset="0"/>
                    <a:buChar char="•"/>
                  </a:pPr>
                  <a:r>
                    <a:rPr lang="en-US" dirty="0"/>
                    <a:t>o</a:t>
                  </a:r>
                  <a:r>
                    <a:rPr lang="en-US" sz="1400" dirty="0"/>
                    <a:t>ften in simple quadruple </a:t>
                  </a:r>
                  <a:r>
                    <a:rPr lang="en-US" sz="1400" dirty="0" err="1"/>
                    <a:t>metre</a:t>
                  </a:r>
                  <a:r>
                    <a:rPr lang="en-US" sz="1400" dirty="0"/>
                    <a:t> such as </a:t>
                  </a:r>
                  <a14:m>
                    <m:oMath xmlns:m="http://schemas.openxmlformats.org/officeDocument/2006/math">
                      <m:f>
                        <m:fPr>
                          <m:type m:val="noBar"/>
                          <m:ctrlPr>
                            <a:rPr lang="en-US" sz="1400" i="1" smtClean="0">
                              <a:latin typeface="Cambria Math" panose="02040503050406030204" pitchFamily="18" charset="0"/>
                            </a:rPr>
                          </m:ctrlPr>
                        </m:fPr>
                        <m:num>
                          <m:r>
                            <a:rPr lang="en-AU" sz="1400" b="0" i="1" smtClean="0">
                              <a:latin typeface="Cambria Math" panose="02040503050406030204" pitchFamily="18" charset="0"/>
                            </a:rPr>
                            <m:t>4</m:t>
                          </m:r>
                        </m:num>
                        <m:den>
                          <m:r>
                            <a:rPr lang="en-AU" sz="1400" b="0" i="1" smtClean="0">
                              <a:latin typeface="Cambria Math" panose="02040503050406030204" pitchFamily="18" charset="0"/>
                            </a:rPr>
                            <m:t>4</m:t>
                          </m:r>
                        </m:den>
                      </m:f>
                    </m:oMath>
                  </a14:m>
                  <a:r>
                    <a:rPr lang="en-US" dirty="0"/>
                    <a:t> </a:t>
                  </a:r>
                  <a:r>
                    <a:rPr lang="en-US" sz="1100" dirty="0"/>
                    <a:t>  </a:t>
                  </a:r>
                  <a:r>
                    <a:rPr lang="en-US" dirty="0"/>
                    <a:t>   </a:t>
                  </a:r>
                </a:p>
                <a:p>
                  <a:pPr marL="285750" indent="-285750">
                    <a:buFont typeface="Arial" panose="020B0604020202020204" pitchFamily="34" charset="0"/>
                    <a:buChar char="•"/>
                  </a:pPr>
                  <a:r>
                    <a:rPr lang="en-US" sz="1400" dirty="0"/>
                    <a:t>rhythms patterns can be used in the accompaniment</a:t>
                  </a:r>
                </a:p>
                <a:p>
                  <a:pPr marL="285750" indent="-285750">
                    <a:buFont typeface="Arial" panose="020B0604020202020204" pitchFamily="34" charset="0"/>
                    <a:buChar char="•"/>
                  </a:pPr>
                  <a:r>
                    <a:rPr lang="en-US" dirty="0"/>
                    <a:t>a v</a:t>
                  </a:r>
                  <a:r>
                    <a:rPr lang="en-US" sz="1400" dirty="0"/>
                    <a:t>ariety of rhythms used in improvisation</a:t>
                  </a:r>
                </a:p>
                <a:p>
                  <a:pPr marL="285750" indent="-285750">
                    <a:buFont typeface="Arial" panose="020B0604020202020204" pitchFamily="34" charset="0"/>
                    <a:buChar char="•"/>
                  </a:pPr>
                  <a:r>
                    <a:rPr lang="en-US" dirty="0"/>
                    <a:t>use of syncopation</a:t>
                  </a:r>
                </a:p>
                <a:p>
                  <a:pPr marL="285750" indent="-285750">
                    <a:buFont typeface="Arial" panose="020B0604020202020204" pitchFamily="34" charset="0"/>
                    <a:buChar char="•"/>
                  </a:pPr>
                  <a:r>
                    <a:rPr lang="en-US" dirty="0"/>
                    <a:t>b</a:t>
                  </a:r>
                  <a:r>
                    <a:rPr lang="en-US" sz="1400" dirty="0"/>
                    <a:t>eat and rhythms provide momentum</a:t>
                  </a:r>
                </a:p>
              </p:txBody>
            </p:sp>
          </mc:Choice>
          <mc:Fallback xmlns="">
            <p:sp>
              <p:nvSpPr>
                <p:cNvPr id="11" name="Google Shape;185;p19">
                  <a:extLst>
                    <a:ext uri="{FF2B5EF4-FFF2-40B4-BE49-F238E27FC236}">
                      <a16:creationId xmlns:a16="http://schemas.microsoft.com/office/drawing/2014/main" id="{8A3EB218-F3F0-6A50-F608-11E272E67B31}"/>
                    </a:ext>
                  </a:extLst>
                </p:cNvPr>
                <p:cNvSpPr>
                  <a:spLocks noRot="1" noChangeAspect="1" noMove="1" noResize="1" noEditPoints="1" noAdjustHandles="1" noChangeArrowheads="1" noChangeShapeType="1" noTextEdit="1"/>
                </p:cNvSpPr>
                <p:nvPr/>
              </p:nvSpPr>
              <p:spPr>
                <a:xfrm>
                  <a:off x="9280124" y="3295960"/>
                  <a:ext cx="2588596" cy="2945115"/>
                </a:xfrm>
                <a:prstGeom prst="roundRect">
                  <a:avLst>
                    <a:gd name="adj" fmla="val 16667"/>
                  </a:avLst>
                </a:prstGeom>
                <a:blipFill>
                  <a:blip r:embed="rId2"/>
                  <a:stretch>
                    <a:fillRect/>
                  </a:stretch>
                </a:blip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a:lstStyle/>
                <a:p>
                  <a:r>
                    <a:rPr lang="en-AU">
                      <a:noFill/>
                    </a:rPr>
                    <a:t> </a:t>
                  </a:r>
                </a:p>
              </p:txBody>
            </p:sp>
          </mc:Fallback>
        </mc:AlternateContent>
        <p:sp>
          <p:nvSpPr>
            <p:cNvPr id="68" name="Google Shape;191;p19">
              <a:extLst>
                <a:ext uri="{FF2B5EF4-FFF2-40B4-BE49-F238E27FC236}">
                  <a16:creationId xmlns:a16="http://schemas.microsoft.com/office/drawing/2014/main" id="{605D26E6-F750-4C42-D658-61CC79D2A4D2}"/>
                </a:ext>
              </a:extLst>
            </p:cNvPr>
            <p:cNvSpPr/>
            <p:nvPr/>
          </p:nvSpPr>
          <p:spPr>
            <a:xfrm>
              <a:off x="4232277" y="5378191"/>
              <a:ext cx="4209357" cy="1200838"/>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dirty="0"/>
                <a:t>e</a:t>
              </a:r>
              <a:r>
                <a:rPr lang="en-US" sz="1400" dirty="0"/>
                <a:t>nsembles are balanced</a:t>
              </a:r>
            </a:p>
            <a:p>
              <a:pPr marL="285750" indent="-285750">
                <a:buFont typeface="Arial" panose="020B0604020202020204" pitchFamily="34" charset="0"/>
                <a:buChar char="•"/>
              </a:pPr>
              <a:r>
                <a:rPr lang="en-US" sz="1400" dirty="0"/>
                <a:t>a wide variety of dynamics are used</a:t>
              </a:r>
            </a:p>
            <a:p>
              <a:pPr marL="285750" indent="-285750">
                <a:buFont typeface="Arial" panose="020B0604020202020204" pitchFamily="34" charset="0"/>
                <a:buChar char="•"/>
              </a:pPr>
              <a:r>
                <a:rPr lang="en-US" sz="1400" dirty="0"/>
                <a:t>varied articulations (accents, staccato, legato)</a:t>
              </a:r>
            </a:p>
            <a:p>
              <a:pPr marL="285750" indent="-285750">
                <a:buFont typeface="Arial" panose="020B0604020202020204" pitchFamily="34" charset="0"/>
                <a:buChar char="•"/>
              </a:pPr>
              <a:r>
                <a:rPr lang="en-US" dirty="0"/>
                <a:t>e</a:t>
              </a:r>
              <a:r>
                <a:rPr lang="en-US" sz="1400" dirty="0"/>
                <a:t>xtended techniques</a:t>
              </a:r>
            </a:p>
            <a:p>
              <a:pPr marL="285750" indent="-285750">
                <a:buFont typeface="Arial" panose="020B0604020202020204" pitchFamily="34" charset="0"/>
                <a:buChar char="•"/>
              </a:pPr>
              <a:r>
                <a:rPr lang="en-US" dirty="0"/>
                <a:t>e</a:t>
              </a:r>
              <a:r>
                <a:rPr lang="en-US" sz="1400" dirty="0"/>
                <a:t>lements of virtuosity</a:t>
              </a:r>
            </a:p>
          </p:txBody>
        </p:sp>
      </p:grpSp>
      <p:grpSp>
        <p:nvGrpSpPr>
          <p:cNvPr id="4" name="Group 3" descr="Jazz and its characteristics: structure, texture, pitch, duration, performing media and timbre, dynamics and expression">
            <a:extLst>
              <a:ext uri="{FF2B5EF4-FFF2-40B4-BE49-F238E27FC236}">
                <a16:creationId xmlns:a16="http://schemas.microsoft.com/office/drawing/2014/main" id="{52C25585-B7B7-1011-5D7E-302AB92333DE}"/>
              </a:ext>
            </a:extLst>
          </p:cNvPr>
          <p:cNvGrpSpPr/>
          <p:nvPr/>
        </p:nvGrpSpPr>
        <p:grpSpPr>
          <a:xfrm>
            <a:off x="3151368" y="1912525"/>
            <a:ext cx="5819292" cy="3164689"/>
            <a:chOff x="3151368" y="1912525"/>
            <a:chExt cx="5819292" cy="3164689"/>
          </a:xfrm>
        </p:grpSpPr>
        <p:sp>
          <p:nvSpPr>
            <p:cNvPr id="5" name="Google Shape;179;p19" descr="Topic">
              <a:extLst>
                <a:ext uri="{FF2B5EF4-FFF2-40B4-BE49-F238E27FC236}">
                  <a16:creationId xmlns:a16="http://schemas.microsoft.com/office/drawing/2014/main" id="{D1C4DDE2-B7C0-C626-04C7-589DB1F04CA5}"/>
                </a:ext>
              </a:extLst>
            </p:cNvPr>
            <p:cNvSpPr/>
            <p:nvPr/>
          </p:nvSpPr>
          <p:spPr>
            <a:xfrm>
              <a:off x="5132073" y="2946142"/>
              <a:ext cx="1845292" cy="1043540"/>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a:solidFill>
                    <a:schemeClr val="tx1"/>
                  </a:solidFill>
                  <a:latin typeface="Arial" panose="020B0604020202020204" pitchFamily="34" charset="0"/>
                  <a:ea typeface="Rockwell"/>
                  <a:cs typeface="Arial" panose="020B0604020202020204" pitchFamily="34" charset="0"/>
                  <a:sym typeface="Montserrat"/>
                </a:rPr>
                <a:t>Jazz</a:t>
              </a:r>
              <a:endParaRPr sz="2000">
                <a:solidFill>
                  <a:schemeClr val="tx1"/>
                </a:solidFill>
                <a:latin typeface="Arial" panose="020B0604020202020204" pitchFamily="34" charset="0"/>
                <a:ea typeface="Rockwell"/>
                <a:cs typeface="Arial" panose="020B0604020202020204" pitchFamily="34" charset="0"/>
                <a:sym typeface="Rockwell"/>
              </a:endParaRPr>
            </a:p>
          </p:txBody>
        </p:sp>
        <p:sp>
          <p:nvSpPr>
            <p:cNvPr id="10" name="Google Shape;184;p19">
              <a:extLst>
                <a:ext uri="{FF2B5EF4-FFF2-40B4-BE49-F238E27FC236}">
                  <a16:creationId xmlns:a16="http://schemas.microsoft.com/office/drawing/2014/main" id="{6F0315F5-A489-1E0F-E46F-EB26E3207F46}"/>
                </a:ext>
              </a:extLst>
            </p:cNvPr>
            <p:cNvSpPr/>
            <p:nvPr/>
          </p:nvSpPr>
          <p:spPr>
            <a:xfrm>
              <a:off x="3182467" y="2499335"/>
              <a:ext cx="1486191" cy="573947"/>
            </a:xfrm>
            <a:prstGeom prst="roundRect">
              <a:avLst>
                <a:gd name="adj" fmla="val 16667"/>
              </a:avLst>
            </a:prstGeom>
            <a:solidFill>
              <a:schemeClr val="accent4"/>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Structure</a:t>
              </a:r>
              <a:endParaRPr dirty="0">
                <a:latin typeface="Arial" panose="020B0604020202020204" pitchFamily="34" charset="0"/>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75683882-E831-776F-6A8A-A440E651B7F4}"/>
                </a:ext>
              </a:extLst>
            </p:cNvPr>
            <p:cNvSpPr/>
            <p:nvPr/>
          </p:nvSpPr>
          <p:spPr>
            <a:xfrm>
              <a:off x="3151368" y="3929320"/>
              <a:ext cx="1671241" cy="573947"/>
            </a:xfrm>
            <a:prstGeom prst="roundRect">
              <a:avLst>
                <a:gd name="adj" fmla="val 16667"/>
              </a:avLst>
            </a:prstGeom>
            <a:solidFill>
              <a:schemeClr val="accent2">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Performing media and timbre</a:t>
              </a:r>
              <a:endParaRPr dirty="0">
                <a:latin typeface="Arial" panose="020B0604020202020204" pitchFamily="34" charset="0"/>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3B662994-5769-D4FC-C9A2-503F552BE92B}"/>
                </a:ext>
              </a:extLst>
            </p:cNvPr>
            <p:cNvSpPr/>
            <p:nvPr/>
          </p:nvSpPr>
          <p:spPr>
            <a:xfrm>
              <a:off x="5315913" y="1912525"/>
              <a:ext cx="1486191" cy="573947"/>
            </a:xfrm>
            <a:prstGeom prst="roundRect">
              <a:avLst>
                <a:gd name="adj" fmla="val 16667"/>
              </a:avLst>
            </a:prstGeom>
            <a:solidFill>
              <a:schemeClr val="accent3">
                <a:lumMod val="20000"/>
                <a:lumOff val="80000"/>
              </a:schemeClr>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Texture</a:t>
              </a:r>
              <a:endParaRPr dirty="0">
                <a:latin typeface="Arial" panose="020B0604020202020204" pitchFamily="34" charset="0"/>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5D0BC6DC-D514-AE46-3F7B-EE1917F1FB06}"/>
                </a:ext>
              </a:extLst>
            </p:cNvPr>
            <p:cNvSpPr/>
            <p:nvPr/>
          </p:nvSpPr>
          <p:spPr>
            <a:xfrm>
              <a:off x="7484469" y="2499336"/>
              <a:ext cx="1486191" cy="573947"/>
            </a:xfrm>
            <a:prstGeom prst="roundRect">
              <a:avLst>
                <a:gd name="adj" fmla="val 16667"/>
              </a:avLst>
            </a:prstGeom>
            <a:solidFill>
              <a:schemeClr val="accent6"/>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Pitch</a:t>
              </a:r>
              <a:endParaRPr dirty="0">
                <a:latin typeface="Arial" panose="020B0604020202020204" pitchFamily="34" charset="0"/>
                <a:cs typeface="Arial" panose="020B0604020202020204" pitchFamily="34" charset="0"/>
                <a:sym typeface="Montserrat"/>
              </a:endParaRPr>
            </a:p>
          </p:txBody>
        </p:sp>
        <p:sp>
          <p:nvSpPr>
            <p:cNvPr id="7" name="Google Shape;181;p19">
              <a:extLst>
                <a:ext uri="{FF2B5EF4-FFF2-40B4-BE49-F238E27FC236}">
                  <a16:creationId xmlns:a16="http://schemas.microsoft.com/office/drawing/2014/main" id="{3639B97D-D2C5-950B-BDEE-E945EF72952E}"/>
                </a:ext>
              </a:extLst>
            </p:cNvPr>
            <p:cNvSpPr/>
            <p:nvPr/>
          </p:nvSpPr>
          <p:spPr>
            <a:xfrm>
              <a:off x="7484469" y="3763843"/>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dirty="0">
                  <a:solidFill>
                    <a:schemeClr val="tx1"/>
                  </a:solidFill>
                  <a:latin typeface="Arial" panose="020B0604020202020204" pitchFamily="34" charset="0"/>
                  <a:ea typeface="Montserrat"/>
                  <a:cs typeface="Arial" panose="020B0604020202020204" pitchFamily="34" charset="0"/>
                  <a:sym typeface="Montserrat"/>
                </a:rPr>
                <a:t>Duration</a:t>
              </a:r>
              <a:endParaRPr dirty="0">
                <a:solidFill>
                  <a:schemeClr val="tx1"/>
                </a:solidFill>
                <a:latin typeface="Arial" panose="020B0604020202020204" pitchFamily="34" charset="0"/>
                <a:ea typeface="Montserrat"/>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7E58CAF8-F8C2-5668-EDCF-D1126AE5DF1A}"/>
                </a:ext>
              </a:extLst>
            </p:cNvPr>
            <p:cNvSpPr/>
            <p:nvPr/>
          </p:nvSpPr>
          <p:spPr>
            <a:xfrm>
              <a:off x="5307070" y="4503267"/>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dirty="0">
                  <a:latin typeface="Arial" panose="020B0604020202020204" pitchFamily="34" charset="0"/>
                  <a:cs typeface="Arial" panose="020B0604020202020204" pitchFamily="34" charset="0"/>
                  <a:sym typeface="Montserrat"/>
                </a:rPr>
                <a:t>Dynamics and expression</a:t>
              </a:r>
              <a:endParaRPr dirty="0">
                <a:latin typeface="Arial" panose="020B0604020202020204" pitchFamily="34" charset="0"/>
                <a:cs typeface="Arial" panose="020B0604020202020204" pitchFamily="34" charset="0"/>
                <a:sym typeface="Montserrat"/>
              </a:endParaRPr>
            </a:p>
          </p:txBody>
        </p:sp>
      </p:grpSp>
      <p:sp>
        <p:nvSpPr>
          <p:cNvPr id="2" name="Slide Number Placeholder 1">
            <a:extLst>
              <a:ext uri="{FF2B5EF4-FFF2-40B4-BE49-F238E27FC236}">
                <a16:creationId xmlns:a16="http://schemas.microsoft.com/office/drawing/2014/main" id="{A242FF61-9754-F0CE-C685-813F5C33D7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4003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ADB1-010C-BC89-5AF7-E158D260AB8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82ABBAA-2B5F-BB3A-6FBB-C605D922A50D}"/>
              </a:ext>
            </a:extLst>
          </p:cNvPr>
          <p:cNvSpPr>
            <a:spLocks noGrp="1"/>
          </p:cNvSpPr>
          <p:nvPr>
            <p:ph type="ctrTitle"/>
          </p:nvPr>
        </p:nvSpPr>
        <p:spPr/>
        <p:txBody>
          <a:bodyPr/>
          <a:lstStyle/>
          <a:p>
            <a:r>
              <a:rPr lang="en-AU">
                <a:latin typeface="Arial"/>
                <a:cs typeface="Arial"/>
              </a:rPr>
              <a:t>Learning sequence 8 – improvise, rehearse and refine</a:t>
            </a:r>
            <a:endParaRPr lang="en-AU"/>
          </a:p>
        </p:txBody>
      </p:sp>
      <p:sp>
        <p:nvSpPr>
          <p:cNvPr id="6" name="Slide Number Placeholder 5">
            <a:extLst>
              <a:ext uri="{FF2B5EF4-FFF2-40B4-BE49-F238E27FC236}">
                <a16:creationId xmlns:a16="http://schemas.microsoft.com/office/drawing/2014/main" id="{4800E209-3F38-EAED-A64F-F958F740286F}"/>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294855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3F878-3E61-EBFE-E46D-0434379A25F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BFCA40-72FF-F24D-EE80-C6696F5EAFC0}"/>
              </a:ext>
            </a:extLst>
          </p:cNvPr>
          <p:cNvSpPr>
            <a:spLocks noGrp="1"/>
          </p:cNvSpPr>
          <p:nvPr>
            <p:ph type="title"/>
          </p:nvPr>
        </p:nvSpPr>
        <p:spPr/>
        <p:txBody>
          <a:bodyPr/>
          <a:lstStyle/>
          <a:p>
            <a:r>
              <a:rPr lang="en-AU" dirty="0"/>
              <a:t>Learning intentions and success criteria (8)</a:t>
            </a:r>
          </a:p>
        </p:txBody>
      </p:sp>
      <p:sp>
        <p:nvSpPr>
          <p:cNvPr id="3" name="TextBox 2">
            <a:extLst>
              <a:ext uri="{FF2B5EF4-FFF2-40B4-BE49-F238E27FC236}">
                <a16:creationId xmlns:a16="http://schemas.microsoft.com/office/drawing/2014/main" id="{8D108DD5-6BDD-3DDF-BB60-744B088F507D}"/>
              </a:ext>
            </a:extLst>
          </p:cNvPr>
          <p:cNvSpPr txBox="1"/>
          <p:nvPr/>
        </p:nvSpPr>
        <p:spPr>
          <a:xfrm>
            <a:off x="444500" y="1742017"/>
            <a:ext cx="11303000" cy="41036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dirty="0">
                <a:latin typeface="Arial" panose="020B0604020202020204" pitchFamily="34" charset="0"/>
                <a:ea typeface="Calibri" panose="020F0502020204030204" pitchFamily="34" charset="0"/>
              </a:rPr>
              <a:t>k</a:t>
            </a:r>
            <a:r>
              <a:rPr lang="en-AU" sz="1800" dirty="0">
                <a:effectLst/>
                <a:latin typeface="Arial" panose="020B0604020202020204" pitchFamily="34" charset="0"/>
                <a:ea typeface="Calibri" panose="020F0502020204030204" pitchFamily="34" charset="0"/>
              </a:rPr>
              <a:t>now how to rehearse and refine performance and improvisation skills</a:t>
            </a:r>
          </a:p>
          <a:p>
            <a:pPr marL="342900" indent="-342900">
              <a:lnSpc>
                <a:spcPct val="150000"/>
              </a:lnSpc>
              <a:buFont typeface="Arial" panose="020B0604020202020204" pitchFamily="34" charset="0"/>
              <a:buChar char="•"/>
            </a:pPr>
            <a:r>
              <a:rPr lang="en-AU" sz="1800" dirty="0">
                <a:latin typeface="Arial" panose="020B0604020202020204" pitchFamily="34" charset="0"/>
                <a:ea typeface="Calibri" panose="020F0502020204030204" pitchFamily="34" charset="0"/>
              </a:rPr>
              <a:t>u</a:t>
            </a:r>
            <a:r>
              <a:rPr lang="en-AU" sz="1800" dirty="0">
                <a:effectLst/>
                <a:latin typeface="Arial" panose="020B0604020202020204" pitchFamily="34" charset="0"/>
                <a:ea typeface="Calibri" panose="020F0502020204030204" pitchFamily="34" charset="0"/>
              </a:rPr>
              <a:t>nderstand and identify the music terminology to describe musical signs, terms and symbols on a score</a:t>
            </a:r>
          </a:p>
          <a:p>
            <a:pPr marL="342900" indent="-342900">
              <a:lnSpc>
                <a:spcPct val="150000"/>
              </a:lnSpc>
              <a:buFont typeface="Arial" panose="020B0604020202020204" pitchFamily="34" charset="0"/>
              <a:buChar char="•"/>
            </a:pPr>
            <a:r>
              <a:rPr lang="en-AU" sz="1800" dirty="0">
                <a:latin typeface="Arial" panose="020B0604020202020204" pitchFamily="34" charset="0"/>
                <a:ea typeface="Calibri" panose="020F0502020204030204" pitchFamily="34" charset="0"/>
              </a:rPr>
              <a:t>a</a:t>
            </a:r>
            <a:r>
              <a:rPr lang="en-AU" sz="1800" dirty="0">
                <a:effectLst/>
                <a:latin typeface="Arial" panose="020B0604020202020204" pitchFamily="34" charset="0"/>
                <a:ea typeface="Calibri" panose="020F0502020204030204" pitchFamily="34" charset="0"/>
              </a:rPr>
              <a:t>pply understanding of the elements of music to a funk context</a:t>
            </a:r>
          </a:p>
          <a:p>
            <a:pPr marL="342900" indent="-342900">
              <a:lnSpc>
                <a:spcPct val="150000"/>
              </a:lnSpc>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p>
            <a:pPr>
              <a:lnSpc>
                <a:spcPct val="150000"/>
              </a:lnSpc>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dirty="0">
                <a:latin typeface="Arial" panose="020B0604020202020204" pitchFamily="34" charset="0"/>
                <a:ea typeface="Calibri" panose="020F0502020204030204" pitchFamily="34" charset="0"/>
              </a:rPr>
              <a:t>i</a:t>
            </a:r>
            <a:r>
              <a:rPr lang="en-AU" sz="1800" dirty="0">
                <a:effectLst/>
                <a:latin typeface="Arial" panose="020B0604020202020204" pitchFamily="34" charset="0"/>
                <a:ea typeface="Calibri" panose="020F0502020204030204" pitchFamily="34" charset="0"/>
              </a:rPr>
              <a:t>dentify and explain areas of a performance or improvisation that require further refinement using appropriate musical terminology and how this can be achieved</a:t>
            </a:r>
          </a:p>
          <a:p>
            <a:pPr marL="342900" indent="-342900">
              <a:lnSpc>
                <a:spcPct val="150000"/>
              </a:lnSpc>
              <a:buFont typeface="Arial"/>
              <a:buChar char="•"/>
            </a:pPr>
            <a:r>
              <a:rPr lang="en-AU" sz="1800" dirty="0">
                <a:latin typeface="Arial" panose="020B0604020202020204" pitchFamily="34" charset="0"/>
                <a:ea typeface="Calibri" panose="020F0502020204030204" pitchFamily="34" charset="0"/>
              </a:rPr>
              <a:t>i</a:t>
            </a:r>
            <a:r>
              <a:rPr lang="en-AU" sz="1800" dirty="0">
                <a:effectLst/>
                <a:latin typeface="Arial" panose="020B0604020202020204" pitchFamily="34" charset="0"/>
                <a:ea typeface="Calibri" panose="020F0502020204030204" pitchFamily="34" charset="0"/>
              </a:rPr>
              <a:t>dentify and define signs, terms and symbols on a musical score</a:t>
            </a:r>
          </a:p>
          <a:p>
            <a:pPr marL="342900" indent="-342900">
              <a:lnSpc>
                <a:spcPct val="150000"/>
              </a:lnSpc>
              <a:buFont typeface="Arial"/>
              <a:buChar char="•"/>
            </a:pPr>
            <a:r>
              <a:rPr lang="en-AU" sz="1800" dirty="0">
                <a:latin typeface="Arial" panose="020B0604020202020204" pitchFamily="34" charset="0"/>
                <a:ea typeface="Calibri" panose="020F0502020204030204" pitchFamily="34" charset="0"/>
              </a:rPr>
              <a:t>u</a:t>
            </a:r>
            <a:r>
              <a:rPr lang="en-AU" sz="1800" dirty="0">
                <a:effectLst/>
                <a:latin typeface="Arial" panose="020B0604020202020204" pitchFamily="34" charset="0"/>
                <a:ea typeface="Calibri" panose="020F0502020204030204" pitchFamily="34" charset="0"/>
              </a:rPr>
              <a:t>se the elements of music to describe funk musical features in listening and score reading activities.</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994F680-C5C6-5FA4-DF2E-2BA5A8F850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18159084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68E1DC0C-0706-EEA5-C515-8D22E1A4F62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3E4755D-3FBF-B5C8-6C1A-145B165D763C}"/>
              </a:ext>
            </a:extLst>
          </p:cNvPr>
          <p:cNvSpPr>
            <a:spLocks noGrp="1"/>
          </p:cNvSpPr>
          <p:nvPr>
            <p:ph type="title"/>
          </p:nvPr>
        </p:nvSpPr>
        <p:spPr>
          <a:xfrm>
            <a:off x="359999" y="360000"/>
            <a:ext cx="11483999" cy="545601"/>
          </a:xfrm>
        </p:spPr>
        <p:txBody>
          <a:bodyPr/>
          <a:lstStyle/>
          <a:p>
            <a:r>
              <a:rPr lang="en-AU">
                <a:latin typeface="Arial"/>
                <a:cs typeface="Arial"/>
              </a:rPr>
              <a:t>Activity 8.1 – ensemble work (1)</a:t>
            </a:r>
            <a:endParaRPr lang="en-AU"/>
          </a:p>
        </p:txBody>
      </p:sp>
      <p:sp>
        <p:nvSpPr>
          <p:cNvPr id="13" name="Text Placeholder 12">
            <a:extLst>
              <a:ext uri="{FF2B5EF4-FFF2-40B4-BE49-F238E27FC236}">
                <a16:creationId xmlns:a16="http://schemas.microsoft.com/office/drawing/2014/main" id="{67378740-F30D-4BC1-6AA4-A895088D3CE1}"/>
              </a:ext>
            </a:extLst>
          </p:cNvPr>
          <p:cNvSpPr>
            <a:spLocks noGrp="1"/>
          </p:cNvSpPr>
          <p:nvPr>
            <p:ph type="body" sz="quarter" idx="18"/>
          </p:nvPr>
        </p:nvSpPr>
        <p:spPr>
          <a:xfrm>
            <a:off x="360000" y="982520"/>
            <a:ext cx="11483998" cy="356423"/>
          </a:xfrm>
        </p:spPr>
        <p:txBody>
          <a:bodyPr/>
          <a:lstStyle/>
          <a:p>
            <a:r>
              <a:rPr lang="en-AU"/>
              <a:t>‘Look What The Cat Dragged In’ by Andrew Robertson</a:t>
            </a:r>
          </a:p>
        </p:txBody>
      </p:sp>
      <p:sp>
        <p:nvSpPr>
          <p:cNvPr id="12" name="Text Placeholder 11">
            <a:extLst>
              <a:ext uri="{FF2B5EF4-FFF2-40B4-BE49-F238E27FC236}">
                <a16:creationId xmlns:a16="http://schemas.microsoft.com/office/drawing/2014/main" id="{4A5525C8-0299-C2C9-ABCA-A276AED399A6}"/>
              </a:ext>
            </a:extLst>
          </p:cNvPr>
          <p:cNvSpPr>
            <a:spLocks noGrp="1"/>
          </p:cNvSpPr>
          <p:nvPr>
            <p:ph type="body" sz="quarter" idx="17"/>
          </p:nvPr>
        </p:nvSpPr>
        <p:spPr/>
        <p:txBody>
          <a:bodyPr/>
          <a:lstStyle/>
          <a:p>
            <a:r>
              <a:rPr lang="en-AU" sz="1600" dirty="0"/>
              <a:t>Continue to rehearse and refine the swing tune ‘Look What The Cat Dragged In’. As you refine the piece you may like to consider the following:</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the ensemble is in tune</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break down the piece into smaller sections and focus on one section at a time</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chunk and drill by repeating difficult passages multiple times in succession</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use the drummer to keep a steady hi-hat pulse to reinforce the conducting</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vocalise rhythms and melodies as a class to assist with learning rhythmic and melodic patterns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that the rhythm section is rhythmically solid and reliable before adding the melody and backing figures. Start with the drums and bass, making sure that they are rhythmically locked into each other before adding the piano and guitar. Extra practice for the rhythm section may be required.</a:t>
            </a:r>
          </a:p>
          <a:p>
            <a:endParaRPr lang="en-AU" dirty="0"/>
          </a:p>
        </p:txBody>
      </p:sp>
      <p:sp>
        <p:nvSpPr>
          <p:cNvPr id="3" name="Slide Number Placeholder 2">
            <a:extLst>
              <a:ext uri="{FF2B5EF4-FFF2-40B4-BE49-F238E27FC236}">
                <a16:creationId xmlns:a16="http://schemas.microsoft.com/office/drawing/2014/main" id="{748DE180-60BB-7F6F-4B2E-CA38E563F0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145153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DF9E0"/>
        </a:solidFill>
        <a:effectLst/>
      </p:bgPr>
    </p:bg>
    <p:spTree>
      <p:nvGrpSpPr>
        <p:cNvPr id="1" name="">
          <a:extLst>
            <a:ext uri="{FF2B5EF4-FFF2-40B4-BE49-F238E27FC236}">
              <a16:creationId xmlns:a16="http://schemas.microsoft.com/office/drawing/2014/main" id="{DEF5542D-E5D9-3206-369D-1EFC2DF5306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9C52680-73A6-A542-9EB3-EC82C2C0EB21}"/>
              </a:ext>
            </a:extLst>
          </p:cNvPr>
          <p:cNvSpPr>
            <a:spLocks noGrp="1"/>
          </p:cNvSpPr>
          <p:nvPr>
            <p:ph type="title"/>
          </p:nvPr>
        </p:nvSpPr>
        <p:spPr>
          <a:xfrm>
            <a:off x="359999" y="360000"/>
            <a:ext cx="11483999" cy="545601"/>
          </a:xfrm>
        </p:spPr>
        <p:txBody>
          <a:bodyPr/>
          <a:lstStyle/>
          <a:p>
            <a:r>
              <a:rPr lang="en-AU">
                <a:latin typeface="Arial"/>
                <a:cs typeface="Arial"/>
              </a:rPr>
              <a:t>Activity 8.1 – ensemble work (2)</a:t>
            </a:r>
            <a:endParaRPr lang="en-AU"/>
          </a:p>
        </p:txBody>
      </p:sp>
      <p:sp>
        <p:nvSpPr>
          <p:cNvPr id="13" name="Text Placeholder 12">
            <a:extLst>
              <a:ext uri="{FF2B5EF4-FFF2-40B4-BE49-F238E27FC236}">
                <a16:creationId xmlns:a16="http://schemas.microsoft.com/office/drawing/2014/main" id="{3D3029E5-CD30-4BF7-8C88-C4386F5F0EA1}"/>
              </a:ext>
            </a:extLst>
          </p:cNvPr>
          <p:cNvSpPr>
            <a:spLocks noGrp="1"/>
          </p:cNvSpPr>
          <p:nvPr>
            <p:ph type="body" sz="quarter" idx="18"/>
          </p:nvPr>
        </p:nvSpPr>
        <p:spPr>
          <a:xfrm>
            <a:off x="360000" y="982520"/>
            <a:ext cx="11483998" cy="356423"/>
          </a:xfrm>
        </p:spPr>
        <p:txBody>
          <a:bodyPr/>
          <a:lstStyle/>
          <a:p>
            <a:r>
              <a:rPr lang="en-AU"/>
              <a:t>‘Look What The Cat Dragged In’ by Andrew Robertson</a:t>
            </a:r>
          </a:p>
        </p:txBody>
      </p:sp>
      <p:sp>
        <p:nvSpPr>
          <p:cNvPr id="12" name="Text Placeholder 11">
            <a:extLst>
              <a:ext uri="{FF2B5EF4-FFF2-40B4-BE49-F238E27FC236}">
                <a16:creationId xmlns:a16="http://schemas.microsoft.com/office/drawing/2014/main" id="{103C713D-B858-BC94-A51D-87E9B7D6C7F4}"/>
              </a:ext>
            </a:extLst>
          </p:cNvPr>
          <p:cNvSpPr>
            <a:spLocks noGrp="1"/>
          </p:cNvSpPr>
          <p:nvPr>
            <p:ph type="body" sz="quarter" idx="17"/>
          </p:nvPr>
        </p:nvSpPr>
        <p:spPr/>
        <p:txBody>
          <a:bodyPr/>
          <a:lstStyle/>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pay close attention to the rhythm and articulation to ensure the funk style is being realised</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focus on accuracy while listening to the ensemble around you. Can you hear if you are locking into and blending with the other parts?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refine transitions between sections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explore contrast in your improvisation using the elements of music by experimenting with different approaches and interpretations</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the composed and improvised sections have appropriate dynamic phrasing and climax points including articulations and dynamics</a:t>
            </a:r>
            <a:endParaRPr lang="en-AU" sz="1600" dirty="0">
              <a:ea typeface="Calibri" panose="020F0502020204030204" pitchFamily="34" charset="0"/>
            </a:endParaRP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to develop confidence in soloing, experiment with 2 soloists improvising at the same time </a:t>
            </a:r>
            <a:endParaRPr lang="en-AU" sz="1600" dirty="0">
              <a:ea typeface="Calibri" panose="020F0502020204030204" pitchFamily="34" charset="0"/>
            </a:endParaRP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backing figures played during solos are balanced appropriately against the soloist</a:t>
            </a:r>
          </a:p>
          <a:p>
            <a:pPr marL="285750" indent="-285750">
              <a:buFont typeface="Arial" panose="020B0604020202020204" pitchFamily="34" charset="0"/>
              <a:buChar char="•"/>
            </a:pPr>
            <a:r>
              <a:rPr lang="en-AU" sz="1600" dirty="0">
                <a:effectLst/>
                <a:latin typeface="Arial" panose="020B0604020202020204" pitchFamily="34" charset="0"/>
                <a:ea typeface="Calibri" panose="020F0502020204030204" pitchFamily="34" charset="0"/>
              </a:rPr>
              <a:t>ensure the groove and energy of the piece is communicated – have fun as an ensemble! </a:t>
            </a:r>
          </a:p>
          <a:p>
            <a:pPr marL="342900" indent="-342900">
              <a:buFont typeface="Arial" panose="020B0604020202020204" pitchFamily="34" charset="0"/>
              <a:buChar char="•"/>
            </a:pPr>
            <a:endParaRPr lang="en-AU" dirty="0"/>
          </a:p>
        </p:txBody>
      </p:sp>
      <p:sp>
        <p:nvSpPr>
          <p:cNvPr id="3" name="Slide Number Placeholder 2">
            <a:extLst>
              <a:ext uri="{FF2B5EF4-FFF2-40B4-BE49-F238E27FC236}">
                <a16:creationId xmlns:a16="http://schemas.microsoft.com/office/drawing/2014/main" id="{AE532294-104F-4548-C3E2-EC243B7C6D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spTree>
    <p:extLst>
      <p:ext uri="{BB962C8B-B14F-4D97-AF65-F5344CB8AC3E}">
        <p14:creationId xmlns:p14="http://schemas.microsoft.com/office/powerpoint/2010/main" val="963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8E40B-5C1D-2FFC-CA69-4101F95D9D8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14335FD-D81A-C4B3-4D6C-9E1883464A4D}"/>
              </a:ext>
            </a:extLst>
          </p:cNvPr>
          <p:cNvSpPr>
            <a:spLocks noGrp="1"/>
          </p:cNvSpPr>
          <p:nvPr>
            <p:ph type="title"/>
          </p:nvPr>
        </p:nvSpPr>
        <p:spPr>
          <a:xfrm>
            <a:off x="359999" y="360000"/>
            <a:ext cx="11483999" cy="545601"/>
          </a:xfrm>
        </p:spPr>
        <p:txBody>
          <a:bodyPr/>
          <a:lstStyle/>
          <a:p>
            <a:r>
              <a:rPr lang="en-AU" dirty="0">
                <a:latin typeface="Arial"/>
                <a:cs typeface="Arial"/>
              </a:rPr>
              <a:t>Activity 8.2 – score scavenger </a:t>
            </a:r>
            <a:br>
              <a:rPr lang="en-AU" dirty="0">
                <a:latin typeface="Arial"/>
                <a:cs typeface="Arial"/>
              </a:rPr>
            </a:br>
            <a:r>
              <a:rPr lang="en-AU" dirty="0">
                <a:latin typeface="Arial"/>
                <a:cs typeface="Arial"/>
              </a:rPr>
              <a:t>hunt (1)</a:t>
            </a:r>
            <a:endParaRPr lang="en-AU" dirty="0"/>
          </a:p>
        </p:txBody>
      </p:sp>
      <p:sp>
        <p:nvSpPr>
          <p:cNvPr id="13" name="Text Placeholder 12">
            <a:extLst>
              <a:ext uri="{FF2B5EF4-FFF2-40B4-BE49-F238E27FC236}">
                <a16:creationId xmlns:a16="http://schemas.microsoft.com/office/drawing/2014/main" id="{4586E0A0-DE03-86BB-CE01-6B19D45099FC}"/>
              </a:ext>
            </a:extLst>
          </p:cNvPr>
          <p:cNvSpPr>
            <a:spLocks noGrp="1"/>
          </p:cNvSpPr>
          <p:nvPr>
            <p:ph type="body" sz="quarter" idx="18"/>
          </p:nvPr>
        </p:nvSpPr>
        <p:spPr>
          <a:xfrm>
            <a:off x="359999" y="1475205"/>
            <a:ext cx="5619661" cy="1265154"/>
          </a:xfrm>
        </p:spPr>
        <p:txBody>
          <a:bodyPr/>
          <a:lstStyle/>
          <a:p>
            <a:r>
              <a:rPr lang="en-AU"/>
              <a:t>‘Look What The Cat Dragged In’ by Andrew Robertson </a:t>
            </a:r>
            <a:br>
              <a:rPr lang="en-AU"/>
            </a:br>
            <a:endParaRPr lang="en-AU"/>
          </a:p>
        </p:txBody>
      </p:sp>
      <p:sp>
        <p:nvSpPr>
          <p:cNvPr id="12" name="Text Placeholder 11">
            <a:extLst>
              <a:ext uri="{FF2B5EF4-FFF2-40B4-BE49-F238E27FC236}">
                <a16:creationId xmlns:a16="http://schemas.microsoft.com/office/drawing/2014/main" id="{0A388F65-44F7-BE93-03C8-494AAA63A712}"/>
              </a:ext>
            </a:extLst>
          </p:cNvPr>
          <p:cNvSpPr>
            <a:spLocks noGrp="1"/>
          </p:cNvSpPr>
          <p:nvPr>
            <p:ph type="body" sz="quarter" idx="17"/>
          </p:nvPr>
        </p:nvSpPr>
        <p:spPr>
          <a:xfrm>
            <a:off x="348002" y="2740359"/>
            <a:ext cx="5736000" cy="2517441"/>
          </a:xfrm>
        </p:spPr>
        <p:txBody>
          <a:bodyPr/>
          <a:lstStyle/>
          <a:p>
            <a:r>
              <a:rPr lang="en-AU" sz="1800" dirty="0"/>
              <a:t>Access the </a:t>
            </a:r>
            <a:r>
              <a:rPr lang="en-AU" sz="1800" dirty="0">
                <a:hlinkClick r:id="rId2"/>
              </a:rPr>
              <a:t>Funk full performance video (4:20) </a:t>
            </a:r>
            <a:r>
              <a:rPr lang="en-AU" sz="1800" dirty="0"/>
              <a:t>and pages 1–3 of the score for ‘Look What The Cat Dragged In’ by Andrew Robertson and follow along with the score while listening. Using a highlighter and pen, identify, highlight and label on the score, one example of each of the following:</a:t>
            </a:r>
          </a:p>
          <a:p>
            <a:endParaRPr lang="en-AU" sz="1800" dirty="0"/>
          </a:p>
        </p:txBody>
      </p:sp>
      <p:graphicFrame>
        <p:nvGraphicFramePr>
          <p:cNvPr id="5" name="Table 4">
            <a:extLst>
              <a:ext uri="{FF2B5EF4-FFF2-40B4-BE49-F238E27FC236}">
                <a16:creationId xmlns:a16="http://schemas.microsoft.com/office/drawing/2014/main" id="{D8E3BF6D-90D1-AD91-9D31-4447F62BA34E}"/>
              </a:ext>
            </a:extLst>
          </p:cNvPr>
          <p:cNvGraphicFramePr>
            <a:graphicFrameLocks noGrp="1"/>
          </p:cNvGraphicFramePr>
          <p:nvPr>
            <p:extLst>
              <p:ext uri="{D42A27DB-BD31-4B8C-83A1-F6EECF244321}">
                <p14:modId xmlns:p14="http://schemas.microsoft.com/office/powerpoint/2010/main" val="1071335801"/>
              </p:ext>
            </p:extLst>
          </p:nvPr>
        </p:nvGraphicFramePr>
        <p:xfrm>
          <a:off x="7293530" y="493440"/>
          <a:ext cx="4190470" cy="6004560"/>
        </p:xfrm>
        <a:graphic>
          <a:graphicData uri="http://schemas.openxmlformats.org/drawingml/2006/table">
            <a:tbl>
              <a:tblPr firstRow="1" bandRow="1">
                <a:tableStyleId>{69012ECD-51FC-41F1-AA8D-1B2483CD663E}</a:tableStyleId>
              </a:tblPr>
              <a:tblGrid>
                <a:gridCol w="3519799">
                  <a:extLst>
                    <a:ext uri="{9D8B030D-6E8A-4147-A177-3AD203B41FA5}">
                      <a16:colId xmlns:a16="http://schemas.microsoft.com/office/drawing/2014/main" val="1239424088"/>
                    </a:ext>
                  </a:extLst>
                </a:gridCol>
                <a:gridCol w="670671">
                  <a:extLst>
                    <a:ext uri="{9D8B030D-6E8A-4147-A177-3AD203B41FA5}">
                      <a16:colId xmlns:a16="http://schemas.microsoft.com/office/drawing/2014/main" val="851116631"/>
                    </a:ext>
                  </a:extLst>
                </a:gridCol>
              </a:tblGrid>
              <a:tr h="370840">
                <a:tc>
                  <a:txBody>
                    <a:bodyPr/>
                    <a:lstStyle/>
                    <a:p>
                      <a:r>
                        <a:rPr lang="en-AU" sz="1600">
                          <a:latin typeface="Arial" panose="020B0604020202020204" pitchFamily="34" charset="0"/>
                          <a:cs typeface="Arial" panose="020B0604020202020204" pitchFamily="34" charset="0"/>
                        </a:rPr>
                        <a:t>Music symbol or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70368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kern="1200">
                          <a:solidFill>
                            <a:schemeClr val="tx1"/>
                          </a:solidFill>
                          <a:effectLst/>
                          <a:latin typeface="Arial" panose="020B0604020202020204" pitchFamily="34" charset="0"/>
                          <a:ea typeface="+mn-ea"/>
                          <a:cs typeface="Arial" panose="020B0604020202020204" pitchFamily="34" charset="0"/>
                        </a:rPr>
                        <a:t>clefs including treble clef, bass clef and percussion clef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81976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kern="1200">
                          <a:solidFill>
                            <a:schemeClr val="tx1"/>
                          </a:solidFill>
                          <a:effectLst/>
                          <a:latin typeface="Arial" panose="020B0604020202020204" pitchFamily="34" charset="0"/>
                          <a:ea typeface="+mn-ea"/>
                          <a:cs typeface="Arial" panose="020B0604020202020204" pitchFamily="34" charset="0"/>
                        </a:rPr>
                        <a:t>time signature including its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4202157"/>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kern="1200">
                          <a:solidFill>
                            <a:schemeClr val="tx1"/>
                          </a:solidFill>
                          <a:effectLst/>
                          <a:latin typeface="Arial" panose="020B0604020202020204" pitchFamily="34" charset="0"/>
                          <a:ea typeface="+mn-ea"/>
                          <a:cs typeface="Arial" panose="020B0604020202020204" pitchFamily="34" charset="0"/>
                        </a:rPr>
                        <a:t>key signature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5608069"/>
                  </a:ext>
                </a:extLst>
              </a:tr>
              <a:tr h="370840">
                <a:tc>
                  <a:txBody>
                    <a:bodyPr/>
                    <a:lstStyle/>
                    <a:p>
                      <a:r>
                        <a:rPr lang="en-AU" sz="1400">
                          <a:latin typeface="Arial" panose="020B0604020202020204" pitchFamily="34" charset="0"/>
                          <a:cs typeface="Arial" panose="020B0604020202020204" pitchFamily="34" charset="0"/>
                        </a:rPr>
                        <a:t>chord symbols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282318"/>
                  </a:ext>
                </a:extLst>
              </a:tr>
              <a:tr h="370840">
                <a:tc>
                  <a:txBody>
                    <a:bodyPr/>
                    <a:lstStyle/>
                    <a:p>
                      <a:r>
                        <a:rPr lang="en-AU" sz="1400">
                          <a:latin typeface="Arial" panose="020B0604020202020204" pitchFamily="34" charset="0"/>
                          <a:cs typeface="Arial" panose="020B0604020202020204" pitchFamily="34" charset="0"/>
                        </a:rPr>
                        <a:t>extended chords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11109"/>
                  </a:ext>
                </a:extLst>
              </a:tr>
              <a:tr h="370840">
                <a:tc>
                  <a:txBody>
                    <a:bodyPr/>
                    <a:lstStyle/>
                    <a:p>
                      <a:r>
                        <a:rPr lang="en-AU" sz="1400">
                          <a:latin typeface="Arial" panose="020B0604020202020204" pitchFamily="34" charset="0"/>
                          <a:cs typeface="Arial" panose="020B0604020202020204" pitchFamily="34" charset="0"/>
                        </a:rPr>
                        <a:t>repeat 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2868519"/>
                  </a:ext>
                </a:extLst>
              </a:tr>
              <a:tr h="370840">
                <a:tc>
                  <a:txBody>
                    <a:bodyPr/>
                    <a:lstStyle/>
                    <a:p>
                      <a:r>
                        <a:rPr lang="en-AU" sz="1400">
                          <a:latin typeface="Arial" panose="020B0604020202020204" pitchFamily="34" charset="0"/>
                          <a:cs typeface="Arial" panose="020B0604020202020204" pitchFamily="34" charset="0"/>
                        </a:rPr>
                        <a:t>syncopation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737491"/>
                  </a:ext>
                </a:extLst>
              </a:tr>
              <a:tr h="370840">
                <a:tc>
                  <a:txBody>
                    <a:bodyPr/>
                    <a:lstStyle/>
                    <a:p>
                      <a:r>
                        <a:rPr lang="en-AU" sz="1400">
                          <a:latin typeface="Arial" panose="020B0604020202020204" pitchFamily="34" charset="0"/>
                          <a:cs typeface="Arial" panose="020B0604020202020204" pitchFamily="34" charset="0"/>
                        </a:rPr>
                        <a:t>melody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647765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a:latin typeface="Arial" panose="020B0604020202020204" pitchFamily="34" charset="0"/>
                          <a:cs typeface="Arial" panose="020B0604020202020204" pitchFamily="34" charset="0"/>
                        </a:rPr>
                        <a:t>unison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331090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400">
                          <a:latin typeface="Arial" panose="020B0604020202020204" pitchFamily="34" charset="0"/>
                          <a:cs typeface="Arial" panose="020B0604020202020204" pitchFamily="34" charset="0"/>
                        </a:rPr>
                        <a:t>comping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24610"/>
                  </a:ext>
                </a:extLst>
              </a:tr>
              <a:tr h="370840">
                <a:tc>
                  <a:txBody>
                    <a:bodyPr/>
                    <a:lstStyle/>
                    <a:p>
                      <a:r>
                        <a:rPr lang="en-AU" sz="1400">
                          <a:latin typeface="Arial" panose="020B0604020202020204" pitchFamily="34" charset="0"/>
                          <a:cs typeface="Arial" panose="020B0604020202020204" pitchFamily="34" charset="0"/>
                        </a:rPr>
                        <a:t>16</a:t>
                      </a:r>
                      <a:r>
                        <a:rPr lang="en-AU" sz="1400" baseline="30000">
                          <a:latin typeface="Arial" panose="020B0604020202020204" pitchFamily="34" charset="0"/>
                          <a:cs typeface="Arial" panose="020B0604020202020204" pitchFamily="34" charset="0"/>
                        </a:rPr>
                        <a:t>th</a:t>
                      </a:r>
                      <a:r>
                        <a:rPr lang="en-AU" sz="1400">
                          <a:latin typeface="Arial" panose="020B0604020202020204" pitchFamily="34" charset="0"/>
                          <a:cs typeface="Arial" panose="020B0604020202020204" pitchFamily="34" charset="0"/>
                        </a:rPr>
                        <a:t> note semiquaver groove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5905484"/>
                  </a:ext>
                </a:extLst>
              </a:tr>
              <a:tr h="370840">
                <a:tc>
                  <a:txBody>
                    <a:bodyPr/>
                    <a:lstStyle/>
                    <a:p>
                      <a:r>
                        <a:rPr lang="en-AU" sz="1400">
                          <a:latin typeface="Arial" panose="020B0604020202020204" pitchFamily="34" charset="0"/>
                          <a:cs typeface="Arial" panose="020B0604020202020204" pitchFamily="34" charset="0"/>
                        </a:rPr>
                        <a:t>funky bass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848472"/>
                  </a:ext>
                </a:extLst>
              </a:tr>
              <a:tr h="370840">
                <a:tc>
                  <a:txBody>
                    <a:bodyPr/>
                    <a:lstStyle/>
                    <a:p>
                      <a:r>
                        <a:rPr lang="en-AU" sz="1400">
                          <a:latin typeface="Arial" panose="020B0604020202020204" pitchFamily="34" charset="0"/>
                          <a:cs typeface="Arial" panose="020B0604020202020204" pitchFamily="34" charset="0"/>
                        </a:rPr>
                        <a:t>articulations and expressive techniques – identify their name and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6143926"/>
                  </a:ext>
                </a:extLst>
              </a:tr>
              <a:tr h="370840">
                <a:tc>
                  <a:txBody>
                    <a:bodyPr/>
                    <a:lstStyle/>
                    <a:p>
                      <a:r>
                        <a:rPr lang="en-AU" sz="1400">
                          <a:latin typeface="Arial" panose="020B0604020202020204" pitchFamily="34" charset="0"/>
                          <a:cs typeface="Arial" panose="020B0604020202020204" pitchFamily="34" charset="0"/>
                        </a:rPr>
                        <a:t>all dynamics – identify their name and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951051"/>
                  </a:ext>
                </a:extLst>
              </a:tr>
            </a:tbl>
          </a:graphicData>
        </a:graphic>
      </p:graphicFrame>
      <p:pic>
        <p:nvPicPr>
          <p:cNvPr id="7" name="Graphic 6" descr="Badge Tick1 outline">
            <a:extLst>
              <a:ext uri="{FF2B5EF4-FFF2-40B4-BE49-F238E27FC236}">
                <a16:creationId xmlns:a16="http://schemas.microsoft.com/office/drawing/2014/main" id="{E23BF947-2860-8254-2D56-33A50ABC3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1120" y="493440"/>
            <a:ext cx="365760" cy="365760"/>
          </a:xfrm>
          <a:prstGeom prst="rect">
            <a:avLst/>
          </a:prstGeom>
        </p:spPr>
      </p:pic>
      <p:sp>
        <p:nvSpPr>
          <p:cNvPr id="3" name="Slide Number Placeholder 2">
            <a:extLst>
              <a:ext uri="{FF2B5EF4-FFF2-40B4-BE49-F238E27FC236}">
                <a16:creationId xmlns:a16="http://schemas.microsoft.com/office/drawing/2014/main" id="{B7FF5243-F03A-28CE-CE9A-D1A11566D4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94</a:t>
            </a:fld>
            <a:endParaRPr lang="en-AU"/>
          </a:p>
        </p:txBody>
      </p:sp>
    </p:spTree>
    <p:extLst>
      <p:ext uri="{BB962C8B-B14F-4D97-AF65-F5344CB8AC3E}">
        <p14:creationId xmlns:p14="http://schemas.microsoft.com/office/powerpoint/2010/main" val="2621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BAA31C-7D92-BEBA-C3BB-52E80E853140}"/>
              </a:ext>
            </a:extLst>
          </p:cNvPr>
          <p:cNvSpPr>
            <a:spLocks noGrp="1"/>
          </p:cNvSpPr>
          <p:nvPr>
            <p:ph type="title"/>
          </p:nvPr>
        </p:nvSpPr>
        <p:spPr/>
        <p:txBody>
          <a:bodyPr/>
          <a:lstStyle/>
          <a:p>
            <a:r>
              <a:rPr lang="en-AU" dirty="0"/>
              <a:t>Activity 8.2 – score scavenger hunt (2)</a:t>
            </a:r>
          </a:p>
        </p:txBody>
      </p:sp>
      <p:sp>
        <p:nvSpPr>
          <p:cNvPr id="4" name="Text Placeholder 3">
            <a:extLst>
              <a:ext uri="{FF2B5EF4-FFF2-40B4-BE49-F238E27FC236}">
                <a16:creationId xmlns:a16="http://schemas.microsoft.com/office/drawing/2014/main" id="{002F5B6F-E0B3-0422-57B6-76682A27F9F8}"/>
              </a:ext>
            </a:extLst>
          </p:cNvPr>
          <p:cNvSpPr>
            <a:spLocks noGrp="1"/>
          </p:cNvSpPr>
          <p:nvPr>
            <p:ph type="body" sz="quarter" idx="18"/>
          </p:nvPr>
        </p:nvSpPr>
        <p:spPr/>
        <p:txBody>
          <a:bodyPr/>
          <a:lstStyle/>
          <a:p>
            <a:r>
              <a:rPr lang="en-AU"/>
              <a:t>Answers</a:t>
            </a:r>
          </a:p>
        </p:txBody>
      </p:sp>
      <p:pic>
        <p:nvPicPr>
          <p:cNvPr id="6" name="Picture 5" descr="Sheet music for &quot;Look What The Cat Dragged In&quot; by Andrew Robertson with annotations explaining musical symbols and terms.">
            <a:extLst>
              <a:ext uri="{FF2B5EF4-FFF2-40B4-BE49-F238E27FC236}">
                <a16:creationId xmlns:a16="http://schemas.microsoft.com/office/drawing/2014/main" id="{3A775F13-8EAB-F745-7C6D-FA02A80BFD9C}"/>
              </a:ext>
            </a:extLst>
          </p:cNvPr>
          <p:cNvPicPr>
            <a:picLocks noChangeAspect="1"/>
          </p:cNvPicPr>
          <p:nvPr/>
        </p:nvPicPr>
        <p:blipFill>
          <a:blip r:embed="rId2"/>
          <a:stretch>
            <a:fillRect/>
          </a:stretch>
        </p:blipFill>
        <p:spPr>
          <a:xfrm>
            <a:off x="1835693" y="905600"/>
            <a:ext cx="8520614" cy="5953050"/>
          </a:xfrm>
          <a:prstGeom prst="rect">
            <a:avLst/>
          </a:prstGeom>
        </p:spPr>
      </p:pic>
      <p:sp>
        <p:nvSpPr>
          <p:cNvPr id="2" name="Slide Number Placeholder 1">
            <a:extLst>
              <a:ext uri="{FF2B5EF4-FFF2-40B4-BE49-F238E27FC236}">
                <a16:creationId xmlns:a16="http://schemas.microsoft.com/office/drawing/2014/main" id="{DE531AEB-6ACF-5353-2022-E932E5A1AC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20581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17690-6CA6-93FB-94D9-404FD804D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CEF68F-E235-2B87-4B8F-68C93C655B8E}"/>
              </a:ext>
            </a:extLst>
          </p:cNvPr>
          <p:cNvSpPr>
            <a:spLocks noGrp="1"/>
          </p:cNvSpPr>
          <p:nvPr>
            <p:ph type="title"/>
          </p:nvPr>
        </p:nvSpPr>
        <p:spPr/>
        <p:txBody>
          <a:bodyPr/>
          <a:lstStyle/>
          <a:p>
            <a:r>
              <a:rPr lang="en-AU" dirty="0"/>
              <a:t>Activity 8.2 – score scavenger hunt (3)</a:t>
            </a:r>
          </a:p>
        </p:txBody>
      </p:sp>
      <p:sp>
        <p:nvSpPr>
          <p:cNvPr id="4" name="Text Placeholder 3">
            <a:extLst>
              <a:ext uri="{FF2B5EF4-FFF2-40B4-BE49-F238E27FC236}">
                <a16:creationId xmlns:a16="http://schemas.microsoft.com/office/drawing/2014/main" id="{90741BBE-AA2C-9FAB-131D-32D867D695A1}"/>
              </a:ext>
            </a:extLst>
          </p:cNvPr>
          <p:cNvSpPr>
            <a:spLocks noGrp="1"/>
          </p:cNvSpPr>
          <p:nvPr>
            <p:ph type="body" sz="quarter" idx="18"/>
          </p:nvPr>
        </p:nvSpPr>
        <p:spPr/>
        <p:txBody>
          <a:bodyPr/>
          <a:lstStyle/>
          <a:p>
            <a:r>
              <a:rPr lang="en-AU"/>
              <a:t>Answers</a:t>
            </a:r>
          </a:p>
        </p:txBody>
      </p:sp>
      <p:pic>
        <p:nvPicPr>
          <p:cNvPr id="6" name="Picture 5" descr="Sheet music for &quot;Look What The Cat Dragged In&quot; by Andrew Robertson with annotations explaining musical symbols and terms.">
            <a:extLst>
              <a:ext uri="{FF2B5EF4-FFF2-40B4-BE49-F238E27FC236}">
                <a16:creationId xmlns:a16="http://schemas.microsoft.com/office/drawing/2014/main" id="{C77B3D06-0B42-FFF2-57EC-C0225CA94092}"/>
              </a:ext>
            </a:extLst>
          </p:cNvPr>
          <p:cNvPicPr>
            <a:picLocks noChangeAspect="1"/>
          </p:cNvPicPr>
          <p:nvPr/>
        </p:nvPicPr>
        <p:blipFill>
          <a:blip r:embed="rId2"/>
          <a:stretch>
            <a:fillRect/>
          </a:stretch>
        </p:blipFill>
        <p:spPr>
          <a:xfrm>
            <a:off x="1494046" y="907551"/>
            <a:ext cx="9203909" cy="5788449"/>
          </a:xfrm>
          <a:prstGeom prst="rect">
            <a:avLst/>
          </a:prstGeom>
        </p:spPr>
      </p:pic>
      <p:sp>
        <p:nvSpPr>
          <p:cNvPr id="2" name="Slide Number Placeholder 1">
            <a:extLst>
              <a:ext uri="{FF2B5EF4-FFF2-40B4-BE49-F238E27FC236}">
                <a16:creationId xmlns:a16="http://schemas.microsoft.com/office/drawing/2014/main" id="{CF53A9BA-1F69-A5FC-ED63-E3274E81FF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246422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C1C74-F9C6-87E3-1DAA-CD972159748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9E34FC0-E4D5-9E72-6F50-837F51CC65EA}"/>
              </a:ext>
            </a:extLst>
          </p:cNvPr>
          <p:cNvSpPr>
            <a:spLocks noGrp="1"/>
          </p:cNvSpPr>
          <p:nvPr>
            <p:ph type="ctrTitle"/>
          </p:nvPr>
        </p:nvSpPr>
        <p:spPr/>
        <p:txBody>
          <a:bodyPr/>
          <a:lstStyle/>
          <a:p>
            <a:r>
              <a:rPr lang="en-AU">
                <a:latin typeface="Arial"/>
                <a:cs typeface="Arial"/>
              </a:rPr>
              <a:t>Learning sequence 9 – assessment preparation</a:t>
            </a:r>
            <a:endParaRPr lang="en-AU"/>
          </a:p>
        </p:txBody>
      </p:sp>
      <p:sp>
        <p:nvSpPr>
          <p:cNvPr id="6" name="Slide Number Placeholder 5">
            <a:extLst>
              <a:ext uri="{FF2B5EF4-FFF2-40B4-BE49-F238E27FC236}">
                <a16:creationId xmlns:a16="http://schemas.microsoft.com/office/drawing/2014/main" id="{7F934BB9-0540-4D82-CBE8-A530C11B5A87}"/>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97</a:t>
            </a:fld>
            <a:endParaRPr lang="en-AU"/>
          </a:p>
        </p:txBody>
      </p:sp>
    </p:spTree>
    <p:extLst>
      <p:ext uri="{BB962C8B-B14F-4D97-AF65-F5344CB8AC3E}">
        <p14:creationId xmlns:p14="http://schemas.microsoft.com/office/powerpoint/2010/main" val="12832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7D8AA-1D6B-7EB7-E248-45CB7492E9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AF693B-B36B-018C-AC91-197FCF3D826B}"/>
              </a:ext>
            </a:extLst>
          </p:cNvPr>
          <p:cNvSpPr>
            <a:spLocks noGrp="1"/>
          </p:cNvSpPr>
          <p:nvPr>
            <p:ph type="title"/>
          </p:nvPr>
        </p:nvSpPr>
        <p:spPr/>
        <p:txBody>
          <a:bodyPr/>
          <a:lstStyle/>
          <a:p>
            <a:r>
              <a:rPr lang="en-AU" dirty="0"/>
              <a:t>Learning intentions and success criteria (9)</a:t>
            </a:r>
          </a:p>
        </p:txBody>
      </p:sp>
      <p:sp>
        <p:nvSpPr>
          <p:cNvPr id="3" name="TextBox 2">
            <a:extLst>
              <a:ext uri="{FF2B5EF4-FFF2-40B4-BE49-F238E27FC236}">
                <a16:creationId xmlns:a16="http://schemas.microsoft.com/office/drawing/2014/main" id="{F25C15C6-D504-1119-68E5-FB449B6BFFEB}"/>
              </a:ext>
            </a:extLst>
          </p:cNvPr>
          <p:cNvSpPr txBox="1"/>
          <p:nvPr/>
        </p:nvSpPr>
        <p:spPr>
          <a:xfrm>
            <a:off x="359998" y="1761316"/>
            <a:ext cx="11303000" cy="493468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a:solidFill>
                  <a:schemeClr val="accent1"/>
                </a:solidFill>
                <a:latin typeface="Arial" panose="020B0604020202020204" pitchFamily="34" charset="0"/>
                <a:cs typeface="Arial" panose="020B0604020202020204" pitchFamily="34" charset="0"/>
              </a:rPr>
              <a:t>We are learning to</a:t>
            </a:r>
            <a:r>
              <a:rPr lang="en-AU" sz="1800" b="1">
                <a:solidFill>
                  <a:schemeClr val="accent1"/>
                </a:solidFill>
                <a:latin typeface="Arial" panose="020B0604020202020204" pitchFamily="34" charset="0"/>
                <a:ea typeface="+mn-lt"/>
                <a:cs typeface="Arial" panose="020B0604020202020204" pitchFamily="34" charset="0"/>
              </a:rPr>
              <a:t>:</a:t>
            </a:r>
          </a:p>
          <a:p>
            <a:pPr marL="34290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apply, </a:t>
            </a:r>
            <a:r>
              <a:rPr lang="en-AU" sz="1800">
                <a:latin typeface="Arial" panose="020B0604020202020204" pitchFamily="34" charset="0"/>
                <a:ea typeface="Calibri" panose="020F0502020204030204" pitchFamily="34" charset="0"/>
                <a:cs typeface="Arial" panose="020B0604020202020204" pitchFamily="34" charset="0"/>
              </a:rPr>
              <a:t>r</a:t>
            </a:r>
            <a:r>
              <a:rPr lang="en-AU" sz="1800">
                <a:effectLst/>
                <a:latin typeface="Arial" panose="020B0604020202020204" pitchFamily="34" charset="0"/>
                <a:ea typeface="Calibri" panose="020F0502020204030204" pitchFamily="34" charset="0"/>
              </a:rPr>
              <a:t>ehearse and refine performance and improvisation skills within the context of performing a piece of music</a:t>
            </a:r>
            <a:endParaRPr lang="en-AU" sz="180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understand how to listen and analyse a piece to determine the musical success of a performance or improvisation</a:t>
            </a:r>
          </a:p>
          <a:p>
            <a:pPr marL="34290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apply musical understanding to provide constructive feedback to peers</a:t>
            </a:r>
          </a:p>
          <a:p>
            <a:pPr>
              <a:lnSpc>
                <a:spcPct val="150000"/>
              </a:lnSpc>
            </a:pPr>
            <a:r>
              <a:rPr lang="en-AU" sz="1800" b="1">
                <a:solidFill>
                  <a:schemeClr val="accent1"/>
                </a:solidFill>
                <a:latin typeface="Arial" panose="020B0604020202020204" pitchFamily="34" charset="0"/>
                <a:cs typeface="Arial" panose="020B0604020202020204" pitchFamily="34" charset="0"/>
              </a:rPr>
              <a:t>We can:</a:t>
            </a:r>
            <a:endParaRPr lang="en-US" sz="1800">
              <a:solidFill>
                <a:schemeClr val="accent1"/>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AU" sz="1800">
                <a:latin typeface="Arial" panose="020B0604020202020204" pitchFamily="34" charset="0"/>
                <a:ea typeface="Calibri" panose="020F0502020204030204" pitchFamily="34" charset="0"/>
              </a:rPr>
              <a:t>i</a:t>
            </a:r>
            <a:r>
              <a:rPr lang="en-AU" sz="1800">
                <a:effectLst/>
                <a:latin typeface="Arial" panose="020B0604020202020204" pitchFamily="34" charset="0"/>
                <a:ea typeface="Calibri" panose="020F0502020204030204" pitchFamily="34" charset="0"/>
              </a:rPr>
              <a:t>dentify and explain areas of a performance or improvisation that require further refinement using appropriate musical terminology and how this can be achieved</a:t>
            </a:r>
          </a:p>
          <a:p>
            <a:pPr marL="342900" indent="-342900">
              <a:lnSpc>
                <a:spcPct val="150000"/>
              </a:lnSpc>
              <a:buFont typeface="Arial"/>
              <a:buChar char="•"/>
            </a:pPr>
            <a:r>
              <a:rPr lang="en-AU" sz="1800">
                <a:latin typeface="Arial" panose="020B0604020202020204" pitchFamily="34" charset="0"/>
                <a:ea typeface="+mn-lt"/>
                <a:cs typeface="Arial" panose="020B0604020202020204" pitchFamily="34" charset="0"/>
              </a:rPr>
              <a:t>identify jazz musical features or characteristics and the quality of their execution in performances and improvisations</a:t>
            </a:r>
          </a:p>
          <a:p>
            <a:pPr marL="342900" indent="-342900">
              <a:lnSpc>
                <a:spcPct val="150000"/>
              </a:lnSpc>
              <a:buFont typeface="Arial"/>
              <a:buChar char="•"/>
            </a:pPr>
            <a:r>
              <a:rPr lang="en-AU" sz="1800">
                <a:latin typeface="Arial" panose="020B0604020202020204" pitchFamily="34" charset="0"/>
                <a:ea typeface="+mn-lt"/>
                <a:cs typeface="Arial" panose="020B0604020202020204" pitchFamily="34" charset="0"/>
              </a:rPr>
              <a:t>provide positive and constructive feedback for group and individual performances and improvisations  </a:t>
            </a:r>
            <a:endParaRPr lang="en-US" sz="1800">
              <a:latin typeface="Arial" panose="020B0604020202020204" pitchFamily="34" charset="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D546E626-4258-4EEB-E4E6-99241DFEFA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31786594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73A8B-5110-CF97-F05E-E1F58662B67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92D5D10-958E-D8F4-938F-7943D909346A}"/>
              </a:ext>
            </a:extLst>
          </p:cNvPr>
          <p:cNvSpPr>
            <a:spLocks noGrp="1"/>
          </p:cNvSpPr>
          <p:nvPr>
            <p:ph type="title"/>
          </p:nvPr>
        </p:nvSpPr>
        <p:spPr>
          <a:xfrm>
            <a:off x="359999" y="360000"/>
            <a:ext cx="11483999" cy="545601"/>
          </a:xfrm>
        </p:spPr>
        <p:txBody>
          <a:bodyPr/>
          <a:lstStyle/>
          <a:p>
            <a:r>
              <a:rPr lang="en-AU">
                <a:latin typeface="Arial"/>
                <a:cs typeface="Arial"/>
              </a:rPr>
              <a:t>Activity 9.1 – performance assessment preparation</a:t>
            </a:r>
            <a:endParaRPr lang="en-AU"/>
          </a:p>
        </p:txBody>
      </p:sp>
      <p:sp>
        <p:nvSpPr>
          <p:cNvPr id="13" name="Text Placeholder 12">
            <a:extLst>
              <a:ext uri="{FF2B5EF4-FFF2-40B4-BE49-F238E27FC236}">
                <a16:creationId xmlns:a16="http://schemas.microsoft.com/office/drawing/2014/main" id="{51A6EC64-4547-CB48-7262-F60181086D4B}"/>
              </a:ext>
            </a:extLst>
          </p:cNvPr>
          <p:cNvSpPr>
            <a:spLocks noGrp="1"/>
          </p:cNvSpPr>
          <p:nvPr>
            <p:ph type="body" sz="quarter" idx="18"/>
          </p:nvPr>
        </p:nvSpPr>
        <p:spPr>
          <a:xfrm>
            <a:off x="360000" y="982520"/>
            <a:ext cx="11483998" cy="356423"/>
          </a:xfrm>
        </p:spPr>
        <p:txBody>
          <a:bodyPr/>
          <a:lstStyle/>
          <a:p>
            <a:r>
              <a:rPr lang="en-AU"/>
              <a:t>Performing and improvising</a:t>
            </a:r>
          </a:p>
        </p:txBody>
      </p:sp>
      <p:sp>
        <p:nvSpPr>
          <p:cNvPr id="12" name="Text Placeholder 11">
            <a:extLst>
              <a:ext uri="{FF2B5EF4-FFF2-40B4-BE49-F238E27FC236}">
                <a16:creationId xmlns:a16="http://schemas.microsoft.com/office/drawing/2014/main" id="{2D625E30-6B89-AECB-3110-4CEAB4D33B63}"/>
              </a:ext>
            </a:extLst>
          </p:cNvPr>
          <p:cNvSpPr>
            <a:spLocks noGrp="1"/>
          </p:cNvSpPr>
          <p:nvPr>
            <p:ph type="body" sz="quarter" idx="17"/>
          </p:nvPr>
        </p:nvSpPr>
        <p:spPr>
          <a:xfrm>
            <a:off x="359999" y="1690165"/>
            <a:ext cx="7517175" cy="4807835"/>
          </a:xfrm>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As a class or in small groups, continue to prepare, rehearse and refine one jazz or funk song that you have studied in this unit, or select another piece after consultation with your teacher. Either part or all of the song must be arranged for your group </a:t>
            </a:r>
            <a:r>
              <a:rPr lang="en-AU" sz="1800" b="1" dirty="0">
                <a:effectLst/>
                <a:latin typeface="Arial" panose="020B0604020202020204" pitchFamily="34" charset="0"/>
                <a:ea typeface="Calibri" panose="020F0502020204030204" pitchFamily="34" charset="0"/>
              </a:rPr>
              <a:t>with an opportunity given for every group member to improvise</a:t>
            </a:r>
            <a:r>
              <a:rPr lang="en-AU" sz="1800" dirty="0">
                <a:effectLst/>
                <a:latin typeface="Arial" panose="020B0604020202020204" pitchFamily="34" charset="0"/>
                <a:ea typeface="Calibri" panose="020F0502020204030204" pitchFamily="34" charset="0"/>
              </a:rPr>
              <a:t>. </a:t>
            </a:r>
            <a:r>
              <a:rPr lang="en-US" sz="1800" dirty="0">
                <a:effectLst/>
                <a:latin typeface="Arial" panose="020B0604020202020204" pitchFamily="34" charset="0"/>
                <a:ea typeface="Calibri" panose="020F0502020204030204" pitchFamily="34" charset="0"/>
              </a:rPr>
              <a:t>Consider the capabilities of performing media and the needs and perspectives of performers when arranging your piece. Consider how interpretation is affected by changes in instrumentation aesthetic qualities. Experiment with performance spaces, set-ups and production elements to demonstrate understanding of how staging affects the communication of musical ideas. </a:t>
            </a:r>
            <a:endParaRPr lang="en-AU" sz="1800" dirty="0">
              <a:effectLst/>
              <a:latin typeface="Arial" panose="020B0604020202020204" pitchFamily="34" charset="0"/>
              <a:ea typeface="Calibri" panose="020F0502020204030204" pitchFamily="34" charset="0"/>
            </a:endParaRPr>
          </a:p>
          <a:p>
            <a:endParaRPr lang="en-AU" dirty="0"/>
          </a:p>
        </p:txBody>
      </p:sp>
      <p:pic>
        <p:nvPicPr>
          <p:cNvPr id="6" name="Picture 5" descr="3 high schools boys playing trombone, trumpet and saxophone.">
            <a:extLst>
              <a:ext uri="{FF2B5EF4-FFF2-40B4-BE49-F238E27FC236}">
                <a16:creationId xmlns:a16="http://schemas.microsoft.com/office/drawing/2014/main" id="{0D911949-3062-D1BA-2A0D-DEFA65F07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073" y="1813221"/>
            <a:ext cx="2713642" cy="4062259"/>
          </a:xfrm>
          <a:prstGeom prst="rect">
            <a:avLst/>
          </a:prstGeom>
        </p:spPr>
      </p:pic>
      <p:sp>
        <p:nvSpPr>
          <p:cNvPr id="3" name="Slide Number Placeholder 2">
            <a:extLst>
              <a:ext uri="{FF2B5EF4-FFF2-40B4-BE49-F238E27FC236}">
                <a16:creationId xmlns:a16="http://schemas.microsoft.com/office/drawing/2014/main" id="{E9961448-72FB-F5D3-30C0-C0099C411C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35200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Arial"/>
        <a:ea typeface=""/>
        <a:cs typeface=""/>
      </a:majorFont>
      <a:minorFont>
        <a:latin typeface="Aria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2025" id="{3A622200-E80C-4BD5-B57C-EB44C34822A8}" vid="{E006BA25-EE0E-4CD7-B6E0-04D6D73373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058ADF-CA54-4CC2-ADB5-399157DCC3F8}">
  <we:reference id="4b785c87-866c-4bad-85d8-5d1ae467ac9a" version="3.18.0.0" store="EXCatalog" storeType="EXCatalog"/>
  <we:alternateReferences>
    <we:reference id="WA104381909" version="3.18.0.0" store="en-AU"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SharedWithUsers xmlns="094ce8ca-8c20-4eb0-bb23-b47a1c76b753">
      <UserInfo>
        <DisplayName>Easter Carmeli</DisplayName>
        <AccountId>508</AccountId>
        <AccountType/>
      </UserInfo>
      <UserInfo>
        <DisplayName>Perry Wong</DisplayName>
        <AccountId>363</AccountId>
        <AccountType/>
      </UserInfo>
      <UserInfo>
        <DisplayName>Gemma Ennis</DisplayName>
        <AccountId>388</AccountId>
        <AccountType/>
      </UserInfo>
      <UserInfo>
        <DisplayName>David Boccalatte</DisplayName>
        <AccountId>24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98740c54-966f-451d-a76c-e38eb7fddd55"/>
    <ds:schemaRef ds:uri="http://purl.org/dc/elements/1.1/"/>
    <ds:schemaRef ds:uri="094ce8ca-8c20-4eb0-bb23-b47a1c76b753"/>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8752E20-EF57-4C0B-B222-E126172B9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3575</TotalTime>
  <Words>11123</Words>
  <Application>Microsoft Office PowerPoint</Application>
  <PresentationFormat>Widescreen</PresentationFormat>
  <Paragraphs>971</Paragraphs>
  <Slides>106</Slides>
  <Notes>30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106</vt:i4>
      </vt:variant>
    </vt:vector>
  </HeadingPairs>
  <TitlesOfParts>
    <vt:vector size="115" baseType="lpstr">
      <vt:lpstr>Arial</vt:lpstr>
      <vt:lpstr>Arial SemiBold</vt:lpstr>
      <vt:lpstr>Calibri</vt:lpstr>
      <vt:lpstr>Arial ExtraBold</vt:lpstr>
      <vt:lpstr>Cambria Math</vt:lpstr>
      <vt:lpstr>Times New Roman</vt:lpstr>
      <vt:lpstr>Symbol</vt:lpstr>
      <vt:lpstr>Arial Light</vt:lpstr>
      <vt:lpstr>NSWG Corporate</vt:lpstr>
      <vt:lpstr>Instructions for use</vt:lpstr>
      <vt:lpstr>Groove expedition</vt:lpstr>
      <vt:lpstr>Lessons</vt:lpstr>
      <vt:lpstr>Learning sequence 1 – what is jazz?</vt:lpstr>
      <vt:lpstr>Learning intentions and success criteria (1)</vt:lpstr>
      <vt:lpstr>Activity 1.1 – exploring jazz: fact vs feel (1)</vt:lpstr>
      <vt:lpstr>Activity 1.1 – exploring jazz: fact vs feel (2)</vt:lpstr>
      <vt:lpstr>Activity 1.2</vt:lpstr>
      <vt:lpstr>Activity 1.2  Musical characteristics of jazz</vt:lpstr>
      <vt:lpstr>Activity 1.3 – introducing improvisation and the solo</vt:lpstr>
      <vt:lpstr>Activity 1.4 – my improvisation journey reflection</vt:lpstr>
      <vt:lpstr>Activity 1.5 – ‘From the Start’ (1)</vt:lpstr>
      <vt:lpstr>Activity 1.5 – ‘From the Start’ (2)</vt:lpstr>
      <vt:lpstr>1.5 – ‘From the Start’ (3)</vt:lpstr>
      <vt:lpstr>1.5 – ‘From the Start’ (4)</vt:lpstr>
      <vt:lpstr>Activity 1.6 – bossa nova groove (1)</vt:lpstr>
      <vt:lpstr>Activity 1.6 – bossa nova groove (2)</vt:lpstr>
      <vt:lpstr>Activity 1.6 – bossa nova groove (3)</vt:lpstr>
      <vt:lpstr>Activity 1.6 – bossa nova groove (4)</vt:lpstr>
      <vt:lpstr>Learning sequence 2 – bossa nova</vt:lpstr>
      <vt:lpstr>Learning intentions and success criteria (2)</vt:lpstr>
      <vt:lpstr>Activity 2.1 – extended chords – 7th chords (1)</vt:lpstr>
      <vt:lpstr>Activity 2.1 – extended chords – 7th chords (2)</vt:lpstr>
      <vt:lpstr>Activity 2.1 – extended chords – 7th chords (3)</vt:lpstr>
      <vt:lpstr>Activity 2.1 – extended chords – 7th chords (4)</vt:lpstr>
      <vt:lpstr>Activity 2.1 – extended chords – 7th chords (5)</vt:lpstr>
      <vt:lpstr>Activity 2.1 – extended chords – 7th chords (6)</vt:lpstr>
      <vt:lpstr>Activity 2.2 – diatonic chords – building, identifying and labelling (1) </vt:lpstr>
      <vt:lpstr>Activity 2.2 – diatonic chords – building, identifying and labelling (2) </vt:lpstr>
      <vt:lpstr>Activity 2.2 – diatonic chords – building, identifying and labelling (3) </vt:lpstr>
      <vt:lpstr>Activity 2.2 – diatonic chords – building, identifying and labelling (4) </vt:lpstr>
      <vt:lpstr>Activity 2.2 – diatonic chords – building, identifying and labelling (5) </vt:lpstr>
      <vt:lpstr>Activity 2.3 – ii – V – I</vt:lpstr>
      <vt:lpstr>Activity 2.4 – scatting and improvising a melody (1)</vt:lpstr>
      <vt:lpstr>Activity 2.4 – scatting and improvising a melody (2)</vt:lpstr>
      <vt:lpstr>Activity 2.4 – scatting and improvising a melody (3)</vt:lpstr>
      <vt:lpstr>Activity 2.6 – ‘The Girl From Ipanema’ (1)</vt:lpstr>
      <vt:lpstr>Activity 2.6 – ‘The Girl From Ipanema’ (2)</vt:lpstr>
      <vt:lpstr>Activity 2.6 – ‘The Girl From Ipanema’ (3)</vt:lpstr>
      <vt:lpstr>Activity 2.6 – ‘The Girl From Ipanema’ (4)</vt:lpstr>
      <vt:lpstr>Activity 2.6 – ‘The Girl From Ipanema’ (5)</vt:lpstr>
      <vt:lpstr>Learning sequence 3 – swing</vt:lpstr>
      <vt:lpstr>Learning intentions and success criteria (3)</vt:lpstr>
      <vt:lpstr>Activity 3.1 – jazz orchestra or big band (1)</vt:lpstr>
      <vt:lpstr>Activity 3.1 – jazz orchestra or big band (2)</vt:lpstr>
      <vt:lpstr>Activity 3.1 – jazz orchestra or big band (3)</vt:lpstr>
      <vt:lpstr>Activity 3.1 – jazz orchestra or big band (4)</vt:lpstr>
      <vt:lpstr>Activity 3.1 – jazz orchestra or big band (5)</vt:lpstr>
      <vt:lpstr>Activity 3.2 – elements of swing (1)</vt:lpstr>
      <vt:lpstr>Activity 3.2 – elements of swing (2)</vt:lpstr>
      <vt:lpstr>Activity 3.2 – elements of swing (3)</vt:lpstr>
      <vt:lpstr>Activity 3.2 – elements of swing (4)</vt:lpstr>
      <vt:lpstr>Activity 3.3 – melodic interpretation (1)</vt:lpstr>
      <vt:lpstr>Activity 3.3 – melodic interpretation (2)</vt:lpstr>
      <vt:lpstr>Activity 3.3 – melodic interpretation (3)</vt:lpstr>
      <vt:lpstr>Activity 3.5 – safety in the music classroom (1)</vt:lpstr>
      <vt:lpstr>Activity 3.5 – safety in the music classroom (2)</vt:lpstr>
      <vt:lpstr>Activity 3.5 – safety in the classroom (3)</vt:lpstr>
      <vt:lpstr>Activity 3.5 – safety in the classroom (4)</vt:lpstr>
      <vt:lpstr>Activity 3.5 – safety in the classroom (5)</vt:lpstr>
      <vt:lpstr>Activity 3.5 – safety in the classroom (6)</vt:lpstr>
      <vt:lpstr>Activity 3.5 – safety in the classroom (7)</vt:lpstr>
      <vt:lpstr>Activity 3.5 – safety in the classroom (8)</vt:lpstr>
      <vt:lpstr>Learning sequence 4 – improvise, rehearse and refine</vt:lpstr>
      <vt:lpstr>Learning intentions and success criteria (4)</vt:lpstr>
      <vt:lpstr>Activity 4.1 – ensemble work (1)</vt:lpstr>
      <vt:lpstr>Activity 4.1 – ensemble work (2)</vt:lpstr>
      <vt:lpstr>Activity 4.2 – learning to improvise – beginner</vt:lpstr>
      <vt:lpstr>Activity 4.3 – learning to improvise – intermediate</vt:lpstr>
      <vt:lpstr>Activity 4.4 – developing your solo (1)</vt:lpstr>
      <vt:lpstr>Activity 4.4 – developing your solo (2)</vt:lpstr>
      <vt:lpstr>Learning sequence 5 – swing musical features</vt:lpstr>
      <vt:lpstr>Learning intentions and success criteria (5)</vt:lpstr>
      <vt:lpstr>Activity 5.2 – score scavenger  hunt (1)</vt:lpstr>
      <vt:lpstr>Activity 5.2 – score scavenger hunt (2)</vt:lpstr>
      <vt:lpstr>Activity 5.2 – score scavenger hunt (3)</vt:lpstr>
      <vt:lpstr>Learning sequence 6 – funk</vt:lpstr>
      <vt:lpstr>Learning intentions and success criteria (6)</vt:lpstr>
      <vt:lpstr>Activity 6.1 – what is funk? (1)</vt:lpstr>
      <vt:lpstr>Activity 6.1 – what is funk? (2)</vt:lpstr>
      <vt:lpstr>Activity 6.2 – funk stations (1)</vt:lpstr>
      <vt:lpstr>Activity 6.2 – funk stations (2)</vt:lpstr>
      <vt:lpstr>Activity 6.2 – funk stations (3)</vt:lpstr>
      <vt:lpstr>Activity 6.2 – funk stations (4)</vt:lpstr>
      <vt:lpstr>6.3 – ‘Chameleon’ by Herbie Hancock (1)</vt:lpstr>
      <vt:lpstr>6.3 – ‘Chameleon’ by Herbie Hancock (2)</vt:lpstr>
      <vt:lpstr>Learning sequence 7 – funk performance and improvisation</vt:lpstr>
      <vt:lpstr>Learning intentions and success criteria (7)</vt:lpstr>
      <vt:lpstr>Activity 7.2 – funk improvisation – beginner and intermediate</vt:lpstr>
      <vt:lpstr>Learning sequence 8 – improvise, rehearse and refine</vt:lpstr>
      <vt:lpstr>Learning intentions and success criteria (8)</vt:lpstr>
      <vt:lpstr>Activity 8.1 – ensemble work (1)</vt:lpstr>
      <vt:lpstr>Activity 8.1 – ensemble work (2)</vt:lpstr>
      <vt:lpstr>Activity 8.2 – score scavenger  hunt (1)</vt:lpstr>
      <vt:lpstr>Activity 8.2 – score scavenger hunt (2)</vt:lpstr>
      <vt:lpstr>Activity 8.2 – score scavenger hunt (3)</vt:lpstr>
      <vt:lpstr>Learning sequence 9 – assessment preparation</vt:lpstr>
      <vt:lpstr>Learning intentions and success criteria (9)</vt:lpstr>
      <vt:lpstr>Activity 9.1 – performance assessment preparation</vt:lpstr>
      <vt:lpstr>Activity 9.2 – peer feedback (1) </vt:lpstr>
      <vt:lpstr>Activity 9.2 – peer feedback (2) </vt:lpstr>
      <vt:lpstr>Learning sequence 10 – assessment</vt:lpstr>
      <vt:lpstr>Learning intentions and success criteria (10)</vt:lpstr>
      <vt:lpstr>References</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deck – Groove expedition – Music Stage 5</dc:title>
  <dc:subject>music; creative arts</dc:subject>
  <dc:creator>NSW Department of Education</dc:creator>
  <cp:keywords>music; creative arts</cp:keywords>
  <dcterms:created xsi:type="dcterms:W3CDTF">2022-12-14T10:07:55Z</dcterms:created>
  <dcterms:modified xsi:type="dcterms:W3CDTF">2025-08-20T05:30:53Z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