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52"/>
  </p:notesMasterIdLst>
  <p:handoutMasterIdLst>
    <p:handoutMasterId r:id="rId53"/>
  </p:handoutMasterIdLst>
  <p:sldIdLst>
    <p:sldId id="26381" r:id="rId5"/>
    <p:sldId id="266" r:id="rId6"/>
    <p:sldId id="26393" r:id="rId7"/>
    <p:sldId id="26505" r:id="rId8"/>
    <p:sldId id="26383" r:id="rId9"/>
    <p:sldId id="26531" r:id="rId10"/>
    <p:sldId id="26542" r:id="rId11"/>
    <p:sldId id="26506" r:id="rId12"/>
    <p:sldId id="26548" r:id="rId13"/>
    <p:sldId id="289" r:id="rId14"/>
    <p:sldId id="26555" r:id="rId15"/>
    <p:sldId id="26507" r:id="rId16"/>
    <p:sldId id="26530" r:id="rId17"/>
    <p:sldId id="26375" r:id="rId18"/>
    <p:sldId id="26382" r:id="rId19"/>
    <p:sldId id="26532" r:id="rId20"/>
    <p:sldId id="26543" r:id="rId21"/>
    <p:sldId id="26508" r:id="rId22"/>
    <p:sldId id="26509" r:id="rId23"/>
    <p:sldId id="26529" r:id="rId24"/>
    <p:sldId id="26535" r:id="rId25"/>
    <p:sldId id="26545" r:id="rId26"/>
    <p:sldId id="26510" r:id="rId27"/>
    <p:sldId id="26513" r:id="rId28"/>
    <p:sldId id="26534" r:id="rId29"/>
    <p:sldId id="26546" r:id="rId30"/>
    <p:sldId id="26512" r:id="rId31"/>
    <p:sldId id="26549" r:id="rId32"/>
    <p:sldId id="26533" r:id="rId33"/>
    <p:sldId id="26544" r:id="rId34"/>
    <p:sldId id="26511" r:id="rId35"/>
    <p:sldId id="26516" r:id="rId36"/>
    <p:sldId id="26552" r:id="rId37"/>
    <p:sldId id="26553" r:id="rId38"/>
    <p:sldId id="26554" r:id="rId39"/>
    <p:sldId id="26515" r:id="rId40"/>
    <p:sldId id="26547" r:id="rId41"/>
    <p:sldId id="26514" r:id="rId42"/>
    <p:sldId id="26550" r:id="rId43"/>
    <p:sldId id="26517" r:id="rId44"/>
    <p:sldId id="26523" r:id="rId45"/>
    <p:sldId id="26524" r:id="rId46"/>
    <p:sldId id="26525" r:id="rId47"/>
    <p:sldId id="26526" r:id="rId48"/>
    <p:sldId id="26518" r:id="rId49"/>
    <p:sldId id="360" r:id="rId50"/>
    <p:sldId id="361" r:id="rId51"/>
  </p:sldIdLst>
  <p:sldSz cx="12192000" cy="6858000"/>
  <p:notesSz cx="6858000" cy="9144000"/>
  <p:embeddedFontLst>
    <p:embeddedFont>
      <p:font typeface="Public Sans" pitchFamily="2" charset="0"/>
      <p:regular r:id="rId54"/>
      <p:bold r:id="rId55"/>
      <p:italic r:id="rId56"/>
      <p:boldItalic r:id="rId57"/>
    </p:embeddedFont>
    <p:embeddedFont>
      <p:font typeface="Segoe UI" panose="020B0502040204020203" pitchFamily="34" charset="0"/>
      <p:regular r:id="rId58"/>
      <p:bold r:id="rId59"/>
      <p:italic r:id="rId60"/>
      <p:boldItalic r:id="rId6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Slide templates" id="{D5A8010D-981F-43AA-A0D6-182EC53CAA84}">
          <p14:sldIdLst>
            <p14:sldId id="266"/>
            <p14:sldId id="26393"/>
            <p14:sldId id="26505"/>
            <p14:sldId id="26383"/>
            <p14:sldId id="26531"/>
            <p14:sldId id="26542"/>
            <p14:sldId id="26506"/>
            <p14:sldId id="26548"/>
            <p14:sldId id="289"/>
            <p14:sldId id="26555"/>
            <p14:sldId id="26507"/>
            <p14:sldId id="26530"/>
            <p14:sldId id="26375"/>
            <p14:sldId id="26382"/>
            <p14:sldId id="26532"/>
            <p14:sldId id="26543"/>
            <p14:sldId id="26508"/>
            <p14:sldId id="26509"/>
            <p14:sldId id="26529"/>
            <p14:sldId id="26535"/>
            <p14:sldId id="26545"/>
            <p14:sldId id="26510"/>
            <p14:sldId id="26513"/>
            <p14:sldId id="26534"/>
            <p14:sldId id="26546"/>
            <p14:sldId id="26512"/>
            <p14:sldId id="26549"/>
            <p14:sldId id="26533"/>
            <p14:sldId id="26544"/>
            <p14:sldId id="26511"/>
            <p14:sldId id="26516"/>
            <p14:sldId id="26552"/>
            <p14:sldId id="26553"/>
            <p14:sldId id="26554"/>
            <p14:sldId id="26515"/>
            <p14:sldId id="26547"/>
            <p14:sldId id="26514"/>
            <p14:sldId id="26550"/>
            <p14:sldId id="26517"/>
            <p14:sldId id="26523"/>
            <p14:sldId id="26524"/>
            <p14:sldId id="26525"/>
            <p14:sldId id="26526"/>
            <p14:sldId id="26518"/>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398DF75-6BA9-FB3E-B9A7-A2EA49242DEF}" name="Tahnae Luke" initials="TL" userId="S::Tahnae.Luke1@det.nsw.edu.au::d64e4fee-e596-465d-a588-7d9eb499836e" providerId="AD"/>
  <p188:author id="{CEB87279-0F86-5C5C-D4CD-07E8FF92D890}" name="Jane McDavitt" initials="JM" userId="S::Jane.Martin14@det.nsw.edu.au::4e2ed728-ef27-4d1e-9fb3-27f2c6f23b7b" providerId="AD"/>
  <p188:author id="{8140D5A8-92DF-B397-13A6-6B32878E00B6}" name="RG" initials="RG" userId="RG"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F05"/>
    <a:srgbClr val="D1EEEA"/>
    <a:srgbClr val="00AA45"/>
    <a:srgbClr val="D7153A"/>
    <a:srgbClr val="6CACE4"/>
    <a:srgbClr val="DBFADF"/>
    <a:srgbClr val="E8D0B5"/>
    <a:srgbClr val="EDE3D7"/>
    <a:srgbClr val="F4B5E6"/>
    <a:srgbClr val="FDD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4"/>
    <p:restoredTop sz="94782"/>
  </p:normalViewPr>
  <p:slideViewPr>
    <p:cSldViewPr snapToGrid="0">
      <p:cViewPr varScale="1">
        <p:scale>
          <a:sx n="117" d="100"/>
          <a:sy n="117" d="100"/>
        </p:scale>
        <p:origin x="264" y="10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2.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font" Target="fonts/font5.fntdata"/><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font" Target="fonts/font8.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3.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1.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4.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font" Target="fonts/font7.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5E5DB-18CF-E0BB-1708-96707A1C7B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D4EB1-3396-2435-26E1-7110CCE4F6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3D6A8-0A9E-C666-7223-6D3E78EBFB2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6A94CF8-3E7D-8496-8CBE-D53B26FA08BA}"/>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98337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152306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181643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79108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F68B0-0829-87BD-1535-D20D18D116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8692E-6BBC-FFAF-9890-EFAA659B2F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54FB7-0284-DDD2-AA26-26A24235AB8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75367B0-9131-0F49-FCAD-9293EBDC9BC9}"/>
              </a:ext>
            </a:extLst>
          </p:cNvPr>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923389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91296-8A91-1996-AE9A-154E158C81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DFDA0-8600-A36A-FCCB-F2E981EF04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7F1BF7-AB1A-6669-9F69-1D7CE15B3ED2}"/>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81371A0F-D722-5E3D-FCCC-5D146091E314}"/>
              </a:ext>
            </a:extLst>
          </p:cNvPr>
          <p:cNvSpPr>
            <a:spLocks noGrp="1"/>
          </p:cNvSpPr>
          <p:nvPr>
            <p:ph type="sldNum" sz="quarter" idx="5"/>
          </p:nvPr>
        </p:nvSpPr>
        <p:spPr/>
        <p:txBody>
          <a:bodyPr/>
          <a:lstStyle/>
          <a:p>
            <a:fld id="{D09C5488-DD16-4714-9519-7BE21BA11D4E}" type="slidenum">
              <a:rPr lang="en-AU" smtClean="0"/>
              <a:t>17</a:t>
            </a:fld>
            <a:endParaRPr lang="en-AU"/>
          </a:p>
        </p:txBody>
      </p:sp>
    </p:spTree>
    <p:extLst>
      <p:ext uri="{BB962C8B-B14F-4D97-AF65-F5344CB8AC3E}">
        <p14:creationId xmlns:p14="http://schemas.microsoft.com/office/powerpoint/2010/main" val="2814064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DA4A9-FF5C-D0D0-E098-D207E797F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AF52BA-B4D0-D1E3-5405-534C61098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AEDA33-6E5C-0BA5-A329-E6DCA1BB1EDB}"/>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FD2BFC1-BEE8-193C-BD44-5A2F06DC922F}"/>
              </a:ext>
            </a:extLst>
          </p:cNvPr>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242578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E866F-6398-E618-4C98-E17FBE150D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ECF6E-A677-4352-DE10-8B6693BE4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50A3E-EADC-9BFE-C337-56D975F0F09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0DC6167-FA5C-7DF6-FE0E-0696F319CB37}"/>
              </a:ext>
            </a:extLst>
          </p:cNvPr>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3299964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F83FA-DB56-4184-D24D-1A82805C02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CF301-FA83-B2F1-E759-16FE9862F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88E363-5AAA-43FF-36D7-8365EA1AC53C}"/>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DBA4711F-F126-FF0E-18DF-308156B7ED1D}"/>
              </a:ext>
            </a:extLst>
          </p:cNvPr>
          <p:cNvSpPr>
            <a:spLocks noGrp="1"/>
          </p:cNvSpPr>
          <p:nvPr>
            <p:ph type="sldNum" sz="quarter" idx="5"/>
          </p:nvPr>
        </p:nvSpPr>
        <p:spPr/>
        <p:txBody>
          <a:bodyPr/>
          <a:lstStyle/>
          <a:p>
            <a:fld id="{D09C5488-DD16-4714-9519-7BE21BA11D4E}" type="slidenum">
              <a:rPr lang="en-AU" smtClean="0"/>
              <a:t>22</a:t>
            </a:fld>
            <a:endParaRPr lang="en-AU"/>
          </a:p>
        </p:txBody>
      </p:sp>
    </p:spTree>
    <p:extLst>
      <p:ext uri="{BB962C8B-B14F-4D97-AF65-F5344CB8AC3E}">
        <p14:creationId xmlns:p14="http://schemas.microsoft.com/office/powerpoint/2010/main" val="892385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02B85-A21B-1D9C-FBB1-F03ED2500E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3C00F-FD57-69AB-BEC5-C2B6EBD7EC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A48B2E-8869-F386-1CDC-5DE920AB985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79147197-5D09-38A0-C751-31BC944DD105}"/>
              </a:ext>
            </a:extLst>
          </p:cNvPr>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56438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5FDF5-BD44-F126-A94E-E9963C741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CBC68-38DC-D49A-815A-006F3D0C2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49B64-8784-3024-0FD2-8946C3274AA0}"/>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D06EEB45-174F-04AF-A703-FD83A50D94F4}"/>
              </a:ext>
            </a:extLst>
          </p:cNvPr>
          <p:cNvSpPr>
            <a:spLocks noGrp="1"/>
          </p:cNvSpPr>
          <p:nvPr>
            <p:ph type="sldNum" sz="quarter" idx="5"/>
          </p:nvPr>
        </p:nvSpPr>
        <p:spPr/>
        <p:txBody>
          <a:bodyPr/>
          <a:lstStyle/>
          <a:p>
            <a:fld id="{D09C5488-DD16-4714-9519-7BE21BA11D4E}" type="slidenum">
              <a:rPr lang="en-AU" smtClean="0"/>
              <a:t>26</a:t>
            </a:fld>
            <a:endParaRPr lang="en-AU"/>
          </a:p>
        </p:txBody>
      </p:sp>
    </p:spTree>
    <p:extLst>
      <p:ext uri="{BB962C8B-B14F-4D97-AF65-F5344CB8AC3E}">
        <p14:creationId xmlns:p14="http://schemas.microsoft.com/office/powerpoint/2010/main" val="985011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337526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58652-5270-BA4A-6BEE-34FFB6E07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4EDED-697A-8818-3074-C5684401C3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6A5E5-0AF9-AF65-EE59-814D3A09FC90}"/>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DAEDAD0-47EA-BC8A-AAD7-BBAFD196F147}"/>
              </a:ext>
            </a:extLst>
          </p:cNvPr>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1215324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E05B5-26A4-B0C5-A054-39E6C50960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ACFD17-D363-762F-8C9F-A6895785A1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A2DB9-4CE2-56D2-7666-655E7F175A74}"/>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3B37DDC4-E2FA-71B0-6514-D4F56A9FEE92}"/>
              </a:ext>
            </a:extLst>
          </p:cNvPr>
          <p:cNvSpPr>
            <a:spLocks noGrp="1"/>
          </p:cNvSpPr>
          <p:nvPr>
            <p:ph type="sldNum" sz="quarter" idx="5"/>
          </p:nvPr>
        </p:nvSpPr>
        <p:spPr/>
        <p:txBody>
          <a:bodyPr/>
          <a:lstStyle/>
          <a:p>
            <a:fld id="{D09C5488-DD16-4714-9519-7BE21BA11D4E}" type="slidenum">
              <a:rPr lang="en-AU" smtClean="0"/>
              <a:t>30</a:t>
            </a:fld>
            <a:endParaRPr lang="en-AU"/>
          </a:p>
        </p:txBody>
      </p:sp>
    </p:spTree>
    <p:extLst>
      <p:ext uri="{BB962C8B-B14F-4D97-AF65-F5344CB8AC3E}">
        <p14:creationId xmlns:p14="http://schemas.microsoft.com/office/powerpoint/2010/main" val="3825450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D58E5-A517-BC85-311A-5A368B02E2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099EC-9D74-2C25-A746-3EEA1767F3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DB279-D704-681A-1DD2-8B41EFB5E62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38EDCAC-496A-0416-D922-3079536F5E2F}"/>
              </a:ext>
            </a:extLst>
          </p:cNvPr>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677055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74406-6197-F615-32C4-6D75C58A3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A25DD3-03AB-35D6-726B-6D4111E3C1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EB9E3C-C1C5-EBB8-7023-65210DCC6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47C325C-02B8-134A-E1FC-F872CE8C321F}"/>
              </a:ext>
            </a:extLst>
          </p:cNvPr>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389779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8020F-ED67-D2EB-8936-6C44CB752E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50160-AB3F-D260-AA56-23BF54F41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B67E5-B405-DAD1-F170-8127EACCA6A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6B61DD9-DCD5-2CC4-C557-44680E44CB5D}"/>
              </a:ext>
            </a:extLst>
          </p:cNvPr>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2054533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3876533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3508613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206974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46</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47</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6D4ED-DE1F-7B0A-FFC2-F9E8601DE7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4061C-5270-A7EB-125C-30CE1348D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979AC-8113-DF85-F514-E6B2489B9EC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A2E24FC-8B6B-BD25-6AAA-218EB1000991}"/>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167175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FCC5-CDD4-022B-6F65-8CB1E9077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54AB9-A14F-5A33-843D-FB4A55E580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68C78-B4D4-E0E0-63C4-7172A55B6953}"/>
              </a:ext>
            </a:extLst>
          </p:cNvPr>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a:extLst>
              <a:ext uri="{FF2B5EF4-FFF2-40B4-BE49-F238E27FC236}">
                <a16:creationId xmlns:a16="http://schemas.microsoft.com/office/drawing/2014/main" id="{F84609AA-E8E5-FEE8-1A49-3DBD09EBEEC7}"/>
              </a:ext>
            </a:extLst>
          </p:cNvPr>
          <p:cNvSpPr>
            <a:spLocks noGrp="1"/>
          </p:cNvSpPr>
          <p:nvPr>
            <p:ph type="sldNum" sz="quarter" idx="5"/>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297490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9481C-04C2-47FB-1DCD-4590D323EF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94250-2D87-6375-1927-E39B5854E2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06A4D-F1AC-867B-A340-E46BD02408A6}"/>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3950C1DB-4788-A87B-0F1D-492A348AA045}"/>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51395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C9C12-F56F-F8CE-5594-692698BCC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EA2D2-F6AC-DDC8-C4FE-A950C02EAC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5FC360-4C13-6F6B-E656-70EEFC2F07A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11B67A9-B98B-DAF1-8249-EA4339724098}"/>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547413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961419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4.xml"/><Relationship Id="rId7" Type="http://schemas.openxmlformats.org/officeDocument/2006/relationships/slide" Target="slide25.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slide" Target="slide21.xml"/><Relationship Id="rId5" Type="http://schemas.openxmlformats.org/officeDocument/2006/relationships/slide" Target="slide16.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7" Type="http://schemas.openxmlformats.org/officeDocument/2006/relationships/hyperlink" Target="https://curriculum.nsw.edu.au/learning-areas/creative-arts/drama-7-10-2023/overview"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hyperlink" Target="https://www.bbc.co.uk/teach/school-radio/articles/z4ddgwx"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bbc.co.uk/teach/school-radio/articles/z4ddgw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lnSpc>
                <a:spcPct val="150000"/>
              </a:lnSpc>
              <a:buFont typeface="Arial"/>
              <a:buChar char="•"/>
            </a:pPr>
            <a:r>
              <a:rPr lang="en-AU" sz="1800">
                <a:latin typeface="+mn-lt"/>
                <a:ea typeface="+mn-lt"/>
                <a:cs typeface="+mn-lt"/>
              </a:rPr>
              <a:t>This resource is not a teaching and learning program. It should be used in conjunction with </a:t>
            </a:r>
            <a:r>
              <a:rPr lang="en-AU" sz="1800">
                <a:effectLst/>
                <a:latin typeface="Segoe UI" panose="020B0502040204020203" pitchFamily="34" charset="0"/>
              </a:rPr>
              <a:t>From me to we – exploring collaboration through devising </a:t>
            </a:r>
            <a:r>
              <a:rPr lang="en-AU" sz="1800">
                <a:latin typeface="+mn-lt"/>
                <a:ea typeface="+mn-lt"/>
                <a:cs typeface="+mn-lt"/>
              </a:rPr>
              <a:t>(Insert unit name and link).</a:t>
            </a:r>
            <a:endParaRPr lang="en-AU" sz="1800">
              <a:solidFill>
                <a:srgbClr val="22272B"/>
              </a:solidFill>
              <a:latin typeface="+mn-lt"/>
            </a:endParaRPr>
          </a:p>
          <a:p>
            <a:pPr marL="342900" indent="-342900">
              <a:lnSpc>
                <a:spcPct val="150000"/>
              </a:lnSpc>
              <a:buFont typeface="Arial"/>
              <a:buChar char="•"/>
            </a:pPr>
            <a:r>
              <a:rPr lang="en-AU" sz="1800">
                <a:solidFill>
                  <a:srgbClr val="22272B"/>
                </a:solidFill>
                <a:latin typeface="+mn-lt"/>
              </a:rPr>
              <a:t>Classroom teachers are encouraged to </a:t>
            </a:r>
            <a:r>
              <a:rPr lang="en-AU" sz="1800" b="1">
                <a:solidFill>
                  <a:srgbClr val="22272B"/>
                </a:solidFill>
                <a:latin typeface="+mn-lt"/>
              </a:rPr>
              <a:t>add and adapt</a:t>
            </a:r>
            <a:r>
              <a:rPr lang="en-AU" sz="1800">
                <a:solidFill>
                  <a:srgbClr val="22272B"/>
                </a:solidFill>
                <a:latin typeface="+mn-lt"/>
              </a:rPr>
              <a:t> slides as required to meet the needs of their students.</a:t>
            </a:r>
          </a:p>
          <a:p>
            <a:pPr marL="342900" indent="-342900">
              <a:lnSpc>
                <a:spcPct val="150000"/>
              </a:lnSpc>
              <a:buFont typeface="Arial"/>
              <a:buChar char="•"/>
            </a:pPr>
            <a:r>
              <a:rPr lang="en-AU" sz="1800">
                <a:solidFill>
                  <a:srgbClr val="22272B"/>
                </a:solidFill>
                <a:latin typeface="+mn-lt"/>
              </a:rPr>
              <a:t>Save a copy of the file to make changes to the slide deck. Go to File &gt; Download a Copy (this downloads a copy to the computer to edit in the PowerPoint app).</a:t>
            </a:r>
          </a:p>
          <a:p>
            <a:pPr marL="342900" indent="-342900">
              <a:lnSpc>
                <a:spcPct val="150000"/>
              </a:lnSpc>
              <a:buFont typeface="Arial"/>
              <a:buChar char="•"/>
            </a:pPr>
            <a:r>
              <a:rPr lang="en-AU" sz="1800">
                <a:solidFill>
                  <a:srgbClr val="22272B"/>
                </a:solidFill>
                <a:latin typeface="+mn-lt"/>
              </a:rPr>
              <a:t>To convert the PowerPoint to Google Slides:</a:t>
            </a:r>
          </a:p>
          <a:p>
            <a:pPr marL="913765" lvl="1" indent="-457200">
              <a:lnSpc>
                <a:spcPct val="150000"/>
              </a:lnSpc>
              <a:buFont typeface="+mj-lt"/>
              <a:buAutoNum type="arabicPeriod"/>
            </a:pPr>
            <a:r>
              <a:rPr lang="en-AU">
                <a:solidFill>
                  <a:srgbClr val="22272B"/>
                </a:solidFill>
                <a:latin typeface="+mn-lt"/>
              </a:rPr>
              <a:t>Upload the file into Google Drive and open it.</a:t>
            </a:r>
          </a:p>
          <a:p>
            <a:pPr marL="913765" lvl="1" indent="-457200">
              <a:lnSpc>
                <a:spcPct val="150000"/>
              </a:lnSpc>
              <a:buFont typeface="+mj-lt"/>
              <a:buAutoNum type="arabicPeriod"/>
            </a:pPr>
            <a:r>
              <a:rPr lang="en-AU">
                <a:solidFill>
                  <a:srgbClr val="22272B"/>
                </a:solidFill>
                <a:latin typeface="+mn-lt"/>
              </a:rPr>
              <a:t>Go to File &gt; Save as Google Slides.</a:t>
            </a:r>
          </a:p>
          <a:p>
            <a:pPr marL="456565" lvl="1">
              <a:lnSpc>
                <a:spcPct val="150000"/>
              </a:lnSpc>
            </a:pPr>
            <a:r>
              <a:rPr lang="en-AU">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Function of the Greek chorus</a:t>
            </a:r>
          </a:p>
        </p:txBody>
      </p:sp>
      <p:sp>
        <p:nvSpPr>
          <p:cNvPr id="2" name="Oval 1" descr="&quot;2.2c&quot;">
            <a:extLst>
              <a:ext uri="{FF2B5EF4-FFF2-40B4-BE49-F238E27FC236}">
                <a16:creationId xmlns:a16="http://schemas.microsoft.com/office/drawing/2014/main" id="{1DC5FBE9-4A13-3DB7-612F-AE9B73590251}"/>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2.2c</a:t>
            </a:r>
            <a:endParaRPr lang="en-GB" sz="1800" dirty="0"/>
          </a:p>
        </p:txBody>
      </p:sp>
      <p:sp>
        <p:nvSpPr>
          <p:cNvPr id="6" name="Rectangle: Rounded Corners 5">
            <a:extLst>
              <a:ext uri="{FF2B5EF4-FFF2-40B4-BE49-F238E27FC236}">
                <a16:creationId xmlns:a16="http://schemas.microsoft.com/office/drawing/2014/main" id="{F690F930-533E-E0B6-90C5-5CC2CB64B587}"/>
              </a:ext>
            </a:extLst>
          </p:cNvPr>
          <p:cNvSpPr/>
          <p:nvPr/>
        </p:nvSpPr>
        <p:spPr>
          <a:xfrm>
            <a:off x="360000" y="1209200"/>
            <a:ext cx="3545499" cy="2749525"/>
          </a:xfrm>
          <a:prstGeom prst="roundRect">
            <a:avLst>
              <a:gd name="adj" fmla="val 5907"/>
            </a:avLst>
          </a:prstGeom>
          <a:solidFill>
            <a:srgbClr val="8CE0FF">
              <a:alpha val="9804"/>
            </a:srgbClr>
          </a:solidFill>
          <a:ln w="19050">
            <a:solidFill>
              <a:srgbClr val="8CE0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0" tIns="108000" rIns="108000" bIns="108000" anchor="ctr"/>
          <a:lstStyle/>
          <a:p>
            <a:pPr lvl="0">
              <a:lnSpc>
                <a:spcPct val="130000"/>
              </a:lnSpc>
            </a:pPr>
            <a:r>
              <a:rPr lang="en-AU" sz="1800" b="1" dirty="0">
                <a:solidFill>
                  <a:schemeClr val="tx1"/>
                </a:solidFill>
              </a:rPr>
              <a:t>Provides context</a:t>
            </a:r>
          </a:p>
          <a:p>
            <a:pPr lvl="0">
              <a:lnSpc>
                <a:spcPct val="130000"/>
              </a:lnSpc>
            </a:pPr>
            <a:r>
              <a:rPr lang="en-AU" sz="1600" b="0" dirty="0">
                <a:solidFill>
                  <a:schemeClr val="tx1"/>
                </a:solidFill>
              </a:rPr>
              <a:t>The chorus helps the audience understand the background of the story, offering details about past events, setting, and themes.</a:t>
            </a:r>
            <a:endParaRPr lang="en-GB" sz="1600" dirty="0">
              <a:solidFill>
                <a:schemeClr val="tx1"/>
              </a:solidFill>
            </a:endParaRPr>
          </a:p>
        </p:txBody>
      </p:sp>
      <p:sp>
        <p:nvSpPr>
          <p:cNvPr id="36" name="Rectangle: Rounded Corners 5">
            <a:extLst>
              <a:ext uri="{FF2B5EF4-FFF2-40B4-BE49-F238E27FC236}">
                <a16:creationId xmlns:a16="http://schemas.microsoft.com/office/drawing/2014/main" id="{4E7FB0E6-0028-068F-16BE-DFF7B3BDECCF}"/>
              </a:ext>
            </a:extLst>
          </p:cNvPr>
          <p:cNvSpPr/>
          <p:nvPr/>
        </p:nvSpPr>
        <p:spPr>
          <a:xfrm>
            <a:off x="4329251" y="1209200"/>
            <a:ext cx="3545499" cy="2749525"/>
          </a:xfrm>
          <a:prstGeom prst="roundRect">
            <a:avLst>
              <a:gd name="adj" fmla="val 5907"/>
            </a:avLst>
          </a:prstGeom>
          <a:solidFill>
            <a:srgbClr val="8CE0FF">
              <a:alpha val="29804"/>
            </a:srgbClr>
          </a:solidFill>
          <a:ln w="19050">
            <a:solidFill>
              <a:srgbClr val="8CE0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0" tIns="108000" rIns="108000" bIns="108000" anchor="ctr"/>
          <a:lstStyle/>
          <a:p>
            <a:pPr lvl="0">
              <a:lnSpc>
                <a:spcPct val="130000"/>
              </a:lnSpc>
            </a:pPr>
            <a:r>
              <a:rPr lang="en-AU" sz="1800" b="1" dirty="0">
                <a:solidFill>
                  <a:schemeClr val="tx1"/>
                </a:solidFill>
              </a:rPr>
              <a:t>Expresses public opinion</a:t>
            </a:r>
          </a:p>
          <a:p>
            <a:pPr lvl="0">
              <a:lnSpc>
                <a:spcPct val="130000"/>
              </a:lnSpc>
            </a:pPr>
            <a:r>
              <a:rPr lang="en-AU" sz="1600" b="0" dirty="0">
                <a:solidFill>
                  <a:schemeClr val="tx1"/>
                </a:solidFill>
              </a:rPr>
              <a:t>The chorus often represents the voice of the community, reflecting societal norms, fears, and emotions in response to the unfolding drama.</a:t>
            </a:r>
            <a:endParaRPr lang="en-GB" sz="1600" dirty="0">
              <a:solidFill>
                <a:schemeClr val="tx1"/>
              </a:solidFill>
            </a:endParaRPr>
          </a:p>
        </p:txBody>
      </p:sp>
      <p:sp>
        <p:nvSpPr>
          <p:cNvPr id="37" name="Rectangle: Rounded Corners 5">
            <a:extLst>
              <a:ext uri="{FF2B5EF4-FFF2-40B4-BE49-F238E27FC236}">
                <a16:creationId xmlns:a16="http://schemas.microsoft.com/office/drawing/2014/main" id="{84D385B0-45F1-B7F8-CB36-761C581B29D3}"/>
              </a:ext>
            </a:extLst>
          </p:cNvPr>
          <p:cNvSpPr/>
          <p:nvPr/>
        </p:nvSpPr>
        <p:spPr>
          <a:xfrm>
            <a:off x="8298501" y="1209200"/>
            <a:ext cx="3545499" cy="2749525"/>
          </a:xfrm>
          <a:prstGeom prst="roundRect">
            <a:avLst>
              <a:gd name="adj" fmla="val 5907"/>
            </a:avLst>
          </a:prstGeom>
          <a:solidFill>
            <a:srgbClr val="8CE0FF">
              <a:alpha val="50196"/>
            </a:srgbClr>
          </a:solidFill>
          <a:ln w="19050">
            <a:solidFill>
              <a:srgbClr val="8CE0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0" tIns="108000" rIns="108000" bIns="108000" anchor="ctr"/>
          <a:lstStyle/>
          <a:p>
            <a:pPr lvl="0">
              <a:lnSpc>
                <a:spcPct val="130000"/>
              </a:lnSpc>
            </a:pPr>
            <a:r>
              <a:rPr lang="en-AU" sz="1800" b="1" dirty="0">
                <a:solidFill>
                  <a:schemeClr val="tx1"/>
                </a:solidFill>
              </a:rPr>
              <a:t>Bridges scenes</a:t>
            </a:r>
          </a:p>
          <a:p>
            <a:pPr lvl="0">
              <a:lnSpc>
                <a:spcPct val="130000"/>
              </a:lnSpc>
            </a:pPr>
            <a:r>
              <a:rPr lang="en-AU" sz="1600" b="0" dirty="0">
                <a:solidFill>
                  <a:schemeClr val="tx1"/>
                </a:solidFill>
              </a:rPr>
              <a:t>The chorus can fill gaps in the narrative by linking events, giving the audience time to absorb key moments, and transitioning between dramatic episodes.</a:t>
            </a:r>
            <a:endParaRPr lang="en-GB" sz="1600" dirty="0">
              <a:solidFill>
                <a:schemeClr val="tx1"/>
              </a:solidFill>
            </a:endParaRPr>
          </a:p>
        </p:txBody>
      </p:sp>
      <p:sp>
        <p:nvSpPr>
          <p:cNvPr id="10" name="Rectangle: Rounded Corners 5">
            <a:extLst>
              <a:ext uri="{FF2B5EF4-FFF2-40B4-BE49-F238E27FC236}">
                <a16:creationId xmlns:a16="http://schemas.microsoft.com/office/drawing/2014/main" id="{DE637EA2-661C-3EAA-4D98-F5386CC33577}"/>
              </a:ext>
            </a:extLst>
          </p:cNvPr>
          <p:cNvSpPr/>
          <p:nvPr/>
        </p:nvSpPr>
        <p:spPr>
          <a:xfrm>
            <a:off x="360000" y="4283001"/>
            <a:ext cx="5533200" cy="2063325"/>
          </a:xfrm>
          <a:prstGeom prst="roundRect">
            <a:avLst>
              <a:gd name="adj" fmla="val 5907"/>
            </a:avLst>
          </a:prstGeom>
          <a:solidFill>
            <a:srgbClr val="8CE0FF">
              <a:alpha val="69804"/>
            </a:srgbClr>
          </a:solidFill>
          <a:ln w="19050">
            <a:solidFill>
              <a:srgbClr val="8CE0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0" tIns="108000" rIns="108000" bIns="108000" anchor="ctr"/>
          <a:lstStyle/>
          <a:p>
            <a:pPr lvl="0">
              <a:lnSpc>
                <a:spcPct val="130000"/>
              </a:lnSpc>
            </a:pPr>
            <a:r>
              <a:rPr lang="en-AU" sz="1800" b="1" dirty="0">
                <a:solidFill>
                  <a:schemeClr val="tx1"/>
                </a:solidFill>
              </a:rPr>
              <a:t>Engages in the action </a:t>
            </a:r>
          </a:p>
          <a:p>
            <a:pPr lvl="0">
              <a:lnSpc>
                <a:spcPct val="130000"/>
              </a:lnSpc>
            </a:pPr>
            <a:r>
              <a:rPr lang="en-AU" sz="1600" b="0" dirty="0">
                <a:solidFill>
                  <a:schemeClr val="tx1"/>
                </a:solidFill>
              </a:rPr>
              <a:t>Rather than being passive observers, the chorus can actively influence the story. In some plays, they confront main characters, intervene in conflicts, or even act as central figures themselves.</a:t>
            </a:r>
            <a:endParaRPr lang="en-GB" sz="1600" dirty="0">
              <a:solidFill>
                <a:schemeClr val="tx1"/>
              </a:solidFill>
            </a:endParaRPr>
          </a:p>
        </p:txBody>
      </p:sp>
      <p:sp>
        <p:nvSpPr>
          <p:cNvPr id="17" name="Rectangle: Rounded Corners 5">
            <a:extLst>
              <a:ext uri="{FF2B5EF4-FFF2-40B4-BE49-F238E27FC236}">
                <a16:creationId xmlns:a16="http://schemas.microsoft.com/office/drawing/2014/main" id="{A800CCE9-491C-DFA2-53ED-218672DF61B5}"/>
              </a:ext>
            </a:extLst>
          </p:cNvPr>
          <p:cNvSpPr/>
          <p:nvPr/>
        </p:nvSpPr>
        <p:spPr>
          <a:xfrm>
            <a:off x="6310800" y="4262681"/>
            <a:ext cx="5533200" cy="2063325"/>
          </a:xfrm>
          <a:prstGeom prst="roundRect">
            <a:avLst>
              <a:gd name="adj" fmla="val 5907"/>
            </a:avLst>
          </a:prstGeom>
          <a:solidFill>
            <a:srgbClr val="8CE0FF"/>
          </a:solidFill>
          <a:ln w="19050">
            <a:solidFill>
              <a:srgbClr val="8CE0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60000" tIns="108000" rIns="108000" bIns="108000" anchor="ctr"/>
          <a:lstStyle/>
          <a:p>
            <a:pPr lvl="0">
              <a:lnSpc>
                <a:spcPct val="130000"/>
              </a:lnSpc>
            </a:pPr>
            <a:r>
              <a:rPr lang="en-AU" sz="1800" b="1" dirty="0">
                <a:solidFill>
                  <a:schemeClr val="tx1"/>
                </a:solidFill>
              </a:rPr>
              <a:t>Guides the audience’s emotions</a:t>
            </a:r>
          </a:p>
          <a:p>
            <a:pPr lvl="0">
              <a:lnSpc>
                <a:spcPct val="130000"/>
              </a:lnSpc>
            </a:pPr>
            <a:r>
              <a:rPr lang="en-AU" sz="1600" b="0" dirty="0">
                <a:solidFill>
                  <a:schemeClr val="tx1"/>
                </a:solidFill>
              </a:rPr>
              <a:t>Through movement, music, and spoken word, the chorus amplifies tension, tragedy, or catharsis, helping the audience connect with the story on a deeper level.</a:t>
            </a:r>
            <a:endParaRPr lang="en-GB" sz="1600" dirty="0">
              <a:solidFill>
                <a:schemeClr val="tx1"/>
              </a:solidFill>
            </a:endParaRP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A7B74A-1998-B678-8CE0-3416F0240945}"/>
              </a:ext>
            </a:extLst>
          </p:cNvPr>
          <p:cNvSpPr>
            <a:spLocks noGrp="1"/>
          </p:cNvSpPr>
          <p:nvPr>
            <p:ph type="title"/>
          </p:nvPr>
        </p:nvSpPr>
        <p:spPr/>
        <p:txBody>
          <a:bodyPr/>
          <a:lstStyle/>
          <a:p>
            <a:r>
              <a:rPr lang="en-AU" dirty="0"/>
              <a:t>Scenario</a:t>
            </a:r>
            <a:endParaRPr lang="en-US" dirty="0"/>
          </a:p>
        </p:txBody>
      </p:sp>
      <p:sp>
        <p:nvSpPr>
          <p:cNvPr id="4" name="Oval 3" descr="&quot;2.2d&quot;">
            <a:extLst>
              <a:ext uri="{FF2B5EF4-FFF2-40B4-BE49-F238E27FC236}">
                <a16:creationId xmlns:a16="http://schemas.microsoft.com/office/drawing/2014/main" id="{A7EE2CEB-F1FA-C0FD-48C0-7F446EFC4601}"/>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2.2d</a:t>
            </a:r>
            <a:endParaRPr lang="en-GB" sz="1800" dirty="0"/>
          </a:p>
        </p:txBody>
      </p:sp>
      <p:sp>
        <p:nvSpPr>
          <p:cNvPr id="5" name="TextBox 4">
            <a:extLst>
              <a:ext uri="{FF2B5EF4-FFF2-40B4-BE49-F238E27FC236}">
                <a16:creationId xmlns:a16="http://schemas.microsoft.com/office/drawing/2014/main" id="{2688C277-29D9-4FF6-BB53-301F5F4E34C4}"/>
              </a:ext>
            </a:extLst>
          </p:cNvPr>
          <p:cNvSpPr txBox="1"/>
          <p:nvPr/>
        </p:nvSpPr>
        <p:spPr>
          <a:xfrm>
            <a:off x="258000" y="905601"/>
            <a:ext cx="10511600" cy="766293"/>
          </a:xfrm>
          <a:prstGeom prst="rect">
            <a:avLst/>
          </a:prstGeom>
          <a:noFill/>
          <a:ln>
            <a:noFill/>
          </a:ln>
        </p:spPr>
        <p:txBody>
          <a:bodyPr wrap="square" lIns="144000" tIns="144000" rIns="144000" bIns="144000" rtlCol="0" anchor="ctr">
            <a:noAutofit/>
          </a:bodyPr>
          <a:lstStyle/>
          <a:p>
            <a:pPr algn="l">
              <a:lnSpc>
                <a:spcPct val="120000"/>
              </a:lnSpc>
            </a:pPr>
            <a:r>
              <a:rPr lang="en-AU" sz="1800" dirty="0"/>
              <a:t>In your group, work as co-directors to create a vision of how you would use your function of the Greek chorus with the scenario.</a:t>
            </a:r>
            <a:endParaRPr lang="en-GB" sz="1800" dirty="0"/>
          </a:p>
        </p:txBody>
      </p:sp>
      <p:sp>
        <p:nvSpPr>
          <p:cNvPr id="6" name="Rectangle: Rounded Corners 4">
            <a:extLst>
              <a:ext uri="{FF2B5EF4-FFF2-40B4-BE49-F238E27FC236}">
                <a16:creationId xmlns:a16="http://schemas.microsoft.com/office/drawing/2014/main" id="{66D522D7-6F00-95FE-0246-EFEB3012CF02}"/>
              </a:ext>
            </a:extLst>
          </p:cNvPr>
          <p:cNvSpPr txBox="1"/>
          <p:nvPr/>
        </p:nvSpPr>
        <p:spPr>
          <a:xfrm>
            <a:off x="360000" y="1939264"/>
            <a:ext cx="4118833" cy="648000"/>
          </a:xfrm>
          <a:prstGeom prst="roundRect">
            <a:avLst>
              <a:gd name="adj" fmla="val 16786"/>
            </a:avLst>
          </a:prstGeom>
          <a:solidFill>
            <a:srgbClr val="8CE0FF">
              <a:alpha val="9804"/>
            </a:srgbClr>
          </a:solidFill>
          <a:ln w="19050">
            <a:solidFill>
              <a:srgbClr val="8CE0FF"/>
            </a:solidFill>
          </a:ln>
        </p:spPr>
        <p:style>
          <a:lnRef idx="0">
            <a:scrgbClr r="0" g="0" b="0"/>
          </a:lnRef>
          <a:fillRef idx="0">
            <a:scrgbClr r="0" g="0" b="0"/>
          </a:fillRef>
          <a:effectRef idx="0">
            <a:scrgbClr r="0" g="0" b="0"/>
          </a:effectRef>
          <a:fontRef idx="minor">
            <a:schemeClr val="lt1"/>
          </a:fontRef>
        </p:style>
        <p:txBody>
          <a:bodyPr spcFirstLastPara="0" vert="horz" wrap="square" lIns="360000" tIns="76200" rIns="108000" bIns="76200" numCol="1" spcCol="1270" anchor="ctr" anchorCtr="0">
            <a:noAutofit/>
          </a:bodyPr>
          <a:lstStyle/>
          <a:p>
            <a:pPr marL="0" lvl="0" indent="0" defTabSz="889000">
              <a:lnSpc>
                <a:spcPct val="90000"/>
              </a:lnSpc>
              <a:spcBef>
                <a:spcPct val="0"/>
              </a:spcBef>
              <a:spcAft>
                <a:spcPct val="35000"/>
              </a:spcAft>
              <a:buNone/>
            </a:pPr>
            <a:r>
              <a:rPr lang="en-AU" sz="1800" b="1" kern="1200" dirty="0">
                <a:solidFill>
                  <a:schemeClr val="tx1"/>
                </a:solidFill>
              </a:rPr>
              <a:t>Provides context</a:t>
            </a:r>
          </a:p>
        </p:txBody>
      </p:sp>
      <p:sp>
        <p:nvSpPr>
          <p:cNvPr id="7" name="Rectangle: Rounded Corners 6">
            <a:extLst>
              <a:ext uri="{FF2B5EF4-FFF2-40B4-BE49-F238E27FC236}">
                <a16:creationId xmlns:a16="http://schemas.microsoft.com/office/drawing/2014/main" id="{B15F1EFF-B80B-5743-31CC-8AE7685B1FB0}"/>
              </a:ext>
            </a:extLst>
          </p:cNvPr>
          <p:cNvSpPr txBox="1"/>
          <p:nvPr/>
        </p:nvSpPr>
        <p:spPr>
          <a:xfrm>
            <a:off x="360000" y="2817819"/>
            <a:ext cx="4118833" cy="648000"/>
          </a:xfrm>
          <a:prstGeom prst="roundRect">
            <a:avLst/>
          </a:prstGeom>
          <a:solidFill>
            <a:srgbClr val="8CE0FF">
              <a:alpha val="29804"/>
            </a:srgbClr>
          </a:solidFill>
          <a:ln w="19050">
            <a:solidFill>
              <a:srgbClr val="8CE0FF"/>
            </a:solidFill>
          </a:ln>
        </p:spPr>
        <p:style>
          <a:lnRef idx="0">
            <a:scrgbClr r="0" g="0" b="0"/>
          </a:lnRef>
          <a:fillRef idx="0">
            <a:scrgbClr r="0" g="0" b="0"/>
          </a:fillRef>
          <a:effectRef idx="0">
            <a:scrgbClr r="0" g="0" b="0"/>
          </a:effectRef>
          <a:fontRef idx="minor">
            <a:schemeClr val="lt1"/>
          </a:fontRef>
        </p:style>
        <p:txBody>
          <a:bodyPr spcFirstLastPara="0" vert="horz" wrap="square" lIns="360000" tIns="76200" rIns="108000" bIns="76200" numCol="1" spcCol="1270" anchor="ctr" anchorCtr="0">
            <a:noAutofit/>
          </a:bodyPr>
          <a:lstStyle/>
          <a:p>
            <a:pPr marL="0" lvl="0" indent="0" defTabSz="889000">
              <a:lnSpc>
                <a:spcPct val="90000"/>
              </a:lnSpc>
              <a:spcBef>
                <a:spcPct val="0"/>
              </a:spcBef>
              <a:spcAft>
                <a:spcPct val="35000"/>
              </a:spcAft>
              <a:buNone/>
            </a:pPr>
            <a:r>
              <a:rPr lang="en-AU" sz="1800" b="1" kern="1200" dirty="0">
                <a:solidFill>
                  <a:schemeClr val="tx1"/>
                </a:solidFill>
              </a:rPr>
              <a:t>Expresses public opinion</a:t>
            </a:r>
          </a:p>
        </p:txBody>
      </p:sp>
      <p:sp>
        <p:nvSpPr>
          <p:cNvPr id="8" name="Rectangle: Rounded Corners 8">
            <a:extLst>
              <a:ext uri="{FF2B5EF4-FFF2-40B4-BE49-F238E27FC236}">
                <a16:creationId xmlns:a16="http://schemas.microsoft.com/office/drawing/2014/main" id="{A51B1FCE-A8F8-A076-F7CE-6085D98C20B9}"/>
              </a:ext>
            </a:extLst>
          </p:cNvPr>
          <p:cNvSpPr txBox="1"/>
          <p:nvPr/>
        </p:nvSpPr>
        <p:spPr>
          <a:xfrm>
            <a:off x="360000" y="3696374"/>
            <a:ext cx="4118833" cy="648000"/>
          </a:xfrm>
          <a:prstGeom prst="roundRect">
            <a:avLst>
              <a:gd name="adj" fmla="val 14512"/>
            </a:avLst>
          </a:prstGeom>
          <a:solidFill>
            <a:srgbClr val="8CE0FF">
              <a:alpha val="50196"/>
            </a:srgbClr>
          </a:solidFill>
          <a:ln w="19050">
            <a:solidFill>
              <a:srgbClr val="8CE0FF"/>
            </a:solidFill>
          </a:ln>
        </p:spPr>
        <p:style>
          <a:lnRef idx="0">
            <a:scrgbClr r="0" g="0" b="0"/>
          </a:lnRef>
          <a:fillRef idx="0">
            <a:scrgbClr r="0" g="0" b="0"/>
          </a:fillRef>
          <a:effectRef idx="0">
            <a:scrgbClr r="0" g="0" b="0"/>
          </a:effectRef>
          <a:fontRef idx="minor">
            <a:schemeClr val="lt1"/>
          </a:fontRef>
        </p:style>
        <p:txBody>
          <a:bodyPr spcFirstLastPara="0" vert="horz" wrap="square" lIns="360000" tIns="76200" rIns="108000" bIns="76200" numCol="1" spcCol="1270" anchor="ctr" anchorCtr="0">
            <a:noAutofit/>
          </a:bodyPr>
          <a:lstStyle/>
          <a:p>
            <a:pPr marL="0" lvl="0" indent="0" defTabSz="889000">
              <a:lnSpc>
                <a:spcPct val="90000"/>
              </a:lnSpc>
              <a:spcBef>
                <a:spcPct val="0"/>
              </a:spcBef>
              <a:spcAft>
                <a:spcPct val="35000"/>
              </a:spcAft>
              <a:buNone/>
            </a:pPr>
            <a:r>
              <a:rPr lang="en-AU" sz="1800" b="1" kern="1200" dirty="0">
                <a:solidFill>
                  <a:schemeClr val="tx1"/>
                </a:solidFill>
              </a:rPr>
              <a:t>Guides the audience’s emotions</a:t>
            </a:r>
          </a:p>
        </p:txBody>
      </p:sp>
      <p:sp>
        <p:nvSpPr>
          <p:cNvPr id="9" name="Rectangle: Rounded Corners 10">
            <a:extLst>
              <a:ext uri="{FF2B5EF4-FFF2-40B4-BE49-F238E27FC236}">
                <a16:creationId xmlns:a16="http://schemas.microsoft.com/office/drawing/2014/main" id="{6B31F52D-2205-8BB0-6337-2B0912FA894B}"/>
              </a:ext>
            </a:extLst>
          </p:cNvPr>
          <p:cNvSpPr txBox="1"/>
          <p:nvPr/>
        </p:nvSpPr>
        <p:spPr>
          <a:xfrm>
            <a:off x="360000" y="4574929"/>
            <a:ext cx="4118833" cy="648000"/>
          </a:xfrm>
          <a:prstGeom prst="roundRect">
            <a:avLst/>
          </a:prstGeom>
          <a:solidFill>
            <a:srgbClr val="8CE0FF">
              <a:alpha val="69804"/>
            </a:srgbClr>
          </a:solidFill>
          <a:ln w="19050">
            <a:solidFill>
              <a:srgbClr val="8CE0FF"/>
            </a:solidFill>
          </a:ln>
        </p:spPr>
        <p:style>
          <a:lnRef idx="0">
            <a:scrgbClr r="0" g="0" b="0"/>
          </a:lnRef>
          <a:fillRef idx="0">
            <a:scrgbClr r="0" g="0" b="0"/>
          </a:fillRef>
          <a:effectRef idx="0">
            <a:scrgbClr r="0" g="0" b="0"/>
          </a:effectRef>
          <a:fontRef idx="minor">
            <a:schemeClr val="lt1"/>
          </a:fontRef>
        </p:style>
        <p:txBody>
          <a:bodyPr spcFirstLastPara="0" vert="horz" wrap="square" lIns="360000" tIns="76200" rIns="108000" bIns="76200" numCol="1" spcCol="1270" anchor="ctr" anchorCtr="0">
            <a:noAutofit/>
          </a:bodyPr>
          <a:lstStyle/>
          <a:p>
            <a:pPr marL="0" lvl="0" indent="0" defTabSz="889000">
              <a:lnSpc>
                <a:spcPct val="90000"/>
              </a:lnSpc>
              <a:spcBef>
                <a:spcPct val="0"/>
              </a:spcBef>
              <a:spcAft>
                <a:spcPct val="35000"/>
              </a:spcAft>
              <a:buNone/>
            </a:pPr>
            <a:r>
              <a:rPr lang="en-AU" sz="1800" b="1" kern="1200" dirty="0">
                <a:solidFill>
                  <a:schemeClr val="tx1"/>
                </a:solidFill>
              </a:rPr>
              <a:t>Engages in the action </a:t>
            </a:r>
          </a:p>
        </p:txBody>
      </p:sp>
      <p:sp>
        <p:nvSpPr>
          <p:cNvPr id="10" name="Rectangle: Rounded Corners 12">
            <a:extLst>
              <a:ext uri="{FF2B5EF4-FFF2-40B4-BE49-F238E27FC236}">
                <a16:creationId xmlns:a16="http://schemas.microsoft.com/office/drawing/2014/main" id="{EDEE76C6-FB89-4B7A-F843-70D4BC979324}"/>
              </a:ext>
            </a:extLst>
          </p:cNvPr>
          <p:cNvSpPr txBox="1"/>
          <p:nvPr/>
        </p:nvSpPr>
        <p:spPr>
          <a:xfrm>
            <a:off x="360000" y="5453482"/>
            <a:ext cx="4118833" cy="648000"/>
          </a:xfrm>
          <a:prstGeom prst="roundRect">
            <a:avLst/>
          </a:prstGeom>
          <a:solidFill>
            <a:srgbClr val="8CE0FF"/>
          </a:solidFill>
          <a:ln w="19050">
            <a:solidFill>
              <a:srgbClr val="8CE0FF"/>
            </a:solidFill>
          </a:ln>
        </p:spPr>
        <p:style>
          <a:lnRef idx="0">
            <a:scrgbClr r="0" g="0" b="0"/>
          </a:lnRef>
          <a:fillRef idx="0">
            <a:scrgbClr r="0" g="0" b="0"/>
          </a:fillRef>
          <a:effectRef idx="0">
            <a:scrgbClr r="0" g="0" b="0"/>
          </a:effectRef>
          <a:fontRef idx="minor">
            <a:schemeClr val="lt1"/>
          </a:fontRef>
        </p:style>
        <p:txBody>
          <a:bodyPr spcFirstLastPara="0" vert="horz" wrap="square" lIns="360000" tIns="76200" rIns="108000" bIns="76200" numCol="1" spcCol="1270" anchor="ctr" anchorCtr="0">
            <a:noAutofit/>
          </a:bodyPr>
          <a:lstStyle/>
          <a:p>
            <a:pPr marL="0" lvl="0" indent="0" defTabSz="889000">
              <a:lnSpc>
                <a:spcPct val="90000"/>
              </a:lnSpc>
              <a:spcBef>
                <a:spcPct val="0"/>
              </a:spcBef>
              <a:spcAft>
                <a:spcPct val="35000"/>
              </a:spcAft>
              <a:buNone/>
            </a:pPr>
            <a:r>
              <a:rPr lang="en-AU" sz="1800" b="1" kern="1200" dirty="0">
                <a:solidFill>
                  <a:schemeClr val="tx1"/>
                </a:solidFill>
              </a:rPr>
              <a:t>Bridges scenes</a:t>
            </a:r>
          </a:p>
        </p:txBody>
      </p:sp>
      <p:sp>
        <p:nvSpPr>
          <p:cNvPr id="11" name="Text Placeholder 4">
            <a:extLst>
              <a:ext uri="{FF2B5EF4-FFF2-40B4-BE49-F238E27FC236}">
                <a16:creationId xmlns:a16="http://schemas.microsoft.com/office/drawing/2014/main" id="{71CF5046-6209-F668-512D-1E46AF83B652}"/>
              </a:ext>
            </a:extLst>
          </p:cNvPr>
          <p:cNvSpPr txBox="1">
            <a:spLocks/>
          </p:cNvSpPr>
          <p:nvPr/>
        </p:nvSpPr>
        <p:spPr>
          <a:xfrm>
            <a:off x="5240351" y="1803872"/>
            <a:ext cx="6469729" cy="4226490"/>
          </a:xfrm>
          <a:prstGeom prst="ellipse">
            <a:avLst/>
          </a:prstGeom>
          <a:ln w="25400">
            <a:solidFill>
              <a:srgbClr val="8CE0FF"/>
            </a:solidFill>
          </a:ln>
        </p:spPr>
        <p:txBody>
          <a:bodyPr lIns="360000" tIns="180000" rIns="360000" bIns="180000" anchor="ctr" anchorCtr="1"/>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dirty="0"/>
              <a:t>A warrior is kicked out of their city for a crime they did not commit. They beg to be let back in, but the ruler refuses.</a:t>
            </a:r>
            <a:endParaRPr lang="en-GB" sz="2800" dirty="0"/>
          </a:p>
        </p:txBody>
      </p:sp>
      <p:sp>
        <p:nvSpPr>
          <p:cNvPr id="2" name="Slide Number Placeholder 1">
            <a:extLst>
              <a:ext uri="{FF2B5EF4-FFF2-40B4-BE49-F238E27FC236}">
                <a16:creationId xmlns:a16="http://schemas.microsoft.com/office/drawing/2014/main" id="{26053069-D50A-90AE-DE27-C36057B8A6A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32553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1FD2B-485A-4BCD-4109-D2D321549E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EF2976-4CB4-6AC6-D9CC-5C24BFDEE699}"/>
              </a:ext>
            </a:extLst>
          </p:cNvPr>
          <p:cNvSpPr>
            <a:spLocks noGrp="1"/>
          </p:cNvSpPr>
          <p:nvPr>
            <p:ph type="title"/>
          </p:nvPr>
        </p:nvSpPr>
        <p:spPr>
          <a:xfrm>
            <a:off x="360000" y="360000"/>
            <a:ext cx="11484000" cy="545601"/>
          </a:xfrm>
        </p:spPr>
        <p:txBody>
          <a:bodyPr/>
          <a:lstStyle/>
          <a:p>
            <a:r>
              <a:rPr lang="en-AU">
                <a:latin typeface="+mj-lt"/>
              </a:rPr>
              <a:t>Using the Greek chorus in drama today</a:t>
            </a:r>
          </a:p>
        </p:txBody>
      </p:sp>
      <p:sp>
        <p:nvSpPr>
          <p:cNvPr id="6" name="Oval 5" descr="&quot;2.2e&quot;">
            <a:extLst>
              <a:ext uri="{FF2B5EF4-FFF2-40B4-BE49-F238E27FC236}">
                <a16:creationId xmlns:a16="http://schemas.microsoft.com/office/drawing/2014/main" id="{548E7EB3-B4C0-3BB2-52C0-50E5B168AF05}"/>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2.2e</a:t>
            </a:r>
            <a:endParaRPr lang="en-GB" sz="1800" dirty="0"/>
          </a:p>
        </p:txBody>
      </p:sp>
      <p:sp>
        <p:nvSpPr>
          <p:cNvPr id="49" name="TextBox 48">
            <a:extLst>
              <a:ext uri="{FF2B5EF4-FFF2-40B4-BE49-F238E27FC236}">
                <a16:creationId xmlns:a16="http://schemas.microsoft.com/office/drawing/2014/main" id="{E86AA5DD-F2B2-B68A-076A-058E42B82307}"/>
              </a:ext>
            </a:extLst>
          </p:cNvPr>
          <p:cNvSpPr txBox="1"/>
          <p:nvPr/>
        </p:nvSpPr>
        <p:spPr>
          <a:xfrm>
            <a:off x="316872" y="1021852"/>
            <a:ext cx="10381054" cy="381708"/>
          </a:xfrm>
          <a:prstGeom prst="rect">
            <a:avLst/>
          </a:prstGeom>
          <a:noFill/>
        </p:spPr>
        <p:txBody>
          <a:bodyPr wrap="square">
            <a:spAutoFit/>
          </a:bodyPr>
          <a:lstStyle/>
          <a:p>
            <a:pPr>
              <a:lnSpc>
                <a:spcPct val="114000"/>
              </a:lnSpc>
            </a:pPr>
            <a:r>
              <a:rPr lang="en-AU" sz="1800" dirty="0"/>
              <a:t>The Greek chorus technique remains relevant in contemporary theatre. It can be used to:</a:t>
            </a:r>
          </a:p>
        </p:txBody>
      </p:sp>
      <p:sp>
        <p:nvSpPr>
          <p:cNvPr id="10" name="TextBox 9">
            <a:extLst>
              <a:ext uri="{FF2B5EF4-FFF2-40B4-BE49-F238E27FC236}">
                <a16:creationId xmlns:a16="http://schemas.microsoft.com/office/drawing/2014/main" id="{816DFD12-DB7C-2F9E-9884-135CFE637A26}"/>
              </a:ext>
            </a:extLst>
          </p:cNvPr>
          <p:cNvSpPr txBox="1"/>
          <p:nvPr/>
        </p:nvSpPr>
        <p:spPr>
          <a:xfrm>
            <a:off x="1919249" y="1671944"/>
            <a:ext cx="4043517" cy="1788318"/>
          </a:xfrm>
          <a:prstGeom prst="roundRect">
            <a:avLst>
              <a:gd name="adj" fmla="val 6940"/>
            </a:avLst>
          </a:prstGeom>
          <a:solidFill>
            <a:srgbClr val="FFE6EA"/>
          </a:solidFill>
          <a:ln w="19050">
            <a:solidFill>
              <a:srgbClr val="FFB8C1"/>
            </a:solidFill>
          </a:ln>
        </p:spPr>
        <p:txBody>
          <a:bodyPr wrap="square" lIns="360000" tIns="0" rIns="72000" bIns="72000" rtlCol="0" anchor="ctr">
            <a:noAutofit/>
          </a:bodyPr>
          <a:lstStyle/>
          <a:p>
            <a:pPr>
              <a:lnSpc>
                <a:spcPct val="150000"/>
              </a:lnSpc>
            </a:pPr>
            <a:r>
              <a:rPr lang="en-AU" sz="2000" dirty="0">
                <a:solidFill>
                  <a:schemeClr val="tx1"/>
                </a:solidFill>
              </a:rPr>
              <a:t>present a collective perspective in storytelling</a:t>
            </a:r>
            <a:endParaRPr lang="en-GB" sz="2000" dirty="0">
              <a:solidFill>
                <a:schemeClr val="tx1"/>
              </a:solidFill>
            </a:endParaRPr>
          </a:p>
        </p:txBody>
      </p:sp>
      <p:sp>
        <p:nvSpPr>
          <p:cNvPr id="11" name="TextBox 10">
            <a:extLst>
              <a:ext uri="{FF2B5EF4-FFF2-40B4-BE49-F238E27FC236}">
                <a16:creationId xmlns:a16="http://schemas.microsoft.com/office/drawing/2014/main" id="{2C29C5FA-5173-F604-1B6E-C34CDE2F91C6}"/>
              </a:ext>
            </a:extLst>
          </p:cNvPr>
          <p:cNvSpPr txBox="1"/>
          <p:nvPr/>
        </p:nvSpPr>
        <p:spPr>
          <a:xfrm>
            <a:off x="6229094" y="1671944"/>
            <a:ext cx="4043658" cy="1788318"/>
          </a:xfrm>
          <a:prstGeom prst="roundRect">
            <a:avLst>
              <a:gd name="adj" fmla="val 5635"/>
            </a:avLst>
          </a:prstGeom>
          <a:solidFill>
            <a:srgbClr val="FFB8C1"/>
          </a:solidFill>
          <a:ln w="19050">
            <a:solidFill>
              <a:srgbClr val="FFB8C1"/>
            </a:solidFill>
          </a:ln>
        </p:spPr>
        <p:txBody>
          <a:bodyPr wrap="square" lIns="360000" tIns="0" rIns="72000" bIns="72000" rtlCol="0" anchor="ctr">
            <a:noAutofit/>
          </a:bodyPr>
          <a:lstStyle/>
          <a:p>
            <a:pPr>
              <a:lnSpc>
                <a:spcPct val="150000"/>
              </a:lnSpc>
            </a:pPr>
            <a:r>
              <a:rPr lang="en-AU" sz="2000" dirty="0">
                <a:solidFill>
                  <a:schemeClr val="tx1"/>
                </a:solidFill>
              </a:rPr>
              <a:t>add rhythm and theatricality through movement and unified voice</a:t>
            </a:r>
            <a:endParaRPr lang="en-GB" sz="2000" dirty="0">
              <a:solidFill>
                <a:schemeClr val="tx1"/>
              </a:solidFill>
            </a:endParaRPr>
          </a:p>
        </p:txBody>
      </p:sp>
      <p:sp>
        <p:nvSpPr>
          <p:cNvPr id="15" name="TextBox 14">
            <a:extLst>
              <a:ext uri="{FF2B5EF4-FFF2-40B4-BE49-F238E27FC236}">
                <a16:creationId xmlns:a16="http://schemas.microsoft.com/office/drawing/2014/main" id="{29602B5B-184F-8C84-124D-5AF257A37D45}"/>
              </a:ext>
            </a:extLst>
          </p:cNvPr>
          <p:cNvSpPr txBox="1"/>
          <p:nvPr/>
        </p:nvSpPr>
        <p:spPr>
          <a:xfrm>
            <a:off x="1919249" y="3728646"/>
            <a:ext cx="4043517" cy="1788318"/>
          </a:xfrm>
          <a:prstGeom prst="roundRect">
            <a:avLst>
              <a:gd name="adj" fmla="val 6965"/>
            </a:avLst>
          </a:prstGeom>
          <a:solidFill>
            <a:srgbClr val="FFB8C1"/>
          </a:solidFill>
          <a:ln w="19050">
            <a:solidFill>
              <a:srgbClr val="FFB8C1"/>
            </a:solidFill>
          </a:ln>
        </p:spPr>
        <p:txBody>
          <a:bodyPr wrap="square" lIns="360000" tIns="0" rIns="72000" bIns="72000" rtlCol="0" anchor="ctr">
            <a:noAutofit/>
          </a:bodyPr>
          <a:lstStyle/>
          <a:p>
            <a:pPr>
              <a:lnSpc>
                <a:spcPct val="150000"/>
              </a:lnSpc>
            </a:pPr>
            <a:r>
              <a:rPr lang="en-AU" sz="2000" dirty="0">
                <a:solidFill>
                  <a:schemeClr val="tx1"/>
                </a:solidFill>
              </a:rPr>
              <a:t>enhance dramatic tension by reinforcing themes and emotions</a:t>
            </a:r>
            <a:endParaRPr lang="en-GB" sz="2000" dirty="0">
              <a:solidFill>
                <a:schemeClr val="tx1"/>
              </a:solidFill>
            </a:endParaRPr>
          </a:p>
        </p:txBody>
      </p:sp>
      <p:sp>
        <p:nvSpPr>
          <p:cNvPr id="16" name="TextBox 15">
            <a:extLst>
              <a:ext uri="{FF2B5EF4-FFF2-40B4-BE49-F238E27FC236}">
                <a16:creationId xmlns:a16="http://schemas.microsoft.com/office/drawing/2014/main" id="{02F26EBA-E0F4-DA68-25ED-0EE01EED40A5}"/>
              </a:ext>
            </a:extLst>
          </p:cNvPr>
          <p:cNvSpPr txBox="1"/>
          <p:nvPr/>
        </p:nvSpPr>
        <p:spPr>
          <a:xfrm>
            <a:off x="6229094" y="3728646"/>
            <a:ext cx="4043517" cy="1788318"/>
          </a:xfrm>
          <a:prstGeom prst="roundRect">
            <a:avLst>
              <a:gd name="adj" fmla="val 5942"/>
            </a:avLst>
          </a:prstGeom>
          <a:solidFill>
            <a:srgbClr val="FFE6EA"/>
          </a:solidFill>
          <a:ln w="19050">
            <a:solidFill>
              <a:srgbClr val="FFB8C1"/>
            </a:solidFill>
          </a:ln>
        </p:spPr>
        <p:txBody>
          <a:bodyPr wrap="square" lIns="360000" tIns="0" rIns="72000" bIns="72000" rtlCol="0" anchor="ctr">
            <a:noAutofit/>
          </a:bodyPr>
          <a:lstStyle/>
          <a:p>
            <a:pPr>
              <a:lnSpc>
                <a:spcPct val="130000"/>
              </a:lnSpc>
            </a:pPr>
            <a:r>
              <a:rPr lang="en-AU" sz="2000" dirty="0">
                <a:solidFill>
                  <a:schemeClr val="tx1"/>
                </a:solidFill>
              </a:rPr>
              <a:t>experiment with physical theatre, vocal work, and ensemble performance</a:t>
            </a:r>
            <a:endParaRPr lang="en-GB" sz="2000" dirty="0">
              <a:solidFill>
                <a:schemeClr val="tx1"/>
              </a:solidFill>
            </a:endParaRPr>
          </a:p>
        </p:txBody>
      </p:sp>
      <p:sp>
        <p:nvSpPr>
          <p:cNvPr id="9" name="TextBox 8">
            <a:extLst>
              <a:ext uri="{FF2B5EF4-FFF2-40B4-BE49-F238E27FC236}">
                <a16:creationId xmlns:a16="http://schemas.microsoft.com/office/drawing/2014/main" id="{07A16DB6-DAFB-273F-7191-B7250FED3CB6}"/>
              </a:ext>
            </a:extLst>
          </p:cNvPr>
          <p:cNvSpPr txBox="1"/>
          <p:nvPr/>
        </p:nvSpPr>
        <p:spPr>
          <a:xfrm>
            <a:off x="360000" y="5725404"/>
            <a:ext cx="11364640" cy="939622"/>
          </a:xfrm>
          <a:prstGeom prst="rect">
            <a:avLst/>
          </a:prstGeom>
          <a:noFill/>
          <a:ln>
            <a:noFill/>
          </a:ln>
        </p:spPr>
        <p:txBody>
          <a:bodyPr wrap="square" anchor="ctr">
            <a:noAutofit/>
          </a:bodyPr>
          <a:lstStyle/>
          <a:p>
            <a:pPr>
              <a:lnSpc>
                <a:spcPct val="114000"/>
              </a:lnSpc>
            </a:pPr>
            <a:r>
              <a:rPr lang="en-AU" sz="1800" dirty="0"/>
              <a:t>Incorporating a chorus in modern drama can deepen audience engagement with the narrative, creating a dynamic and immersive theatrical experience.</a:t>
            </a:r>
          </a:p>
        </p:txBody>
      </p:sp>
      <p:sp>
        <p:nvSpPr>
          <p:cNvPr id="3" name="Slide Number Placeholder 2">
            <a:extLst>
              <a:ext uri="{FF2B5EF4-FFF2-40B4-BE49-F238E27FC236}">
                <a16:creationId xmlns:a16="http://schemas.microsoft.com/office/drawing/2014/main" id="{804B287F-8B5B-90DA-41C5-F2A386B9964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03672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3B662E-E643-D0F5-18F9-9CF6A678EA93}"/>
              </a:ext>
            </a:extLst>
          </p:cNvPr>
          <p:cNvSpPr>
            <a:spLocks noGrp="1"/>
          </p:cNvSpPr>
          <p:nvPr>
            <p:ph type="title"/>
          </p:nvPr>
        </p:nvSpPr>
        <p:spPr/>
        <p:txBody>
          <a:bodyPr/>
          <a:lstStyle/>
          <a:p>
            <a:r>
              <a:rPr lang="en-AU" dirty="0"/>
              <a:t>What matters most – social acceptance tableau</a:t>
            </a:r>
            <a:endParaRPr lang="en-GB" dirty="0"/>
          </a:p>
        </p:txBody>
      </p:sp>
      <p:sp>
        <p:nvSpPr>
          <p:cNvPr id="6" name="Oval 5" descr="&quot;2.3&quot;">
            <a:extLst>
              <a:ext uri="{FF2B5EF4-FFF2-40B4-BE49-F238E27FC236}">
                <a16:creationId xmlns:a16="http://schemas.microsoft.com/office/drawing/2014/main" id="{4A516B65-365A-5701-FCC8-5A45FC6ECD1C}"/>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2.3</a:t>
            </a:r>
            <a:endParaRPr lang="en-GB" sz="1800" dirty="0"/>
          </a:p>
        </p:txBody>
      </p:sp>
      <p:sp>
        <p:nvSpPr>
          <p:cNvPr id="73" name="TextBox 72">
            <a:extLst>
              <a:ext uri="{FF2B5EF4-FFF2-40B4-BE49-F238E27FC236}">
                <a16:creationId xmlns:a16="http://schemas.microsoft.com/office/drawing/2014/main" id="{92B8EC47-3288-B878-6A22-2EC74926EF3E}"/>
              </a:ext>
            </a:extLst>
          </p:cNvPr>
          <p:cNvSpPr txBox="1"/>
          <p:nvPr/>
        </p:nvSpPr>
        <p:spPr>
          <a:xfrm>
            <a:off x="257999" y="1001443"/>
            <a:ext cx="11651477" cy="995073"/>
          </a:xfrm>
          <a:prstGeom prst="rect">
            <a:avLst/>
          </a:prstGeom>
          <a:noFill/>
          <a:ln>
            <a:noFill/>
          </a:ln>
        </p:spPr>
        <p:txBody>
          <a:bodyPr wrap="square" lIns="144000" tIns="144000" rIns="144000" bIns="144000" rtlCol="0" anchor="ctr">
            <a:noAutofit/>
          </a:bodyPr>
          <a:lstStyle/>
          <a:p>
            <a:pPr algn="l">
              <a:lnSpc>
                <a:spcPct val="130000"/>
              </a:lnSpc>
            </a:pPr>
            <a:r>
              <a:rPr lang="en-AU" sz="1800" dirty="0"/>
              <a:t>This tableau illustrates how social acceptance requires openness. Even if others are reaching out with acceptance, if you’re turned away, closed off, or in a negative mindset, you won't see or experience that acceptance, even if it is what you want most. </a:t>
            </a:r>
            <a:endParaRPr lang="en-GB" sz="1800" dirty="0"/>
          </a:p>
        </p:txBody>
      </p:sp>
      <p:grpSp>
        <p:nvGrpSpPr>
          <p:cNvPr id="150" name="Group 149" descr="What matters most – social acceptance&#10;">
            <a:extLst>
              <a:ext uri="{FF2B5EF4-FFF2-40B4-BE49-F238E27FC236}">
                <a16:creationId xmlns:a16="http://schemas.microsoft.com/office/drawing/2014/main" id="{ADAD672B-DECE-9044-A1F7-001AC97E8528}"/>
              </a:ext>
            </a:extLst>
          </p:cNvPr>
          <p:cNvGrpSpPr/>
          <p:nvPr/>
        </p:nvGrpSpPr>
        <p:grpSpPr>
          <a:xfrm>
            <a:off x="282524" y="2188712"/>
            <a:ext cx="11626952" cy="4098890"/>
            <a:chOff x="282524" y="2320960"/>
            <a:chExt cx="11626952" cy="4098890"/>
          </a:xfrm>
        </p:grpSpPr>
        <p:sp>
          <p:nvSpPr>
            <p:cNvPr id="122" name="Round Diagonal Corner of Rectangle 121">
              <a:extLst>
                <a:ext uri="{FF2B5EF4-FFF2-40B4-BE49-F238E27FC236}">
                  <a16:creationId xmlns:a16="http://schemas.microsoft.com/office/drawing/2014/main" id="{F7E08A91-3AB6-853E-DFB4-E57684E1BAE8}"/>
                </a:ext>
              </a:extLst>
            </p:cNvPr>
            <p:cNvSpPr/>
            <p:nvPr/>
          </p:nvSpPr>
          <p:spPr>
            <a:xfrm>
              <a:off x="282525" y="2320960"/>
              <a:ext cx="4613326" cy="576664"/>
            </a:xfrm>
            <a:prstGeom prst="round2DiagRect">
              <a:avLst>
                <a:gd name="adj1" fmla="val 18319"/>
                <a:gd name="adj2" fmla="val 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dirty="0">
                  <a:solidFill>
                    <a:schemeClr val="bg1"/>
                  </a:solidFill>
                  <a:latin typeface="+mj-lt"/>
                </a:rPr>
                <a:t>What matters most – social acceptance</a:t>
              </a:r>
            </a:p>
          </p:txBody>
        </p:sp>
        <p:sp>
          <p:nvSpPr>
            <p:cNvPr id="101" name="Rounded Rectangle 100">
              <a:extLst>
                <a:ext uri="{FF2B5EF4-FFF2-40B4-BE49-F238E27FC236}">
                  <a16:creationId xmlns:a16="http://schemas.microsoft.com/office/drawing/2014/main" id="{9C61C51E-4200-068B-28D9-2DBF8310D7E3}"/>
                </a:ext>
              </a:extLst>
            </p:cNvPr>
            <p:cNvSpPr/>
            <p:nvPr/>
          </p:nvSpPr>
          <p:spPr>
            <a:xfrm>
              <a:off x="282524" y="2320960"/>
              <a:ext cx="11626952" cy="4098890"/>
            </a:xfrm>
            <a:prstGeom prst="roundRect">
              <a:avLst>
                <a:gd name="adj" fmla="val 2514"/>
              </a:avLst>
            </a:prstGeom>
            <a:noFill/>
            <a:ln w="28575">
              <a:solidFill>
                <a:srgbClr val="CDD3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descr="Four smiling stick figures working together, while a single sad stick figure stands apart.">
            <a:extLst>
              <a:ext uri="{FF2B5EF4-FFF2-40B4-BE49-F238E27FC236}">
                <a16:creationId xmlns:a16="http://schemas.microsoft.com/office/drawing/2014/main" id="{FE05E363-0739-9F61-122E-ABF9C5EC288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70283" y="3689071"/>
            <a:ext cx="5742365" cy="1776882"/>
          </a:xfrm>
          <a:prstGeom prst="rect">
            <a:avLst/>
          </a:prstGeom>
        </p:spPr>
      </p:pic>
      <p:grpSp>
        <p:nvGrpSpPr>
          <p:cNvPr id="2" name="Group 1" descr="Four figures with captions highlighting connection and interaction; three are grouped while the fourth is reaching toward them.&#10;&#10;Transcribed Text:&#10;&#10;Reaching towards isolated person&#10;Different levels getting taller each time&#10;All connected&#10;Lunging forward&#10;Smiling faces&#10;">
            <a:extLst>
              <a:ext uri="{FF2B5EF4-FFF2-40B4-BE49-F238E27FC236}">
                <a16:creationId xmlns:a16="http://schemas.microsoft.com/office/drawing/2014/main" id="{8B8D698E-B10B-51FE-D935-CB3D8E327BA0}"/>
              </a:ext>
            </a:extLst>
          </p:cNvPr>
          <p:cNvGrpSpPr/>
          <p:nvPr/>
        </p:nvGrpSpPr>
        <p:grpSpPr>
          <a:xfrm>
            <a:off x="618609" y="2988052"/>
            <a:ext cx="6907358" cy="3032835"/>
            <a:chOff x="618609" y="3003574"/>
            <a:chExt cx="6907358" cy="3032835"/>
          </a:xfrm>
        </p:grpSpPr>
        <p:grpSp>
          <p:nvGrpSpPr>
            <p:cNvPr id="154" name="Group 153" descr="Reaching towards isolated person&#10;">
              <a:extLst>
                <a:ext uri="{FF2B5EF4-FFF2-40B4-BE49-F238E27FC236}">
                  <a16:creationId xmlns:a16="http://schemas.microsoft.com/office/drawing/2014/main" id="{6E05ED76-E2A6-2C38-59BF-C81708233D5F}"/>
                </a:ext>
              </a:extLst>
            </p:cNvPr>
            <p:cNvGrpSpPr/>
            <p:nvPr/>
          </p:nvGrpSpPr>
          <p:grpSpPr>
            <a:xfrm>
              <a:off x="2958774" y="3003574"/>
              <a:ext cx="3912689" cy="997378"/>
              <a:chOff x="2958774" y="3003574"/>
              <a:chExt cx="3912689" cy="997378"/>
            </a:xfrm>
          </p:grpSpPr>
          <p:sp>
            <p:nvSpPr>
              <p:cNvPr id="19" name="TextBox 18" descr="&#10;">
                <a:extLst>
                  <a:ext uri="{FF2B5EF4-FFF2-40B4-BE49-F238E27FC236}">
                    <a16:creationId xmlns:a16="http://schemas.microsoft.com/office/drawing/2014/main" id="{E614A41F-E24D-E2FF-DDEB-430431496A10}"/>
                  </a:ext>
                </a:extLst>
              </p:cNvPr>
              <p:cNvSpPr txBox="1"/>
              <p:nvPr/>
            </p:nvSpPr>
            <p:spPr>
              <a:xfrm>
                <a:off x="2958774" y="3003574"/>
                <a:ext cx="3403926" cy="400640"/>
              </a:xfrm>
              <a:prstGeom prst="roundRect">
                <a:avLst/>
              </a:prstGeom>
              <a:noFill/>
              <a:ln w="15875">
                <a:solidFill>
                  <a:schemeClr val="accent2"/>
                </a:solidFill>
              </a:ln>
            </p:spPr>
            <p:txBody>
              <a:bodyPr wrap="square" lIns="144000" tIns="144000" rIns="144000" bIns="144000" rtlCol="0" anchor="ctr">
                <a:noAutofit/>
              </a:bodyPr>
              <a:lstStyle/>
              <a:p>
                <a:r>
                  <a:rPr lang="en-US" sz="1600" dirty="0"/>
                  <a:t>Reaching towards isolated person</a:t>
                </a:r>
              </a:p>
            </p:txBody>
          </p:sp>
          <p:cxnSp>
            <p:nvCxnSpPr>
              <p:cNvPr id="40" name="Elbow Connector 39">
                <a:extLst>
                  <a:ext uri="{FF2B5EF4-FFF2-40B4-BE49-F238E27FC236}">
                    <a16:creationId xmlns:a16="http://schemas.microsoft.com/office/drawing/2014/main" id="{28B7C022-DDB8-71C0-DF93-D73DEA1B4B69}"/>
                  </a:ext>
                </a:extLst>
              </p:cNvPr>
              <p:cNvCxnSpPr>
                <a:cxnSpLocks/>
                <a:stCxn id="19" idx="3"/>
              </p:cNvCxnSpPr>
              <p:nvPr/>
            </p:nvCxnSpPr>
            <p:spPr>
              <a:xfrm>
                <a:off x="6362700" y="3203894"/>
                <a:ext cx="508763" cy="797058"/>
              </a:xfrm>
              <a:prstGeom prst="bentConnector2">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1" name="Group 150" descr="Different levels getting taller each time&#10;">
              <a:extLst>
                <a:ext uri="{FF2B5EF4-FFF2-40B4-BE49-F238E27FC236}">
                  <a16:creationId xmlns:a16="http://schemas.microsoft.com/office/drawing/2014/main" id="{0861C828-E45A-8E6B-32CD-4B984F2F24BA}"/>
                </a:ext>
              </a:extLst>
            </p:cNvPr>
            <p:cNvGrpSpPr/>
            <p:nvPr/>
          </p:nvGrpSpPr>
          <p:grpSpPr>
            <a:xfrm>
              <a:off x="632349" y="3567720"/>
              <a:ext cx="3739762" cy="866463"/>
              <a:chOff x="632349" y="3567720"/>
              <a:chExt cx="3739762" cy="866463"/>
            </a:xfrm>
          </p:grpSpPr>
          <p:sp>
            <p:nvSpPr>
              <p:cNvPr id="17" name="TextBox 16">
                <a:extLst>
                  <a:ext uri="{FF2B5EF4-FFF2-40B4-BE49-F238E27FC236}">
                    <a16:creationId xmlns:a16="http://schemas.microsoft.com/office/drawing/2014/main" id="{5791E597-7C95-4B81-7904-BB4AC3FF6807}"/>
                  </a:ext>
                </a:extLst>
              </p:cNvPr>
              <p:cNvSpPr txBox="1"/>
              <p:nvPr/>
            </p:nvSpPr>
            <p:spPr>
              <a:xfrm>
                <a:off x="632349" y="3567720"/>
                <a:ext cx="2120900" cy="866463"/>
              </a:xfrm>
              <a:prstGeom prst="roundRect">
                <a:avLst>
                  <a:gd name="adj" fmla="val 9683"/>
                </a:avLst>
              </a:prstGeom>
              <a:noFill/>
              <a:ln w="15875">
                <a:solidFill>
                  <a:schemeClr val="accent2"/>
                </a:solidFill>
              </a:ln>
            </p:spPr>
            <p:txBody>
              <a:bodyPr wrap="square" lIns="144000" tIns="144000" rIns="144000" bIns="144000" rtlCol="0" anchor="ctr">
                <a:noAutofit/>
              </a:bodyPr>
              <a:lstStyle/>
              <a:p>
                <a:r>
                  <a:rPr lang="en-US" sz="1600" dirty="0"/>
                  <a:t>Different levels getting taller each time</a:t>
                </a:r>
              </a:p>
            </p:txBody>
          </p:sp>
          <p:cxnSp>
            <p:nvCxnSpPr>
              <p:cNvPr id="35" name="Elbow Connector 34">
                <a:extLst>
                  <a:ext uri="{FF2B5EF4-FFF2-40B4-BE49-F238E27FC236}">
                    <a16:creationId xmlns:a16="http://schemas.microsoft.com/office/drawing/2014/main" id="{AD35B164-7D86-FF8B-A9EF-67F9D06E7EAD}"/>
                  </a:ext>
                </a:extLst>
              </p:cNvPr>
              <p:cNvCxnSpPr>
                <a:cxnSpLocks/>
                <a:stCxn id="17" idx="3"/>
              </p:cNvCxnSpPr>
              <p:nvPr/>
            </p:nvCxnSpPr>
            <p:spPr>
              <a:xfrm>
                <a:off x="2753249" y="4000952"/>
                <a:ext cx="1618862" cy="218124"/>
              </a:xfrm>
              <a:prstGeom prst="bentConnector3">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2" name="Group 151" descr="All connected&#10;">
              <a:extLst>
                <a:ext uri="{FF2B5EF4-FFF2-40B4-BE49-F238E27FC236}">
                  <a16:creationId xmlns:a16="http://schemas.microsoft.com/office/drawing/2014/main" id="{DE0AEB12-C5CC-09A9-268A-7B425DA8580E}"/>
                </a:ext>
              </a:extLst>
            </p:cNvPr>
            <p:cNvGrpSpPr/>
            <p:nvPr/>
          </p:nvGrpSpPr>
          <p:grpSpPr>
            <a:xfrm>
              <a:off x="632349" y="4698321"/>
              <a:ext cx="2954968" cy="495292"/>
              <a:chOff x="632349" y="4698321"/>
              <a:chExt cx="2954968" cy="495292"/>
            </a:xfrm>
          </p:grpSpPr>
          <p:sp>
            <p:nvSpPr>
              <p:cNvPr id="16" name="TextBox 15">
                <a:extLst>
                  <a:ext uri="{FF2B5EF4-FFF2-40B4-BE49-F238E27FC236}">
                    <a16:creationId xmlns:a16="http://schemas.microsoft.com/office/drawing/2014/main" id="{541A6149-1128-553F-4755-27ECE3B547E9}"/>
                  </a:ext>
                </a:extLst>
              </p:cNvPr>
              <p:cNvSpPr txBox="1"/>
              <p:nvPr/>
            </p:nvSpPr>
            <p:spPr>
              <a:xfrm>
                <a:off x="632349" y="4816243"/>
                <a:ext cx="1714396" cy="377370"/>
              </a:xfrm>
              <a:prstGeom prst="roundRect">
                <a:avLst/>
              </a:prstGeom>
              <a:noFill/>
              <a:ln w="15875">
                <a:solidFill>
                  <a:schemeClr val="accent2"/>
                </a:solidFill>
              </a:ln>
            </p:spPr>
            <p:txBody>
              <a:bodyPr wrap="none" lIns="0" tIns="0" rIns="0" bIns="0" rtlCol="0" anchor="ctr">
                <a:noAutofit/>
              </a:bodyPr>
              <a:lstStyle/>
              <a:p>
                <a:pPr algn="ctr"/>
                <a:r>
                  <a:rPr lang="en-US" sz="1600" dirty="0"/>
                  <a:t>All connected</a:t>
                </a:r>
              </a:p>
            </p:txBody>
          </p:sp>
          <p:cxnSp>
            <p:nvCxnSpPr>
              <p:cNvPr id="32" name="Elbow Connector 31">
                <a:extLst>
                  <a:ext uri="{FF2B5EF4-FFF2-40B4-BE49-F238E27FC236}">
                    <a16:creationId xmlns:a16="http://schemas.microsoft.com/office/drawing/2014/main" id="{32947175-3D14-5C55-D5A6-0F915B255C15}"/>
                  </a:ext>
                </a:extLst>
              </p:cNvPr>
              <p:cNvCxnSpPr>
                <a:cxnSpLocks/>
                <a:stCxn id="16" idx="3"/>
              </p:cNvCxnSpPr>
              <p:nvPr/>
            </p:nvCxnSpPr>
            <p:spPr>
              <a:xfrm flipV="1">
                <a:off x="2346745" y="4698321"/>
                <a:ext cx="1240572" cy="306607"/>
              </a:xfrm>
              <a:prstGeom prst="bentConnector3">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3" name="Group 152" descr="Smiling faces&#10;">
              <a:extLst>
                <a:ext uri="{FF2B5EF4-FFF2-40B4-BE49-F238E27FC236}">
                  <a16:creationId xmlns:a16="http://schemas.microsoft.com/office/drawing/2014/main" id="{C9BB7A19-0EC8-A319-541B-484E17F9AC20}"/>
                </a:ext>
              </a:extLst>
            </p:cNvPr>
            <p:cNvGrpSpPr/>
            <p:nvPr/>
          </p:nvGrpSpPr>
          <p:grpSpPr>
            <a:xfrm>
              <a:off x="618609" y="5404477"/>
              <a:ext cx="3924567" cy="631932"/>
              <a:chOff x="618609" y="5404477"/>
              <a:chExt cx="3924567" cy="631932"/>
            </a:xfrm>
          </p:grpSpPr>
          <p:sp>
            <p:nvSpPr>
              <p:cNvPr id="13" name="TextBox 12">
                <a:extLst>
                  <a:ext uri="{FF2B5EF4-FFF2-40B4-BE49-F238E27FC236}">
                    <a16:creationId xmlns:a16="http://schemas.microsoft.com/office/drawing/2014/main" id="{E28B4134-8DEE-3A9C-533D-10F0B6314090}"/>
                  </a:ext>
                </a:extLst>
              </p:cNvPr>
              <p:cNvSpPr txBox="1"/>
              <p:nvPr/>
            </p:nvSpPr>
            <p:spPr>
              <a:xfrm>
                <a:off x="618609" y="5659039"/>
                <a:ext cx="1916157" cy="377370"/>
              </a:xfrm>
              <a:prstGeom prst="roundRect">
                <a:avLst/>
              </a:prstGeom>
              <a:noFill/>
              <a:ln w="15875">
                <a:solidFill>
                  <a:schemeClr val="accent2"/>
                </a:solidFill>
              </a:ln>
            </p:spPr>
            <p:txBody>
              <a:bodyPr wrap="none" lIns="0" tIns="0" rIns="0" bIns="0" rtlCol="0" anchor="ctr">
                <a:noAutofit/>
              </a:bodyPr>
              <a:lstStyle/>
              <a:p>
                <a:pPr algn="ctr"/>
                <a:r>
                  <a:rPr lang="en-US" sz="1600" dirty="0"/>
                  <a:t>Lunging forward</a:t>
                </a:r>
              </a:p>
            </p:txBody>
          </p:sp>
          <p:cxnSp>
            <p:nvCxnSpPr>
              <p:cNvPr id="63" name="Elbow Connector 62">
                <a:extLst>
                  <a:ext uri="{FF2B5EF4-FFF2-40B4-BE49-F238E27FC236}">
                    <a16:creationId xmlns:a16="http://schemas.microsoft.com/office/drawing/2014/main" id="{92F30D1C-6F55-DA14-C736-B3EA88D35F04}"/>
                  </a:ext>
                </a:extLst>
              </p:cNvPr>
              <p:cNvCxnSpPr>
                <a:cxnSpLocks/>
                <a:stCxn id="13" idx="3"/>
              </p:cNvCxnSpPr>
              <p:nvPr/>
            </p:nvCxnSpPr>
            <p:spPr>
              <a:xfrm flipV="1">
                <a:off x="2534766" y="5404477"/>
                <a:ext cx="2008410" cy="443247"/>
              </a:xfrm>
              <a:prstGeom prst="bentConnector2">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5" name="Group 154" descr="Lunging forward&#10;">
              <a:extLst>
                <a:ext uri="{FF2B5EF4-FFF2-40B4-BE49-F238E27FC236}">
                  <a16:creationId xmlns:a16="http://schemas.microsoft.com/office/drawing/2014/main" id="{D3E04E12-3BFD-E77E-18CD-669033E28D8F}"/>
                </a:ext>
              </a:extLst>
            </p:cNvPr>
            <p:cNvGrpSpPr/>
            <p:nvPr/>
          </p:nvGrpSpPr>
          <p:grpSpPr>
            <a:xfrm>
              <a:off x="5250816" y="5209248"/>
              <a:ext cx="2275151" cy="827161"/>
              <a:chOff x="5250816" y="5209248"/>
              <a:chExt cx="2275151" cy="827161"/>
            </a:xfrm>
          </p:grpSpPr>
          <p:sp>
            <p:nvSpPr>
              <p:cNvPr id="8" name="TextBox 7">
                <a:extLst>
                  <a:ext uri="{FF2B5EF4-FFF2-40B4-BE49-F238E27FC236}">
                    <a16:creationId xmlns:a16="http://schemas.microsoft.com/office/drawing/2014/main" id="{6230615B-84DD-9C17-B533-5552EFB7EBB0}"/>
                  </a:ext>
                </a:extLst>
              </p:cNvPr>
              <p:cNvSpPr txBox="1"/>
              <p:nvPr/>
            </p:nvSpPr>
            <p:spPr>
              <a:xfrm>
                <a:off x="5609810" y="5659039"/>
                <a:ext cx="1916157" cy="377370"/>
              </a:xfrm>
              <a:prstGeom prst="roundRect">
                <a:avLst/>
              </a:prstGeom>
              <a:noFill/>
              <a:ln w="15875">
                <a:solidFill>
                  <a:schemeClr val="accent2"/>
                </a:solidFill>
              </a:ln>
            </p:spPr>
            <p:txBody>
              <a:bodyPr wrap="none" lIns="0" tIns="0" rIns="0" bIns="0" rtlCol="0" anchor="ctr">
                <a:noAutofit/>
              </a:bodyPr>
              <a:lstStyle/>
              <a:p>
                <a:pPr algn="ctr"/>
                <a:r>
                  <a:rPr lang="en-US" sz="1600" dirty="0"/>
                  <a:t>Smiling faces</a:t>
                </a:r>
              </a:p>
            </p:txBody>
          </p:sp>
          <p:cxnSp>
            <p:nvCxnSpPr>
              <p:cNvPr id="69" name="Elbow Connector 68">
                <a:extLst>
                  <a:ext uri="{FF2B5EF4-FFF2-40B4-BE49-F238E27FC236}">
                    <a16:creationId xmlns:a16="http://schemas.microsoft.com/office/drawing/2014/main" id="{4E782E92-224F-941A-CF31-5B86D9CE1979}"/>
                  </a:ext>
                </a:extLst>
              </p:cNvPr>
              <p:cNvCxnSpPr>
                <a:cxnSpLocks/>
                <a:stCxn id="8" idx="1"/>
              </p:cNvCxnSpPr>
              <p:nvPr/>
            </p:nvCxnSpPr>
            <p:spPr>
              <a:xfrm rot="10800000">
                <a:off x="5250816" y="5209248"/>
                <a:ext cx="358994" cy="638476"/>
              </a:xfrm>
              <a:prstGeom prst="bentConnector2">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 name="Group 4" descr="Drawing of a person with hunched shoulders, head bowed, and a sorrowful expression, annotated with descriptors.&#10;&#10;Transcribed Text:&#10;&#10;Shoulders hunched&#10;Head bowed&#10;Sorrowful expression with eyes cast downward&#10;Weighted posture&#10;Body turned away from the group">
            <a:extLst>
              <a:ext uri="{FF2B5EF4-FFF2-40B4-BE49-F238E27FC236}">
                <a16:creationId xmlns:a16="http://schemas.microsoft.com/office/drawing/2014/main" id="{5AC11F97-0218-FFCB-5A27-87104A073C92}"/>
              </a:ext>
            </a:extLst>
          </p:cNvPr>
          <p:cNvGrpSpPr/>
          <p:nvPr/>
        </p:nvGrpSpPr>
        <p:grpSpPr>
          <a:xfrm>
            <a:off x="7293474" y="2988052"/>
            <a:ext cx="4266177" cy="3035246"/>
            <a:chOff x="7293474" y="3003574"/>
            <a:chExt cx="4266177" cy="3035246"/>
          </a:xfrm>
        </p:grpSpPr>
        <p:grpSp>
          <p:nvGrpSpPr>
            <p:cNvPr id="156" name="Group 155" descr="Shoulders hunched&#10;">
              <a:extLst>
                <a:ext uri="{FF2B5EF4-FFF2-40B4-BE49-F238E27FC236}">
                  <a16:creationId xmlns:a16="http://schemas.microsoft.com/office/drawing/2014/main" id="{2EC50EBE-739B-8E1D-7372-9F6C8611510D}"/>
                </a:ext>
              </a:extLst>
            </p:cNvPr>
            <p:cNvGrpSpPr/>
            <p:nvPr/>
          </p:nvGrpSpPr>
          <p:grpSpPr>
            <a:xfrm>
              <a:off x="7293474" y="3003574"/>
              <a:ext cx="1402362" cy="1313283"/>
              <a:chOff x="7293474" y="3003574"/>
              <a:chExt cx="1402362" cy="1313283"/>
            </a:xfrm>
          </p:grpSpPr>
          <p:sp>
            <p:nvSpPr>
              <p:cNvPr id="20" name="TextBox 19">
                <a:extLst>
                  <a:ext uri="{FF2B5EF4-FFF2-40B4-BE49-F238E27FC236}">
                    <a16:creationId xmlns:a16="http://schemas.microsoft.com/office/drawing/2014/main" id="{AA8E7BE7-7AF1-DCC4-9C16-E28D45494A00}"/>
                  </a:ext>
                </a:extLst>
              </p:cNvPr>
              <p:cNvSpPr txBox="1"/>
              <p:nvPr/>
            </p:nvSpPr>
            <p:spPr>
              <a:xfrm>
                <a:off x="7293474" y="3003574"/>
                <a:ext cx="1402362" cy="568793"/>
              </a:xfrm>
              <a:prstGeom prst="roundRect">
                <a:avLst/>
              </a:prstGeom>
              <a:noFill/>
              <a:ln w="15875">
                <a:solidFill>
                  <a:schemeClr val="accent2"/>
                </a:solidFill>
              </a:ln>
            </p:spPr>
            <p:txBody>
              <a:bodyPr wrap="square" lIns="0" tIns="0" rIns="0" bIns="0" rtlCol="0" anchor="ctr">
                <a:noAutofit/>
              </a:bodyPr>
              <a:lstStyle/>
              <a:p>
                <a:pPr algn="ctr"/>
                <a:r>
                  <a:rPr lang="en-US" sz="1600" dirty="0"/>
                  <a:t>Shoulders hunched</a:t>
                </a:r>
              </a:p>
            </p:txBody>
          </p:sp>
          <p:cxnSp>
            <p:nvCxnSpPr>
              <p:cNvPr id="44" name="Elbow Connector 43">
                <a:extLst>
                  <a:ext uri="{FF2B5EF4-FFF2-40B4-BE49-F238E27FC236}">
                    <a16:creationId xmlns:a16="http://schemas.microsoft.com/office/drawing/2014/main" id="{01642250-357A-EAA8-18B1-B8E5ED5A13D4}"/>
                  </a:ext>
                </a:extLst>
              </p:cNvPr>
              <p:cNvCxnSpPr>
                <a:cxnSpLocks/>
                <a:stCxn id="20" idx="2"/>
              </p:cNvCxnSpPr>
              <p:nvPr/>
            </p:nvCxnSpPr>
            <p:spPr>
              <a:xfrm rot="16200000" flipH="1">
                <a:off x="7683979" y="3883043"/>
                <a:ext cx="744491" cy="123138"/>
              </a:xfrm>
              <a:prstGeom prst="bentConnector3">
                <a:avLst>
                  <a:gd name="adj1" fmla="val 50000"/>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7" name="Group 156" descr="Head bowed&#10;">
              <a:extLst>
                <a:ext uri="{FF2B5EF4-FFF2-40B4-BE49-F238E27FC236}">
                  <a16:creationId xmlns:a16="http://schemas.microsoft.com/office/drawing/2014/main" id="{3B7DB9D1-3F98-2D83-0ED5-57421133FFD7}"/>
                </a:ext>
              </a:extLst>
            </p:cNvPr>
            <p:cNvGrpSpPr/>
            <p:nvPr/>
          </p:nvGrpSpPr>
          <p:grpSpPr>
            <a:xfrm>
              <a:off x="8829192" y="3003574"/>
              <a:ext cx="2729195" cy="909680"/>
              <a:chOff x="8829192" y="3003574"/>
              <a:chExt cx="2729195" cy="909680"/>
            </a:xfrm>
          </p:grpSpPr>
          <p:sp>
            <p:nvSpPr>
              <p:cNvPr id="21" name="TextBox 20">
                <a:extLst>
                  <a:ext uri="{FF2B5EF4-FFF2-40B4-BE49-F238E27FC236}">
                    <a16:creationId xmlns:a16="http://schemas.microsoft.com/office/drawing/2014/main" id="{BF50119D-C732-8687-0ABE-761E21FBF333}"/>
                  </a:ext>
                </a:extLst>
              </p:cNvPr>
              <p:cNvSpPr txBox="1"/>
              <p:nvPr/>
            </p:nvSpPr>
            <p:spPr>
              <a:xfrm>
                <a:off x="9620289" y="3003574"/>
                <a:ext cx="1938098" cy="374400"/>
              </a:xfrm>
              <a:prstGeom prst="roundRect">
                <a:avLst/>
              </a:prstGeom>
              <a:noFill/>
              <a:ln w="15875">
                <a:solidFill>
                  <a:schemeClr val="accent2"/>
                </a:solidFill>
              </a:ln>
            </p:spPr>
            <p:txBody>
              <a:bodyPr wrap="none" lIns="0" tIns="0" rIns="0" bIns="0" rtlCol="0" anchor="ctr">
                <a:noAutofit/>
              </a:bodyPr>
              <a:lstStyle/>
              <a:p>
                <a:pPr algn="ctr"/>
                <a:r>
                  <a:rPr lang="en-US" sz="1600" dirty="0"/>
                  <a:t>Head bowed</a:t>
                </a:r>
              </a:p>
            </p:txBody>
          </p:sp>
          <p:cxnSp>
            <p:nvCxnSpPr>
              <p:cNvPr id="51" name="Elbow Connector 50">
                <a:extLst>
                  <a:ext uri="{FF2B5EF4-FFF2-40B4-BE49-F238E27FC236}">
                    <a16:creationId xmlns:a16="http://schemas.microsoft.com/office/drawing/2014/main" id="{AE52C816-A439-5CEB-A19C-2825E5D9EDC0}"/>
                  </a:ext>
                </a:extLst>
              </p:cNvPr>
              <p:cNvCxnSpPr>
                <a:cxnSpLocks/>
              </p:cNvCxnSpPr>
              <p:nvPr/>
            </p:nvCxnSpPr>
            <p:spPr>
              <a:xfrm rot="10800000" flipV="1">
                <a:off x="8829192" y="3190774"/>
                <a:ext cx="801314" cy="722480"/>
              </a:xfrm>
              <a:prstGeom prst="bentConnector3">
                <a:avLst>
                  <a:gd name="adj1" fmla="val 50000"/>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8" name="Group 157" descr="Sorrowful expression with eyes cast downward&#10;">
              <a:extLst>
                <a:ext uri="{FF2B5EF4-FFF2-40B4-BE49-F238E27FC236}">
                  <a16:creationId xmlns:a16="http://schemas.microsoft.com/office/drawing/2014/main" id="{CD20EE22-00E2-1524-E27D-F8C553ED5612}"/>
                </a:ext>
              </a:extLst>
            </p:cNvPr>
            <p:cNvGrpSpPr/>
            <p:nvPr/>
          </p:nvGrpSpPr>
          <p:grpSpPr>
            <a:xfrm>
              <a:off x="8910154" y="3586357"/>
              <a:ext cx="2649497" cy="1037157"/>
              <a:chOff x="8910154" y="3586357"/>
              <a:chExt cx="2649497" cy="1037157"/>
            </a:xfrm>
          </p:grpSpPr>
          <p:sp>
            <p:nvSpPr>
              <p:cNvPr id="22" name="TextBox 21">
                <a:extLst>
                  <a:ext uri="{FF2B5EF4-FFF2-40B4-BE49-F238E27FC236}">
                    <a16:creationId xmlns:a16="http://schemas.microsoft.com/office/drawing/2014/main" id="{493DB4E6-C2E6-35FD-B8C2-A3B7C468C69F}"/>
                  </a:ext>
                </a:extLst>
              </p:cNvPr>
              <p:cNvSpPr txBox="1"/>
              <p:nvPr/>
            </p:nvSpPr>
            <p:spPr>
              <a:xfrm>
                <a:off x="9621552" y="3586357"/>
                <a:ext cx="1938099" cy="1037157"/>
              </a:xfrm>
              <a:prstGeom prst="roundRect">
                <a:avLst>
                  <a:gd name="adj" fmla="val 4401"/>
                </a:avLst>
              </a:prstGeom>
              <a:noFill/>
              <a:ln w="15875">
                <a:solidFill>
                  <a:schemeClr val="accent2"/>
                </a:solidFill>
              </a:ln>
            </p:spPr>
            <p:txBody>
              <a:bodyPr wrap="square" lIns="144000" tIns="72000" rIns="72000" bIns="72000" rtlCol="0" anchor="ctr">
                <a:noAutofit/>
              </a:bodyPr>
              <a:lstStyle/>
              <a:p>
                <a:r>
                  <a:rPr lang="en-US" sz="1600" dirty="0"/>
                  <a:t>Sorrowful expression with eyes cast downward</a:t>
                </a:r>
              </a:p>
            </p:txBody>
          </p:sp>
          <p:cxnSp>
            <p:nvCxnSpPr>
              <p:cNvPr id="64" name="Elbow Connector 63">
                <a:extLst>
                  <a:ext uri="{FF2B5EF4-FFF2-40B4-BE49-F238E27FC236}">
                    <a16:creationId xmlns:a16="http://schemas.microsoft.com/office/drawing/2014/main" id="{56483416-AC5F-06DE-32FF-B26FBDDBAEF3}"/>
                  </a:ext>
                </a:extLst>
              </p:cNvPr>
              <p:cNvCxnSpPr>
                <a:cxnSpLocks/>
              </p:cNvCxnSpPr>
              <p:nvPr/>
            </p:nvCxnSpPr>
            <p:spPr>
              <a:xfrm rot="10800000" flipV="1">
                <a:off x="8910154" y="4152368"/>
                <a:ext cx="707166" cy="164489"/>
              </a:xfrm>
              <a:prstGeom prst="bentConnector3">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9" name="Group 158" descr="Weighted posture&#10;">
              <a:extLst>
                <a:ext uri="{FF2B5EF4-FFF2-40B4-BE49-F238E27FC236}">
                  <a16:creationId xmlns:a16="http://schemas.microsoft.com/office/drawing/2014/main" id="{0CBF4087-D297-ECA0-B40E-5BF383B2614E}"/>
                </a:ext>
              </a:extLst>
            </p:cNvPr>
            <p:cNvGrpSpPr/>
            <p:nvPr/>
          </p:nvGrpSpPr>
          <p:grpSpPr>
            <a:xfrm>
              <a:off x="8517102" y="4818031"/>
              <a:ext cx="3041285" cy="388266"/>
              <a:chOff x="8517102" y="4818031"/>
              <a:chExt cx="3041285" cy="388266"/>
            </a:xfrm>
          </p:grpSpPr>
          <p:sp>
            <p:nvSpPr>
              <p:cNvPr id="23" name="TextBox 22">
                <a:extLst>
                  <a:ext uri="{FF2B5EF4-FFF2-40B4-BE49-F238E27FC236}">
                    <a16:creationId xmlns:a16="http://schemas.microsoft.com/office/drawing/2014/main" id="{9B083DC1-5387-FABE-A362-A2D0A4EBAFD0}"/>
                  </a:ext>
                </a:extLst>
              </p:cNvPr>
              <p:cNvSpPr txBox="1"/>
              <p:nvPr/>
            </p:nvSpPr>
            <p:spPr>
              <a:xfrm>
                <a:off x="9620288" y="4831897"/>
                <a:ext cx="1938099" cy="374400"/>
              </a:xfrm>
              <a:prstGeom prst="roundRect">
                <a:avLst/>
              </a:prstGeom>
              <a:noFill/>
              <a:ln w="15875">
                <a:solidFill>
                  <a:schemeClr val="accent2"/>
                </a:solidFill>
              </a:ln>
            </p:spPr>
            <p:txBody>
              <a:bodyPr wrap="none" lIns="0" tIns="0" rIns="0" bIns="0" rtlCol="0" anchor="ctr">
                <a:noAutofit/>
              </a:bodyPr>
              <a:lstStyle/>
              <a:p>
                <a:pPr algn="ctr"/>
                <a:r>
                  <a:rPr lang="en-US" sz="1600" dirty="0"/>
                  <a:t>Weighted posture</a:t>
                </a:r>
              </a:p>
            </p:txBody>
          </p:sp>
          <p:cxnSp>
            <p:nvCxnSpPr>
              <p:cNvPr id="66" name="Elbow Connector 65">
                <a:extLst>
                  <a:ext uri="{FF2B5EF4-FFF2-40B4-BE49-F238E27FC236}">
                    <a16:creationId xmlns:a16="http://schemas.microsoft.com/office/drawing/2014/main" id="{31F8D3A7-1E8F-97A0-D1E8-225202F360DD}"/>
                  </a:ext>
                </a:extLst>
              </p:cNvPr>
              <p:cNvCxnSpPr>
                <a:cxnSpLocks/>
                <a:stCxn id="23" idx="1"/>
              </p:cNvCxnSpPr>
              <p:nvPr/>
            </p:nvCxnSpPr>
            <p:spPr>
              <a:xfrm rot="10800000">
                <a:off x="8517102" y="4818031"/>
                <a:ext cx="1103186" cy="201066"/>
              </a:xfrm>
              <a:prstGeom prst="bentConnector3">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0" name="Group 159" descr="Body turned away from the group&#10;">
              <a:extLst>
                <a:ext uri="{FF2B5EF4-FFF2-40B4-BE49-F238E27FC236}">
                  <a16:creationId xmlns:a16="http://schemas.microsoft.com/office/drawing/2014/main" id="{8753D18C-5004-35AB-0068-ABAA0D04D74F}"/>
                </a:ext>
              </a:extLst>
            </p:cNvPr>
            <p:cNvGrpSpPr/>
            <p:nvPr/>
          </p:nvGrpSpPr>
          <p:grpSpPr>
            <a:xfrm>
              <a:off x="8096830" y="5217703"/>
              <a:ext cx="3462821" cy="821117"/>
              <a:chOff x="8096830" y="5217703"/>
              <a:chExt cx="3462821" cy="821117"/>
            </a:xfrm>
          </p:grpSpPr>
          <p:sp>
            <p:nvSpPr>
              <p:cNvPr id="25" name="TextBox 24">
                <a:extLst>
                  <a:ext uri="{FF2B5EF4-FFF2-40B4-BE49-F238E27FC236}">
                    <a16:creationId xmlns:a16="http://schemas.microsoft.com/office/drawing/2014/main" id="{E5AAE61F-E273-6B68-8E7C-C8BF00A59C3D}"/>
                  </a:ext>
                </a:extLst>
              </p:cNvPr>
              <p:cNvSpPr txBox="1"/>
              <p:nvPr/>
            </p:nvSpPr>
            <p:spPr>
              <a:xfrm>
                <a:off x="9621552" y="5414681"/>
                <a:ext cx="1938099" cy="624139"/>
              </a:xfrm>
              <a:prstGeom prst="roundRect">
                <a:avLst>
                  <a:gd name="adj" fmla="val 11096"/>
                </a:avLst>
              </a:prstGeom>
              <a:noFill/>
              <a:ln w="15875">
                <a:solidFill>
                  <a:schemeClr val="accent2"/>
                </a:solidFill>
              </a:ln>
            </p:spPr>
            <p:txBody>
              <a:bodyPr wrap="square" lIns="144000" tIns="144000" rIns="72000" bIns="144000" rtlCol="0" anchor="ctr">
                <a:noAutofit/>
              </a:bodyPr>
              <a:lstStyle/>
              <a:p>
                <a:r>
                  <a:rPr lang="en-US" sz="1600" dirty="0"/>
                  <a:t>Body turned away from the group</a:t>
                </a:r>
              </a:p>
            </p:txBody>
          </p:sp>
          <p:cxnSp>
            <p:nvCxnSpPr>
              <p:cNvPr id="68" name="Elbow Connector 67">
                <a:extLst>
                  <a:ext uri="{FF2B5EF4-FFF2-40B4-BE49-F238E27FC236}">
                    <a16:creationId xmlns:a16="http://schemas.microsoft.com/office/drawing/2014/main" id="{0DB19556-D8F3-6609-FB7E-19FF5635A452}"/>
                  </a:ext>
                </a:extLst>
              </p:cNvPr>
              <p:cNvCxnSpPr>
                <a:cxnSpLocks/>
                <a:stCxn id="25" idx="1"/>
              </p:cNvCxnSpPr>
              <p:nvPr/>
            </p:nvCxnSpPr>
            <p:spPr>
              <a:xfrm rot="10800000">
                <a:off x="8096830" y="5217703"/>
                <a:ext cx="1524722" cy="509048"/>
              </a:xfrm>
              <a:prstGeom prst="bentConnector2">
                <a:avLst/>
              </a:prstGeom>
              <a:ln w="158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74" name="Slide Number Placeholder 2">
            <a:extLst>
              <a:ext uri="{FF2B5EF4-FFF2-40B4-BE49-F238E27FC236}">
                <a16:creationId xmlns:a16="http://schemas.microsoft.com/office/drawing/2014/main" id="{24F92739-4159-2FFA-FEF0-39636243DFF7}"/>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216684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4D7262-3B42-2952-1BE6-D903B1F21E5B}"/>
              </a:ext>
            </a:extLst>
          </p:cNvPr>
          <p:cNvSpPr>
            <a:spLocks noGrp="1"/>
          </p:cNvSpPr>
          <p:nvPr>
            <p:ph type="title"/>
          </p:nvPr>
        </p:nvSpPr>
        <p:spPr/>
        <p:txBody>
          <a:bodyPr/>
          <a:lstStyle/>
          <a:p>
            <a:r>
              <a:rPr lang="en-AU" dirty="0">
                <a:latin typeface="+mj-lt"/>
              </a:rPr>
              <a:t>Vocabulary</a:t>
            </a:r>
          </a:p>
        </p:txBody>
      </p:sp>
      <p:sp>
        <p:nvSpPr>
          <p:cNvPr id="4" name="Oval 3" descr="&quot;2.5&quot;">
            <a:extLst>
              <a:ext uri="{FF2B5EF4-FFF2-40B4-BE49-F238E27FC236}">
                <a16:creationId xmlns:a16="http://schemas.microsoft.com/office/drawing/2014/main" id="{608A7EEE-C2D2-50AE-B0DF-2A1D04CD80B3}"/>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2.5</a:t>
            </a:r>
            <a:endParaRPr lang="en-GB" sz="1800" dirty="0"/>
          </a:p>
        </p:txBody>
      </p:sp>
      <p:graphicFrame>
        <p:nvGraphicFramePr>
          <p:cNvPr id="9" name="Table 8">
            <a:extLst>
              <a:ext uri="{FF2B5EF4-FFF2-40B4-BE49-F238E27FC236}">
                <a16:creationId xmlns:a16="http://schemas.microsoft.com/office/drawing/2014/main" id="{B1600A2C-774D-5A52-EDA4-B87AEBBE52F0}"/>
              </a:ext>
            </a:extLst>
          </p:cNvPr>
          <p:cNvGraphicFramePr>
            <a:graphicFrameLocks noGrp="1"/>
          </p:cNvGraphicFramePr>
          <p:nvPr>
            <p:extLst>
              <p:ext uri="{D42A27DB-BD31-4B8C-83A1-F6EECF244321}">
                <p14:modId xmlns:p14="http://schemas.microsoft.com/office/powerpoint/2010/main" val="2038370483"/>
              </p:ext>
            </p:extLst>
          </p:nvPr>
        </p:nvGraphicFramePr>
        <p:xfrm>
          <a:off x="348000" y="1182973"/>
          <a:ext cx="2700000" cy="5295673"/>
        </p:xfrm>
        <a:graphic>
          <a:graphicData uri="http://schemas.openxmlformats.org/drawingml/2006/table">
            <a:tbl>
              <a:tblPr firstRow="1" bandRow="1">
                <a:tableStyleId>{5A111915-BE36-4E01-A7E5-04B1672EAD32}</a:tableStyleId>
              </a:tblPr>
              <a:tblGrid>
                <a:gridCol w="2700000">
                  <a:extLst>
                    <a:ext uri="{9D8B030D-6E8A-4147-A177-3AD203B41FA5}">
                      <a16:colId xmlns:a16="http://schemas.microsoft.com/office/drawing/2014/main" val="3541125341"/>
                    </a:ext>
                  </a:extLst>
                </a:gridCol>
              </a:tblGrid>
              <a:tr h="54007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22272B"/>
                          </a:solidFill>
                          <a:effectLst/>
                          <a:uLnTx/>
                          <a:uFillTx/>
                          <a:latin typeface="Arial" panose="020B0604020202020204"/>
                          <a:ea typeface="+mn-ea"/>
                          <a:cs typeface="+mn-cs"/>
                        </a:rPr>
                        <a:t>Purpose words</a:t>
                      </a:r>
                      <a:endParaRPr kumimoji="0" lang="en-GB" sz="1800" b="1" i="0" u="none" strike="noStrike" kern="1200" cap="none" spc="0" normalizeH="0" baseline="0" noProof="0" dirty="0">
                        <a:ln>
                          <a:noFill/>
                        </a:ln>
                        <a:solidFill>
                          <a:srgbClr val="22272B"/>
                        </a:solidFill>
                        <a:effectLst/>
                        <a:uLnTx/>
                        <a:uFillTx/>
                        <a:latin typeface="Arial" panose="020B0604020202020204"/>
                        <a:ea typeface="+mn-ea"/>
                        <a:cs typeface="+mn-cs"/>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DE79A"/>
                    </a:solidFill>
                  </a:tcPr>
                </a:tc>
                <a:extLst>
                  <a:ext uri="{0D108BD9-81ED-4DB2-BD59-A6C34878D82A}">
                    <a16:rowId xmlns:a16="http://schemas.microsoft.com/office/drawing/2014/main" val="1291418088"/>
                  </a:ext>
                </a:extLst>
              </a:tr>
              <a:tr h="4755600">
                <a:tc>
                  <a:txBody>
                    <a:bodyPr/>
                    <a:lstStyle/>
                    <a:p>
                      <a:pPr algn="ctr">
                        <a:lnSpc>
                          <a:spcPct val="100000"/>
                        </a:lnSpc>
                      </a:pPr>
                      <a:r>
                        <a:rPr lang="en-AU" sz="1800" b="0" kern="1200" dirty="0">
                          <a:solidFill>
                            <a:schemeClr val="tx1"/>
                          </a:solidFill>
                          <a:effectLst/>
                          <a:latin typeface="+mn-lt"/>
                          <a:ea typeface="+mn-ea"/>
                          <a:cs typeface="+mn-cs"/>
                        </a:rPr>
                        <a:t>Challenge</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Clarify</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Construct</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Create</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Develop</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Differentiate</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Educate</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Evoke</a:t>
                      </a:r>
                    </a:p>
                    <a:p>
                      <a:pPr marL="0" marR="0" lvl="0" indent="0" algn="ctr" defTabSz="914377" rtl="0" eaLnBrk="1" fontAlgn="auto" latinLnBrk="0" hangingPunct="1">
                        <a:lnSpc>
                          <a:spcPct val="100000"/>
                        </a:lnSpc>
                        <a:spcBef>
                          <a:spcPts val="0"/>
                        </a:spcBef>
                        <a:spcAft>
                          <a:spcPts val="0"/>
                        </a:spcAft>
                        <a:buClrTx/>
                        <a:buSzTx/>
                        <a:buFontTx/>
                        <a:buNone/>
                        <a:tabLst/>
                        <a:defRPr/>
                      </a:pPr>
                      <a:r>
                        <a:rPr lang="en-AU" sz="1800" b="0" kern="1200" dirty="0">
                          <a:solidFill>
                            <a:schemeClr val="tx1"/>
                          </a:solidFill>
                          <a:effectLst/>
                          <a:latin typeface="+mn-lt"/>
                          <a:ea typeface="+mn-ea"/>
                          <a:cs typeface="+mn-cs"/>
                        </a:rPr>
                        <a:t>Exemplify</a:t>
                      </a:r>
                    </a:p>
                    <a:p>
                      <a:pPr algn="ctr">
                        <a:lnSpc>
                          <a:spcPct val="100000"/>
                        </a:lnSpc>
                      </a:pPr>
                      <a:r>
                        <a:rPr lang="en-AU" sz="1800" b="0" kern="1200" dirty="0">
                          <a:solidFill>
                            <a:schemeClr val="tx1"/>
                          </a:solidFill>
                          <a:effectLst/>
                          <a:latin typeface="+mn-lt"/>
                          <a:ea typeface="+mn-ea"/>
                          <a:cs typeface="+mn-cs"/>
                        </a:rPr>
                        <a:t>Highlight</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Illuminate</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Infer</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Introduce</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Persuade</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Provide insight</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Provoke</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Specify</a:t>
                      </a:r>
                      <a:endParaRPr lang="en-GB" sz="1800" b="0" dirty="0">
                        <a:solidFill>
                          <a:schemeClr val="tx1"/>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4CF">
                        <a:alpha val="50196"/>
                      </a:srgbClr>
                    </a:solidFill>
                  </a:tcPr>
                </a:tc>
                <a:extLst>
                  <a:ext uri="{0D108BD9-81ED-4DB2-BD59-A6C34878D82A}">
                    <a16:rowId xmlns:a16="http://schemas.microsoft.com/office/drawing/2014/main" val="3328810007"/>
                  </a:ext>
                </a:extLst>
              </a:tr>
            </a:tbl>
          </a:graphicData>
        </a:graphic>
      </p:graphicFrame>
      <p:graphicFrame>
        <p:nvGraphicFramePr>
          <p:cNvPr id="10" name="Table 9">
            <a:extLst>
              <a:ext uri="{FF2B5EF4-FFF2-40B4-BE49-F238E27FC236}">
                <a16:creationId xmlns:a16="http://schemas.microsoft.com/office/drawing/2014/main" id="{E2C7C943-04CD-0C01-B67C-5B0DE3FAC156}"/>
              </a:ext>
            </a:extLst>
          </p:cNvPr>
          <p:cNvGraphicFramePr>
            <a:graphicFrameLocks noGrp="1"/>
          </p:cNvGraphicFramePr>
          <p:nvPr>
            <p:extLst>
              <p:ext uri="{D42A27DB-BD31-4B8C-83A1-F6EECF244321}">
                <p14:modId xmlns:p14="http://schemas.microsoft.com/office/powerpoint/2010/main" val="1003451057"/>
              </p:ext>
            </p:extLst>
          </p:nvPr>
        </p:nvGraphicFramePr>
        <p:xfrm>
          <a:off x="3040000" y="1182973"/>
          <a:ext cx="2696400" cy="5295652"/>
        </p:xfrm>
        <a:graphic>
          <a:graphicData uri="http://schemas.openxmlformats.org/drawingml/2006/table">
            <a:tbl>
              <a:tblPr firstRow="1" bandRow="1">
                <a:tableStyleId>{5A111915-BE36-4E01-A7E5-04B1672EAD32}</a:tableStyleId>
              </a:tblPr>
              <a:tblGrid>
                <a:gridCol w="2696400">
                  <a:extLst>
                    <a:ext uri="{9D8B030D-6E8A-4147-A177-3AD203B41FA5}">
                      <a16:colId xmlns:a16="http://schemas.microsoft.com/office/drawing/2014/main" val="3541125341"/>
                    </a:ext>
                  </a:extLst>
                </a:gridCol>
              </a:tblGrid>
              <a:tr h="540052">
                <a:tc>
                  <a:txBody>
                    <a:bodyPr/>
                    <a:lstStyle/>
                    <a:p>
                      <a:pPr algn="ctr"/>
                      <a:r>
                        <a:rPr lang="en-AU" dirty="0">
                          <a:solidFill>
                            <a:schemeClr val="tx1"/>
                          </a:solidFill>
                        </a:rPr>
                        <a:t>Elements of drama</a:t>
                      </a:r>
                      <a:endParaRPr lang="en-GB"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EBFFF"/>
                    </a:solidFill>
                  </a:tcPr>
                </a:tc>
                <a:extLst>
                  <a:ext uri="{0D108BD9-81ED-4DB2-BD59-A6C34878D82A}">
                    <a16:rowId xmlns:a16="http://schemas.microsoft.com/office/drawing/2014/main" val="1291418088"/>
                  </a:ext>
                </a:extLst>
              </a:tr>
              <a:tr h="4755600">
                <a:tc>
                  <a:txBody>
                    <a:bodyPr/>
                    <a:lstStyle/>
                    <a:p>
                      <a:pPr algn="ctr">
                        <a:lnSpc>
                          <a:spcPct val="100000"/>
                        </a:lnSpc>
                      </a:pPr>
                      <a:r>
                        <a:rPr lang="en-AU" sz="1800" b="0" kern="1200" dirty="0">
                          <a:solidFill>
                            <a:schemeClr val="tx1"/>
                          </a:solidFill>
                          <a:effectLst/>
                          <a:latin typeface="+mn-lt"/>
                          <a:ea typeface="+mn-ea"/>
                          <a:cs typeface="+mn-cs"/>
                        </a:rPr>
                        <a:t>Role</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Character</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Focus</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Tension</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Situation</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Space</a:t>
                      </a:r>
                      <a:endParaRPr lang="en-GB" sz="1800" b="0" kern="1200" dirty="0">
                        <a:solidFill>
                          <a:schemeClr val="tx1"/>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AU" sz="1800" b="0" kern="1200" dirty="0">
                          <a:solidFill>
                            <a:schemeClr val="tx1"/>
                          </a:solidFill>
                          <a:effectLst/>
                          <a:latin typeface="+mn-lt"/>
                          <a:ea typeface="+mn-ea"/>
                          <a:cs typeface="+mn-cs"/>
                        </a:rPr>
                        <a:t>Time</a:t>
                      </a:r>
                    </a:p>
                    <a:p>
                      <a:pPr algn="ctr">
                        <a:lnSpc>
                          <a:spcPct val="100000"/>
                        </a:lnSpc>
                      </a:pPr>
                      <a:r>
                        <a:rPr lang="en-AU" sz="1800" b="0" kern="1200" dirty="0">
                          <a:solidFill>
                            <a:schemeClr val="tx1"/>
                          </a:solidFill>
                          <a:effectLst/>
                          <a:latin typeface="+mn-lt"/>
                          <a:ea typeface="+mn-ea"/>
                          <a:cs typeface="+mn-cs"/>
                        </a:rPr>
                        <a:t>Structure</a:t>
                      </a:r>
                    </a:p>
                    <a:p>
                      <a:pPr algn="ctr">
                        <a:lnSpc>
                          <a:spcPct val="100000"/>
                        </a:lnSpc>
                      </a:pPr>
                      <a:r>
                        <a:rPr lang="en-AU" sz="1800" b="0" kern="1200" dirty="0">
                          <a:solidFill>
                            <a:schemeClr val="tx1"/>
                          </a:solidFill>
                          <a:effectLst/>
                          <a:latin typeface="+mn-lt"/>
                          <a:ea typeface="+mn-ea"/>
                          <a:cs typeface="+mn-cs"/>
                        </a:rPr>
                        <a:t>Language</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Moment</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Atmosphere</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Belief</a:t>
                      </a:r>
                      <a:endParaRPr lang="en-GB" sz="1800" b="0" kern="1200" dirty="0">
                        <a:solidFill>
                          <a:schemeClr val="tx1"/>
                        </a:solidFill>
                        <a:effectLst/>
                        <a:latin typeface="+mn-lt"/>
                        <a:ea typeface="+mn-ea"/>
                        <a:cs typeface="+mn-cs"/>
                      </a:endParaRPr>
                    </a:p>
                    <a:p>
                      <a:pPr algn="ctr">
                        <a:lnSpc>
                          <a:spcPct val="100000"/>
                        </a:lnSpc>
                      </a:pPr>
                      <a:r>
                        <a:rPr lang="en-AU" sz="1800" b="0" kern="1200" dirty="0">
                          <a:solidFill>
                            <a:schemeClr val="tx1"/>
                          </a:solidFill>
                          <a:effectLst/>
                          <a:latin typeface="+mn-lt"/>
                          <a:ea typeface="+mn-ea"/>
                          <a:cs typeface="+mn-cs"/>
                        </a:rPr>
                        <a:t>Symbol</a:t>
                      </a:r>
                      <a:endParaRPr lang="en-GB" sz="1800" b="0" kern="1200" dirty="0">
                        <a:solidFill>
                          <a:schemeClr val="tx1"/>
                        </a:solidFill>
                        <a:effectLst/>
                        <a:latin typeface="+mn-lt"/>
                        <a:ea typeface="+mn-ea"/>
                        <a:cs typeface="+mn-cs"/>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6E1FD">
                        <a:alpha val="50196"/>
                      </a:srgbClr>
                    </a:solidFill>
                  </a:tcPr>
                </a:tc>
                <a:extLst>
                  <a:ext uri="{0D108BD9-81ED-4DB2-BD59-A6C34878D82A}">
                    <a16:rowId xmlns:a16="http://schemas.microsoft.com/office/drawing/2014/main" val="3328810007"/>
                  </a:ext>
                </a:extLst>
              </a:tr>
            </a:tbl>
          </a:graphicData>
        </a:graphic>
      </p:graphicFrame>
      <p:graphicFrame>
        <p:nvGraphicFramePr>
          <p:cNvPr id="8" name="Table 7">
            <a:extLst>
              <a:ext uri="{FF2B5EF4-FFF2-40B4-BE49-F238E27FC236}">
                <a16:creationId xmlns:a16="http://schemas.microsoft.com/office/drawing/2014/main" id="{E79104E0-242A-D827-E495-FCC7621E3D4C}"/>
              </a:ext>
            </a:extLst>
          </p:cNvPr>
          <p:cNvGraphicFramePr>
            <a:graphicFrameLocks noGrp="1"/>
          </p:cNvGraphicFramePr>
          <p:nvPr>
            <p:extLst>
              <p:ext uri="{D42A27DB-BD31-4B8C-83A1-F6EECF244321}">
                <p14:modId xmlns:p14="http://schemas.microsoft.com/office/powerpoint/2010/main" val="1136876020"/>
              </p:ext>
            </p:extLst>
          </p:nvPr>
        </p:nvGraphicFramePr>
        <p:xfrm>
          <a:off x="5732000" y="1182973"/>
          <a:ext cx="3236400" cy="5295600"/>
        </p:xfrm>
        <a:graphic>
          <a:graphicData uri="http://schemas.openxmlformats.org/drawingml/2006/table">
            <a:tbl>
              <a:tblPr firstRow="1" bandRow="1">
                <a:tableStyleId>{5A111915-BE36-4E01-A7E5-04B1672EAD32}</a:tableStyleId>
              </a:tblPr>
              <a:tblGrid>
                <a:gridCol w="3236400">
                  <a:extLst>
                    <a:ext uri="{9D8B030D-6E8A-4147-A177-3AD203B41FA5}">
                      <a16:colId xmlns:a16="http://schemas.microsoft.com/office/drawing/2014/main" val="3541125341"/>
                    </a:ext>
                  </a:extLst>
                </a:gridCol>
              </a:tblGrid>
              <a:tr h="540000">
                <a:tc>
                  <a:txBody>
                    <a:bodyPr/>
                    <a:lstStyle/>
                    <a:p>
                      <a:pPr algn="ctr">
                        <a:lnSpc>
                          <a:spcPct val="100000"/>
                        </a:lnSpc>
                      </a:pPr>
                      <a:r>
                        <a:rPr lang="en-AU" dirty="0">
                          <a:solidFill>
                            <a:schemeClr val="tx1"/>
                          </a:solidFill>
                        </a:rPr>
                        <a:t>Elements of performance</a:t>
                      </a:r>
                      <a:endParaRPr lang="en-GB" dirty="0">
                        <a:solidFill>
                          <a:schemeClr val="tx1"/>
                        </a:solidFill>
                      </a:endParaRPr>
                    </a:p>
                  </a:txBody>
                  <a:tcPr marL="45720" marR="4572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B8C1"/>
                    </a:solidFill>
                  </a:tcPr>
                </a:tc>
                <a:extLst>
                  <a:ext uri="{0D108BD9-81ED-4DB2-BD59-A6C34878D82A}">
                    <a16:rowId xmlns:a16="http://schemas.microsoft.com/office/drawing/2014/main" val="1291418088"/>
                  </a:ext>
                </a:extLst>
              </a:tr>
              <a:tr h="4755600">
                <a:tc>
                  <a:txBody>
                    <a:bodyPr/>
                    <a:lstStyle/>
                    <a:p>
                      <a:pPr algn="ctr">
                        <a:lnSpc>
                          <a:spcPct val="100000"/>
                        </a:lnSpc>
                      </a:pPr>
                      <a:r>
                        <a:rPr lang="en-AU" sz="1800" kern="1200" dirty="0">
                          <a:solidFill>
                            <a:schemeClr val="tx1"/>
                          </a:solidFill>
                          <a:effectLst/>
                          <a:latin typeface="+mn-lt"/>
                          <a:ea typeface="+mn-ea"/>
                          <a:cs typeface="+mn-cs"/>
                        </a:rPr>
                        <a:t>Voice and movement</a:t>
                      </a:r>
                      <a:endParaRPr lang="en-GB" sz="1800" kern="1200" dirty="0">
                        <a:solidFill>
                          <a:schemeClr val="tx1"/>
                        </a:solidFill>
                        <a:effectLst/>
                        <a:latin typeface="+mn-lt"/>
                        <a:ea typeface="+mn-ea"/>
                        <a:cs typeface="+mn-cs"/>
                      </a:endParaRPr>
                    </a:p>
                    <a:p>
                      <a:pPr algn="ctr">
                        <a:lnSpc>
                          <a:spcPct val="100000"/>
                        </a:lnSpc>
                      </a:pPr>
                      <a:r>
                        <a:rPr lang="en-AU" sz="1800" kern="1200" dirty="0">
                          <a:solidFill>
                            <a:schemeClr val="tx1"/>
                          </a:solidFill>
                          <a:effectLst/>
                          <a:latin typeface="+mn-lt"/>
                          <a:ea typeface="+mn-ea"/>
                          <a:cs typeface="+mn-cs"/>
                        </a:rPr>
                        <a:t>Dynamics</a:t>
                      </a:r>
                      <a:endParaRPr lang="en-GB" sz="1800" kern="1200" dirty="0">
                        <a:solidFill>
                          <a:schemeClr val="tx1"/>
                        </a:solidFill>
                        <a:effectLst/>
                        <a:latin typeface="+mn-lt"/>
                        <a:ea typeface="+mn-ea"/>
                        <a:cs typeface="+mn-cs"/>
                      </a:endParaRPr>
                    </a:p>
                    <a:p>
                      <a:pPr algn="ctr">
                        <a:lnSpc>
                          <a:spcPct val="100000"/>
                        </a:lnSpc>
                      </a:pPr>
                      <a:r>
                        <a:rPr lang="en-AU" sz="1800" kern="1200" dirty="0">
                          <a:solidFill>
                            <a:schemeClr val="tx1"/>
                          </a:solidFill>
                          <a:effectLst/>
                          <a:latin typeface="+mn-lt"/>
                          <a:ea typeface="+mn-ea"/>
                          <a:cs typeface="+mn-cs"/>
                        </a:rPr>
                        <a:t>Clarity</a:t>
                      </a:r>
                      <a:endParaRPr lang="en-GB" sz="1800" kern="1200" dirty="0">
                        <a:solidFill>
                          <a:schemeClr val="tx1"/>
                        </a:solidFill>
                        <a:effectLst/>
                        <a:latin typeface="+mn-lt"/>
                        <a:ea typeface="+mn-ea"/>
                        <a:cs typeface="+mn-cs"/>
                      </a:endParaRPr>
                    </a:p>
                    <a:p>
                      <a:pPr algn="ctr">
                        <a:lnSpc>
                          <a:spcPct val="100000"/>
                        </a:lnSpc>
                      </a:pPr>
                      <a:r>
                        <a:rPr lang="en-AU" sz="1800" kern="1200" dirty="0">
                          <a:solidFill>
                            <a:schemeClr val="tx1"/>
                          </a:solidFill>
                          <a:effectLst/>
                          <a:latin typeface="+mn-lt"/>
                          <a:ea typeface="+mn-ea"/>
                          <a:cs typeface="+mn-cs"/>
                        </a:rPr>
                        <a:t>Energy</a:t>
                      </a:r>
                      <a:endParaRPr lang="en-GB" sz="1800" kern="1200" dirty="0">
                        <a:solidFill>
                          <a:schemeClr val="tx1"/>
                        </a:solidFill>
                        <a:effectLst/>
                        <a:latin typeface="+mn-lt"/>
                        <a:ea typeface="+mn-ea"/>
                        <a:cs typeface="+mn-cs"/>
                      </a:endParaRPr>
                    </a:p>
                    <a:p>
                      <a:pPr algn="ctr">
                        <a:lnSpc>
                          <a:spcPct val="100000"/>
                        </a:lnSpc>
                      </a:pPr>
                      <a:r>
                        <a:rPr lang="en-AU" sz="1800" kern="1200" dirty="0">
                          <a:solidFill>
                            <a:schemeClr val="tx1"/>
                          </a:solidFill>
                          <a:effectLst/>
                          <a:latin typeface="+mn-lt"/>
                          <a:ea typeface="+mn-ea"/>
                          <a:cs typeface="+mn-cs"/>
                        </a:rPr>
                        <a:t>Expression</a:t>
                      </a:r>
                      <a:endParaRPr lang="en-GB" sz="1800" kern="1200" dirty="0">
                        <a:solidFill>
                          <a:schemeClr val="tx1"/>
                        </a:solidFill>
                        <a:effectLst/>
                        <a:latin typeface="+mn-lt"/>
                        <a:ea typeface="+mn-ea"/>
                        <a:cs typeface="+mn-cs"/>
                      </a:endParaRPr>
                    </a:p>
                    <a:p>
                      <a:pPr algn="ctr">
                        <a:lnSpc>
                          <a:spcPct val="100000"/>
                        </a:lnSpc>
                      </a:pPr>
                      <a:endParaRPr lang="en-GB" sz="1800" dirty="0">
                        <a:solidFill>
                          <a:schemeClr val="tx1"/>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E6EA">
                        <a:alpha val="50196"/>
                      </a:srgbClr>
                    </a:solidFill>
                  </a:tcPr>
                </a:tc>
                <a:extLst>
                  <a:ext uri="{0D108BD9-81ED-4DB2-BD59-A6C34878D82A}">
                    <a16:rowId xmlns:a16="http://schemas.microsoft.com/office/drawing/2014/main" val="3328810007"/>
                  </a:ext>
                </a:extLst>
              </a:tr>
            </a:tbl>
          </a:graphicData>
        </a:graphic>
      </p:graphicFrame>
      <p:graphicFrame>
        <p:nvGraphicFramePr>
          <p:cNvPr id="15" name="Table 14">
            <a:extLst>
              <a:ext uri="{FF2B5EF4-FFF2-40B4-BE49-F238E27FC236}">
                <a16:creationId xmlns:a16="http://schemas.microsoft.com/office/drawing/2014/main" id="{8C73186C-0A24-36BF-8584-84DA1C1B6B2A}"/>
              </a:ext>
            </a:extLst>
          </p:cNvPr>
          <p:cNvGraphicFramePr>
            <a:graphicFrameLocks noGrp="1"/>
          </p:cNvGraphicFramePr>
          <p:nvPr>
            <p:extLst>
              <p:ext uri="{D42A27DB-BD31-4B8C-83A1-F6EECF244321}">
                <p14:modId xmlns:p14="http://schemas.microsoft.com/office/powerpoint/2010/main" val="753483076"/>
              </p:ext>
            </p:extLst>
          </p:nvPr>
        </p:nvGraphicFramePr>
        <p:xfrm>
          <a:off x="8964000" y="1182973"/>
          <a:ext cx="2880000" cy="5295600"/>
        </p:xfrm>
        <a:graphic>
          <a:graphicData uri="http://schemas.openxmlformats.org/drawingml/2006/table">
            <a:tbl>
              <a:tblPr firstRow="1" bandRow="1">
                <a:tableStyleId>{5A111915-BE36-4E01-A7E5-04B1672EAD32}</a:tableStyleId>
              </a:tblPr>
              <a:tblGrid>
                <a:gridCol w="2880000">
                  <a:extLst>
                    <a:ext uri="{9D8B030D-6E8A-4147-A177-3AD203B41FA5}">
                      <a16:colId xmlns:a16="http://schemas.microsoft.com/office/drawing/2014/main" val="4268041381"/>
                    </a:ext>
                  </a:extLst>
                </a:gridCol>
              </a:tblGrid>
              <a:tr h="540000">
                <a:tc>
                  <a:txBody>
                    <a:bodyPr/>
                    <a:lstStyle/>
                    <a:p>
                      <a:pPr algn="ctr">
                        <a:lnSpc>
                          <a:spcPct val="100000"/>
                        </a:lnSpc>
                      </a:pPr>
                      <a:r>
                        <a:rPr lang="en-AU" dirty="0">
                          <a:solidFill>
                            <a:schemeClr val="tx1"/>
                          </a:solidFill>
                        </a:rPr>
                        <a:t>Elements of production</a:t>
                      </a:r>
                      <a:endParaRPr lang="en-GB"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8CE0FF"/>
                    </a:solidFill>
                  </a:tcPr>
                </a:tc>
                <a:extLst>
                  <a:ext uri="{0D108BD9-81ED-4DB2-BD59-A6C34878D82A}">
                    <a16:rowId xmlns:a16="http://schemas.microsoft.com/office/drawing/2014/main" val="1882548105"/>
                  </a:ext>
                </a:extLst>
              </a:tr>
              <a:tr h="4755600">
                <a:tc>
                  <a:txBody>
                    <a:bodyPr/>
                    <a:lstStyle/>
                    <a:p>
                      <a:pPr algn="ctr">
                        <a:lnSpc>
                          <a:spcPct val="100000"/>
                        </a:lnSpc>
                      </a:pPr>
                      <a:r>
                        <a:rPr lang="en-AU" sz="1800" kern="1200" dirty="0">
                          <a:solidFill>
                            <a:schemeClr val="tx1"/>
                          </a:solidFill>
                          <a:effectLst/>
                          <a:latin typeface="+mn-lt"/>
                          <a:ea typeface="+mn-ea"/>
                          <a:cs typeface="+mn-cs"/>
                        </a:rPr>
                        <a:t>Set </a:t>
                      </a:r>
                      <a:endParaRPr lang="en-GB" sz="1800" kern="1200" dirty="0">
                        <a:solidFill>
                          <a:schemeClr val="tx1"/>
                        </a:solidFill>
                        <a:effectLst/>
                        <a:latin typeface="+mn-lt"/>
                        <a:ea typeface="+mn-ea"/>
                        <a:cs typeface="+mn-cs"/>
                      </a:endParaRPr>
                    </a:p>
                    <a:p>
                      <a:pPr algn="ctr">
                        <a:lnSpc>
                          <a:spcPct val="100000"/>
                        </a:lnSpc>
                      </a:pPr>
                      <a:r>
                        <a:rPr lang="en-AU" sz="1800" kern="1200" dirty="0">
                          <a:solidFill>
                            <a:schemeClr val="tx1"/>
                          </a:solidFill>
                          <a:effectLst/>
                          <a:latin typeface="+mn-lt"/>
                          <a:ea typeface="+mn-ea"/>
                          <a:cs typeface="+mn-cs"/>
                        </a:rPr>
                        <a:t>Lighting</a:t>
                      </a:r>
                      <a:endParaRPr lang="en-GB" sz="1800" kern="1200" dirty="0">
                        <a:solidFill>
                          <a:schemeClr val="tx1"/>
                        </a:solidFill>
                        <a:effectLst/>
                        <a:latin typeface="+mn-lt"/>
                        <a:ea typeface="+mn-ea"/>
                        <a:cs typeface="+mn-cs"/>
                      </a:endParaRPr>
                    </a:p>
                    <a:p>
                      <a:pPr algn="ctr">
                        <a:lnSpc>
                          <a:spcPct val="100000"/>
                        </a:lnSpc>
                      </a:pPr>
                      <a:r>
                        <a:rPr lang="en-AU" sz="1800" kern="1200" dirty="0">
                          <a:solidFill>
                            <a:schemeClr val="tx1"/>
                          </a:solidFill>
                          <a:effectLst/>
                          <a:latin typeface="+mn-lt"/>
                          <a:ea typeface="+mn-ea"/>
                          <a:cs typeface="+mn-cs"/>
                        </a:rPr>
                        <a:t>Costume</a:t>
                      </a:r>
                      <a:endParaRPr lang="en-GB" sz="1800" kern="1200" dirty="0">
                        <a:solidFill>
                          <a:schemeClr val="tx1"/>
                        </a:solidFill>
                        <a:effectLst/>
                        <a:latin typeface="+mn-lt"/>
                        <a:ea typeface="+mn-ea"/>
                        <a:cs typeface="+mn-cs"/>
                      </a:endParaRPr>
                    </a:p>
                    <a:p>
                      <a:pPr algn="ctr">
                        <a:lnSpc>
                          <a:spcPct val="100000"/>
                        </a:lnSpc>
                      </a:pPr>
                      <a:r>
                        <a:rPr lang="en-AU" sz="1800" kern="1200" dirty="0">
                          <a:solidFill>
                            <a:schemeClr val="tx1"/>
                          </a:solidFill>
                          <a:effectLst/>
                          <a:latin typeface="+mn-lt"/>
                          <a:ea typeface="+mn-ea"/>
                          <a:cs typeface="+mn-cs"/>
                        </a:rPr>
                        <a:t>Props</a:t>
                      </a:r>
                      <a:endParaRPr lang="en-GB" sz="1800" kern="1200" dirty="0">
                        <a:solidFill>
                          <a:schemeClr val="tx1"/>
                        </a:solidFill>
                        <a:effectLst/>
                        <a:latin typeface="+mn-lt"/>
                        <a:ea typeface="+mn-ea"/>
                        <a:cs typeface="+mn-cs"/>
                      </a:endParaRPr>
                    </a:p>
                    <a:p>
                      <a:pPr algn="ctr">
                        <a:lnSpc>
                          <a:spcPct val="100000"/>
                        </a:lnSpc>
                      </a:pPr>
                      <a:r>
                        <a:rPr lang="en-AU" sz="1800" kern="1200" dirty="0">
                          <a:solidFill>
                            <a:schemeClr val="tx1"/>
                          </a:solidFill>
                          <a:effectLst/>
                          <a:latin typeface="+mn-lt"/>
                          <a:ea typeface="+mn-ea"/>
                          <a:cs typeface="+mn-cs"/>
                        </a:rPr>
                        <a:t>Sound</a:t>
                      </a:r>
                      <a:endParaRPr lang="en-GB" sz="1800" kern="1200" dirty="0">
                        <a:solidFill>
                          <a:schemeClr val="tx1"/>
                        </a:solidFill>
                        <a:effectLst/>
                        <a:latin typeface="+mn-lt"/>
                        <a:ea typeface="+mn-ea"/>
                        <a:cs typeface="+mn-cs"/>
                      </a:endParaRPr>
                    </a:p>
                    <a:p>
                      <a:pPr algn="ctr">
                        <a:lnSpc>
                          <a:spcPct val="100000"/>
                        </a:lnSpc>
                      </a:pPr>
                      <a:r>
                        <a:rPr lang="en-AU" sz="1800" kern="1200" dirty="0">
                          <a:solidFill>
                            <a:schemeClr val="tx1"/>
                          </a:solidFill>
                          <a:effectLst/>
                          <a:latin typeface="+mn-lt"/>
                          <a:ea typeface="+mn-ea"/>
                          <a:cs typeface="+mn-cs"/>
                        </a:rPr>
                        <a:t>Technologies</a:t>
                      </a:r>
                      <a:endParaRPr lang="en-GB" sz="1800" kern="1200" dirty="0">
                        <a:solidFill>
                          <a:schemeClr val="tx1"/>
                        </a:solidFill>
                        <a:effectLst/>
                        <a:latin typeface="+mn-lt"/>
                        <a:ea typeface="+mn-ea"/>
                        <a:cs typeface="+mn-cs"/>
                      </a:endParaRPr>
                    </a:p>
                    <a:p>
                      <a:pPr algn="ctr">
                        <a:lnSpc>
                          <a:spcPct val="100000"/>
                        </a:lnSpc>
                      </a:pPr>
                      <a:endParaRPr lang="en-GB" sz="1800" dirty="0">
                        <a:solidFill>
                          <a:schemeClr val="tx1"/>
                        </a:solidFill>
                      </a:endParaRPr>
                    </a:p>
                  </a:txBody>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50196"/>
                      </a:srgbClr>
                    </a:solidFill>
                  </a:tcPr>
                </a:tc>
                <a:extLst>
                  <a:ext uri="{0D108BD9-81ED-4DB2-BD59-A6C34878D82A}">
                    <a16:rowId xmlns:a16="http://schemas.microsoft.com/office/drawing/2014/main" val="3897354919"/>
                  </a:ext>
                </a:extLst>
              </a:tr>
            </a:tbl>
          </a:graphicData>
        </a:graphic>
      </p:graphicFrame>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DB96-EC83-D7C3-7213-8D8C13093606}"/>
              </a:ext>
            </a:extLst>
          </p:cNvPr>
          <p:cNvSpPr>
            <a:spLocks noGrp="1"/>
          </p:cNvSpPr>
          <p:nvPr>
            <p:ph type="title"/>
          </p:nvPr>
        </p:nvSpPr>
        <p:spPr/>
        <p:txBody>
          <a:bodyPr/>
          <a:lstStyle/>
          <a:p>
            <a:r>
              <a:rPr lang="en-AU" dirty="0"/>
              <a:t>Reflection scaffold example</a:t>
            </a:r>
            <a:endParaRPr lang="en-GB" dirty="0"/>
          </a:p>
        </p:txBody>
      </p:sp>
      <p:sp>
        <p:nvSpPr>
          <p:cNvPr id="4" name="Oval 3" descr="&quot;2.5&quot;">
            <a:extLst>
              <a:ext uri="{FF2B5EF4-FFF2-40B4-BE49-F238E27FC236}">
                <a16:creationId xmlns:a16="http://schemas.microsoft.com/office/drawing/2014/main" id="{233957D5-8D17-ACE2-ECC4-E54FB0DEA811}"/>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2.5</a:t>
            </a:r>
            <a:endParaRPr lang="en-GB" sz="1800" dirty="0"/>
          </a:p>
        </p:txBody>
      </p:sp>
      <p:graphicFrame>
        <p:nvGraphicFramePr>
          <p:cNvPr id="7" name="Table 6">
            <a:extLst>
              <a:ext uri="{FF2B5EF4-FFF2-40B4-BE49-F238E27FC236}">
                <a16:creationId xmlns:a16="http://schemas.microsoft.com/office/drawing/2014/main" id="{4E453DB6-F0E7-05AD-8998-EAF777EED300}"/>
              </a:ext>
            </a:extLst>
          </p:cNvPr>
          <p:cNvGraphicFramePr>
            <a:graphicFrameLocks noGrp="1"/>
          </p:cNvGraphicFramePr>
          <p:nvPr>
            <p:extLst>
              <p:ext uri="{D42A27DB-BD31-4B8C-83A1-F6EECF244321}">
                <p14:modId xmlns:p14="http://schemas.microsoft.com/office/powerpoint/2010/main" val="2635281736"/>
              </p:ext>
            </p:extLst>
          </p:nvPr>
        </p:nvGraphicFramePr>
        <p:xfrm>
          <a:off x="360000" y="1260000"/>
          <a:ext cx="6371920" cy="4999941"/>
        </p:xfrm>
        <a:graphic>
          <a:graphicData uri="http://schemas.openxmlformats.org/drawingml/2006/table">
            <a:tbl>
              <a:tblPr firstRow="1" bandRow="1">
                <a:tableStyleId>{5A111915-BE36-4E01-A7E5-04B1672EAD32}</a:tableStyleId>
              </a:tblPr>
              <a:tblGrid>
                <a:gridCol w="569390">
                  <a:extLst>
                    <a:ext uri="{9D8B030D-6E8A-4147-A177-3AD203B41FA5}">
                      <a16:colId xmlns:a16="http://schemas.microsoft.com/office/drawing/2014/main" val="2870635488"/>
                    </a:ext>
                  </a:extLst>
                </a:gridCol>
                <a:gridCol w="1744355">
                  <a:extLst>
                    <a:ext uri="{9D8B030D-6E8A-4147-A177-3AD203B41FA5}">
                      <a16:colId xmlns:a16="http://schemas.microsoft.com/office/drawing/2014/main" val="3936476095"/>
                    </a:ext>
                  </a:extLst>
                </a:gridCol>
                <a:gridCol w="4058175">
                  <a:extLst>
                    <a:ext uri="{9D8B030D-6E8A-4147-A177-3AD203B41FA5}">
                      <a16:colId xmlns:a16="http://schemas.microsoft.com/office/drawing/2014/main" val="2203072862"/>
                    </a:ext>
                  </a:extLst>
                </a:gridCol>
              </a:tblGrid>
              <a:tr h="955547">
                <a:tc>
                  <a:txBody>
                    <a:bodyPr/>
                    <a:lstStyle/>
                    <a:p>
                      <a:pPr algn="ctr"/>
                      <a:r>
                        <a:rPr lang="en-AU" sz="2800" b="1" dirty="0">
                          <a:solidFill>
                            <a:schemeClr val="tx1"/>
                          </a:solidFill>
                          <a:latin typeface="Arial"/>
                        </a:rPr>
                        <a:t>I</a:t>
                      </a:r>
                      <a:endParaRPr lang="en-GB" sz="2800" b="1" dirty="0">
                        <a:solidFill>
                          <a:schemeClr val="tx1"/>
                        </a:solidFill>
                        <a:latin typeface="Aria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B8C1"/>
                    </a:solidFill>
                  </a:tcPr>
                </a:tc>
                <a:tc>
                  <a:txBody>
                    <a:bodyPr/>
                    <a:lstStyle/>
                    <a:p>
                      <a:pPr>
                        <a:lnSpc>
                          <a:spcPct val="114000"/>
                        </a:lnSpc>
                      </a:pPr>
                      <a:r>
                        <a:rPr lang="en-AU" sz="1600" dirty="0">
                          <a:solidFill>
                            <a:schemeClr val="tx1"/>
                          </a:solidFill>
                        </a:rPr>
                        <a:t>Identify your Greek chorus perspective.</a:t>
                      </a:r>
                      <a:endParaRPr lang="en-GB" sz="16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E6EA"/>
                    </a:solidFill>
                  </a:tcPr>
                </a:tc>
                <a:tc>
                  <a:txBody>
                    <a:bodyPr/>
                    <a:lstStyle/>
                    <a:p>
                      <a:pPr>
                        <a:lnSpc>
                          <a:spcPct val="114000"/>
                        </a:lnSpc>
                      </a:pPr>
                      <a:r>
                        <a:rPr lang="en-AU" sz="1600" b="0" dirty="0">
                          <a:solidFill>
                            <a:schemeClr val="tx1"/>
                          </a:solidFill>
                        </a:rPr>
                        <a:t>We created a Greek chorus about how phones make people disconnected.</a:t>
                      </a:r>
                      <a:endParaRPr lang="en-GB" sz="1600" b="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744158475"/>
                  </a:ext>
                </a:extLst>
              </a:tr>
              <a:tr h="661108">
                <a:tc>
                  <a:txBody>
                    <a:bodyPr/>
                    <a:lstStyle/>
                    <a:p>
                      <a:pPr algn="ctr"/>
                      <a:r>
                        <a:rPr lang="en-AU" sz="2800" b="1" dirty="0">
                          <a:solidFill>
                            <a:schemeClr val="tx1"/>
                          </a:solidFill>
                          <a:latin typeface="Arial"/>
                        </a:rPr>
                        <a:t>D</a:t>
                      </a:r>
                      <a:endParaRPr lang="en-GB" sz="2800" b="1" dirty="0">
                        <a:solidFill>
                          <a:schemeClr val="tx1"/>
                        </a:solidFill>
                        <a:latin typeface="Aria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CE99"/>
                    </a:solidFill>
                  </a:tcPr>
                </a:tc>
                <a:tc>
                  <a:txBody>
                    <a:bodyPr/>
                    <a:lstStyle/>
                    <a:p>
                      <a:pPr>
                        <a:lnSpc>
                          <a:spcPct val="114000"/>
                        </a:lnSpc>
                      </a:pPr>
                      <a:r>
                        <a:rPr lang="en-AU" sz="1600" b="1" dirty="0">
                          <a:solidFill>
                            <a:schemeClr val="tx1"/>
                          </a:solidFill>
                        </a:rPr>
                        <a:t>Describe what you did.</a:t>
                      </a:r>
                      <a:endParaRPr lang="en-GB" sz="1600" b="1"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DEDDF"/>
                    </a:solidFill>
                  </a:tcPr>
                </a:tc>
                <a:tc>
                  <a:txBody>
                    <a:bodyPr/>
                    <a:lstStyle/>
                    <a:p>
                      <a:pPr>
                        <a:lnSpc>
                          <a:spcPct val="114000"/>
                        </a:lnSpc>
                      </a:pPr>
                      <a:r>
                        <a:rPr lang="en-AU" sz="1600" b="0" dirty="0">
                          <a:solidFill>
                            <a:schemeClr val="tx1"/>
                          </a:solidFill>
                        </a:rPr>
                        <a:t>We used robotic voices and stood facing away from each other.</a:t>
                      </a:r>
                      <a:endParaRPr lang="en-GB" sz="1600" b="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328917568"/>
                  </a:ext>
                </a:extLst>
              </a:tr>
              <a:tr h="1544424">
                <a:tc>
                  <a:txBody>
                    <a:bodyPr/>
                    <a:lstStyle/>
                    <a:p>
                      <a:pPr algn="ctr"/>
                      <a:r>
                        <a:rPr lang="en-AU" sz="2800" b="1" dirty="0">
                          <a:solidFill>
                            <a:schemeClr val="tx1"/>
                          </a:solidFill>
                          <a:latin typeface="Arial"/>
                        </a:rPr>
                        <a:t>E</a:t>
                      </a:r>
                      <a:endParaRPr lang="en-GB" sz="2800" b="1" dirty="0">
                        <a:solidFill>
                          <a:schemeClr val="tx1"/>
                        </a:solidFill>
                        <a:latin typeface="Aria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DE79A"/>
                    </a:solidFill>
                  </a:tcPr>
                </a:tc>
                <a:tc>
                  <a:txBody>
                    <a:bodyPr/>
                    <a:lstStyle/>
                    <a:p>
                      <a:pPr>
                        <a:lnSpc>
                          <a:spcPct val="114000"/>
                        </a:lnSpc>
                      </a:pPr>
                      <a:r>
                        <a:rPr lang="en-AU" sz="1600" b="1" dirty="0">
                          <a:solidFill>
                            <a:schemeClr val="tx1"/>
                          </a:solidFill>
                        </a:rPr>
                        <a:t>Explain why you choose this.</a:t>
                      </a:r>
                      <a:endParaRPr lang="en-GB" sz="1600" b="1"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FF4CF"/>
                    </a:solidFill>
                  </a:tcPr>
                </a:tc>
                <a:tc>
                  <a:txBody>
                    <a:bodyPr/>
                    <a:lstStyle/>
                    <a:p>
                      <a:pPr>
                        <a:lnSpc>
                          <a:spcPct val="114000"/>
                        </a:lnSpc>
                      </a:pPr>
                      <a:r>
                        <a:rPr lang="en-AU" sz="1600" b="0" dirty="0">
                          <a:solidFill>
                            <a:schemeClr val="tx1"/>
                          </a:solidFill>
                        </a:rPr>
                        <a:t>We did this to highlight how disconnected we are from reality. It also challenged the audience to think about how we are physically and emotionally distant from each other. </a:t>
                      </a:r>
                      <a:endParaRPr lang="en-GB" sz="1600" b="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387745143"/>
                  </a:ext>
                </a:extLst>
              </a:tr>
              <a:tr h="1838862">
                <a:tc>
                  <a:txBody>
                    <a:bodyPr/>
                    <a:lstStyle/>
                    <a:p>
                      <a:pPr algn="ctr"/>
                      <a:r>
                        <a:rPr lang="en-AU" sz="2800" b="1" dirty="0">
                          <a:solidFill>
                            <a:schemeClr val="tx1"/>
                          </a:solidFill>
                          <a:latin typeface="Arial"/>
                        </a:rPr>
                        <a:t>A</a:t>
                      </a:r>
                      <a:endParaRPr lang="en-GB" sz="2800" b="1" dirty="0">
                        <a:solidFill>
                          <a:schemeClr val="tx1"/>
                        </a:solidFill>
                        <a:latin typeface="Aria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8CE0FF"/>
                    </a:solidFill>
                  </a:tcPr>
                </a:tc>
                <a:tc>
                  <a:txBody>
                    <a:bodyPr/>
                    <a:lstStyle/>
                    <a:p>
                      <a:pPr>
                        <a:lnSpc>
                          <a:spcPct val="114000"/>
                        </a:lnSpc>
                      </a:pPr>
                      <a:r>
                        <a:rPr lang="en-AU" sz="1600" b="1" dirty="0">
                          <a:solidFill>
                            <a:schemeClr val="tx1"/>
                          </a:solidFill>
                        </a:rPr>
                        <a:t>Analyse how you created meaning.</a:t>
                      </a:r>
                      <a:endParaRPr lang="en-GB" sz="1600" b="1"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nSpc>
                          <a:spcPct val="114000"/>
                        </a:lnSpc>
                      </a:pPr>
                      <a:r>
                        <a:rPr lang="en-AU" sz="1600" b="0" dirty="0">
                          <a:solidFill>
                            <a:schemeClr val="tx1"/>
                          </a:solidFill>
                        </a:rPr>
                        <a:t>We created an atmosphere of unity by speaking in unison and moving robotically. While this was a chorus, the monotonous tone showed we weren’t doing it as individuals as we were disconnected from ourselves and each other. </a:t>
                      </a:r>
                      <a:endParaRPr lang="en-GB" sz="1600" b="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736677221"/>
                  </a:ext>
                </a:extLst>
              </a:tr>
            </a:tbl>
          </a:graphicData>
        </a:graphic>
      </p:graphicFrame>
      <p:graphicFrame>
        <p:nvGraphicFramePr>
          <p:cNvPr id="8" name="Table 7">
            <a:extLst>
              <a:ext uri="{FF2B5EF4-FFF2-40B4-BE49-F238E27FC236}">
                <a16:creationId xmlns:a16="http://schemas.microsoft.com/office/drawing/2014/main" id="{058F6759-65F8-FE5B-8CBB-A45D1E07C5C3}"/>
              </a:ext>
            </a:extLst>
          </p:cNvPr>
          <p:cNvGraphicFramePr>
            <a:graphicFrameLocks noGrp="1"/>
          </p:cNvGraphicFramePr>
          <p:nvPr>
            <p:extLst>
              <p:ext uri="{D42A27DB-BD31-4B8C-83A1-F6EECF244321}">
                <p14:modId xmlns:p14="http://schemas.microsoft.com/office/powerpoint/2010/main" val="588247485"/>
              </p:ext>
            </p:extLst>
          </p:nvPr>
        </p:nvGraphicFramePr>
        <p:xfrm>
          <a:off x="7096010" y="1260000"/>
          <a:ext cx="4731229" cy="1975569"/>
        </p:xfrm>
        <a:graphic>
          <a:graphicData uri="http://schemas.openxmlformats.org/drawingml/2006/table">
            <a:tbl>
              <a:tblPr firstRow="1" bandRow="1">
                <a:tableStyleId>{5A111915-BE36-4E01-A7E5-04B1672EAD32}</a:tableStyleId>
              </a:tblPr>
              <a:tblGrid>
                <a:gridCol w="1829060">
                  <a:extLst>
                    <a:ext uri="{9D8B030D-6E8A-4147-A177-3AD203B41FA5}">
                      <a16:colId xmlns:a16="http://schemas.microsoft.com/office/drawing/2014/main" val="841273236"/>
                    </a:ext>
                  </a:extLst>
                </a:gridCol>
                <a:gridCol w="2902169">
                  <a:extLst>
                    <a:ext uri="{9D8B030D-6E8A-4147-A177-3AD203B41FA5}">
                      <a16:colId xmlns:a16="http://schemas.microsoft.com/office/drawing/2014/main" val="2507421098"/>
                    </a:ext>
                  </a:extLst>
                </a:gridCol>
              </a:tblGrid>
              <a:tr h="1975569">
                <a:tc>
                  <a:txBody>
                    <a:bodyPr/>
                    <a:lstStyle/>
                    <a:p>
                      <a:pPr>
                        <a:lnSpc>
                          <a:spcPct val="114000"/>
                        </a:lnSpc>
                      </a:pPr>
                      <a:r>
                        <a:rPr lang="en-AU" sz="1600" b="1" kern="1200" dirty="0">
                          <a:solidFill>
                            <a:schemeClr val="tx1"/>
                          </a:solidFill>
                          <a:effectLst/>
                          <a:latin typeface="+mn-lt"/>
                          <a:ea typeface="+mn-ea"/>
                          <a:cs typeface="+mn-cs"/>
                        </a:rPr>
                        <a:t>Use stick figures and draw the key moment from your Greek chorus.</a:t>
                      </a: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BEBEB"/>
                    </a:solidFill>
                  </a:tcPr>
                </a:tc>
                <a:tc>
                  <a:txBody>
                    <a:bodyPr/>
                    <a:lstStyle/>
                    <a:p>
                      <a:pPr>
                        <a:lnSpc>
                          <a:spcPct val="114000"/>
                        </a:lnSpc>
                      </a:pPr>
                      <a:endParaRPr lang="en-GB" sz="1600" b="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23061660"/>
                  </a:ext>
                </a:extLst>
              </a:tr>
            </a:tbl>
          </a:graphicData>
        </a:graphic>
      </p:graphicFrame>
      <p:pic>
        <p:nvPicPr>
          <p:cNvPr id="6" name="Picture 5" descr="Five stick figures showing different postures and expressions, suggesting a range of emotions.">
            <a:extLst>
              <a:ext uri="{FF2B5EF4-FFF2-40B4-BE49-F238E27FC236}">
                <a16:creationId xmlns:a16="http://schemas.microsoft.com/office/drawing/2014/main" id="{48CCADA8-9526-B78A-75F1-49B318F0AA94}"/>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42243" y="1370782"/>
            <a:ext cx="2081493" cy="1779581"/>
          </a:xfrm>
          <a:prstGeom prst="rect">
            <a:avLst/>
          </a:prstGeom>
        </p:spPr>
      </p:pic>
      <p:graphicFrame>
        <p:nvGraphicFramePr>
          <p:cNvPr id="12" name="Table 11">
            <a:extLst>
              <a:ext uri="{FF2B5EF4-FFF2-40B4-BE49-F238E27FC236}">
                <a16:creationId xmlns:a16="http://schemas.microsoft.com/office/drawing/2014/main" id="{54E0F74D-C76E-7BC4-3CE5-A5AE077D1300}"/>
              </a:ext>
            </a:extLst>
          </p:cNvPr>
          <p:cNvGraphicFramePr>
            <a:graphicFrameLocks noGrp="1"/>
          </p:cNvGraphicFramePr>
          <p:nvPr>
            <p:extLst>
              <p:ext uri="{D42A27DB-BD31-4B8C-83A1-F6EECF244321}">
                <p14:modId xmlns:p14="http://schemas.microsoft.com/office/powerpoint/2010/main" val="1111288592"/>
              </p:ext>
            </p:extLst>
          </p:nvPr>
        </p:nvGraphicFramePr>
        <p:xfrm>
          <a:off x="7096009" y="3235569"/>
          <a:ext cx="4731229" cy="3004906"/>
        </p:xfrm>
        <a:graphic>
          <a:graphicData uri="http://schemas.openxmlformats.org/drawingml/2006/table">
            <a:tbl>
              <a:tblPr firstRow="1" bandRow="1">
                <a:tableStyleId>{5A111915-BE36-4E01-A7E5-04B1672EAD32}</a:tableStyleId>
              </a:tblPr>
              <a:tblGrid>
                <a:gridCol w="1829060">
                  <a:extLst>
                    <a:ext uri="{9D8B030D-6E8A-4147-A177-3AD203B41FA5}">
                      <a16:colId xmlns:a16="http://schemas.microsoft.com/office/drawing/2014/main" val="688673724"/>
                    </a:ext>
                  </a:extLst>
                </a:gridCol>
                <a:gridCol w="2902169">
                  <a:extLst>
                    <a:ext uri="{9D8B030D-6E8A-4147-A177-3AD203B41FA5}">
                      <a16:colId xmlns:a16="http://schemas.microsoft.com/office/drawing/2014/main" val="41301780"/>
                    </a:ext>
                  </a:extLst>
                </a:gridCol>
              </a:tblGrid>
              <a:tr h="3004906">
                <a:tc>
                  <a:txBody>
                    <a:bodyPr/>
                    <a:lstStyle/>
                    <a:p>
                      <a:pPr>
                        <a:lnSpc>
                          <a:spcPct val="114000"/>
                        </a:lnSpc>
                      </a:pPr>
                      <a:r>
                        <a:rPr lang="en-AU" sz="1600" b="1" dirty="0">
                          <a:solidFill>
                            <a:schemeClr val="tx1"/>
                          </a:solidFill>
                        </a:rPr>
                        <a:t>If you could add a song to your Greek chorus, what would it be and why?</a:t>
                      </a:r>
                      <a:endParaRPr lang="en-GB" sz="1600" b="1"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EBEBEB"/>
                    </a:solidFill>
                  </a:tcPr>
                </a:tc>
                <a:tc>
                  <a:txBody>
                    <a:bodyPr/>
                    <a:lstStyle/>
                    <a:p>
                      <a:pPr>
                        <a:lnSpc>
                          <a:spcPct val="114000"/>
                        </a:lnSpc>
                      </a:pPr>
                      <a:r>
                        <a:rPr lang="en-AU" sz="1600" b="0" dirty="0">
                          <a:solidFill>
                            <a:schemeClr val="tx1"/>
                          </a:solidFill>
                        </a:rPr>
                        <a:t>Robot Rock by Daft Punk. This is an instrumental song that uses lots of robotic sounds. It is mechanical and could symbolise that we have lost our individualism as we are part of a machine, disconnected from others and ourselves.</a:t>
                      </a:r>
                      <a:endParaRPr lang="en-GB" sz="1600" b="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3378262253"/>
                  </a:ext>
                </a:extLst>
              </a:tr>
            </a:tbl>
          </a:graphicData>
        </a:graphic>
      </p:graphicFrame>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27297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277B8-8445-4DD2-6E9E-D368E48AB7A5}"/>
            </a:ext>
          </a:extLst>
        </p:cNvPr>
        <p:cNvGrpSpPr/>
        <p:nvPr/>
      </p:nvGrpSpPr>
      <p:grpSpPr>
        <a:xfrm>
          <a:off x="0" y="0"/>
          <a:ext cx="0" cy="0"/>
          <a:chOff x="0" y="0"/>
          <a:chExt cx="0" cy="0"/>
        </a:xfrm>
      </p:grpSpPr>
      <p:sp>
        <p:nvSpPr>
          <p:cNvPr id="3" name="Title 2" descr="Learning sequence 1 – improvising">
            <a:extLst>
              <a:ext uri="{FF2B5EF4-FFF2-40B4-BE49-F238E27FC236}">
                <a16:creationId xmlns:a16="http://schemas.microsoft.com/office/drawing/2014/main" id="{8F419581-478E-B51C-6745-79752378453D}"/>
              </a:ext>
            </a:extLst>
          </p:cNvPr>
          <p:cNvSpPr>
            <a:spLocks noGrp="1"/>
          </p:cNvSpPr>
          <p:nvPr>
            <p:ph type="ctrTitle"/>
          </p:nvPr>
        </p:nvSpPr>
        <p:spPr/>
        <p:txBody>
          <a:bodyPr/>
          <a:lstStyle/>
          <a:p>
            <a:r>
              <a:rPr lang="en-AU" dirty="0">
                <a:effectLst/>
                <a:latin typeface="+mj-lt"/>
                <a:ea typeface="Times New Roman" panose="02020603050405020304" pitchFamily="18" charset="0"/>
              </a:rPr>
              <a:t>Learning sequence </a:t>
            </a:r>
            <a:r>
              <a:rPr lang="en-AU" dirty="0">
                <a:effectLst/>
                <a:latin typeface="Arial"/>
                <a:ea typeface="Times New Roman" panose="02020603050405020304" pitchFamily="18" charset="0"/>
              </a:rPr>
              <a:t>3</a:t>
            </a:r>
            <a:r>
              <a:rPr lang="en-AU" dirty="0">
                <a:latin typeface="Arial"/>
                <a:ea typeface="Calibri" panose="020F0502020204030204" pitchFamily="34" charset="0"/>
              </a:rPr>
              <a:t> </a:t>
            </a:r>
            <a:r>
              <a:rPr lang="en-AU" dirty="0">
                <a:effectLst/>
                <a:latin typeface="Arial"/>
                <a:ea typeface="Calibri" panose="020F0502020204030204" pitchFamily="34" charset="0"/>
              </a:rPr>
              <a:t>– Greek chorus – movement</a:t>
            </a:r>
            <a:endParaRPr lang="en-AU" dirty="0">
              <a:latin typeface="+mj-lt"/>
            </a:endParaRPr>
          </a:p>
        </p:txBody>
      </p:sp>
      <p:pic>
        <p:nvPicPr>
          <p:cNvPr id="6" name="Picture 5">
            <a:extLst>
              <a:ext uri="{FF2B5EF4-FFF2-40B4-BE49-F238E27FC236}">
                <a16:creationId xmlns:a16="http://schemas.microsoft.com/office/drawing/2014/main" id="{3C46E319-3E5B-CCBB-8247-93ED3E28B2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2700" y="3587393"/>
            <a:ext cx="2963235" cy="2963235"/>
          </a:xfrm>
          <a:prstGeom prst="rect">
            <a:avLst/>
          </a:prstGeom>
        </p:spPr>
      </p:pic>
      <p:pic>
        <p:nvPicPr>
          <p:cNvPr id="5" name="Picture 4">
            <a:extLst>
              <a:ext uri="{FF2B5EF4-FFF2-40B4-BE49-F238E27FC236}">
                <a16:creationId xmlns:a16="http://schemas.microsoft.com/office/drawing/2014/main" id="{D4DDAB21-5629-358F-1D6C-8ABB2B29524F}"/>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5650" y="0"/>
            <a:ext cx="5086350" cy="6858000"/>
          </a:xfrm>
          <a:prstGeom prst="rect">
            <a:avLst/>
          </a:prstGeom>
        </p:spPr>
      </p:pic>
    </p:spTree>
    <p:extLst>
      <p:ext uri="{BB962C8B-B14F-4D97-AF65-F5344CB8AC3E}">
        <p14:creationId xmlns:p14="http://schemas.microsoft.com/office/powerpoint/2010/main" val="104595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4603B-0132-2C1D-D3E5-9E6E7023EDC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032B6A8-74EA-2295-5002-B941C95D08BF}"/>
              </a:ext>
            </a:extLst>
          </p:cNvPr>
          <p:cNvSpPr>
            <a:spLocks noGrp="1"/>
          </p:cNvSpPr>
          <p:nvPr>
            <p:ph type="title"/>
          </p:nvPr>
        </p:nvSpPr>
        <p:spPr/>
        <p:txBody>
          <a:bodyPr/>
          <a:lstStyle/>
          <a:p>
            <a:r>
              <a:rPr lang="en-AU" dirty="0">
                <a:latin typeface="+mj-lt"/>
              </a:rPr>
              <a:t>Learning intentions and success criteria (3)</a:t>
            </a:r>
          </a:p>
        </p:txBody>
      </p:sp>
      <p:sp>
        <p:nvSpPr>
          <p:cNvPr id="4" name="Oval 3" descr="&quot;3&quot;">
            <a:extLst>
              <a:ext uri="{FF2B5EF4-FFF2-40B4-BE49-F238E27FC236}">
                <a16:creationId xmlns:a16="http://schemas.microsoft.com/office/drawing/2014/main" id="{ADF4D833-1911-18FE-9BB0-B23C0A5346A5}"/>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t>3</a:t>
            </a:r>
            <a:endParaRPr lang="en-GB" sz="3600" dirty="0"/>
          </a:p>
        </p:txBody>
      </p:sp>
      <p:sp>
        <p:nvSpPr>
          <p:cNvPr id="3" name="TextBox 2">
            <a:extLst>
              <a:ext uri="{FF2B5EF4-FFF2-40B4-BE49-F238E27FC236}">
                <a16:creationId xmlns:a16="http://schemas.microsoft.com/office/drawing/2014/main" id="{4687B3ED-35D7-0286-E31C-31BFC403D1E7}"/>
              </a:ext>
            </a:extLst>
          </p:cNvPr>
          <p:cNvSpPr txBox="1"/>
          <p:nvPr/>
        </p:nvSpPr>
        <p:spPr>
          <a:xfrm>
            <a:off x="370416" y="1894417"/>
            <a:ext cx="11303000" cy="31745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Bef>
                <a:spcPts val="600"/>
              </a:spcBef>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Bef>
                <a:spcPts val="600"/>
              </a:spcBef>
              <a:buFont typeface="Arial" panose="020B0604020202020204" pitchFamily="34" charset="0"/>
              <a:buChar char="•"/>
            </a:pPr>
            <a:r>
              <a:rPr lang="en-AU" sz="2000" dirty="0">
                <a:effectLst/>
                <a:latin typeface="+mj-lt"/>
                <a:ea typeface="Calibri" panose="020F0502020204030204" pitchFamily="34" charset="0"/>
              </a:rPr>
              <a:t>collaboratively experiment with and manipulate movement to influence an audience’s response.</a:t>
            </a:r>
          </a:p>
          <a:p>
            <a:pPr>
              <a:lnSpc>
                <a:spcPct val="150000"/>
              </a:lnSpc>
              <a:spcBef>
                <a:spcPts val="1200"/>
              </a:spcBef>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lvl="0" indent="-342900">
              <a:lnSpc>
                <a:spcPct val="150000"/>
              </a:lnSpc>
              <a:spcBef>
                <a:spcPts val="600"/>
              </a:spcBef>
              <a:buFont typeface="Symbol" panose="05050102010706020507" pitchFamily="18" charset="2"/>
              <a:buChar char=""/>
            </a:pPr>
            <a:r>
              <a:rPr lang="en-AU" sz="2000" dirty="0">
                <a:effectLst/>
                <a:latin typeface="+mj-lt"/>
                <a:ea typeface="Calibri" panose="020F0502020204030204" pitchFamily="34" charset="0"/>
              </a:rPr>
              <a:t>collaboratively generate and develop Greek chorus moments that influence the audience</a:t>
            </a:r>
            <a:endParaRPr lang="en-GB" sz="2000" dirty="0">
              <a:effectLst/>
              <a:latin typeface="+mj-lt"/>
              <a:ea typeface="Calibri" panose="020F0502020204030204" pitchFamily="34" charset="0"/>
            </a:endParaRPr>
          </a:p>
          <a:p>
            <a:pPr marL="342900" lvl="0" indent="-342900">
              <a:lnSpc>
                <a:spcPct val="150000"/>
              </a:lnSpc>
              <a:spcBef>
                <a:spcPts val="600"/>
              </a:spcBef>
              <a:buFont typeface="Symbol" panose="05050102010706020507" pitchFamily="18" charset="2"/>
              <a:buChar char=""/>
            </a:pPr>
            <a:r>
              <a:rPr lang="en-AU" sz="2000" dirty="0">
                <a:effectLst/>
                <a:latin typeface="+mj-lt"/>
                <a:ea typeface="Calibri" panose="020F0502020204030204" pitchFamily="34" charset="0"/>
              </a:rPr>
              <a:t>take creative risks in applying and managing movement skills </a:t>
            </a:r>
          </a:p>
          <a:p>
            <a:pPr marL="342900" lvl="0" indent="-342900">
              <a:lnSpc>
                <a:spcPct val="150000"/>
              </a:lnSpc>
              <a:spcBef>
                <a:spcPts val="600"/>
              </a:spcBef>
              <a:buFont typeface="Symbol" panose="05050102010706020507" pitchFamily="18" charset="2"/>
              <a:buChar char=""/>
            </a:pPr>
            <a:r>
              <a:rPr lang="en-AU" sz="2000" dirty="0">
                <a:effectLst/>
                <a:latin typeface="+mj-lt"/>
                <a:ea typeface="Calibri" panose="020F0502020204030204" pitchFamily="34" charset="0"/>
              </a:rPr>
              <a:t>analyse the effectiveness of collaborative and devising processes.</a:t>
            </a:r>
            <a:endParaRPr lang="en-AU" sz="2000" dirty="0">
              <a:latin typeface="+mj-lt"/>
              <a:cs typeface="Arial" panose="020B0604020202020204" pitchFamily="34" charset="0"/>
            </a:endParaRPr>
          </a:p>
        </p:txBody>
      </p:sp>
      <p:sp>
        <p:nvSpPr>
          <p:cNvPr id="2" name="Slide Number Placeholder 1">
            <a:extLst>
              <a:ext uri="{FF2B5EF4-FFF2-40B4-BE49-F238E27FC236}">
                <a16:creationId xmlns:a16="http://schemas.microsoft.com/office/drawing/2014/main" id="{08AE4EB2-AD62-C363-AF0F-A3121F1E330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17</a:t>
            </a:fld>
            <a:endParaRPr lang="en-AU"/>
          </a:p>
        </p:txBody>
      </p:sp>
    </p:spTree>
    <p:extLst>
      <p:ext uri="{BB962C8B-B14F-4D97-AF65-F5344CB8AC3E}">
        <p14:creationId xmlns:p14="http://schemas.microsoft.com/office/powerpoint/2010/main" val="3689488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B93F6-E82A-880E-32A3-AED671981D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3510D6-C6C9-3227-754F-C91349399C0D}"/>
              </a:ext>
            </a:extLst>
          </p:cNvPr>
          <p:cNvSpPr>
            <a:spLocks noGrp="1"/>
          </p:cNvSpPr>
          <p:nvPr>
            <p:ph type="title"/>
          </p:nvPr>
        </p:nvSpPr>
        <p:spPr/>
        <p:txBody>
          <a:bodyPr/>
          <a:lstStyle/>
          <a:p>
            <a:r>
              <a:rPr lang="en-AU" dirty="0"/>
              <a:t>Moving in abstract</a:t>
            </a:r>
            <a:endParaRPr lang="en-GB" dirty="0"/>
          </a:p>
        </p:txBody>
      </p:sp>
      <p:sp>
        <p:nvSpPr>
          <p:cNvPr id="4" name="Oval 3" descr="&quot;3.2&quot;">
            <a:extLst>
              <a:ext uri="{FF2B5EF4-FFF2-40B4-BE49-F238E27FC236}">
                <a16:creationId xmlns:a16="http://schemas.microsoft.com/office/drawing/2014/main" id="{019A4A8F-F6E3-0192-BDFA-AF66E11C54F8}"/>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3.2</a:t>
            </a:r>
            <a:endParaRPr lang="en-GB" sz="1800" dirty="0"/>
          </a:p>
        </p:txBody>
      </p:sp>
      <p:sp>
        <p:nvSpPr>
          <p:cNvPr id="7" name="TextBox 6">
            <a:extLst>
              <a:ext uri="{FF2B5EF4-FFF2-40B4-BE49-F238E27FC236}">
                <a16:creationId xmlns:a16="http://schemas.microsoft.com/office/drawing/2014/main" id="{47006489-DEE0-31B3-A03A-C9026509350C}"/>
              </a:ext>
            </a:extLst>
          </p:cNvPr>
          <p:cNvSpPr txBox="1"/>
          <p:nvPr/>
        </p:nvSpPr>
        <p:spPr>
          <a:xfrm>
            <a:off x="2784524" y="1383237"/>
            <a:ext cx="3247200" cy="1446418"/>
          </a:xfrm>
          <a:prstGeom prst="roundRect">
            <a:avLst>
              <a:gd name="adj" fmla="val 9412"/>
            </a:avLst>
          </a:prstGeom>
          <a:solidFill>
            <a:srgbClr val="FDEDDF"/>
          </a:solidFill>
          <a:ln w="15875">
            <a:solidFill>
              <a:srgbClr val="FFCE99"/>
            </a:solidFill>
          </a:ln>
        </p:spPr>
        <p:txBody>
          <a:bodyPr wrap="square" anchor="ctr" anchorCtr="1">
            <a:noAutofit/>
          </a:bodyPr>
          <a:lstStyle/>
          <a:p>
            <a:pPr lvl="0">
              <a:lnSpc>
                <a:spcPct val="114000"/>
              </a:lnSpc>
            </a:pPr>
            <a:r>
              <a:rPr lang="en-AU" sz="2200" dirty="0">
                <a:solidFill>
                  <a:schemeClr val="tx1"/>
                </a:solidFill>
              </a:rPr>
              <a:t>What is the stimulus?</a:t>
            </a:r>
            <a:endParaRPr lang="en-GB" sz="2200" dirty="0">
              <a:solidFill>
                <a:schemeClr val="tx1"/>
              </a:solidFill>
            </a:endParaRPr>
          </a:p>
        </p:txBody>
      </p:sp>
      <p:sp>
        <p:nvSpPr>
          <p:cNvPr id="8" name="TextBox 7">
            <a:extLst>
              <a:ext uri="{FF2B5EF4-FFF2-40B4-BE49-F238E27FC236}">
                <a16:creationId xmlns:a16="http://schemas.microsoft.com/office/drawing/2014/main" id="{22FFFC7E-ED53-51C1-58BF-B2FD8B10DF46}"/>
              </a:ext>
            </a:extLst>
          </p:cNvPr>
          <p:cNvSpPr txBox="1"/>
          <p:nvPr/>
        </p:nvSpPr>
        <p:spPr>
          <a:xfrm>
            <a:off x="6326866" y="1383237"/>
            <a:ext cx="3247200" cy="1446418"/>
          </a:xfrm>
          <a:prstGeom prst="roundRect">
            <a:avLst>
              <a:gd name="adj" fmla="val 9412"/>
            </a:avLst>
          </a:prstGeom>
          <a:solidFill>
            <a:srgbClr val="D1EEEA"/>
          </a:solidFill>
          <a:ln w="15875">
            <a:solidFill>
              <a:srgbClr val="8CDBE5"/>
            </a:solidFill>
          </a:ln>
        </p:spPr>
        <p:txBody>
          <a:bodyPr wrap="square" anchor="ctr" anchorCtr="1">
            <a:noAutofit/>
          </a:bodyPr>
          <a:lstStyle/>
          <a:p>
            <a:pPr lvl="0">
              <a:lnSpc>
                <a:spcPct val="114000"/>
              </a:lnSpc>
            </a:pPr>
            <a:r>
              <a:rPr lang="en-AU" sz="2200" dirty="0">
                <a:solidFill>
                  <a:schemeClr val="tx1"/>
                </a:solidFill>
              </a:rPr>
              <a:t>What can it look, </a:t>
            </a:r>
            <a:br>
              <a:rPr lang="en-AU" sz="2200" dirty="0">
                <a:solidFill>
                  <a:schemeClr val="tx1"/>
                </a:solidFill>
              </a:rPr>
            </a:br>
            <a:r>
              <a:rPr lang="en-AU" sz="2200" dirty="0">
                <a:solidFill>
                  <a:schemeClr val="tx1"/>
                </a:solidFill>
              </a:rPr>
              <a:t>sound and feel like? List 20 words.</a:t>
            </a:r>
            <a:endParaRPr lang="en-GB" sz="2200" dirty="0">
              <a:solidFill>
                <a:schemeClr val="tx1"/>
              </a:solidFill>
            </a:endParaRPr>
          </a:p>
        </p:txBody>
      </p:sp>
      <p:sp>
        <p:nvSpPr>
          <p:cNvPr id="11" name="TextBox 10">
            <a:extLst>
              <a:ext uri="{FF2B5EF4-FFF2-40B4-BE49-F238E27FC236}">
                <a16:creationId xmlns:a16="http://schemas.microsoft.com/office/drawing/2014/main" id="{0DFFE4B1-A7D1-F1F0-8092-858A2E41949C}"/>
              </a:ext>
            </a:extLst>
          </p:cNvPr>
          <p:cNvSpPr txBox="1"/>
          <p:nvPr/>
        </p:nvSpPr>
        <p:spPr>
          <a:xfrm>
            <a:off x="1028343" y="3017377"/>
            <a:ext cx="3247200" cy="1446418"/>
          </a:xfrm>
          <a:prstGeom prst="roundRect">
            <a:avLst>
              <a:gd name="adj" fmla="val 9412"/>
            </a:avLst>
          </a:prstGeom>
          <a:solidFill>
            <a:srgbClr val="FFE6EA"/>
          </a:solidFill>
          <a:ln w="15875">
            <a:solidFill>
              <a:srgbClr val="FFB8C1"/>
            </a:solidFill>
          </a:ln>
        </p:spPr>
        <p:txBody>
          <a:bodyPr wrap="square" anchor="ctr" anchorCtr="1">
            <a:noAutofit/>
          </a:bodyPr>
          <a:lstStyle/>
          <a:p>
            <a:pPr lvl="0">
              <a:lnSpc>
                <a:spcPct val="114000"/>
              </a:lnSpc>
            </a:pPr>
            <a:r>
              <a:rPr lang="en-AU" sz="2200" dirty="0">
                <a:solidFill>
                  <a:schemeClr val="tx1"/>
                </a:solidFill>
              </a:rPr>
              <a:t>What are the obvious ideas (cliches)?</a:t>
            </a:r>
            <a:endParaRPr lang="en-GB" sz="2200" dirty="0">
              <a:solidFill>
                <a:schemeClr val="tx1"/>
              </a:solidFill>
            </a:endParaRPr>
          </a:p>
        </p:txBody>
      </p:sp>
      <p:sp>
        <p:nvSpPr>
          <p:cNvPr id="9" name="TextBox 8">
            <a:extLst>
              <a:ext uri="{FF2B5EF4-FFF2-40B4-BE49-F238E27FC236}">
                <a16:creationId xmlns:a16="http://schemas.microsoft.com/office/drawing/2014/main" id="{E9943750-12C9-76F8-7953-AD430A2F37CB}"/>
              </a:ext>
            </a:extLst>
          </p:cNvPr>
          <p:cNvSpPr txBox="1"/>
          <p:nvPr/>
        </p:nvSpPr>
        <p:spPr>
          <a:xfrm>
            <a:off x="4555695" y="3017377"/>
            <a:ext cx="3247200" cy="1446418"/>
          </a:xfrm>
          <a:prstGeom prst="roundRect">
            <a:avLst>
              <a:gd name="adj" fmla="val 9412"/>
            </a:avLst>
          </a:prstGeom>
          <a:solidFill>
            <a:srgbClr val="E6E1FD"/>
          </a:solidFill>
          <a:ln w="15875">
            <a:solidFill>
              <a:srgbClr val="CEBFFF"/>
            </a:solidFill>
          </a:ln>
        </p:spPr>
        <p:txBody>
          <a:bodyPr wrap="square" anchor="ctr" anchorCtr="1">
            <a:noAutofit/>
          </a:bodyPr>
          <a:lstStyle/>
          <a:p>
            <a:pPr lvl="0">
              <a:lnSpc>
                <a:spcPct val="114000"/>
              </a:lnSpc>
            </a:pPr>
            <a:r>
              <a:rPr lang="en-AU" sz="2200" dirty="0">
                <a:solidFill>
                  <a:schemeClr val="tx1"/>
                </a:solidFill>
              </a:rPr>
              <a:t>What is it like? </a:t>
            </a:r>
            <a:br>
              <a:rPr lang="en-AU" sz="2200" dirty="0">
                <a:solidFill>
                  <a:schemeClr val="tx1"/>
                </a:solidFill>
              </a:rPr>
            </a:br>
            <a:r>
              <a:rPr lang="en-AU" sz="2200" dirty="0">
                <a:solidFill>
                  <a:schemeClr val="tx1"/>
                </a:solidFill>
              </a:rPr>
              <a:t>Create a simile.</a:t>
            </a:r>
            <a:endParaRPr lang="en-GB" sz="2200" dirty="0">
              <a:solidFill>
                <a:schemeClr val="tx1"/>
              </a:solidFill>
            </a:endParaRPr>
          </a:p>
        </p:txBody>
      </p:sp>
      <p:sp>
        <p:nvSpPr>
          <p:cNvPr id="10" name="TextBox 9">
            <a:extLst>
              <a:ext uri="{FF2B5EF4-FFF2-40B4-BE49-F238E27FC236}">
                <a16:creationId xmlns:a16="http://schemas.microsoft.com/office/drawing/2014/main" id="{C03D8E3E-7CDF-8AE0-209A-99948A0F8ADE}"/>
              </a:ext>
            </a:extLst>
          </p:cNvPr>
          <p:cNvSpPr txBox="1"/>
          <p:nvPr/>
        </p:nvSpPr>
        <p:spPr>
          <a:xfrm>
            <a:off x="8083047" y="3017377"/>
            <a:ext cx="3247200" cy="1446418"/>
          </a:xfrm>
          <a:prstGeom prst="roundRect">
            <a:avLst>
              <a:gd name="adj" fmla="val 9412"/>
            </a:avLst>
          </a:prstGeom>
          <a:solidFill>
            <a:srgbClr val="FFF4CF"/>
          </a:solidFill>
          <a:ln w="15875">
            <a:solidFill>
              <a:srgbClr val="FDE79A"/>
            </a:solidFill>
          </a:ln>
        </p:spPr>
        <p:txBody>
          <a:bodyPr wrap="square" anchor="ctr" anchorCtr="1">
            <a:noAutofit/>
          </a:bodyPr>
          <a:lstStyle/>
          <a:p>
            <a:pPr lvl="0">
              <a:lnSpc>
                <a:spcPct val="114000"/>
              </a:lnSpc>
            </a:pPr>
            <a:r>
              <a:rPr lang="en-AU" sz="2200" dirty="0">
                <a:solidFill>
                  <a:schemeClr val="tx1"/>
                </a:solidFill>
              </a:rPr>
              <a:t>What else do we know about it?</a:t>
            </a:r>
            <a:endParaRPr lang="en-GB" sz="2200" dirty="0">
              <a:solidFill>
                <a:schemeClr val="tx1"/>
              </a:solidFill>
            </a:endParaRPr>
          </a:p>
        </p:txBody>
      </p:sp>
      <p:sp>
        <p:nvSpPr>
          <p:cNvPr id="12" name="TextBox 11">
            <a:extLst>
              <a:ext uri="{FF2B5EF4-FFF2-40B4-BE49-F238E27FC236}">
                <a16:creationId xmlns:a16="http://schemas.microsoft.com/office/drawing/2014/main" id="{27E14FF3-69AC-0012-FCE7-8B9FED5EADAB}"/>
              </a:ext>
            </a:extLst>
          </p:cNvPr>
          <p:cNvSpPr txBox="1"/>
          <p:nvPr/>
        </p:nvSpPr>
        <p:spPr>
          <a:xfrm>
            <a:off x="2784524" y="4696064"/>
            <a:ext cx="3247200" cy="1446418"/>
          </a:xfrm>
          <a:prstGeom prst="roundRect">
            <a:avLst>
              <a:gd name="adj" fmla="val 9412"/>
            </a:avLst>
          </a:prstGeom>
          <a:solidFill>
            <a:srgbClr val="CBEDFD"/>
          </a:solidFill>
          <a:ln w="15875">
            <a:solidFill>
              <a:srgbClr val="8CE0FF"/>
            </a:solidFill>
          </a:ln>
        </p:spPr>
        <p:txBody>
          <a:bodyPr wrap="square" anchor="ctr" anchorCtr="1">
            <a:noAutofit/>
          </a:bodyPr>
          <a:lstStyle/>
          <a:p>
            <a:pPr lvl="0">
              <a:lnSpc>
                <a:spcPct val="114000"/>
              </a:lnSpc>
            </a:pPr>
            <a:r>
              <a:rPr lang="en-AU" sz="2200" dirty="0">
                <a:solidFill>
                  <a:schemeClr val="tx1"/>
                </a:solidFill>
              </a:rPr>
              <a:t>What types of movement does it evoke?</a:t>
            </a:r>
            <a:endParaRPr lang="en-GB" sz="2200" dirty="0">
              <a:solidFill>
                <a:schemeClr val="tx1"/>
              </a:solidFill>
            </a:endParaRPr>
          </a:p>
        </p:txBody>
      </p:sp>
      <p:sp>
        <p:nvSpPr>
          <p:cNvPr id="13" name="TextBox 12">
            <a:extLst>
              <a:ext uri="{FF2B5EF4-FFF2-40B4-BE49-F238E27FC236}">
                <a16:creationId xmlns:a16="http://schemas.microsoft.com/office/drawing/2014/main" id="{505396A4-BF79-0C6E-F432-97F4A5CB9A7C}"/>
              </a:ext>
            </a:extLst>
          </p:cNvPr>
          <p:cNvSpPr txBox="1"/>
          <p:nvPr/>
        </p:nvSpPr>
        <p:spPr>
          <a:xfrm>
            <a:off x="6326866" y="4696064"/>
            <a:ext cx="3247200" cy="1446418"/>
          </a:xfrm>
          <a:prstGeom prst="roundRect">
            <a:avLst>
              <a:gd name="adj" fmla="val 9412"/>
            </a:avLst>
          </a:prstGeom>
          <a:solidFill>
            <a:srgbClr val="DBFADF"/>
          </a:solidFill>
          <a:ln w="15875">
            <a:solidFill>
              <a:srgbClr val="A8EDB3"/>
            </a:solidFill>
          </a:ln>
        </p:spPr>
        <p:txBody>
          <a:bodyPr wrap="square" anchor="ctr" anchorCtr="1">
            <a:noAutofit/>
          </a:bodyPr>
          <a:lstStyle/>
          <a:p>
            <a:pPr lvl="0">
              <a:lnSpc>
                <a:spcPct val="114000"/>
              </a:lnSpc>
            </a:pPr>
            <a:r>
              <a:rPr lang="en-AU" sz="2200" dirty="0">
                <a:solidFill>
                  <a:schemeClr val="tx1"/>
                </a:solidFill>
              </a:rPr>
              <a:t>What emotions does it bring up?</a:t>
            </a:r>
            <a:endParaRPr lang="en-GB" sz="2200" dirty="0">
              <a:solidFill>
                <a:schemeClr val="tx1"/>
              </a:solidFill>
            </a:endParaRPr>
          </a:p>
        </p:txBody>
      </p:sp>
      <p:sp>
        <p:nvSpPr>
          <p:cNvPr id="3" name="Slide Number Placeholder 2">
            <a:extLst>
              <a:ext uri="{FF2B5EF4-FFF2-40B4-BE49-F238E27FC236}">
                <a16:creationId xmlns:a16="http://schemas.microsoft.com/office/drawing/2014/main" id="{3E3D0501-4C8C-026E-EAC9-E0464DFF6DF5}"/>
              </a:ext>
              <a:ext uri="{C183D7F6-B498-43B3-948B-1728B52AA6E4}">
                <adec:decorative xmlns:adec="http://schemas.microsoft.com/office/drawing/2017/decorative" val="1"/>
              </a:ext>
            </a:extLst>
          </p:cNvPr>
          <p:cNvSpPr>
            <a:spLocks noGrp="1"/>
          </p:cNvSpPr>
          <p:nvPr>
            <p:ph type="sldNum" sz="quarter" idx="12"/>
          </p:nvPr>
        </p:nvSpPr>
        <p:spPr/>
        <p:txBody>
          <a:bodyPr anchor="ctr" anchorCtr="1"/>
          <a:lstStyle/>
          <a:p>
            <a:pPr algn="l"/>
            <a:fld id="{10A01DC5-1685-4615-8240-15192985C6A2}" type="slidenum">
              <a:rPr lang="en-AU" smtClean="0"/>
              <a:pPr algn="l"/>
              <a:t>18</a:t>
            </a:fld>
            <a:endParaRPr lang="en-AU"/>
          </a:p>
        </p:txBody>
      </p:sp>
    </p:spTree>
    <p:extLst>
      <p:ext uri="{BB962C8B-B14F-4D97-AF65-F5344CB8AC3E}">
        <p14:creationId xmlns:p14="http://schemas.microsoft.com/office/powerpoint/2010/main" val="25647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4874D7-B38E-66B2-4C20-96886C65C3A9}"/>
              </a:ext>
            </a:extLst>
          </p:cNvPr>
          <p:cNvSpPr>
            <a:spLocks noGrp="1"/>
          </p:cNvSpPr>
          <p:nvPr>
            <p:ph type="title"/>
          </p:nvPr>
        </p:nvSpPr>
        <p:spPr/>
        <p:txBody>
          <a:bodyPr/>
          <a:lstStyle/>
          <a:p>
            <a:r>
              <a:rPr lang="en-AU" dirty="0"/>
              <a:t>Descriptive words</a:t>
            </a:r>
            <a:endParaRPr lang="en-GB" dirty="0"/>
          </a:p>
        </p:txBody>
      </p:sp>
      <p:sp>
        <p:nvSpPr>
          <p:cNvPr id="5" name="Oval 4" descr="&quot;3.3&quot;">
            <a:extLst>
              <a:ext uri="{FF2B5EF4-FFF2-40B4-BE49-F238E27FC236}">
                <a16:creationId xmlns:a16="http://schemas.microsoft.com/office/drawing/2014/main" id="{3916DE51-C4A1-1D58-7263-065E356E5193}"/>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3.3</a:t>
            </a:r>
            <a:endParaRPr lang="en-GB" sz="1800" dirty="0"/>
          </a:p>
        </p:txBody>
      </p:sp>
      <p:graphicFrame>
        <p:nvGraphicFramePr>
          <p:cNvPr id="7" name="Table 6">
            <a:extLst>
              <a:ext uri="{FF2B5EF4-FFF2-40B4-BE49-F238E27FC236}">
                <a16:creationId xmlns:a16="http://schemas.microsoft.com/office/drawing/2014/main" id="{6B6B35FD-1AA6-808E-B8FC-6FFC1785994A}"/>
              </a:ext>
            </a:extLst>
          </p:cNvPr>
          <p:cNvGraphicFramePr>
            <a:graphicFrameLocks noGrp="1"/>
          </p:cNvGraphicFramePr>
          <p:nvPr>
            <p:extLst>
              <p:ext uri="{D42A27DB-BD31-4B8C-83A1-F6EECF244321}">
                <p14:modId xmlns:p14="http://schemas.microsoft.com/office/powerpoint/2010/main" val="1768716570"/>
              </p:ext>
            </p:extLst>
          </p:nvPr>
        </p:nvGraphicFramePr>
        <p:xfrm>
          <a:off x="359998" y="1644996"/>
          <a:ext cx="11484000" cy="4069155"/>
        </p:xfrm>
        <a:graphic>
          <a:graphicData uri="http://schemas.openxmlformats.org/drawingml/2006/table">
            <a:tbl>
              <a:tblPr firstRow="1" bandRow="1">
                <a:tableStyleId>{2D5ABB26-0587-4C30-8999-92F81FD0307C}</a:tableStyleId>
              </a:tblPr>
              <a:tblGrid>
                <a:gridCol w="2296800">
                  <a:extLst>
                    <a:ext uri="{9D8B030D-6E8A-4147-A177-3AD203B41FA5}">
                      <a16:colId xmlns:a16="http://schemas.microsoft.com/office/drawing/2014/main" val="1238308543"/>
                    </a:ext>
                  </a:extLst>
                </a:gridCol>
                <a:gridCol w="2296800">
                  <a:extLst>
                    <a:ext uri="{9D8B030D-6E8A-4147-A177-3AD203B41FA5}">
                      <a16:colId xmlns:a16="http://schemas.microsoft.com/office/drawing/2014/main" val="877591424"/>
                    </a:ext>
                  </a:extLst>
                </a:gridCol>
                <a:gridCol w="2296800">
                  <a:extLst>
                    <a:ext uri="{9D8B030D-6E8A-4147-A177-3AD203B41FA5}">
                      <a16:colId xmlns:a16="http://schemas.microsoft.com/office/drawing/2014/main" val="2341304206"/>
                    </a:ext>
                  </a:extLst>
                </a:gridCol>
                <a:gridCol w="2296800">
                  <a:extLst>
                    <a:ext uri="{9D8B030D-6E8A-4147-A177-3AD203B41FA5}">
                      <a16:colId xmlns:a16="http://schemas.microsoft.com/office/drawing/2014/main" val="3128404779"/>
                    </a:ext>
                  </a:extLst>
                </a:gridCol>
                <a:gridCol w="2296800">
                  <a:extLst>
                    <a:ext uri="{9D8B030D-6E8A-4147-A177-3AD203B41FA5}">
                      <a16:colId xmlns:a16="http://schemas.microsoft.com/office/drawing/2014/main" val="2797285011"/>
                    </a:ext>
                  </a:extLst>
                </a:gridCol>
              </a:tblGrid>
              <a:tr h="813831">
                <a:tc>
                  <a:txBody>
                    <a:bodyPr/>
                    <a:lstStyle/>
                    <a:p>
                      <a:pPr algn="ctr"/>
                      <a:r>
                        <a:rPr lang="en-AU" sz="2400" dirty="0">
                          <a:solidFill>
                            <a:schemeClr val="tx1"/>
                          </a:solidFill>
                        </a:rPr>
                        <a:t>Tense</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400" dirty="0">
                          <a:solidFill>
                            <a:schemeClr val="tx1"/>
                          </a:solidFill>
                        </a:rPr>
                        <a:t>Commanding</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400" dirty="0">
                          <a:solidFill>
                            <a:schemeClr val="tx1"/>
                          </a:solidFill>
                        </a:rPr>
                        <a:t>Resonant</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400" dirty="0">
                          <a:solidFill>
                            <a:schemeClr val="tx1"/>
                          </a:solidFill>
                        </a:rPr>
                        <a:t>Deliberate</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400" dirty="0">
                          <a:solidFill>
                            <a:schemeClr val="tx1"/>
                          </a:solidFill>
                        </a:rPr>
                        <a:t>Minimalist</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extLst>
                  <a:ext uri="{0D108BD9-81ED-4DB2-BD59-A6C34878D82A}">
                    <a16:rowId xmlns:a16="http://schemas.microsoft.com/office/drawing/2014/main" val="430554422"/>
                  </a:ext>
                </a:extLst>
              </a:tr>
              <a:tr h="813831">
                <a:tc>
                  <a:txBody>
                    <a:bodyPr/>
                    <a:lstStyle/>
                    <a:p>
                      <a:pPr algn="ctr"/>
                      <a:r>
                        <a:rPr lang="en-AU" sz="2400" dirty="0">
                          <a:solidFill>
                            <a:schemeClr val="tx1"/>
                          </a:solidFill>
                        </a:rPr>
                        <a:t>Ethereal</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400" dirty="0">
                          <a:solidFill>
                            <a:schemeClr val="tx1"/>
                          </a:solidFill>
                        </a:rPr>
                        <a:t>Vulnerable</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400" dirty="0">
                          <a:solidFill>
                            <a:schemeClr val="tx1"/>
                          </a:solidFill>
                        </a:rPr>
                        <a:t>Piercing</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400" dirty="0">
                          <a:solidFill>
                            <a:schemeClr val="tx1"/>
                          </a:solidFill>
                        </a:rPr>
                        <a:t>Erratic</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400" dirty="0">
                          <a:solidFill>
                            <a:schemeClr val="tx1"/>
                          </a:solidFill>
                        </a:rPr>
                        <a:t>Opulent</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extLst>
                  <a:ext uri="{0D108BD9-81ED-4DB2-BD59-A6C34878D82A}">
                    <a16:rowId xmlns:a16="http://schemas.microsoft.com/office/drawing/2014/main" val="3892900122"/>
                  </a:ext>
                </a:extLst>
              </a:tr>
              <a:tr h="813831">
                <a:tc>
                  <a:txBody>
                    <a:bodyPr/>
                    <a:lstStyle/>
                    <a:p>
                      <a:pPr algn="ctr"/>
                      <a:r>
                        <a:rPr lang="en-AU" sz="2400" dirty="0">
                          <a:solidFill>
                            <a:schemeClr val="tx1"/>
                          </a:solidFill>
                        </a:rPr>
                        <a:t>Menacing</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400" dirty="0">
                          <a:solidFill>
                            <a:schemeClr val="tx1"/>
                          </a:solidFill>
                        </a:rPr>
                        <a:t>Animated</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400" dirty="0">
                          <a:solidFill>
                            <a:schemeClr val="tx1"/>
                          </a:solidFill>
                        </a:rPr>
                        <a:t>Monotonous</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400" dirty="0">
                          <a:solidFill>
                            <a:schemeClr val="tx1"/>
                          </a:solidFill>
                        </a:rPr>
                        <a:t>Graceful</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400" dirty="0">
                          <a:solidFill>
                            <a:schemeClr val="tx1"/>
                          </a:solidFill>
                        </a:rPr>
                        <a:t>Claustrophobic</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extLst>
                  <a:ext uri="{0D108BD9-81ED-4DB2-BD59-A6C34878D82A}">
                    <a16:rowId xmlns:a16="http://schemas.microsoft.com/office/drawing/2014/main" val="1748185606"/>
                  </a:ext>
                </a:extLst>
              </a:tr>
              <a:tr h="813831">
                <a:tc>
                  <a:txBody>
                    <a:bodyPr/>
                    <a:lstStyle/>
                    <a:p>
                      <a:pPr algn="ctr"/>
                      <a:r>
                        <a:rPr lang="en-AU" sz="2400" dirty="0">
                          <a:solidFill>
                            <a:schemeClr val="tx1"/>
                          </a:solidFill>
                        </a:rPr>
                        <a:t>Spirited</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400" dirty="0">
                          <a:solidFill>
                            <a:schemeClr val="tx1"/>
                          </a:solidFill>
                        </a:rPr>
                        <a:t>Brooding</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400" dirty="0">
                          <a:solidFill>
                            <a:schemeClr val="tx1"/>
                          </a:solidFill>
                        </a:rPr>
                        <a:t>Booming</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400" dirty="0">
                          <a:solidFill>
                            <a:schemeClr val="tx1"/>
                          </a:solidFill>
                        </a:rPr>
                        <a:t>Rigid</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400" dirty="0">
                          <a:solidFill>
                            <a:schemeClr val="tx1"/>
                          </a:solidFill>
                        </a:rPr>
                        <a:t>Gloomy </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extLst>
                  <a:ext uri="{0D108BD9-81ED-4DB2-BD59-A6C34878D82A}">
                    <a16:rowId xmlns:a16="http://schemas.microsoft.com/office/drawing/2014/main" val="1025106496"/>
                  </a:ext>
                </a:extLst>
              </a:tr>
              <a:tr h="813831">
                <a:tc>
                  <a:txBody>
                    <a:bodyPr/>
                    <a:lstStyle/>
                    <a:p>
                      <a:pPr algn="ctr"/>
                      <a:r>
                        <a:rPr lang="en-AU" sz="2400" dirty="0">
                          <a:solidFill>
                            <a:schemeClr val="tx1"/>
                          </a:solidFill>
                        </a:rPr>
                        <a:t>Sombre</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400">
                          <a:solidFill>
                            <a:schemeClr val="tx1"/>
                          </a:solidFill>
                        </a:rPr>
                        <a:t>Charismatic</a:t>
                      </a:r>
                      <a:endParaRPr lang="en-GB" sz="240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400">
                          <a:solidFill>
                            <a:schemeClr val="tx1"/>
                          </a:solidFill>
                        </a:rPr>
                        <a:t>Breathy</a:t>
                      </a:r>
                      <a:endParaRPr lang="en-GB" sz="240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400" dirty="0">
                          <a:solidFill>
                            <a:schemeClr val="tx1"/>
                          </a:solidFill>
                        </a:rPr>
                        <a:t>Jagged</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400" dirty="0">
                          <a:solidFill>
                            <a:schemeClr val="tx1"/>
                          </a:solidFill>
                        </a:rPr>
                        <a:t>Dynamic</a:t>
                      </a:r>
                      <a:endParaRPr lang="en-GB" sz="24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extLst>
                  <a:ext uri="{0D108BD9-81ED-4DB2-BD59-A6C34878D82A}">
                    <a16:rowId xmlns:a16="http://schemas.microsoft.com/office/drawing/2014/main" val="1160381312"/>
                  </a:ext>
                </a:extLst>
              </a:tr>
            </a:tbl>
          </a:graphicData>
        </a:graphic>
      </p:graphicFrame>
      <p:sp>
        <p:nvSpPr>
          <p:cNvPr id="2" name="Slide Number Placeholder 1">
            <a:extLst>
              <a:ext uri="{FF2B5EF4-FFF2-40B4-BE49-F238E27FC236}">
                <a16:creationId xmlns:a16="http://schemas.microsoft.com/office/drawing/2014/main" id="{60CF0F04-30AE-FBB5-93BF-E2B7837B88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294787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rPr>
              <a:t>From me to we – exploring collaboration through devising</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t>Stage 5 drama</a:t>
            </a:r>
          </a:p>
        </p:txBody>
      </p:sp>
      <p:pic>
        <p:nvPicPr>
          <p:cNvPr id="6" name="Picture Placeholder 5">
            <a:extLst>
              <a:ext uri="{FF2B5EF4-FFF2-40B4-BE49-F238E27FC236}">
                <a16:creationId xmlns:a16="http://schemas.microsoft.com/office/drawing/2014/main" id="{11DD2425-679E-EC2E-0045-0C53928FF38E}"/>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96C5A60-C81F-AA20-C081-883651CF82D5}"/>
              </a:ext>
            </a:extLst>
          </p:cNvPr>
          <p:cNvSpPr>
            <a:spLocks noGrp="1"/>
          </p:cNvSpPr>
          <p:nvPr>
            <p:ph type="title"/>
          </p:nvPr>
        </p:nvSpPr>
        <p:spPr/>
        <p:txBody>
          <a:bodyPr/>
          <a:lstStyle/>
          <a:p>
            <a:r>
              <a:rPr lang="en-AU" dirty="0"/>
              <a:t>Collaborative images</a:t>
            </a:r>
            <a:endParaRPr lang="en-GB" dirty="0"/>
          </a:p>
        </p:txBody>
      </p:sp>
      <p:sp>
        <p:nvSpPr>
          <p:cNvPr id="5" name="Oval 4" descr="&quot;3.5&quot;">
            <a:extLst>
              <a:ext uri="{FF2B5EF4-FFF2-40B4-BE49-F238E27FC236}">
                <a16:creationId xmlns:a16="http://schemas.microsoft.com/office/drawing/2014/main" id="{2E347083-3A1B-E6BA-4EE8-110BD7BD1B04}"/>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3.5</a:t>
            </a:r>
            <a:endParaRPr lang="en-GB" sz="1800" dirty="0"/>
          </a:p>
        </p:txBody>
      </p:sp>
      <p:pic>
        <p:nvPicPr>
          <p:cNvPr id="10" name="Picture 9" descr="Overlapping translucent coloured discs in pink, orange, blue, teal, yellow, and purple.">
            <a:extLst>
              <a:ext uri="{FF2B5EF4-FFF2-40B4-BE49-F238E27FC236}">
                <a16:creationId xmlns:a16="http://schemas.microsoft.com/office/drawing/2014/main" id="{6E3BC482-57A6-ACBD-ACF4-05840E1326B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00219" y="1232695"/>
            <a:ext cx="3399314" cy="2178204"/>
          </a:xfrm>
          <a:prstGeom prst="rect">
            <a:avLst/>
          </a:prstGeom>
        </p:spPr>
      </p:pic>
      <p:pic>
        <p:nvPicPr>
          <p:cNvPr id="16" name="Picture 15" descr="Hands of diverse skin tones reaching towards each other against a blue sky.&#10;&#10;">
            <a:extLst>
              <a:ext uri="{FF2B5EF4-FFF2-40B4-BE49-F238E27FC236}">
                <a16:creationId xmlns:a16="http://schemas.microsoft.com/office/drawing/2014/main" id="{49E32ACD-A06C-92CE-D033-FB56A892F21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96343" y="1232695"/>
            <a:ext cx="3399314" cy="2178204"/>
          </a:xfrm>
          <a:prstGeom prst="rect">
            <a:avLst/>
          </a:prstGeom>
        </p:spPr>
      </p:pic>
      <p:pic>
        <p:nvPicPr>
          <p:cNvPr id="12" name="Picture 11" descr="A colourful jigsaw puzzle in progress on a table by a window.">
            <a:extLst>
              <a:ext uri="{FF2B5EF4-FFF2-40B4-BE49-F238E27FC236}">
                <a16:creationId xmlns:a16="http://schemas.microsoft.com/office/drawing/2014/main" id="{0D7DC57E-1874-BF6B-4284-71A4AD6A097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92467" y="1232695"/>
            <a:ext cx="3399314" cy="2178204"/>
          </a:xfrm>
          <a:prstGeom prst="rect">
            <a:avLst/>
          </a:prstGeom>
        </p:spPr>
      </p:pic>
      <p:pic>
        <p:nvPicPr>
          <p:cNvPr id="8" name="Picture 7" descr="Concentric ripples on a calm water surface with reflections of light and dark shapes.">
            <a:extLst>
              <a:ext uri="{FF2B5EF4-FFF2-40B4-BE49-F238E27FC236}">
                <a16:creationId xmlns:a16="http://schemas.microsoft.com/office/drawing/2014/main" id="{17E06CA5-677E-038E-657A-A9D3F40515E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00219" y="3731404"/>
            <a:ext cx="3399314" cy="2178204"/>
          </a:xfrm>
          <a:prstGeom prst="rect">
            <a:avLst/>
          </a:prstGeom>
        </p:spPr>
      </p:pic>
      <p:pic>
        <p:nvPicPr>
          <p:cNvPr id="14" name="Picture 13" descr="Colourful jigsaw puzzle on a table near a window, with scattered pieces and a blurred outdoor view.">
            <a:extLst>
              <a:ext uri="{FF2B5EF4-FFF2-40B4-BE49-F238E27FC236}">
                <a16:creationId xmlns:a16="http://schemas.microsoft.com/office/drawing/2014/main" id="{7948B64E-4801-0B13-7521-17FD82A2C71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396343" y="3714577"/>
            <a:ext cx="3399314" cy="2178204"/>
          </a:xfrm>
          <a:prstGeom prst="rect">
            <a:avLst/>
          </a:prstGeom>
        </p:spPr>
      </p:pic>
      <p:pic>
        <p:nvPicPr>
          <p:cNvPr id="18" name="Picture 17" descr="A tree split into two halves: one lush with green leaves, the other with barren branches against a cloudy sky.">
            <a:extLst>
              <a:ext uri="{FF2B5EF4-FFF2-40B4-BE49-F238E27FC236}">
                <a16:creationId xmlns:a16="http://schemas.microsoft.com/office/drawing/2014/main" id="{4358A45E-78BE-C5FB-A14B-CCF6C8381A9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092468" y="3714577"/>
            <a:ext cx="3399314" cy="2178204"/>
          </a:xfrm>
          <a:prstGeom prst="rect">
            <a:avLst/>
          </a:prstGeom>
        </p:spPr>
      </p:pic>
      <p:sp>
        <p:nvSpPr>
          <p:cNvPr id="20" name="TextBox 19">
            <a:extLst>
              <a:ext uri="{FF2B5EF4-FFF2-40B4-BE49-F238E27FC236}">
                <a16:creationId xmlns:a16="http://schemas.microsoft.com/office/drawing/2014/main" id="{5D7A26AC-5521-553A-B778-FC995D054C07}"/>
              </a:ext>
            </a:extLst>
          </p:cNvPr>
          <p:cNvSpPr txBox="1"/>
          <p:nvPr/>
        </p:nvSpPr>
        <p:spPr>
          <a:xfrm>
            <a:off x="608771" y="6024550"/>
            <a:ext cx="10883010" cy="547458"/>
          </a:xfrm>
          <a:prstGeom prst="rect">
            <a:avLst/>
          </a:prstGeom>
          <a:noFill/>
        </p:spPr>
        <p:txBody>
          <a:bodyPr wrap="square">
            <a:spAutoFit/>
          </a:bodyPr>
          <a:lstStyle/>
          <a:p>
            <a:pPr>
              <a:lnSpc>
                <a:spcPct val="130000"/>
              </a:lnSpc>
            </a:pPr>
            <a:r>
              <a:rPr lang="en-AU" sz="1200" dirty="0"/>
              <a:t>These works were generated using artificial intelligence. Any copyright subsisting in this work is owned by © State of New South Wales (Department of Education), 2025.</a:t>
            </a:r>
          </a:p>
        </p:txBody>
      </p:sp>
      <p:sp>
        <p:nvSpPr>
          <p:cNvPr id="2" name="Slide Number Placeholder 1">
            <a:extLst>
              <a:ext uri="{FF2B5EF4-FFF2-40B4-BE49-F238E27FC236}">
                <a16:creationId xmlns:a16="http://schemas.microsoft.com/office/drawing/2014/main" id="{C85C6500-49E2-0CAC-96C8-8194E65656BA}"/>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283912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649C0-AAAB-C89E-4AA9-4D5E539D3C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10A2AD-0E5E-FCFD-7250-4527328CD4A1}"/>
              </a:ext>
            </a:extLst>
          </p:cNvPr>
          <p:cNvSpPr>
            <a:spLocks noGrp="1"/>
          </p:cNvSpPr>
          <p:nvPr>
            <p:ph type="ctrTitle"/>
          </p:nvPr>
        </p:nvSpPr>
        <p:spPr>
          <a:xfrm>
            <a:off x="586936" y="1822550"/>
            <a:ext cx="6100644" cy="2524597"/>
          </a:xfrm>
        </p:spPr>
        <p:txBody>
          <a:bodyPr/>
          <a:lstStyle/>
          <a:p>
            <a:r>
              <a:rPr lang="en-AU" dirty="0">
                <a:effectLst/>
                <a:latin typeface="+mj-lt"/>
                <a:ea typeface="Times New Roman" panose="02020603050405020304" pitchFamily="18" charset="0"/>
              </a:rPr>
              <a:t>Learning sequence 4 </a:t>
            </a:r>
            <a:r>
              <a:rPr lang="en-AU" dirty="0">
                <a:effectLst/>
                <a:latin typeface="Arial"/>
                <a:ea typeface="Calibri" panose="020F0502020204030204" pitchFamily="34" charset="0"/>
              </a:rPr>
              <a:t>– Greek chorus – voice</a:t>
            </a:r>
            <a:endParaRPr lang="en-AU" dirty="0">
              <a:latin typeface="+mj-lt"/>
            </a:endParaRPr>
          </a:p>
        </p:txBody>
      </p:sp>
      <p:pic>
        <p:nvPicPr>
          <p:cNvPr id="7" name="Picture 6">
            <a:extLst>
              <a:ext uri="{FF2B5EF4-FFF2-40B4-BE49-F238E27FC236}">
                <a16:creationId xmlns:a16="http://schemas.microsoft.com/office/drawing/2014/main" id="{FE0DFBE2-2BF6-DA7C-8EA9-3C27F845F77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717" y="3587393"/>
            <a:ext cx="2970240" cy="2963235"/>
          </a:xfrm>
          <a:prstGeom prst="rect">
            <a:avLst/>
          </a:prstGeom>
        </p:spPr>
      </p:pic>
      <p:pic>
        <p:nvPicPr>
          <p:cNvPr id="14" name="Picture Placeholder 13">
            <a:extLst>
              <a:ext uri="{FF2B5EF4-FFF2-40B4-BE49-F238E27FC236}">
                <a16:creationId xmlns:a16="http://schemas.microsoft.com/office/drawing/2014/main" id="{E318C1C3-CACA-4C06-B6EB-C0B17551A281}"/>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p:blipFill>
        <p:spPr>
          <a:xfrm>
            <a:off x="7127875" y="0"/>
            <a:ext cx="5064125" cy="6858000"/>
          </a:xfrm>
          <a:prstGeom prst="rect">
            <a:avLst/>
          </a:prstGeom>
        </p:spPr>
      </p:pic>
    </p:spTree>
    <p:extLst>
      <p:ext uri="{BB962C8B-B14F-4D97-AF65-F5344CB8AC3E}">
        <p14:creationId xmlns:p14="http://schemas.microsoft.com/office/powerpoint/2010/main" val="41129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98708-DE62-3067-FBA8-D56E71D632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44233F-9CA0-C5EE-FF80-17A5E07097F5}"/>
              </a:ext>
            </a:extLst>
          </p:cNvPr>
          <p:cNvSpPr>
            <a:spLocks noGrp="1"/>
          </p:cNvSpPr>
          <p:nvPr>
            <p:ph type="title"/>
          </p:nvPr>
        </p:nvSpPr>
        <p:spPr/>
        <p:txBody>
          <a:bodyPr/>
          <a:lstStyle/>
          <a:p>
            <a:r>
              <a:rPr lang="en-AU">
                <a:latin typeface="+mj-lt"/>
              </a:rPr>
              <a:t>Learning intentions and success criteria (4)</a:t>
            </a:r>
          </a:p>
        </p:txBody>
      </p:sp>
      <p:sp>
        <p:nvSpPr>
          <p:cNvPr id="4" name="Oval 3" descr="&quot;4&quot;">
            <a:extLst>
              <a:ext uri="{FF2B5EF4-FFF2-40B4-BE49-F238E27FC236}">
                <a16:creationId xmlns:a16="http://schemas.microsoft.com/office/drawing/2014/main" id="{6088280E-CE47-B82C-C596-47AFC83C4189}"/>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t>4</a:t>
            </a:r>
            <a:endParaRPr lang="en-GB" sz="3600" dirty="0"/>
          </a:p>
        </p:txBody>
      </p:sp>
      <p:sp>
        <p:nvSpPr>
          <p:cNvPr id="3" name="TextBox 2">
            <a:extLst>
              <a:ext uri="{FF2B5EF4-FFF2-40B4-BE49-F238E27FC236}">
                <a16:creationId xmlns:a16="http://schemas.microsoft.com/office/drawing/2014/main" id="{8BEDF13E-A83F-56FC-F5A5-FC230181C3C2}"/>
              </a:ext>
            </a:extLst>
          </p:cNvPr>
          <p:cNvSpPr txBox="1"/>
          <p:nvPr/>
        </p:nvSpPr>
        <p:spPr>
          <a:xfrm>
            <a:off x="370416" y="1894417"/>
            <a:ext cx="11303000" cy="363625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Bef>
                <a:spcPts val="600"/>
              </a:spcBef>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Bef>
                <a:spcPts val="600"/>
              </a:spcBef>
              <a:buFont typeface="Arial" panose="020B0604020202020204" pitchFamily="34" charset="0"/>
              <a:buChar char="•"/>
            </a:pPr>
            <a:r>
              <a:rPr lang="en-AU" sz="2000" dirty="0">
                <a:effectLst/>
                <a:latin typeface="+mj-lt"/>
                <a:ea typeface="Calibri" panose="020F0502020204030204" pitchFamily="34" charset="0"/>
              </a:rPr>
              <a:t>experiment with and manipulate voice in a collaborative Greek chorus to shape and influence audience response.</a:t>
            </a:r>
          </a:p>
          <a:p>
            <a:pPr>
              <a:lnSpc>
                <a:spcPct val="150000"/>
              </a:lnSpc>
              <a:spcBef>
                <a:spcPts val="1200"/>
              </a:spcBef>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lvl="0" indent="-342900">
              <a:lnSpc>
                <a:spcPct val="150000"/>
              </a:lnSpc>
              <a:spcBef>
                <a:spcPts val="600"/>
              </a:spcBef>
              <a:buFont typeface="Symbol" panose="05050102010706020507" pitchFamily="18" charset="2"/>
              <a:buChar char=""/>
            </a:pPr>
            <a:r>
              <a:rPr lang="en-AU" sz="2000" dirty="0">
                <a:effectLst/>
                <a:latin typeface="+mj-lt"/>
                <a:ea typeface="Calibri" panose="020F0502020204030204" pitchFamily="34" charset="0"/>
              </a:rPr>
              <a:t>explore and refine how to use voice safely</a:t>
            </a:r>
            <a:endParaRPr lang="en-GB" sz="2000" dirty="0">
              <a:effectLst/>
              <a:latin typeface="+mj-lt"/>
              <a:ea typeface="Calibri" panose="020F0502020204030204" pitchFamily="34" charset="0"/>
            </a:endParaRPr>
          </a:p>
          <a:p>
            <a:pPr marL="342900" lvl="0" indent="-342900">
              <a:lnSpc>
                <a:spcPct val="150000"/>
              </a:lnSpc>
              <a:spcBef>
                <a:spcPts val="600"/>
              </a:spcBef>
              <a:buFont typeface="Symbol" panose="05050102010706020507" pitchFamily="18" charset="2"/>
              <a:buChar char=""/>
            </a:pPr>
            <a:r>
              <a:rPr lang="en-AU" sz="2000" dirty="0">
                <a:effectLst/>
                <a:latin typeface="+mj-lt"/>
                <a:ea typeface="Calibri" panose="020F0502020204030204" pitchFamily="34" charset="0"/>
              </a:rPr>
              <a:t>use language and voice to communicate meaning</a:t>
            </a:r>
          </a:p>
          <a:p>
            <a:pPr marL="342900" lvl="0" indent="-342900">
              <a:lnSpc>
                <a:spcPct val="150000"/>
              </a:lnSpc>
              <a:spcBef>
                <a:spcPts val="600"/>
              </a:spcBef>
              <a:buFont typeface="Symbol" panose="05050102010706020507" pitchFamily="18" charset="2"/>
              <a:buChar char=""/>
            </a:pPr>
            <a:r>
              <a:rPr lang="en-AU" sz="2000" dirty="0">
                <a:effectLst/>
                <a:latin typeface="+mj-lt"/>
                <a:ea typeface="Calibri" panose="020F0502020204030204" pitchFamily="34" charset="0"/>
              </a:rPr>
              <a:t>analyse how our vocal choices shape meaning.</a:t>
            </a:r>
            <a:endParaRPr lang="en-AU" sz="2000" dirty="0">
              <a:latin typeface="+mj-lt"/>
              <a:cs typeface="Arial" panose="020B0604020202020204" pitchFamily="34" charset="0"/>
            </a:endParaRPr>
          </a:p>
        </p:txBody>
      </p:sp>
      <p:sp>
        <p:nvSpPr>
          <p:cNvPr id="2" name="Slide Number Placeholder 1">
            <a:extLst>
              <a:ext uri="{FF2B5EF4-FFF2-40B4-BE49-F238E27FC236}">
                <a16:creationId xmlns:a16="http://schemas.microsoft.com/office/drawing/2014/main" id="{4921E553-76AF-CB58-E527-1BB293187F2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22</a:t>
            </a:fld>
            <a:endParaRPr lang="en-AU"/>
          </a:p>
        </p:txBody>
      </p:sp>
    </p:spTree>
    <p:extLst>
      <p:ext uri="{BB962C8B-B14F-4D97-AF65-F5344CB8AC3E}">
        <p14:creationId xmlns:p14="http://schemas.microsoft.com/office/powerpoint/2010/main" val="414488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A5C97-5663-09E0-0243-6D055AB51D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38964B-674B-9F65-080D-446859AEB161}"/>
              </a:ext>
            </a:extLst>
          </p:cNvPr>
          <p:cNvSpPr>
            <a:spLocks noGrp="1"/>
          </p:cNvSpPr>
          <p:nvPr>
            <p:ph type="title"/>
          </p:nvPr>
        </p:nvSpPr>
        <p:spPr/>
        <p:txBody>
          <a:bodyPr/>
          <a:lstStyle/>
          <a:p>
            <a:r>
              <a:rPr lang="en-AU" sz="3200" i="1"/>
              <a:t>PROMETHEUS </a:t>
            </a:r>
            <a:r>
              <a:rPr lang="en-AU" sz="3200"/>
              <a:t>by Damien Ryan </a:t>
            </a:r>
            <a:r>
              <a:rPr lang="en-AU" sz="3200" i="1"/>
              <a:t>– </a:t>
            </a:r>
            <a:r>
              <a:rPr lang="en-AU" sz="3200"/>
              <a:t>adapted extract</a:t>
            </a:r>
            <a:endParaRPr lang="en-GB" sz="3200"/>
          </a:p>
        </p:txBody>
      </p:sp>
      <p:sp>
        <p:nvSpPr>
          <p:cNvPr id="4" name="Oval 3" descr="&quot;4.4a&quot;">
            <a:extLst>
              <a:ext uri="{FF2B5EF4-FFF2-40B4-BE49-F238E27FC236}">
                <a16:creationId xmlns:a16="http://schemas.microsoft.com/office/drawing/2014/main" id="{D6556E31-C46B-ADDB-221D-2DBEEBD0F61D}"/>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4.4a</a:t>
            </a:r>
            <a:endParaRPr lang="en-GB" sz="1800" dirty="0"/>
          </a:p>
        </p:txBody>
      </p:sp>
      <p:sp>
        <p:nvSpPr>
          <p:cNvPr id="8" name="TextBox 7">
            <a:extLst>
              <a:ext uri="{FF2B5EF4-FFF2-40B4-BE49-F238E27FC236}">
                <a16:creationId xmlns:a16="http://schemas.microsoft.com/office/drawing/2014/main" id="{244EC1AC-0E0A-2E09-C9BA-E577FA6BBB63}"/>
              </a:ext>
            </a:extLst>
          </p:cNvPr>
          <p:cNvSpPr txBox="1"/>
          <p:nvPr/>
        </p:nvSpPr>
        <p:spPr>
          <a:xfrm>
            <a:off x="258000" y="965870"/>
            <a:ext cx="10704640" cy="766293"/>
          </a:xfrm>
          <a:prstGeom prst="roundRect">
            <a:avLst>
              <a:gd name="adj" fmla="val 8154"/>
            </a:avLst>
          </a:prstGeom>
          <a:noFill/>
          <a:ln>
            <a:noFill/>
          </a:ln>
        </p:spPr>
        <p:txBody>
          <a:bodyPr wrap="square" lIns="144000" tIns="144000" rIns="144000" bIns="144000" rtlCol="0" anchor="ctr">
            <a:noAutofit/>
          </a:bodyPr>
          <a:lstStyle/>
          <a:p>
            <a:pPr>
              <a:lnSpc>
                <a:spcPct val="114000"/>
              </a:lnSpc>
            </a:pPr>
            <a:r>
              <a:rPr lang="en-AU" sz="1800" dirty="0"/>
              <a:t>Each time you read the adapted extract in unison, concentrate on different parts of the script and how that impacts voice:</a:t>
            </a:r>
          </a:p>
        </p:txBody>
      </p:sp>
      <p:grpSp>
        <p:nvGrpSpPr>
          <p:cNvPr id="37" name="Group 36" descr="1 Exaggerate consonants.">
            <a:extLst>
              <a:ext uri="{FF2B5EF4-FFF2-40B4-BE49-F238E27FC236}">
                <a16:creationId xmlns:a16="http://schemas.microsoft.com/office/drawing/2014/main" id="{7E36D185-D65D-A380-1070-C216391072DA}"/>
              </a:ext>
            </a:extLst>
          </p:cNvPr>
          <p:cNvGrpSpPr/>
          <p:nvPr/>
        </p:nvGrpSpPr>
        <p:grpSpPr>
          <a:xfrm>
            <a:off x="380444" y="2078209"/>
            <a:ext cx="1777288" cy="3813921"/>
            <a:chOff x="464931" y="2278505"/>
            <a:chExt cx="1746355" cy="3747541"/>
          </a:xfrm>
        </p:grpSpPr>
        <p:sp>
          <p:nvSpPr>
            <p:cNvPr id="14" name="Rounded Rectangle 13">
              <a:extLst>
                <a:ext uri="{FF2B5EF4-FFF2-40B4-BE49-F238E27FC236}">
                  <a16:creationId xmlns:a16="http://schemas.microsoft.com/office/drawing/2014/main" id="{808FB527-7D70-49FC-7A65-13E1CCF125A6}"/>
                </a:ext>
              </a:extLst>
            </p:cNvPr>
            <p:cNvSpPr/>
            <p:nvPr/>
          </p:nvSpPr>
          <p:spPr>
            <a:xfrm>
              <a:off x="464931" y="2278505"/>
              <a:ext cx="1746355" cy="3747541"/>
            </a:xfrm>
            <a:prstGeom prst="roundRect">
              <a:avLst>
                <a:gd name="adj" fmla="val 8083"/>
              </a:avLst>
            </a:prstGeom>
            <a:solidFill>
              <a:srgbClr val="A8EDB3">
                <a:alpha val="20000"/>
              </a:srgbClr>
            </a:solidFill>
            <a:ln w="15875">
              <a:solidFill>
                <a:srgbClr val="A8ED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EADB01B-B804-F265-68B3-E780AC19AC6A}"/>
                </a:ext>
              </a:extLst>
            </p:cNvPr>
            <p:cNvSpPr txBox="1"/>
            <p:nvPr/>
          </p:nvSpPr>
          <p:spPr>
            <a:xfrm>
              <a:off x="554873" y="3314950"/>
              <a:ext cx="1566473" cy="1029625"/>
            </a:xfrm>
            <a:prstGeom prst="rect">
              <a:avLst/>
            </a:prstGeom>
            <a:noFill/>
          </p:spPr>
          <p:txBody>
            <a:bodyPr wrap="square" anchor="t">
              <a:noAutofit/>
            </a:bodyPr>
            <a:lstStyle/>
            <a:p>
              <a:pPr lvl="0" algn="ctr">
                <a:lnSpc>
                  <a:spcPct val="114000"/>
                </a:lnSpc>
              </a:pPr>
              <a:r>
                <a:rPr lang="en-AU" sz="1800" dirty="0"/>
                <a:t>Exaggerate consonants.</a:t>
              </a:r>
              <a:endParaRPr lang="en-GB" sz="1800" dirty="0"/>
            </a:p>
          </p:txBody>
        </p:sp>
        <p:sp>
          <p:nvSpPr>
            <p:cNvPr id="12" name="Oval 11">
              <a:extLst>
                <a:ext uri="{FF2B5EF4-FFF2-40B4-BE49-F238E27FC236}">
                  <a16:creationId xmlns:a16="http://schemas.microsoft.com/office/drawing/2014/main" id="{7FA4BCE1-B3A7-A3CF-0A9D-3DCA68A1211E}"/>
                </a:ext>
              </a:extLst>
            </p:cNvPr>
            <p:cNvSpPr/>
            <p:nvPr/>
          </p:nvSpPr>
          <p:spPr>
            <a:xfrm>
              <a:off x="823297" y="2424958"/>
              <a:ext cx="1029624" cy="1029624"/>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solidFill>
                </a:rPr>
                <a:t>1</a:t>
              </a:r>
            </a:p>
          </p:txBody>
        </p:sp>
      </p:grpSp>
      <p:pic>
        <p:nvPicPr>
          <p:cNvPr id="20" name="Graphic 19" descr="A solid blue arrow pointing to the right.">
            <a:extLst>
              <a:ext uri="{FF2B5EF4-FFF2-40B4-BE49-F238E27FC236}">
                <a16:creationId xmlns:a16="http://schemas.microsoft.com/office/drawing/2014/main" id="{A611D698-2789-76D5-DB51-B4B26FD255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34384" y="3758983"/>
            <a:ext cx="271424" cy="452373"/>
          </a:xfrm>
          <a:prstGeom prst="rect">
            <a:avLst/>
          </a:prstGeom>
        </p:spPr>
      </p:pic>
      <p:grpSp>
        <p:nvGrpSpPr>
          <p:cNvPr id="36" name="Group 35" descr="2 Exaggerate vowel sounds.&#10;">
            <a:extLst>
              <a:ext uri="{FF2B5EF4-FFF2-40B4-BE49-F238E27FC236}">
                <a16:creationId xmlns:a16="http://schemas.microsoft.com/office/drawing/2014/main" id="{14913EF3-D1B3-07E3-E559-BFEFDF3B663F}"/>
              </a:ext>
            </a:extLst>
          </p:cNvPr>
          <p:cNvGrpSpPr/>
          <p:nvPr/>
        </p:nvGrpSpPr>
        <p:grpSpPr>
          <a:xfrm>
            <a:off x="2782459" y="2078209"/>
            <a:ext cx="1777288" cy="3813921"/>
            <a:chOff x="2668485" y="2278505"/>
            <a:chExt cx="1746355" cy="3747541"/>
          </a:xfrm>
        </p:grpSpPr>
        <p:sp>
          <p:nvSpPr>
            <p:cNvPr id="15" name="Rounded Rectangle 14">
              <a:extLst>
                <a:ext uri="{FF2B5EF4-FFF2-40B4-BE49-F238E27FC236}">
                  <a16:creationId xmlns:a16="http://schemas.microsoft.com/office/drawing/2014/main" id="{2FB8E18E-B662-5A54-3B25-18034D4DA793}"/>
                </a:ext>
              </a:extLst>
            </p:cNvPr>
            <p:cNvSpPr/>
            <p:nvPr/>
          </p:nvSpPr>
          <p:spPr>
            <a:xfrm>
              <a:off x="2668485" y="2278505"/>
              <a:ext cx="1746355" cy="3747541"/>
            </a:xfrm>
            <a:prstGeom prst="roundRect">
              <a:avLst>
                <a:gd name="adj" fmla="val 8083"/>
              </a:avLst>
            </a:prstGeom>
            <a:solidFill>
              <a:srgbClr val="A8EDB3">
                <a:alpha val="40000"/>
              </a:srgbClr>
            </a:solidFill>
            <a:ln w="15875">
              <a:solidFill>
                <a:srgbClr val="A8ED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7DD14E-8B44-439A-671D-CCF26EF7E1D4}"/>
                </a:ext>
              </a:extLst>
            </p:cNvPr>
            <p:cNvSpPr txBox="1"/>
            <p:nvPr/>
          </p:nvSpPr>
          <p:spPr>
            <a:xfrm>
              <a:off x="2758427" y="3321208"/>
              <a:ext cx="1566473" cy="1029625"/>
            </a:xfrm>
            <a:prstGeom prst="rect">
              <a:avLst/>
            </a:prstGeom>
            <a:noFill/>
          </p:spPr>
          <p:txBody>
            <a:bodyPr wrap="square" anchor="t">
              <a:noAutofit/>
            </a:bodyPr>
            <a:lstStyle/>
            <a:p>
              <a:pPr lvl="0" algn="ctr">
                <a:lnSpc>
                  <a:spcPct val="114000"/>
                </a:lnSpc>
              </a:pPr>
              <a:r>
                <a:rPr lang="en-AU" sz="1800" dirty="0"/>
                <a:t>Exaggerate vowel sounds.</a:t>
              </a:r>
              <a:endParaRPr lang="en-GB" sz="1800" dirty="0"/>
            </a:p>
          </p:txBody>
        </p:sp>
        <p:sp>
          <p:nvSpPr>
            <p:cNvPr id="17" name="Oval 16">
              <a:extLst>
                <a:ext uri="{FF2B5EF4-FFF2-40B4-BE49-F238E27FC236}">
                  <a16:creationId xmlns:a16="http://schemas.microsoft.com/office/drawing/2014/main" id="{75742DBA-CE6A-A79E-8E2D-034836A071B8}"/>
                </a:ext>
              </a:extLst>
            </p:cNvPr>
            <p:cNvSpPr/>
            <p:nvPr/>
          </p:nvSpPr>
          <p:spPr>
            <a:xfrm>
              <a:off x="3026851" y="2424958"/>
              <a:ext cx="1029624" cy="1029624"/>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solidFill>
                </a:rPr>
                <a:t>2</a:t>
              </a:r>
            </a:p>
          </p:txBody>
        </p:sp>
      </p:grpSp>
      <p:pic>
        <p:nvPicPr>
          <p:cNvPr id="24" name="Graphic 23" descr="A solid blue arrow pointing to the right">
            <a:extLst>
              <a:ext uri="{FF2B5EF4-FFF2-40B4-BE49-F238E27FC236}">
                <a16:creationId xmlns:a16="http://schemas.microsoft.com/office/drawing/2014/main" id="{27BD0D55-EFB8-7CC4-BAF9-BDF570C043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36399" y="3758983"/>
            <a:ext cx="271424" cy="452373"/>
          </a:xfrm>
          <a:prstGeom prst="rect">
            <a:avLst/>
          </a:prstGeom>
        </p:spPr>
      </p:pic>
      <p:grpSp>
        <p:nvGrpSpPr>
          <p:cNvPr id="35" name="Group 34" descr="3 Use staccato and sharply finish each word with a repeated pause.&#10;">
            <a:extLst>
              <a:ext uri="{FF2B5EF4-FFF2-40B4-BE49-F238E27FC236}">
                <a16:creationId xmlns:a16="http://schemas.microsoft.com/office/drawing/2014/main" id="{138BE279-DF65-21A8-11DB-321E0D7F122F}"/>
              </a:ext>
            </a:extLst>
          </p:cNvPr>
          <p:cNvGrpSpPr/>
          <p:nvPr/>
        </p:nvGrpSpPr>
        <p:grpSpPr>
          <a:xfrm>
            <a:off x="5184475" y="2078209"/>
            <a:ext cx="1792544" cy="3813921"/>
            <a:chOff x="4872039" y="2278505"/>
            <a:chExt cx="1761345" cy="3747541"/>
          </a:xfrm>
        </p:grpSpPr>
        <p:sp>
          <p:nvSpPr>
            <p:cNvPr id="21" name="Rounded Rectangle 20">
              <a:extLst>
                <a:ext uri="{FF2B5EF4-FFF2-40B4-BE49-F238E27FC236}">
                  <a16:creationId xmlns:a16="http://schemas.microsoft.com/office/drawing/2014/main" id="{DAFB7B1A-C6E1-8A78-E499-6F0721840565}"/>
                </a:ext>
              </a:extLst>
            </p:cNvPr>
            <p:cNvSpPr/>
            <p:nvPr/>
          </p:nvSpPr>
          <p:spPr>
            <a:xfrm>
              <a:off x="4887029" y="2278505"/>
              <a:ext cx="1746355" cy="3747541"/>
            </a:xfrm>
            <a:prstGeom prst="roundRect">
              <a:avLst>
                <a:gd name="adj" fmla="val 8083"/>
              </a:avLst>
            </a:prstGeom>
            <a:solidFill>
              <a:srgbClr val="A8EDB3">
                <a:alpha val="60000"/>
              </a:srgbClr>
            </a:solidFill>
            <a:ln w="15875">
              <a:solidFill>
                <a:srgbClr val="A8ED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33F6C9E-2836-1F27-D6BE-C56CDCF26B6E}"/>
                </a:ext>
              </a:extLst>
            </p:cNvPr>
            <p:cNvSpPr txBox="1"/>
            <p:nvPr/>
          </p:nvSpPr>
          <p:spPr>
            <a:xfrm>
              <a:off x="4872039" y="3321208"/>
              <a:ext cx="1746355" cy="1915397"/>
            </a:xfrm>
            <a:prstGeom prst="rect">
              <a:avLst/>
            </a:prstGeom>
            <a:noFill/>
          </p:spPr>
          <p:txBody>
            <a:bodyPr wrap="square" anchor="t">
              <a:noAutofit/>
            </a:bodyPr>
            <a:lstStyle/>
            <a:p>
              <a:pPr lvl="0" algn="ctr">
                <a:lnSpc>
                  <a:spcPct val="114000"/>
                </a:lnSpc>
              </a:pPr>
              <a:r>
                <a:rPr lang="en-AU" sz="1800" dirty="0"/>
                <a:t>Use </a:t>
              </a:r>
              <a:r>
                <a:rPr lang="en-AU" sz="1800" i="1" dirty="0"/>
                <a:t>staccato</a:t>
              </a:r>
              <a:r>
                <a:rPr lang="en-AU" sz="1800" dirty="0"/>
                <a:t> and sharply finish each word with a repeated pause.</a:t>
              </a:r>
              <a:endParaRPr lang="en-GB" sz="1800" dirty="0"/>
            </a:p>
          </p:txBody>
        </p:sp>
        <p:sp>
          <p:nvSpPr>
            <p:cNvPr id="23" name="Oval 22">
              <a:extLst>
                <a:ext uri="{FF2B5EF4-FFF2-40B4-BE49-F238E27FC236}">
                  <a16:creationId xmlns:a16="http://schemas.microsoft.com/office/drawing/2014/main" id="{103DB046-9931-E9D3-47FA-D253332AFD86}"/>
                </a:ext>
              </a:extLst>
            </p:cNvPr>
            <p:cNvSpPr/>
            <p:nvPr/>
          </p:nvSpPr>
          <p:spPr>
            <a:xfrm>
              <a:off x="5245395" y="2424958"/>
              <a:ext cx="1029624" cy="1029624"/>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solidFill>
                </a:rPr>
                <a:t>3</a:t>
              </a:r>
            </a:p>
          </p:txBody>
        </p:sp>
      </p:grpSp>
      <p:pic>
        <p:nvPicPr>
          <p:cNvPr id="28" name="Graphic 27" descr="A solid blue arrow pointing to the right">
            <a:extLst>
              <a:ext uri="{FF2B5EF4-FFF2-40B4-BE49-F238E27FC236}">
                <a16:creationId xmlns:a16="http://schemas.microsoft.com/office/drawing/2014/main" id="{EE92415D-4204-0AE3-737B-2E585A9BDE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53670" y="3758983"/>
            <a:ext cx="271424" cy="452373"/>
          </a:xfrm>
          <a:prstGeom prst="rect">
            <a:avLst/>
          </a:prstGeom>
        </p:spPr>
      </p:pic>
      <p:grpSp>
        <p:nvGrpSpPr>
          <p:cNvPr id="34" name="Group 33" descr="4 Use legato, smoothly going from one word to another with no silence between them.&#10;">
            <a:extLst>
              <a:ext uri="{FF2B5EF4-FFF2-40B4-BE49-F238E27FC236}">
                <a16:creationId xmlns:a16="http://schemas.microsoft.com/office/drawing/2014/main" id="{C4FF8C80-34E2-A38A-E7DB-A948F6AD3EC6}"/>
              </a:ext>
            </a:extLst>
          </p:cNvPr>
          <p:cNvGrpSpPr/>
          <p:nvPr/>
        </p:nvGrpSpPr>
        <p:grpSpPr>
          <a:xfrm>
            <a:off x="7617001" y="2078209"/>
            <a:ext cx="1777288" cy="3813921"/>
            <a:chOff x="7105574" y="2278505"/>
            <a:chExt cx="1746355" cy="3747541"/>
          </a:xfrm>
        </p:grpSpPr>
        <p:sp>
          <p:nvSpPr>
            <p:cNvPr id="25" name="Rounded Rectangle 24">
              <a:extLst>
                <a:ext uri="{FF2B5EF4-FFF2-40B4-BE49-F238E27FC236}">
                  <a16:creationId xmlns:a16="http://schemas.microsoft.com/office/drawing/2014/main" id="{61D40A07-9131-9514-BA37-E0E0FA2F8FD7}"/>
                </a:ext>
              </a:extLst>
            </p:cNvPr>
            <p:cNvSpPr/>
            <p:nvPr/>
          </p:nvSpPr>
          <p:spPr>
            <a:xfrm>
              <a:off x="7105574" y="2278505"/>
              <a:ext cx="1746355" cy="3747541"/>
            </a:xfrm>
            <a:prstGeom prst="roundRect">
              <a:avLst>
                <a:gd name="adj" fmla="val 8083"/>
              </a:avLst>
            </a:prstGeom>
            <a:solidFill>
              <a:srgbClr val="A8EDB3">
                <a:alpha val="80000"/>
              </a:srgbClr>
            </a:solidFill>
            <a:ln w="15875">
              <a:solidFill>
                <a:srgbClr val="A8ED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6E4ACC8-9FC4-D960-1D5B-0ECE86C042A2}"/>
                </a:ext>
              </a:extLst>
            </p:cNvPr>
            <p:cNvSpPr txBox="1"/>
            <p:nvPr/>
          </p:nvSpPr>
          <p:spPr>
            <a:xfrm>
              <a:off x="7202870" y="3321208"/>
              <a:ext cx="1551764" cy="2575715"/>
            </a:xfrm>
            <a:prstGeom prst="rect">
              <a:avLst/>
            </a:prstGeom>
            <a:noFill/>
          </p:spPr>
          <p:txBody>
            <a:bodyPr wrap="square" anchor="t">
              <a:noAutofit/>
            </a:bodyPr>
            <a:lstStyle/>
            <a:p>
              <a:pPr lvl="0" algn="ctr">
                <a:lnSpc>
                  <a:spcPct val="114000"/>
                </a:lnSpc>
              </a:pPr>
              <a:r>
                <a:rPr lang="en-AU" sz="1800" dirty="0"/>
                <a:t>Use </a:t>
              </a:r>
              <a:r>
                <a:rPr lang="en-AU" sz="1800" i="1" dirty="0"/>
                <a:t>legato</a:t>
              </a:r>
              <a:r>
                <a:rPr lang="en-AU" sz="1800" dirty="0"/>
                <a:t>, smoothly going from one word to another with no silence between them.</a:t>
              </a:r>
              <a:endParaRPr lang="en-GB" sz="1800" dirty="0"/>
            </a:p>
          </p:txBody>
        </p:sp>
        <p:sp>
          <p:nvSpPr>
            <p:cNvPr id="27" name="Oval 26">
              <a:extLst>
                <a:ext uri="{FF2B5EF4-FFF2-40B4-BE49-F238E27FC236}">
                  <a16:creationId xmlns:a16="http://schemas.microsoft.com/office/drawing/2014/main" id="{8E977A24-EF14-512D-BD88-AB52402AFA9C}"/>
                </a:ext>
              </a:extLst>
            </p:cNvPr>
            <p:cNvSpPr/>
            <p:nvPr/>
          </p:nvSpPr>
          <p:spPr>
            <a:xfrm>
              <a:off x="7463940" y="2424958"/>
              <a:ext cx="1029624" cy="1029624"/>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solidFill>
                </a:rPr>
                <a:t>4</a:t>
              </a:r>
            </a:p>
          </p:txBody>
        </p:sp>
      </p:grpSp>
      <p:pic>
        <p:nvPicPr>
          <p:cNvPr id="32" name="Graphic 31" descr="A solid blue arrow pointing to the right">
            <a:extLst>
              <a:ext uri="{FF2B5EF4-FFF2-40B4-BE49-F238E27FC236}">
                <a16:creationId xmlns:a16="http://schemas.microsoft.com/office/drawing/2014/main" id="{4A6F7679-F689-DF7F-77E1-75CCD2C900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70941" y="3758983"/>
            <a:ext cx="271424" cy="452373"/>
          </a:xfrm>
          <a:prstGeom prst="rect">
            <a:avLst/>
          </a:prstGeom>
        </p:spPr>
      </p:pic>
      <p:grpSp>
        <p:nvGrpSpPr>
          <p:cNvPr id="33" name="Group 32" descr="5 Change pitch for each word: low, middle, high, middle, low.&#10;">
            <a:extLst>
              <a:ext uri="{FF2B5EF4-FFF2-40B4-BE49-F238E27FC236}">
                <a16:creationId xmlns:a16="http://schemas.microsoft.com/office/drawing/2014/main" id="{8063DDE2-DAF0-C194-C711-F141077FF0AE}"/>
              </a:ext>
            </a:extLst>
          </p:cNvPr>
          <p:cNvGrpSpPr/>
          <p:nvPr/>
        </p:nvGrpSpPr>
        <p:grpSpPr>
          <a:xfrm>
            <a:off x="10019012" y="2078209"/>
            <a:ext cx="1792544" cy="3813921"/>
            <a:chOff x="9309129" y="2278505"/>
            <a:chExt cx="1761345" cy="3747541"/>
          </a:xfrm>
        </p:grpSpPr>
        <p:sp>
          <p:nvSpPr>
            <p:cNvPr id="29" name="Rounded Rectangle 28">
              <a:extLst>
                <a:ext uri="{FF2B5EF4-FFF2-40B4-BE49-F238E27FC236}">
                  <a16:creationId xmlns:a16="http://schemas.microsoft.com/office/drawing/2014/main" id="{A29C0459-36E9-B2F7-B2F6-B8329F77DFF5}"/>
                </a:ext>
              </a:extLst>
            </p:cNvPr>
            <p:cNvSpPr/>
            <p:nvPr/>
          </p:nvSpPr>
          <p:spPr>
            <a:xfrm>
              <a:off x="9324119" y="2278505"/>
              <a:ext cx="1746355" cy="3747541"/>
            </a:xfrm>
            <a:prstGeom prst="roundRect">
              <a:avLst>
                <a:gd name="adj" fmla="val 8083"/>
              </a:avLst>
            </a:prstGeom>
            <a:solidFill>
              <a:srgbClr val="A8EDB3"/>
            </a:solidFill>
            <a:ln w="15875">
              <a:solidFill>
                <a:srgbClr val="A8ED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5B325BF-4FA8-5623-DB0A-F32A382FDDD0}"/>
                </a:ext>
              </a:extLst>
            </p:cNvPr>
            <p:cNvSpPr txBox="1"/>
            <p:nvPr/>
          </p:nvSpPr>
          <p:spPr>
            <a:xfrm>
              <a:off x="9309129" y="3321208"/>
              <a:ext cx="1746355" cy="1915397"/>
            </a:xfrm>
            <a:prstGeom prst="rect">
              <a:avLst/>
            </a:prstGeom>
            <a:noFill/>
          </p:spPr>
          <p:txBody>
            <a:bodyPr wrap="square" anchor="t">
              <a:noAutofit/>
            </a:bodyPr>
            <a:lstStyle/>
            <a:p>
              <a:pPr lvl="0" algn="ctr">
                <a:lnSpc>
                  <a:spcPct val="114000"/>
                </a:lnSpc>
              </a:pPr>
              <a:r>
                <a:rPr lang="en-AU" sz="1800" dirty="0"/>
                <a:t>Change pitch for each word: low, middle, high, middle, low.</a:t>
              </a:r>
              <a:endParaRPr lang="en-GB" sz="1800" dirty="0"/>
            </a:p>
          </p:txBody>
        </p:sp>
        <p:sp>
          <p:nvSpPr>
            <p:cNvPr id="31" name="Oval 30">
              <a:extLst>
                <a:ext uri="{FF2B5EF4-FFF2-40B4-BE49-F238E27FC236}">
                  <a16:creationId xmlns:a16="http://schemas.microsoft.com/office/drawing/2014/main" id="{7CE60244-A8B6-7452-9F9C-DD79F4274541}"/>
                </a:ext>
              </a:extLst>
            </p:cNvPr>
            <p:cNvSpPr/>
            <p:nvPr/>
          </p:nvSpPr>
          <p:spPr>
            <a:xfrm>
              <a:off x="9682485" y="2424958"/>
              <a:ext cx="1029624" cy="1029624"/>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solidFill>
                </a:rPr>
                <a:t>5</a:t>
              </a:r>
            </a:p>
          </p:txBody>
        </p:sp>
      </p:grpSp>
      <p:sp>
        <p:nvSpPr>
          <p:cNvPr id="2" name="Slide Number Placeholder 1">
            <a:extLst>
              <a:ext uri="{FF2B5EF4-FFF2-40B4-BE49-F238E27FC236}">
                <a16:creationId xmlns:a16="http://schemas.microsoft.com/office/drawing/2014/main" id="{63335A75-2BCD-A475-8E85-F9E5CBBB0E0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189441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EFF82-577D-15DC-7406-7BD53F6F0AF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F08124-B8F0-6CE9-418F-962EFCA26AA3}"/>
              </a:ext>
            </a:extLst>
          </p:cNvPr>
          <p:cNvSpPr>
            <a:spLocks noGrp="1"/>
          </p:cNvSpPr>
          <p:nvPr>
            <p:ph type="title"/>
          </p:nvPr>
        </p:nvSpPr>
        <p:spPr/>
        <p:txBody>
          <a:bodyPr/>
          <a:lstStyle/>
          <a:p>
            <a:r>
              <a:rPr lang="en-AU" sz="3200" i="1" dirty="0"/>
              <a:t>PROMETHEUS </a:t>
            </a:r>
            <a:r>
              <a:rPr lang="en-AU" sz="3200" dirty="0"/>
              <a:t>by Damien Ryan </a:t>
            </a:r>
            <a:r>
              <a:rPr lang="en-AU" sz="3200" i="1" dirty="0"/>
              <a:t>–</a:t>
            </a:r>
            <a:r>
              <a:rPr lang="en-AU" sz="3200" dirty="0"/>
              <a:t> annotation example</a:t>
            </a:r>
            <a:endParaRPr lang="en-GB" sz="3200" dirty="0"/>
          </a:p>
        </p:txBody>
      </p:sp>
      <p:sp>
        <p:nvSpPr>
          <p:cNvPr id="16" name="Oval 15" descr="&quot;4.4b&quot;">
            <a:extLst>
              <a:ext uri="{FF2B5EF4-FFF2-40B4-BE49-F238E27FC236}">
                <a16:creationId xmlns:a16="http://schemas.microsoft.com/office/drawing/2014/main" id="{8A22C061-21B4-C6A4-2911-DF7799EF511C}"/>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4.4b</a:t>
            </a:r>
            <a:endParaRPr lang="en-GB" sz="1800" dirty="0"/>
          </a:p>
        </p:txBody>
      </p:sp>
      <p:sp>
        <p:nvSpPr>
          <p:cNvPr id="5" name="TextBox 4">
            <a:extLst>
              <a:ext uri="{FF2B5EF4-FFF2-40B4-BE49-F238E27FC236}">
                <a16:creationId xmlns:a16="http://schemas.microsoft.com/office/drawing/2014/main" id="{6B926FDB-82D4-B015-F727-BF19782AD854}"/>
              </a:ext>
            </a:extLst>
          </p:cNvPr>
          <p:cNvSpPr txBox="1"/>
          <p:nvPr/>
        </p:nvSpPr>
        <p:spPr>
          <a:xfrm>
            <a:off x="502626" y="1792597"/>
            <a:ext cx="1018573" cy="284409"/>
          </a:xfrm>
          <a:prstGeom prst="rect">
            <a:avLst/>
          </a:prstGeom>
          <a:noFill/>
        </p:spPr>
        <p:txBody>
          <a:bodyPr wrap="none" lIns="0" tIns="0" rIns="0" bIns="0" rtlCol="0">
            <a:noAutofit/>
          </a:bodyPr>
          <a:lstStyle/>
          <a:p>
            <a:pPr algn="l"/>
            <a:r>
              <a:rPr lang="en-US" b="1" dirty="0"/>
              <a:t>KEY</a:t>
            </a:r>
          </a:p>
        </p:txBody>
      </p:sp>
      <p:sp>
        <p:nvSpPr>
          <p:cNvPr id="6" name="TextBox 5">
            <a:extLst>
              <a:ext uri="{FF2B5EF4-FFF2-40B4-BE49-F238E27FC236}">
                <a16:creationId xmlns:a16="http://schemas.microsoft.com/office/drawing/2014/main" id="{F3B9A528-4B5F-0E92-1168-A07E6B98BB91}"/>
              </a:ext>
            </a:extLst>
          </p:cNvPr>
          <p:cNvSpPr txBox="1"/>
          <p:nvPr/>
        </p:nvSpPr>
        <p:spPr>
          <a:xfrm>
            <a:off x="502626" y="2340039"/>
            <a:ext cx="4109014" cy="276675"/>
          </a:xfrm>
          <a:prstGeom prst="rect">
            <a:avLst/>
          </a:prstGeom>
          <a:noFill/>
        </p:spPr>
        <p:txBody>
          <a:bodyPr wrap="none" lIns="0" tIns="0" rIns="0" bIns="0" rtlCol="0">
            <a:noAutofit/>
          </a:bodyPr>
          <a:lstStyle/>
          <a:p>
            <a:pPr algn="l"/>
            <a:r>
              <a:rPr lang="en-US" sz="1800" u="sng" dirty="0"/>
              <a:t>Exaggerated consonants or vowels</a:t>
            </a:r>
          </a:p>
        </p:txBody>
      </p:sp>
      <p:grpSp>
        <p:nvGrpSpPr>
          <p:cNvPr id="21" name="Group 20" descr="Staccato with a black dot.">
            <a:extLst>
              <a:ext uri="{FF2B5EF4-FFF2-40B4-BE49-F238E27FC236}">
                <a16:creationId xmlns:a16="http://schemas.microsoft.com/office/drawing/2014/main" id="{82D7D32C-7E9E-83A6-FA55-53B6DA1D02A5}"/>
              </a:ext>
            </a:extLst>
          </p:cNvPr>
          <p:cNvGrpSpPr/>
          <p:nvPr/>
        </p:nvGrpSpPr>
        <p:grpSpPr>
          <a:xfrm>
            <a:off x="502626" y="2866804"/>
            <a:ext cx="1179288" cy="353848"/>
            <a:chOff x="590308" y="2806025"/>
            <a:chExt cx="1179288" cy="353848"/>
          </a:xfrm>
        </p:grpSpPr>
        <p:sp>
          <p:nvSpPr>
            <p:cNvPr id="7" name="TextBox 6">
              <a:extLst>
                <a:ext uri="{FF2B5EF4-FFF2-40B4-BE49-F238E27FC236}">
                  <a16:creationId xmlns:a16="http://schemas.microsoft.com/office/drawing/2014/main" id="{015DF359-FA7F-F9B7-12C2-E4361744A8DD}"/>
                </a:ext>
              </a:extLst>
            </p:cNvPr>
            <p:cNvSpPr txBox="1"/>
            <p:nvPr/>
          </p:nvSpPr>
          <p:spPr>
            <a:xfrm>
              <a:off x="590308" y="2806025"/>
              <a:ext cx="930352" cy="353848"/>
            </a:xfrm>
            <a:prstGeom prst="rect">
              <a:avLst/>
            </a:prstGeom>
            <a:noFill/>
          </p:spPr>
          <p:txBody>
            <a:bodyPr wrap="none" lIns="0" tIns="0" rIns="0" bIns="0" rtlCol="0">
              <a:noAutofit/>
            </a:bodyPr>
            <a:lstStyle/>
            <a:p>
              <a:pPr algn="l"/>
              <a:r>
                <a:rPr lang="en-US" sz="1800" dirty="0"/>
                <a:t>Staccato</a:t>
              </a:r>
            </a:p>
          </p:txBody>
        </p:sp>
        <p:sp>
          <p:nvSpPr>
            <p:cNvPr id="13" name="TextBox 12">
              <a:extLst>
                <a:ext uri="{FF2B5EF4-FFF2-40B4-BE49-F238E27FC236}">
                  <a16:creationId xmlns:a16="http://schemas.microsoft.com/office/drawing/2014/main" id="{E1A64650-3CDA-8F15-2A99-7EE64A3BE6C2}"/>
                </a:ext>
              </a:extLst>
            </p:cNvPr>
            <p:cNvSpPr txBox="1"/>
            <p:nvPr/>
          </p:nvSpPr>
          <p:spPr>
            <a:xfrm>
              <a:off x="1520660" y="2807818"/>
              <a:ext cx="248936" cy="305543"/>
            </a:xfrm>
            <a:prstGeom prst="rect">
              <a:avLst/>
            </a:prstGeom>
            <a:noFill/>
          </p:spPr>
          <p:txBody>
            <a:bodyPr wrap="none" lIns="0" tIns="0" rIns="0" bIns="0" rtlCol="0">
              <a:noAutofit/>
            </a:bodyPr>
            <a:lstStyle/>
            <a:p>
              <a:pPr algn="ctr"/>
              <a:r>
                <a:rPr lang="en-US" sz="1800" dirty="0"/>
                <a:t>●</a:t>
              </a:r>
            </a:p>
          </p:txBody>
        </p:sp>
      </p:grpSp>
      <p:grpSp>
        <p:nvGrpSpPr>
          <p:cNvPr id="20" name="Group 19" descr="Legato with a tilde symbol">
            <a:extLst>
              <a:ext uri="{FF2B5EF4-FFF2-40B4-BE49-F238E27FC236}">
                <a16:creationId xmlns:a16="http://schemas.microsoft.com/office/drawing/2014/main" id="{EBBF3913-0A45-A7DD-F63B-98E4BBF97045}"/>
              </a:ext>
            </a:extLst>
          </p:cNvPr>
          <p:cNvGrpSpPr/>
          <p:nvPr/>
        </p:nvGrpSpPr>
        <p:grpSpPr>
          <a:xfrm>
            <a:off x="518578" y="3332580"/>
            <a:ext cx="1024458" cy="276675"/>
            <a:chOff x="606260" y="3271801"/>
            <a:chExt cx="1024458" cy="276675"/>
          </a:xfrm>
        </p:grpSpPr>
        <p:sp>
          <p:nvSpPr>
            <p:cNvPr id="8" name="TextBox 7">
              <a:extLst>
                <a:ext uri="{FF2B5EF4-FFF2-40B4-BE49-F238E27FC236}">
                  <a16:creationId xmlns:a16="http://schemas.microsoft.com/office/drawing/2014/main" id="{77CF3004-8B67-9169-89BE-BF2EC43D39C9}"/>
                </a:ext>
              </a:extLst>
            </p:cNvPr>
            <p:cNvSpPr txBox="1"/>
            <p:nvPr/>
          </p:nvSpPr>
          <p:spPr>
            <a:xfrm>
              <a:off x="606260" y="3271801"/>
              <a:ext cx="744046" cy="276675"/>
            </a:xfrm>
            <a:prstGeom prst="rect">
              <a:avLst/>
            </a:prstGeom>
            <a:noFill/>
          </p:spPr>
          <p:txBody>
            <a:bodyPr wrap="none" lIns="0" tIns="0" rIns="0" bIns="0" rtlCol="0">
              <a:noAutofit/>
            </a:bodyPr>
            <a:lstStyle/>
            <a:p>
              <a:pPr algn="l"/>
              <a:r>
                <a:rPr lang="en-US" sz="1800" dirty="0"/>
                <a:t>Legato</a:t>
              </a:r>
            </a:p>
          </p:txBody>
        </p:sp>
        <p:sp>
          <p:nvSpPr>
            <p:cNvPr id="14" name="TextBox 13">
              <a:extLst>
                <a:ext uri="{FF2B5EF4-FFF2-40B4-BE49-F238E27FC236}">
                  <a16:creationId xmlns:a16="http://schemas.microsoft.com/office/drawing/2014/main" id="{135FC315-05C2-01D5-7971-591F9B6FD8F4}"/>
                </a:ext>
              </a:extLst>
            </p:cNvPr>
            <p:cNvSpPr txBox="1"/>
            <p:nvPr/>
          </p:nvSpPr>
          <p:spPr>
            <a:xfrm>
              <a:off x="1350306" y="3294761"/>
              <a:ext cx="280412" cy="237434"/>
            </a:xfrm>
            <a:prstGeom prst="rect">
              <a:avLst/>
            </a:prstGeom>
            <a:noFill/>
          </p:spPr>
          <p:txBody>
            <a:bodyPr wrap="none" lIns="0" tIns="0" rIns="0" bIns="0" rtlCol="0" anchor="ctr">
              <a:noAutofit/>
            </a:bodyPr>
            <a:lstStyle/>
            <a:p>
              <a:pPr algn="l"/>
              <a:r>
                <a:rPr lang="en-US" sz="2800" b="1" dirty="0"/>
                <a:t>∼</a:t>
              </a:r>
            </a:p>
          </p:txBody>
        </p:sp>
      </p:grpSp>
      <p:grpSp>
        <p:nvGrpSpPr>
          <p:cNvPr id="22" name="Group 21" descr="Pitch Changes with arrows pointing up and down">
            <a:extLst>
              <a:ext uri="{FF2B5EF4-FFF2-40B4-BE49-F238E27FC236}">
                <a16:creationId xmlns:a16="http://schemas.microsoft.com/office/drawing/2014/main" id="{25DF4676-D936-792D-80D5-2A618EA06904}"/>
              </a:ext>
            </a:extLst>
          </p:cNvPr>
          <p:cNvGrpSpPr/>
          <p:nvPr/>
        </p:nvGrpSpPr>
        <p:grpSpPr>
          <a:xfrm>
            <a:off x="492521" y="3748780"/>
            <a:ext cx="1945880" cy="435943"/>
            <a:chOff x="590308" y="3799259"/>
            <a:chExt cx="1945880" cy="435943"/>
          </a:xfrm>
        </p:grpSpPr>
        <p:sp>
          <p:nvSpPr>
            <p:cNvPr id="9" name="TextBox 8">
              <a:extLst>
                <a:ext uri="{FF2B5EF4-FFF2-40B4-BE49-F238E27FC236}">
                  <a16:creationId xmlns:a16="http://schemas.microsoft.com/office/drawing/2014/main" id="{B880EB4B-4864-61F8-679B-394250D076DB}"/>
                </a:ext>
              </a:extLst>
            </p:cNvPr>
            <p:cNvSpPr txBox="1"/>
            <p:nvPr/>
          </p:nvSpPr>
          <p:spPr>
            <a:xfrm>
              <a:off x="590308" y="3904505"/>
              <a:ext cx="1525757" cy="330697"/>
            </a:xfrm>
            <a:prstGeom prst="rect">
              <a:avLst/>
            </a:prstGeom>
            <a:noFill/>
          </p:spPr>
          <p:txBody>
            <a:bodyPr wrap="none" lIns="0" tIns="0" rIns="0" bIns="0" rtlCol="0">
              <a:noAutofit/>
            </a:bodyPr>
            <a:lstStyle/>
            <a:p>
              <a:pPr algn="l"/>
              <a:r>
                <a:rPr lang="en-US" sz="1800" dirty="0"/>
                <a:t>Pitch Changes</a:t>
              </a:r>
            </a:p>
          </p:txBody>
        </p:sp>
        <p:sp>
          <p:nvSpPr>
            <p:cNvPr id="15" name="TextBox 14">
              <a:extLst>
                <a:ext uri="{FF2B5EF4-FFF2-40B4-BE49-F238E27FC236}">
                  <a16:creationId xmlns:a16="http://schemas.microsoft.com/office/drawing/2014/main" id="{682F954A-F7B4-7676-56C8-18D6342CC386}"/>
                </a:ext>
              </a:extLst>
            </p:cNvPr>
            <p:cNvSpPr txBox="1"/>
            <p:nvPr/>
          </p:nvSpPr>
          <p:spPr>
            <a:xfrm>
              <a:off x="2143536" y="3799259"/>
              <a:ext cx="392652" cy="412080"/>
            </a:xfrm>
            <a:prstGeom prst="rect">
              <a:avLst/>
            </a:prstGeom>
            <a:noFill/>
          </p:spPr>
          <p:txBody>
            <a:bodyPr wrap="none" lIns="0" tIns="0" rIns="0" bIns="0" rtlCol="0" anchor="ctr">
              <a:noAutofit/>
            </a:bodyPr>
            <a:lstStyle/>
            <a:p>
              <a:pPr algn="l"/>
              <a:r>
                <a:rPr lang="en-US" sz="2800" b="1" dirty="0"/>
                <a:t>↑↓</a:t>
              </a:r>
            </a:p>
          </p:txBody>
        </p:sp>
      </p:grpSp>
      <p:grpSp>
        <p:nvGrpSpPr>
          <p:cNvPr id="23" name="Group 22" descr="&quot;Volume increase&quot; text highlighted in yellow.">
            <a:extLst>
              <a:ext uri="{FF2B5EF4-FFF2-40B4-BE49-F238E27FC236}">
                <a16:creationId xmlns:a16="http://schemas.microsoft.com/office/drawing/2014/main" id="{E61CAEFE-40A3-6105-5987-1979CF6B0476}"/>
              </a:ext>
            </a:extLst>
          </p:cNvPr>
          <p:cNvGrpSpPr/>
          <p:nvPr/>
        </p:nvGrpSpPr>
        <p:grpSpPr>
          <a:xfrm>
            <a:off x="287881" y="4324211"/>
            <a:ext cx="2055105" cy="389922"/>
            <a:chOff x="387470" y="4366140"/>
            <a:chExt cx="2055105" cy="389922"/>
          </a:xfrm>
        </p:grpSpPr>
        <p:sp>
          <p:nvSpPr>
            <p:cNvPr id="18" name="Rectangle 17">
              <a:extLst>
                <a:ext uri="{FF2B5EF4-FFF2-40B4-BE49-F238E27FC236}">
                  <a16:creationId xmlns:a16="http://schemas.microsoft.com/office/drawing/2014/main" id="{6A55185A-DA33-BFB0-103A-ABFAB74D93B1}"/>
                </a:ext>
              </a:extLst>
            </p:cNvPr>
            <p:cNvSpPr/>
            <p:nvPr/>
          </p:nvSpPr>
          <p:spPr>
            <a:xfrm>
              <a:off x="387470" y="4366140"/>
              <a:ext cx="2055105" cy="389922"/>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C52D419-0CC8-2EF1-7CF8-24852654763A}"/>
                </a:ext>
              </a:extLst>
            </p:cNvPr>
            <p:cNvSpPr txBox="1"/>
            <p:nvPr/>
          </p:nvSpPr>
          <p:spPr>
            <a:xfrm>
              <a:off x="590308" y="4412840"/>
              <a:ext cx="1727005" cy="319447"/>
            </a:xfrm>
            <a:prstGeom prst="rect">
              <a:avLst/>
            </a:prstGeom>
            <a:noFill/>
          </p:spPr>
          <p:txBody>
            <a:bodyPr wrap="none" lIns="0" tIns="0" rIns="0" bIns="0" rtlCol="0">
              <a:noAutofit/>
            </a:bodyPr>
            <a:lstStyle/>
            <a:p>
              <a:pPr algn="l"/>
              <a:r>
                <a:rPr lang="en-US" sz="1800" dirty="0"/>
                <a:t>Volume increase</a:t>
              </a:r>
            </a:p>
          </p:txBody>
        </p:sp>
      </p:grpSp>
      <p:grpSp>
        <p:nvGrpSpPr>
          <p:cNvPr id="24" name="Group 23" descr="The word &quot;Punctuation&quot; inside a blue-outlined oval.">
            <a:extLst>
              <a:ext uri="{FF2B5EF4-FFF2-40B4-BE49-F238E27FC236}">
                <a16:creationId xmlns:a16="http://schemas.microsoft.com/office/drawing/2014/main" id="{5D08CE62-77B5-8100-E5E8-FB2D93F75FCC}"/>
              </a:ext>
            </a:extLst>
          </p:cNvPr>
          <p:cNvGrpSpPr/>
          <p:nvPr/>
        </p:nvGrpSpPr>
        <p:grpSpPr>
          <a:xfrm>
            <a:off x="259792" y="4897675"/>
            <a:ext cx="1756065" cy="440826"/>
            <a:chOff x="360000" y="4887000"/>
            <a:chExt cx="1756065" cy="440826"/>
          </a:xfrm>
        </p:grpSpPr>
        <p:sp>
          <p:nvSpPr>
            <p:cNvPr id="11" name="TextBox 10">
              <a:extLst>
                <a:ext uri="{FF2B5EF4-FFF2-40B4-BE49-F238E27FC236}">
                  <a16:creationId xmlns:a16="http://schemas.microsoft.com/office/drawing/2014/main" id="{438EC231-4646-3576-CD95-5C63B01C9703}"/>
                </a:ext>
              </a:extLst>
            </p:cNvPr>
            <p:cNvSpPr txBox="1"/>
            <p:nvPr/>
          </p:nvSpPr>
          <p:spPr>
            <a:xfrm>
              <a:off x="640412" y="4948511"/>
              <a:ext cx="1179288" cy="379315"/>
            </a:xfrm>
            <a:prstGeom prst="rect">
              <a:avLst/>
            </a:prstGeom>
            <a:noFill/>
          </p:spPr>
          <p:txBody>
            <a:bodyPr wrap="none" lIns="0" tIns="0" rIns="0" bIns="0" rtlCol="0">
              <a:noAutofit/>
            </a:bodyPr>
            <a:lstStyle/>
            <a:p>
              <a:pPr algn="l"/>
              <a:r>
                <a:rPr lang="en-US" sz="1800" dirty="0"/>
                <a:t>Punctuation</a:t>
              </a:r>
            </a:p>
          </p:txBody>
        </p:sp>
        <p:sp>
          <p:nvSpPr>
            <p:cNvPr id="19" name="Oval 18">
              <a:extLst>
                <a:ext uri="{FF2B5EF4-FFF2-40B4-BE49-F238E27FC236}">
                  <a16:creationId xmlns:a16="http://schemas.microsoft.com/office/drawing/2014/main" id="{F9D7082F-C077-CE2F-3B85-D8C9A2676067}"/>
                </a:ext>
              </a:extLst>
            </p:cNvPr>
            <p:cNvSpPr/>
            <p:nvPr/>
          </p:nvSpPr>
          <p:spPr>
            <a:xfrm>
              <a:off x="360000" y="4887000"/>
              <a:ext cx="1756065" cy="437681"/>
            </a:xfrm>
            <a:prstGeom prst="ellipse">
              <a:avLst/>
            </a:prstGeom>
            <a:noFill/>
            <a:ln w="222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descr="Diagram with key for interpreting speech nuances and a passage of text using these markers.">
            <a:extLst>
              <a:ext uri="{FF2B5EF4-FFF2-40B4-BE49-F238E27FC236}">
                <a16:creationId xmlns:a16="http://schemas.microsoft.com/office/drawing/2014/main" id="{544B7E49-0D97-10AA-37AE-BB0A520BE273}"/>
              </a:ext>
            </a:extLst>
          </p:cNvPr>
          <p:cNvGrpSpPr/>
          <p:nvPr/>
        </p:nvGrpSpPr>
        <p:grpSpPr>
          <a:xfrm>
            <a:off x="4721835" y="1707037"/>
            <a:ext cx="7092063" cy="4083485"/>
            <a:chOff x="4721835" y="1707037"/>
            <a:chExt cx="7092063" cy="4083485"/>
          </a:xfrm>
        </p:grpSpPr>
        <p:pic>
          <p:nvPicPr>
            <p:cNvPr id="37" name="Picture 36">
              <a:extLst>
                <a:ext uri="{FF2B5EF4-FFF2-40B4-BE49-F238E27FC236}">
                  <a16:creationId xmlns:a16="http://schemas.microsoft.com/office/drawing/2014/main" id="{BD48110A-FB52-AF58-4BC8-F1A3D1136A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979734" y="1858725"/>
              <a:ext cx="6571854" cy="3781484"/>
            </a:xfrm>
            <a:prstGeom prst="rect">
              <a:avLst/>
            </a:prstGeom>
          </p:spPr>
        </p:pic>
        <p:sp>
          <p:nvSpPr>
            <p:cNvPr id="25" name="Rounded Rectangle 24">
              <a:extLst>
                <a:ext uri="{FF2B5EF4-FFF2-40B4-BE49-F238E27FC236}">
                  <a16:creationId xmlns:a16="http://schemas.microsoft.com/office/drawing/2014/main" id="{885239BE-2B24-CD24-FE84-8669920ECE3B}"/>
                </a:ext>
                <a:ext uri="{C183D7F6-B498-43B3-948B-1728B52AA6E4}">
                  <adec:decorative xmlns:adec="http://schemas.microsoft.com/office/drawing/2017/decorative" val="1"/>
                </a:ext>
              </a:extLst>
            </p:cNvPr>
            <p:cNvSpPr/>
            <p:nvPr/>
          </p:nvSpPr>
          <p:spPr>
            <a:xfrm>
              <a:off x="4721835" y="1707037"/>
              <a:ext cx="7092063" cy="4083485"/>
            </a:xfrm>
            <a:prstGeom prst="roundRect">
              <a:avLst>
                <a:gd name="adj" fmla="val 4704"/>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z</a:t>
              </a:r>
            </a:p>
          </p:txBody>
        </p:sp>
      </p:grpSp>
      <p:sp>
        <p:nvSpPr>
          <p:cNvPr id="39" name="TextBox 38">
            <a:extLst>
              <a:ext uri="{FF2B5EF4-FFF2-40B4-BE49-F238E27FC236}">
                <a16:creationId xmlns:a16="http://schemas.microsoft.com/office/drawing/2014/main" id="{460BE621-6B15-5394-828D-160CD2EEDEA4}"/>
              </a:ext>
            </a:extLst>
          </p:cNvPr>
          <p:cNvSpPr txBox="1"/>
          <p:nvPr/>
        </p:nvSpPr>
        <p:spPr>
          <a:xfrm>
            <a:off x="360000" y="6162844"/>
            <a:ext cx="5224760" cy="335156"/>
          </a:xfrm>
          <a:prstGeom prst="rect">
            <a:avLst/>
          </a:prstGeom>
          <a:noFill/>
        </p:spPr>
        <p:txBody>
          <a:bodyPr wrap="square">
            <a:spAutoFit/>
          </a:bodyPr>
          <a:lstStyle/>
          <a:p>
            <a:pPr>
              <a:lnSpc>
                <a:spcPct val="150000"/>
              </a:lnSpc>
              <a:spcBef>
                <a:spcPts val="1200"/>
              </a:spcBef>
              <a:spcAft>
                <a:spcPts val="600"/>
              </a:spcAft>
            </a:pPr>
            <a:r>
              <a:rPr lang="en-AU" sz="1200" dirty="0">
                <a:effectLst/>
                <a:latin typeface="Arial" panose="020B0604020202020204" pitchFamily="34" charset="0"/>
                <a:ea typeface="Calibri" panose="020F0502020204030204" pitchFamily="34" charset="0"/>
              </a:rPr>
              <a:t>PROMETHEUS © Damien Ryan, 2024, </a:t>
            </a:r>
            <a:r>
              <a:rPr lang="en-AU" sz="1200" dirty="0" err="1">
                <a:effectLst/>
                <a:latin typeface="Arial" panose="020B0604020202020204" pitchFamily="34" charset="0"/>
                <a:ea typeface="Calibri" panose="020F0502020204030204" pitchFamily="34" charset="0"/>
              </a:rPr>
              <a:t>damien.ryan@sportforjove.com.au</a:t>
            </a:r>
            <a:r>
              <a:rPr lang="en-AU" sz="1200" dirty="0">
                <a:effectLst/>
                <a:latin typeface="Arial" panose="020B0604020202020204" pitchFamily="34" charset="0"/>
                <a:ea typeface="Calibri" panose="020F0502020204030204" pitchFamily="34" charset="0"/>
              </a:rPr>
              <a:t> </a:t>
            </a:r>
            <a:endParaRPr lang="en-GB" sz="1200" dirty="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2228FC3-85BA-150D-4BB8-6145D1360E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160883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C6B5-6FA9-89AC-F1B8-348D56ED7A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9C433F0-B298-9FC1-A4B5-3E4C74D82592}"/>
              </a:ext>
            </a:extLst>
          </p:cNvPr>
          <p:cNvSpPr>
            <a:spLocks noGrp="1"/>
          </p:cNvSpPr>
          <p:nvPr>
            <p:ph type="ctrTitle"/>
          </p:nvPr>
        </p:nvSpPr>
        <p:spPr/>
        <p:txBody>
          <a:bodyPr/>
          <a:lstStyle/>
          <a:p>
            <a:r>
              <a:rPr lang="en-AU">
                <a:effectLst/>
                <a:latin typeface="+mj-lt"/>
                <a:ea typeface="Times New Roman" panose="02020603050405020304" pitchFamily="18" charset="0"/>
              </a:rPr>
              <a:t>Learning sequence 5 </a:t>
            </a:r>
            <a:r>
              <a:rPr lang="en-AU">
                <a:effectLst/>
                <a:latin typeface="Arial"/>
                <a:ea typeface="Calibri" panose="020F0502020204030204" pitchFamily="34" charset="0"/>
              </a:rPr>
              <a:t>– Greek chorus – sound and technologies</a:t>
            </a:r>
            <a:endParaRPr lang="en-AU">
              <a:latin typeface="+mj-lt"/>
            </a:endParaRPr>
          </a:p>
        </p:txBody>
      </p:sp>
      <p:grpSp>
        <p:nvGrpSpPr>
          <p:cNvPr id="2" name="Group 1">
            <a:extLst>
              <a:ext uri="{FF2B5EF4-FFF2-40B4-BE49-F238E27FC236}">
                <a16:creationId xmlns:a16="http://schemas.microsoft.com/office/drawing/2014/main" id="{5FC9797E-A7E3-D9C8-5432-614C208031C9}"/>
              </a:ext>
              <a:ext uri="{C183D7F6-B498-43B3-948B-1728B52AA6E4}">
                <adec:decorative xmlns:adec="http://schemas.microsoft.com/office/drawing/2017/decorative" val="1"/>
              </a:ext>
            </a:extLst>
          </p:cNvPr>
          <p:cNvGrpSpPr/>
          <p:nvPr/>
        </p:nvGrpSpPr>
        <p:grpSpPr>
          <a:xfrm>
            <a:off x="993731" y="4379897"/>
            <a:ext cx="5266162" cy="2195488"/>
            <a:chOff x="993731" y="4379897"/>
            <a:chExt cx="5266162" cy="2195488"/>
          </a:xfrm>
        </p:grpSpPr>
        <p:pic>
          <p:nvPicPr>
            <p:cNvPr id="13" name="Picture 12">
              <a:extLst>
                <a:ext uri="{FF2B5EF4-FFF2-40B4-BE49-F238E27FC236}">
                  <a16:creationId xmlns:a16="http://schemas.microsoft.com/office/drawing/2014/main" id="{776DEE6A-A9B4-FE40-F8C9-BF1A35B8409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3731" y="4379897"/>
              <a:ext cx="2200678" cy="2195488"/>
            </a:xfrm>
            <a:prstGeom prst="rect">
              <a:avLst/>
            </a:prstGeom>
          </p:spPr>
        </p:pic>
        <p:pic>
          <p:nvPicPr>
            <p:cNvPr id="14" name="Picture 13">
              <a:extLst>
                <a:ext uri="{FF2B5EF4-FFF2-40B4-BE49-F238E27FC236}">
                  <a16:creationId xmlns:a16="http://schemas.microsoft.com/office/drawing/2014/main" id="{DA88E760-EAD6-D3B4-3DD0-0428E15B2AE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9215" y="4379897"/>
              <a:ext cx="2200678" cy="2195488"/>
            </a:xfrm>
            <a:prstGeom prst="rect">
              <a:avLst/>
            </a:prstGeom>
          </p:spPr>
        </p:pic>
      </p:grpSp>
      <p:pic>
        <p:nvPicPr>
          <p:cNvPr id="9" name="Picture 8" descr="A flashlight casting intricate floral-like shadows on a surface.">
            <a:extLst>
              <a:ext uri="{FF2B5EF4-FFF2-40B4-BE49-F238E27FC236}">
                <a16:creationId xmlns:a16="http://schemas.microsoft.com/office/drawing/2014/main" id="{8AAF987E-925F-5B3C-F9AB-962514C66B6F}"/>
              </a:ext>
              <a:ext uri="{C183D7F6-B498-43B3-948B-1728B52AA6E4}">
                <adec:decorative xmlns:adec="http://schemas.microsoft.com/office/drawing/2017/decorative" val="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124699" y="0"/>
            <a:ext cx="5067301" cy="6858000"/>
          </a:xfrm>
          <a:prstGeom prst="rect">
            <a:avLst/>
          </a:prstGeom>
          <a:ln>
            <a:noFill/>
          </a:ln>
        </p:spPr>
      </p:pic>
      <p:sp>
        <p:nvSpPr>
          <p:cNvPr id="11" name="TextBox 10">
            <a:extLst>
              <a:ext uri="{FF2B5EF4-FFF2-40B4-BE49-F238E27FC236}">
                <a16:creationId xmlns:a16="http://schemas.microsoft.com/office/drawing/2014/main" id="{2EA2594D-FC34-56DC-3455-E0DF07DD6E61}"/>
              </a:ext>
            </a:extLst>
          </p:cNvPr>
          <p:cNvSpPr txBox="1"/>
          <p:nvPr/>
        </p:nvSpPr>
        <p:spPr>
          <a:xfrm>
            <a:off x="7124699" y="5900002"/>
            <a:ext cx="5067301" cy="957998"/>
          </a:xfrm>
          <a:prstGeom prst="rect">
            <a:avLst/>
          </a:prstGeom>
          <a:solidFill>
            <a:schemeClr val="tx1">
              <a:alpha val="89000"/>
            </a:schemeClr>
          </a:solidFill>
        </p:spPr>
        <p:txBody>
          <a:bodyPr wrap="square">
            <a:noAutofit/>
          </a:bodyPr>
          <a:lstStyle/>
          <a:p>
            <a:pPr>
              <a:lnSpc>
                <a:spcPct val="150000"/>
              </a:lnSpc>
            </a:pPr>
            <a:r>
              <a:rPr lang="en-AU" sz="1100" dirty="0">
                <a:solidFill>
                  <a:schemeClr val="bg1"/>
                </a:solidFill>
              </a:rPr>
              <a:t>This work was generated using artificial intelligence. Any copyright subsisting in this work is owned by © State of New South Wales (Department of Education), 2025.</a:t>
            </a:r>
          </a:p>
        </p:txBody>
      </p:sp>
    </p:spTree>
    <p:extLst>
      <p:ext uri="{BB962C8B-B14F-4D97-AF65-F5344CB8AC3E}">
        <p14:creationId xmlns:p14="http://schemas.microsoft.com/office/powerpoint/2010/main" val="299675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B11D4-0F5B-DC5A-E5E3-067B16B35DA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E5E07CB-DF38-0BF0-9706-ECEFE2C330C2}"/>
              </a:ext>
            </a:extLst>
          </p:cNvPr>
          <p:cNvSpPr>
            <a:spLocks noGrp="1"/>
          </p:cNvSpPr>
          <p:nvPr>
            <p:ph type="title"/>
          </p:nvPr>
        </p:nvSpPr>
        <p:spPr/>
        <p:txBody>
          <a:bodyPr/>
          <a:lstStyle/>
          <a:p>
            <a:r>
              <a:rPr lang="en-AU">
                <a:latin typeface="+mj-lt"/>
              </a:rPr>
              <a:t>Learning intentions and success criteria (5)</a:t>
            </a:r>
          </a:p>
        </p:txBody>
      </p:sp>
      <p:sp>
        <p:nvSpPr>
          <p:cNvPr id="4" name="Oval 3" descr="&quot;5&quot;">
            <a:extLst>
              <a:ext uri="{FF2B5EF4-FFF2-40B4-BE49-F238E27FC236}">
                <a16:creationId xmlns:a16="http://schemas.microsoft.com/office/drawing/2014/main" id="{F6E91BC8-9C42-EA5E-1FEE-85534FBCE498}"/>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t>5</a:t>
            </a:r>
            <a:endParaRPr lang="en-GB" sz="3600" dirty="0"/>
          </a:p>
        </p:txBody>
      </p:sp>
      <p:sp>
        <p:nvSpPr>
          <p:cNvPr id="3" name="TextBox 2">
            <a:extLst>
              <a:ext uri="{FF2B5EF4-FFF2-40B4-BE49-F238E27FC236}">
                <a16:creationId xmlns:a16="http://schemas.microsoft.com/office/drawing/2014/main" id="{C30F2EF6-399E-BDB0-605A-D4A1F2C76469}"/>
              </a:ext>
            </a:extLst>
          </p:cNvPr>
          <p:cNvSpPr txBox="1"/>
          <p:nvPr/>
        </p:nvSpPr>
        <p:spPr>
          <a:xfrm>
            <a:off x="370416" y="1894417"/>
            <a:ext cx="11303000" cy="363625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Bef>
                <a:spcPts val="600"/>
              </a:spcBef>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Bef>
                <a:spcPts val="600"/>
              </a:spcBef>
              <a:buFont typeface="Arial" panose="020B0604020202020204" pitchFamily="34" charset="0"/>
              <a:buChar char="•"/>
            </a:pPr>
            <a:r>
              <a:rPr lang="en-AU" sz="2000" dirty="0">
                <a:effectLst/>
                <a:latin typeface="+mj-lt"/>
                <a:ea typeface="Calibri" panose="020F0502020204030204" pitchFamily="34" charset="0"/>
              </a:rPr>
              <a:t>collaboratively experiment with and apply sound and/or technologies to communicate intention and meaning.</a:t>
            </a:r>
          </a:p>
          <a:p>
            <a:pPr>
              <a:lnSpc>
                <a:spcPct val="150000"/>
              </a:lnSpc>
              <a:spcBef>
                <a:spcPts val="1200"/>
              </a:spcBef>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lvl="0" indent="-342900">
              <a:lnSpc>
                <a:spcPct val="150000"/>
              </a:lnSpc>
              <a:spcBef>
                <a:spcPts val="600"/>
              </a:spcBef>
              <a:buFont typeface="Symbol" panose="05050102010706020507" pitchFamily="18" charset="2"/>
              <a:buChar char=""/>
            </a:pPr>
            <a:r>
              <a:rPr lang="en-AU" sz="2000" dirty="0">
                <a:effectLst/>
                <a:latin typeface="+mj-lt"/>
                <a:ea typeface="Calibri" panose="020F0502020204030204" pitchFamily="34" charset="0"/>
              </a:rPr>
              <a:t>collaboratively generate and explore ways to use sound and/or technologies</a:t>
            </a:r>
            <a:endParaRPr lang="en-GB" sz="2000" dirty="0">
              <a:effectLst/>
              <a:latin typeface="+mj-lt"/>
              <a:ea typeface="Calibri" panose="020F0502020204030204" pitchFamily="34" charset="0"/>
            </a:endParaRPr>
          </a:p>
          <a:p>
            <a:pPr marL="342900" lvl="0" indent="-342900">
              <a:lnSpc>
                <a:spcPct val="150000"/>
              </a:lnSpc>
              <a:spcBef>
                <a:spcPts val="600"/>
              </a:spcBef>
              <a:buFont typeface="Symbol" panose="05050102010706020507" pitchFamily="18" charset="2"/>
              <a:buChar char=""/>
            </a:pPr>
            <a:r>
              <a:rPr lang="en-AU" sz="2000" dirty="0">
                <a:effectLst/>
                <a:latin typeface="+mj-lt"/>
                <a:ea typeface="Calibri" panose="020F0502020204030204" pitchFamily="34" charset="0"/>
              </a:rPr>
              <a:t>safely take creative risks when playing with possibilities with sound and/or technologies</a:t>
            </a:r>
          </a:p>
          <a:p>
            <a:pPr marL="342900" lvl="0" indent="-342900">
              <a:lnSpc>
                <a:spcPct val="150000"/>
              </a:lnSpc>
              <a:spcBef>
                <a:spcPts val="600"/>
              </a:spcBef>
              <a:buFont typeface="Symbol" panose="05050102010706020507" pitchFamily="18" charset="2"/>
              <a:buChar char=""/>
            </a:pPr>
            <a:r>
              <a:rPr lang="en-AU" sz="2000" dirty="0">
                <a:effectLst/>
                <a:latin typeface="+mj-lt"/>
                <a:ea typeface="Calibri" panose="020F0502020204030204" pitchFamily="34" charset="0"/>
              </a:rPr>
              <a:t>reflect on the effectiveness of creative choices, and collaborative and safe processes.</a:t>
            </a:r>
            <a:endParaRPr lang="en-AU" sz="2000" dirty="0">
              <a:latin typeface="+mj-lt"/>
              <a:cs typeface="Arial" panose="020B0604020202020204" pitchFamily="34" charset="0"/>
            </a:endParaRPr>
          </a:p>
        </p:txBody>
      </p:sp>
      <p:sp>
        <p:nvSpPr>
          <p:cNvPr id="2" name="Slide Number Placeholder 1">
            <a:extLst>
              <a:ext uri="{FF2B5EF4-FFF2-40B4-BE49-F238E27FC236}">
                <a16:creationId xmlns:a16="http://schemas.microsoft.com/office/drawing/2014/main" id="{222A82E6-B40B-DB39-856F-D86E6BAD444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26</a:t>
            </a:fld>
            <a:endParaRPr lang="en-AU"/>
          </a:p>
        </p:txBody>
      </p:sp>
    </p:spTree>
    <p:extLst>
      <p:ext uri="{BB962C8B-B14F-4D97-AF65-F5344CB8AC3E}">
        <p14:creationId xmlns:p14="http://schemas.microsoft.com/office/powerpoint/2010/main" val="1275923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C5809-43AF-702C-A4BD-1D98DAC434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602C5E-369F-816F-9717-83A2AF8F7179}"/>
              </a:ext>
            </a:extLst>
          </p:cNvPr>
          <p:cNvSpPr>
            <a:spLocks noGrp="1"/>
          </p:cNvSpPr>
          <p:nvPr>
            <p:ph type="title"/>
          </p:nvPr>
        </p:nvSpPr>
        <p:spPr/>
        <p:txBody>
          <a:bodyPr/>
          <a:lstStyle/>
          <a:p>
            <a:r>
              <a:rPr lang="en-AU" dirty="0"/>
              <a:t>Directorial vision example</a:t>
            </a:r>
            <a:endParaRPr lang="en-GB" dirty="0"/>
          </a:p>
        </p:txBody>
      </p:sp>
      <p:sp>
        <p:nvSpPr>
          <p:cNvPr id="5" name="Oval 4" descr="&quot;5.3&quot;">
            <a:extLst>
              <a:ext uri="{FF2B5EF4-FFF2-40B4-BE49-F238E27FC236}">
                <a16:creationId xmlns:a16="http://schemas.microsoft.com/office/drawing/2014/main" id="{B2083B5F-FFCD-18B1-5498-ABE08463B734}"/>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5.3</a:t>
            </a:r>
            <a:endParaRPr lang="en-GB" sz="1800" dirty="0"/>
          </a:p>
        </p:txBody>
      </p:sp>
      <p:grpSp>
        <p:nvGrpSpPr>
          <p:cNvPr id="20" name="Group 19" descr="Scene&#10;- 2 characters texting as a social media post goes viral&#10;">
            <a:extLst>
              <a:ext uri="{FF2B5EF4-FFF2-40B4-BE49-F238E27FC236}">
                <a16:creationId xmlns:a16="http://schemas.microsoft.com/office/drawing/2014/main" id="{FBE80F68-7847-566F-88EB-D5653C08B1C6}"/>
              </a:ext>
            </a:extLst>
          </p:cNvPr>
          <p:cNvGrpSpPr/>
          <p:nvPr/>
        </p:nvGrpSpPr>
        <p:grpSpPr>
          <a:xfrm>
            <a:off x="354000" y="1146041"/>
            <a:ext cx="11484000" cy="781353"/>
            <a:chOff x="354000" y="1161281"/>
            <a:chExt cx="11484000" cy="781353"/>
          </a:xfrm>
        </p:grpSpPr>
        <p:sp>
          <p:nvSpPr>
            <p:cNvPr id="6" name="TextBox 5">
              <a:extLst>
                <a:ext uri="{FF2B5EF4-FFF2-40B4-BE49-F238E27FC236}">
                  <a16:creationId xmlns:a16="http://schemas.microsoft.com/office/drawing/2014/main" id="{94EA6699-7C8F-5C0B-180C-1910BC616B71}"/>
                </a:ext>
              </a:extLst>
            </p:cNvPr>
            <p:cNvSpPr txBox="1"/>
            <p:nvPr/>
          </p:nvSpPr>
          <p:spPr>
            <a:xfrm>
              <a:off x="354000" y="1161281"/>
              <a:ext cx="11484000" cy="360000"/>
            </a:xfrm>
            <a:prstGeom prst="roundRect">
              <a:avLst/>
            </a:prstGeom>
            <a:solidFill>
              <a:srgbClr val="FDE79A"/>
            </a:solidFill>
          </p:spPr>
          <p:txBody>
            <a:bodyPr wrap="square" lIns="108000" tIns="108000" rIns="108000" bIns="108000" rtlCol="0" anchor="ctr">
              <a:noAutofit/>
            </a:bodyPr>
            <a:lstStyle/>
            <a:p>
              <a:pPr algn="l"/>
              <a:r>
                <a:rPr lang="en-US" sz="1800" b="1" dirty="0">
                  <a:latin typeface="+mj-lt"/>
                </a:rPr>
                <a:t>Scene</a:t>
              </a:r>
            </a:p>
          </p:txBody>
        </p:sp>
        <p:sp>
          <p:nvSpPr>
            <p:cNvPr id="7" name="TextBox 6">
              <a:extLst>
                <a:ext uri="{FF2B5EF4-FFF2-40B4-BE49-F238E27FC236}">
                  <a16:creationId xmlns:a16="http://schemas.microsoft.com/office/drawing/2014/main" id="{B71991BA-EFA7-C5F4-AC5E-74D2457FB4D1}"/>
                </a:ext>
              </a:extLst>
            </p:cNvPr>
            <p:cNvSpPr txBox="1"/>
            <p:nvPr/>
          </p:nvSpPr>
          <p:spPr>
            <a:xfrm>
              <a:off x="354001" y="1514234"/>
              <a:ext cx="11483999" cy="428400"/>
            </a:xfrm>
            <a:prstGeom prst="rect">
              <a:avLst/>
            </a:prstGeom>
            <a:noFill/>
          </p:spPr>
          <p:txBody>
            <a:bodyPr wrap="square" lIns="108000" tIns="108000" rIns="108000" bIns="108000" rtlCol="0" anchor="ctr">
              <a:noAutofit/>
            </a:bodyPr>
            <a:lstStyle/>
            <a:p>
              <a:pPr marL="285750" lvl="0" indent="-285750">
                <a:buFont typeface="Arial" panose="020B0604020202020204" pitchFamily="34" charset="0"/>
                <a:buChar char="•"/>
              </a:pPr>
              <a:r>
                <a:rPr lang="en-AU" sz="1500" dirty="0"/>
                <a:t>2 characters texting as a social media post goes viral</a:t>
              </a:r>
              <a:endParaRPr lang="en-GB" sz="1500" dirty="0"/>
            </a:p>
          </p:txBody>
        </p:sp>
      </p:grpSp>
      <p:grpSp>
        <p:nvGrpSpPr>
          <p:cNvPr id="21" name="Group 20" descr="Sound&#10;- Notification sounds slowly increase in speed.&#10;- Different types of notification sounds occur.&#10;- Volume of the cacophony increases.&#10;- All sounds stop when the characters turn off their phones.&#10;">
            <a:extLst>
              <a:ext uri="{FF2B5EF4-FFF2-40B4-BE49-F238E27FC236}">
                <a16:creationId xmlns:a16="http://schemas.microsoft.com/office/drawing/2014/main" id="{2F8A1E25-AD14-05B3-C10E-B03AD285BDE6}"/>
              </a:ext>
            </a:extLst>
          </p:cNvPr>
          <p:cNvGrpSpPr/>
          <p:nvPr/>
        </p:nvGrpSpPr>
        <p:grpSpPr>
          <a:xfrm>
            <a:off x="354000" y="1937449"/>
            <a:ext cx="11484000" cy="1472255"/>
            <a:chOff x="354000" y="2013649"/>
            <a:chExt cx="11484000" cy="1472255"/>
          </a:xfrm>
        </p:grpSpPr>
        <p:sp>
          <p:nvSpPr>
            <p:cNvPr id="8" name="TextBox 7">
              <a:extLst>
                <a:ext uri="{FF2B5EF4-FFF2-40B4-BE49-F238E27FC236}">
                  <a16:creationId xmlns:a16="http://schemas.microsoft.com/office/drawing/2014/main" id="{3D108A97-5E39-6AB1-C78A-CCDA9F78FEBB}"/>
                </a:ext>
              </a:extLst>
            </p:cNvPr>
            <p:cNvSpPr txBox="1"/>
            <p:nvPr/>
          </p:nvSpPr>
          <p:spPr>
            <a:xfrm>
              <a:off x="354000" y="2013649"/>
              <a:ext cx="11484000" cy="360000"/>
            </a:xfrm>
            <a:prstGeom prst="roundRect">
              <a:avLst/>
            </a:prstGeom>
            <a:solidFill>
              <a:srgbClr val="FFCE99"/>
            </a:solidFill>
          </p:spPr>
          <p:txBody>
            <a:bodyPr wrap="square" lIns="108000" tIns="108000" rIns="108000" bIns="108000" rtlCol="0" anchor="ctr">
              <a:noAutofit/>
            </a:bodyPr>
            <a:lstStyle/>
            <a:p>
              <a:pPr algn="l"/>
              <a:r>
                <a:rPr lang="en-US" sz="1800" b="1" dirty="0">
                  <a:latin typeface="+mj-lt"/>
                </a:rPr>
                <a:t>Sound</a:t>
              </a:r>
            </a:p>
          </p:txBody>
        </p:sp>
        <p:sp>
          <p:nvSpPr>
            <p:cNvPr id="9" name="TextBox 8">
              <a:extLst>
                <a:ext uri="{FF2B5EF4-FFF2-40B4-BE49-F238E27FC236}">
                  <a16:creationId xmlns:a16="http://schemas.microsoft.com/office/drawing/2014/main" id="{C00BBC96-4A25-8071-A8AE-5CF844C44330}"/>
                </a:ext>
              </a:extLst>
            </p:cNvPr>
            <p:cNvSpPr txBox="1"/>
            <p:nvPr/>
          </p:nvSpPr>
          <p:spPr>
            <a:xfrm>
              <a:off x="354001" y="2360393"/>
              <a:ext cx="11483999" cy="1125511"/>
            </a:xfrm>
            <a:prstGeom prst="rect">
              <a:avLst/>
            </a:prstGeom>
            <a:noFill/>
          </p:spPr>
          <p:txBody>
            <a:bodyPr wrap="square" lIns="108000" tIns="108000" rIns="108000" bIns="108000" rtlCol="0" anchor="ctr">
              <a:noAutofit/>
            </a:bodyPr>
            <a:lstStyle/>
            <a:p>
              <a:pPr marL="285750" indent="-285750" algn="l" rtl="0" eaLnBrk="1" fontAlgn="t" latinLnBrk="0" hangingPunct="1">
                <a:buFont typeface="Arial" panose="020B0604020202020204" pitchFamily="34" charset="0"/>
                <a:buChar char="•"/>
              </a:pPr>
              <a:r>
                <a:rPr lang="en-AU" sz="1500" b="0" i="0" u="none" strike="noStrike" kern="1200" dirty="0">
                  <a:solidFill>
                    <a:srgbClr val="22272B"/>
                  </a:solidFill>
                  <a:effectLst/>
                  <a:latin typeface="Arial" panose="020B0604020202020204" pitchFamily="34" charset="0"/>
                </a:rPr>
                <a:t>Notification sounds slowly increase in speed.</a:t>
              </a:r>
              <a:endParaRPr lang="en-AU" sz="1500" b="0" i="0" u="none" strike="noStrike" dirty="0">
                <a:effectLst/>
                <a:latin typeface="Arial" panose="020B0604020202020204" pitchFamily="34" charset="0"/>
              </a:endParaRPr>
            </a:p>
            <a:p>
              <a:pPr marL="285750" indent="-285750" algn="l" rtl="0" eaLnBrk="1" fontAlgn="t" latinLnBrk="0" hangingPunct="1">
                <a:buFont typeface="Arial" panose="020B0604020202020204" pitchFamily="34" charset="0"/>
                <a:buChar char="•"/>
              </a:pPr>
              <a:r>
                <a:rPr lang="en-AU" sz="1500" b="0" i="0" u="none" strike="noStrike" kern="1200" dirty="0">
                  <a:solidFill>
                    <a:srgbClr val="22272B"/>
                  </a:solidFill>
                  <a:effectLst/>
                  <a:latin typeface="Arial" panose="020B0604020202020204" pitchFamily="34" charset="0"/>
                </a:rPr>
                <a:t>Different types of notification sounds occur.</a:t>
              </a:r>
              <a:endParaRPr lang="en-AU" sz="1500" b="0" i="0" u="none" strike="noStrike" dirty="0">
                <a:effectLst/>
                <a:latin typeface="Arial" panose="020B0604020202020204" pitchFamily="34" charset="0"/>
              </a:endParaRPr>
            </a:p>
            <a:p>
              <a:pPr marL="285750" indent="-285750" algn="l" rtl="0" eaLnBrk="1" fontAlgn="t" latinLnBrk="0" hangingPunct="1">
                <a:buFont typeface="Arial" panose="020B0604020202020204" pitchFamily="34" charset="0"/>
                <a:buChar char="•"/>
              </a:pPr>
              <a:r>
                <a:rPr lang="en-AU" sz="1500" b="0" i="0" u="none" strike="noStrike" kern="1200" dirty="0">
                  <a:solidFill>
                    <a:srgbClr val="22272B"/>
                  </a:solidFill>
                  <a:effectLst/>
                  <a:latin typeface="Arial" panose="020B0604020202020204" pitchFamily="34" charset="0"/>
                </a:rPr>
                <a:t>Volume of the cacophony increases.</a:t>
              </a:r>
              <a:endParaRPr lang="en-AU" sz="1500" b="0" i="0" u="none" strike="noStrike" dirty="0">
                <a:effectLst/>
                <a:latin typeface="Arial" panose="020B0604020202020204" pitchFamily="34" charset="0"/>
              </a:endParaRPr>
            </a:p>
            <a:p>
              <a:pPr marL="285750" indent="-285750" algn="l" rtl="0" eaLnBrk="1" fontAlgn="t" latinLnBrk="0" hangingPunct="1">
                <a:buFont typeface="Arial" panose="020B0604020202020204" pitchFamily="34" charset="0"/>
                <a:buChar char="•"/>
              </a:pPr>
              <a:r>
                <a:rPr lang="en-AU" sz="1500" b="0" i="0" u="none" strike="noStrike" kern="1200" dirty="0">
                  <a:solidFill>
                    <a:srgbClr val="22272B"/>
                  </a:solidFill>
                  <a:effectLst/>
                  <a:latin typeface="Arial" panose="020B0604020202020204" pitchFamily="34" charset="0"/>
                </a:rPr>
                <a:t>All sounds stop when the characters turn off their phones.</a:t>
              </a:r>
              <a:endParaRPr lang="en-AU" sz="1500" b="0" i="0" u="none" strike="noStrike" dirty="0">
                <a:effectLst/>
                <a:latin typeface="Arial" panose="020B0604020202020204" pitchFamily="34" charset="0"/>
              </a:endParaRPr>
            </a:p>
          </p:txBody>
        </p:sp>
      </p:grpSp>
      <p:grpSp>
        <p:nvGrpSpPr>
          <p:cNvPr id="22" name="Group 21" descr="Technologies&#10;- Projection of text messages between the 2 actors discussing the photo. Text messages look like they do on a phone.&#10;- For each notification sound, the social media post is projected and scrolls up like it does on a phone.&#10;- Each time the social media post appears it has more likes or comments.&#10;- Scrolling of the social media post and comments intensifies across the entire back wall until it becomes uncomfortable and overwhelming for the characters and audience.&#10;- Projection goes to black when the characters turn off their phones.&#10;">
            <a:extLst>
              <a:ext uri="{FF2B5EF4-FFF2-40B4-BE49-F238E27FC236}">
                <a16:creationId xmlns:a16="http://schemas.microsoft.com/office/drawing/2014/main" id="{91E5A213-86A3-62BC-11A0-9E4AAF7D33AB}"/>
              </a:ext>
            </a:extLst>
          </p:cNvPr>
          <p:cNvGrpSpPr/>
          <p:nvPr/>
        </p:nvGrpSpPr>
        <p:grpSpPr>
          <a:xfrm>
            <a:off x="354000" y="3448296"/>
            <a:ext cx="11484000" cy="1929823"/>
            <a:chOff x="354000" y="3657832"/>
            <a:chExt cx="11484000" cy="1929823"/>
          </a:xfrm>
        </p:grpSpPr>
        <p:sp>
          <p:nvSpPr>
            <p:cNvPr id="16" name="TextBox 15">
              <a:extLst>
                <a:ext uri="{FF2B5EF4-FFF2-40B4-BE49-F238E27FC236}">
                  <a16:creationId xmlns:a16="http://schemas.microsoft.com/office/drawing/2014/main" id="{47F11090-F629-389A-F515-6EDADC32A365}"/>
                </a:ext>
              </a:extLst>
            </p:cNvPr>
            <p:cNvSpPr txBox="1"/>
            <p:nvPr/>
          </p:nvSpPr>
          <p:spPr>
            <a:xfrm>
              <a:off x="354000" y="3657832"/>
              <a:ext cx="11484000" cy="360000"/>
            </a:xfrm>
            <a:prstGeom prst="roundRect">
              <a:avLst/>
            </a:prstGeom>
            <a:solidFill>
              <a:srgbClr val="FFB8C1"/>
            </a:solidFill>
          </p:spPr>
          <p:txBody>
            <a:bodyPr wrap="square" lIns="108000" tIns="108000" rIns="108000" bIns="108000" rtlCol="0" anchor="ctr">
              <a:noAutofit/>
            </a:bodyPr>
            <a:lstStyle/>
            <a:p>
              <a:pPr algn="l"/>
              <a:r>
                <a:rPr lang="en-US" sz="1800" b="1" dirty="0">
                  <a:latin typeface="+mj-lt"/>
                </a:rPr>
                <a:t>Technologies</a:t>
              </a:r>
            </a:p>
          </p:txBody>
        </p:sp>
        <p:sp>
          <p:nvSpPr>
            <p:cNvPr id="17" name="TextBox 16">
              <a:extLst>
                <a:ext uri="{FF2B5EF4-FFF2-40B4-BE49-F238E27FC236}">
                  <a16:creationId xmlns:a16="http://schemas.microsoft.com/office/drawing/2014/main" id="{2289A7AB-2CC6-92A5-5343-A3F307B5B40D}"/>
                </a:ext>
              </a:extLst>
            </p:cNvPr>
            <p:cNvSpPr txBox="1"/>
            <p:nvPr/>
          </p:nvSpPr>
          <p:spPr>
            <a:xfrm>
              <a:off x="354001" y="4017832"/>
              <a:ext cx="11483999" cy="1569823"/>
            </a:xfrm>
            <a:prstGeom prst="rect">
              <a:avLst/>
            </a:prstGeom>
            <a:noFill/>
          </p:spPr>
          <p:txBody>
            <a:bodyPr wrap="square" lIns="108000" tIns="108000" rIns="108000" bIns="108000" rtlCol="0" anchor="ctr">
              <a:noAutofit/>
            </a:bodyPr>
            <a:lstStyle/>
            <a:p>
              <a:pPr marL="273050" lvl="0" indent="-254000">
                <a:buFont typeface="Arial" panose="020B0604020202020204" pitchFamily="34" charset="0"/>
                <a:buChar char="•"/>
              </a:pPr>
              <a:r>
                <a:rPr lang="en-AU" sz="1500" dirty="0"/>
                <a:t>Projection of text messages between the 2 actors discussing the photo. Text messages look like they do on a phone.</a:t>
              </a:r>
              <a:endParaRPr lang="en-GB" sz="1500" dirty="0"/>
            </a:p>
            <a:p>
              <a:pPr marL="273050" lvl="0" indent="-254000">
                <a:buFont typeface="Arial" panose="020B0604020202020204" pitchFamily="34" charset="0"/>
                <a:buChar char="•"/>
              </a:pPr>
              <a:r>
                <a:rPr lang="en-AU" sz="1500" dirty="0"/>
                <a:t>For each notification sound, the social media post is projected and scrolls up like it does on a phone.</a:t>
              </a:r>
              <a:endParaRPr lang="en-GB" sz="1500" dirty="0"/>
            </a:p>
            <a:p>
              <a:pPr marL="273050" lvl="0" indent="-254000">
                <a:buFont typeface="Arial" panose="020B0604020202020204" pitchFamily="34" charset="0"/>
                <a:buChar char="•"/>
              </a:pPr>
              <a:r>
                <a:rPr lang="en-AU" sz="1500" dirty="0"/>
                <a:t>Each time the social media post appears it has more likes or comments.</a:t>
              </a:r>
              <a:endParaRPr lang="en-GB" sz="1500" dirty="0"/>
            </a:p>
            <a:p>
              <a:pPr marL="273050" lvl="0" indent="-254000">
                <a:buFont typeface="Arial" panose="020B0604020202020204" pitchFamily="34" charset="0"/>
                <a:buChar char="•"/>
              </a:pPr>
              <a:r>
                <a:rPr lang="en-AU" sz="1500" dirty="0"/>
                <a:t>Scrolling of the social media post and comments intensifies across the entire back wall until it becomes uncomfortable and overwhelming for the characters and audience.</a:t>
              </a:r>
              <a:endParaRPr lang="en-GB" sz="1500" dirty="0"/>
            </a:p>
            <a:p>
              <a:pPr marL="273050" lvl="0" indent="-254000">
                <a:buFont typeface="Arial" panose="020B0604020202020204" pitchFamily="34" charset="0"/>
                <a:buChar char="•"/>
              </a:pPr>
              <a:r>
                <a:rPr lang="en-AU" sz="1500" dirty="0"/>
                <a:t>Projection goes to black when the characters turn off their phones.</a:t>
              </a:r>
              <a:endParaRPr lang="en-GB" sz="1500" dirty="0"/>
            </a:p>
          </p:txBody>
        </p:sp>
      </p:grpSp>
      <p:grpSp>
        <p:nvGrpSpPr>
          <p:cNvPr id="23" name="Group 22" descr="Actors&#10;- Actors say their text messages out loud, directly to the audience.&#10;- They move further downstage as the notifications and projections get more overwhelming.&#10;- They turn their phones off by stamping foot and leaving the stage.&#10;">
            <a:extLst>
              <a:ext uri="{FF2B5EF4-FFF2-40B4-BE49-F238E27FC236}">
                <a16:creationId xmlns:a16="http://schemas.microsoft.com/office/drawing/2014/main" id="{0A0E880A-1807-01CA-E366-7A29569941B8}"/>
              </a:ext>
            </a:extLst>
          </p:cNvPr>
          <p:cNvGrpSpPr/>
          <p:nvPr/>
        </p:nvGrpSpPr>
        <p:grpSpPr>
          <a:xfrm>
            <a:off x="354000" y="5389486"/>
            <a:ext cx="11484000" cy="1167039"/>
            <a:chOff x="354000" y="5696719"/>
            <a:chExt cx="11484000" cy="1167039"/>
          </a:xfrm>
        </p:grpSpPr>
        <p:sp>
          <p:nvSpPr>
            <p:cNvPr id="18" name="TextBox 17">
              <a:extLst>
                <a:ext uri="{FF2B5EF4-FFF2-40B4-BE49-F238E27FC236}">
                  <a16:creationId xmlns:a16="http://schemas.microsoft.com/office/drawing/2014/main" id="{01FD27B2-71B6-AFEB-5426-2030AE49DF13}"/>
                </a:ext>
              </a:extLst>
            </p:cNvPr>
            <p:cNvSpPr txBox="1"/>
            <p:nvPr/>
          </p:nvSpPr>
          <p:spPr>
            <a:xfrm>
              <a:off x="354000" y="5696719"/>
              <a:ext cx="11484000" cy="360000"/>
            </a:xfrm>
            <a:prstGeom prst="roundRect">
              <a:avLst/>
            </a:prstGeom>
            <a:solidFill>
              <a:srgbClr val="CEBFFF"/>
            </a:solidFill>
          </p:spPr>
          <p:txBody>
            <a:bodyPr wrap="square" lIns="108000" tIns="108000" rIns="108000" bIns="108000" rtlCol="0" anchor="ctr">
              <a:noAutofit/>
            </a:bodyPr>
            <a:lstStyle/>
            <a:p>
              <a:pPr algn="l"/>
              <a:r>
                <a:rPr lang="en-US" sz="1800" b="1" dirty="0">
                  <a:latin typeface="+mj-lt"/>
                </a:rPr>
                <a:t>Actors</a:t>
              </a:r>
            </a:p>
          </p:txBody>
        </p:sp>
        <p:sp>
          <p:nvSpPr>
            <p:cNvPr id="19" name="TextBox 18">
              <a:extLst>
                <a:ext uri="{FF2B5EF4-FFF2-40B4-BE49-F238E27FC236}">
                  <a16:creationId xmlns:a16="http://schemas.microsoft.com/office/drawing/2014/main" id="{1B27C164-F605-6DB1-F085-1476BF7A3706}"/>
                </a:ext>
              </a:extLst>
            </p:cNvPr>
            <p:cNvSpPr txBox="1"/>
            <p:nvPr/>
          </p:nvSpPr>
          <p:spPr>
            <a:xfrm>
              <a:off x="354001" y="6064160"/>
              <a:ext cx="11483999" cy="799598"/>
            </a:xfrm>
            <a:prstGeom prst="rect">
              <a:avLst/>
            </a:prstGeom>
            <a:noFill/>
          </p:spPr>
          <p:txBody>
            <a:bodyPr wrap="square" lIns="108000" tIns="108000" rIns="108000" bIns="108000" rtlCol="0" anchor="ctr">
              <a:noAutofit/>
            </a:bodyPr>
            <a:lstStyle/>
            <a:p>
              <a:pPr marL="285750" lvl="0" indent="-285750">
                <a:buFont typeface="Arial" panose="020B0604020202020204" pitchFamily="34" charset="0"/>
                <a:buChar char="•"/>
              </a:pPr>
              <a:r>
                <a:rPr lang="en-GB" sz="1500" dirty="0"/>
                <a:t>Actors say their text messages out loud, directly to the audience.</a:t>
              </a:r>
            </a:p>
            <a:p>
              <a:pPr marL="285750" lvl="0" indent="-285750">
                <a:buFont typeface="Arial" panose="020B0604020202020204" pitchFamily="34" charset="0"/>
                <a:buChar char="•"/>
              </a:pPr>
              <a:r>
                <a:rPr lang="en-GB" sz="1500" dirty="0"/>
                <a:t>They move further downstage as the notifications and projections get more overwhelming.</a:t>
              </a:r>
            </a:p>
            <a:p>
              <a:pPr marL="285750" lvl="0" indent="-285750">
                <a:buFont typeface="Arial" panose="020B0604020202020204" pitchFamily="34" charset="0"/>
                <a:buChar char="•"/>
              </a:pPr>
              <a:r>
                <a:rPr lang="en-GB" sz="1500" dirty="0"/>
                <a:t>They turn their phones off by stamping foot and leaving the stage.</a:t>
              </a:r>
            </a:p>
          </p:txBody>
        </p:sp>
      </p:grpSp>
      <p:sp>
        <p:nvSpPr>
          <p:cNvPr id="2" name="Slide Number Placeholder 1">
            <a:extLst>
              <a:ext uri="{FF2B5EF4-FFF2-40B4-BE49-F238E27FC236}">
                <a16:creationId xmlns:a16="http://schemas.microsoft.com/office/drawing/2014/main" id="{C50B246D-95E1-92B7-54CB-2540DFD919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41520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4698A-205F-2063-EBC5-DAC9B9F946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88877E-E7B8-3FB0-5742-E664E9352DEE}"/>
              </a:ext>
            </a:extLst>
          </p:cNvPr>
          <p:cNvSpPr>
            <a:spLocks noGrp="1"/>
          </p:cNvSpPr>
          <p:nvPr>
            <p:ph type="title"/>
          </p:nvPr>
        </p:nvSpPr>
        <p:spPr/>
        <p:txBody>
          <a:bodyPr/>
          <a:lstStyle/>
          <a:p>
            <a:r>
              <a:rPr lang="en-AU" dirty="0"/>
              <a:t>Word bank for reflection</a:t>
            </a:r>
            <a:endParaRPr lang="en-GB" dirty="0"/>
          </a:p>
        </p:txBody>
      </p:sp>
      <p:sp>
        <p:nvSpPr>
          <p:cNvPr id="4" name="Oval 3" descr="&quot;5.5&quot;">
            <a:extLst>
              <a:ext uri="{FF2B5EF4-FFF2-40B4-BE49-F238E27FC236}">
                <a16:creationId xmlns:a16="http://schemas.microsoft.com/office/drawing/2014/main" id="{70044734-F857-3DAB-57FB-A88B2A2D1478}"/>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5.5</a:t>
            </a:r>
            <a:endParaRPr lang="en-GB" sz="1800" dirty="0"/>
          </a:p>
        </p:txBody>
      </p:sp>
      <p:graphicFrame>
        <p:nvGraphicFramePr>
          <p:cNvPr id="7" name="Table 6">
            <a:extLst>
              <a:ext uri="{FF2B5EF4-FFF2-40B4-BE49-F238E27FC236}">
                <a16:creationId xmlns:a16="http://schemas.microsoft.com/office/drawing/2014/main" id="{AD992E22-9EFB-3779-A4CF-1F663D650C1A}"/>
              </a:ext>
            </a:extLst>
          </p:cNvPr>
          <p:cNvGraphicFramePr>
            <a:graphicFrameLocks noGrp="1"/>
          </p:cNvGraphicFramePr>
          <p:nvPr>
            <p:extLst>
              <p:ext uri="{D42A27DB-BD31-4B8C-83A1-F6EECF244321}">
                <p14:modId xmlns:p14="http://schemas.microsoft.com/office/powerpoint/2010/main" val="2636116079"/>
              </p:ext>
            </p:extLst>
          </p:nvPr>
        </p:nvGraphicFramePr>
        <p:xfrm>
          <a:off x="359998" y="1615016"/>
          <a:ext cx="11484000" cy="4069155"/>
        </p:xfrm>
        <a:graphic>
          <a:graphicData uri="http://schemas.openxmlformats.org/drawingml/2006/table">
            <a:tbl>
              <a:tblPr firstRow="1" bandRow="1">
                <a:tableStyleId>{2D5ABB26-0587-4C30-8999-92F81FD0307C}</a:tableStyleId>
              </a:tblPr>
              <a:tblGrid>
                <a:gridCol w="2296800">
                  <a:extLst>
                    <a:ext uri="{9D8B030D-6E8A-4147-A177-3AD203B41FA5}">
                      <a16:colId xmlns:a16="http://schemas.microsoft.com/office/drawing/2014/main" val="1238308543"/>
                    </a:ext>
                  </a:extLst>
                </a:gridCol>
                <a:gridCol w="2296800">
                  <a:extLst>
                    <a:ext uri="{9D8B030D-6E8A-4147-A177-3AD203B41FA5}">
                      <a16:colId xmlns:a16="http://schemas.microsoft.com/office/drawing/2014/main" val="877591424"/>
                    </a:ext>
                  </a:extLst>
                </a:gridCol>
                <a:gridCol w="2296800">
                  <a:extLst>
                    <a:ext uri="{9D8B030D-6E8A-4147-A177-3AD203B41FA5}">
                      <a16:colId xmlns:a16="http://schemas.microsoft.com/office/drawing/2014/main" val="2341304206"/>
                    </a:ext>
                  </a:extLst>
                </a:gridCol>
                <a:gridCol w="2296800">
                  <a:extLst>
                    <a:ext uri="{9D8B030D-6E8A-4147-A177-3AD203B41FA5}">
                      <a16:colId xmlns:a16="http://schemas.microsoft.com/office/drawing/2014/main" val="3128404779"/>
                    </a:ext>
                  </a:extLst>
                </a:gridCol>
                <a:gridCol w="2296800">
                  <a:extLst>
                    <a:ext uri="{9D8B030D-6E8A-4147-A177-3AD203B41FA5}">
                      <a16:colId xmlns:a16="http://schemas.microsoft.com/office/drawing/2014/main" val="2797285011"/>
                    </a:ext>
                  </a:extLst>
                </a:gridCol>
              </a:tblGrid>
              <a:tr h="813831">
                <a:tc>
                  <a:txBody>
                    <a:bodyPr/>
                    <a:lstStyle/>
                    <a:p>
                      <a:pPr algn="ctr"/>
                      <a:r>
                        <a:rPr lang="en-AU" sz="2200" dirty="0">
                          <a:solidFill>
                            <a:schemeClr val="tx1"/>
                          </a:solidFill>
                        </a:rPr>
                        <a:t>Synergy</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200">
                          <a:solidFill>
                            <a:schemeClr val="tx1"/>
                          </a:solidFill>
                        </a:rPr>
                        <a:t>Cooperation</a:t>
                      </a:r>
                      <a:endParaRPr lang="en-GB" sz="220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200">
                          <a:solidFill>
                            <a:schemeClr val="tx1"/>
                          </a:solidFill>
                        </a:rPr>
                        <a:t>Adaptability</a:t>
                      </a:r>
                      <a:endParaRPr lang="en-GB" sz="220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200" dirty="0">
                          <a:solidFill>
                            <a:schemeClr val="tx1"/>
                          </a:solidFill>
                        </a:rPr>
                        <a:t>Open-minded</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200">
                          <a:solidFill>
                            <a:schemeClr val="tx1"/>
                          </a:solidFill>
                        </a:rPr>
                        <a:t>Empowerment</a:t>
                      </a:r>
                      <a:endParaRPr lang="en-GB" sz="220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extLst>
                  <a:ext uri="{0D108BD9-81ED-4DB2-BD59-A6C34878D82A}">
                    <a16:rowId xmlns:a16="http://schemas.microsoft.com/office/drawing/2014/main" val="430554422"/>
                  </a:ext>
                </a:extLst>
              </a:tr>
              <a:tr h="813831">
                <a:tc>
                  <a:txBody>
                    <a:bodyPr/>
                    <a:lstStyle/>
                    <a:p>
                      <a:pPr algn="ctr"/>
                      <a:r>
                        <a:rPr lang="en-AU" sz="2200" dirty="0">
                          <a:solidFill>
                            <a:schemeClr val="tx1"/>
                          </a:solidFill>
                        </a:rPr>
                        <a:t>Empathy</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200" dirty="0">
                          <a:solidFill>
                            <a:schemeClr val="tx1"/>
                          </a:solidFill>
                        </a:rPr>
                        <a:t>Inclusivity</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200" dirty="0">
                          <a:solidFill>
                            <a:schemeClr val="tx1"/>
                          </a:solidFill>
                        </a:rPr>
                        <a:t>Accountability</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200" dirty="0">
                          <a:solidFill>
                            <a:schemeClr val="tx1"/>
                          </a:solidFill>
                        </a:rPr>
                        <a:t>Flexibility</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200" dirty="0">
                          <a:solidFill>
                            <a:schemeClr val="tx1"/>
                          </a:solidFill>
                        </a:rPr>
                        <a:t>Diversity</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extLst>
                  <a:ext uri="{0D108BD9-81ED-4DB2-BD59-A6C34878D82A}">
                    <a16:rowId xmlns:a16="http://schemas.microsoft.com/office/drawing/2014/main" val="3892900122"/>
                  </a:ext>
                </a:extLst>
              </a:tr>
              <a:tr h="813831">
                <a:tc>
                  <a:txBody>
                    <a:bodyPr/>
                    <a:lstStyle/>
                    <a:p>
                      <a:pPr algn="ctr"/>
                      <a:r>
                        <a:rPr lang="en-AU" sz="2200">
                          <a:solidFill>
                            <a:schemeClr val="tx1"/>
                          </a:solidFill>
                        </a:rPr>
                        <a:t>Consensus</a:t>
                      </a:r>
                      <a:endParaRPr lang="en-GB" sz="220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200">
                          <a:solidFill>
                            <a:schemeClr val="tx1"/>
                          </a:solidFill>
                        </a:rPr>
                        <a:t>Compromise</a:t>
                      </a:r>
                      <a:endParaRPr lang="en-GB" sz="220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200" dirty="0">
                          <a:solidFill>
                            <a:schemeClr val="tx1"/>
                          </a:solidFill>
                        </a:rPr>
                        <a:t>Conflict resolution</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200" dirty="0">
                          <a:solidFill>
                            <a:schemeClr val="tx1"/>
                          </a:solidFill>
                        </a:rPr>
                        <a:t>Trust</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200">
                          <a:solidFill>
                            <a:schemeClr val="tx1"/>
                          </a:solidFill>
                        </a:rPr>
                        <a:t>Shared voice</a:t>
                      </a:r>
                      <a:endParaRPr lang="en-GB" sz="220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extLst>
                  <a:ext uri="{0D108BD9-81ED-4DB2-BD59-A6C34878D82A}">
                    <a16:rowId xmlns:a16="http://schemas.microsoft.com/office/drawing/2014/main" val="1748185606"/>
                  </a:ext>
                </a:extLst>
              </a:tr>
              <a:tr h="813831">
                <a:tc>
                  <a:txBody>
                    <a:bodyPr/>
                    <a:lstStyle/>
                    <a:p>
                      <a:pPr algn="ctr"/>
                      <a:r>
                        <a:rPr lang="en-AU" sz="2200">
                          <a:solidFill>
                            <a:schemeClr val="tx1"/>
                          </a:solidFill>
                        </a:rPr>
                        <a:t>Engagement</a:t>
                      </a:r>
                      <a:endParaRPr lang="en-GB" sz="220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200">
                          <a:solidFill>
                            <a:schemeClr val="tx1"/>
                          </a:solidFill>
                        </a:rPr>
                        <a:t>Respect</a:t>
                      </a:r>
                      <a:endParaRPr lang="en-GB" sz="220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200" dirty="0">
                          <a:solidFill>
                            <a:schemeClr val="tx1"/>
                          </a:solidFill>
                        </a:rPr>
                        <a:t>Encouragement</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200" dirty="0">
                          <a:solidFill>
                            <a:schemeClr val="tx1"/>
                          </a:solidFill>
                        </a:rPr>
                        <a:t>Contribution</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tc>
                  <a:txBody>
                    <a:bodyPr/>
                    <a:lstStyle/>
                    <a:p>
                      <a:pPr algn="ctr"/>
                      <a:r>
                        <a:rPr lang="en-AU" sz="2200" dirty="0">
                          <a:solidFill>
                            <a:schemeClr val="tx1"/>
                          </a:solidFill>
                        </a:rPr>
                        <a:t>Harmony </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alpha val="40000"/>
                      </a:srgbClr>
                    </a:solidFill>
                  </a:tcPr>
                </a:tc>
                <a:extLst>
                  <a:ext uri="{0D108BD9-81ED-4DB2-BD59-A6C34878D82A}">
                    <a16:rowId xmlns:a16="http://schemas.microsoft.com/office/drawing/2014/main" val="1025106496"/>
                  </a:ext>
                </a:extLst>
              </a:tr>
              <a:tr h="813831">
                <a:tc>
                  <a:txBody>
                    <a:bodyPr/>
                    <a:lstStyle/>
                    <a:p>
                      <a:pPr algn="ctr"/>
                      <a:r>
                        <a:rPr lang="en-AU" sz="2200">
                          <a:solidFill>
                            <a:schemeClr val="tx1"/>
                          </a:solidFill>
                        </a:rPr>
                        <a:t>Active listening</a:t>
                      </a:r>
                      <a:endParaRPr lang="en-GB" sz="220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200">
                          <a:solidFill>
                            <a:schemeClr val="tx1"/>
                          </a:solidFill>
                        </a:rPr>
                        <a:t>Communication</a:t>
                      </a:r>
                      <a:endParaRPr lang="en-GB" sz="220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200">
                          <a:solidFill>
                            <a:schemeClr val="tx1"/>
                          </a:solidFill>
                        </a:rPr>
                        <a:t>Support</a:t>
                      </a:r>
                      <a:endParaRPr lang="en-GB" sz="220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200" dirty="0">
                          <a:solidFill>
                            <a:schemeClr val="tx1"/>
                          </a:solidFill>
                        </a:rPr>
                        <a:t>Equity </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tc>
                  <a:txBody>
                    <a:bodyPr/>
                    <a:lstStyle/>
                    <a:p>
                      <a:pPr algn="ctr"/>
                      <a:r>
                        <a:rPr lang="en-AU" sz="2200" dirty="0">
                          <a:solidFill>
                            <a:schemeClr val="tx1"/>
                          </a:solidFill>
                        </a:rPr>
                        <a:t>Negotiation</a:t>
                      </a:r>
                      <a:endParaRPr lang="en-GB" sz="2200" dirty="0">
                        <a:solidFill>
                          <a:schemeClr val="tx1"/>
                        </a:solidFill>
                      </a:endParaRPr>
                    </a:p>
                  </a:txBody>
                  <a:tcPr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BEDFD"/>
                    </a:solidFill>
                  </a:tcPr>
                </a:tc>
                <a:extLst>
                  <a:ext uri="{0D108BD9-81ED-4DB2-BD59-A6C34878D82A}">
                    <a16:rowId xmlns:a16="http://schemas.microsoft.com/office/drawing/2014/main" val="1160381312"/>
                  </a:ext>
                </a:extLst>
              </a:tr>
            </a:tbl>
          </a:graphicData>
        </a:graphic>
      </p:graphicFrame>
      <p:sp>
        <p:nvSpPr>
          <p:cNvPr id="2" name="Slide Number Placeholder 1">
            <a:extLst>
              <a:ext uri="{FF2B5EF4-FFF2-40B4-BE49-F238E27FC236}">
                <a16:creationId xmlns:a16="http://schemas.microsoft.com/office/drawing/2014/main" id="{0EAF483F-2244-CB21-19C5-3B751DE9BFC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235617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6BDA-3614-665A-B815-084C4A320B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5A65A0-3E67-F341-7AE5-75AAE5FA8F6C}"/>
              </a:ext>
            </a:extLst>
          </p:cNvPr>
          <p:cNvSpPr>
            <a:spLocks noGrp="1"/>
          </p:cNvSpPr>
          <p:nvPr>
            <p:ph type="ctrTitle"/>
          </p:nvPr>
        </p:nvSpPr>
        <p:spPr/>
        <p:txBody>
          <a:bodyPr/>
          <a:lstStyle/>
          <a:p>
            <a:r>
              <a:rPr lang="en-AU">
                <a:effectLst/>
                <a:latin typeface="+mj-lt"/>
                <a:ea typeface="Times New Roman" panose="02020603050405020304" pitchFamily="18" charset="0"/>
              </a:rPr>
              <a:t>Learning sequence 6 </a:t>
            </a:r>
            <a:r>
              <a:rPr lang="en-AU">
                <a:effectLst/>
                <a:latin typeface="Arial"/>
                <a:ea typeface="Calibri" panose="020F0502020204030204" pitchFamily="34" charset="0"/>
              </a:rPr>
              <a:t>– devising</a:t>
            </a:r>
            <a:endParaRPr lang="en-AU">
              <a:latin typeface="+mj-lt"/>
            </a:endParaRPr>
          </a:p>
        </p:txBody>
      </p:sp>
      <p:pic>
        <p:nvPicPr>
          <p:cNvPr id="2" name="Picture 1">
            <a:extLst>
              <a:ext uri="{FF2B5EF4-FFF2-40B4-BE49-F238E27FC236}">
                <a16:creationId xmlns:a16="http://schemas.microsoft.com/office/drawing/2014/main" id="{95DDD616-64C6-B4DC-86D4-0B680D5AF00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2774" y="3811713"/>
            <a:ext cx="2820217" cy="2729608"/>
          </a:xfrm>
          <a:prstGeom prst="rect">
            <a:avLst/>
          </a:prstGeom>
        </p:spPr>
      </p:pic>
      <p:pic>
        <p:nvPicPr>
          <p:cNvPr id="7" name="Picture 6">
            <a:extLst>
              <a:ext uri="{FF2B5EF4-FFF2-40B4-BE49-F238E27FC236}">
                <a16:creationId xmlns:a16="http://schemas.microsoft.com/office/drawing/2014/main" id="{9DAF2E1F-782F-1739-B81E-7DBD9666612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24700" y="0"/>
            <a:ext cx="5067300" cy="6858000"/>
          </a:xfrm>
          <a:prstGeom prst="rect">
            <a:avLst/>
          </a:prstGeom>
        </p:spPr>
      </p:pic>
    </p:spTree>
    <p:extLst>
      <p:ext uri="{BB962C8B-B14F-4D97-AF65-F5344CB8AC3E}">
        <p14:creationId xmlns:p14="http://schemas.microsoft.com/office/powerpoint/2010/main" val="156398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latin typeface="+mj-lt"/>
              </a:rPr>
              <a:t>Learning sequences </a:t>
            </a:r>
          </a:p>
        </p:txBody>
      </p:sp>
      <p:grpSp>
        <p:nvGrpSpPr>
          <p:cNvPr id="16" name="Group 15" descr="1 Improvising">
            <a:extLst>
              <a:ext uri="{FF2B5EF4-FFF2-40B4-BE49-F238E27FC236}">
                <a16:creationId xmlns:a16="http://schemas.microsoft.com/office/drawing/2014/main" id="{74CAF4BB-5E5C-1F5A-E599-0AC9D5F2A9F9}"/>
              </a:ext>
            </a:extLst>
          </p:cNvPr>
          <p:cNvGrpSpPr/>
          <p:nvPr/>
        </p:nvGrpSpPr>
        <p:grpSpPr>
          <a:xfrm>
            <a:off x="306583" y="1436695"/>
            <a:ext cx="5362697" cy="1269093"/>
            <a:chOff x="306583" y="1374065"/>
            <a:chExt cx="5362697" cy="1269093"/>
          </a:xfrm>
        </p:grpSpPr>
        <p:sp>
          <p:nvSpPr>
            <p:cNvPr id="20" name="Rounded Rectangle 19">
              <a:extLst>
                <a:ext uri="{FF2B5EF4-FFF2-40B4-BE49-F238E27FC236}">
                  <a16:creationId xmlns:a16="http://schemas.microsoft.com/office/drawing/2014/main" id="{AD4E79FB-0BE1-EC16-1827-21658211ECEE}"/>
                </a:ext>
              </a:extLst>
            </p:cNvPr>
            <p:cNvSpPr/>
            <p:nvPr/>
          </p:nvSpPr>
          <p:spPr>
            <a:xfrm>
              <a:off x="849086" y="1383768"/>
              <a:ext cx="4820194" cy="1249687"/>
            </a:xfrm>
            <a:prstGeom prst="roundRect">
              <a:avLst/>
            </a:prstGeom>
            <a:solidFill>
              <a:schemeClr val="bg1"/>
            </a:solidFill>
            <a:ln w="22225">
              <a:solidFill>
                <a:srgbClr val="8CDB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15963"/>
              <a:r>
                <a:rPr lang="en-US" dirty="0">
                  <a:solidFill>
                    <a:schemeClr val="accent2"/>
                  </a:solidFill>
                  <a:hlinkClick r:id="rId3" action="ppaction://hlinksldjump">
                    <a:extLst>
                      <a:ext uri="{A12FA001-AC4F-418D-AE19-62706E023703}">
                        <ahyp:hlinkClr xmlns:ahyp="http://schemas.microsoft.com/office/drawing/2018/hyperlinkcolor" val="tx"/>
                      </a:ext>
                    </a:extLst>
                  </a:hlinkClick>
                </a:rPr>
                <a:t>Improvising</a:t>
              </a:r>
              <a:endParaRPr lang="en-AU" dirty="0">
                <a:solidFill>
                  <a:schemeClr val="accent2"/>
                </a:solidFill>
              </a:endParaRPr>
            </a:p>
          </p:txBody>
        </p:sp>
        <p:sp>
          <p:nvSpPr>
            <p:cNvPr id="21" name="Oval 20">
              <a:extLst>
                <a:ext uri="{FF2B5EF4-FFF2-40B4-BE49-F238E27FC236}">
                  <a16:creationId xmlns:a16="http://schemas.microsoft.com/office/drawing/2014/main" id="{9B6E6A97-4AC9-B429-093C-35212F0E2244}"/>
                </a:ext>
              </a:extLst>
            </p:cNvPr>
            <p:cNvSpPr/>
            <p:nvPr/>
          </p:nvSpPr>
          <p:spPr>
            <a:xfrm>
              <a:off x="306583" y="1374065"/>
              <a:ext cx="1269093" cy="1269093"/>
            </a:xfrm>
            <a:prstGeom prst="ellipse">
              <a:avLst/>
            </a:prstGeom>
            <a:solidFill>
              <a:srgbClr val="8CDBE5"/>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lvl="1" algn="ctr"/>
              <a:r>
                <a:rPr lang="en-US" altLang="ko-KR" sz="3200" b="1" dirty="0">
                  <a:solidFill>
                    <a:schemeClr val="tx1"/>
                  </a:solidFill>
                </a:rPr>
                <a:t>1</a:t>
              </a:r>
              <a:endParaRPr lang="en-US" sz="3200" b="1" dirty="0">
                <a:solidFill>
                  <a:schemeClr val="tx1"/>
                </a:solidFill>
              </a:endParaRPr>
            </a:p>
          </p:txBody>
        </p:sp>
      </p:grpSp>
      <p:grpSp>
        <p:nvGrpSpPr>
          <p:cNvPr id="25" name="Group 24" descr="2 Greek chorus">
            <a:extLst>
              <a:ext uri="{FF2B5EF4-FFF2-40B4-BE49-F238E27FC236}">
                <a16:creationId xmlns:a16="http://schemas.microsoft.com/office/drawing/2014/main" id="{79F89A48-B559-10DB-78D8-C0D041C44C2C}"/>
              </a:ext>
            </a:extLst>
          </p:cNvPr>
          <p:cNvGrpSpPr/>
          <p:nvPr/>
        </p:nvGrpSpPr>
        <p:grpSpPr>
          <a:xfrm>
            <a:off x="306583" y="3184076"/>
            <a:ext cx="5362697" cy="1269093"/>
            <a:chOff x="306583" y="1374065"/>
            <a:chExt cx="5362697" cy="1269093"/>
          </a:xfrm>
        </p:grpSpPr>
        <p:sp>
          <p:nvSpPr>
            <p:cNvPr id="26" name="Rounded Rectangle 25">
              <a:extLst>
                <a:ext uri="{FF2B5EF4-FFF2-40B4-BE49-F238E27FC236}">
                  <a16:creationId xmlns:a16="http://schemas.microsoft.com/office/drawing/2014/main" id="{B2E4E772-4545-C825-50D9-7FF3E68036D5}"/>
                </a:ext>
              </a:extLst>
            </p:cNvPr>
            <p:cNvSpPr/>
            <p:nvPr/>
          </p:nvSpPr>
          <p:spPr>
            <a:xfrm>
              <a:off x="849086" y="1383768"/>
              <a:ext cx="4820194" cy="1249687"/>
            </a:xfrm>
            <a:prstGeom prst="roundRect">
              <a:avLst/>
            </a:prstGeom>
            <a:noFill/>
            <a:ln w="22225">
              <a:solidFill>
                <a:srgbClr val="8CE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725"/>
              <a:r>
                <a:rPr lang="en-US" dirty="0">
                  <a:solidFill>
                    <a:schemeClr val="tx1"/>
                  </a:solidFill>
                  <a:hlinkClick r:id="rId4" action="ppaction://hlinksldjump"/>
                </a:rPr>
                <a:t>Greek chorus</a:t>
              </a:r>
              <a:endParaRPr lang="en-AU" dirty="0">
                <a:solidFill>
                  <a:schemeClr val="tx1"/>
                </a:solidFill>
              </a:endParaRPr>
            </a:p>
          </p:txBody>
        </p:sp>
        <p:sp>
          <p:nvSpPr>
            <p:cNvPr id="27" name="Oval 26">
              <a:extLst>
                <a:ext uri="{FF2B5EF4-FFF2-40B4-BE49-F238E27FC236}">
                  <a16:creationId xmlns:a16="http://schemas.microsoft.com/office/drawing/2014/main" id="{0B1070B5-738F-6334-5FB1-0F809DE81592}"/>
                </a:ext>
              </a:extLst>
            </p:cNvPr>
            <p:cNvSpPr/>
            <p:nvPr/>
          </p:nvSpPr>
          <p:spPr>
            <a:xfrm>
              <a:off x="306583" y="1374065"/>
              <a:ext cx="1269093" cy="1269093"/>
            </a:xfrm>
            <a:prstGeom prst="ellipse">
              <a:avLst/>
            </a:prstGeom>
            <a:solidFill>
              <a:srgbClr val="8CE0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lvl="1" algn="ctr"/>
              <a:r>
                <a:rPr lang="en-US" altLang="ko-KR" sz="3200" b="1" dirty="0">
                  <a:solidFill>
                    <a:schemeClr val="tx1"/>
                  </a:solidFill>
                </a:rPr>
                <a:t>2</a:t>
              </a:r>
              <a:endParaRPr lang="en-US" sz="3200" b="1" dirty="0">
                <a:solidFill>
                  <a:schemeClr val="tx1"/>
                </a:solidFill>
              </a:endParaRPr>
            </a:p>
          </p:txBody>
        </p:sp>
      </p:grpSp>
      <p:grpSp>
        <p:nvGrpSpPr>
          <p:cNvPr id="31" name="Group 30" descr="3 Greek chorus – movement">
            <a:extLst>
              <a:ext uri="{FF2B5EF4-FFF2-40B4-BE49-F238E27FC236}">
                <a16:creationId xmlns:a16="http://schemas.microsoft.com/office/drawing/2014/main" id="{FF8F6038-4F36-E538-78FB-C3962706DE89}"/>
              </a:ext>
            </a:extLst>
          </p:cNvPr>
          <p:cNvGrpSpPr/>
          <p:nvPr/>
        </p:nvGrpSpPr>
        <p:grpSpPr>
          <a:xfrm>
            <a:off x="306583" y="4931457"/>
            <a:ext cx="5362697" cy="1269093"/>
            <a:chOff x="306583" y="1374065"/>
            <a:chExt cx="5362697" cy="1269093"/>
          </a:xfrm>
        </p:grpSpPr>
        <p:sp>
          <p:nvSpPr>
            <p:cNvPr id="32" name="Rounded Rectangle 31">
              <a:extLst>
                <a:ext uri="{FF2B5EF4-FFF2-40B4-BE49-F238E27FC236}">
                  <a16:creationId xmlns:a16="http://schemas.microsoft.com/office/drawing/2014/main" id="{FA0F8A70-5804-6987-4887-06A38BEFF74F}"/>
                </a:ext>
              </a:extLst>
            </p:cNvPr>
            <p:cNvSpPr/>
            <p:nvPr/>
          </p:nvSpPr>
          <p:spPr>
            <a:xfrm>
              <a:off x="849086" y="1383768"/>
              <a:ext cx="4820194" cy="1249687"/>
            </a:xfrm>
            <a:prstGeom prst="roundRect">
              <a:avLst/>
            </a:prstGeom>
            <a:noFill/>
            <a:ln w="22225">
              <a:solidFill>
                <a:srgbClr val="FFB8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725"/>
              <a:r>
                <a:rPr lang="en-US" dirty="0">
                  <a:solidFill>
                    <a:schemeClr val="tx1"/>
                  </a:solidFill>
                  <a:hlinkClick r:id="rId5" action="ppaction://hlinksldjump"/>
                </a:rPr>
                <a:t>Greek chorus </a:t>
              </a:r>
              <a:r>
                <a:rPr lang="en-AU" dirty="0">
                  <a:solidFill>
                    <a:schemeClr val="tx1"/>
                  </a:solidFill>
                  <a:effectLst/>
                  <a:ea typeface="Calibri" panose="020F0502020204030204" pitchFamily="34" charset="0"/>
                  <a:hlinkClick r:id="rId5" action="ppaction://hlinksldjump"/>
                </a:rPr>
                <a:t>– movement</a:t>
              </a:r>
              <a:endParaRPr lang="en-AU" dirty="0">
                <a:solidFill>
                  <a:schemeClr val="tx1"/>
                </a:solidFill>
              </a:endParaRPr>
            </a:p>
          </p:txBody>
        </p:sp>
        <p:sp>
          <p:nvSpPr>
            <p:cNvPr id="33" name="Oval 32">
              <a:extLst>
                <a:ext uri="{FF2B5EF4-FFF2-40B4-BE49-F238E27FC236}">
                  <a16:creationId xmlns:a16="http://schemas.microsoft.com/office/drawing/2014/main" id="{7F67E834-38C8-6C6A-A1F3-626B7B94E61F}"/>
                </a:ext>
              </a:extLst>
            </p:cNvPr>
            <p:cNvSpPr/>
            <p:nvPr/>
          </p:nvSpPr>
          <p:spPr>
            <a:xfrm>
              <a:off x="306583" y="1374065"/>
              <a:ext cx="1269093" cy="1269093"/>
            </a:xfrm>
            <a:prstGeom prst="ellipse">
              <a:avLst/>
            </a:prstGeom>
            <a:solidFill>
              <a:srgbClr val="FFB8C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lvl="1" algn="ctr"/>
              <a:r>
                <a:rPr lang="en-US" altLang="ko-KR" sz="3200" b="1" dirty="0">
                  <a:solidFill>
                    <a:schemeClr val="tx1"/>
                  </a:solidFill>
                </a:rPr>
                <a:t>3</a:t>
              </a:r>
              <a:endParaRPr lang="en-US" sz="3200" b="1" dirty="0">
                <a:solidFill>
                  <a:schemeClr val="tx1"/>
                </a:solidFill>
              </a:endParaRPr>
            </a:p>
          </p:txBody>
        </p:sp>
      </p:grpSp>
      <p:grpSp>
        <p:nvGrpSpPr>
          <p:cNvPr id="13" name="Group 12" descr="4 Greek chorus – voice">
            <a:extLst>
              <a:ext uri="{FF2B5EF4-FFF2-40B4-BE49-F238E27FC236}">
                <a16:creationId xmlns:a16="http://schemas.microsoft.com/office/drawing/2014/main" id="{659E5C7B-59E7-6041-4C02-FC1E1A633EDE}"/>
              </a:ext>
            </a:extLst>
          </p:cNvPr>
          <p:cNvGrpSpPr/>
          <p:nvPr/>
        </p:nvGrpSpPr>
        <p:grpSpPr>
          <a:xfrm>
            <a:off x="6268972" y="1436695"/>
            <a:ext cx="5362697" cy="1269093"/>
            <a:chOff x="306583" y="1374065"/>
            <a:chExt cx="5362697" cy="1269093"/>
          </a:xfrm>
        </p:grpSpPr>
        <p:sp>
          <p:nvSpPr>
            <p:cNvPr id="14" name="Rounded Rectangle 13">
              <a:extLst>
                <a:ext uri="{FF2B5EF4-FFF2-40B4-BE49-F238E27FC236}">
                  <a16:creationId xmlns:a16="http://schemas.microsoft.com/office/drawing/2014/main" id="{E2AD75A2-3B4F-164A-4D61-10D60207E21D}"/>
                </a:ext>
              </a:extLst>
            </p:cNvPr>
            <p:cNvSpPr/>
            <p:nvPr/>
          </p:nvSpPr>
          <p:spPr>
            <a:xfrm>
              <a:off x="849086" y="1383768"/>
              <a:ext cx="4820194" cy="1249687"/>
            </a:xfrm>
            <a:prstGeom prst="roundRect">
              <a:avLst/>
            </a:prstGeom>
            <a:noFill/>
            <a:ln w="22225">
              <a:solidFill>
                <a:srgbClr val="CEB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725">
                <a:tabLst>
                  <a:tab pos="609600" algn="l"/>
                </a:tabLst>
              </a:pPr>
              <a:r>
                <a:rPr lang="en-US" dirty="0">
                  <a:solidFill>
                    <a:schemeClr val="tx1"/>
                  </a:solidFill>
                  <a:hlinkClick r:id="rId6" action="ppaction://hlinksldjump"/>
                </a:rPr>
                <a:t>Greek chorus </a:t>
              </a:r>
              <a:r>
                <a:rPr lang="en-AU" dirty="0">
                  <a:solidFill>
                    <a:schemeClr val="tx1"/>
                  </a:solidFill>
                  <a:effectLst/>
                  <a:ea typeface="Calibri" panose="020F0502020204030204" pitchFamily="34" charset="0"/>
                  <a:hlinkClick r:id="rId6" action="ppaction://hlinksldjump"/>
                </a:rPr>
                <a:t>– voice</a:t>
              </a:r>
              <a:endParaRPr lang="en-AU" dirty="0">
                <a:solidFill>
                  <a:schemeClr val="tx1"/>
                </a:solidFill>
              </a:endParaRPr>
            </a:p>
          </p:txBody>
        </p:sp>
        <p:sp>
          <p:nvSpPr>
            <p:cNvPr id="15" name="Oval 14">
              <a:extLst>
                <a:ext uri="{FF2B5EF4-FFF2-40B4-BE49-F238E27FC236}">
                  <a16:creationId xmlns:a16="http://schemas.microsoft.com/office/drawing/2014/main" id="{2C650613-1082-D827-B900-6528F2905AFA}"/>
                </a:ext>
              </a:extLst>
            </p:cNvPr>
            <p:cNvSpPr/>
            <p:nvPr/>
          </p:nvSpPr>
          <p:spPr>
            <a:xfrm>
              <a:off x="306583" y="1374065"/>
              <a:ext cx="1269093" cy="1269093"/>
            </a:xfrm>
            <a:prstGeom prst="ellipse">
              <a:avLst/>
            </a:prstGeom>
            <a:solidFill>
              <a:srgbClr val="CEBFFF"/>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lvl="1" algn="ctr"/>
              <a:r>
                <a:rPr lang="en-US" altLang="ko-KR" sz="3200" b="1" dirty="0">
                  <a:solidFill>
                    <a:schemeClr val="tx1"/>
                  </a:solidFill>
                </a:rPr>
                <a:t>4</a:t>
              </a:r>
              <a:endParaRPr lang="en-US" sz="3200" b="1" dirty="0">
                <a:solidFill>
                  <a:schemeClr val="tx1"/>
                </a:solidFill>
              </a:endParaRPr>
            </a:p>
          </p:txBody>
        </p:sp>
      </p:grpSp>
      <p:grpSp>
        <p:nvGrpSpPr>
          <p:cNvPr id="28" name="Group 27" descr="5  Greek chorus – sound and technologies">
            <a:extLst>
              <a:ext uri="{FF2B5EF4-FFF2-40B4-BE49-F238E27FC236}">
                <a16:creationId xmlns:a16="http://schemas.microsoft.com/office/drawing/2014/main" id="{870302F2-B997-CC76-F12A-706E14AA0224}"/>
              </a:ext>
            </a:extLst>
          </p:cNvPr>
          <p:cNvGrpSpPr/>
          <p:nvPr/>
        </p:nvGrpSpPr>
        <p:grpSpPr>
          <a:xfrm>
            <a:off x="6268972" y="3184076"/>
            <a:ext cx="5362697" cy="1269093"/>
            <a:chOff x="306583" y="1374065"/>
            <a:chExt cx="5362697" cy="1269093"/>
          </a:xfrm>
        </p:grpSpPr>
        <p:sp>
          <p:nvSpPr>
            <p:cNvPr id="29" name="Rounded Rectangle 28">
              <a:extLst>
                <a:ext uri="{FF2B5EF4-FFF2-40B4-BE49-F238E27FC236}">
                  <a16:creationId xmlns:a16="http://schemas.microsoft.com/office/drawing/2014/main" id="{C3F9DBF0-5662-377B-3B58-62F2F2952E7C}"/>
                </a:ext>
              </a:extLst>
            </p:cNvPr>
            <p:cNvSpPr/>
            <p:nvPr/>
          </p:nvSpPr>
          <p:spPr>
            <a:xfrm>
              <a:off x="849086" y="1383768"/>
              <a:ext cx="4820194" cy="1249687"/>
            </a:xfrm>
            <a:prstGeom prst="roundRect">
              <a:avLst/>
            </a:prstGeom>
            <a:noFill/>
            <a:ln w="22225">
              <a:solidFill>
                <a:srgbClr val="FFCE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725"/>
              <a:r>
                <a:rPr lang="en-US" dirty="0">
                  <a:solidFill>
                    <a:schemeClr val="tx1"/>
                  </a:solidFill>
                  <a:hlinkClick r:id="rId7" action="ppaction://hlinksldjump"/>
                </a:rPr>
                <a:t>Greek chorus </a:t>
              </a:r>
              <a:r>
                <a:rPr lang="en-AU" dirty="0">
                  <a:solidFill>
                    <a:schemeClr val="tx1"/>
                  </a:solidFill>
                  <a:effectLst/>
                  <a:ea typeface="Calibri" panose="020F0502020204030204" pitchFamily="34" charset="0"/>
                  <a:hlinkClick r:id="rId7" action="ppaction://hlinksldjump"/>
                </a:rPr>
                <a:t>– sound and technologies</a:t>
              </a:r>
              <a:endParaRPr lang="en-AU" dirty="0">
                <a:solidFill>
                  <a:schemeClr val="tx1"/>
                </a:solidFill>
              </a:endParaRPr>
            </a:p>
          </p:txBody>
        </p:sp>
        <p:sp>
          <p:nvSpPr>
            <p:cNvPr id="30" name="Oval 29">
              <a:extLst>
                <a:ext uri="{FF2B5EF4-FFF2-40B4-BE49-F238E27FC236}">
                  <a16:creationId xmlns:a16="http://schemas.microsoft.com/office/drawing/2014/main" id="{2F839664-A605-7889-1E6D-F8E8D78B4388}"/>
                </a:ext>
              </a:extLst>
            </p:cNvPr>
            <p:cNvSpPr/>
            <p:nvPr/>
          </p:nvSpPr>
          <p:spPr>
            <a:xfrm>
              <a:off x="306583" y="1374065"/>
              <a:ext cx="1269093" cy="1269093"/>
            </a:xfrm>
            <a:prstGeom prst="ellipse">
              <a:avLst/>
            </a:prstGeom>
            <a:solidFill>
              <a:srgbClr val="FFCE99"/>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lvl="1" algn="ctr"/>
              <a:r>
                <a:rPr lang="en-US" altLang="ko-KR" sz="3200" b="1" dirty="0">
                  <a:solidFill>
                    <a:schemeClr val="tx1"/>
                  </a:solidFill>
                </a:rPr>
                <a:t>5</a:t>
              </a:r>
              <a:endParaRPr lang="en-US" sz="3200" b="1" dirty="0">
                <a:solidFill>
                  <a:schemeClr val="tx1"/>
                </a:solidFill>
              </a:endParaRPr>
            </a:p>
          </p:txBody>
        </p:sp>
      </p:grpSp>
      <p:grpSp>
        <p:nvGrpSpPr>
          <p:cNvPr id="34" name="Group 33" descr="6 Devising&#10;">
            <a:extLst>
              <a:ext uri="{FF2B5EF4-FFF2-40B4-BE49-F238E27FC236}">
                <a16:creationId xmlns:a16="http://schemas.microsoft.com/office/drawing/2014/main" id="{588A1B88-2CED-F4DB-5379-5A318D023095}"/>
              </a:ext>
            </a:extLst>
          </p:cNvPr>
          <p:cNvGrpSpPr/>
          <p:nvPr/>
        </p:nvGrpSpPr>
        <p:grpSpPr>
          <a:xfrm>
            <a:off x="6268972" y="4931457"/>
            <a:ext cx="5362697" cy="1269093"/>
            <a:chOff x="306583" y="1374065"/>
            <a:chExt cx="5362697" cy="1269093"/>
          </a:xfrm>
        </p:grpSpPr>
        <p:sp>
          <p:nvSpPr>
            <p:cNvPr id="35" name="Rounded Rectangle 34">
              <a:extLst>
                <a:ext uri="{FF2B5EF4-FFF2-40B4-BE49-F238E27FC236}">
                  <a16:creationId xmlns:a16="http://schemas.microsoft.com/office/drawing/2014/main" id="{F0BEBF59-C19D-D00D-2F13-CFE6D74B081F}"/>
                </a:ext>
              </a:extLst>
            </p:cNvPr>
            <p:cNvSpPr/>
            <p:nvPr/>
          </p:nvSpPr>
          <p:spPr>
            <a:xfrm>
              <a:off x="849086" y="1383768"/>
              <a:ext cx="4820194" cy="1249687"/>
            </a:xfrm>
            <a:prstGeom prst="roundRect">
              <a:avLst/>
            </a:prstGeom>
            <a:noFill/>
            <a:ln w="22225">
              <a:solidFill>
                <a:srgbClr val="FDE7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20725"/>
              <a:r>
                <a:rPr lang="en-US" dirty="0">
                  <a:solidFill>
                    <a:schemeClr val="tx1"/>
                  </a:solidFill>
                  <a:hlinkClick r:id="rId8" action="ppaction://hlinksldjump"/>
                </a:rPr>
                <a:t>Devising</a:t>
              </a:r>
              <a:endParaRPr lang="en-AU" dirty="0">
                <a:solidFill>
                  <a:schemeClr val="tx1"/>
                </a:solidFill>
              </a:endParaRPr>
            </a:p>
          </p:txBody>
        </p:sp>
        <p:sp>
          <p:nvSpPr>
            <p:cNvPr id="36" name="Oval 35">
              <a:extLst>
                <a:ext uri="{FF2B5EF4-FFF2-40B4-BE49-F238E27FC236}">
                  <a16:creationId xmlns:a16="http://schemas.microsoft.com/office/drawing/2014/main" id="{DFFD9230-33CF-C65B-461C-9BD77610D842}"/>
                </a:ext>
              </a:extLst>
            </p:cNvPr>
            <p:cNvSpPr/>
            <p:nvPr/>
          </p:nvSpPr>
          <p:spPr>
            <a:xfrm>
              <a:off x="306583" y="1374065"/>
              <a:ext cx="1269093" cy="1269093"/>
            </a:xfrm>
            <a:prstGeom prst="ellipse">
              <a:avLst/>
            </a:prstGeom>
            <a:solidFill>
              <a:srgbClr val="FDE79A"/>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525" lvl="1" algn="ctr"/>
              <a:r>
                <a:rPr lang="en-US" altLang="ko-KR" sz="3200" b="1" dirty="0">
                  <a:solidFill>
                    <a:schemeClr val="tx1"/>
                  </a:solidFill>
                </a:rPr>
                <a:t>6</a:t>
              </a:r>
              <a:endParaRPr lang="en-US" sz="3200" b="1" dirty="0">
                <a:solidFill>
                  <a:schemeClr val="tx1"/>
                </a:solidFill>
              </a:endParaRPr>
            </a:p>
          </p:txBody>
        </p:sp>
      </p:gr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D7491-33BB-9EDA-269C-18723BD598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91DB408-ADB2-5975-EC56-BB3DA5C77842}"/>
              </a:ext>
            </a:extLst>
          </p:cNvPr>
          <p:cNvSpPr>
            <a:spLocks noGrp="1"/>
          </p:cNvSpPr>
          <p:nvPr>
            <p:ph type="title"/>
          </p:nvPr>
        </p:nvSpPr>
        <p:spPr/>
        <p:txBody>
          <a:bodyPr/>
          <a:lstStyle/>
          <a:p>
            <a:r>
              <a:rPr lang="en-AU">
                <a:latin typeface="+mj-lt"/>
              </a:rPr>
              <a:t>Learning intentions and success criteria (6)</a:t>
            </a:r>
          </a:p>
        </p:txBody>
      </p:sp>
      <p:sp>
        <p:nvSpPr>
          <p:cNvPr id="6" name="Oval 5" descr="&quot;6&quot;">
            <a:extLst>
              <a:ext uri="{FF2B5EF4-FFF2-40B4-BE49-F238E27FC236}">
                <a16:creationId xmlns:a16="http://schemas.microsoft.com/office/drawing/2014/main" id="{077FADDB-39AD-7018-8485-17541FE03672}"/>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t>6</a:t>
            </a:r>
            <a:endParaRPr lang="en-GB" sz="3600" dirty="0"/>
          </a:p>
        </p:txBody>
      </p:sp>
      <p:sp>
        <p:nvSpPr>
          <p:cNvPr id="3" name="TextBox 2">
            <a:extLst>
              <a:ext uri="{FF2B5EF4-FFF2-40B4-BE49-F238E27FC236}">
                <a16:creationId xmlns:a16="http://schemas.microsoft.com/office/drawing/2014/main" id="{AF0DD2F7-A7A8-3D78-4DD6-BCE162AEE34B}"/>
              </a:ext>
            </a:extLst>
          </p:cNvPr>
          <p:cNvSpPr txBox="1"/>
          <p:nvPr/>
        </p:nvSpPr>
        <p:spPr>
          <a:xfrm>
            <a:off x="370416" y="1894417"/>
            <a:ext cx="11303000" cy="363625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Bef>
                <a:spcPts val="600"/>
              </a:spcBef>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Bef>
                <a:spcPts val="600"/>
              </a:spcBef>
              <a:buFont typeface="Arial" panose="020B0604020202020204" pitchFamily="34" charset="0"/>
              <a:buChar char="•"/>
            </a:pPr>
            <a:r>
              <a:rPr lang="en-AU" sz="2000" dirty="0">
                <a:effectLst/>
                <a:latin typeface="+mj-lt"/>
                <a:ea typeface="Calibri" panose="020F0502020204030204" pitchFamily="34" charset="0"/>
              </a:rPr>
              <a:t>collaboratively use the devising process and Greek chorus techniques to communicate intention and meaning.</a:t>
            </a:r>
          </a:p>
          <a:p>
            <a:pPr>
              <a:lnSpc>
                <a:spcPct val="150000"/>
              </a:lnSpc>
              <a:spcBef>
                <a:spcPts val="1200"/>
              </a:spcBef>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lvl="0" indent="-342900">
              <a:lnSpc>
                <a:spcPct val="150000"/>
              </a:lnSpc>
              <a:spcBef>
                <a:spcPts val="600"/>
              </a:spcBef>
              <a:buFont typeface="Symbol" panose="05050102010706020507" pitchFamily="18" charset="2"/>
              <a:buChar char=""/>
            </a:pPr>
            <a:r>
              <a:rPr lang="en-AU" sz="2000" dirty="0">
                <a:effectLst/>
                <a:latin typeface="+mj-lt"/>
                <a:ea typeface="Calibri" panose="020F0502020204030204" pitchFamily="34" charset="0"/>
              </a:rPr>
              <a:t>collaboratively explore, manipulate and refine the use of dramatic elements</a:t>
            </a:r>
            <a:endParaRPr lang="en-GB" sz="2000" dirty="0">
              <a:effectLst/>
              <a:latin typeface="+mj-lt"/>
              <a:ea typeface="Calibri" panose="020F0502020204030204" pitchFamily="34" charset="0"/>
            </a:endParaRPr>
          </a:p>
          <a:p>
            <a:pPr marL="342900" lvl="0" indent="-342900">
              <a:lnSpc>
                <a:spcPct val="150000"/>
              </a:lnSpc>
              <a:spcBef>
                <a:spcPts val="600"/>
              </a:spcBef>
              <a:buFont typeface="Symbol" panose="05050102010706020507" pitchFamily="18" charset="2"/>
              <a:buChar char=""/>
            </a:pPr>
            <a:r>
              <a:rPr lang="en-AU" sz="2000" dirty="0">
                <a:effectLst/>
                <a:latin typeface="+mj-lt"/>
                <a:ea typeface="Calibri" panose="020F0502020204030204" pitchFamily="34" charset="0"/>
              </a:rPr>
              <a:t>apply and embody appropriate characters and situations when performing</a:t>
            </a:r>
          </a:p>
          <a:p>
            <a:pPr marL="342900" lvl="0" indent="-342900">
              <a:lnSpc>
                <a:spcPct val="150000"/>
              </a:lnSpc>
              <a:spcBef>
                <a:spcPts val="600"/>
              </a:spcBef>
              <a:buFont typeface="Symbol" panose="05050102010706020507" pitchFamily="18" charset="2"/>
              <a:buChar char=""/>
            </a:pPr>
            <a:r>
              <a:rPr lang="en-AU" sz="2000" dirty="0">
                <a:effectLst/>
                <a:latin typeface="+mj-lt"/>
                <a:ea typeface="Calibri" panose="020F0502020204030204" pitchFamily="34" charset="0"/>
              </a:rPr>
              <a:t>collaboratively document the devising process and reflect on creative choices.</a:t>
            </a:r>
            <a:endParaRPr lang="en-AU" sz="2000" dirty="0">
              <a:latin typeface="+mj-lt"/>
              <a:cs typeface="Arial" panose="020B0604020202020204" pitchFamily="34" charset="0"/>
            </a:endParaRPr>
          </a:p>
        </p:txBody>
      </p:sp>
      <p:sp>
        <p:nvSpPr>
          <p:cNvPr id="2" name="Slide Number Placeholder 1">
            <a:extLst>
              <a:ext uri="{FF2B5EF4-FFF2-40B4-BE49-F238E27FC236}">
                <a16:creationId xmlns:a16="http://schemas.microsoft.com/office/drawing/2014/main" id="{8663CE2D-E401-8FF6-3370-DF3EBEF1115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3921401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B64D0-1A2E-C27C-2A36-AE3D3553BC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165049-C3AB-8E08-FD90-AC50275F7795}"/>
              </a:ext>
            </a:extLst>
          </p:cNvPr>
          <p:cNvSpPr>
            <a:spLocks noGrp="1"/>
          </p:cNvSpPr>
          <p:nvPr>
            <p:ph type="title"/>
          </p:nvPr>
        </p:nvSpPr>
        <p:spPr/>
        <p:txBody>
          <a:bodyPr/>
          <a:lstStyle/>
          <a:p>
            <a:r>
              <a:rPr lang="en-AU"/>
              <a:t>Assessment Task </a:t>
            </a:r>
            <a:r>
              <a:rPr lang="en-AU" sz="3600">
                <a:latin typeface="+mj-lt"/>
              </a:rPr>
              <a:t>– part A</a:t>
            </a:r>
            <a:endParaRPr lang="en-GB"/>
          </a:p>
        </p:txBody>
      </p:sp>
      <p:sp>
        <p:nvSpPr>
          <p:cNvPr id="4" name="Oval 3" descr="&quot;6.2a&quot;">
            <a:extLst>
              <a:ext uri="{FF2B5EF4-FFF2-40B4-BE49-F238E27FC236}">
                <a16:creationId xmlns:a16="http://schemas.microsoft.com/office/drawing/2014/main" id="{07FB6002-A6C2-649C-CEC0-BB370963B9EE}"/>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6.2a</a:t>
            </a:r>
            <a:endParaRPr lang="en-GB" sz="1800" dirty="0"/>
          </a:p>
        </p:txBody>
      </p:sp>
      <p:sp>
        <p:nvSpPr>
          <p:cNvPr id="5" name="Text Placeholder 4">
            <a:extLst>
              <a:ext uri="{FF2B5EF4-FFF2-40B4-BE49-F238E27FC236}">
                <a16:creationId xmlns:a16="http://schemas.microsoft.com/office/drawing/2014/main" id="{50C2BFF8-869F-35F8-0E6A-949E7EA791AB}"/>
              </a:ext>
            </a:extLst>
          </p:cNvPr>
          <p:cNvSpPr>
            <a:spLocks noGrp="1"/>
          </p:cNvSpPr>
          <p:nvPr>
            <p:ph type="body" sz="quarter" idx="17"/>
          </p:nvPr>
        </p:nvSpPr>
        <p:spPr>
          <a:xfrm>
            <a:off x="360000" y="1483498"/>
            <a:ext cx="11430680" cy="4503802"/>
          </a:xfrm>
          <a:prstGeom prst="roundRect">
            <a:avLst>
              <a:gd name="adj" fmla="val 2205"/>
            </a:avLst>
          </a:prstGeom>
          <a:solidFill>
            <a:schemeClr val="bg2"/>
          </a:solidFill>
          <a:ln w="15875">
            <a:noFill/>
          </a:ln>
          <a:effectLst/>
        </p:spPr>
        <p:txBody>
          <a:bodyPr lIns="180000" tIns="180000" rIns="180000" bIns="180000"/>
          <a:lstStyle/>
          <a:p>
            <a:pPr marL="177800">
              <a:lnSpc>
                <a:spcPct val="130000"/>
              </a:lnSpc>
              <a:spcBef>
                <a:spcPts val="600"/>
              </a:spcBef>
              <a:spcAft>
                <a:spcPts val="0"/>
              </a:spcAft>
              <a:buNone/>
            </a:pPr>
            <a:r>
              <a:rPr lang="en-AU" sz="1800" b="1" dirty="0">
                <a:solidFill>
                  <a:srgbClr val="002060"/>
                </a:solidFill>
                <a:effectLst/>
                <a:latin typeface="+mj-lt"/>
                <a:ea typeface="Aptos" panose="020B0004020202020204" pitchFamily="34" charset="0"/>
              </a:rPr>
              <a:t>Part A – group-devised performance </a:t>
            </a:r>
            <a:r>
              <a:rPr lang="en-AU" sz="1800" b="1" dirty="0">
                <a:effectLst/>
                <a:latin typeface="+mj-lt"/>
                <a:ea typeface="Aptos" panose="020B0004020202020204" pitchFamily="34" charset="0"/>
              </a:rPr>
              <a:t> </a:t>
            </a:r>
            <a:endParaRPr lang="en-GB" sz="1800" b="1" dirty="0">
              <a:effectLst/>
              <a:latin typeface="+mj-lt"/>
              <a:ea typeface="Aptos" panose="020B0004020202020204" pitchFamily="34" charset="0"/>
            </a:endParaRPr>
          </a:p>
          <a:p>
            <a:pPr marL="177800">
              <a:lnSpc>
                <a:spcPct val="130000"/>
              </a:lnSpc>
              <a:spcBef>
                <a:spcPts val="600"/>
              </a:spcBef>
              <a:spcAft>
                <a:spcPts val="0"/>
              </a:spcAft>
              <a:buNone/>
            </a:pPr>
            <a:r>
              <a:rPr lang="en-AU" sz="1800" dirty="0">
                <a:effectLst/>
                <a:latin typeface="+mj-lt"/>
                <a:ea typeface="Aptos" panose="020B0004020202020204" pitchFamily="34" charset="0"/>
              </a:rPr>
              <a:t>This group task is an opportunity for you to work collaboratively as you workshop and stage a short group-devised performance. The stimulus for the performance is ‘What matters most’. You can use theatrical moments that you have workshopped in class as part of your performance, including scenes you have created using movement, voice, technologies and/or sound. Your performance should:</a:t>
            </a:r>
            <a:endParaRPr lang="en-GB" sz="1800" dirty="0">
              <a:effectLst/>
              <a:latin typeface="+mj-lt"/>
              <a:ea typeface="Aptos" panose="020B0004020202020204" pitchFamily="34" charset="0"/>
            </a:endParaRPr>
          </a:p>
          <a:p>
            <a:pPr marL="447675" lvl="0" indent="-269875">
              <a:lnSpc>
                <a:spcPct val="130000"/>
              </a:lnSpc>
              <a:spcBef>
                <a:spcPts val="600"/>
              </a:spcBef>
              <a:spcAft>
                <a:spcPts val="0"/>
              </a:spcAft>
              <a:buFont typeface="Symbol" panose="05050102010706020507" pitchFamily="18" charset="2"/>
              <a:buChar char=""/>
            </a:pPr>
            <a:r>
              <a:rPr lang="en-AU" sz="1800" dirty="0">
                <a:effectLst/>
                <a:latin typeface="+mj-lt"/>
                <a:ea typeface="Aptos" panose="020B0004020202020204" pitchFamily="34" charset="0"/>
              </a:rPr>
              <a:t>be based on the stimulus</a:t>
            </a:r>
            <a:endParaRPr lang="en-GB" sz="1800" dirty="0">
              <a:effectLst/>
              <a:latin typeface="+mj-lt"/>
              <a:ea typeface="Aptos" panose="020B0004020202020204" pitchFamily="34" charset="0"/>
            </a:endParaRPr>
          </a:p>
          <a:p>
            <a:pPr marL="447675" lvl="0" indent="-269875">
              <a:lnSpc>
                <a:spcPct val="130000"/>
              </a:lnSpc>
              <a:spcBef>
                <a:spcPts val="600"/>
              </a:spcBef>
              <a:spcAft>
                <a:spcPts val="0"/>
              </a:spcAft>
              <a:buFont typeface="Symbol" panose="05050102010706020507" pitchFamily="18" charset="2"/>
              <a:buChar char=""/>
            </a:pPr>
            <a:r>
              <a:rPr lang="en-AU" sz="1800" dirty="0">
                <a:effectLst/>
                <a:latin typeface="+mj-lt"/>
                <a:ea typeface="Aptos" panose="020B0004020202020204" pitchFamily="34" charset="0"/>
              </a:rPr>
              <a:t>be 2 to 4 minutes long</a:t>
            </a:r>
            <a:endParaRPr lang="en-GB" sz="1800" dirty="0">
              <a:effectLst/>
              <a:latin typeface="+mj-lt"/>
              <a:ea typeface="Aptos" panose="020B0004020202020204" pitchFamily="34" charset="0"/>
            </a:endParaRPr>
          </a:p>
          <a:p>
            <a:pPr marL="447675" lvl="0" indent="-269875">
              <a:lnSpc>
                <a:spcPct val="130000"/>
              </a:lnSpc>
              <a:spcBef>
                <a:spcPts val="600"/>
              </a:spcBef>
              <a:spcAft>
                <a:spcPts val="0"/>
              </a:spcAft>
              <a:buFont typeface="Symbol" panose="05050102010706020507" pitchFamily="18" charset="2"/>
              <a:buChar char=""/>
            </a:pPr>
            <a:r>
              <a:rPr lang="en-AU" sz="1800" dirty="0">
                <a:effectLst/>
                <a:latin typeface="+mj-lt"/>
                <a:ea typeface="Aptos" panose="020B0004020202020204" pitchFamily="34" charset="0"/>
              </a:rPr>
              <a:t>use Greek chorus techniques</a:t>
            </a:r>
            <a:endParaRPr lang="en-GB" sz="1800" dirty="0">
              <a:effectLst/>
              <a:latin typeface="+mj-lt"/>
              <a:ea typeface="Aptos" panose="020B0004020202020204" pitchFamily="34" charset="0"/>
            </a:endParaRPr>
          </a:p>
          <a:p>
            <a:pPr marL="447675" lvl="0" indent="-269875">
              <a:lnSpc>
                <a:spcPct val="130000"/>
              </a:lnSpc>
              <a:spcBef>
                <a:spcPts val="600"/>
              </a:spcBef>
              <a:spcAft>
                <a:spcPts val="0"/>
              </a:spcAft>
              <a:buFont typeface="Symbol" panose="05050102010706020507" pitchFamily="18" charset="2"/>
              <a:buChar char=""/>
            </a:pPr>
            <a:r>
              <a:rPr lang="en-AU" sz="1800" dirty="0">
                <a:effectLst/>
                <a:latin typeface="+mj-lt"/>
                <a:ea typeface="Aptos" panose="020B0004020202020204" pitchFamily="34" charset="0"/>
              </a:rPr>
              <a:t>demonstrate manipulation of dramatic elements, including narrative structures</a:t>
            </a:r>
            <a:endParaRPr lang="en-GB" sz="1800" dirty="0">
              <a:effectLst/>
              <a:latin typeface="+mj-lt"/>
              <a:ea typeface="Aptos" panose="020B0004020202020204" pitchFamily="34" charset="0"/>
            </a:endParaRPr>
          </a:p>
          <a:p>
            <a:pPr marL="447675" lvl="0" indent="-269875">
              <a:lnSpc>
                <a:spcPct val="130000"/>
              </a:lnSpc>
              <a:spcBef>
                <a:spcPts val="600"/>
              </a:spcBef>
              <a:spcAft>
                <a:spcPts val="0"/>
              </a:spcAft>
              <a:buFont typeface="Symbol" panose="05050102010706020507" pitchFamily="18" charset="2"/>
              <a:buChar char=""/>
            </a:pPr>
            <a:r>
              <a:rPr lang="en-AU" sz="1800" dirty="0">
                <a:effectLst/>
                <a:latin typeface="+mj-lt"/>
                <a:ea typeface="Aptos" panose="020B0004020202020204" pitchFamily="34" charset="0"/>
              </a:rPr>
              <a:t>showcase collaborative devising processes.</a:t>
            </a:r>
            <a:endParaRPr lang="en-GB" sz="1800" dirty="0">
              <a:effectLst/>
              <a:latin typeface="+mj-lt"/>
              <a:ea typeface="Aptos" panose="020B0004020202020204" pitchFamily="34" charset="0"/>
            </a:endParaRPr>
          </a:p>
          <a:p>
            <a:pPr>
              <a:lnSpc>
                <a:spcPct val="130000"/>
              </a:lnSpc>
              <a:spcBef>
                <a:spcPts val="600"/>
              </a:spcBef>
              <a:spcAft>
                <a:spcPts val="600"/>
              </a:spcAft>
              <a:buNone/>
            </a:pPr>
            <a:r>
              <a:rPr lang="en-AU" sz="1800" dirty="0">
                <a:effectLst/>
                <a:latin typeface="Arial" panose="020B0604020202020204" pitchFamily="34" charset="0"/>
                <a:ea typeface="Aptos" panose="020B0004020202020204" pitchFamily="34" charset="0"/>
              </a:rPr>
              <a:t> </a:t>
            </a:r>
            <a:endParaRPr lang="en-GB" sz="1800" dirty="0">
              <a:effectLst/>
              <a:latin typeface="Arial" panose="020B0604020202020204" pitchFamily="34" charset="0"/>
              <a:ea typeface="Aptos" panose="020B0004020202020204" pitchFamily="34" charset="0"/>
            </a:endParaRPr>
          </a:p>
        </p:txBody>
      </p:sp>
      <p:sp>
        <p:nvSpPr>
          <p:cNvPr id="2" name="Slide Number Placeholder 1">
            <a:extLst>
              <a:ext uri="{FF2B5EF4-FFF2-40B4-BE49-F238E27FC236}">
                <a16:creationId xmlns:a16="http://schemas.microsoft.com/office/drawing/2014/main" id="{449EA78F-F4E6-A771-4664-70BA449D38D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400329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8D2DA-2AF1-0F76-2B38-90A9A08CF8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BF42DC-8D82-9A7F-CE29-A22533F8E8B4}"/>
              </a:ext>
            </a:extLst>
          </p:cNvPr>
          <p:cNvSpPr>
            <a:spLocks noGrp="1"/>
          </p:cNvSpPr>
          <p:nvPr>
            <p:ph type="title"/>
          </p:nvPr>
        </p:nvSpPr>
        <p:spPr/>
        <p:txBody>
          <a:bodyPr/>
          <a:lstStyle/>
          <a:p>
            <a:r>
              <a:rPr lang="en-AU" dirty="0"/>
              <a:t>Assessment Task </a:t>
            </a:r>
            <a:r>
              <a:rPr lang="en-AU" sz="3600" dirty="0">
                <a:latin typeface="+mj-lt"/>
              </a:rPr>
              <a:t>– part B</a:t>
            </a:r>
            <a:endParaRPr lang="en-GB" dirty="0"/>
          </a:p>
        </p:txBody>
      </p:sp>
      <p:sp>
        <p:nvSpPr>
          <p:cNvPr id="6" name="Oval 5" descr="&quot;6.2b&quot;">
            <a:extLst>
              <a:ext uri="{FF2B5EF4-FFF2-40B4-BE49-F238E27FC236}">
                <a16:creationId xmlns:a16="http://schemas.microsoft.com/office/drawing/2014/main" id="{C803EF8D-F962-81BA-AF2D-65F020BF16D7}"/>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6.2b</a:t>
            </a:r>
            <a:endParaRPr lang="en-GB" sz="1800" dirty="0"/>
          </a:p>
        </p:txBody>
      </p:sp>
      <p:sp>
        <p:nvSpPr>
          <p:cNvPr id="5" name="Text Placeholder 4">
            <a:extLst>
              <a:ext uri="{FF2B5EF4-FFF2-40B4-BE49-F238E27FC236}">
                <a16:creationId xmlns:a16="http://schemas.microsoft.com/office/drawing/2014/main" id="{7DBECE41-99F4-C5DC-ABAA-B821492D541F}"/>
              </a:ext>
            </a:extLst>
          </p:cNvPr>
          <p:cNvSpPr>
            <a:spLocks noGrp="1"/>
          </p:cNvSpPr>
          <p:nvPr>
            <p:ph type="body" sz="quarter" idx="17"/>
          </p:nvPr>
        </p:nvSpPr>
        <p:spPr>
          <a:xfrm>
            <a:off x="360000" y="1567087"/>
            <a:ext cx="11435760" cy="4290154"/>
          </a:xfrm>
          <a:prstGeom prst="roundRect">
            <a:avLst>
              <a:gd name="adj" fmla="val 3236"/>
            </a:avLst>
          </a:prstGeom>
          <a:solidFill>
            <a:schemeClr val="bg2"/>
          </a:solidFill>
          <a:ln>
            <a:noFill/>
          </a:ln>
          <a:effectLst/>
        </p:spPr>
        <p:txBody>
          <a:bodyPr lIns="180000" tIns="180000" rIns="180000" bIns="180000"/>
          <a:lstStyle/>
          <a:p>
            <a:pPr marL="447675" indent="-342900">
              <a:lnSpc>
                <a:spcPct val="130000"/>
              </a:lnSpc>
              <a:spcBef>
                <a:spcPts val="600"/>
              </a:spcBef>
              <a:spcAft>
                <a:spcPts val="0"/>
              </a:spcAft>
              <a:buNone/>
            </a:pPr>
            <a:r>
              <a:rPr lang="en-AU" sz="1800" b="1" dirty="0">
                <a:solidFill>
                  <a:schemeClr val="accent1"/>
                </a:solidFill>
                <a:effectLst/>
                <a:latin typeface="+mj-lt"/>
                <a:ea typeface="Aptos" panose="020B0004020202020204" pitchFamily="34" charset="0"/>
              </a:rPr>
              <a:t>Part B – theatrical moment annotation </a:t>
            </a:r>
            <a:endParaRPr lang="en-GB" sz="1800" b="1" dirty="0">
              <a:solidFill>
                <a:schemeClr val="accent1"/>
              </a:solidFill>
              <a:effectLst/>
              <a:latin typeface="+mj-lt"/>
              <a:ea typeface="Aptos" panose="020B0004020202020204" pitchFamily="34" charset="0"/>
            </a:endParaRPr>
          </a:p>
          <a:p>
            <a:pPr marL="92075" indent="17463">
              <a:lnSpc>
                <a:spcPct val="130000"/>
              </a:lnSpc>
              <a:spcBef>
                <a:spcPts val="600"/>
              </a:spcBef>
              <a:spcAft>
                <a:spcPts val="0"/>
              </a:spcAft>
              <a:buNone/>
            </a:pPr>
            <a:r>
              <a:rPr lang="en-AU" sz="1800" dirty="0">
                <a:effectLst/>
                <a:latin typeface="+mj-lt"/>
                <a:ea typeface="Aptos" panose="020B0004020202020204" pitchFamily="34" charset="0"/>
              </a:rPr>
              <a:t>This documentation is an opportunity for you to reflect individually on your collaborative processes and creative choices. As you collaboratively workshop your performance, document one or more images from your devising process. Documentation of images may include scripts, descriptions, photographs, sketches, diagrams, video and/or sound bites. Your chosen image/s should represent a theatrical moment that highlights how the creative choices you made shaped intention and meaning. Annotate your image/s by:</a:t>
            </a:r>
            <a:endParaRPr lang="en-GB" sz="1800" dirty="0">
              <a:effectLst/>
              <a:latin typeface="+mj-lt"/>
              <a:ea typeface="Aptos" panose="020B0004020202020204" pitchFamily="34" charset="0"/>
            </a:endParaRPr>
          </a:p>
          <a:p>
            <a:pPr marL="447675" lvl="0" indent="-342900">
              <a:lnSpc>
                <a:spcPct val="130000"/>
              </a:lnSpc>
              <a:spcBef>
                <a:spcPts val="600"/>
              </a:spcBef>
              <a:spcAft>
                <a:spcPts val="0"/>
              </a:spcAft>
              <a:buFont typeface="Symbol" panose="05050102010706020507" pitchFamily="18" charset="2"/>
              <a:buChar char=""/>
            </a:pPr>
            <a:r>
              <a:rPr lang="en-AU" sz="1800" dirty="0">
                <a:effectLst/>
                <a:latin typeface="+mj-lt"/>
                <a:ea typeface="Aptos" panose="020B0004020202020204" pitchFamily="34" charset="0"/>
              </a:rPr>
              <a:t>identifying and describing the dramatic element/s and the way you used Greek chorus</a:t>
            </a:r>
          </a:p>
          <a:p>
            <a:pPr marL="447675" indent="-342900">
              <a:lnSpc>
                <a:spcPct val="130000"/>
              </a:lnSpc>
              <a:spcBef>
                <a:spcPts val="600"/>
              </a:spcBef>
              <a:spcAft>
                <a:spcPts val="0"/>
              </a:spcAft>
              <a:buFont typeface="Symbol" panose="05050102010706020507" pitchFamily="18" charset="2"/>
              <a:buChar char=""/>
            </a:pPr>
            <a:r>
              <a:rPr lang="en-AU" sz="1800" dirty="0">
                <a:effectLst/>
                <a:latin typeface="+mj-lt"/>
                <a:ea typeface="Aptos" panose="020B0004020202020204" pitchFamily="34" charset="0"/>
              </a:rPr>
              <a:t>analysing how you used dramatic elements and devising processes to shape the intention and meaning of your performance</a:t>
            </a:r>
            <a:endParaRPr lang="en-GB" sz="1800" dirty="0">
              <a:effectLst/>
              <a:latin typeface="+mj-lt"/>
              <a:ea typeface="Aptos" panose="020B0004020202020204" pitchFamily="34" charset="0"/>
            </a:endParaRPr>
          </a:p>
          <a:p>
            <a:pPr marL="447675" lvl="0" indent="-342900">
              <a:lnSpc>
                <a:spcPct val="130000"/>
              </a:lnSpc>
              <a:spcBef>
                <a:spcPts val="600"/>
              </a:spcBef>
              <a:spcAft>
                <a:spcPts val="0"/>
              </a:spcAft>
              <a:buFont typeface="Symbol" panose="05050102010706020507" pitchFamily="18" charset="2"/>
              <a:buChar char=""/>
            </a:pPr>
            <a:r>
              <a:rPr lang="en-AU" sz="1800" dirty="0">
                <a:effectLst/>
                <a:latin typeface="+mj-lt"/>
                <a:ea typeface="Aptos" panose="020B0004020202020204" pitchFamily="34" charset="0"/>
              </a:rPr>
              <a:t>reflecting on your experiences of using collaborative processes to workshop this theatrical moment.</a:t>
            </a:r>
            <a:endParaRPr lang="en-GB" sz="1800" dirty="0">
              <a:effectLst/>
              <a:latin typeface="+mj-lt"/>
              <a:ea typeface="Aptos" panose="020B0004020202020204" pitchFamily="34" charset="0"/>
            </a:endParaRPr>
          </a:p>
        </p:txBody>
      </p:sp>
      <p:sp>
        <p:nvSpPr>
          <p:cNvPr id="2" name="Slide Number Placeholder 1">
            <a:extLst>
              <a:ext uri="{FF2B5EF4-FFF2-40B4-BE49-F238E27FC236}">
                <a16:creationId xmlns:a16="http://schemas.microsoft.com/office/drawing/2014/main" id="{631ADA93-CCF0-3865-A5F9-9173543C69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a:p>
        </p:txBody>
      </p:sp>
    </p:spTree>
    <p:extLst>
      <p:ext uri="{BB962C8B-B14F-4D97-AF65-F5344CB8AC3E}">
        <p14:creationId xmlns:p14="http://schemas.microsoft.com/office/powerpoint/2010/main" val="291212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D28D5-D085-771B-4C68-3C22258FCE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93B267-BAD4-88CC-9CF8-3BF79ECB48A3}"/>
              </a:ext>
            </a:extLst>
          </p:cNvPr>
          <p:cNvSpPr>
            <a:spLocks noGrp="1"/>
          </p:cNvSpPr>
          <p:nvPr>
            <p:ph type="title"/>
          </p:nvPr>
        </p:nvSpPr>
        <p:spPr/>
        <p:txBody>
          <a:bodyPr/>
          <a:lstStyle/>
          <a:p>
            <a:r>
              <a:rPr lang="en-AU" sz="3600">
                <a:latin typeface="+mj-lt"/>
              </a:rPr>
              <a:t>Part B example (1) </a:t>
            </a:r>
            <a:endParaRPr lang="en-GB"/>
          </a:p>
        </p:txBody>
      </p:sp>
      <p:sp>
        <p:nvSpPr>
          <p:cNvPr id="5" name="Oval 4" descr="&quot;6.2c&quot;">
            <a:extLst>
              <a:ext uri="{FF2B5EF4-FFF2-40B4-BE49-F238E27FC236}">
                <a16:creationId xmlns:a16="http://schemas.microsoft.com/office/drawing/2014/main" id="{7EF895F1-CF4E-1C6F-85E8-0FB705531BF7}"/>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6.2c</a:t>
            </a:r>
            <a:endParaRPr lang="en-GB" sz="1800" dirty="0"/>
          </a:p>
        </p:txBody>
      </p:sp>
      <p:sp>
        <p:nvSpPr>
          <p:cNvPr id="21" name="TextBox 20">
            <a:extLst>
              <a:ext uri="{FF2B5EF4-FFF2-40B4-BE49-F238E27FC236}">
                <a16:creationId xmlns:a16="http://schemas.microsoft.com/office/drawing/2014/main" id="{B2D9F92B-2323-28E0-3B48-80D42DB37EC8}"/>
              </a:ext>
            </a:extLst>
          </p:cNvPr>
          <p:cNvSpPr txBox="1"/>
          <p:nvPr/>
        </p:nvSpPr>
        <p:spPr>
          <a:xfrm>
            <a:off x="282524" y="1172962"/>
            <a:ext cx="11626953" cy="541854"/>
          </a:xfrm>
          <a:prstGeom prst="roundRect">
            <a:avLst/>
          </a:prstGeom>
          <a:solidFill>
            <a:srgbClr val="CEBFFF"/>
          </a:solidFill>
          <a:ln w="28575">
            <a:noFill/>
          </a:ln>
        </p:spPr>
        <p:txBody>
          <a:bodyPr wrap="square" anchor="ctr">
            <a:noAutofit/>
          </a:bodyPr>
          <a:lstStyle/>
          <a:p>
            <a:pPr marL="104775" lvl="0">
              <a:lnSpc>
                <a:spcPct val="114000"/>
              </a:lnSpc>
              <a:spcBef>
                <a:spcPts val="1200"/>
              </a:spcBef>
              <a:spcAft>
                <a:spcPts val="0"/>
              </a:spcAft>
            </a:pPr>
            <a:r>
              <a:rPr lang="en-AU" sz="1600" b="1" dirty="0">
                <a:effectLst/>
                <a:latin typeface="+mj-lt"/>
                <a:ea typeface="Aptos" panose="020B0004020202020204" pitchFamily="34" charset="0"/>
              </a:rPr>
              <a:t>Annotate your image/s by identifying and describing the dramatic element/s and the way you used Greek chorus.</a:t>
            </a:r>
          </a:p>
        </p:txBody>
      </p:sp>
      <p:pic>
        <p:nvPicPr>
          <p:cNvPr id="1026" name="Picture 2" descr="A group of actors on different levels looking towards the right. One student isolated with back to the group.">
            <a:extLst>
              <a:ext uri="{FF2B5EF4-FFF2-40B4-BE49-F238E27FC236}">
                <a16:creationId xmlns:a16="http://schemas.microsoft.com/office/drawing/2014/main" id="{1896D7C3-5548-E494-A7D5-F57CA663F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572" y="2346725"/>
            <a:ext cx="4530857" cy="302057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descr="Mood: sombre mood with an intensity in the chorus's focus.&#10;">
            <a:extLst>
              <a:ext uri="{FF2B5EF4-FFF2-40B4-BE49-F238E27FC236}">
                <a16:creationId xmlns:a16="http://schemas.microsoft.com/office/drawing/2014/main" id="{BC0CD546-E45F-45EC-8CC1-B467E2F496FA}"/>
              </a:ext>
            </a:extLst>
          </p:cNvPr>
          <p:cNvGrpSpPr/>
          <p:nvPr/>
        </p:nvGrpSpPr>
        <p:grpSpPr>
          <a:xfrm>
            <a:off x="785903" y="2094095"/>
            <a:ext cx="5310098" cy="919401"/>
            <a:chOff x="785903" y="2094095"/>
            <a:chExt cx="5310098" cy="919401"/>
          </a:xfrm>
        </p:grpSpPr>
        <p:sp>
          <p:nvSpPr>
            <p:cNvPr id="14" name="TextBox 13">
              <a:extLst>
                <a:ext uri="{FF2B5EF4-FFF2-40B4-BE49-F238E27FC236}">
                  <a16:creationId xmlns:a16="http://schemas.microsoft.com/office/drawing/2014/main" id="{47309914-3970-46DA-E5CC-A78EDB882458}"/>
                </a:ext>
              </a:extLst>
            </p:cNvPr>
            <p:cNvSpPr txBox="1"/>
            <p:nvPr/>
          </p:nvSpPr>
          <p:spPr>
            <a:xfrm>
              <a:off x="785903" y="2094095"/>
              <a:ext cx="2672563" cy="919401"/>
            </a:xfrm>
            <a:prstGeom prst="roundRect">
              <a:avLst>
                <a:gd name="adj" fmla="val 9390"/>
              </a:avLst>
            </a:prstGeom>
            <a:noFill/>
            <a:ln w="28575">
              <a:solidFill>
                <a:srgbClr val="CEBFFF"/>
              </a:solidFill>
            </a:ln>
          </p:spPr>
          <p:txBody>
            <a:bodyPr wrap="square" anchor="ctr">
              <a:spAutoFit/>
            </a:bodyPr>
            <a:lstStyle/>
            <a:p>
              <a:r>
                <a:rPr lang="en-AU" sz="1600" b="1" dirty="0">
                  <a:latin typeface="+mj-lt"/>
                </a:rPr>
                <a:t>Mood: </a:t>
              </a:r>
              <a:r>
                <a:rPr lang="en-AU" sz="1600" dirty="0">
                  <a:latin typeface="+mj-lt"/>
                </a:rPr>
                <a:t>sombre mood with an intensity in the chorus's focus.</a:t>
              </a:r>
              <a:endParaRPr lang="en-GB" sz="1600" dirty="0">
                <a:latin typeface="+mj-lt"/>
              </a:endParaRPr>
            </a:p>
          </p:txBody>
        </p:sp>
        <p:cxnSp>
          <p:nvCxnSpPr>
            <p:cNvPr id="48" name="Elbow Connector 47">
              <a:extLst>
                <a:ext uri="{FF2B5EF4-FFF2-40B4-BE49-F238E27FC236}">
                  <a16:creationId xmlns:a16="http://schemas.microsoft.com/office/drawing/2014/main" id="{3513586A-3FE2-8858-B100-6D698025AD41}"/>
                </a:ext>
              </a:extLst>
            </p:cNvPr>
            <p:cNvCxnSpPr>
              <a:stCxn id="14" idx="0"/>
              <a:endCxn id="1026" idx="0"/>
            </p:cNvCxnSpPr>
            <p:nvPr/>
          </p:nvCxnSpPr>
          <p:spPr>
            <a:xfrm rot="16200000" flipH="1">
              <a:off x="3982778" y="233502"/>
              <a:ext cx="252630" cy="3973816"/>
            </a:xfrm>
            <a:prstGeom prst="bentConnector3">
              <a:avLst>
                <a:gd name="adj1" fmla="val -90488"/>
              </a:avLst>
            </a:prstGeom>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descr="Focus: chorus have a piercing gaze, and all look in the same direction.&#10;">
            <a:extLst>
              <a:ext uri="{FF2B5EF4-FFF2-40B4-BE49-F238E27FC236}">
                <a16:creationId xmlns:a16="http://schemas.microsoft.com/office/drawing/2014/main" id="{6F26F2E8-55DC-D0FF-FDEE-4BFF058E051B}"/>
              </a:ext>
            </a:extLst>
          </p:cNvPr>
          <p:cNvGrpSpPr/>
          <p:nvPr/>
        </p:nvGrpSpPr>
        <p:grpSpPr>
          <a:xfrm>
            <a:off x="799838" y="3416792"/>
            <a:ext cx="4037915" cy="919401"/>
            <a:chOff x="799838" y="3416792"/>
            <a:chExt cx="4037915" cy="919401"/>
          </a:xfrm>
        </p:grpSpPr>
        <p:sp>
          <p:nvSpPr>
            <p:cNvPr id="17" name="TextBox 16">
              <a:extLst>
                <a:ext uri="{FF2B5EF4-FFF2-40B4-BE49-F238E27FC236}">
                  <a16:creationId xmlns:a16="http://schemas.microsoft.com/office/drawing/2014/main" id="{7D4064A1-EC40-9298-FFEC-401EDFD74C30}"/>
                </a:ext>
              </a:extLst>
            </p:cNvPr>
            <p:cNvSpPr txBox="1"/>
            <p:nvPr/>
          </p:nvSpPr>
          <p:spPr>
            <a:xfrm>
              <a:off x="799838" y="3416792"/>
              <a:ext cx="2672563" cy="919401"/>
            </a:xfrm>
            <a:prstGeom prst="roundRect">
              <a:avLst>
                <a:gd name="adj" fmla="val 8177"/>
              </a:avLst>
            </a:prstGeom>
            <a:noFill/>
            <a:ln w="28575">
              <a:solidFill>
                <a:srgbClr val="CEBFFF"/>
              </a:solidFill>
            </a:ln>
          </p:spPr>
          <p:txBody>
            <a:bodyPr wrap="square" anchor="ctr">
              <a:noAutofit/>
            </a:bodyPr>
            <a:lstStyle/>
            <a:p>
              <a:r>
                <a:rPr lang="en-AU" sz="1600" b="1" dirty="0">
                  <a:latin typeface="+mj-lt"/>
                </a:rPr>
                <a:t>Focus: </a:t>
              </a:r>
              <a:r>
                <a:rPr lang="en-AU" sz="1600" dirty="0">
                  <a:latin typeface="+mj-lt"/>
                </a:rPr>
                <a:t>chorus have a piercing gaze, and all look in the same direction.</a:t>
              </a:r>
              <a:endParaRPr lang="en-GB" sz="1600" dirty="0">
                <a:latin typeface="+mj-lt"/>
              </a:endParaRPr>
            </a:p>
          </p:txBody>
        </p:sp>
        <p:cxnSp>
          <p:nvCxnSpPr>
            <p:cNvPr id="22" name="Elbow Connector 21">
              <a:extLst>
                <a:ext uri="{FF2B5EF4-FFF2-40B4-BE49-F238E27FC236}">
                  <a16:creationId xmlns:a16="http://schemas.microsoft.com/office/drawing/2014/main" id="{EEF29712-E17B-ABB7-0CA3-8FDFEA76C16F}"/>
                </a:ext>
              </a:extLst>
            </p:cNvPr>
            <p:cNvCxnSpPr>
              <a:cxnSpLocks/>
              <a:stCxn id="17" idx="3"/>
            </p:cNvCxnSpPr>
            <p:nvPr/>
          </p:nvCxnSpPr>
          <p:spPr>
            <a:xfrm flipV="1">
              <a:off x="3472401" y="3433022"/>
              <a:ext cx="1365352" cy="443471"/>
            </a:xfrm>
            <a:prstGeom prst="bentConnector3">
              <a:avLst/>
            </a:prstGeom>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descr="Situation: chorus responds in unison with the same energy and emotion.&#10;">
            <a:extLst>
              <a:ext uri="{FF2B5EF4-FFF2-40B4-BE49-F238E27FC236}">
                <a16:creationId xmlns:a16="http://schemas.microsoft.com/office/drawing/2014/main" id="{8BB3CD1A-1835-C522-8FED-04B1C549FC71}"/>
              </a:ext>
            </a:extLst>
          </p:cNvPr>
          <p:cNvGrpSpPr/>
          <p:nvPr/>
        </p:nvGrpSpPr>
        <p:grpSpPr>
          <a:xfrm>
            <a:off x="785903" y="4659609"/>
            <a:ext cx="3410657" cy="1177935"/>
            <a:chOff x="785903" y="4659609"/>
            <a:chExt cx="3410657" cy="1177935"/>
          </a:xfrm>
        </p:grpSpPr>
        <p:sp>
          <p:nvSpPr>
            <p:cNvPr id="15" name="TextBox 14">
              <a:extLst>
                <a:ext uri="{FF2B5EF4-FFF2-40B4-BE49-F238E27FC236}">
                  <a16:creationId xmlns:a16="http://schemas.microsoft.com/office/drawing/2014/main" id="{CB3DAAF6-EB1A-8E34-6C86-996E412AEA77}"/>
                </a:ext>
              </a:extLst>
            </p:cNvPr>
            <p:cNvSpPr txBox="1"/>
            <p:nvPr/>
          </p:nvSpPr>
          <p:spPr>
            <a:xfrm>
              <a:off x="785903" y="4739490"/>
              <a:ext cx="2672563" cy="1098054"/>
            </a:xfrm>
            <a:prstGeom prst="roundRect">
              <a:avLst>
                <a:gd name="adj" fmla="val 8202"/>
              </a:avLst>
            </a:prstGeom>
            <a:noFill/>
            <a:ln w="28575">
              <a:solidFill>
                <a:srgbClr val="CEBFFF"/>
              </a:solidFill>
            </a:ln>
          </p:spPr>
          <p:txBody>
            <a:bodyPr wrap="square">
              <a:spAutoFit/>
            </a:bodyPr>
            <a:lstStyle/>
            <a:p>
              <a:r>
                <a:rPr lang="en-AU" sz="1600" b="1" dirty="0">
                  <a:latin typeface="+mj-lt"/>
                </a:rPr>
                <a:t>Situation: </a:t>
              </a:r>
              <a:r>
                <a:rPr lang="en-AU" sz="1600" dirty="0">
                  <a:latin typeface="+mj-lt"/>
                </a:rPr>
                <a:t>chorus responds in unison with the same energy and emotion.</a:t>
              </a:r>
              <a:endParaRPr lang="en-GB" sz="1600" dirty="0">
                <a:latin typeface="+mj-lt"/>
              </a:endParaRPr>
            </a:p>
          </p:txBody>
        </p:sp>
        <p:cxnSp>
          <p:nvCxnSpPr>
            <p:cNvPr id="26" name="Elbow Connector 25">
              <a:extLst>
                <a:ext uri="{FF2B5EF4-FFF2-40B4-BE49-F238E27FC236}">
                  <a16:creationId xmlns:a16="http://schemas.microsoft.com/office/drawing/2014/main" id="{60B82CB3-4FF8-AB34-BF76-7071E0B05224}"/>
                </a:ext>
              </a:extLst>
            </p:cNvPr>
            <p:cNvCxnSpPr>
              <a:cxnSpLocks/>
              <a:stCxn id="15" idx="3"/>
            </p:cNvCxnSpPr>
            <p:nvPr/>
          </p:nvCxnSpPr>
          <p:spPr>
            <a:xfrm flipV="1">
              <a:off x="3458466" y="4659609"/>
              <a:ext cx="738094" cy="628908"/>
            </a:xfrm>
            <a:prstGeom prst="bentConnector3">
              <a:avLst>
                <a:gd name="adj1" fmla="val 34252"/>
              </a:avLst>
            </a:prstGeom>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descr="Movement: chorus actively leans forward with intent.&#10;">
            <a:extLst>
              <a:ext uri="{FF2B5EF4-FFF2-40B4-BE49-F238E27FC236}">
                <a16:creationId xmlns:a16="http://schemas.microsoft.com/office/drawing/2014/main" id="{F2E7FB75-CE1C-9F45-6516-559798D37E9D}"/>
              </a:ext>
            </a:extLst>
          </p:cNvPr>
          <p:cNvGrpSpPr/>
          <p:nvPr/>
        </p:nvGrpSpPr>
        <p:grpSpPr>
          <a:xfrm>
            <a:off x="4847958" y="4321357"/>
            <a:ext cx="2888907" cy="1854164"/>
            <a:chOff x="4847958" y="4321357"/>
            <a:chExt cx="2888907" cy="1854164"/>
          </a:xfrm>
        </p:grpSpPr>
        <p:sp>
          <p:nvSpPr>
            <p:cNvPr id="18" name="TextBox 17">
              <a:extLst>
                <a:ext uri="{FF2B5EF4-FFF2-40B4-BE49-F238E27FC236}">
                  <a16:creationId xmlns:a16="http://schemas.microsoft.com/office/drawing/2014/main" id="{9077EAB5-D514-3FA0-F5E2-63A1405329E6}"/>
                </a:ext>
              </a:extLst>
            </p:cNvPr>
            <p:cNvSpPr txBox="1"/>
            <p:nvPr/>
          </p:nvSpPr>
          <p:spPr>
            <a:xfrm>
              <a:off x="4847958" y="5545502"/>
              <a:ext cx="2888907" cy="630019"/>
            </a:xfrm>
            <a:prstGeom prst="roundRect">
              <a:avLst>
                <a:gd name="adj" fmla="val 12580"/>
              </a:avLst>
            </a:prstGeom>
            <a:noFill/>
            <a:ln w="28575">
              <a:solidFill>
                <a:srgbClr val="CEBFFF"/>
              </a:solidFill>
            </a:ln>
          </p:spPr>
          <p:txBody>
            <a:bodyPr wrap="square" anchor="ctr">
              <a:spAutoFit/>
            </a:bodyPr>
            <a:lstStyle/>
            <a:p>
              <a:r>
                <a:rPr lang="en-AU" sz="1600" b="1" dirty="0">
                  <a:latin typeface="+mj-lt"/>
                </a:rPr>
                <a:t>Movement: </a:t>
              </a:r>
              <a:r>
                <a:rPr lang="en-AU" sz="1600" dirty="0">
                  <a:latin typeface="+mj-lt"/>
                </a:rPr>
                <a:t>chorus actively leans forward with intent.</a:t>
              </a:r>
              <a:endParaRPr lang="en-GB" sz="1600" dirty="0">
                <a:latin typeface="+mj-lt"/>
              </a:endParaRPr>
            </a:p>
          </p:txBody>
        </p:sp>
        <p:cxnSp>
          <p:nvCxnSpPr>
            <p:cNvPr id="31" name="Elbow Connector 30">
              <a:extLst>
                <a:ext uri="{FF2B5EF4-FFF2-40B4-BE49-F238E27FC236}">
                  <a16:creationId xmlns:a16="http://schemas.microsoft.com/office/drawing/2014/main" id="{2F6FF2A4-E4B3-D2D4-FEB2-E4035C29ADBC}"/>
                </a:ext>
              </a:extLst>
            </p:cNvPr>
            <p:cNvCxnSpPr>
              <a:cxnSpLocks/>
              <a:stCxn id="18" idx="0"/>
            </p:cNvCxnSpPr>
            <p:nvPr/>
          </p:nvCxnSpPr>
          <p:spPr>
            <a:xfrm rot="16200000" flipV="1">
              <a:off x="5582134" y="4835224"/>
              <a:ext cx="1224145" cy="196412"/>
            </a:xfrm>
            <a:prstGeom prst="bentConnector3">
              <a:avLst/>
            </a:prstGeom>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descr="Space: isolated person has back towards the chorus and is not connected to what the chorus are doing or where they are focusing.&#10;">
            <a:extLst>
              <a:ext uri="{FF2B5EF4-FFF2-40B4-BE49-F238E27FC236}">
                <a16:creationId xmlns:a16="http://schemas.microsoft.com/office/drawing/2014/main" id="{A6C7FF35-7730-4A54-480D-8E8C857FD870}"/>
              </a:ext>
            </a:extLst>
          </p:cNvPr>
          <p:cNvGrpSpPr/>
          <p:nvPr/>
        </p:nvGrpSpPr>
        <p:grpSpPr>
          <a:xfrm>
            <a:off x="8093066" y="2041780"/>
            <a:ext cx="3433095" cy="1464231"/>
            <a:chOff x="8093066" y="2041780"/>
            <a:chExt cx="3433095" cy="1464231"/>
          </a:xfrm>
        </p:grpSpPr>
        <p:sp>
          <p:nvSpPr>
            <p:cNvPr id="11" name="TextBox 10">
              <a:extLst>
                <a:ext uri="{FF2B5EF4-FFF2-40B4-BE49-F238E27FC236}">
                  <a16:creationId xmlns:a16="http://schemas.microsoft.com/office/drawing/2014/main" id="{050B6688-8951-BBA3-D553-FD554DCB0087}"/>
                </a:ext>
              </a:extLst>
            </p:cNvPr>
            <p:cNvSpPr txBox="1"/>
            <p:nvPr/>
          </p:nvSpPr>
          <p:spPr>
            <a:xfrm>
              <a:off x="8720486" y="2041780"/>
              <a:ext cx="2805675" cy="1464231"/>
            </a:xfrm>
            <a:prstGeom prst="roundRect">
              <a:avLst>
                <a:gd name="adj" fmla="val 6777"/>
              </a:avLst>
            </a:prstGeom>
            <a:noFill/>
            <a:ln w="28575">
              <a:solidFill>
                <a:srgbClr val="CEBFFF"/>
              </a:solidFill>
            </a:ln>
          </p:spPr>
          <p:txBody>
            <a:bodyPr wrap="square" anchor="ctr">
              <a:noAutofit/>
            </a:bodyPr>
            <a:lstStyle/>
            <a:p>
              <a:r>
                <a:rPr lang="en-AU" sz="1600" b="1" dirty="0">
                  <a:latin typeface="+mj-lt"/>
                </a:rPr>
                <a:t>Space: </a:t>
              </a:r>
              <a:r>
                <a:rPr lang="en-AU" sz="1600" dirty="0">
                  <a:latin typeface="+mj-lt"/>
                </a:rPr>
                <a:t>isolated person has back towards the chorus and is not connected to what the chorus are doing or where they are focusing.</a:t>
              </a:r>
              <a:endParaRPr lang="en-GB" sz="1600" dirty="0">
                <a:latin typeface="+mj-lt"/>
              </a:endParaRPr>
            </a:p>
          </p:txBody>
        </p:sp>
        <p:cxnSp>
          <p:nvCxnSpPr>
            <p:cNvPr id="39" name="Elbow Connector 38">
              <a:extLst>
                <a:ext uri="{FF2B5EF4-FFF2-40B4-BE49-F238E27FC236}">
                  <a16:creationId xmlns:a16="http://schemas.microsoft.com/office/drawing/2014/main" id="{B1BD718F-AF84-2D71-40DF-06DE3B37225D}"/>
                </a:ext>
              </a:extLst>
            </p:cNvPr>
            <p:cNvCxnSpPr>
              <a:cxnSpLocks/>
              <a:stCxn id="11" idx="1"/>
            </p:cNvCxnSpPr>
            <p:nvPr/>
          </p:nvCxnSpPr>
          <p:spPr>
            <a:xfrm rot="10800000" flipV="1">
              <a:off x="8093066" y="2773895"/>
              <a:ext cx="627421" cy="589433"/>
            </a:xfrm>
            <a:prstGeom prst="bentConnector3">
              <a:avLst/>
            </a:prstGeom>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descr="Tension: brooding tension in the relationship due to the separation.&#10;">
            <a:extLst>
              <a:ext uri="{FF2B5EF4-FFF2-40B4-BE49-F238E27FC236}">
                <a16:creationId xmlns:a16="http://schemas.microsoft.com/office/drawing/2014/main" id="{4E847B6D-0F63-AA81-1262-7D185F5D3AE8}"/>
              </a:ext>
            </a:extLst>
          </p:cNvPr>
          <p:cNvGrpSpPr/>
          <p:nvPr/>
        </p:nvGrpSpPr>
        <p:grpSpPr>
          <a:xfrm>
            <a:off x="7113628" y="3662874"/>
            <a:ext cx="4411645" cy="1025198"/>
            <a:chOff x="7113628" y="3662874"/>
            <a:chExt cx="4411645" cy="1025198"/>
          </a:xfrm>
        </p:grpSpPr>
        <p:sp>
          <p:nvSpPr>
            <p:cNvPr id="13" name="TextBox 12">
              <a:extLst>
                <a:ext uri="{FF2B5EF4-FFF2-40B4-BE49-F238E27FC236}">
                  <a16:creationId xmlns:a16="http://schemas.microsoft.com/office/drawing/2014/main" id="{DF236E2A-1062-C71E-CC97-AABD4027F430}"/>
                </a:ext>
              </a:extLst>
            </p:cNvPr>
            <p:cNvSpPr txBox="1"/>
            <p:nvPr/>
          </p:nvSpPr>
          <p:spPr>
            <a:xfrm>
              <a:off x="8719598" y="3768671"/>
              <a:ext cx="2805675" cy="919401"/>
            </a:xfrm>
            <a:prstGeom prst="roundRect">
              <a:avLst>
                <a:gd name="adj" fmla="val 10603"/>
              </a:avLst>
            </a:prstGeom>
            <a:noFill/>
            <a:ln w="28575">
              <a:solidFill>
                <a:srgbClr val="CEBFFF"/>
              </a:solidFill>
            </a:ln>
          </p:spPr>
          <p:txBody>
            <a:bodyPr wrap="square">
              <a:spAutoFit/>
            </a:bodyPr>
            <a:lstStyle/>
            <a:p>
              <a:r>
                <a:rPr lang="en-AU" sz="1600" b="1" dirty="0">
                  <a:latin typeface="+mj-lt"/>
                </a:rPr>
                <a:t>Tension: </a:t>
              </a:r>
              <a:r>
                <a:rPr lang="en-AU" sz="1600" dirty="0">
                  <a:latin typeface="+mj-lt"/>
                </a:rPr>
                <a:t>brooding tension in the relationship due to the separation.</a:t>
              </a:r>
              <a:endParaRPr lang="en-GB" sz="1600" dirty="0">
                <a:latin typeface="+mj-lt"/>
              </a:endParaRPr>
            </a:p>
          </p:txBody>
        </p:sp>
        <p:cxnSp>
          <p:nvCxnSpPr>
            <p:cNvPr id="44" name="Elbow Connector 43">
              <a:extLst>
                <a:ext uri="{FF2B5EF4-FFF2-40B4-BE49-F238E27FC236}">
                  <a16:creationId xmlns:a16="http://schemas.microsoft.com/office/drawing/2014/main" id="{84A11F1F-3FF1-7AD6-022F-C8B7C21866CF}"/>
                </a:ext>
              </a:extLst>
            </p:cNvPr>
            <p:cNvCxnSpPr>
              <a:cxnSpLocks/>
              <a:stCxn id="13" idx="1"/>
            </p:cNvCxnSpPr>
            <p:nvPr/>
          </p:nvCxnSpPr>
          <p:spPr>
            <a:xfrm rot="10800000">
              <a:off x="7113628" y="3662874"/>
              <a:ext cx="1605971" cy="565498"/>
            </a:xfrm>
            <a:prstGeom prst="bentConnector3">
              <a:avLst/>
            </a:prstGeom>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descr="Space: distance between the chorus and individual is jarring.&#10;">
            <a:extLst>
              <a:ext uri="{FF2B5EF4-FFF2-40B4-BE49-F238E27FC236}">
                <a16:creationId xmlns:a16="http://schemas.microsoft.com/office/drawing/2014/main" id="{9E755B54-9154-3477-452F-A5FCE979510B}"/>
              </a:ext>
            </a:extLst>
          </p:cNvPr>
          <p:cNvGrpSpPr/>
          <p:nvPr/>
        </p:nvGrpSpPr>
        <p:grpSpPr>
          <a:xfrm>
            <a:off x="6957324" y="4695986"/>
            <a:ext cx="4567949" cy="1217021"/>
            <a:chOff x="6957324" y="4695986"/>
            <a:chExt cx="4567949" cy="1217021"/>
          </a:xfrm>
        </p:grpSpPr>
        <p:sp>
          <p:nvSpPr>
            <p:cNvPr id="9" name="TextBox 8">
              <a:extLst>
                <a:ext uri="{FF2B5EF4-FFF2-40B4-BE49-F238E27FC236}">
                  <a16:creationId xmlns:a16="http://schemas.microsoft.com/office/drawing/2014/main" id="{8798846A-0F90-CEE1-869D-01538598655C}"/>
                </a:ext>
              </a:extLst>
            </p:cNvPr>
            <p:cNvSpPr txBox="1"/>
            <p:nvPr/>
          </p:nvSpPr>
          <p:spPr>
            <a:xfrm>
              <a:off x="8719598" y="4987105"/>
              <a:ext cx="2805675" cy="925902"/>
            </a:xfrm>
            <a:prstGeom prst="roundRect">
              <a:avLst>
                <a:gd name="adj" fmla="val 9441"/>
              </a:avLst>
            </a:prstGeom>
            <a:noFill/>
            <a:ln w="28575">
              <a:solidFill>
                <a:srgbClr val="CEBFFF"/>
              </a:solidFill>
            </a:ln>
          </p:spPr>
          <p:txBody>
            <a:bodyPr wrap="square" lIns="90000">
              <a:noAutofit/>
            </a:bodyPr>
            <a:lstStyle/>
            <a:p>
              <a:r>
                <a:rPr lang="en-AU" sz="1600" b="1" dirty="0">
                  <a:latin typeface="+mj-lt"/>
                </a:rPr>
                <a:t>Space: </a:t>
              </a:r>
              <a:r>
                <a:rPr lang="en-AU" sz="1600" dirty="0">
                  <a:latin typeface="+mj-lt"/>
                </a:rPr>
                <a:t>distance between the chorus and individual is jarring.</a:t>
              </a:r>
              <a:endParaRPr lang="en-GB" sz="1600" dirty="0">
                <a:latin typeface="+mj-lt"/>
              </a:endParaRPr>
            </a:p>
          </p:txBody>
        </p:sp>
        <p:cxnSp>
          <p:nvCxnSpPr>
            <p:cNvPr id="60" name="Elbow Connector 59">
              <a:extLst>
                <a:ext uri="{FF2B5EF4-FFF2-40B4-BE49-F238E27FC236}">
                  <a16:creationId xmlns:a16="http://schemas.microsoft.com/office/drawing/2014/main" id="{DBFB1FB7-1FA6-80C3-63A0-D8CEBAD2A740}"/>
                </a:ext>
              </a:extLst>
            </p:cNvPr>
            <p:cNvCxnSpPr>
              <a:cxnSpLocks/>
              <a:stCxn id="9" idx="1"/>
            </p:cNvCxnSpPr>
            <p:nvPr/>
          </p:nvCxnSpPr>
          <p:spPr>
            <a:xfrm rot="10800000">
              <a:off x="6957324" y="4896708"/>
              <a:ext cx="1762275" cy="553349"/>
            </a:xfrm>
            <a:prstGeom prst="bentConnector3">
              <a:avLst>
                <a:gd name="adj1" fmla="val 50000"/>
              </a:avLst>
            </a:prstGeom>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C1810734-1A4A-89B1-09C1-66DF1782BB10}"/>
                </a:ext>
              </a:extLst>
            </p:cNvPr>
            <p:cNvCxnSpPr>
              <a:cxnSpLocks/>
              <a:stCxn id="9" idx="1"/>
            </p:cNvCxnSpPr>
            <p:nvPr/>
          </p:nvCxnSpPr>
          <p:spPr>
            <a:xfrm rot="10800000">
              <a:off x="7972082" y="4695986"/>
              <a:ext cx="747516" cy="754071"/>
            </a:xfrm>
            <a:prstGeom prst="bentConnector2">
              <a:avLst/>
            </a:prstGeom>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E1419FBB-FC75-1A22-7BE9-D3DDE12C5959}"/>
              </a:ext>
            </a:extLst>
          </p:cNvPr>
          <p:cNvSpPr txBox="1"/>
          <p:nvPr/>
        </p:nvSpPr>
        <p:spPr>
          <a:xfrm>
            <a:off x="282524" y="6259272"/>
            <a:ext cx="11626953" cy="335092"/>
          </a:xfrm>
          <a:prstGeom prst="rect">
            <a:avLst/>
          </a:prstGeom>
          <a:noFill/>
        </p:spPr>
        <p:txBody>
          <a:bodyPr wrap="square">
            <a:spAutoFit/>
          </a:bodyPr>
          <a:lstStyle/>
          <a:p>
            <a:pPr>
              <a:lnSpc>
                <a:spcPct val="150000"/>
              </a:lnSpc>
            </a:pPr>
            <a:r>
              <a:rPr lang="en-AU" sz="1200" dirty="0"/>
              <a:t>This work was generated using artificial intelligence. Any copyright subsisting in this work is owned by © State of New South Wales (Department of Education), 2025.</a:t>
            </a:r>
          </a:p>
        </p:txBody>
      </p:sp>
      <p:sp>
        <p:nvSpPr>
          <p:cNvPr id="2" name="Slide Number Placeholder 1">
            <a:extLst>
              <a:ext uri="{FF2B5EF4-FFF2-40B4-BE49-F238E27FC236}">
                <a16:creationId xmlns:a16="http://schemas.microsoft.com/office/drawing/2014/main" id="{6BB7BB04-B606-7328-6A0C-A84FD298609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354682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3CE0E-0A6E-DE81-7549-193F134D49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EF611B2-AED8-182A-7174-ADD47F9F06C3}"/>
              </a:ext>
            </a:extLst>
          </p:cNvPr>
          <p:cNvSpPr>
            <a:spLocks noGrp="1"/>
          </p:cNvSpPr>
          <p:nvPr>
            <p:ph type="title"/>
          </p:nvPr>
        </p:nvSpPr>
        <p:spPr/>
        <p:txBody>
          <a:bodyPr/>
          <a:lstStyle/>
          <a:p>
            <a:r>
              <a:rPr lang="en-AU" sz="3600" dirty="0">
                <a:latin typeface="+mj-lt"/>
              </a:rPr>
              <a:t>Part B example (2) </a:t>
            </a:r>
            <a:endParaRPr lang="en-GB" dirty="0"/>
          </a:p>
        </p:txBody>
      </p:sp>
      <p:sp>
        <p:nvSpPr>
          <p:cNvPr id="16" name="Oval 15" descr="&quot;6.2c&quot;">
            <a:extLst>
              <a:ext uri="{FF2B5EF4-FFF2-40B4-BE49-F238E27FC236}">
                <a16:creationId xmlns:a16="http://schemas.microsoft.com/office/drawing/2014/main" id="{56D85294-02B9-F67C-1F2A-985735AEC3C0}"/>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6.2d</a:t>
            </a:r>
            <a:endParaRPr lang="en-GB" sz="1800" dirty="0"/>
          </a:p>
        </p:txBody>
      </p:sp>
      <p:sp>
        <p:nvSpPr>
          <p:cNvPr id="10" name="TextBox 9">
            <a:extLst>
              <a:ext uri="{FF2B5EF4-FFF2-40B4-BE49-F238E27FC236}">
                <a16:creationId xmlns:a16="http://schemas.microsoft.com/office/drawing/2014/main" id="{F8A5E623-4479-8A31-BE59-940534540488}"/>
              </a:ext>
            </a:extLst>
          </p:cNvPr>
          <p:cNvSpPr txBox="1"/>
          <p:nvPr/>
        </p:nvSpPr>
        <p:spPr>
          <a:xfrm>
            <a:off x="282524" y="1163221"/>
            <a:ext cx="11626953" cy="694518"/>
          </a:xfrm>
          <a:prstGeom prst="roundRect">
            <a:avLst>
              <a:gd name="adj" fmla="val 13456"/>
            </a:avLst>
          </a:prstGeom>
          <a:solidFill>
            <a:srgbClr val="8CE0FF"/>
          </a:solidFill>
          <a:ln w="28575">
            <a:noFill/>
          </a:ln>
        </p:spPr>
        <p:txBody>
          <a:bodyPr wrap="square" anchor="ctr">
            <a:noAutofit/>
          </a:bodyPr>
          <a:lstStyle/>
          <a:p>
            <a:pPr marL="104775" lvl="0">
              <a:lnSpc>
                <a:spcPct val="114000"/>
              </a:lnSpc>
              <a:spcBef>
                <a:spcPts val="1200"/>
              </a:spcBef>
              <a:spcAft>
                <a:spcPts val="0"/>
              </a:spcAft>
            </a:pPr>
            <a:r>
              <a:rPr lang="en-AU" sz="1600" b="1" dirty="0">
                <a:effectLst/>
                <a:latin typeface="+mj-lt"/>
                <a:ea typeface="Aptos" panose="020B0004020202020204" pitchFamily="34" charset="0"/>
              </a:rPr>
              <a:t>Annotate your image/s by analysing how you used dramatic elements and devising processes to shape the intention and meaning of your performance.</a:t>
            </a:r>
          </a:p>
        </p:txBody>
      </p:sp>
      <p:sp>
        <p:nvSpPr>
          <p:cNvPr id="21" name="TextBox 20">
            <a:extLst>
              <a:ext uri="{FF2B5EF4-FFF2-40B4-BE49-F238E27FC236}">
                <a16:creationId xmlns:a16="http://schemas.microsoft.com/office/drawing/2014/main" id="{3B029935-CB2F-7F09-821F-975BF3513D7B}"/>
              </a:ext>
            </a:extLst>
          </p:cNvPr>
          <p:cNvSpPr txBox="1"/>
          <p:nvPr/>
        </p:nvSpPr>
        <p:spPr>
          <a:xfrm>
            <a:off x="282524" y="1958293"/>
            <a:ext cx="11626953" cy="945945"/>
          </a:xfrm>
          <a:prstGeom prst="roundRect">
            <a:avLst>
              <a:gd name="adj" fmla="val 7236"/>
            </a:avLst>
          </a:prstGeom>
          <a:noFill/>
          <a:ln w="28575">
            <a:solidFill>
              <a:srgbClr val="8CE0FF"/>
            </a:solidFill>
          </a:ln>
        </p:spPr>
        <p:txBody>
          <a:bodyPr wrap="square" anchor="ctr">
            <a:noAutofit/>
          </a:bodyPr>
          <a:lstStyle/>
          <a:p>
            <a:r>
              <a:rPr lang="en-AU" sz="1500" dirty="0"/>
              <a:t>The intent and meaning of our performance was to highlight that social acceptance is extremely important to teenagers, and that being open to it can lead to finding people who genuinely want to embrace you for who you really are. To make this clear we used the structuring phase of devising to focus on ensuring each scene had a key moment that showed this.  </a:t>
            </a:r>
            <a:endParaRPr lang="en-GB" sz="1500" dirty="0"/>
          </a:p>
        </p:txBody>
      </p:sp>
      <p:pic>
        <p:nvPicPr>
          <p:cNvPr id="35" name="Picture 2" descr="A group of actors on different levels looking towards the right. One student isolated with back to the group.">
            <a:extLst>
              <a:ext uri="{FF2B5EF4-FFF2-40B4-BE49-F238E27FC236}">
                <a16:creationId xmlns:a16="http://schemas.microsoft.com/office/drawing/2014/main" id="{2FF5F532-A1EA-A1EC-52F4-40D313B211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49" t="3929" b="2624"/>
          <a:stretch/>
        </p:blipFill>
        <p:spPr bwMode="auto">
          <a:xfrm>
            <a:off x="3983822" y="3120007"/>
            <a:ext cx="4224356" cy="275710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descr="Diagram with text (This tableau highlights how being part of the group can give you strength to look out into the world and embrace it, as you have the support of those around you.) about being part of a group for 'Mood' and 'Focus' labels.">
            <a:extLst>
              <a:ext uri="{FF2B5EF4-FFF2-40B4-BE49-F238E27FC236}">
                <a16:creationId xmlns:a16="http://schemas.microsoft.com/office/drawing/2014/main" id="{FF31B33B-8732-9249-979F-11B708A4035B}"/>
              </a:ext>
            </a:extLst>
          </p:cNvPr>
          <p:cNvGrpSpPr/>
          <p:nvPr/>
        </p:nvGrpSpPr>
        <p:grpSpPr>
          <a:xfrm>
            <a:off x="282524" y="3042338"/>
            <a:ext cx="2913277" cy="1572554"/>
            <a:chOff x="282524" y="3011858"/>
            <a:chExt cx="2913277" cy="1572554"/>
          </a:xfrm>
        </p:grpSpPr>
        <p:sp>
          <p:nvSpPr>
            <p:cNvPr id="22" name="TextBox 21">
              <a:extLst>
                <a:ext uri="{FF2B5EF4-FFF2-40B4-BE49-F238E27FC236}">
                  <a16:creationId xmlns:a16="http://schemas.microsoft.com/office/drawing/2014/main" id="{027D9C7E-19E1-21C4-18D1-A5F530121A58}"/>
                </a:ext>
              </a:extLst>
            </p:cNvPr>
            <p:cNvSpPr txBox="1"/>
            <p:nvPr/>
          </p:nvSpPr>
          <p:spPr>
            <a:xfrm>
              <a:off x="282524" y="3011858"/>
              <a:ext cx="2664000" cy="1572554"/>
            </a:xfrm>
            <a:prstGeom prst="roundRect">
              <a:avLst>
                <a:gd name="adj" fmla="val 5575"/>
              </a:avLst>
            </a:prstGeom>
            <a:noFill/>
            <a:ln w="28575">
              <a:solidFill>
                <a:srgbClr val="8CE0FF"/>
              </a:solidFill>
            </a:ln>
          </p:spPr>
          <p:txBody>
            <a:bodyPr wrap="square" anchor="ctr">
              <a:noAutofit/>
            </a:bodyPr>
            <a:lstStyle/>
            <a:p>
              <a:r>
                <a:rPr lang="en-AU" sz="1500" dirty="0"/>
                <a:t>This tableau highlights how being part of the group can give you strength to look out into the world and embrace it, as you have the support of those around you.</a:t>
              </a:r>
              <a:endParaRPr lang="en-GB" sz="1500" dirty="0"/>
            </a:p>
          </p:txBody>
        </p:sp>
        <p:cxnSp>
          <p:nvCxnSpPr>
            <p:cNvPr id="55" name="Elbow Connector 54">
              <a:extLst>
                <a:ext uri="{FF2B5EF4-FFF2-40B4-BE49-F238E27FC236}">
                  <a16:creationId xmlns:a16="http://schemas.microsoft.com/office/drawing/2014/main" id="{853CF9C0-84D3-DDFE-19CF-B82F89FDD524}"/>
                </a:ext>
              </a:extLst>
            </p:cNvPr>
            <p:cNvCxnSpPr>
              <a:stCxn id="22" idx="3"/>
              <a:endCxn id="14" idx="1"/>
            </p:cNvCxnSpPr>
            <p:nvPr/>
          </p:nvCxnSpPr>
          <p:spPr>
            <a:xfrm flipV="1">
              <a:off x="2946524" y="3504601"/>
              <a:ext cx="249277" cy="293534"/>
            </a:xfrm>
            <a:prstGeom prst="bentConnector3">
              <a:avLst/>
            </a:prstGeom>
            <a:ln w="28575">
              <a:solidFill>
                <a:srgbClr val="8CE0FF"/>
              </a:solidFill>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2BAC22C0-DA5E-F6F8-5DCF-C80F73366A09}"/>
                </a:ext>
              </a:extLst>
            </p:cNvPr>
            <p:cNvCxnSpPr>
              <a:stCxn id="22" idx="3"/>
              <a:endCxn id="17" idx="1"/>
            </p:cNvCxnSpPr>
            <p:nvPr/>
          </p:nvCxnSpPr>
          <p:spPr>
            <a:xfrm>
              <a:off x="2946524" y="3798135"/>
              <a:ext cx="249277" cy="338933"/>
            </a:xfrm>
            <a:prstGeom prst="bentConnector3">
              <a:avLst/>
            </a:prstGeom>
            <a:ln w="28575">
              <a:solidFill>
                <a:srgbClr val="8CE0FF"/>
              </a:solidFill>
            </a:ln>
          </p:spPr>
          <p:style>
            <a:lnRef idx="1">
              <a:schemeClr val="accent1"/>
            </a:lnRef>
            <a:fillRef idx="0">
              <a:schemeClr val="accent1"/>
            </a:fillRef>
            <a:effectRef idx="0">
              <a:schemeClr val="accent1"/>
            </a:effectRef>
            <a:fontRef idx="minor">
              <a:schemeClr val="tx1"/>
            </a:fontRef>
          </p:style>
        </p:cxnSp>
      </p:grpSp>
      <p:grpSp>
        <p:nvGrpSpPr>
          <p:cNvPr id="41" name="Group 40" descr="Purple label with the words 'Mood' and 'Focus', each with an arrow pointing toward a partially visible person.">
            <a:extLst>
              <a:ext uri="{FF2B5EF4-FFF2-40B4-BE49-F238E27FC236}">
                <a16:creationId xmlns:a16="http://schemas.microsoft.com/office/drawing/2014/main" id="{922296F6-B2AC-B069-3A74-2450DB5E9884}"/>
              </a:ext>
            </a:extLst>
          </p:cNvPr>
          <p:cNvGrpSpPr/>
          <p:nvPr/>
        </p:nvGrpSpPr>
        <p:grpSpPr>
          <a:xfrm>
            <a:off x="3195801" y="3306314"/>
            <a:ext cx="2571237" cy="1040006"/>
            <a:chOff x="3195801" y="3306314"/>
            <a:chExt cx="2571237" cy="1040006"/>
          </a:xfrm>
        </p:grpSpPr>
        <p:grpSp>
          <p:nvGrpSpPr>
            <p:cNvPr id="4" name="Group 3" descr="Light blue label with the word 'Mood' and an arrow pointing downward over a partial view of a person.">
              <a:extLst>
                <a:ext uri="{FF2B5EF4-FFF2-40B4-BE49-F238E27FC236}">
                  <a16:creationId xmlns:a16="http://schemas.microsoft.com/office/drawing/2014/main" id="{B73B4F55-5ECA-D12B-25AD-B71C73F99BA8}"/>
                </a:ext>
              </a:extLst>
            </p:cNvPr>
            <p:cNvGrpSpPr/>
            <p:nvPr/>
          </p:nvGrpSpPr>
          <p:grpSpPr>
            <a:xfrm>
              <a:off x="3195801" y="3306314"/>
              <a:ext cx="2571237" cy="407539"/>
              <a:chOff x="3195801" y="3275981"/>
              <a:chExt cx="2571237" cy="407539"/>
            </a:xfrm>
            <a:solidFill>
              <a:srgbClr val="CEBFFF"/>
            </a:solidFill>
          </p:grpSpPr>
          <p:sp>
            <p:nvSpPr>
              <p:cNvPr id="14" name="TextBox 13">
                <a:extLst>
                  <a:ext uri="{FF2B5EF4-FFF2-40B4-BE49-F238E27FC236}">
                    <a16:creationId xmlns:a16="http://schemas.microsoft.com/office/drawing/2014/main" id="{1648D991-B0AC-CB65-C41D-8F241480FBBA}"/>
                  </a:ext>
                </a:extLst>
              </p:cNvPr>
              <p:cNvSpPr txBox="1"/>
              <p:nvPr/>
            </p:nvSpPr>
            <p:spPr>
              <a:xfrm>
                <a:off x="3195801" y="3325975"/>
                <a:ext cx="1069200" cy="357545"/>
              </a:xfrm>
              <a:prstGeom prst="roundRect">
                <a:avLst/>
              </a:prstGeom>
              <a:grpFill/>
              <a:ln w="28575">
                <a:solidFill>
                  <a:srgbClr val="CEBFFF"/>
                </a:solidFill>
              </a:ln>
            </p:spPr>
            <p:txBody>
              <a:bodyPr wrap="square">
                <a:spAutoFit/>
              </a:bodyPr>
              <a:lstStyle/>
              <a:p>
                <a:pPr algn="ctr"/>
                <a:r>
                  <a:rPr lang="en-AU" sz="1500" b="1" dirty="0">
                    <a:latin typeface="+mj-lt"/>
                  </a:rPr>
                  <a:t>Mood</a:t>
                </a:r>
                <a:endParaRPr lang="en-GB" sz="1500" dirty="0">
                  <a:latin typeface="+mj-lt"/>
                </a:endParaRPr>
              </a:p>
            </p:txBody>
          </p:sp>
          <p:cxnSp>
            <p:nvCxnSpPr>
              <p:cNvPr id="59" name="Elbow Connector 58">
                <a:extLst>
                  <a:ext uri="{FF2B5EF4-FFF2-40B4-BE49-F238E27FC236}">
                    <a16:creationId xmlns:a16="http://schemas.microsoft.com/office/drawing/2014/main" id="{2BA5C2E8-EA01-6753-7AC9-9A7EBE0685EC}"/>
                  </a:ext>
                </a:extLst>
              </p:cNvPr>
              <p:cNvCxnSpPr>
                <a:cxnSpLocks/>
                <a:stCxn id="14" idx="3"/>
              </p:cNvCxnSpPr>
              <p:nvPr/>
            </p:nvCxnSpPr>
            <p:spPr>
              <a:xfrm flipV="1">
                <a:off x="4265001" y="3275981"/>
                <a:ext cx="1502037" cy="228767"/>
              </a:xfrm>
              <a:prstGeom prst="bentConnector4">
                <a:avLst>
                  <a:gd name="adj1" fmla="val 39050"/>
                  <a:gd name="adj2" fmla="val 226574"/>
                </a:avLst>
              </a:prstGeom>
              <a:grpFill/>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descr="Light blue label with the word 'Focus' and an arrow pointing over a partial view of a person.">
              <a:extLst>
                <a:ext uri="{FF2B5EF4-FFF2-40B4-BE49-F238E27FC236}">
                  <a16:creationId xmlns:a16="http://schemas.microsoft.com/office/drawing/2014/main" id="{181E1967-804B-ABE3-F160-10B08F3586D1}"/>
                </a:ext>
              </a:extLst>
            </p:cNvPr>
            <p:cNvGrpSpPr/>
            <p:nvPr/>
          </p:nvGrpSpPr>
          <p:grpSpPr>
            <a:xfrm>
              <a:off x="3195801" y="3907459"/>
              <a:ext cx="1549043" cy="438861"/>
              <a:chOff x="3195801" y="3877126"/>
              <a:chExt cx="1549043" cy="438861"/>
            </a:xfrm>
            <a:solidFill>
              <a:srgbClr val="CEBFFF"/>
            </a:solidFill>
          </p:grpSpPr>
          <p:sp>
            <p:nvSpPr>
              <p:cNvPr id="17" name="TextBox 16">
                <a:extLst>
                  <a:ext uri="{FF2B5EF4-FFF2-40B4-BE49-F238E27FC236}">
                    <a16:creationId xmlns:a16="http://schemas.microsoft.com/office/drawing/2014/main" id="{3978C02A-7177-29BC-F0A9-CF1627CD8868}"/>
                  </a:ext>
                </a:extLst>
              </p:cNvPr>
              <p:cNvSpPr txBox="1"/>
              <p:nvPr/>
            </p:nvSpPr>
            <p:spPr>
              <a:xfrm>
                <a:off x="3195801" y="3958442"/>
                <a:ext cx="1069200" cy="357545"/>
              </a:xfrm>
              <a:prstGeom prst="roundRect">
                <a:avLst/>
              </a:prstGeom>
              <a:grpFill/>
              <a:ln w="28575">
                <a:solidFill>
                  <a:srgbClr val="CEBFFF"/>
                </a:solidFill>
              </a:ln>
            </p:spPr>
            <p:txBody>
              <a:bodyPr wrap="square">
                <a:spAutoFit/>
              </a:bodyPr>
              <a:lstStyle/>
              <a:p>
                <a:pPr algn="ctr"/>
                <a:r>
                  <a:rPr lang="en-AU" sz="1500" b="1">
                    <a:latin typeface="+mj-lt"/>
                  </a:rPr>
                  <a:t>Focus</a:t>
                </a:r>
                <a:endParaRPr lang="en-GB" sz="1500">
                  <a:latin typeface="+mj-lt"/>
                </a:endParaRPr>
              </a:p>
            </p:txBody>
          </p:sp>
          <p:cxnSp>
            <p:nvCxnSpPr>
              <p:cNvPr id="63" name="Elbow Connector 62">
                <a:extLst>
                  <a:ext uri="{FF2B5EF4-FFF2-40B4-BE49-F238E27FC236}">
                    <a16:creationId xmlns:a16="http://schemas.microsoft.com/office/drawing/2014/main" id="{C06BB4CF-D103-CB27-CBEB-4C0BA10A1464}"/>
                  </a:ext>
                </a:extLst>
              </p:cNvPr>
              <p:cNvCxnSpPr>
                <a:cxnSpLocks/>
              </p:cNvCxnSpPr>
              <p:nvPr/>
            </p:nvCxnSpPr>
            <p:spPr>
              <a:xfrm flipV="1">
                <a:off x="4265001" y="3877126"/>
                <a:ext cx="479843" cy="215468"/>
              </a:xfrm>
              <a:prstGeom prst="bentConnector3">
                <a:avLst/>
              </a:prstGeom>
              <a:grpFill/>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1" name="Group 10" descr="Diagram with text (We used unison to show how the chorus represent society and how the positive voices of many are unheard if we don’t turn around and listen.) about being part of a 'situation' label.">
            <a:extLst>
              <a:ext uri="{FF2B5EF4-FFF2-40B4-BE49-F238E27FC236}">
                <a16:creationId xmlns:a16="http://schemas.microsoft.com/office/drawing/2014/main" id="{C729EE8C-C060-C307-98B5-B591CF2797E6}"/>
              </a:ext>
            </a:extLst>
          </p:cNvPr>
          <p:cNvGrpSpPr/>
          <p:nvPr/>
        </p:nvGrpSpPr>
        <p:grpSpPr>
          <a:xfrm>
            <a:off x="282524" y="4757654"/>
            <a:ext cx="2913277" cy="1472400"/>
            <a:chOff x="282524" y="4724560"/>
            <a:chExt cx="2913277" cy="1472400"/>
          </a:xfrm>
        </p:grpSpPr>
        <p:sp>
          <p:nvSpPr>
            <p:cNvPr id="24" name="TextBox 23">
              <a:extLst>
                <a:ext uri="{FF2B5EF4-FFF2-40B4-BE49-F238E27FC236}">
                  <a16:creationId xmlns:a16="http://schemas.microsoft.com/office/drawing/2014/main" id="{4E7E9BA1-DD67-843E-EC03-C2CF7801737C}"/>
                </a:ext>
              </a:extLst>
            </p:cNvPr>
            <p:cNvSpPr txBox="1"/>
            <p:nvPr/>
          </p:nvSpPr>
          <p:spPr>
            <a:xfrm>
              <a:off x="282524" y="4724560"/>
              <a:ext cx="2664000" cy="1472400"/>
            </a:xfrm>
            <a:prstGeom prst="roundRect">
              <a:avLst>
                <a:gd name="adj" fmla="val 7873"/>
              </a:avLst>
            </a:prstGeom>
            <a:noFill/>
            <a:ln w="28575">
              <a:solidFill>
                <a:srgbClr val="8CE0FF"/>
              </a:solidFill>
            </a:ln>
          </p:spPr>
          <p:txBody>
            <a:bodyPr wrap="square" anchor="ctr">
              <a:noAutofit/>
            </a:bodyPr>
            <a:lstStyle/>
            <a:p>
              <a:r>
                <a:rPr lang="en-AU" sz="1500" dirty="0"/>
                <a:t>We used unison to show how the chorus represent society and how the positive voices of many are unheard if we don’t turn around and listen.</a:t>
              </a:r>
              <a:endParaRPr lang="en-GB" sz="1500" dirty="0"/>
            </a:p>
          </p:txBody>
        </p:sp>
        <p:cxnSp>
          <p:nvCxnSpPr>
            <p:cNvPr id="1029" name="Straight Connector 1028">
              <a:extLst>
                <a:ext uri="{FF2B5EF4-FFF2-40B4-BE49-F238E27FC236}">
                  <a16:creationId xmlns:a16="http://schemas.microsoft.com/office/drawing/2014/main" id="{40F16E86-382D-4A67-8194-827639C8080F}"/>
                </a:ext>
              </a:extLst>
            </p:cNvPr>
            <p:cNvCxnSpPr>
              <a:stCxn id="24" idx="3"/>
              <a:endCxn id="15" idx="1"/>
            </p:cNvCxnSpPr>
            <p:nvPr/>
          </p:nvCxnSpPr>
          <p:spPr>
            <a:xfrm flipV="1">
              <a:off x="2946524" y="5456203"/>
              <a:ext cx="249277" cy="4557"/>
            </a:xfrm>
            <a:prstGeom prst="line">
              <a:avLst/>
            </a:prstGeom>
            <a:ln w="28575">
              <a:solidFill>
                <a:srgbClr val="8CE0FF"/>
              </a:solidFill>
            </a:ln>
          </p:spPr>
          <p:style>
            <a:lnRef idx="1">
              <a:schemeClr val="accent1"/>
            </a:lnRef>
            <a:fillRef idx="0">
              <a:schemeClr val="accent1"/>
            </a:fillRef>
            <a:effectRef idx="0">
              <a:schemeClr val="accent1"/>
            </a:effectRef>
            <a:fontRef idx="minor">
              <a:schemeClr val="tx1"/>
            </a:fontRef>
          </p:style>
        </p:cxnSp>
      </p:grpSp>
      <p:grpSp>
        <p:nvGrpSpPr>
          <p:cNvPr id="7" name="Group 6" descr="Purple label with the word 'Situation' and an arrow pointing upward over a partial view of a person.">
            <a:extLst>
              <a:ext uri="{FF2B5EF4-FFF2-40B4-BE49-F238E27FC236}">
                <a16:creationId xmlns:a16="http://schemas.microsoft.com/office/drawing/2014/main" id="{5B2412F9-3E35-B4F3-45FD-A316E57F7150}"/>
              </a:ext>
            </a:extLst>
          </p:cNvPr>
          <p:cNvGrpSpPr/>
          <p:nvPr/>
        </p:nvGrpSpPr>
        <p:grpSpPr>
          <a:xfrm>
            <a:off x="3195801" y="5310524"/>
            <a:ext cx="1549043" cy="357545"/>
            <a:chOff x="3195801" y="5282376"/>
            <a:chExt cx="1549043" cy="357545"/>
          </a:xfrm>
          <a:solidFill>
            <a:srgbClr val="CEBFFF"/>
          </a:solidFill>
        </p:grpSpPr>
        <p:sp>
          <p:nvSpPr>
            <p:cNvPr id="15" name="TextBox 14">
              <a:extLst>
                <a:ext uri="{FF2B5EF4-FFF2-40B4-BE49-F238E27FC236}">
                  <a16:creationId xmlns:a16="http://schemas.microsoft.com/office/drawing/2014/main" id="{931A1C51-8E20-4588-4979-F6AD0C12100E}"/>
                </a:ext>
              </a:extLst>
            </p:cNvPr>
            <p:cNvSpPr txBox="1"/>
            <p:nvPr/>
          </p:nvSpPr>
          <p:spPr>
            <a:xfrm>
              <a:off x="3195801" y="5282376"/>
              <a:ext cx="1069200" cy="357545"/>
            </a:xfrm>
            <a:prstGeom prst="roundRect">
              <a:avLst/>
            </a:prstGeom>
            <a:grpFill/>
            <a:ln w="28575">
              <a:solidFill>
                <a:srgbClr val="CEBFFF"/>
              </a:solidFill>
            </a:ln>
          </p:spPr>
          <p:txBody>
            <a:bodyPr wrap="square">
              <a:spAutoFit/>
            </a:bodyPr>
            <a:lstStyle/>
            <a:p>
              <a:pPr algn="ctr"/>
              <a:r>
                <a:rPr lang="en-AU" sz="1500" b="1" dirty="0">
                  <a:latin typeface="+mj-lt"/>
                </a:rPr>
                <a:t>Situation</a:t>
              </a:r>
              <a:endParaRPr lang="en-GB" sz="1500" dirty="0">
                <a:latin typeface="+mj-lt"/>
              </a:endParaRPr>
            </a:p>
          </p:txBody>
        </p:sp>
        <p:cxnSp>
          <p:nvCxnSpPr>
            <p:cNvPr id="1035" name="Elbow Connector 1034">
              <a:extLst>
                <a:ext uri="{FF2B5EF4-FFF2-40B4-BE49-F238E27FC236}">
                  <a16:creationId xmlns:a16="http://schemas.microsoft.com/office/drawing/2014/main" id="{FF16D536-E703-BAB4-57A6-F60BBD50B3F0}"/>
                </a:ext>
              </a:extLst>
            </p:cNvPr>
            <p:cNvCxnSpPr>
              <a:cxnSpLocks/>
            </p:cNvCxnSpPr>
            <p:nvPr/>
          </p:nvCxnSpPr>
          <p:spPr>
            <a:xfrm flipV="1">
              <a:off x="4265001" y="5282376"/>
              <a:ext cx="479843" cy="178772"/>
            </a:xfrm>
            <a:prstGeom prst="bentConnector2">
              <a:avLst/>
            </a:prstGeom>
            <a:grpFill/>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descr="Diagram with text (This shows the individual’s exclusion and highlights the impact of not feeling socially accepted by the group.) about being part of a group for 'Tension' and 'Space' labels.">
            <a:extLst>
              <a:ext uri="{FF2B5EF4-FFF2-40B4-BE49-F238E27FC236}">
                <a16:creationId xmlns:a16="http://schemas.microsoft.com/office/drawing/2014/main" id="{69000629-2480-79AF-6654-69E2755BB6F6}"/>
              </a:ext>
            </a:extLst>
          </p:cNvPr>
          <p:cNvGrpSpPr/>
          <p:nvPr/>
        </p:nvGrpSpPr>
        <p:grpSpPr>
          <a:xfrm>
            <a:off x="8966381" y="3042338"/>
            <a:ext cx="2942856" cy="1546092"/>
            <a:chOff x="8905421" y="3147201"/>
            <a:chExt cx="2942856" cy="1546092"/>
          </a:xfrm>
        </p:grpSpPr>
        <p:sp>
          <p:nvSpPr>
            <p:cNvPr id="20" name="TextBox 19">
              <a:extLst>
                <a:ext uri="{FF2B5EF4-FFF2-40B4-BE49-F238E27FC236}">
                  <a16:creationId xmlns:a16="http://schemas.microsoft.com/office/drawing/2014/main" id="{6CD82466-86B4-7E7C-51C9-B8EFAB9227C7}"/>
                </a:ext>
              </a:extLst>
            </p:cNvPr>
            <p:cNvSpPr txBox="1"/>
            <p:nvPr/>
          </p:nvSpPr>
          <p:spPr>
            <a:xfrm>
              <a:off x="9184277" y="3147201"/>
              <a:ext cx="2664000" cy="1546092"/>
            </a:xfrm>
            <a:prstGeom prst="roundRect">
              <a:avLst>
                <a:gd name="adj" fmla="val 6764"/>
              </a:avLst>
            </a:prstGeom>
            <a:noFill/>
            <a:ln w="28575">
              <a:solidFill>
                <a:srgbClr val="8CE0FF"/>
              </a:solidFill>
            </a:ln>
          </p:spPr>
          <p:txBody>
            <a:bodyPr wrap="square" anchor="ctr">
              <a:noAutofit/>
            </a:bodyPr>
            <a:lstStyle/>
            <a:p>
              <a:r>
                <a:rPr lang="en-AU" sz="1500" dirty="0"/>
                <a:t>This shows the individual’s exclusion and highlights the impact of not feeling socially accepted by the group. </a:t>
              </a:r>
              <a:endParaRPr lang="en-GB" sz="1500" dirty="0"/>
            </a:p>
          </p:txBody>
        </p:sp>
        <p:cxnSp>
          <p:nvCxnSpPr>
            <p:cNvPr id="1043" name="Elbow Connector 1042">
              <a:extLst>
                <a:ext uri="{FF2B5EF4-FFF2-40B4-BE49-F238E27FC236}">
                  <a16:creationId xmlns:a16="http://schemas.microsoft.com/office/drawing/2014/main" id="{6C962418-B130-4E64-AA26-5B8D87F9810F}"/>
                </a:ext>
              </a:extLst>
            </p:cNvPr>
            <p:cNvCxnSpPr>
              <a:stCxn id="20" idx="1"/>
              <a:endCxn id="13" idx="3"/>
            </p:cNvCxnSpPr>
            <p:nvPr/>
          </p:nvCxnSpPr>
          <p:spPr>
            <a:xfrm rot="10800000">
              <a:off x="8905421" y="3489295"/>
              <a:ext cx="278857" cy="430953"/>
            </a:xfrm>
            <a:prstGeom prst="bentConnector3">
              <a:avLst/>
            </a:prstGeom>
            <a:ln w="28575">
              <a:solidFill>
                <a:srgbClr val="8CE0FF"/>
              </a:solidFill>
            </a:ln>
          </p:spPr>
          <p:style>
            <a:lnRef idx="1">
              <a:schemeClr val="accent1"/>
            </a:lnRef>
            <a:fillRef idx="0">
              <a:schemeClr val="accent1"/>
            </a:fillRef>
            <a:effectRef idx="0">
              <a:schemeClr val="accent1"/>
            </a:effectRef>
            <a:fontRef idx="minor">
              <a:schemeClr val="tx1"/>
            </a:fontRef>
          </p:style>
        </p:cxnSp>
        <p:cxnSp>
          <p:nvCxnSpPr>
            <p:cNvPr id="1045" name="Elbow Connector 1044">
              <a:extLst>
                <a:ext uri="{FF2B5EF4-FFF2-40B4-BE49-F238E27FC236}">
                  <a16:creationId xmlns:a16="http://schemas.microsoft.com/office/drawing/2014/main" id="{948CAB88-C53E-9A05-8176-0E64FF718E02}"/>
                </a:ext>
              </a:extLst>
            </p:cNvPr>
            <p:cNvCxnSpPr>
              <a:stCxn id="20" idx="1"/>
              <a:endCxn id="9" idx="3"/>
            </p:cNvCxnSpPr>
            <p:nvPr/>
          </p:nvCxnSpPr>
          <p:spPr>
            <a:xfrm rot="10800000" flipV="1">
              <a:off x="8905421" y="3920247"/>
              <a:ext cx="278857" cy="599702"/>
            </a:xfrm>
            <a:prstGeom prst="bentConnector3">
              <a:avLst/>
            </a:prstGeom>
            <a:ln w="28575">
              <a:solidFill>
                <a:srgbClr val="8CE0FF"/>
              </a:solidFill>
            </a:ln>
          </p:spPr>
          <p:style>
            <a:lnRef idx="1">
              <a:schemeClr val="accent1"/>
            </a:lnRef>
            <a:fillRef idx="0">
              <a:schemeClr val="accent1"/>
            </a:fillRef>
            <a:effectRef idx="0">
              <a:schemeClr val="accent1"/>
            </a:effectRef>
            <a:fontRef idx="minor">
              <a:schemeClr val="tx1"/>
            </a:fontRef>
          </p:style>
        </p:cxnSp>
      </p:grpSp>
      <p:grpSp>
        <p:nvGrpSpPr>
          <p:cNvPr id="42" name="Group 41" descr="Purple label with the words 'Tension' and 'Space', each with an arrow pointing toward a partially visible person.">
            <a:extLst>
              <a:ext uri="{FF2B5EF4-FFF2-40B4-BE49-F238E27FC236}">
                <a16:creationId xmlns:a16="http://schemas.microsoft.com/office/drawing/2014/main" id="{0DCE1D90-FEF0-3B5B-FFF4-99DCE6F471D9}"/>
              </a:ext>
            </a:extLst>
          </p:cNvPr>
          <p:cNvGrpSpPr/>
          <p:nvPr/>
        </p:nvGrpSpPr>
        <p:grpSpPr>
          <a:xfrm>
            <a:off x="6772425" y="3205658"/>
            <a:ext cx="2193955" cy="1474361"/>
            <a:chOff x="6772425" y="3205658"/>
            <a:chExt cx="2193955" cy="1474361"/>
          </a:xfrm>
        </p:grpSpPr>
        <p:grpSp>
          <p:nvGrpSpPr>
            <p:cNvPr id="28" name="Group 27" descr="Light blue label with the word 'Tension' and an arrow pointing over a partial view of a person.">
              <a:extLst>
                <a:ext uri="{FF2B5EF4-FFF2-40B4-BE49-F238E27FC236}">
                  <a16:creationId xmlns:a16="http://schemas.microsoft.com/office/drawing/2014/main" id="{25D1345C-91D6-01F4-0113-9B31BE60DE9D}"/>
                </a:ext>
              </a:extLst>
            </p:cNvPr>
            <p:cNvGrpSpPr/>
            <p:nvPr/>
          </p:nvGrpSpPr>
          <p:grpSpPr>
            <a:xfrm>
              <a:off x="6894114" y="3205658"/>
              <a:ext cx="2072266" cy="790389"/>
              <a:chOff x="6923933" y="3450789"/>
              <a:chExt cx="2072266" cy="790389"/>
            </a:xfrm>
            <a:solidFill>
              <a:srgbClr val="CEBFFF"/>
            </a:solidFill>
          </p:grpSpPr>
          <p:sp>
            <p:nvSpPr>
              <p:cNvPr id="13" name="TextBox 12">
                <a:extLst>
                  <a:ext uri="{FF2B5EF4-FFF2-40B4-BE49-F238E27FC236}">
                    <a16:creationId xmlns:a16="http://schemas.microsoft.com/office/drawing/2014/main" id="{B8629BA3-5AF3-6132-ABAE-0B38834F15D5}"/>
                  </a:ext>
                </a:extLst>
              </p:cNvPr>
              <p:cNvSpPr txBox="1"/>
              <p:nvPr/>
            </p:nvSpPr>
            <p:spPr>
              <a:xfrm>
                <a:off x="7926999" y="3450789"/>
                <a:ext cx="1069200" cy="357545"/>
              </a:xfrm>
              <a:prstGeom prst="roundRect">
                <a:avLst/>
              </a:prstGeom>
              <a:grpFill/>
              <a:ln w="28575">
                <a:solidFill>
                  <a:srgbClr val="CEBFFF"/>
                </a:solidFill>
              </a:ln>
            </p:spPr>
            <p:txBody>
              <a:bodyPr wrap="square">
                <a:spAutoFit/>
              </a:bodyPr>
              <a:lstStyle/>
              <a:p>
                <a:pPr algn="ctr"/>
                <a:r>
                  <a:rPr lang="en-AU" sz="1500" b="1" dirty="0">
                    <a:latin typeface="+mj-lt"/>
                  </a:rPr>
                  <a:t>Tension</a:t>
                </a:r>
                <a:endParaRPr lang="en-GB" sz="1500" dirty="0">
                  <a:latin typeface="+mj-lt"/>
                </a:endParaRPr>
              </a:p>
            </p:txBody>
          </p:sp>
          <p:cxnSp>
            <p:nvCxnSpPr>
              <p:cNvPr id="1066" name="Elbow Connector 1065">
                <a:extLst>
                  <a:ext uri="{FF2B5EF4-FFF2-40B4-BE49-F238E27FC236}">
                    <a16:creationId xmlns:a16="http://schemas.microsoft.com/office/drawing/2014/main" id="{458ED808-C63B-4692-148E-287FA11B62C0}"/>
                  </a:ext>
                </a:extLst>
              </p:cNvPr>
              <p:cNvCxnSpPr>
                <a:cxnSpLocks/>
                <a:stCxn id="13" idx="1"/>
              </p:cNvCxnSpPr>
              <p:nvPr/>
            </p:nvCxnSpPr>
            <p:spPr>
              <a:xfrm rot="10800000" flipV="1">
                <a:off x="6923933" y="3629561"/>
                <a:ext cx="1003067" cy="611617"/>
              </a:xfrm>
              <a:prstGeom prst="bentConnector2">
                <a:avLst/>
              </a:prstGeom>
              <a:grpFill/>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descr="Light blue label with the word 'Space' and arrows pointing over a partial view of a person.">
              <a:extLst>
                <a:ext uri="{FF2B5EF4-FFF2-40B4-BE49-F238E27FC236}">
                  <a16:creationId xmlns:a16="http://schemas.microsoft.com/office/drawing/2014/main" id="{2BF4F2F5-9EC6-67E5-C2F7-DDC384B656C4}"/>
                </a:ext>
              </a:extLst>
            </p:cNvPr>
            <p:cNvGrpSpPr/>
            <p:nvPr/>
          </p:nvGrpSpPr>
          <p:grpSpPr>
            <a:xfrm>
              <a:off x="6772425" y="4111096"/>
              <a:ext cx="2193955" cy="568923"/>
              <a:chOff x="6802244" y="3862652"/>
              <a:chExt cx="2193955" cy="568923"/>
            </a:xfrm>
            <a:solidFill>
              <a:srgbClr val="CEBFFF"/>
            </a:solidFill>
          </p:grpSpPr>
          <p:sp>
            <p:nvSpPr>
              <p:cNvPr id="9" name="TextBox 8">
                <a:extLst>
                  <a:ext uri="{FF2B5EF4-FFF2-40B4-BE49-F238E27FC236}">
                    <a16:creationId xmlns:a16="http://schemas.microsoft.com/office/drawing/2014/main" id="{B545B029-4BCD-A67F-F27D-87804D8C765E}"/>
                  </a:ext>
                </a:extLst>
              </p:cNvPr>
              <p:cNvSpPr txBox="1"/>
              <p:nvPr/>
            </p:nvSpPr>
            <p:spPr>
              <a:xfrm>
                <a:off x="7926999" y="3987869"/>
                <a:ext cx="1069200" cy="357545"/>
              </a:xfrm>
              <a:prstGeom prst="roundRect">
                <a:avLst/>
              </a:prstGeom>
              <a:grpFill/>
              <a:ln w="28575">
                <a:solidFill>
                  <a:srgbClr val="CEBFFF"/>
                </a:solidFill>
              </a:ln>
            </p:spPr>
            <p:txBody>
              <a:bodyPr wrap="square">
                <a:spAutoFit/>
              </a:bodyPr>
              <a:lstStyle/>
              <a:p>
                <a:pPr algn="ctr"/>
                <a:r>
                  <a:rPr lang="en-AU" sz="1500" b="1" dirty="0">
                    <a:latin typeface="+mj-lt"/>
                  </a:rPr>
                  <a:t>Space</a:t>
                </a:r>
                <a:endParaRPr lang="en-GB" sz="1500" dirty="0">
                  <a:latin typeface="+mj-lt"/>
                </a:endParaRPr>
              </a:p>
            </p:txBody>
          </p:sp>
          <p:cxnSp>
            <p:nvCxnSpPr>
              <p:cNvPr id="1054" name="Elbow Connector 1053">
                <a:extLst>
                  <a:ext uri="{FF2B5EF4-FFF2-40B4-BE49-F238E27FC236}">
                    <a16:creationId xmlns:a16="http://schemas.microsoft.com/office/drawing/2014/main" id="{F4BBAF6F-5F26-F59A-B056-C1667FCEC653}"/>
                  </a:ext>
                </a:extLst>
              </p:cNvPr>
              <p:cNvCxnSpPr>
                <a:cxnSpLocks/>
              </p:cNvCxnSpPr>
              <p:nvPr/>
            </p:nvCxnSpPr>
            <p:spPr>
              <a:xfrm rot="10800000" flipV="1">
                <a:off x="6802244" y="4172428"/>
                <a:ext cx="1124756" cy="259147"/>
              </a:xfrm>
              <a:prstGeom prst="bentConnector3">
                <a:avLst>
                  <a:gd name="adj1" fmla="val 50000"/>
                </a:avLst>
              </a:prstGeom>
              <a:grpFill/>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cxnSp>
            <p:nvCxnSpPr>
              <p:cNvPr id="1057" name="Elbow Connector 1056">
                <a:extLst>
                  <a:ext uri="{FF2B5EF4-FFF2-40B4-BE49-F238E27FC236}">
                    <a16:creationId xmlns:a16="http://schemas.microsoft.com/office/drawing/2014/main" id="{8C3C60E8-E96B-AF17-DA2C-2C878BB4C6EF}"/>
                  </a:ext>
                </a:extLst>
              </p:cNvPr>
              <p:cNvCxnSpPr>
                <a:cxnSpLocks/>
                <a:stCxn id="9" idx="1"/>
              </p:cNvCxnSpPr>
              <p:nvPr/>
            </p:nvCxnSpPr>
            <p:spPr>
              <a:xfrm rot="10800000">
                <a:off x="7560527" y="3862652"/>
                <a:ext cx="366472" cy="303990"/>
              </a:xfrm>
              <a:prstGeom prst="bentConnector3">
                <a:avLst>
                  <a:gd name="adj1" fmla="val 104771"/>
                </a:avLst>
              </a:prstGeom>
              <a:grpFill/>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6" name="Group 25" descr="Diagram with text (This workshop moment expresses the active nature of the chorus who are searching for others to embrace and accept.) about being part of a 'Movement' label.">
            <a:extLst>
              <a:ext uri="{FF2B5EF4-FFF2-40B4-BE49-F238E27FC236}">
                <a16:creationId xmlns:a16="http://schemas.microsoft.com/office/drawing/2014/main" id="{66D4704D-3C99-4D6C-0B83-A7A07BE90482}"/>
              </a:ext>
            </a:extLst>
          </p:cNvPr>
          <p:cNvGrpSpPr/>
          <p:nvPr/>
        </p:nvGrpSpPr>
        <p:grpSpPr>
          <a:xfrm>
            <a:off x="6711465" y="4757654"/>
            <a:ext cx="5197772" cy="1472400"/>
            <a:chOff x="6650505" y="4707867"/>
            <a:chExt cx="5197772" cy="1472400"/>
          </a:xfrm>
        </p:grpSpPr>
        <p:sp>
          <p:nvSpPr>
            <p:cNvPr id="23" name="TextBox 22">
              <a:extLst>
                <a:ext uri="{FF2B5EF4-FFF2-40B4-BE49-F238E27FC236}">
                  <a16:creationId xmlns:a16="http://schemas.microsoft.com/office/drawing/2014/main" id="{9DF5F2DB-C4B8-77F8-0434-CF2C85582C43}"/>
                </a:ext>
              </a:extLst>
            </p:cNvPr>
            <p:cNvSpPr txBox="1"/>
            <p:nvPr/>
          </p:nvSpPr>
          <p:spPr>
            <a:xfrm>
              <a:off x="9184277" y="4707867"/>
              <a:ext cx="2664000" cy="1472400"/>
            </a:xfrm>
            <a:prstGeom prst="roundRect">
              <a:avLst>
                <a:gd name="adj" fmla="val 5932"/>
              </a:avLst>
            </a:prstGeom>
            <a:noFill/>
            <a:ln w="28575">
              <a:solidFill>
                <a:srgbClr val="8CE0FF"/>
              </a:solidFill>
            </a:ln>
          </p:spPr>
          <p:txBody>
            <a:bodyPr wrap="square" anchor="ctr">
              <a:noAutofit/>
            </a:bodyPr>
            <a:lstStyle/>
            <a:p>
              <a:r>
                <a:rPr lang="en-AU" sz="1500" dirty="0"/>
                <a:t>This workshop moment expresses the active nature of the chorus who are searching for others to embrace and accept.</a:t>
              </a:r>
              <a:endParaRPr lang="en-GB" sz="1500" dirty="0"/>
            </a:p>
          </p:txBody>
        </p:sp>
        <p:cxnSp>
          <p:nvCxnSpPr>
            <p:cNvPr id="1051" name="Elbow Connector 1050">
              <a:extLst>
                <a:ext uri="{FF2B5EF4-FFF2-40B4-BE49-F238E27FC236}">
                  <a16:creationId xmlns:a16="http://schemas.microsoft.com/office/drawing/2014/main" id="{A6971C52-D8CA-B99B-764F-0CF0505E6E5E}"/>
                </a:ext>
              </a:extLst>
            </p:cNvPr>
            <p:cNvCxnSpPr>
              <a:cxnSpLocks/>
              <a:stCxn id="23" idx="1"/>
              <a:endCxn id="18" idx="3"/>
            </p:cNvCxnSpPr>
            <p:nvPr/>
          </p:nvCxnSpPr>
          <p:spPr>
            <a:xfrm rot="10800000" flipV="1">
              <a:off x="6650505" y="5444067"/>
              <a:ext cx="2533772" cy="634546"/>
            </a:xfrm>
            <a:prstGeom prst="bentConnector3">
              <a:avLst>
                <a:gd name="adj1" fmla="val 50000"/>
              </a:avLst>
            </a:prstGeom>
            <a:ln w="28575">
              <a:solidFill>
                <a:srgbClr val="8CE0FF"/>
              </a:solidFill>
            </a:ln>
          </p:spPr>
          <p:style>
            <a:lnRef idx="1">
              <a:schemeClr val="accent1"/>
            </a:lnRef>
            <a:fillRef idx="0">
              <a:schemeClr val="accent1"/>
            </a:fillRef>
            <a:effectRef idx="0">
              <a:schemeClr val="accent1"/>
            </a:effectRef>
            <a:fontRef idx="minor">
              <a:schemeClr val="tx1"/>
            </a:fontRef>
          </p:style>
        </p:cxnSp>
      </p:grpSp>
      <p:grpSp>
        <p:nvGrpSpPr>
          <p:cNvPr id="25" name="Group 24" descr="Purple label with the word 'Movement' and arrows pointing upward over a partial view of a person.">
            <a:extLst>
              <a:ext uri="{FF2B5EF4-FFF2-40B4-BE49-F238E27FC236}">
                <a16:creationId xmlns:a16="http://schemas.microsoft.com/office/drawing/2014/main" id="{7DE28F18-3FFE-9476-4A34-58F280840901}"/>
              </a:ext>
            </a:extLst>
          </p:cNvPr>
          <p:cNvGrpSpPr/>
          <p:nvPr/>
        </p:nvGrpSpPr>
        <p:grpSpPr>
          <a:xfrm>
            <a:off x="5480536" y="5021426"/>
            <a:ext cx="1230929" cy="1285746"/>
            <a:chOff x="5480536" y="4971377"/>
            <a:chExt cx="1230929" cy="1285746"/>
          </a:xfrm>
          <a:solidFill>
            <a:srgbClr val="CEBFFF"/>
          </a:solidFill>
        </p:grpSpPr>
        <p:sp>
          <p:nvSpPr>
            <p:cNvPr id="18" name="TextBox 17">
              <a:extLst>
                <a:ext uri="{FF2B5EF4-FFF2-40B4-BE49-F238E27FC236}">
                  <a16:creationId xmlns:a16="http://schemas.microsoft.com/office/drawing/2014/main" id="{2F954FC6-1EBE-E50A-7670-C34DDE1050BF}"/>
                </a:ext>
              </a:extLst>
            </p:cNvPr>
            <p:cNvSpPr txBox="1"/>
            <p:nvPr/>
          </p:nvSpPr>
          <p:spPr>
            <a:xfrm>
              <a:off x="5480536" y="5899578"/>
              <a:ext cx="1230929" cy="357545"/>
            </a:xfrm>
            <a:prstGeom prst="roundRect">
              <a:avLst/>
            </a:prstGeom>
            <a:grpFill/>
            <a:ln w="28575">
              <a:solidFill>
                <a:srgbClr val="CEBFFF"/>
              </a:solidFill>
            </a:ln>
          </p:spPr>
          <p:txBody>
            <a:bodyPr wrap="square">
              <a:spAutoFit/>
            </a:bodyPr>
            <a:lstStyle/>
            <a:p>
              <a:pPr algn="ctr"/>
              <a:r>
                <a:rPr lang="en-AU" sz="1500" b="1">
                  <a:latin typeface="+mj-lt"/>
                </a:rPr>
                <a:t>Movement</a:t>
              </a:r>
              <a:endParaRPr lang="en-GB" sz="1500">
                <a:latin typeface="+mj-lt"/>
              </a:endParaRPr>
            </a:p>
          </p:txBody>
        </p:sp>
        <p:cxnSp>
          <p:nvCxnSpPr>
            <p:cNvPr id="1038" name="Straight Arrow Connector 1037">
              <a:extLst>
                <a:ext uri="{FF2B5EF4-FFF2-40B4-BE49-F238E27FC236}">
                  <a16:creationId xmlns:a16="http://schemas.microsoft.com/office/drawing/2014/main" id="{C5CE6052-485E-2802-E824-B7EA1FA4699A}"/>
                </a:ext>
              </a:extLst>
            </p:cNvPr>
            <p:cNvCxnSpPr>
              <a:cxnSpLocks/>
              <a:stCxn id="18" idx="0"/>
            </p:cNvCxnSpPr>
            <p:nvPr/>
          </p:nvCxnSpPr>
          <p:spPr>
            <a:xfrm flipH="1" flipV="1">
              <a:off x="6095999" y="4971377"/>
              <a:ext cx="2" cy="928201"/>
            </a:xfrm>
            <a:prstGeom prst="straightConnector1">
              <a:avLst/>
            </a:prstGeom>
            <a:grpFill/>
            <a:ln w="28575">
              <a:solidFill>
                <a:srgbClr val="CEBFFF"/>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92FCFCA7-8C8D-13D4-55A2-CF61C8801E07}"/>
              </a:ext>
            </a:extLst>
          </p:cNvPr>
          <p:cNvSpPr txBox="1"/>
          <p:nvPr/>
        </p:nvSpPr>
        <p:spPr>
          <a:xfrm>
            <a:off x="282523" y="6289752"/>
            <a:ext cx="11626953" cy="335092"/>
          </a:xfrm>
          <a:prstGeom prst="rect">
            <a:avLst/>
          </a:prstGeom>
          <a:noFill/>
        </p:spPr>
        <p:txBody>
          <a:bodyPr wrap="square">
            <a:spAutoFit/>
          </a:bodyPr>
          <a:lstStyle/>
          <a:p>
            <a:pPr>
              <a:lnSpc>
                <a:spcPct val="150000"/>
              </a:lnSpc>
            </a:pPr>
            <a:r>
              <a:rPr lang="en-AU" sz="1200" dirty="0"/>
              <a:t>This work was generated using artificial intelligence. Any copyright subsisting in this work is owned by © State of New South Wales (Department of Education), 2025.</a:t>
            </a:r>
          </a:p>
        </p:txBody>
      </p:sp>
      <p:sp>
        <p:nvSpPr>
          <p:cNvPr id="2" name="Slide Number Placeholder 1">
            <a:extLst>
              <a:ext uri="{FF2B5EF4-FFF2-40B4-BE49-F238E27FC236}">
                <a16:creationId xmlns:a16="http://schemas.microsoft.com/office/drawing/2014/main" id="{FFE92AD1-2789-0FE9-34C4-D0F1DA0312A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291798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377F6-6B8D-B915-E8B3-3D6DF504E2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F9A2468-F97D-7A01-7D25-410D9CD88A06}"/>
              </a:ext>
            </a:extLst>
          </p:cNvPr>
          <p:cNvSpPr>
            <a:spLocks noGrp="1"/>
          </p:cNvSpPr>
          <p:nvPr>
            <p:ph type="title"/>
          </p:nvPr>
        </p:nvSpPr>
        <p:spPr/>
        <p:txBody>
          <a:bodyPr/>
          <a:lstStyle/>
          <a:p>
            <a:r>
              <a:rPr lang="en-AU" sz="3600" dirty="0">
                <a:latin typeface="+mj-lt"/>
              </a:rPr>
              <a:t>Part B example (3) </a:t>
            </a:r>
            <a:endParaRPr lang="en-GB" dirty="0"/>
          </a:p>
        </p:txBody>
      </p:sp>
      <p:sp>
        <p:nvSpPr>
          <p:cNvPr id="4" name="Oval 3" descr="&quot;6.2e&quot;">
            <a:extLst>
              <a:ext uri="{FF2B5EF4-FFF2-40B4-BE49-F238E27FC236}">
                <a16:creationId xmlns:a16="http://schemas.microsoft.com/office/drawing/2014/main" id="{A31DC808-0FF4-22B0-7D78-55B34E60D930}"/>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6.2e</a:t>
            </a:r>
            <a:endParaRPr lang="en-GB" sz="1800" dirty="0"/>
          </a:p>
        </p:txBody>
      </p:sp>
      <p:sp>
        <p:nvSpPr>
          <p:cNvPr id="8" name="TextBox 7">
            <a:extLst>
              <a:ext uri="{FF2B5EF4-FFF2-40B4-BE49-F238E27FC236}">
                <a16:creationId xmlns:a16="http://schemas.microsoft.com/office/drawing/2014/main" id="{A85E762D-ADA7-1D72-B3AD-7F054A09184A}"/>
              </a:ext>
            </a:extLst>
          </p:cNvPr>
          <p:cNvSpPr txBox="1"/>
          <p:nvPr/>
        </p:nvSpPr>
        <p:spPr>
          <a:xfrm>
            <a:off x="282524" y="1164653"/>
            <a:ext cx="11626953" cy="694518"/>
          </a:xfrm>
          <a:prstGeom prst="roundRect">
            <a:avLst>
              <a:gd name="adj" fmla="val 13456"/>
            </a:avLst>
          </a:prstGeom>
          <a:solidFill>
            <a:srgbClr val="A8EDB3"/>
          </a:solidFill>
          <a:ln w="28575">
            <a:noFill/>
          </a:ln>
        </p:spPr>
        <p:txBody>
          <a:bodyPr wrap="square" anchor="ctr">
            <a:noAutofit/>
          </a:bodyPr>
          <a:lstStyle/>
          <a:p>
            <a:pPr marL="104775" lvl="0">
              <a:lnSpc>
                <a:spcPct val="114000"/>
              </a:lnSpc>
              <a:spcBef>
                <a:spcPts val="1200"/>
              </a:spcBef>
              <a:spcAft>
                <a:spcPts val="0"/>
              </a:spcAft>
            </a:pPr>
            <a:r>
              <a:rPr lang="en-AU" sz="1600" b="1" dirty="0">
                <a:effectLst/>
                <a:latin typeface="+mj-lt"/>
                <a:ea typeface="Aptos" panose="020B0004020202020204" pitchFamily="34" charset="0"/>
              </a:rPr>
              <a:t>Annotate your image/s by reflecting on your experiences of using collaborative processes to workshop this theatrical moment.</a:t>
            </a:r>
          </a:p>
        </p:txBody>
      </p:sp>
      <p:pic>
        <p:nvPicPr>
          <p:cNvPr id="7" name="Picture 2" descr="A group of actors on different levels looking towards the right. One student isolated with back to the group.">
            <a:extLst>
              <a:ext uri="{FF2B5EF4-FFF2-40B4-BE49-F238E27FC236}">
                <a16:creationId xmlns:a16="http://schemas.microsoft.com/office/drawing/2014/main" id="{B12B0FBC-CDBE-84F1-2B0D-71ED1862D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23" y="2422967"/>
            <a:ext cx="4773330" cy="318221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FDA0105-7D08-F66D-B6F5-8762388FF197}"/>
              </a:ext>
            </a:extLst>
          </p:cNvPr>
          <p:cNvSpPr txBox="1"/>
          <p:nvPr/>
        </p:nvSpPr>
        <p:spPr>
          <a:xfrm>
            <a:off x="5297875" y="2118223"/>
            <a:ext cx="6611601" cy="3791709"/>
          </a:xfrm>
          <a:prstGeom prst="roundRect">
            <a:avLst>
              <a:gd name="adj" fmla="val 2595"/>
            </a:avLst>
          </a:prstGeom>
          <a:noFill/>
          <a:ln w="28575">
            <a:solidFill>
              <a:srgbClr val="A8EDB3"/>
            </a:solidFill>
          </a:ln>
        </p:spPr>
        <p:txBody>
          <a:bodyPr wrap="square" lIns="180000" tIns="180000" rIns="180000" bIns="180000" anchor="ctr">
            <a:noAutofit/>
          </a:bodyPr>
          <a:lstStyle/>
          <a:p>
            <a:pPr>
              <a:lnSpc>
                <a:spcPct val="130000"/>
              </a:lnSpc>
              <a:buNone/>
            </a:pPr>
            <a:r>
              <a:rPr lang="en-AU" sz="1600" dirty="0"/>
              <a:t>To create this theatrical moment, we used collaborative processes that helped everyone feel involved. When we were workshopping, we made sure that everyone’s ideas were shared and listened to, which helped us build and improve the scene together. This meant we all felt like we owned the work and had a part in shaping it. One of the collaboration protocols we used was saying “umbrella” if someone got distracted during rehearsals. This worked well because it reminded us to refocus in a fun and respectful way, without causing tension in the group. This moment also shows the trust we built, especially because we were working closely in a small space and exploring deeper themes. </a:t>
            </a:r>
          </a:p>
        </p:txBody>
      </p:sp>
      <p:sp>
        <p:nvSpPr>
          <p:cNvPr id="9" name="TextBox 8">
            <a:extLst>
              <a:ext uri="{FF2B5EF4-FFF2-40B4-BE49-F238E27FC236}">
                <a16:creationId xmlns:a16="http://schemas.microsoft.com/office/drawing/2014/main" id="{A37B10DE-8894-C70F-285C-F52C81C4CBA0}"/>
              </a:ext>
            </a:extLst>
          </p:cNvPr>
          <p:cNvSpPr txBox="1"/>
          <p:nvPr/>
        </p:nvSpPr>
        <p:spPr>
          <a:xfrm>
            <a:off x="282523" y="6289752"/>
            <a:ext cx="11626953" cy="335092"/>
          </a:xfrm>
          <a:prstGeom prst="rect">
            <a:avLst/>
          </a:prstGeom>
          <a:noFill/>
        </p:spPr>
        <p:txBody>
          <a:bodyPr wrap="square">
            <a:spAutoFit/>
          </a:bodyPr>
          <a:lstStyle/>
          <a:p>
            <a:pPr>
              <a:lnSpc>
                <a:spcPct val="150000"/>
              </a:lnSpc>
            </a:pPr>
            <a:r>
              <a:rPr lang="en-AU" sz="1200" dirty="0"/>
              <a:t>This work was generated using artificial intelligence. Any copyright subsisting in this work is owned by © State of New South Wales (Department of Education), 2025.</a:t>
            </a:r>
          </a:p>
        </p:txBody>
      </p:sp>
      <p:sp>
        <p:nvSpPr>
          <p:cNvPr id="2" name="Slide Number Placeholder 1">
            <a:extLst>
              <a:ext uri="{FF2B5EF4-FFF2-40B4-BE49-F238E27FC236}">
                <a16:creationId xmlns:a16="http://schemas.microsoft.com/office/drawing/2014/main" id="{43841E18-0A92-D519-0632-C22C7C02D4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337911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4D543-B420-173A-E024-1FDE448E47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991407-F1C5-4757-C803-A4879B5D50C3}"/>
              </a:ext>
            </a:extLst>
          </p:cNvPr>
          <p:cNvSpPr>
            <a:spLocks noGrp="1"/>
          </p:cNvSpPr>
          <p:nvPr>
            <p:ph type="title"/>
          </p:nvPr>
        </p:nvSpPr>
        <p:spPr/>
        <p:txBody>
          <a:bodyPr/>
          <a:lstStyle/>
          <a:p>
            <a:r>
              <a:rPr lang="en-AU"/>
              <a:t>Steps to success (1)</a:t>
            </a:r>
            <a:endParaRPr lang="en-GB"/>
          </a:p>
        </p:txBody>
      </p:sp>
      <p:sp>
        <p:nvSpPr>
          <p:cNvPr id="5" name="Oval 4" descr="&quot;6.2f&quot;">
            <a:extLst>
              <a:ext uri="{FF2B5EF4-FFF2-40B4-BE49-F238E27FC236}">
                <a16:creationId xmlns:a16="http://schemas.microsoft.com/office/drawing/2014/main" id="{125CD1B2-0A74-1C55-90F7-B880936BF1EA}"/>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6.2f</a:t>
            </a:r>
            <a:endParaRPr lang="en-GB" sz="1800" dirty="0"/>
          </a:p>
        </p:txBody>
      </p:sp>
      <p:graphicFrame>
        <p:nvGraphicFramePr>
          <p:cNvPr id="7" name="Table 6">
            <a:extLst>
              <a:ext uri="{FF2B5EF4-FFF2-40B4-BE49-F238E27FC236}">
                <a16:creationId xmlns:a16="http://schemas.microsoft.com/office/drawing/2014/main" id="{82320005-FA74-8AD2-8932-E8988F4B78B9}"/>
              </a:ext>
            </a:extLst>
          </p:cNvPr>
          <p:cNvGraphicFramePr>
            <a:graphicFrameLocks noGrp="1"/>
          </p:cNvGraphicFramePr>
          <p:nvPr>
            <p:extLst>
              <p:ext uri="{D42A27DB-BD31-4B8C-83A1-F6EECF244321}">
                <p14:modId xmlns:p14="http://schemas.microsoft.com/office/powerpoint/2010/main" val="2486775684"/>
              </p:ext>
            </p:extLst>
          </p:nvPr>
        </p:nvGraphicFramePr>
        <p:xfrm>
          <a:off x="359999" y="1167234"/>
          <a:ext cx="11472002" cy="5188382"/>
        </p:xfrm>
        <a:graphic>
          <a:graphicData uri="http://schemas.openxmlformats.org/drawingml/2006/table">
            <a:tbl>
              <a:tblPr firstRow="1" firstCol="1" bandRow="1">
                <a:tableStyleId>{B301B821-A1FF-4177-AEE7-76D212191A09}</a:tableStyleId>
              </a:tblPr>
              <a:tblGrid>
                <a:gridCol w="2704464">
                  <a:extLst>
                    <a:ext uri="{9D8B030D-6E8A-4147-A177-3AD203B41FA5}">
                      <a16:colId xmlns:a16="http://schemas.microsoft.com/office/drawing/2014/main" val="821722639"/>
                    </a:ext>
                  </a:extLst>
                </a:gridCol>
                <a:gridCol w="8767538">
                  <a:extLst>
                    <a:ext uri="{9D8B030D-6E8A-4147-A177-3AD203B41FA5}">
                      <a16:colId xmlns:a16="http://schemas.microsoft.com/office/drawing/2014/main" val="3546064714"/>
                    </a:ext>
                  </a:extLst>
                </a:gridCol>
              </a:tblGrid>
              <a:tr h="488595">
                <a:tc>
                  <a:txBody>
                    <a:bodyPr/>
                    <a:lstStyle/>
                    <a:p>
                      <a:pPr>
                        <a:lnSpc>
                          <a:spcPct val="114000"/>
                        </a:lnSpc>
                        <a:spcAft>
                          <a:spcPts val="1200"/>
                        </a:spcAft>
                      </a:pPr>
                      <a:r>
                        <a:rPr lang="en-US" sz="2000" b="1" dirty="0">
                          <a:solidFill>
                            <a:schemeClr val="accent1"/>
                          </a:solidFill>
                          <a:latin typeface="+mj-lt"/>
                        </a:rPr>
                        <a:t>What I need to do</a:t>
                      </a:r>
                    </a:p>
                  </a:txBody>
                  <a:tcPr marL="180000" marR="90000" marT="90000" marB="90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8CE0FF"/>
                    </a:solidFill>
                  </a:tcPr>
                </a:tc>
                <a:tc>
                  <a:txBody>
                    <a:bodyPr/>
                    <a:lstStyle/>
                    <a:p>
                      <a:pPr>
                        <a:lnSpc>
                          <a:spcPct val="114000"/>
                        </a:lnSpc>
                        <a:spcAft>
                          <a:spcPts val="1200"/>
                        </a:spcAft>
                      </a:pPr>
                      <a:r>
                        <a:rPr lang="en-US" sz="2000" b="1" dirty="0">
                          <a:solidFill>
                            <a:schemeClr val="accent1"/>
                          </a:solidFill>
                          <a:latin typeface="+mj-lt"/>
                        </a:rPr>
                        <a:t>Ways I can do this</a:t>
                      </a:r>
                    </a:p>
                  </a:txBody>
                  <a:tcPr marL="180000" marR="90000" marT="90000" marB="90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8CE0FF"/>
                    </a:solidFill>
                  </a:tcPr>
                </a:tc>
                <a:extLst>
                  <a:ext uri="{0D108BD9-81ED-4DB2-BD59-A6C34878D82A}">
                    <a16:rowId xmlns:a16="http://schemas.microsoft.com/office/drawing/2014/main" val="3485772168"/>
                  </a:ext>
                </a:extLst>
              </a:tr>
              <a:tr h="2143293">
                <a:tc>
                  <a:txBody>
                    <a:bodyPr/>
                    <a:lstStyle/>
                    <a:p>
                      <a:pPr>
                        <a:lnSpc>
                          <a:spcPct val="130000"/>
                        </a:lnSpc>
                        <a:spcBef>
                          <a:spcPts val="0"/>
                        </a:spcBef>
                        <a:spcAft>
                          <a:spcPts val="0"/>
                        </a:spcAft>
                      </a:pPr>
                      <a:r>
                        <a:rPr lang="en-US" sz="1800" dirty="0">
                          <a:solidFill>
                            <a:schemeClr val="tx1"/>
                          </a:solidFill>
                        </a:rPr>
                        <a:t>Collaboratively devise a 2 to 4 minute performance.</a:t>
                      </a:r>
                      <a:endParaRPr lang="en-US" sz="1800" dirty="0">
                        <a:solidFill>
                          <a:schemeClr val="tx1"/>
                        </a:solidFill>
                        <a:latin typeface="+mn-lt"/>
                      </a:endParaRPr>
                    </a:p>
                  </a:txBody>
                  <a:tcPr marL="180000" marR="90000" marT="90000" marB="90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marL="177800" lvl="0" indent="-177800">
                        <a:lnSpc>
                          <a:spcPct val="130000"/>
                        </a:lnSpc>
                        <a:spcBef>
                          <a:spcPts val="0"/>
                        </a:spcBef>
                        <a:spcAft>
                          <a:spcPts val="0"/>
                        </a:spcAft>
                        <a:buFont typeface="Arial" panose="020B0604020202020204" pitchFamily="34" charset="0"/>
                        <a:buChar char="•"/>
                        <a:tabLst/>
                      </a:pPr>
                      <a:r>
                        <a:rPr lang="en-US" sz="1800" dirty="0">
                          <a:solidFill>
                            <a:schemeClr val="tx1"/>
                          </a:solidFill>
                        </a:rPr>
                        <a:t>Use collaboration protocols.</a:t>
                      </a:r>
                    </a:p>
                    <a:p>
                      <a:pPr marL="177800" lvl="0" indent="-177800">
                        <a:lnSpc>
                          <a:spcPct val="130000"/>
                        </a:lnSpc>
                        <a:spcBef>
                          <a:spcPts val="0"/>
                        </a:spcBef>
                        <a:spcAft>
                          <a:spcPts val="0"/>
                        </a:spcAft>
                        <a:buFont typeface="Arial" panose="020B0604020202020204" pitchFamily="34" charset="0"/>
                        <a:buChar char="•"/>
                        <a:tabLst/>
                      </a:pPr>
                      <a:r>
                        <a:rPr lang="en-US" sz="1800" dirty="0">
                          <a:solidFill>
                            <a:schemeClr val="tx1"/>
                          </a:solidFill>
                        </a:rPr>
                        <a:t>Be inclusive, respectful and supportive when making, accepting and extending offers.</a:t>
                      </a:r>
                    </a:p>
                    <a:p>
                      <a:pPr marL="177800" lvl="0" indent="-177800">
                        <a:lnSpc>
                          <a:spcPct val="130000"/>
                        </a:lnSpc>
                        <a:spcBef>
                          <a:spcPts val="0"/>
                        </a:spcBef>
                        <a:spcAft>
                          <a:spcPts val="0"/>
                        </a:spcAft>
                        <a:buFont typeface="Arial" panose="020B0604020202020204" pitchFamily="34" charset="0"/>
                        <a:buChar char="•"/>
                        <a:tabLst/>
                      </a:pPr>
                      <a:r>
                        <a:rPr lang="en-US" sz="1800" dirty="0">
                          <a:solidFill>
                            <a:schemeClr val="tx1"/>
                          </a:solidFill>
                        </a:rPr>
                        <a:t>Seek and implement peer and teacher feedback throughout the devising process.</a:t>
                      </a:r>
                    </a:p>
                    <a:p>
                      <a:pPr marL="177800" lvl="0" indent="-177800">
                        <a:lnSpc>
                          <a:spcPct val="130000"/>
                        </a:lnSpc>
                        <a:spcBef>
                          <a:spcPts val="0"/>
                        </a:spcBef>
                        <a:spcAft>
                          <a:spcPts val="0"/>
                        </a:spcAft>
                        <a:buFont typeface="Arial" panose="020B0604020202020204" pitchFamily="34" charset="0"/>
                        <a:buChar char="•"/>
                        <a:tabLst/>
                      </a:pPr>
                      <a:r>
                        <a:rPr lang="en-US" sz="1800" dirty="0">
                          <a:solidFill>
                            <a:schemeClr val="tx1"/>
                          </a:solidFill>
                        </a:rPr>
                        <a:t>Manipulate dramatic elements to create clear dramatic meaning.</a:t>
                      </a:r>
                    </a:p>
                  </a:txBody>
                  <a:tcPr marL="180000" marR="90000" marT="90000" marB="9000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71350388"/>
                  </a:ext>
                </a:extLst>
              </a:tr>
              <a:tr h="2546636">
                <a:tc>
                  <a:txBody>
                    <a:bodyPr/>
                    <a:lstStyle/>
                    <a:p>
                      <a:pPr>
                        <a:lnSpc>
                          <a:spcPct val="130000"/>
                        </a:lnSpc>
                        <a:spcBef>
                          <a:spcPts val="0"/>
                        </a:spcBef>
                        <a:spcAft>
                          <a:spcPts val="0"/>
                        </a:spcAft>
                      </a:pPr>
                      <a:r>
                        <a:rPr lang="en-US" sz="1800" dirty="0">
                          <a:solidFill>
                            <a:schemeClr val="tx1"/>
                          </a:solidFill>
                        </a:rPr>
                        <a:t>Use group-devising processes to generate, structure, rehearse and refine a performance.</a:t>
                      </a:r>
                      <a:endParaRPr lang="en-US" sz="1800" dirty="0">
                        <a:solidFill>
                          <a:schemeClr val="tx1"/>
                        </a:solidFill>
                        <a:latin typeface="+mn-lt"/>
                      </a:endParaRPr>
                    </a:p>
                  </a:txBody>
                  <a:tcPr marL="180000" marR="90000" marT="90000" marB="90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177800" marR="0" lvl="0" indent="-177800" algn="l" defTabSz="914377" rtl="0" eaLnBrk="1" fontAlgn="auto" latinLnBrk="0" hangingPunct="1">
                        <a:lnSpc>
                          <a:spcPct val="130000"/>
                        </a:lnSpc>
                        <a:spcBef>
                          <a:spcPts val="0"/>
                        </a:spcBef>
                        <a:spcAft>
                          <a:spcPts val="0"/>
                        </a:spcAft>
                        <a:buClrTx/>
                        <a:buSzTx/>
                        <a:buFont typeface="Arial"/>
                        <a:buChar char="•"/>
                        <a:tabLst/>
                        <a:defRPr/>
                      </a:pPr>
                      <a:r>
                        <a:rPr lang="en-US" sz="1800" dirty="0">
                          <a:solidFill>
                            <a:schemeClr val="tx1"/>
                          </a:solidFill>
                        </a:rPr>
                        <a:t>Use draft ideas previously generated and workshopped in the unit.</a:t>
                      </a:r>
                    </a:p>
                    <a:p>
                      <a:pPr marL="177800" marR="0" lvl="0" indent="-177800" algn="l" defTabSz="914377" rtl="0" eaLnBrk="1" fontAlgn="auto" latinLnBrk="0" hangingPunct="1">
                        <a:lnSpc>
                          <a:spcPct val="130000"/>
                        </a:lnSpc>
                        <a:spcBef>
                          <a:spcPts val="0"/>
                        </a:spcBef>
                        <a:spcAft>
                          <a:spcPts val="0"/>
                        </a:spcAft>
                        <a:buClrTx/>
                        <a:buSzTx/>
                        <a:buFont typeface="Arial"/>
                        <a:buChar char="•"/>
                        <a:tabLst/>
                        <a:defRPr/>
                      </a:pPr>
                      <a:r>
                        <a:rPr lang="en-US" sz="1800" dirty="0">
                          <a:solidFill>
                            <a:schemeClr val="tx1"/>
                          </a:solidFill>
                        </a:rPr>
                        <a:t>Consider how to manipulate narrative structures.</a:t>
                      </a:r>
                    </a:p>
                    <a:p>
                      <a:pPr marL="177800" marR="0" lvl="0" indent="-177800" algn="l" defTabSz="914377" rtl="0" eaLnBrk="1" fontAlgn="auto" latinLnBrk="0" hangingPunct="1">
                        <a:lnSpc>
                          <a:spcPct val="130000"/>
                        </a:lnSpc>
                        <a:spcBef>
                          <a:spcPts val="0"/>
                        </a:spcBef>
                        <a:spcAft>
                          <a:spcPts val="0"/>
                        </a:spcAft>
                        <a:buClrTx/>
                        <a:buSzTx/>
                        <a:buFont typeface="Arial"/>
                        <a:buChar char="•"/>
                        <a:tabLst/>
                        <a:defRPr/>
                      </a:pPr>
                      <a:r>
                        <a:rPr lang="en-US" sz="1800" dirty="0">
                          <a:solidFill>
                            <a:schemeClr val="tx1"/>
                          </a:solidFill>
                        </a:rPr>
                        <a:t>Regularly rehearse ideas and play with possibilities.</a:t>
                      </a:r>
                    </a:p>
                    <a:p>
                      <a:pPr marL="177800" marR="0" lvl="0" indent="-177800" algn="l" defTabSz="914377" rtl="0" eaLnBrk="1" fontAlgn="auto" latinLnBrk="0" hangingPunct="1">
                        <a:lnSpc>
                          <a:spcPct val="130000"/>
                        </a:lnSpc>
                        <a:spcBef>
                          <a:spcPts val="0"/>
                        </a:spcBef>
                        <a:spcAft>
                          <a:spcPts val="0"/>
                        </a:spcAft>
                        <a:buClrTx/>
                        <a:buSzTx/>
                        <a:buFont typeface="Arial"/>
                        <a:buChar char="•"/>
                        <a:tabLst/>
                        <a:defRPr/>
                      </a:pPr>
                      <a:r>
                        <a:rPr lang="en-US" sz="1800" dirty="0">
                          <a:solidFill>
                            <a:schemeClr val="tx1"/>
                          </a:solidFill>
                        </a:rPr>
                        <a:t>Continually refine ideas through using feedback.</a:t>
                      </a:r>
                    </a:p>
                    <a:p>
                      <a:pPr marL="177800" lvl="0" indent="-177800">
                        <a:lnSpc>
                          <a:spcPct val="130000"/>
                        </a:lnSpc>
                        <a:spcBef>
                          <a:spcPts val="0"/>
                        </a:spcBef>
                        <a:spcAft>
                          <a:spcPts val="0"/>
                        </a:spcAft>
                        <a:buFont typeface="Arial"/>
                        <a:buChar char="•"/>
                        <a:tabLst/>
                      </a:pPr>
                      <a:r>
                        <a:rPr lang="en-US" sz="1800" dirty="0">
                          <a:solidFill>
                            <a:schemeClr val="tx1"/>
                          </a:solidFill>
                        </a:rPr>
                        <a:t>Record ideas through images, sounds and/or writing.</a:t>
                      </a:r>
                    </a:p>
                    <a:p>
                      <a:pPr marL="177800" lvl="0" indent="-177800">
                        <a:lnSpc>
                          <a:spcPct val="130000"/>
                        </a:lnSpc>
                        <a:spcBef>
                          <a:spcPts val="0"/>
                        </a:spcBef>
                        <a:spcAft>
                          <a:spcPts val="0"/>
                        </a:spcAft>
                        <a:buFont typeface="Arial"/>
                        <a:buChar char="•"/>
                        <a:tabLst/>
                      </a:pPr>
                      <a:r>
                        <a:rPr lang="en-US" sz="1800" dirty="0">
                          <a:solidFill>
                            <a:schemeClr val="tx1"/>
                          </a:solidFill>
                        </a:rPr>
                        <a:t>Reflect on choices, ideas and changes we make as we develop our work.</a:t>
                      </a:r>
                    </a:p>
                  </a:txBody>
                  <a:tcPr marL="180000" marR="90000" marT="90000" marB="9000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864441516"/>
                  </a:ext>
                </a:extLst>
              </a:tr>
            </a:tbl>
          </a:graphicData>
        </a:graphic>
      </p:graphicFrame>
      <p:sp>
        <p:nvSpPr>
          <p:cNvPr id="2" name="Slide Number Placeholder 1">
            <a:extLst>
              <a:ext uri="{FF2B5EF4-FFF2-40B4-BE49-F238E27FC236}">
                <a16:creationId xmlns:a16="http://schemas.microsoft.com/office/drawing/2014/main" id="{AF4176B0-047C-1082-BCDB-26B8EBD25DB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spTree>
    <p:extLst>
      <p:ext uri="{BB962C8B-B14F-4D97-AF65-F5344CB8AC3E}">
        <p14:creationId xmlns:p14="http://schemas.microsoft.com/office/powerpoint/2010/main" val="62767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C8AEC-0553-0D6B-5E18-FF01D0384F8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E25F83-A0C8-ACBD-E067-4D1332AA9373}"/>
              </a:ext>
            </a:extLst>
          </p:cNvPr>
          <p:cNvSpPr>
            <a:spLocks noGrp="1"/>
          </p:cNvSpPr>
          <p:nvPr>
            <p:ph type="title"/>
          </p:nvPr>
        </p:nvSpPr>
        <p:spPr/>
        <p:txBody>
          <a:bodyPr/>
          <a:lstStyle/>
          <a:p>
            <a:r>
              <a:rPr lang="en-AU" dirty="0"/>
              <a:t>Steps to success (2)</a:t>
            </a:r>
            <a:endParaRPr lang="en-GB" dirty="0"/>
          </a:p>
        </p:txBody>
      </p:sp>
      <p:sp>
        <p:nvSpPr>
          <p:cNvPr id="5" name="Oval 4" descr="&quot;6.2g&quot;">
            <a:extLst>
              <a:ext uri="{FF2B5EF4-FFF2-40B4-BE49-F238E27FC236}">
                <a16:creationId xmlns:a16="http://schemas.microsoft.com/office/drawing/2014/main" id="{D431C311-AB9F-618F-AE41-465FDDD8DD83}"/>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6.2g</a:t>
            </a:r>
            <a:endParaRPr lang="en-GB" sz="1800" dirty="0"/>
          </a:p>
        </p:txBody>
      </p:sp>
      <p:graphicFrame>
        <p:nvGraphicFramePr>
          <p:cNvPr id="7" name="Table 6">
            <a:extLst>
              <a:ext uri="{FF2B5EF4-FFF2-40B4-BE49-F238E27FC236}">
                <a16:creationId xmlns:a16="http://schemas.microsoft.com/office/drawing/2014/main" id="{850FAC47-081A-BC79-8BD1-EF6D138F44C6}"/>
              </a:ext>
            </a:extLst>
          </p:cNvPr>
          <p:cNvGraphicFramePr>
            <a:graphicFrameLocks noGrp="1"/>
          </p:cNvGraphicFramePr>
          <p:nvPr>
            <p:extLst>
              <p:ext uri="{D42A27DB-BD31-4B8C-83A1-F6EECF244321}">
                <p14:modId xmlns:p14="http://schemas.microsoft.com/office/powerpoint/2010/main" val="3659549926"/>
              </p:ext>
            </p:extLst>
          </p:nvPr>
        </p:nvGraphicFramePr>
        <p:xfrm>
          <a:off x="359999" y="1173236"/>
          <a:ext cx="11472002" cy="5284800"/>
        </p:xfrm>
        <a:graphic>
          <a:graphicData uri="http://schemas.openxmlformats.org/drawingml/2006/table">
            <a:tbl>
              <a:tblPr firstRow="1" firstCol="1" bandRow="1">
                <a:tableStyleId>{B301B821-A1FF-4177-AEE7-76D212191A09}</a:tableStyleId>
              </a:tblPr>
              <a:tblGrid>
                <a:gridCol w="2704464">
                  <a:extLst>
                    <a:ext uri="{9D8B030D-6E8A-4147-A177-3AD203B41FA5}">
                      <a16:colId xmlns:a16="http://schemas.microsoft.com/office/drawing/2014/main" val="821722639"/>
                    </a:ext>
                  </a:extLst>
                </a:gridCol>
                <a:gridCol w="8767538">
                  <a:extLst>
                    <a:ext uri="{9D8B030D-6E8A-4147-A177-3AD203B41FA5}">
                      <a16:colId xmlns:a16="http://schemas.microsoft.com/office/drawing/2014/main" val="3546064714"/>
                    </a:ext>
                  </a:extLst>
                </a:gridCol>
              </a:tblGrid>
              <a:tr h="498564">
                <a:tc>
                  <a:txBody>
                    <a:bodyPr/>
                    <a:lstStyle/>
                    <a:p>
                      <a:pPr>
                        <a:lnSpc>
                          <a:spcPct val="114000"/>
                        </a:lnSpc>
                        <a:spcBef>
                          <a:spcPts val="600"/>
                        </a:spcBef>
                        <a:spcAft>
                          <a:spcPts val="1200"/>
                        </a:spcAft>
                      </a:pPr>
                      <a:r>
                        <a:rPr lang="en-US" sz="2000" b="1" dirty="0">
                          <a:solidFill>
                            <a:schemeClr val="accent1"/>
                          </a:solidFill>
                          <a:latin typeface="+mj-lt"/>
                        </a:rPr>
                        <a:t>What I need to do</a:t>
                      </a:r>
                    </a:p>
                  </a:txBody>
                  <a:tcPr marL="180000" marR="90000" marT="90000" marB="90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8CE0FF"/>
                    </a:solidFill>
                  </a:tcPr>
                </a:tc>
                <a:tc>
                  <a:txBody>
                    <a:bodyPr/>
                    <a:lstStyle/>
                    <a:p>
                      <a:pPr>
                        <a:lnSpc>
                          <a:spcPct val="114000"/>
                        </a:lnSpc>
                        <a:spcBef>
                          <a:spcPts val="600"/>
                        </a:spcBef>
                        <a:spcAft>
                          <a:spcPts val="1200"/>
                        </a:spcAft>
                      </a:pPr>
                      <a:r>
                        <a:rPr lang="en-US" sz="2000" b="1" dirty="0">
                          <a:solidFill>
                            <a:schemeClr val="accent1"/>
                          </a:solidFill>
                          <a:latin typeface="+mj-lt"/>
                        </a:rPr>
                        <a:t>Ways I can do this</a:t>
                      </a:r>
                    </a:p>
                  </a:txBody>
                  <a:tcPr marL="180000" marR="90000" marT="90000" marB="90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8CE0FF"/>
                    </a:solidFill>
                  </a:tcPr>
                </a:tc>
                <a:extLst>
                  <a:ext uri="{0D108BD9-81ED-4DB2-BD59-A6C34878D82A}">
                    <a16:rowId xmlns:a16="http://schemas.microsoft.com/office/drawing/2014/main" val="3485772168"/>
                  </a:ext>
                </a:extLst>
              </a:tr>
              <a:tr h="1775681">
                <a:tc>
                  <a:txBody>
                    <a:bodyPr/>
                    <a:lstStyle/>
                    <a:p>
                      <a:pPr>
                        <a:lnSpc>
                          <a:spcPct val="130000"/>
                        </a:lnSpc>
                        <a:spcBef>
                          <a:spcPts val="0"/>
                        </a:spcBef>
                        <a:spcAft>
                          <a:spcPts val="0"/>
                        </a:spcAft>
                      </a:pPr>
                      <a:r>
                        <a:rPr lang="en-US" sz="1800" dirty="0">
                          <a:solidFill>
                            <a:schemeClr val="tx1"/>
                          </a:solidFill>
                        </a:rPr>
                        <a:t>Use Greek chorus techniques.</a:t>
                      </a:r>
                      <a:endParaRPr lang="en-US" sz="1800" dirty="0">
                        <a:solidFill>
                          <a:schemeClr val="tx1"/>
                        </a:solidFill>
                        <a:latin typeface="+mn-lt"/>
                      </a:endParaRPr>
                    </a:p>
                  </a:txBody>
                  <a:tcPr marL="180000" marR="90000" marT="90000" marB="90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marL="177800" lvl="0" indent="-177800">
                        <a:lnSpc>
                          <a:spcPct val="130000"/>
                        </a:lnSpc>
                        <a:spcBef>
                          <a:spcPts val="0"/>
                        </a:spcBef>
                        <a:spcAft>
                          <a:spcPts val="0"/>
                        </a:spcAft>
                        <a:buFont typeface="Arial" panose="020B0604020202020204" pitchFamily="34" charset="0"/>
                        <a:buChar char="•"/>
                        <a:tabLst/>
                      </a:pPr>
                      <a:r>
                        <a:rPr lang="en-US" sz="1800" dirty="0">
                          <a:solidFill>
                            <a:schemeClr val="tx1"/>
                          </a:solidFill>
                        </a:rPr>
                        <a:t>Generate ideas about how to use a Greek chorus in different ways.</a:t>
                      </a:r>
                    </a:p>
                    <a:p>
                      <a:pPr marL="177800" lvl="0" indent="-177800">
                        <a:lnSpc>
                          <a:spcPct val="130000"/>
                        </a:lnSpc>
                        <a:spcBef>
                          <a:spcPts val="0"/>
                        </a:spcBef>
                        <a:spcAft>
                          <a:spcPts val="0"/>
                        </a:spcAft>
                        <a:buFont typeface="Arial" panose="020B0604020202020204" pitchFamily="34" charset="0"/>
                        <a:buChar char="•"/>
                        <a:tabLst/>
                      </a:pPr>
                      <a:r>
                        <a:rPr lang="en-US" sz="1800" dirty="0">
                          <a:solidFill>
                            <a:schemeClr val="tx1"/>
                          </a:solidFill>
                        </a:rPr>
                        <a:t>Collaboratively rehearse voice and movement skills in dramatic moments.</a:t>
                      </a:r>
                    </a:p>
                    <a:p>
                      <a:pPr marL="177800" lvl="0" indent="-177800">
                        <a:lnSpc>
                          <a:spcPct val="130000"/>
                        </a:lnSpc>
                        <a:spcBef>
                          <a:spcPts val="0"/>
                        </a:spcBef>
                        <a:spcAft>
                          <a:spcPts val="0"/>
                        </a:spcAft>
                        <a:buFont typeface="Arial" panose="020B0604020202020204" pitchFamily="34" charset="0"/>
                        <a:buChar char="•"/>
                        <a:tabLst/>
                      </a:pPr>
                      <a:r>
                        <a:rPr lang="en-US" sz="1800" dirty="0">
                          <a:solidFill>
                            <a:schemeClr val="tx1"/>
                          </a:solidFill>
                        </a:rPr>
                        <a:t>Use recordings and feedback to assist with unison.</a:t>
                      </a:r>
                    </a:p>
                    <a:p>
                      <a:pPr marL="177800" lvl="0" indent="-177800">
                        <a:lnSpc>
                          <a:spcPct val="130000"/>
                        </a:lnSpc>
                        <a:spcBef>
                          <a:spcPts val="0"/>
                        </a:spcBef>
                        <a:spcAft>
                          <a:spcPts val="0"/>
                        </a:spcAft>
                        <a:buFont typeface="Arial" panose="020B0604020202020204" pitchFamily="34" charset="0"/>
                        <a:buChar char="•"/>
                        <a:tabLst/>
                      </a:pPr>
                      <a:r>
                        <a:rPr lang="en-US" sz="1800" dirty="0">
                          <a:solidFill>
                            <a:schemeClr val="tx1"/>
                          </a:solidFill>
                        </a:rPr>
                        <a:t>Develop a clear intent for what the function of the Greek chorus is in our work.</a:t>
                      </a:r>
                    </a:p>
                  </a:txBody>
                  <a:tcPr marL="180000" marR="90000" marT="90000" marB="90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771350388"/>
                  </a:ext>
                </a:extLst>
              </a:tr>
              <a:tr h="3010555">
                <a:tc>
                  <a:txBody>
                    <a:bodyPr/>
                    <a:lstStyle/>
                    <a:p>
                      <a:pPr>
                        <a:lnSpc>
                          <a:spcPct val="130000"/>
                        </a:lnSpc>
                        <a:spcBef>
                          <a:spcPts val="0"/>
                        </a:spcBef>
                        <a:spcAft>
                          <a:spcPts val="0"/>
                        </a:spcAft>
                      </a:pPr>
                      <a:r>
                        <a:rPr lang="en-US" sz="1800">
                          <a:solidFill>
                            <a:schemeClr val="tx1"/>
                          </a:solidFill>
                        </a:rPr>
                        <a:t>Collaboratively document the devising process.</a:t>
                      </a:r>
                      <a:endParaRPr lang="en-US" sz="1800">
                        <a:solidFill>
                          <a:schemeClr val="tx1"/>
                        </a:solidFill>
                        <a:latin typeface="+mn-lt"/>
                      </a:endParaRPr>
                    </a:p>
                  </a:txBody>
                  <a:tcPr marL="180000" marR="90000" marT="90000" marB="90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marL="177800" marR="0" lvl="0" indent="-177800" algn="l" defTabSz="914377" rtl="0" eaLnBrk="1" fontAlgn="auto" latinLnBrk="0" hangingPunct="1">
                        <a:lnSpc>
                          <a:spcPct val="130000"/>
                        </a:lnSpc>
                        <a:spcBef>
                          <a:spcPts val="0"/>
                        </a:spcBef>
                        <a:spcAft>
                          <a:spcPts val="0"/>
                        </a:spcAft>
                        <a:buClrTx/>
                        <a:buSzTx/>
                        <a:buFont typeface="Arial"/>
                        <a:buChar char="•"/>
                        <a:tabLst/>
                        <a:defRPr/>
                      </a:pPr>
                      <a:r>
                        <a:rPr lang="en-US" sz="1800" dirty="0">
                          <a:solidFill>
                            <a:schemeClr val="tx1"/>
                          </a:solidFill>
                        </a:rPr>
                        <a:t>Record ideas through images, sounds, videos and/or writing.</a:t>
                      </a:r>
                    </a:p>
                    <a:p>
                      <a:pPr marL="177800" marR="0" lvl="0" indent="-177800" algn="l" defTabSz="914377" rtl="0" eaLnBrk="1" fontAlgn="auto" latinLnBrk="0" hangingPunct="1">
                        <a:lnSpc>
                          <a:spcPct val="130000"/>
                        </a:lnSpc>
                        <a:spcBef>
                          <a:spcPts val="0"/>
                        </a:spcBef>
                        <a:spcAft>
                          <a:spcPts val="0"/>
                        </a:spcAft>
                        <a:buClrTx/>
                        <a:buSzTx/>
                        <a:buFont typeface="Arial"/>
                        <a:buChar char="•"/>
                        <a:tabLst/>
                        <a:defRPr/>
                      </a:pPr>
                      <a:r>
                        <a:rPr lang="en-US" sz="1800" dirty="0">
                          <a:solidFill>
                            <a:schemeClr val="tx1"/>
                          </a:solidFill>
                        </a:rPr>
                        <a:t>Capture or record rehearsals and annotate creative choices.</a:t>
                      </a:r>
                    </a:p>
                    <a:p>
                      <a:pPr marL="177800" marR="0" lvl="0" indent="-177800" algn="l" defTabSz="914377" rtl="0" eaLnBrk="1" fontAlgn="auto" latinLnBrk="0" hangingPunct="1">
                        <a:lnSpc>
                          <a:spcPct val="130000"/>
                        </a:lnSpc>
                        <a:spcBef>
                          <a:spcPts val="0"/>
                        </a:spcBef>
                        <a:spcAft>
                          <a:spcPts val="0"/>
                        </a:spcAft>
                        <a:buClrTx/>
                        <a:buSzTx/>
                        <a:buFont typeface="Arial"/>
                        <a:buChar char="•"/>
                        <a:tabLst/>
                        <a:defRPr/>
                      </a:pPr>
                      <a:r>
                        <a:rPr lang="en-US" sz="1800" dirty="0">
                          <a:solidFill>
                            <a:schemeClr val="tx1"/>
                          </a:solidFill>
                        </a:rPr>
                        <a:t>Reflect on and </a:t>
                      </a:r>
                      <a:r>
                        <a:rPr lang="en-US" sz="1800" dirty="0" err="1">
                          <a:solidFill>
                            <a:schemeClr val="tx1"/>
                          </a:solidFill>
                        </a:rPr>
                        <a:t>analyse</a:t>
                      </a:r>
                      <a:r>
                        <a:rPr lang="en-US" sz="1800" dirty="0">
                          <a:solidFill>
                            <a:schemeClr val="tx1"/>
                          </a:solidFill>
                        </a:rPr>
                        <a:t> my use of dramatic elements, including narrative structures.</a:t>
                      </a:r>
                    </a:p>
                    <a:p>
                      <a:pPr marL="177800" marR="0" lvl="0" indent="-177800" algn="l" defTabSz="914377" rtl="0" eaLnBrk="1" fontAlgn="auto" latinLnBrk="0" hangingPunct="1">
                        <a:lnSpc>
                          <a:spcPct val="130000"/>
                        </a:lnSpc>
                        <a:spcBef>
                          <a:spcPts val="0"/>
                        </a:spcBef>
                        <a:spcAft>
                          <a:spcPts val="0"/>
                        </a:spcAft>
                        <a:buClrTx/>
                        <a:buSzTx/>
                        <a:buFont typeface="Arial"/>
                        <a:buChar char="•"/>
                        <a:tabLst/>
                        <a:defRPr/>
                      </a:pPr>
                      <a:r>
                        <a:rPr lang="en-US" sz="1800" dirty="0">
                          <a:solidFill>
                            <a:schemeClr val="tx1"/>
                          </a:solidFill>
                        </a:rPr>
                        <a:t>Reflect on and </a:t>
                      </a:r>
                      <a:r>
                        <a:rPr lang="en-US" sz="1800" dirty="0" err="1">
                          <a:solidFill>
                            <a:schemeClr val="tx1"/>
                          </a:solidFill>
                        </a:rPr>
                        <a:t>analyse</a:t>
                      </a:r>
                      <a:r>
                        <a:rPr lang="en-US" sz="1800" dirty="0">
                          <a:solidFill>
                            <a:schemeClr val="tx1"/>
                          </a:solidFill>
                        </a:rPr>
                        <a:t> my use of dramatic processes.</a:t>
                      </a:r>
                    </a:p>
                    <a:p>
                      <a:pPr marL="177800" marR="0" lvl="0" indent="-177800" algn="l" defTabSz="914377" rtl="0" eaLnBrk="1" fontAlgn="auto" latinLnBrk="0" hangingPunct="1">
                        <a:lnSpc>
                          <a:spcPct val="130000"/>
                        </a:lnSpc>
                        <a:spcBef>
                          <a:spcPts val="0"/>
                        </a:spcBef>
                        <a:spcAft>
                          <a:spcPts val="0"/>
                        </a:spcAft>
                        <a:buClrTx/>
                        <a:buSzTx/>
                        <a:buFont typeface="Arial"/>
                        <a:buChar char="•"/>
                        <a:tabLst/>
                        <a:defRPr/>
                      </a:pPr>
                      <a:r>
                        <a:rPr lang="en-US" sz="1800" dirty="0">
                          <a:solidFill>
                            <a:schemeClr val="tx1"/>
                          </a:solidFill>
                        </a:rPr>
                        <a:t>Use terminology from word banks and dramatic elements.</a:t>
                      </a:r>
                    </a:p>
                    <a:p>
                      <a:pPr marL="177800" marR="0" lvl="0" indent="-177800" algn="l" defTabSz="914377" rtl="0" eaLnBrk="1" fontAlgn="auto" latinLnBrk="0" hangingPunct="1">
                        <a:lnSpc>
                          <a:spcPct val="130000"/>
                        </a:lnSpc>
                        <a:spcBef>
                          <a:spcPts val="0"/>
                        </a:spcBef>
                        <a:spcAft>
                          <a:spcPts val="0"/>
                        </a:spcAft>
                        <a:buClrTx/>
                        <a:buSzTx/>
                        <a:buFont typeface="Arial"/>
                        <a:buChar char="•"/>
                        <a:tabLst/>
                        <a:defRPr/>
                      </a:pPr>
                      <a:r>
                        <a:rPr lang="en-US" sz="1800" dirty="0">
                          <a:solidFill>
                            <a:schemeClr val="tx1"/>
                          </a:solidFill>
                        </a:rPr>
                        <a:t>Regularly add to our collaborative document.</a:t>
                      </a:r>
                    </a:p>
                  </a:txBody>
                  <a:tcPr marL="180000" marR="90000" marT="90000" marB="900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864441516"/>
                  </a:ext>
                </a:extLst>
              </a:tr>
            </a:tbl>
          </a:graphicData>
        </a:graphic>
      </p:graphicFrame>
      <p:sp>
        <p:nvSpPr>
          <p:cNvPr id="2" name="Slide Number Placeholder 1">
            <a:extLst>
              <a:ext uri="{FF2B5EF4-FFF2-40B4-BE49-F238E27FC236}">
                <a16:creationId xmlns:a16="http://schemas.microsoft.com/office/drawing/2014/main" id="{E2D61BDA-2B3E-9C44-835D-8A922F9DE4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37</a:t>
            </a:fld>
            <a:endParaRPr lang="en-AU"/>
          </a:p>
        </p:txBody>
      </p:sp>
    </p:spTree>
    <p:extLst>
      <p:ext uri="{BB962C8B-B14F-4D97-AF65-F5344CB8AC3E}">
        <p14:creationId xmlns:p14="http://schemas.microsoft.com/office/powerpoint/2010/main" val="119859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64AE5-5B6D-8D00-7595-A831F98A44C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6CB33F-1CE2-5BE7-AE84-06AEAF240642}"/>
              </a:ext>
            </a:extLst>
          </p:cNvPr>
          <p:cNvSpPr>
            <a:spLocks noGrp="1"/>
          </p:cNvSpPr>
          <p:nvPr>
            <p:ph type="title"/>
          </p:nvPr>
        </p:nvSpPr>
        <p:spPr/>
        <p:txBody>
          <a:bodyPr/>
          <a:lstStyle/>
          <a:p>
            <a:r>
              <a:rPr lang="en-AU" dirty="0"/>
              <a:t>SMART goal</a:t>
            </a:r>
            <a:endParaRPr lang="en-GB" dirty="0"/>
          </a:p>
        </p:txBody>
      </p:sp>
      <p:sp>
        <p:nvSpPr>
          <p:cNvPr id="5" name="Oval 4" descr="&quot;6.2h&quot;">
            <a:extLst>
              <a:ext uri="{FF2B5EF4-FFF2-40B4-BE49-F238E27FC236}">
                <a16:creationId xmlns:a16="http://schemas.microsoft.com/office/drawing/2014/main" id="{338A0013-FEA8-4795-7681-546CAA060F69}"/>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6.2h</a:t>
            </a:r>
            <a:endParaRPr lang="en-GB" sz="1800" dirty="0"/>
          </a:p>
        </p:txBody>
      </p:sp>
      <p:sp>
        <p:nvSpPr>
          <p:cNvPr id="10" name="TextBox 9">
            <a:extLst>
              <a:ext uri="{FF2B5EF4-FFF2-40B4-BE49-F238E27FC236}">
                <a16:creationId xmlns:a16="http://schemas.microsoft.com/office/drawing/2014/main" id="{FA35D688-FF9C-CF94-6ABA-5028EF18B2CB}"/>
              </a:ext>
            </a:extLst>
          </p:cNvPr>
          <p:cNvSpPr txBox="1"/>
          <p:nvPr/>
        </p:nvSpPr>
        <p:spPr>
          <a:xfrm>
            <a:off x="589689" y="1498104"/>
            <a:ext cx="1549513" cy="1430332"/>
          </a:xfrm>
          <a:prstGeom prst="ellipse">
            <a:avLst/>
          </a:prstGeom>
          <a:solidFill>
            <a:srgbClr val="CEBFFF"/>
          </a:solidFill>
          <a:ln>
            <a:noFill/>
          </a:ln>
        </p:spPr>
        <p:txBody>
          <a:bodyPr wrap="square" lIns="0" tIns="0" rIns="0" bIns="0" rtlCol="0" anchor="ctr">
            <a:noAutofit/>
          </a:bodyPr>
          <a:lstStyle/>
          <a:p>
            <a:pPr algn="ctr"/>
            <a:r>
              <a:rPr lang="en-AU" sz="7200" b="1" dirty="0">
                <a:latin typeface="Arial"/>
              </a:rPr>
              <a:t>S</a:t>
            </a:r>
            <a:endParaRPr lang="en-GB" sz="7200" b="1" dirty="0">
              <a:latin typeface="Arial"/>
            </a:endParaRPr>
          </a:p>
        </p:txBody>
      </p:sp>
      <p:sp>
        <p:nvSpPr>
          <p:cNvPr id="15" name="TextBox 14">
            <a:extLst>
              <a:ext uri="{FF2B5EF4-FFF2-40B4-BE49-F238E27FC236}">
                <a16:creationId xmlns:a16="http://schemas.microsoft.com/office/drawing/2014/main" id="{7D5CD02F-1685-0650-8D7B-B75A7EC75179}"/>
              </a:ext>
            </a:extLst>
          </p:cNvPr>
          <p:cNvSpPr txBox="1"/>
          <p:nvPr/>
        </p:nvSpPr>
        <p:spPr>
          <a:xfrm>
            <a:off x="406181" y="3153698"/>
            <a:ext cx="1891205" cy="704850"/>
          </a:xfrm>
          <a:prstGeom prst="roundRect">
            <a:avLst/>
          </a:prstGeom>
          <a:solidFill>
            <a:srgbClr val="E6E1FD"/>
          </a:solidFill>
          <a:ln w="15875">
            <a:solidFill>
              <a:srgbClr val="CEBFFF"/>
            </a:solidFill>
          </a:ln>
        </p:spPr>
        <p:txBody>
          <a:bodyPr wrap="square" lIns="0" tIns="0" rIns="0" bIns="0" rtlCol="0" anchor="ctr">
            <a:noAutofit/>
          </a:bodyPr>
          <a:lstStyle/>
          <a:p>
            <a:pPr algn="ctr"/>
            <a:r>
              <a:rPr lang="en-AU" b="1">
                <a:latin typeface="Arial"/>
              </a:rPr>
              <a:t>Specific</a:t>
            </a:r>
            <a:endParaRPr lang="en-GB" b="1">
              <a:latin typeface="Arial"/>
            </a:endParaRPr>
          </a:p>
        </p:txBody>
      </p:sp>
      <p:sp>
        <p:nvSpPr>
          <p:cNvPr id="11" name="TextBox 10">
            <a:extLst>
              <a:ext uri="{FF2B5EF4-FFF2-40B4-BE49-F238E27FC236}">
                <a16:creationId xmlns:a16="http://schemas.microsoft.com/office/drawing/2014/main" id="{B1E3572D-1FAC-FAD3-1B0F-553E3FFF9F80}"/>
              </a:ext>
            </a:extLst>
          </p:cNvPr>
          <p:cNvSpPr txBox="1"/>
          <p:nvPr/>
        </p:nvSpPr>
        <p:spPr>
          <a:xfrm>
            <a:off x="2961797" y="1498104"/>
            <a:ext cx="1549513" cy="1430332"/>
          </a:xfrm>
          <a:prstGeom prst="ellipse">
            <a:avLst/>
          </a:prstGeom>
          <a:solidFill>
            <a:srgbClr val="CEBFFF"/>
          </a:solidFill>
          <a:ln>
            <a:noFill/>
          </a:ln>
        </p:spPr>
        <p:txBody>
          <a:bodyPr wrap="square" lIns="0" tIns="0" rIns="0" bIns="0" rtlCol="0" anchor="ctr">
            <a:noAutofit/>
          </a:bodyPr>
          <a:lstStyle/>
          <a:p>
            <a:pPr algn="ctr"/>
            <a:r>
              <a:rPr lang="en-AU" sz="7200" b="1">
                <a:latin typeface="Arial"/>
              </a:rPr>
              <a:t>M</a:t>
            </a:r>
            <a:endParaRPr lang="en-GB" sz="7200" b="1">
              <a:latin typeface="Arial"/>
            </a:endParaRPr>
          </a:p>
        </p:txBody>
      </p:sp>
      <p:sp>
        <p:nvSpPr>
          <p:cNvPr id="16" name="TextBox 15">
            <a:extLst>
              <a:ext uri="{FF2B5EF4-FFF2-40B4-BE49-F238E27FC236}">
                <a16:creationId xmlns:a16="http://schemas.microsoft.com/office/drawing/2014/main" id="{570F6458-D1B3-84E9-DF2E-BA4FF28DC0C5}"/>
              </a:ext>
            </a:extLst>
          </p:cNvPr>
          <p:cNvSpPr txBox="1"/>
          <p:nvPr/>
        </p:nvSpPr>
        <p:spPr>
          <a:xfrm>
            <a:off x="2796009" y="3159461"/>
            <a:ext cx="1891205" cy="704850"/>
          </a:xfrm>
          <a:prstGeom prst="roundRect">
            <a:avLst/>
          </a:prstGeom>
          <a:solidFill>
            <a:srgbClr val="E6E1FD"/>
          </a:solidFill>
          <a:ln w="15875">
            <a:solidFill>
              <a:srgbClr val="CEBFFF"/>
            </a:solidFill>
          </a:ln>
        </p:spPr>
        <p:txBody>
          <a:bodyPr wrap="square" lIns="0" tIns="0" rIns="0" bIns="0" rtlCol="0" anchor="ctr">
            <a:noAutofit/>
          </a:bodyPr>
          <a:lstStyle/>
          <a:p>
            <a:pPr algn="ctr"/>
            <a:r>
              <a:rPr lang="en-AU" b="1">
                <a:latin typeface="Arial"/>
              </a:rPr>
              <a:t>Measurable</a:t>
            </a:r>
            <a:endParaRPr lang="en-GB" b="1">
              <a:latin typeface="Arial"/>
            </a:endParaRPr>
          </a:p>
        </p:txBody>
      </p:sp>
      <p:sp>
        <p:nvSpPr>
          <p:cNvPr id="12" name="TextBox 11">
            <a:extLst>
              <a:ext uri="{FF2B5EF4-FFF2-40B4-BE49-F238E27FC236}">
                <a16:creationId xmlns:a16="http://schemas.microsoft.com/office/drawing/2014/main" id="{F3A57F08-F049-9457-0E95-23873D6DE5D6}"/>
              </a:ext>
            </a:extLst>
          </p:cNvPr>
          <p:cNvSpPr txBox="1"/>
          <p:nvPr/>
        </p:nvSpPr>
        <p:spPr>
          <a:xfrm>
            <a:off x="5333905" y="1498104"/>
            <a:ext cx="1549513" cy="1430332"/>
          </a:xfrm>
          <a:prstGeom prst="ellipse">
            <a:avLst/>
          </a:prstGeom>
          <a:solidFill>
            <a:srgbClr val="CEBFFF"/>
          </a:solidFill>
          <a:ln>
            <a:noFill/>
          </a:ln>
        </p:spPr>
        <p:txBody>
          <a:bodyPr wrap="square" lIns="0" tIns="0" rIns="0" bIns="0" rtlCol="0" anchor="ctr">
            <a:noAutofit/>
          </a:bodyPr>
          <a:lstStyle/>
          <a:p>
            <a:pPr algn="ctr"/>
            <a:r>
              <a:rPr lang="en-AU" sz="7200" b="1">
                <a:latin typeface="Arial"/>
              </a:rPr>
              <a:t>A</a:t>
            </a:r>
            <a:endParaRPr lang="en-GB" sz="7200" b="1">
              <a:latin typeface="Arial"/>
            </a:endParaRPr>
          </a:p>
        </p:txBody>
      </p:sp>
      <p:sp>
        <p:nvSpPr>
          <p:cNvPr id="17" name="TextBox 16">
            <a:extLst>
              <a:ext uri="{FF2B5EF4-FFF2-40B4-BE49-F238E27FC236}">
                <a16:creationId xmlns:a16="http://schemas.microsoft.com/office/drawing/2014/main" id="{8C56E939-F4EA-95E0-CF51-CAFFD0EDEBB0}"/>
              </a:ext>
            </a:extLst>
          </p:cNvPr>
          <p:cNvSpPr txBox="1"/>
          <p:nvPr/>
        </p:nvSpPr>
        <p:spPr>
          <a:xfrm>
            <a:off x="5150397" y="3135058"/>
            <a:ext cx="1891205" cy="704850"/>
          </a:xfrm>
          <a:prstGeom prst="roundRect">
            <a:avLst/>
          </a:prstGeom>
          <a:solidFill>
            <a:srgbClr val="E6E1FD"/>
          </a:solidFill>
          <a:ln w="15875">
            <a:solidFill>
              <a:srgbClr val="CEBFFF"/>
            </a:solidFill>
          </a:ln>
        </p:spPr>
        <p:txBody>
          <a:bodyPr wrap="square" lIns="0" tIns="0" rIns="0" bIns="0" rtlCol="0" anchor="ctr">
            <a:noAutofit/>
          </a:bodyPr>
          <a:lstStyle/>
          <a:p>
            <a:pPr algn="ctr"/>
            <a:r>
              <a:rPr lang="en-AU" b="1">
                <a:latin typeface="Arial"/>
              </a:rPr>
              <a:t>Achievable</a:t>
            </a:r>
            <a:endParaRPr lang="en-GB" b="1">
              <a:latin typeface="Arial"/>
            </a:endParaRPr>
          </a:p>
        </p:txBody>
      </p:sp>
      <p:sp>
        <p:nvSpPr>
          <p:cNvPr id="13" name="TextBox 12">
            <a:extLst>
              <a:ext uri="{FF2B5EF4-FFF2-40B4-BE49-F238E27FC236}">
                <a16:creationId xmlns:a16="http://schemas.microsoft.com/office/drawing/2014/main" id="{46AFDFAD-0FA0-EBC6-DFC3-2BFBAFF869E0}"/>
              </a:ext>
            </a:extLst>
          </p:cNvPr>
          <p:cNvSpPr txBox="1"/>
          <p:nvPr/>
        </p:nvSpPr>
        <p:spPr>
          <a:xfrm>
            <a:off x="7706014" y="1498104"/>
            <a:ext cx="1549513" cy="1430332"/>
          </a:xfrm>
          <a:prstGeom prst="ellipse">
            <a:avLst/>
          </a:prstGeom>
          <a:solidFill>
            <a:srgbClr val="CEBFFF"/>
          </a:solidFill>
          <a:ln>
            <a:noFill/>
          </a:ln>
        </p:spPr>
        <p:txBody>
          <a:bodyPr wrap="square" lIns="0" tIns="0" rIns="0" bIns="0" rtlCol="0" anchor="ctr">
            <a:noAutofit/>
          </a:bodyPr>
          <a:lstStyle/>
          <a:p>
            <a:pPr algn="ctr"/>
            <a:r>
              <a:rPr lang="en-AU" sz="7200" b="1">
                <a:latin typeface="Arial"/>
              </a:rPr>
              <a:t>R</a:t>
            </a:r>
            <a:endParaRPr lang="en-GB" sz="7200" b="1">
              <a:latin typeface="Arial"/>
            </a:endParaRPr>
          </a:p>
        </p:txBody>
      </p:sp>
      <p:sp>
        <p:nvSpPr>
          <p:cNvPr id="18" name="TextBox 17">
            <a:extLst>
              <a:ext uri="{FF2B5EF4-FFF2-40B4-BE49-F238E27FC236}">
                <a16:creationId xmlns:a16="http://schemas.microsoft.com/office/drawing/2014/main" id="{BB459061-AFFD-3773-00C7-4BC63E62E72B}"/>
              </a:ext>
            </a:extLst>
          </p:cNvPr>
          <p:cNvSpPr txBox="1"/>
          <p:nvPr/>
        </p:nvSpPr>
        <p:spPr>
          <a:xfrm>
            <a:off x="7522505" y="3137868"/>
            <a:ext cx="1891205" cy="704850"/>
          </a:xfrm>
          <a:prstGeom prst="roundRect">
            <a:avLst/>
          </a:prstGeom>
          <a:solidFill>
            <a:srgbClr val="E6E1FD"/>
          </a:solidFill>
          <a:ln w="15875">
            <a:solidFill>
              <a:srgbClr val="CEBFFF"/>
            </a:solidFill>
          </a:ln>
        </p:spPr>
        <p:txBody>
          <a:bodyPr wrap="square" lIns="0" tIns="0" rIns="0" bIns="0" rtlCol="0" anchor="ctr">
            <a:noAutofit/>
          </a:bodyPr>
          <a:lstStyle/>
          <a:p>
            <a:pPr algn="ctr"/>
            <a:r>
              <a:rPr lang="en-AU" b="1">
                <a:latin typeface="Arial"/>
              </a:rPr>
              <a:t>Realistic</a:t>
            </a:r>
            <a:endParaRPr lang="en-GB" b="1">
              <a:latin typeface="Arial"/>
            </a:endParaRPr>
          </a:p>
        </p:txBody>
      </p:sp>
      <p:sp>
        <p:nvSpPr>
          <p:cNvPr id="14" name="TextBox 13">
            <a:extLst>
              <a:ext uri="{FF2B5EF4-FFF2-40B4-BE49-F238E27FC236}">
                <a16:creationId xmlns:a16="http://schemas.microsoft.com/office/drawing/2014/main" id="{4D653F9D-9502-D122-5760-4BCB99337FF0}"/>
              </a:ext>
            </a:extLst>
          </p:cNvPr>
          <p:cNvSpPr txBox="1"/>
          <p:nvPr/>
        </p:nvSpPr>
        <p:spPr>
          <a:xfrm>
            <a:off x="10078122" y="1498104"/>
            <a:ext cx="1549513" cy="1430332"/>
          </a:xfrm>
          <a:prstGeom prst="ellipse">
            <a:avLst/>
          </a:prstGeom>
          <a:solidFill>
            <a:srgbClr val="CEBFFF"/>
          </a:solidFill>
          <a:ln>
            <a:noFill/>
          </a:ln>
        </p:spPr>
        <p:txBody>
          <a:bodyPr wrap="square" lIns="0" tIns="0" rIns="0" bIns="0" rtlCol="0" anchor="ctr">
            <a:noAutofit/>
          </a:bodyPr>
          <a:lstStyle/>
          <a:p>
            <a:pPr algn="ctr"/>
            <a:r>
              <a:rPr lang="en-AU" sz="7200" b="1">
                <a:latin typeface="Arial"/>
              </a:rPr>
              <a:t>T</a:t>
            </a:r>
            <a:endParaRPr lang="en-GB" sz="7200" b="1">
              <a:latin typeface="Arial"/>
            </a:endParaRPr>
          </a:p>
        </p:txBody>
      </p:sp>
      <p:sp>
        <p:nvSpPr>
          <p:cNvPr id="19" name="TextBox 18">
            <a:extLst>
              <a:ext uri="{FF2B5EF4-FFF2-40B4-BE49-F238E27FC236}">
                <a16:creationId xmlns:a16="http://schemas.microsoft.com/office/drawing/2014/main" id="{6EBE458A-7EBD-A496-C5CB-772467B0C682}"/>
              </a:ext>
            </a:extLst>
          </p:cNvPr>
          <p:cNvSpPr txBox="1"/>
          <p:nvPr/>
        </p:nvSpPr>
        <p:spPr>
          <a:xfrm>
            <a:off x="9876893" y="3136947"/>
            <a:ext cx="1891205" cy="704850"/>
          </a:xfrm>
          <a:prstGeom prst="roundRect">
            <a:avLst/>
          </a:prstGeom>
          <a:solidFill>
            <a:srgbClr val="E6E1FD"/>
          </a:solidFill>
          <a:ln w="15875">
            <a:solidFill>
              <a:srgbClr val="CEBFFF"/>
            </a:solidFill>
          </a:ln>
        </p:spPr>
        <p:txBody>
          <a:bodyPr wrap="square" lIns="0" tIns="0" rIns="0" bIns="0" rtlCol="0" anchor="ctr">
            <a:noAutofit/>
          </a:bodyPr>
          <a:lstStyle/>
          <a:p>
            <a:pPr algn="ctr"/>
            <a:r>
              <a:rPr lang="en-AU" b="1" dirty="0">
                <a:latin typeface="Arial"/>
              </a:rPr>
              <a:t>Timely</a:t>
            </a:r>
            <a:endParaRPr lang="en-GB" b="1" dirty="0">
              <a:latin typeface="Arial"/>
            </a:endParaRPr>
          </a:p>
        </p:txBody>
      </p:sp>
      <p:sp>
        <p:nvSpPr>
          <p:cNvPr id="24" name="TextBox 23">
            <a:extLst>
              <a:ext uri="{FF2B5EF4-FFF2-40B4-BE49-F238E27FC236}">
                <a16:creationId xmlns:a16="http://schemas.microsoft.com/office/drawing/2014/main" id="{5BF228F6-8271-811C-4B79-EF84B58E1D9E}"/>
              </a:ext>
            </a:extLst>
          </p:cNvPr>
          <p:cNvSpPr txBox="1"/>
          <p:nvPr/>
        </p:nvSpPr>
        <p:spPr>
          <a:xfrm>
            <a:off x="415042" y="4484162"/>
            <a:ext cx="11361917" cy="1670360"/>
          </a:xfrm>
          <a:prstGeom prst="roundRect">
            <a:avLst>
              <a:gd name="adj" fmla="val 6736"/>
            </a:avLst>
          </a:prstGeom>
          <a:solidFill>
            <a:schemeClr val="accent4"/>
          </a:solidFill>
          <a:ln>
            <a:noFill/>
          </a:ln>
        </p:spPr>
        <p:txBody>
          <a:bodyPr wrap="square" lIns="180000" tIns="90000" rIns="180000" bIns="90000" anchor="ctr">
            <a:noAutofit/>
          </a:bodyPr>
          <a:lstStyle/>
          <a:p>
            <a:pPr algn="l">
              <a:lnSpc>
                <a:spcPct val="130000"/>
              </a:lnSpc>
              <a:spcBef>
                <a:spcPts val="600"/>
              </a:spcBef>
            </a:pPr>
            <a:r>
              <a:rPr lang="en-AU" sz="2000" b="1" dirty="0"/>
              <a:t>Example</a:t>
            </a:r>
          </a:p>
          <a:p>
            <a:pPr algn="l">
              <a:lnSpc>
                <a:spcPct val="130000"/>
              </a:lnSpc>
              <a:spcBef>
                <a:spcPts val="600"/>
              </a:spcBef>
            </a:pPr>
            <a:r>
              <a:rPr lang="en-AU" sz="1800" dirty="0"/>
              <a:t>By the end of the assessment, I will demonstrate effective collaboration by contributing ideas, actively listening and rehearsing with my group at least twice a week. </a:t>
            </a:r>
            <a:endParaRPr lang="en-GB" sz="1800" dirty="0"/>
          </a:p>
        </p:txBody>
      </p:sp>
      <p:sp>
        <p:nvSpPr>
          <p:cNvPr id="2" name="Slide Number Placeholder 1">
            <a:extLst>
              <a:ext uri="{FF2B5EF4-FFF2-40B4-BE49-F238E27FC236}">
                <a16:creationId xmlns:a16="http://schemas.microsoft.com/office/drawing/2014/main" id="{C38781FA-6720-1F78-D9AC-79F875BB47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38</a:t>
            </a:fld>
            <a:endParaRPr lang="en-AU"/>
          </a:p>
        </p:txBody>
      </p:sp>
    </p:spTree>
    <p:extLst>
      <p:ext uri="{BB962C8B-B14F-4D97-AF65-F5344CB8AC3E}">
        <p14:creationId xmlns:p14="http://schemas.microsoft.com/office/powerpoint/2010/main" val="71061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EDC45-0212-E3A0-AB04-D5F563CC5E9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A75D7A9-D38E-B595-6FB2-7055F195AD3F}"/>
              </a:ext>
            </a:extLst>
          </p:cNvPr>
          <p:cNvSpPr>
            <a:spLocks noGrp="1"/>
          </p:cNvSpPr>
          <p:nvPr>
            <p:ph type="title"/>
          </p:nvPr>
        </p:nvSpPr>
        <p:spPr/>
        <p:txBody>
          <a:bodyPr/>
          <a:lstStyle/>
          <a:p>
            <a:r>
              <a:rPr lang="en-AU"/>
              <a:t>Generating chorus script </a:t>
            </a:r>
            <a:r>
              <a:rPr lang="en-AU" sz="3600">
                <a:latin typeface="+mj-lt"/>
              </a:rPr>
              <a:t>– example table</a:t>
            </a:r>
            <a:endParaRPr lang="en-GB"/>
          </a:p>
        </p:txBody>
      </p:sp>
      <p:sp>
        <p:nvSpPr>
          <p:cNvPr id="6" name="Oval 5" descr="&quot;6.3&quot;">
            <a:extLst>
              <a:ext uri="{FF2B5EF4-FFF2-40B4-BE49-F238E27FC236}">
                <a16:creationId xmlns:a16="http://schemas.microsoft.com/office/drawing/2014/main" id="{688679BA-83E3-20DB-1330-4765EB38B4EA}"/>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6.3</a:t>
            </a:r>
            <a:endParaRPr lang="en-GB" sz="1800" dirty="0"/>
          </a:p>
        </p:txBody>
      </p:sp>
      <p:graphicFrame>
        <p:nvGraphicFramePr>
          <p:cNvPr id="4" name="Table 3">
            <a:extLst>
              <a:ext uri="{FF2B5EF4-FFF2-40B4-BE49-F238E27FC236}">
                <a16:creationId xmlns:a16="http://schemas.microsoft.com/office/drawing/2014/main" id="{523C46EA-9024-A1B3-1E18-2A2795BFD2F4}"/>
              </a:ext>
            </a:extLst>
          </p:cNvPr>
          <p:cNvGraphicFramePr>
            <a:graphicFrameLocks noGrp="1"/>
          </p:cNvGraphicFramePr>
          <p:nvPr>
            <p:extLst>
              <p:ext uri="{D42A27DB-BD31-4B8C-83A1-F6EECF244321}">
                <p14:modId xmlns:p14="http://schemas.microsoft.com/office/powerpoint/2010/main" val="2484822595"/>
              </p:ext>
            </p:extLst>
          </p:nvPr>
        </p:nvGraphicFramePr>
        <p:xfrm>
          <a:off x="359999" y="1163077"/>
          <a:ext cx="11484000" cy="5305892"/>
        </p:xfrm>
        <a:graphic>
          <a:graphicData uri="http://schemas.openxmlformats.org/drawingml/2006/table">
            <a:tbl>
              <a:tblPr firstRow="1" bandRow="1">
                <a:tableStyleId>{B301B821-A1FF-4177-AEE7-76D212191A09}</a:tableStyleId>
              </a:tblPr>
              <a:tblGrid>
                <a:gridCol w="4233331">
                  <a:extLst>
                    <a:ext uri="{9D8B030D-6E8A-4147-A177-3AD203B41FA5}">
                      <a16:colId xmlns:a16="http://schemas.microsoft.com/office/drawing/2014/main" val="604872173"/>
                    </a:ext>
                  </a:extLst>
                </a:gridCol>
                <a:gridCol w="7250669">
                  <a:extLst>
                    <a:ext uri="{9D8B030D-6E8A-4147-A177-3AD203B41FA5}">
                      <a16:colId xmlns:a16="http://schemas.microsoft.com/office/drawing/2014/main" val="1779792546"/>
                    </a:ext>
                  </a:extLst>
                </a:gridCol>
              </a:tblGrid>
              <a:tr h="44995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2000" b="1" kern="1200" dirty="0">
                          <a:solidFill>
                            <a:schemeClr val="tx1"/>
                          </a:solidFill>
                          <a:effectLst/>
                          <a:latin typeface="+mj-lt"/>
                        </a:rPr>
                        <a:t>Name</a:t>
                      </a:r>
                      <a:endParaRPr lang="en-GB" sz="2000" b="1" dirty="0">
                        <a:solidFill>
                          <a:schemeClr val="tx1"/>
                        </a:solidFill>
                        <a:latin typeface="+mj-lt"/>
                      </a:endParaRPr>
                    </a:p>
                  </a:txBody>
                  <a:tcPr marL="180000" marR="180000" marT="468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AAF05"/>
                    </a:solidFill>
                  </a:tcPr>
                </a:tc>
                <a:tc>
                  <a:txBody>
                    <a:bodyPr/>
                    <a:lstStyle/>
                    <a:p>
                      <a:r>
                        <a:rPr lang="en-AU" sz="2000" b="1" dirty="0">
                          <a:solidFill>
                            <a:schemeClr val="tx1"/>
                          </a:solidFill>
                          <a:latin typeface="+mj-lt"/>
                        </a:rPr>
                        <a:t>Idea</a:t>
                      </a:r>
                      <a:endParaRPr lang="en-GB" sz="2000" b="1" dirty="0">
                        <a:solidFill>
                          <a:schemeClr val="tx1"/>
                        </a:solidFill>
                        <a:latin typeface="+mj-lt"/>
                      </a:endParaRPr>
                    </a:p>
                  </a:txBody>
                  <a:tcPr marL="180000" marR="180000" marT="468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FAAF05"/>
                    </a:solidFill>
                  </a:tcPr>
                </a:tc>
                <a:extLst>
                  <a:ext uri="{0D108BD9-81ED-4DB2-BD59-A6C34878D82A}">
                    <a16:rowId xmlns:a16="http://schemas.microsoft.com/office/drawing/2014/main" val="3436278266"/>
                  </a:ext>
                </a:extLst>
              </a:tr>
              <a:tr h="764326">
                <a:tc>
                  <a:txBody>
                    <a:bodyPr/>
                    <a:lstStyle/>
                    <a:p>
                      <a:pPr marL="0" marR="0" lvl="0" indent="0" algn="l" defTabSz="914377" rtl="0" eaLnBrk="1" fontAlgn="auto" latinLnBrk="0" hangingPunct="1">
                        <a:lnSpc>
                          <a:spcPct val="130000"/>
                        </a:lnSpc>
                        <a:spcBef>
                          <a:spcPts val="0"/>
                        </a:spcBef>
                        <a:spcAft>
                          <a:spcPts val="0"/>
                        </a:spcAft>
                        <a:buClrTx/>
                        <a:buSzTx/>
                        <a:buFontTx/>
                        <a:buNone/>
                        <a:tabLst/>
                        <a:defRPr/>
                      </a:pPr>
                      <a:r>
                        <a:rPr lang="en-AU" sz="1800" b="1" kern="1200" dirty="0">
                          <a:solidFill>
                            <a:schemeClr val="tx1"/>
                          </a:solidFill>
                          <a:effectLst/>
                        </a:rPr>
                        <a:t>What is the perspective you are focusing on?</a:t>
                      </a:r>
                      <a:endParaRPr lang="en-GB" sz="1800" b="1" kern="1200" dirty="0">
                        <a:solidFill>
                          <a:schemeClr val="tx1"/>
                        </a:solidFill>
                        <a:effectLst/>
                      </a:endParaRPr>
                    </a:p>
                  </a:txBody>
                  <a:tcPr marL="180000" marR="180000" marT="468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30000"/>
                        </a:lnSpc>
                      </a:pPr>
                      <a:endParaRPr lang="en-GB" dirty="0"/>
                    </a:p>
                  </a:txBody>
                  <a:tcPr marL="180000" marR="180000" marT="468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2252879261"/>
                  </a:ext>
                </a:extLst>
              </a:tr>
              <a:tr h="764326">
                <a:tc>
                  <a:txBody>
                    <a:bodyPr/>
                    <a:lstStyle/>
                    <a:p>
                      <a:pPr marL="0" marR="0" lvl="0" indent="0" algn="l" defTabSz="914377" rtl="0" eaLnBrk="1" fontAlgn="auto" latinLnBrk="0" hangingPunct="1">
                        <a:lnSpc>
                          <a:spcPct val="130000"/>
                        </a:lnSpc>
                        <a:spcBef>
                          <a:spcPts val="0"/>
                        </a:spcBef>
                        <a:spcAft>
                          <a:spcPts val="0"/>
                        </a:spcAft>
                        <a:buClrTx/>
                        <a:buSzTx/>
                        <a:buFontTx/>
                        <a:buNone/>
                        <a:tabLst/>
                        <a:defRPr/>
                      </a:pPr>
                      <a:r>
                        <a:rPr lang="en-AU" sz="1800" b="1" kern="1200" dirty="0">
                          <a:solidFill>
                            <a:schemeClr val="tx1"/>
                          </a:solidFill>
                          <a:effectLst/>
                        </a:rPr>
                        <a:t>What are 3 examples of your perspective?</a:t>
                      </a:r>
                      <a:endParaRPr lang="en-GB" sz="1800" b="1" kern="1200" dirty="0">
                        <a:solidFill>
                          <a:schemeClr val="tx1"/>
                        </a:solidFill>
                        <a:effectLst/>
                      </a:endParaRPr>
                    </a:p>
                  </a:txBody>
                  <a:tcPr marL="180000" marR="180000" marT="468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30000"/>
                        </a:lnSpc>
                      </a:pPr>
                      <a:endParaRPr lang="en-GB" dirty="0"/>
                    </a:p>
                  </a:txBody>
                  <a:tcPr marL="180000" marR="180000" marT="468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4192038281"/>
                  </a:ext>
                </a:extLst>
              </a:tr>
              <a:tr h="764326">
                <a:tc>
                  <a:txBody>
                    <a:bodyPr/>
                    <a:lstStyle/>
                    <a:p>
                      <a:pPr marL="0" marR="0" lvl="0" indent="0" algn="l" defTabSz="914377" rtl="0" eaLnBrk="1" fontAlgn="auto" latinLnBrk="0" hangingPunct="1">
                        <a:lnSpc>
                          <a:spcPct val="130000"/>
                        </a:lnSpc>
                        <a:spcBef>
                          <a:spcPts val="0"/>
                        </a:spcBef>
                        <a:spcAft>
                          <a:spcPts val="0"/>
                        </a:spcAft>
                        <a:buClrTx/>
                        <a:buSzTx/>
                        <a:buFontTx/>
                        <a:buNone/>
                        <a:tabLst/>
                        <a:defRPr/>
                      </a:pPr>
                      <a:r>
                        <a:rPr lang="en-AU" sz="1800" b="1" kern="1200" dirty="0">
                          <a:solidFill>
                            <a:schemeClr val="tx1"/>
                          </a:solidFill>
                          <a:effectLst/>
                        </a:rPr>
                        <a:t>What is the message you want to get across to the audience?</a:t>
                      </a:r>
                      <a:endParaRPr lang="en-GB" sz="1800" b="1" kern="1200" dirty="0">
                        <a:solidFill>
                          <a:schemeClr val="tx1"/>
                        </a:solidFill>
                        <a:effectLst/>
                      </a:endParaRPr>
                    </a:p>
                  </a:txBody>
                  <a:tcPr marL="180000" marR="180000" marT="468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30000"/>
                        </a:lnSpc>
                      </a:pPr>
                      <a:endParaRPr lang="en-GB" dirty="0"/>
                    </a:p>
                  </a:txBody>
                  <a:tcPr marL="180000" marR="180000" marT="468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138524287"/>
                  </a:ext>
                </a:extLst>
              </a:tr>
              <a:tr h="764326">
                <a:tc>
                  <a:txBody>
                    <a:bodyPr/>
                    <a:lstStyle/>
                    <a:p>
                      <a:pPr marL="0" marR="0" lvl="0" indent="0" algn="l" defTabSz="914377" rtl="0" eaLnBrk="1" fontAlgn="auto" latinLnBrk="0" hangingPunct="1">
                        <a:lnSpc>
                          <a:spcPct val="130000"/>
                        </a:lnSpc>
                        <a:spcBef>
                          <a:spcPts val="0"/>
                        </a:spcBef>
                        <a:spcAft>
                          <a:spcPts val="0"/>
                        </a:spcAft>
                        <a:buClrTx/>
                        <a:buSzTx/>
                        <a:buFontTx/>
                        <a:buNone/>
                        <a:tabLst/>
                        <a:defRPr/>
                      </a:pPr>
                      <a:r>
                        <a:rPr lang="en-AU" sz="1800" b="1" kern="1200" dirty="0">
                          <a:solidFill>
                            <a:schemeClr val="tx1"/>
                          </a:solidFill>
                          <a:effectLst/>
                        </a:rPr>
                        <a:t>What alliteration, similar or metaphor could you use?</a:t>
                      </a:r>
                      <a:endParaRPr lang="en-GB" sz="1800" b="1" kern="1200" dirty="0">
                        <a:solidFill>
                          <a:schemeClr val="tx1"/>
                        </a:solidFill>
                        <a:effectLst/>
                      </a:endParaRPr>
                    </a:p>
                  </a:txBody>
                  <a:tcPr marL="180000" marR="180000" marT="468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30000"/>
                        </a:lnSpc>
                      </a:pPr>
                      <a:endParaRPr lang="en-GB" dirty="0"/>
                    </a:p>
                  </a:txBody>
                  <a:tcPr marL="180000" marR="180000" marT="4680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787124040"/>
                  </a:ext>
                </a:extLst>
              </a:tr>
              <a:tr h="1781265">
                <a:tc>
                  <a:txBody>
                    <a:bodyPr/>
                    <a:lstStyle/>
                    <a:p>
                      <a:pPr marL="0" marR="0" lvl="0" indent="0" algn="l" defTabSz="914377" rtl="0" eaLnBrk="1" fontAlgn="auto" latinLnBrk="0" hangingPunct="1">
                        <a:lnSpc>
                          <a:spcPct val="130000"/>
                        </a:lnSpc>
                        <a:spcBef>
                          <a:spcPts val="0"/>
                        </a:spcBef>
                        <a:spcAft>
                          <a:spcPts val="0"/>
                        </a:spcAft>
                        <a:buClrTx/>
                        <a:buSzTx/>
                        <a:buFontTx/>
                        <a:buNone/>
                        <a:tabLst/>
                        <a:defRPr/>
                      </a:pPr>
                      <a:r>
                        <a:rPr lang="en-AU" sz="1800" b="1" kern="1200" dirty="0">
                          <a:solidFill>
                            <a:schemeClr val="tx1"/>
                          </a:solidFill>
                          <a:effectLst/>
                        </a:rPr>
                        <a:t>Write 5–10 sentences that could be used for a Greek chorus.</a:t>
                      </a:r>
                    </a:p>
                  </a:txBody>
                  <a:tcPr marL="180000" marR="180000" marT="4680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nSpc>
                          <a:spcPct val="130000"/>
                        </a:lnSpc>
                      </a:pPr>
                      <a:endParaRPr lang="en-GB" dirty="0"/>
                    </a:p>
                  </a:txBody>
                  <a:tcPr marL="180000" marR="180000" marT="46800">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extLst>
                  <a:ext uri="{0D108BD9-81ED-4DB2-BD59-A6C34878D82A}">
                    <a16:rowId xmlns:a16="http://schemas.microsoft.com/office/drawing/2014/main" val="4223495517"/>
                  </a:ext>
                </a:extLst>
              </a:tr>
            </a:tbl>
          </a:graphicData>
        </a:graphic>
      </p:graphicFrame>
      <p:sp>
        <p:nvSpPr>
          <p:cNvPr id="2" name="Slide Number Placeholder 1">
            <a:extLst>
              <a:ext uri="{FF2B5EF4-FFF2-40B4-BE49-F238E27FC236}">
                <a16:creationId xmlns:a16="http://schemas.microsoft.com/office/drawing/2014/main" id="{2022BE18-8266-A1B9-8BBB-4FEAAC8757D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39</a:t>
            </a:fld>
            <a:endParaRPr lang="en-AU"/>
          </a:p>
        </p:txBody>
      </p:sp>
    </p:spTree>
    <p:extLst>
      <p:ext uri="{BB962C8B-B14F-4D97-AF65-F5344CB8AC3E}">
        <p14:creationId xmlns:p14="http://schemas.microsoft.com/office/powerpoint/2010/main" val="19060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Arial"/>
                <a:ea typeface="Times New Roman" panose="02020603050405020304" pitchFamily="18" charset="0"/>
              </a:rPr>
              <a:t>Learning sequence 1</a:t>
            </a:r>
            <a:r>
              <a:rPr lang="en-AU">
                <a:latin typeface="Arial"/>
                <a:ea typeface="Calibri" panose="020F0502020204030204" pitchFamily="34" charset="0"/>
              </a:rPr>
              <a:t> </a:t>
            </a:r>
            <a:r>
              <a:rPr lang="en-AU">
                <a:effectLst/>
                <a:latin typeface="Arial"/>
                <a:ea typeface="Calibri" panose="020F0502020204030204" pitchFamily="34" charset="0"/>
              </a:rPr>
              <a:t>– improvising</a:t>
            </a:r>
            <a:endParaRPr lang="en-AU">
              <a:latin typeface="Arial"/>
            </a:endParaRPr>
          </a:p>
        </p:txBody>
      </p:sp>
      <p:pic>
        <p:nvPicPr>
          <p:cNvPr id="2" name="Picture 1">
            <a:extLst>
              <a:ext uri="{FF2B5EF4-FFF2-40B4-BE49-F238E27FC236}">
                <a16:creationId xmlns:a16="http://schemas.microsoft.com/office/drawing/2014/main" id="{4C62E287-590F-9930-B127-5177FCB1129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7988" y="3587393"/>
            <a:ext cx="3067905" cy="2969338"/>
          </a:xfrm>
          <a:prstGeom prst="rect">
            <a:avLst/>
          </a:prstGeom>
        </p:spPr>
      </p:pic>
      <p:pic>
        <p:nvPicPr>
          <p:cNvPr id="16" name="Picture 15" descr="Two girls sitting in a room.">
            <a:extLst>
              <a:ext uri="{FF2B5EF4-FFF2-40B4-BE49-F238E27FC236}">
                <a16:creationId xmlns:a16="http://schemas.microsoft.com/office/drawing/2014/main" id="{AA701EDE-2984-54CC-5E38-034BA4B59E3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105651" y="0"/>
            <a:ext cx="5086350"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1222C-18EF-9707-2A58-AD888853D4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B35F29-C802-46CB-394A-C31D0EAF4657}"/>
              </a:ext>
            </a:extLst>
          </p:cNvPr>
          <p:cNvSpPr>
            <a:spLocks noGrp="1"/>
          </p:cNvSpPr>
          <p:nvPr>
            <p:ph type="title"/>
          </p:nvPr>
        </p:nvSpPr>
        <p:spPr/>
        <p:txBody>
          <a:bodyPr/>
          <a:lstStyle/>
          <a:p>
            <a:r>
              <a:rPr lang="en-AU" i="1"/>
              <a:t>Cinderella</a:t>
            </a:r>
            <a:r>
              <a:rPr lang="en-AU"/>
              <a:t> story points </a:t>
            </a:r>
            <a:r>
              <a:rPr lang="en-AU" sz="3600">
                <a:latin typeface="+mj-lt"/>
              </a:rPr>
              <a:t>– </a:t>
            </a:r>
            <a:r>
              <a:rPr lang="en-AU"/>
              <a:t>linear </a:t>
            </a:r>
            <a:endParaRPr lang="en-GB"/>
          </a:p>
        </p:txBody>
      </p:sp>
      <p:sp>
        <p:nvSpPr>
          <p:cNvPr id="5" name="Oval 4" descr="&quot;6.4a&quot;">
            <a:extLst>
              <a:ext uri="{FF2B5EF4-FFF2-40B4-BE49-F238E27FC236}">
                <a16:creationId xmlns:a16="http://schemas.microsoft.com/office/drawing/2014/main" id="{E7F5BE16-BA0D-F2FB-9E79-ABB5898395F7}"/>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6.4a</a:t>
            </a:r>
            <a:endParaRPr lang="en-GB" sz="1800" dirty="0"/>
          </a:p>
        </p:txBody>
      </p:sp>
      <p:sp>
        <p:nvSpPr>
          <p:cNvPr id="8" name="TextBox 7">
            <a:extLst>
              <a:ext uri="{FF2B5EF4-FFF2-40B4-BE49-F238E27FC236}">
                <a16:creationId xmlns:a16="http://schemas.microsoft.com/office/drawing/2014/main" id="{59B333AC-9A10-B7D5-2B6B-125FB964F001}"/>
              </a:ext>
            </a:extLst>
          </p:cNvPr>
          <p:cNvSpPr txBox="1"/>
          <p:nvPr/>
        </p:nvSpPr>
        <p:spPr>
          <a:xfrm>
            <a:off x="327101" y="1515985"/>
            <a:ext cx="3528000" cy="2160000"/>
          </a:xfrm>
          <a:prstGeom prst="roundRect">
            <a:avLst>
              <a:gd name="adj" fmla="val 7286"/>
            </a:avLst>
          </a:prstGeom>
          <a:solidFill>
            <a:srgbClr val="FFF4CF"/>
          </a:solidFill>
          <a:ln w="15875">
            <a:solidFill>
              <a:srgbClr val="FDE79A"/>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2800" b="1" i="0" u="none" strike="noStrike" cap="none" normalizeH="0" baseline="0" dirty="0">
                <a:ln>
                  <a:noFill/>
                </a:ln>
                <a:solidFill>
                  <a:schemeClr val="tx1"/>
                </a:solidFill>
                <a:effectLst/>
              </a:rPr>
              <a:t>1</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Cinderella’s hard </a:t>
            </a:r>
            <a:r>
              <a:rPr lang="en-US" altLang="en-US" sz="1800" b="1" dirty="0"/>
              <a:t>l</a:t>
            </a:r>
            <a:r>
              <a:rPr kumimoji="0" lang="en-US" altLang="en-US" sz="1800" b="1" i="0" u="none" strike="noStrike" cap="none" normalizeH="0" baseline="0" dirty="0">
                <a:ln>
                  <a:noFill/>
                </a:ln>
                <a:solidFill>
                  <a:schemeClr val="tx1"/>
                </a:solidFill>
                <a:effectLst/>
              </a:rPr>
              <a:t>ife</a:t>
            </a:r>
            <a:r>
              <a:rPr kumimoji="0" lang="en-US" altLang="en-US" sz="1800" b="0" i="0" u="none" strike="noStrike" cap="none" normalizeH="0" baseline="0" dirty="0">
                <a:ln>
                  <a:noFill/>
                </a:ln>
                <a:solidFill>
                  <a:schemeClr val="tx1"/>
                </a:solidFill>
                <a:effectLst/>
              </a:rPr>
              <a:t> </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Cinderella lives with her mean stepmother and stepsisters, who treat her badly.</a:t>
            </a:r>
          </a:p>
        </p:txBody>
      </p:sp>
      <p:sp>
        <p:nvSpPr>
          <p:cNvPr id="11" name="TextBox 10">
            <a:extLst>
              <a:ext uri="{FF2B5EF4-FFF2-40B4-BE49-F238E27FC236}">
                <a16:creationId xmlns:a16="http://schemas.microsoft.com/office/drawing/2014/main" id="{E3E5506B-719A-49BA-76AB-0F11F0E1FA13}"/>
              </a:ext>
            </a:extLst>
          </p:cNvPr>
          <p:cNvSpPr txBox="1"/>
          <p:nvPr/>
        </p:nvSpPr>
        <p:spPr>
          <a:xfrm>
            <a:off x="811346" y="4100162"/>
            <a:ext cx="3528000" cy="2160000"/>
          </a:xfrm>
          <a:prstGeom prst="roundRect">
            <a:avLst>
              <a:gd name="adj" fmla="val 6348"/>
            </a:avLst>
          </a:prstGeom>
          <a:solidFill>
            <a:srgbClr val="FDEDDF"/>
          </a:solidFill>
          <a:ln w="15875">
            <a:solidFill>
              <a:srgbClr val="FFCE99"/>
            </a:solidFill>
          </a:ln>
        </p:spPr>
        <p:txBody>
          <a:bodyPr wrap="square" lIns="108000" tIns="108000" rIns="108000" bIns="108000" rtlCol="0" anchor="ctr">
            <a:noAutofit/>
          </a:bodyPr>
          <a:lstStyle/>
          <a:p>
            <a:pPr algn="ctr" defTabSz="914400" eaLnBrk="0" fontAlgn="base" hangingPunct="0">
              <a:lnSpc>
                <a:spcPct val="114000"/>
              </a:lnSpc>
              <a:spcBef>
                <a:spcPct val="0"/>
              </a:spcBef>
              <a:spcAft>
                <a:spcPct val="0"/>
              </a:spcAft>
            </a:pPr>
            <a:r>
              <a:rPr kumimoji="0" lang="en-US" altLang="en-US" sz="2800" b="1" i="0" u="none" strike="noStrike" cap="none" normalizeH="0" baseline="0" dirty="0">
                <a:ln>
                  <a:noFill/>
                </a:ln>
                <a:solidFill>
                  <a:schemeClr val="tx1"/>
                </a:solidFill>
                <a:effectLst/>
              </a:rPr>
              <a:t>2</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The magic </a:t>
            </a:r>
            <a:r>
              <a:rPr lang="en-US" altLang="en-US" sz="1800" b="1" dirty="0"/>
              <a:t>g</a:t>
            </a:r>
            <a:r>
              <a:rPr kumimoji="0" lang="en-US" altLang="en-US" sz="1800" b="1" i="0" u="none" strike="noStrike" cap="none" normalizeH="0" baseline="0" dirty="0">
                <a:ln>
                  <a:noFill/>
                </a:ln>
                <a:solidFill>
                  <a:schemeClr val="tx1"/>
                </a:solidFill>
                <a:effectLst/>
              </a:rPr>
              <a:t>ift</a:t>
            </a:r>
            <a:r>
              <a:rPr kumimoji="0" lang="en-US" altLang="en-US" sz="1800" b="0" i="0" u="none" strike="noStrike" cap="none" normalizeH="0" baseline="0" dirty="0">
                <a:ln>
                  <a:noFill/>
                </a:ln>
                <a:solidFill>
                  <a:schemeClr val="tx1"/>
                </a:solidFill>
                <a:effectLst/>
              </a:rPr>
              <a:t> </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A fairy godmother gives Cinderella a beautiful dress and glass slippers to go to the ball.</a:t>
            </a:r>
          </a:p>
        </p:txBody>
      </p:sp>
      <p:sp>
        <p:nvSpPr>
          <p:cNvPr id="9" name="TextBox 8">
            <a:extLst>
              <a:ext uri="{FF2B5EF4-FFF2-40B4-BE49-F238E27FC236}">
                <a16:creationId xmlns:a16="http://schemas.microsoft.com/office/drawing/2014/main" id="{F38C9336-50D7-CD69-228F-C9ECEDD661C4}"/>
              </a:ext>
            </a:extLst>
          </p:cNvPr>
          <p:cNvSpPr txBox="1"/>
          <p:nvPr/>
        </p:nvSpPr>
        <p:spPr>
          <a:xfrm>
            <a:off x="4079428" y="1515985"/>
            <a:ext cx="3528000" cy="2160000"/>
          </a:xfrm>
          <a:prstGeom prst="roundRect">
            <a:avLst>
              <a:gd name="adj" fmla="val 8224"/>
            </a:avLst>
          </a:prstGeom>
          <a:solidFill>
            <a:srgbClr val="FDDEF2"/>
          </a:solidFill>
          <a:ln w="15875">
            <a:solidFill>
              <a:srgbClr val="FFB8C1"/>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2800" b="1" i="0" u="none" strike="noStrike" cap="none" normalizeH="0" baseline="0" dirty="0">
                <a:ln>
                  <a:noFill/>
                </a:ln>
                <a:solidFill>
                  <a:schemeClr val="tx1"/>
                </a:solidFill>
                <a:effectLst/>
              </a:rPr>
              <a:t>3</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The </a:t>
            </a:r>
            <a:r>
              <a:rPr lang="en-US" altLang="en-US" sz="1800" b="1" dirty="0"/>
              <a:t>b</a:t>
            </a:r>
            <a:r>
              <a:rPr kumimoji="0" lang="en-US" altLang="en-US" sz="1800" b="1" i="0" u="none" strike="noStrike" cap="none" normalizeH="0" baseline="0" dirty="0">
                <a:ln>
                  <a:noFill/>
                </a:ln>
                <a:solidFill>
                  <a:schemeClr val="tx1"/>
                </a:solidFill>
                <a:effectLst/>
              </a:rPr>
              <a:t>all</a:t>
            </a:r>
            <a:endParaRPr lang="en-US" altLang="en-US" sz="1800" dirty="0"/>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Cinderella dances with the prince but runs away at midnight, leaving a glass slipper behind.</a:t>
            </a:r>
          </a:p>
        </p:txBody>
      </p:sp>
      <p:sp>
        <p:nvSpPr>
          <p:cNvPr id="12" name="TextBox 11">
            <a:extLst>
              <a:ext uri="{FF2B5EF4-FFF2-40B4-BE49-F238E27FC236}">
                <a16:creationId xmlns:a16="http://schemas.microsoft.com/office/drawing/2014/main" id="{2F37B4D9-7706-8366-FA0C-DA3340C4E58A}"/>
              </a:ext>
            </a:extLst>
          </p:cNvPr>
          <p:cNvSpPr txBox="1"/>
          <p:nvPr/>
        </p:nvSpPr>
        <p:spPr>
          <a:xfrm>
            <a:off x="4563673" y="4100162"/>
            <a:ext cx="3528000" cy="2160000"/>
          </a:xfrm>
          <a:prstGeom prst="roundRect">
            <a:avLst>
              <a:gd name="adj" fmla="val 6817"/>
            </a:avLst>
          </a:prstGeom>
          <a:solidFill>
            <a:srgbClr val="E6E1FD"/>
          </a:solidFill>
          <a:ln w="15875">
            <a:solidFill>
              <a:srgbClr val="CEBFFF"/>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2800" b="1" i="0" u="none" strike="noStrike" cap="none" normalizeH="0" baseline="0" dirty="0">
                <a:ln>
                  <a:noFill/>
                </a:ln>
                <a:solidFill>
                  <a:schemeClr val="tx1"/>
                </a:solidFill>
                <a:effectLst/>
              </a:rPr>
              <a:t>4</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The search</a:t>
            </a:r>
            <a:r>
              <a:rPr kumimoji="0" lang="en-US" altLang="en-US" sz="1800" b="0" i="0" u="none" strike="noStrike" cap="none" normalizeH="0" baseline="0" dirty="0">
                <a:ln>
                  <a:noFill/>
                </a:ln>
                <a:solidFill>
                  <a:schemeClr val="tx1"/>
                </a:solidFill>
                <a:effectLst/>
              </a:rPr>
              <a:t> </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The prince looks for the young woman who fits the lost slipper.</a:t>
            </a:r>
          </a:p>
        </p:txBody>
      </p:sp>
      <p:sp>
        <p:nvSpPr>
          <p:cNvPr id="10" name="TextBox 9">
            <a:extLst>
              <a:ext uri="{FF2B5EF4-FFF2-40B4-BE49-F238E27FC236}">
                <a16:creationId xmlns:a16="http://schemas.microsoft.com/office/drawing/2014/main" id="{BBA246D5-49A7-4761-A730-862602808D2D}"/>
              </a:ext>
            </a:extLst>
          </p:cNvPr>
          <p:cNvSpPr txBox="1"/>
          <p:nvPr/>
        </p:nvSpPr>
        <p:spPr>
          <a:xfrm>
            <a:off x="7831755" y="1515985"/>
            <a:ext cx="3528000" cy="2160000"/>
          </a:xfrm>
          <a:prstGeom prst="roundRect">
            <a:avLst>
              <a:gd name="adj" fmla="val 7755"/>
            </a:avLst>
          </a:prstGeom>
          <a:solidFill>
            <a:srgbClr val="CBEDFD"/>
          </a:solidFill>
          <a:ln w="15875">
            <a:solidFill>
              <a:srgbClr val="8CE0FF"/>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2800" b="1" i="0" u="none" strike="noStrike" cap="none" normalizeH="0" baseline="0" dirty="0">
                <a:ln>
                  <a:noFill/>
                </a:ln>
                <a:solidFill>
                  <a:schemeClr val="tx1"/>
                </a:solidFill>
                <a:effectLst/>
              </a:rPr>
              <a:t>5</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The perfect </a:t>
            </a:r>
            <a:r>
              <a:rPr lang="en-US" altLang="en-US" sz="1800" b="1" dirty="0"/>
              <a:t>f</a:t>
            </a:r>
            <a:r>
              <a:rPr kumimoji="0" lang="en-US" altLang="en-US" sz="1800" b="1" i="0" u="none" strike="noStrike" cap="none" normalizeH="0" baseline="0" dirty="0">
                <a:ln>
                  <a:noFill/>
                </a:ln>
                <a:solidFill>
                  <a:schemeClr val="tx1"/>
                </a:solidFill>
                <a:effectLst/>
              </a:rPr>
              <a:t>it</a:t>
            </a:r>
            <a:endParaRPr lang="en-US" altLang="en-US" sz="1800" dirty="0"/>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Cinderella tries on the slipper, and it fits her perfectly.</a:t>
            </a:r>
          </a:p>
        </p:txBody>
      </p:sp>
      <p:sp>
        <p:nvSpPr>
          <p:cNvPr id="13" name="TextBox 12">
            <a:extLst>
              <a:ext uri="{FF2B5EF4-FFF2-40B4-BE49-F238E27FC236}">
                <a16:creationId xmlns:a16="http://schemas.microsoft.com/office/drawing/2014/main" id="{B2D40B3B-556E-ED59-D146-947E5B2C69B9}"/>
              </a:ext>
            </a:extLst>
          </p:cNvPr>
          <p:cNvSpPr txBox="1"/>
          <p:nvPr/>
        </p:nvSpPr>
        <p:spPr>
          <a:xfrm>
            <a:off x="8316000" y="4100162"/>
            <a:ext cx="3528000" cy="2160000"/>
          </a:xfrm>
          <a:prstGeom prst="roundRect">
            <a:avLst>
              <a:gd name="adj" fmla="val 5879"/>
            </a:avLst>
          </a:prstGeom>
          <a:solidFill>
            <a:srgbClr val="DBFADF"/>
          </a:solidFill>
          <a:ln w="15875">
            <a:solidFill>
              <a:srgbClr val="A8EDB3"/>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2800" b="1" i="0" u="none" strike="noStrike" cap="none" normalizeH="0" baseline="0" dirty="0">
                <a:ln>
                  <a:noFill/>
                </a:ln>
                <a:solidFill>
                  <a:schemeClr val="tx1"/>
                </a:solidFill>
                <a:effectLst/>
              </a:rPr>
              <a:t>6</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Happily,</a:t>
            </a:r>
            <a:r>
              <a:rPr lang="en-US" altLang="en-US" sz="1800" b="1" dirty="0"/>
              <a:t> </a:t>
            </a:r>
            <a:r>
              <a:rPr kumimoji="0" lang="en-US" altLang="en-US" sz="1800" b="1" i="0" u="none" strike="noStrike" cap="none" normalizeH="0" baseline="0" dirty="0">
                <a:ln>
                  <a:noFill/>
                </a:ln>
                <a:solidFill>
                  <a:schemeClr val="tx1"/>
                </a:solidFill>
                <a:effectLst/>
              </a:rPr>
              <a:t>ever </a:t>
            </a:r>
            <a:r>
              <a:rPr lang="en-US" altLang="en-US" sz="1800" b="1" dirty="0"/>
              <a:t>a</a:t>
            </a:r>
            <a:r>
              <a:rPr kumimoji="0" lang="en-US" altLang="en-US" sz="1800" b="1" i="0" u="none" strike="noStrike" cap="none" normalizeH="0" baseline="0" dirty="0">
                <a:ln>
                  <a:noFill/>
                </a:ln>
                <a:solidFill>
                  <a:schemeClr val="tx1"/>
                </a:solidFill>
                <a:effectLst/>
              </a:rPr>
              <a:t>fter</a:t>
            </a:r>
            <a:endParaRPr lang="en-US" altLang="en-US" sz="1800" dirty="0"/>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Cinderella marries the prince and is happy forever.</a:t>
            </a:r>
          </a:p>
        </p:txBody>
      </p:sp>
      <p:grpSp>
        <p:nvGrpSpPr>
          <p:cNvPr id="7" name="Group 6">
            <a:extLst>
              <a:ext uri="{FF2B5EF4-FFF2-40B4-BE49-F238E27FC236}">
                <a16:creationId xmlns:a16="http://schemas.microsoft.com/office/drawing/2014/main" id="{85995C1C-8E2B-4BA1-0E2C-B68567A8314F}"/>
              </a:ext>
              <a:ext uri="{C183D7F6-B498-43B3-948B-1728B52AA6E4}">
                <adec:decorative xmlns:adec="http://schemas.microsoft.com/office/drawing/2017/decorative" val="1"/>
              </a:ext>
            </a:extLst>
          </p:cNvPr>
          <p:cNvGrpSpPr/>
          <p:nvPr/>
        </p:nvGrpSpPr>
        <p:grpSpPr>
          <a:xfrm>
            <a:off x="360000" y="3675985"/>
            <a:ext cx="11504340" cy="424177"/>
            <a:chOff x="360000" y="3675985"/>
            <a:chExt cx="11504340" cy="424177"/>
          </a:xfrm>
        </p:grpSpPr>
        <p:cxnSp>
          <p:nvCxnSpPr>
            <p:cNvPr id="16" name="Straight Arrow Connector 15">
              <a:extLst>
                <a:ext uri="{FF2B5EF4-FFF2-40B4-BE49-F238E27FC236}">
                  <a16:creationId xmlns:a16="http://schemas.microsoft.com/office/drawing/2014/main" id="{86548100-90FA-ECFE-8183-6A214CE54566}"/>
                </a:ext>
                <a:ext uri="{C183D7F6-B498-43B3-948B-1728B52AA6E4}">
                  <adec:decorative xmlns:adec="http://schemas.microsoft.com/office/drawing/2017/decorative" val="1"/>
                </a:ext>
              </a:extLst>
            </p:cNvPr>
            <p:cNvCxnSpPr>
              <a:cxnSpLocks/>
            </p:cNvCxnSpPr>
            <p:nvPr/>
          </p:nvCxnSpPr>
          <p:spPr>
            <a:xfrm>
              <a:off x="360000" y="3888074"/>
              <a:ext cx="11504340"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088DE54-337D-BCC4-1D52-BE1ECA88943C}"/>
                </a:ext>
              </a:extLst>
            </p:cNvPr>
            <p:cNvCxnSpPr>
              <a:cxnSpLocks/>
            </p:cNvCxnSpPr>
            <p:nvPr/>
          </p:nvCxnSpPr>
          <p:spPr>
            <a:xfrm>
              <a:off x="2086288" y="3675985"/>
              <a:ext cx="0" cy="21208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5F1BC54-0AB5-C8D7-B1BE-A5D12DF47FF3}"/>
                </a:ext>
              </a:extLst>
            </p:cNvPr>
            <p:cNvCxnSpPr>
              <a:cxnSpLocks/>
              <a:endCxn id="11" idx="0"/>
            </p:cNvCxnSpPr>
            <p:nvPr/>
          </p:nvCxnSpPr>
          <p:spPr>
            <a:xfrm>
              <a:off x="2575346" y="3888074"/>
              <a:ext cx="0" cy="2120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82D6C07-879F-9EBD-391D-ACF115598F5C}"/>
                </a:ext>
              </a:extLst>
            </p:cNvPr>
            <p:cNvCxnSpPr>
              <a:cxnSpLocks/>
            </p:cNvCxnSpPr>
            <p:nvPr/>
          </p:nvCxnSpPr>
          <p:spPr>
            <a:xfrm>
              <a:off x="5843428" y="3675985"/>
              <a:ext cx="0" cy="21208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EE0A0AA-C9A5-BFD2-C523-B180F6950C7F}"/>
                </a:ext>
              </a:extLst>
            </p:cNvPr>
            <p:cNvCxnSpPr>
              <a:cxnSpLocks/>
            </p:cNvCxnSpPr>
            <p:nvPr/>
          </p:nvCxnSpPr>
          <p:spPr>
            <a:xfrm>
              <a:off x="6327673" y="3888074"/>
              <a:ext cx="0" cy="2120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D8AC780-8932-A5F8-BAFE-FFE79ED2232A}"/>
                </a:ext>
              </a:extLst>
            </p:cNvPr>
            <p:cNvCxnSpPr>
              <a:cxnSpLocks/>
            </p:cNvCxnSpPr>
            <p:nvPr/>
          </p:nvCxnSpPr>
          <p:spPr>
            <a:xfrm>
              <a:off x="9595755" y="3675985"/>
              <a:ext cx="0" cy="21208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EC87BE2-F5D8-71CD-8D73-1C3AF3F8A13B}"/>
                </a:ext>
              </a:extLst>
            </p:cNvPr>
            <p:cNvCxnSpPr>
              <a:cxnSpLocks/>
            </p:cNvCxnSpPr>
            <p:nvPr/>
          </p:nvCxnSpPr>
          <p:spPr>
            <a:xfrm>
              <a:off x="10080000" y="3888074"/>
              <a:ext cx="0" cy="2120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1E810EBA-65BD-6DD9-B896-244A3081CA1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40</a:t>
            </a:fld>
            <a:endParaRPr lang="en-AU"/>
          </a:p>
        </p:txBody>
      </p:sp>
    </p:spTree>
    <p:extLst>
      <p:ext uri="{BB962C8B-B14F-4D97-AF65-F5344CB8AC3E}">
        <p14:creationId xmlns:p14="http://schemas.microsoft.com/office/powerpoint/2010/main" val="298877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39D07-6808-CA06-E2BF-79429BC5FD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8AFEA5A-9385-4566-5176-BD44B34013A2}"/>
              </a:ext>
            </a:extLst>
          </p:cNvPr>
          <p:cNvSpPr>
            <a:spLocks noGrp="1"/>
          </p:cNvSpPr>
          <p:nvPr>
            <p:ph type="title"/>
          </p:nvPr>
        </p:nvSpPr>
        <p:spPr/>
        <p:txBody>
          <a:bodyPr/>
          <a:lstStyle/>
          <a:p>
            <a:r>
              <a:rPr lang="en-AU" i="1" dirty="0"/>
              <a:t>Cinderella</a:t>
            </a:r>
            <a:r>
              <a:rPr lang="en-AU" dirty="0"/>
              <a:t> story points </a:t>
            </a:r>
            <a:r>
              <a:rPr lang="en-AU" sz="3600" dirty="0">
                <a:latin typeface="+mj-lt"/>
              </a:rPr>
              <a:t>–</a:t>
            </a:r>
            <a:r>
              <a:rPr lang="en-AU" dirty="0"/>
              <a:t> non-linear </a:t>
            </a:r>
            <a:endParaRPr lang="en-GB" dirty="0"/>
          </a:p>
        </p:txBody>
      </p:sp>
      <p:sp>
        <p:nvSpPr>
          <p:cNvPr id="33" name="Oval 32" descr="&quot;6.4b&quot;">
            <a:extLst>
              <a:ext uri="{FF2B5EF4-FFF2-40B4-BE49-F238E27FC236}">
                <a16:creationId xmlns:a16="http://schemas.microsoft.com/office/drawing/2014/main" id="{12F49574-AFEE-ED6C-56C1-7F4F28CBE425}"/>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6.4b</a:t>
            </a:r>
            <a:endParaRPr lang="en-GB" sz="1800" dirty="0"/>
          </a:p>
        </p:txBody>
      </p:sp>
      <p:grpSp>
        <p:nvGrpSpPr>
          <p:cNvPr id="5" name="Group 4">
            <a:extLst>
              <a:ext uri="{FF2B5EF4-FFF2-40B4-BE49-F238E27FC236}">
                <a16:creationId xmlns:a16="http://schemas.microsoft.com/office/drawing/2014/main" id="{9479CE69-DA6D-FC3B-4D7A-AED997E9A954}"/>
              </a:ext>
              <a:ext uri="{C183D7F6-B498-43B3-948B-1728B52AA6E4}">
                <adec:decorative xmlns:adec="http://schemas.microsoft.com/office/drawing/2017/decorative" val="1"/>
              </a:ext>
            </a:extLst>
          </p:cNvPr>
          <p:cNvGrpSpPr/>
          <p:nvPr/>
        </p:nvGrpSpPr>
        <p:grpSpPr>
          <a:xfrm>
            <a:off x="2152401" y="3650469"/>
            <a:ext cx="7927599" cy="477751"/>
            <a:chOff x="2152401" y="3650469"/>
            <a:chExt cx="7927599" cy="477751"/>
          </a:xfrm>
        </p:grpSpPr>
        <p:cxnSp>
          <p:nvCxnSpPr>
            <p:cNvPr id="28" name="Elbow Connector 27">
              <a:extLst>
                <a:ext uri="{FF2B5EF4-FFF2-40B4-BE49-F238E27FC236}">
                  <a16:creationId xmlns:a16="http://schemas.microsoft.com/office/drawing/2014/main" id="{04BF1E0A-B951-1D5F-BD72-FD08B1202064}"/>
                </a:ext>
              </a:extLst>
            </p:cNvPr>
            <p:cNvCxnSpPr>
              <a:cxnSpLocks/>
            </p:cNvCxnSpPr>
            <p:nvPr/>
          </p:nvCxnSpPr>
          <p:spPr>
            <a:xfrm rot="16200000" flipH="1">
              <a:off x="2009729" y="3793146"/>
              <a:ext cx="477744" cy="192400"/>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F53B5AF7-E622-8D81-080E-40596EF4D9E5}"/>
                </a:ext>
              </a:extLst>
            </p:cNvPr>
            <p:cNvCxnSpPr>
              <a:cxnSpLocks/>
            </p:cNvCxnSpPr>
            <p:nvPr/>
          </p:nvCxnSpPr>
          <p:spPr>
            <a:xfrm rot="5400000" flipH="1" flipV="1">
              <a:off x="3978127" y="2143814"/>
              <a:ext cx="477745" cy="3491062"/>
            </a:xfrm>
            <a:prstGeom prst="bentConnector3">
              <a:avLst>
                <a:gd name="adj1" fmla="val 50000"/>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F856038D-691C-FD88-AD81-842EAB6ACA36}"/>
                </a:ext>
              </a:extLst>
            </p:cNvPr>
            <p:cNvCxnSpPr>
              <a:cxnSpLocks/>
            </p:cNvCxnSpPr>
            <p:nvPr/>
          </p:nvCxnSpPr>
          <p:spPr>
            <a:xfrm rot="16200000" flipH="1">
              <a:off x="5890762" y="3839382"/>
              <a:ext cx="477747" cy="99925"/>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A3F95B32-F174-327A-E1ED-C416CFF67A0A}"/>
                </a:ext>
              </a:extLst>
            </p:cNvPr>
            <p:cNvCxnSpPr>
              <a:cxnSpLocks/>
            </p:cNvCxnSpPr>
            <p:nvPr/>
          </p:nvCxnSpPr>
          <p:spPr>
            <a:xfrm rot="5400000" flipH="1" flipV="1">
              <a:off x="7804791" y="2146384"/>
              <a:ext cx="477745" cy="3485927"/>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41">
              <a:extLst>
                <a:ext uri="{FF2B5EF4-FFF2-40B4-BE49-F238E27FC236}">
                  <a16:creationId xmlns:a16="http://schemas.microsoft.com/office/drawing/2014/main" id="{907CC608-85BF-A458-7B62-F4F8923FB9BA}"/>
                </a:ext>
              </a:extLst>
            </p:cNvPr>
            <p:cNvCxnSpPr>
              <a:cxnSpLocks/>
            </p:cNvCxnSpPr>
            <p:nvPr/>
          </p:nvCxnSpPr>
          <p:spPr>
            <a:xfrm rot="16200000" flipH="1">
              <a:off x="9768413" y="3816631"/>
              <a:ext cx="477749" cy="145425"/>
            </a:xfrm>
            <a:prstGeom prst="bentConnector3">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0D6049CA-8BA6-FCB6-0562-8DD88DB978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41</a:t>
            </a:fld>
            <a:endParaRPr lang="en-AU"/>
          </a:p>
        </p:txBody>
      </p:sp>
      <p:sp>
        <p:nvSpPr>
          <p:cNvPr id="24" name="TextBox 23">
            <a:extLst>
              <a:ext uri="{FF2B5EF4-FFF2-40B4-BE49-F238E27FC236}">
                <a16:creationId xmlns:a16="http://schemas.microsoft.com/office/drawing/2014/main" id="{5CBD0AF7-1BDA-3AB2-FFBD-8AF094BD456F}"/>
              </a:ext>
            </a:extLst>
          </p:cNvPr>
          <p:cNvSpPr txBox="1"/>
          <p:nvPr/>
        </p:nvSpPr>
        <p:spPr>
          <a:xfrm>
            <a:off x="4177344" y="1493380"/>
            <a:ext cx="3528000" cy="2160000"/>
          </a:xfrm>
          <a:prstGeom prst="roundRect">
            <a:avLst>
              <a:gd name="adj" fmla="val 7286"/>
            </a:avLst>
          </a:prstGeom>
          <a:solidFill>
            <a:srgbClr val="FFF4CF"/>
          </a:solidFill>
          <a:ln w="15875">
            <a:solidFill>
              <a:srgbClr val="FDE79A"/>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2800" b="1" i="0" u="none" strike="noStrike" cap="none" normalizeH="0" baseline="0" dirty="0">
                <a:ln>
                  <a:noFill/>
                </a:ln>
                <a:solidFill>
                  <a:schemeClr val="tx1"/>
                </a:solidFill>
                <a:effectLst/>
              </a:rPr>
              <a:t>3</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Cinderella’s hard </a:t>
            </a:r>
            <a:r>
              <a:rPr lang="en-US" altLang="en-US" sz="1800" b="1" dirty="0"/>
              <a:t>l</a:t>
            </a:r>
            <a:r>
              <a:rPr kumimoji="0" lang="en-US" altLang="en-US" sz="1800" b="1" i="0" u="none" strike="noStrike" cap="none" normalizeH="0" baseline="0" dirty="0">
                <a:ln>
                  <a:noFill/>
                </a:ln>
                <a:solidFill>
                  <a:schemeClr val="tx1"/>
                </a:solidFill>
                <a:effectLst/>
              </a:rPr>
              <a:t>ife</a:t>
            </a:r>
            <a:r>
              <a:rPr kumimoji="0" lang="en-US" altLang="en-US" sz="1800" b="0" i="0" u="none" strike="noStrike" cap="none" normalizeH="0" baseline="0" dirty="0">
                <a:ln>
                  <a:noFill/>
                </a:ln>
                <a:solidFill>
                  <a:schemeClr val="tx1"/>
                </a:solidFill>
                <a:effectLst/>
              </a:rPr>
              <a:t> </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Cinderella lives with her mean stepmother and stepsisters, who treat her badly.</a:t>
            </a:r>
          </a:p>
        </p:txBody>
      </p:sp>
      <p:sp>
        <p:nvSpPr>
          <p:cNvPr id="25" name="TextBox 24">
            <a:extLst>
              <a:ext uri="{FF2B5EF4-FFF2-40B4-BE49-F238E27FC236}">
                <a16:creationId xmlns:a16="http://schemas.microsoft.com/office/drawing/2014/main" id="{DB3C2A04-361A-9134-F70F-6D38528F1E19}"/>
              </a:ext>
            </a:extLst>
          </p:cNvPr>
          <p:cNvSpPr txBox="1"/>
          <p:nvPr/>
        </p:nvSpPr>
        <p:spPr>
          <a:xfrm>
            <a:off x="360000" y="1493380"/>
            <a:ext cx="3528000" cy="2160000"/>
          </a:xfrm>
          <a:prstGeom prst="roundRect">
            <a:avLst>
              <a:gd name="adj" fmla="val 7755"/>
            </a:avLst>
          </a:prstGeom>
          <a:solidFill>
            <a:srgbClr val="CBEDFD"/>
          </a:solidFill>
          <a:ln w="15875">
            <a:solidFill>
              <a:srgbClr val="8CE0FF"/>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2800" b="1" i="0" u="none" strike="noStrike" cap="none" normalizeH="0" baseline="0" dirty="0">
                <a:ln>
                  <a:noFill/>
                </a:ln>
                <a:solidFill>
                  <a:schemeClr val="tx1"/>
                </a:solidFill>
                <a:effectLst/>
              </a:rPr>
              <a:t>1</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The perfect </a:t>
            </a:r>
            <a:r>
              <a:rPr lang="en-US" altLang="en-US" sz="1800" b="1" dirty="0"/>
              <a:t>f</a:t>
            </a:r>
            <a:r>
              <a:rPr kumimoji="0" lang="en-US" altLang="en-US" sz="1800" b="1" i="0" u="none" strike="noStrike" cap="none" normalizeH="0" baseline="0" dirty="0">
                <a:ln>
                  <a:noFill/>
                </a:ln>
                <a:solidFill>
                  <a:schemeClr val="tx1"/>
                </a:solidFill>
                <a:effectLst/>
              </a:rPr>
              <a:t>it</a:t>
            </a:r>
            <a:endParaRPr lang="en-US" altLang="en-US" sz="1800" dirty="0"/>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Cinderella tries on the slipper, and it fits her perfectly.</a:t>
            </a:r>
          </a:p>
        </p:txBody>
      </p:sp>
      <p:sp>
        <p:nvSpPr>
          <p:cNvPr id="26" name="TextBox 25">
            <a:extLst>
              <a:ext uri="{FF2B5EF4-FFF2-40B4-BE49-F238E27FC236}">
                <a16:creationId xmlns:a16="http://schemas.microsoft.com/office/drawing/2014/main" id="{E562EDF5-65DD-FC2E-5871-66CB0592B330}"/>
              </a:ext>
            </a:extLst>
          </p:cNvPr>
          <p:cNvSpPr txBox="1"/>
          <p:nvPr/>
        </p:nvSpPr>
        <p:spPr>
          <a:xfrm>
            <a:off x="7994687" y="1493380"/>
            <a:ext cx="3528000" cy="2160000"/>
          </a:xfrm>
          <a:prstGeom prst="roundRect">
            <a:avLst>
              <a:gd name="adj" fmla="val 6817"/>
            </a:avLst>
          </a:prstGeom>
          <a:solidFill>
            <a:srgbClr val="E6E1FD"/>
          </a:solidFill>
          <a:ln w="15875">
            <a:solidFill>
              <a:srgbClr val="CEBFFF"/>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2800" b="1" i="0" u="none" strike="noStrike" cap="none" normalizeH="0" baseline="0" dirty="0">
                <a:ln>
                  <a:noFill/>
                </a:ln>
                <a:solidFill>
                  <a:schemeClr val="tx1"/>
                </a:solidFill>
                <a:effectLst/>
              </a:rPr>
              <a:t>5</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The search</a:t>
            </a:r>
            <a:r>
              <a:rPr kumimoji="0" lang="en-US" altLang="en-US" sz="1800" b="0" i="0" u="none" strike="noStrike" cap="none" normalizeH="0" baseline="0" dirty="0">
                <a:ln>
                  <a:noFill/>
                </a:ln>
                <a:solidFill>
                  <a:schemeClr val="tx1"/>
                </a:solidFill>
                <a:effectLst/>
              </a:rPr>
              <a:t> </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The prince looks for the young woman who fits the lost slipper.</a:t>
            </a:r>
          </a:p>
        </p:txBody>
      </p:sp>
      <p:sp>
        <p:nvSpPr>
          <p:cNvPr id="29" name="TextBox 28">
            <a:extLst>
              <a:ext uri="{FF2B5EF4-FFF2-40B4-BE49-F238E27FC236}">
                <a16:creationId xmlns:a16="http://schemas.microsoft.com/office/drawing/2014/main" id="{0C321EE4-9418-EDDD-76AB-3F80522C0504}"/>
              </a:ext>
            </a:extLst>
          </p:cNvPr>
          <p:cNvSpPr txBox="1"/>
          <p:nvPr/>
        </p:nvSpPr>
        <p:spPr>
          <a:xfrm>
            <a:off x="677227" y="4128218"/>
            <a:ext cx="3528000" cy="2160000"/>
          </a:xfrm>
          <a:prstGeom prst="roundRect">
            <a:avLst>
              <a:gd name="adj" fmla="val 5879"/>
            </a:avLst>
          </a:prstGeom>
          <a:solidFill>
            <a:srgbClr val="DBFADF"/>
          </a:solidFill>
          <a:ln w="15875">
            <a:solidFill>
              <a:srgbClr val="A8EDB3"/>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2800" b="1" i="0" u="none" strike="noStrike" cap="none" normalizeH="0" baseline="0" dirty="0">
                <a:ln>
                  <a:noFill/>
                </a:ln>
                <a:solidFill>
                  <a:schemeClr val="tx1"/>
                </a:solidFill>
                <a:effectLst/>
              </a:rPr>
              <a:t>2</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Happily,</a:t>
            </a:r>
            <a:r>
              <a:rPr lang="en-US" altLang="en-US" sz="1800" b="1" dirty="0"/>
              <a:t> </a:t>
            </a:r>
            <a:r>
              <a:rPr kumimoji="0" lang="en-US" altLang="en-US" sz="1800" b="1" i="0" u="none" strike="noStrike" cap="none" normalizeH="0" baseline="0" dirty="0">
                <a:ln>
                  <a:noFill/>
                </a:ln>
                <a:solidFill>
                  <a:schemeClr val="tx1"/>
                </a:solidFill>
                <a:effectLst/>
              </a:rPr>
              <a:t>ever </a:t>
            </a:r>
            <a:r>
              <a:rPr lang="en-US" altLang="en-US" sz="1800" b="1" dirty="0"/>
              <a:t>a</a:t>
            </a:r>
            <a:r>
              <a:rPr kumimoji="0" lang="en-US" altLang="en-US" sz="1800" b="1" i="0" u="none" strike="noStrike" cap="none" normalizeH="0" baseline="0" dirty="0">
                <a:ln>
                  <a:noFill/>
                </a:ln>
                <a:solidFill>
                  <a:schemeClr val="tx1"/>
                </a:solidFill>
                <a:effectLst/>
              </a:rPr>
              <a:t>fter</a:t>
            </a:r>
            <a:endParaRPr lang="en-US" altLang="en-US" sz="1800" dirty="0"/>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Cinderella marries the prince and is happy forever.</a:t>
            </a:r>
          </a:p>
        </p:txBody>
      </p:sp>
      <p:sp>
        <p:nvSpPr>
          <p:cNvPr id="31" name="TextBox 30">
            <a:extLst>
              <a:ext uri="{FF2B5EF4-FFF2-40B4-BE49-F238E27FC236}">
                <a16:creationId xmlns:a16="http://schemas.microsoft.com/office/drawing/2014/main" id="{35EFC42B-9C3D-18ED-13D3-1EDDC632625A}"/>
              </a:ext>
            </a:extLst>
          </p:cNvPr>
          <p:cNvSpPr txBox="1"/>
          <p:nvPr/>
        </p:nvSpPr>
        <p:spPr>
          <a:xfrm>
            <a:off x="4498600" y="4124619"/>
            <a:ext cx="3528000" cy="2160000"/>
          </a:xfrm>
          <a:prstGeom prst="roundRect">
            <a:avLst>
              <a:gd name="adj" fmla="val 8224"/>
            </a:avLst>
          </a:prstGeom>
          <a:solidFill>
            <a:srgbClr val="FDDEF2"/>
          </a:solidFill>
          <a:ln w="15875">
            <a:solidFill>
              <a:srgbClr val="FFB8C1"/>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2800" b="1" i="0" u="none" strike="noStrike" cap="none" normalizeH="0" baseline="0" dirty="0">
                <a:ln>
                  <a:noFill/>
                </a:ln>
                <a:solidFill>
                  <a:schemeClr val="tx1"/>
                </a:solidFill>
                <a:effectLst/>
              </a:rPr>
              <a:t>4</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The </a:t>
            </a:r>
            <a:r>
              <a:rPr lang="en-US" altLang="en-US" sz="1800" b="1" dirty="0"/>
              <a:t>b</a:t>
            </a:r>
            <a:r>
              <a:rPr kumimoji="0" lang="en-US" altLang="en-US" sz="1800" b="1" i="0" u="none" strike="noStrike" cap="none" normalizeH="0" baseline="0" dirty="0">
                <a:ln>
                  <a:noFill/>
                </a:ln>
                <a:solidFill>
                  <a:schemeClr val="tx1"/>
                </a:solidFill>
                <a:effectLst/>
              </a:rPr>
              <a:t>all</a:t>
            </a:r>
            <a:endParaRPr lang="en-US" altLang="en-US" sz="1800" dirty="0"/>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Cinderella dances with the prince but runs away at midnight, leaving a glass slipper behind.</a:t>
            </a:r>
          </a:p>
        </p:txBody>
      </p:sp>
      <p:sp>
        <p:nvSpPr>
          <p:cNvPr id="32" name="TextBox 31">
            <a:extLst>
              <a:ext uri="{FF2B5EF4-FFF2-40B4-BE49-F238E27FC236}">
                <a16:creationId xmlns:a16="http://schemas.microsoft.com/office/drawing/2014/main" id="{C15A3B6C-C7D7-B472-E0AB-64B1D030BF8B}"/>
              </a:ext>
            </a:extLst>
          </p:cNvPr>
          <p:cNvSpPr txBox="1"/>
          <p:nvPr/>
        </p:nvSpPr>
        <p:spPr>
          <a:xfrm>
            <a:off x="8316000" y="4124619"/>
            <a:ext cx="3528000" cy="2160000"/>
          </a:xfrm>
          <a:prstGeom prst="roundRect">
            <a:avLst>
              <a:gd name="adj" fmla="val 6348"/>
            </a:avLst>
          </a:prstGeom>
          <a:solidFill>
            <a:srgbClr val="FDEDDF"/>
          </a:solidFill>
          <a:ln w="15875">
            <a:solidFill>
              <a:srgbClr val="FFCE99"/>
            </a:solidFill>
          </a:ln>
        </p:spPr>
        <p:txBody>
          <a:bodyPr wrap="square" lIns="108000" tIns="108000" rIns="108000" bIns="108000" rtlCol="0" anchor="ctr">
            <a:noAutofit/>
          </a:bodyPr>
          <a:lstStyle/>
          <a:p>
            <a:pPr algn="ctr" defTabSz="914400" eaLnBrk="0" fontAlgn="base" hangingPunct="0">
              <a:lnSpc>
                <a:spcPct val="114000"/>
              </a:lnSpc>
              <a:spcBef>
                <a:spcPct val="0"/>
              </a:spcBef>
              <a:spcAft>
                <a:spcPct val="0"/>
              </a:spcAft>
            </a:pPr>
            <a:r>
              <a:rPr kumimoji="0" lang="en-US" altLang="en-US" sz="2800" b="1" i="0" u="none" strike="noStrike" cap="none" normalizeH="0" baseline="0" dirty="0">
                <a:ln>
                  <a:noFill/>
                </a:ln>
                <a:solidFill>
                  <a:schemeClr val="tx1"/>
                </a:solidFill>
                <a:effectLst/>
              </a:rPr>
              <a:t>6</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The magic </a:t>
            </a:r>
            <a:r>
              <a:rPr lang="en-US" altLang="en-US" sz="1800" b="1" dirty="0"/>
              <a:t>g</a:t>
            </a:r>
            <a:r>
              <a:rPr kumimoji="0" lang="en-US" altLang="en-US" sz="1800" b="1" i="0" u="none" strike="noStrike" cap="none" normalizeH="0" baseline="0" dirty="0">
                <a:ln>
                  <a:noFill/>
                </a:ln>
                <a:solidFill>
                  <a:schemeClr val="tx1"/>
                </a:solidFill>
                <a:effectLst/>
              </a:rPr>
              <a:t>ift</a:t>
            </a:r>
            <a:r>
              <a:rPr kumimoji="0" lang="en-US" altLang="en-US" sz="1800" b="0" i="0" u="none" strike="noStrike" cap="none" normalizeH="0" baseline="0" dirty="0">
                <a:ln>
                  <a:noFill/>
                </a:ln>
                <a:solidFill>
                  <a:schemeClr val="tx1"/>
                </a:solidFill>
                <a:effectLst/>
              </a:rPr>
              <a:t> </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A fairy godmother gives Cinderella a beautiful dress and glass slippers to go to the ball.</a:t>
            </a:r>
          </a:p>
        </p:txBody>
      </p:sp>
    </p:spTree>
    <p:extLst>
      <p:ext uri="{BB962C8B-B14F-4D97-AF65-F5344CB8AC3E}">
        <p14:creationId xmlns:p14="http://schemas.microsoft.com/office/powerpoint/2010/main" val="344407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401E6-A43B-939E-6631-818F816484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95FF10-304D-11CA-9BCA-94EE2CFA74C9}"/>
              </a:ext>
            </a:extLst>
          </p:cNvPr>
          <p:cNvSpPr>
            <a:spLocks noGrp="1"/>
          </p:cNvSpPr>
          <p:nvPr>
            <p:ph type="title"/>
          </p:nvPr>
        </p:nvSpPr>
        <p:spPr/>
        <p:txBody>
          <a:bodyPr/>
          <a:lstStyle/>
          <a:p>
            <a:r>
              <a:rPr lang="en-AU" i="1" dirty="0"/>
              <a:t>Cinderella</a:t>
            </a:r>
            <a:r>
              <a:rPr lang="en-AU" dirty="0"/>
              <a:t> story points </a:t>
            </a:r>
            <a:r>
              <a:rPr lang="en-AU" sz="3600" dirty="0">
                <a:latin typeface="+mj-lt"/>
              </a:rPr>
              <a:t>–</a:t>
            </a:r>
            <a:r>
              <a:rPr lang="en-AU" dirty="0"/>
              <a:t> cyclical</a:t>
            </a:r>
            <a:endParaRPr lang="en-GB" dirty="0"/>
          </a:p>
        </p:txBody>
      </p:sp>
      <p:sp>
        <p:nvSpPr>
          <p:cNvPr id="19" name="Oval 18" descr="&quot;6.4c&quot;">
            <a:extLst>
              <a:ext uri="{FF2B5EF4-FFF2-40B4-BE49-F238E27FC236}">
                <a16:creationId xmlns:a16="http://schemas.microsoft.com/office/drawing/2014/main" id="{CFC0C166-C1D9-490E-840D-F859230D6641}"/>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6.4c</a:t>
            </a:r>
            <a:endParaRPr lang="en-GB" sz="1800" dirty="0"/>
          </a:p>
        </p:txBody>
      </p:sp>
      <p:sp>
        <p:nvSpPr>
          <p:cNvPr id="20" name="TextBox 19">
            <a:extLst>
              <a:ext uri="{FF2B5EF4-FFF2-40B4-BE49-F238E27FC236}">
                <a16:creationId xmlns:a16="http://schemas.microsoft.com/office/drawing/2014/main" id="{9D9AAB37-7F55-5302-1AB2-976A9045ECD7}"/>
              </a:ext>
            </a:extLst>
          </p:cNvPr>
          <p:cNvSpPr txBox="1"/>
          <p:nvPr/>
        </p:nvSpPr>
        <p:spPr>
          <a:xfrm>
            <a:off x="258000" y="960299"/>
            <a:ext cx="11676000" cy="766293"/>
          </a:xfrm>
          <a:prstGeom prst="roundRect">
            <a:avLst>
              <a:gd name="adj" fmla="val 8154"/>
            </a:avLst>
          </a:prstGeom>
          <a:noFill/>
          <a:ln>
            <a:noFill/>
          </a:ln>
        </p:spPr>
        <p:txBody>
          <a:bodyPr wrap="square" lIns="144000" tIns="144000" rIns="144000" bIns="144000" rtlCol="0" anchor="ctr">
            <a:noAutofit/>
          </a:bodyPr>
          <a:lstStyle/>
          <a:p>
            <a:pPr>
              <a:lnSpc>
                <a:spcPct val="114000"/>
              </a:lnSpc>
            </a:pPr>
            <a:r>
              <a:rPr lang="en-AU" sz="1800" dirty="0"/>
              <a:t>The story must end where it began or suggest that the cycle could continue. This structure hints that the </a:t>
            </a:r>
            <a:br>
              <a:rPr lang="en-AU" sz="1800" dirty="0"/>
            </a:br>
            <a:r>
              <a:rPr lang="en-AU" sz="1800" dirty="0"/>
              <a:t>story could repeat for someone else, reinforcing the idea that kindness and transformation are ongoing themes.</a:t>
            </a:r>
          </a:p>
        </p:txBody>
      </p:sp>
      <p:sp>
        <p:nvSpPr>
          <p:cNvPr id="9" name="TextBox 8">
            <a:extLst>
              <a:ext uri="{FF2B5EF4-FFF2-40B4-BE49-F238E27FC236}">
                <a16:creationId xmlns:a16="http://schemas.microsoft.com/office/drawing/2014/main" id="{B4CA501B-7D92-FBD8-CDD7-7F823307E95A}"/>
              </a:ext>
            </a:extLst>
          </p:cNvPr>
          <p:cNvSpPr txBox="1"/>
          <p:nvPr/>
        </p:nvSpPr>
        <p:spPr>
          <a:xfrm>
            <a:off x="360001" y="3043340"/>
            <a:ext cx="2520000" cy="2098822"/>
          </a:xfrm>
          <a:prstGeom prst="roundRect">
            <a:avLst>
              <a:gd name="adj" fmla="val 6739"/>
            </a:avLst>
          </a:prstGeom>
          <a:solidFill>
            <a:srgbClr val="CBEDFD"/>
          </a:solidFill>
          <a:ln w="15875">
            <a:solidFill>
              <a:srgbClr val="8CE0FF"/>
            </a:solidFill>
          </a:ln>
        </p:spPr>
        <p:txBody>
          <a:bodyPr wrap="square" lIns="108000" tIns="108000" rIns="108000" bIns="108000" rtlCol="0" anchor="ctr">
            <a:noAutofit/>
          </a:bodyPr>
          <a:lstStyle/>
          <a:p>
            <a:pPr algn="ctr">
              <a:lnSpc>
                <a:spcPct val="114000"/>
              </a:lnSpc>
            </a:pPr>
            <a:r>
              <a:rPr lang="en-AU" sz="1600" b="1" dirty="0"/>
              <a:t>A new beginning</a:t>
            </a:r>
            <a:r>
              <a:rPr lang="en-AU" sz="1600" dirty="0"/>
              <a:t> </a:t>
            </a:r>
          </a:p>
          <a:p>
            <a:pPr algn="ctr">
              <a:lnSpc>
                <a:spcPct val="114000"/>
              </a:lnSpc>
            </a:pPr>
            <a:r>
              <a:rPr lang="en-AU" sz="1600" dirty="0"/>
              <a:t>The young woman, now a princess, welcomes those in need and helps the less fortunate.</a:t>
            </a:r>
          </a:p>
        </p:txBody>
      </p:sp>
      <p:sp>
        <p:nvSpPr>
          <p:cNvPr id="12" name="TextBox 11">
            <a:extLst>
              <a:ext uri="{FF2B5EF4-FFF2-40B4-BE49-F238E27FC236}">
                <a16:creationId xmlns:a16="http://schemas.microsoft.com/office/drawing/2014/main" id="{37769C9C-D2B4-D65F-46DA-F0CD8AC172FC}"/>
              </a:ext>
            </a:extLst>
          </p:cNvPr>
          <p:cNvSpPr txBox="1"/>
          <p:nvPr/>
        </p:nvSpPr>
        <p:spPr>
          <a:xfrm>
            <a:off x="3155651" y="1860299"/>
            <a:ext cx="2880000" cy="1836000"/>
          </a:xfrm>
          <a:prstGeom prst="roundRect">
            <a:avLst>
              <a:gd name="adj" fmla="val 6066"/>
            </a:avLst>
          </a:prstGeom>
          <a:solidFill>
            <a:srgbClr val="DBFADF"/>
          </a:solidFill>
          <a:ln w="15875">
            <a:solidFill>
              <a:srgbClr val="A8EDB3"/>
            </a:solidFill>
          </a:ln>
        </p:spPr>
        <p:txBody>
          <a:bodyPr wrap="square" lIns="108000" tIns="108000" rIns="108000" bIns="108000" rtlCol="0" anchor="ctr">
            <a:noAutofit/>
          </a:bodyPr>
          <a:lstStyle/>
          <a:p>
            <a:pPr algn="ctr">
              <a:lnSpc>
                <a:spcPct val="114000"/>
              </a:lnSpc>
            </a:pPr>
            <a:r>
              <a:rPr lang="en-AU" sz="1600" b="1" dirty="0"/>
              <a:t>The cycle continues</a:t>
            </a:r>
            <a:r>
              <a:rPr lang="en-AU" sz="1600" dirty="0"/>
              <a:t> Another young woman, mistreated and overlooked, gazes at the palace, dreaming of a better life—just as Cinderella once did.</a:t>
            </a:r>
          </a:p>
        </p:txBody>
      </p:sp>
      <p:sp>
        <p:nvSpPr>
          <p:cNvPr id="7" name="TextBox 6">
            <a:extLst>
              <a:ext uri="{FF2B5EF4-FFF2-40B4-BE49-F238E27FC236}">
                <a16:creationId xmlns:a16="http://schemas.microsoft.com/office/drawing/2014/main" id="{72544EBD-FD19-68A3-5D06-6F9F54B32F3C}"/>
              </a:ext>
            </a:extLst>
          </p:cNvPr>
          <p:cNvSpPr txBox="1"/>
          <p:nvPr/>
        </p:nvSpPr>
        <p:spPr>
          <a:xfrm>
            <a:off x="6311302" y="1860299"/>
            <a:ext cx="2880000" cy="1836000"/>
          </a:xfrm>
          <a:prstGeom prst="roundRect">
            <a:avLst>
              <a:gd name="adj" fmla="val 4589"/>
            </a:avLst>
          </a:prstGeom>
          <a:solidFill>
            <a:srgbClr val="FFF4CF"/>
          </a:solidFill>
          <a:ln w="15875">
            <a:solidFill>
              <a:srgbClr val="FDE79A"/>
            </a:solidFill>
          </a:ln>
        </p:spPr>
        <p:txBody>
          <a:bodyPr wrap="square" lIns="108000" tIns="108000" rIns="108000" bIns="108000" rtlCol="0" anchor="ctr">
            <a:noAutofit/>
          </a:bodyPr>
          <a:lstStyle/>
          <a:p>
            <a:pPr algn="ctr" defTabSz="914400" eaLnBrk="0" fontAlgn="base" hangingPunct="0">
              <a:lnSpc>
                <a:spcPct val="114000"/>
              </a:lnSpc>
              <a:spcBef>
                <a:spcPct val="0"/>
              </a:spcBef>
              <a:spcAft>
                <a:spcPct val="0"/>
              </a:spcAft>
            </a:pPr>
            <a:r>
              <a:rPr lang="en-AU" sz="1600" b="1" dirty="0"/>
              <a:t>A young woman’s hard life</a:t>
            </a:r>
            <a:r>
              <a:rPr lang="en-AU" sz="1600" dirty="0"/>
              <a:t> </a:t>
            </a:r>
          </a:p>
          <a:p>
            <a:pPr algn="ctr" defTabSz="914400" eaLnBrk="0" fontAlgn="base" hangingPunct="0">
              <a:lnSpc>
                <a:spcPct val="114000"/>
              </a:lnSpc>
              <a:spcBef>
                <a:spcPct val="0"/>
              </a:spcBef>
              <a:spcAft>
                <a:spcPct val="0"/>
              </a:spcAft>
            </a:pPr>
            <a:r>
              <a:rPr lang="en-AU" sz="1600" dirty="0"/>
              <a:t>A young woman is mistreated by her family, forced to do chores and live in hardship.</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0AABAC53-AFD8-C394-73E1-59E1B59C4F98}"/>
              </a:ext>
            </a:extLst>
          </p:cNvPr>
          <p:cNvSpPr txBox="1"/>
          <p:nvPr/>
        </p:nvSpPr>
        <p:spPr>
          <a:xfrm>
            <a:off x="9466954" y="3043340"/>
            <a:ext cx="2520000" cy="2098822"/>
          </a:xfrm>
          <a:prstGeom prst="roundRect">
            <a:avLst>
              <a:gd name="adj" fmla="val 5746"/>
            </a:avLst>
          </a:prstGeom>
          <a:solidFill>
            <a:srgbClr val="FDEDDF"/>
          </a:solidFill>
          <a:ln w="15875">
            <a:solidFill>
              <a:srgbClr val="FFCE99"/>
            </a:solidFill>
          </a:ln>
        </p:spPr>
        <p:txBody>
          <a:bodyPr wrap="square" lIns="108000" tIns="108000" rIns="108000" bIns="108000" rtlCol="0" anchor="ctr">
            <a:noAutofit/>
          </a:bodyPr>
          <a:lstStyle/>
          <a:p>
            <a:pPr algn="ctr">
              <a:lnSpc>
                <a:spcPct val="114000"/>
              </a:lnSpc>
            </a:pPr>
            <a:r>
              <a:rPr lang="en-AU" sz="1600" b="1" dirty="0"/>
              <a:t>A magical chance</a:t>
            </a:r>
          </a:p>
          <a:p>
            <a:pPr algn="ctr">
              <a:lnSpc>
                <a:spcPct val="114000"/>
              </a:lnSpc>
            </a:pPr>
            <a:r>
              <a:rPr lang="en-AU" sz="1600" dirty="0"/>
              <a:t>A fairy godmother helps the young woman attend the royal ball, where she meets the prince.</a:t>
            </a:r>
          </a:p>
        </p:txBody>
      </p:sp>
      <p:sp>
        <p:nvSpPr>
          <p:cNvPr id="8" name="TextBox 7">
            <a:extLst>
              <a:ext uri="{FF2B5EF4-FFF2-40B4-BE49-F238E27FC236}">
                <a16:creationId xmlns:a16="http://schemas.microsoft.com/office/drawing/2014/main" id="{92C34AD6-2AB6-577F-51D8-DF5010F6B1EB}"/>
              </a:ext>
            </a:extLst>
          </p:cNvPr>
          <p:cNvSpPr txBox="1"/>
          <p:nvPr/>
        </p:nvSpPr>
        <p:spPr>
          <a:xfrm>
            <a:off x="6311302" y="4486085"/>
            <a:ext cx="2880000" cy="1836000"/>
          </a:xfrm>
          <a:prstGeom prst="roundRect">
            <a:avLst>
              <a:gd name="adj" fmla="val 6739"/>
            </a:avLst>
          </a:prstGeom>
          <a:solidFill>
            <a:srgbClr val="FFE6EA"/>
          </a:solidFill>
          <a:ln w="15875">
            <a:solidFill>
              <a:srgbClr val="FFB8C1"/>
            </a:solidFill>
          </a:ln>
        </p:spPr>
        <p:txBody>
          <a:bodyPr wrap="square" lIns="108000" tIns="108000" rIns="108000" bIns="108000" rtlCol="0" anchor="ctr">
            <a:noAutofit/>
          </a:bodyPr>
          <a:lstStyle/>
          <a:p>
            <a:pPr algn="ctr">
              <a:lnSpc>
                <a:spcPct val="114000"/>
              </a:lnSpc>
            </a:pPr>
            <a:r>
              <a:rPr lang="en-AU" sz="1600" b="1"/>
              <a:t>The escape</a:t>
            </a:r>
            <a:r>
              <a:rPr lang="en-AU" sz="1600"/>
              <a:t> </a:t>
            </a:r>
          </a:p>
          <a:p>
            <a:pPr algn="ctr">
              <a:lnSpc>
                <a:spcPct val="114000"/>
              </a:lnSpc>
            </a:pPr>
            <a:r>
              <a:rPr lang="en-AU" sz="1600"/>
              <a:t>At midnight, the young woman flees, leaving behind a glass slipper.</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a:ln>
                  <a:noFill/>
                </a:ln>
                <a:solidFill>
                  <a:schemeClr val="tx1"/>
                </a:solidFill>
                <a:effectLst/>
                <a:latin typeface="Arial" panose="020B0604020202020204" pitchFamily="34" charset="0"/>
              </a:rPr>
              <a:t>glass slipper behind.</a:t>
            </a:r>
          </a:p>
        </p:txBody>
      </p:sp>
      <p:sp>
        <p:nvSpPr>
          <p:cNvPr id="11" name="TextBox 10">
            <a:extLst>
              <a:ext uri="{FF2B5EF4-FFF2-40B4-BE49-F238E27FC236}">
                <a16:creationId xmlns:a16="http://schemas.microsoft.com/office/drawing/2014/main" id="{D9E52B45-F4FC-323A-5A8C-BEF375EC5AF9}"/>
              </a:ext>
            </a:extLst>
          </p:cNvPr>
          <p:cNvSpPr txBox="1"/>
          <p:nvPr/>
        </p:nvSpPr>
        <p:spPr>
          <a:xfrm>
            <a:off x="3155651" y="4486085"/>
            <a:ext cx="2880000" cy="1836000"/>
          </a:xfrm>
          <a:prstGeom prst="roundRect">
            <a:avLst>
              <a:gd name="adj" fmla="val 6464"/>
            </a:avLst>
          </a:prstGeom>
          <a:solidFill>
            <a:srgbClr val="E6E1FD"/>
          </a:solidFill>
          <a:ln w="15875">
            <a:solidFill>
              <a:srgbClr val="CEBFFF"/>
            </a:solidFill>
          </a:ln>
        </p:spPr>
        <p:txBody>
          <a:bodyPr wrap="square" lIns="108000" tIns="108000" rIns="108000" bIns="108000" rtlCol="0" anchor="ctr">
            <a:noAutofit/>
          </a:bodyPr>
          <a:lstStyle/>
          <a:p>
            <a:pPr algn="ctr">
              <a:lnSpc>
                <a:spcPct val="114000"/>
              </a:lnSpc>
            </a:pPr>
            <a:r>
              <a:rPr lang="en-AU" sz="1600" b="1" dirty="0"/>
              <a:t>The search and discovery</a:t>
            </a:r>
            <a:r>
              <a:rPr lang="en-AU" sz="1600" dirty="0"/>
              <a:t> </a:t>
            </a:r>
          </a:p>
          <a:p>
            <a:pPr algn="ctr">
              <a:lnSpc>
                <a:spcPct val="114000"/>
              </a:lnSpc>
            </a:pPr>
            <a:r>
              <a:rPr lang="en-AU" sz="1600" dirty="0"/>
              <a:t>The prince finds the young woman and they marry, bringing them both happiness.</a:t>
            </a:r>
          </a:p>
        </p:txBody>
      </p:sp>
      <p:grpSp>
        <p:nvGrpSpPr>
          <p:cNvPr id="48" name="Group 47">
            <a:extLst>
              <a:ext uri="{FF2B5EF4-FFF2-40B4-BE49-F238E27FC236}">
                <a16:creationId xmlns:a16="http://schemas.microsoft.com/office/drawing/2014/main" id="{5AFD27F1-D181-4EDE-F8B3-9628C7657D86}"/>
              </a:ext>
              <a:ext uri="{C183D7F6-B498-43B3-948B-1728B52AA6E4}">
                <adec:decorative xmlns:adec="http://schemas.microsoft.com/office/drawing/2017/decorative" val="1"/>
              </a:ext>
            </a:extLst>
          </p:cNvPr>
          <p:cNvGrpSpPr/>
          <p:nvPr/>
        </p:nvGrpSpPr>
        <p:grpSpPr>
          <a:xfrm>
            <a:off x="1620001" y="2501143"/>
            <a:ext cx="9106954" cy="3396557"/>
            <a:chOff x="1620001" y="2501143"/>
            <a:chExt cx="9106954" cy="3396557"/>
          </a:xfrm>
        </p:grpSpPr>
        <p:cxnSp>
          <p:nvCxnSpPr>
            <p:cNvPr id="6" name="Curved Connector 5">
              <a:extLst>
                <a:ext uri="{FF2B5EF4-FFF2-40B4-BE49-F238E27FC236}">
                  <a16:creationId xmlns:a16="http://schemas.microsoft.com/office/drawing/2014/main" id="{2E53E974-10A4-64DA-FEA0-EA3AEEA07B5C}"/>
                </a:ext>
              </a:extLst>
            </p:cNvPr>
            <p:cNvCxnSpPr>
              <a:cxnSpLocks/>
              <a:stCxn id="9" idx="0"/>
            </p:cNvCxnSpPr>
            <p:nvPr/>
          </p:nvCxnSpPr>
          <p:spPr>
            <a:xfrm rot="5400000" flipH="1" flipV="1">
              <a:off x="2124345" y="2012034"/>
              <a:ext cx="526962" cy="1535650"/>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7E9859C-B096-C369-58D7-51CD217F1F1E}"/>
                </a:ext>
              </a:extLst>
            </p:cNvPr>
            <p:cNvCxnSpPr>
              <a:cxnSpLocks/>
            </p:cNvCxnSpPr>
            <p:nvPr/>
          </p:nvCxnSpPr>
          <p:spPr>
            <a:xfrm>
              <a:off x="6035651" y="2501143"/>
              <a:ext cx="27565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a:extLst>
                <a:ext uri="{FF2B5EF4-FFF2-40B4-BE49-F238E27FC236}">
                  <a16:creationId xmlns:a16="http://schemas.microsoft.com/office/drawing/2014/main" id="{CB3FB18D-5D43-768D-0138-ACDB7F8FCC7E}"/>
                </a:ext>
              </a:extLst>
            </p:cNvPr>
            <p:cNvCxnSpPr>
              <a:cxnSpLocks/>
              <a:endCxn id="10" idx="0"/>
            </p:cNvCxnSpPr>
            <p:nvPr/>
          </p:nvCxnSpPr>
          <p:spPr>
            <a:xfrm>
              <a:off x="9191302" y="2516378"/>
              <a:ext cx="1535652" cy="526962"/>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32">
              <a:extLst>
                <a:ext uri="{FF2B5EF4-FFF2-40B4-BE49-F238E27FC236}">
                  <a16:creationId xmlns:a16="http://schemas.microsoft.com/office/drawing/2014/main" id="{917D1B46-1EFF-6767-AE45-5FF1E074F6C6}"/>
                </a:ext>
              </a:extLst>
            </p:cNvPr>
            <p:cNvCxnSpPr>
              <a:endCxn id="9" idx="2"/>
            </p:cNvCxnSpPr>
            <p:nvPr/>
          </p:nvCxnSpPr>
          <p:spPr>
            <a:xfrm rot="10800000">
              <a:off x="1620001" y="5142162"/>
              <a:ext cx="1535650" cy="730132"/>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a:extLst>
                <a:ext uri="{FF2B5EF4-FFF2-40B4-BE49-F238E27FC236}">
                  <a16:creationId xmlns:a16="http://schemas.microsoft.com/office/drawing/2014/main" id="{09650DD5-EC93-7C97-5C5F-B67C246BFEF6}"/>
                </a:ext>
              </a:extLst>
            </p:cNvPr>
            <p:cNvCxnSpPr>
              <a:stCxn id="10" idx="2"/>
            </p:cNvCxnSpPr>
            <p:nvPr/>
          </p:nvCxnSpPr>
          <p:spPr>
            <a:xfrm rot="5400000">
              <a:off x="9581359" y="4752105"/>
              <a:ext cx="755539" cy="1535652"/>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50C0F6D-3DB7-64F7-9E0B-8C1113F181C6}"/>
                </a:ext>
              </a:extLst>
            </p:cNvPr>
            <p:cNvCxnSpPr/>
            <p:nvPr/>
          </p:nvCxnSpPr>
          <p:spPr>
            <a:xfrm flipH="1">
              <a:off x="6035651" y="5863905"/>
              <a:ext cx="27565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DDCBD95A-BF10-2E22-20E5-B222B89F6B1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42</a:t>
            </a:fld>
            <a:endParaRPr lang="en-AU"/>
          </a:p>
        </p:txBody>
      </p:sp>
    </p:spTree>
    <p:extLst>
      <p:ext uri="{BB962C8B-B14F-4D97-AF65-F5344CB8AC3E}">
        <p14:creationId xmlns:p14="http://schemas.microsoft.com/office/powerpoint/2010/main" val="154262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2AE70-D92E-0DAC-E934-953BD0B044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A49C98-C596-5DE1-B194-13128104A7CE}"/>
              </a:ext>
            </a:extLst>
          </p:cNvPr>
          <p:cNvSpPr>
            <a:spLocks noGrp="1"/>
          </p:cNvSpPr>
          <p:nvPr>
            <p:ph type="title"/>
          </p:nvPr>
        </p:nvSpPr>
        <p:spPr/>
        <p:txBody>
          <a:bodyPr/>
          <a:lstStyle/>
          <a:p>
            <a:r>
              <a:rPr lang="en-AU" i="1"/>
              <a:t>Cinderella</a:t>
            </a:r>
            <a:r>
              <a:rPr lang="en-AU"/>
              <a:t> story points </a:t>
            </a:r>
            <a:r>
              <a:rPr lang="en-AU" sz="3600">
                <a:latin typeface="+mj-lt"/>
              </a:rPr>
              <a:t>–</a:t>
            </a:r>
            <a:r>
              <a:rPr lang="en-AU"/>
              <a:t> episodic</a:t>
            </a:r>
            <a:endParaRPr lang="en-GB"/>
          </a:p>
        </p:txBody>
      </p:sp>
      <p:sp>
        <p:nvSpPr>
          <p:cNvPr id="5" name="Oval 4" descr="&quot;6.4d&quot;">
            <a:extLst>
              <a:ext uri="{FF2B5EF4-FFF2-40B4-BE49-F238E27FC236}">
                <a16:creationId xmlns:a16="http://schemas.microsoft.com/office/drawing/2014/main" id="{447857E8-FE92-3F4A-18FE-795DAC6FBB2F}"/>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6.4d</a:t>
            </a:r>
            <a:endParaRPr lang="en-GB" sz="1800" dirty="0"/>
          </a:p>
        </p:txBody>
      </p:sp>
      <p:sp>
        <p:nvSpPr>
          <p:cNvPr id="7" name="TextBox 6">
            <a:extLst>
              <a:ext uri="{FF2B5EF4-FFF2-40B4-BE49-F238E27FC236}">
                <a16:creationId xmlns:a16="http://schemas.microsoft.com/office/drawing/2014/main" id="{BE98380B-48F6-EFE7-DA73-EEA54279D386}"/>
              </a:ext>
            </a:extLst>
          </p:cNvPr>
          <p:cNvSpPr txBox="1"/>
          <p:nvPr/>
        </p:nvSpPr>
        <p:spPr>
          <a:xfrm>
            <a:off x="258000" y="839567"/>
            <a:ext cx="11388568" cy="1055273"/>
          </a:xfrm>
          <a:prstGeom prst="roundRect">
            <a:avLst>
              <a:gd name="adj" fmla="val 8154"/>
            </a:avLst>
          </a:prstGeom>
          <a:noFill/>
          <a:ln>
            <a:noFill/>
          </a:ln>
        </p:spPr>
        <p:txBody>
          <a:bodyPr wrap="square" lIns="144000" tIns="144000" rIns="144000" bIns="144000" rtlCol="0" anchor="ctr">
            <a:noAutofit/>
          </a:bodyPr>
          <a:lstStyle/>
          <a:p>
            <a:pPr>
              <a:lnSpc>
                <a:spcPct val="114000"/>
              </a:lnSpc>
            </a:pPr>
            <a:r>
              <a:rPr lang="en-AU" sz="1800" dirty="0"/>
              <a:t>The events are out of order, making them feel more like a standalone moment rather than a cause-and-effect chain. There is a mixture of action and introspective episodes that could be rearranged and still make sense.</a:t>
            </a:r>
          </a:p>
        </p:txBody>
      </p:sp>
      <p:sp>
        <p:nvSpPr>
          <p:cNvPr id="11" name="TextBox 10">
            <a:extLst>
              <a:ext uri="{FF2B5EF4-FFF2-40B4-BE49-F238E27FC236}">
                <a16:creationId xmlns:a16="http://schemas.microsoft.com/office/drawing/2014/main" id="{9928CB44-4B3C-D65F-4F96-C866CF962E3F}"/>
              </a:ext>
            </a:extLst>
          </p:cNvPr>
          <p:cNvSpPr txBox="1"/>
          <p:nvPr/>
        </p:nvSpPr>
        <p:spPr>
          <a:xfrm>
            <a:off x="861753" y="2020753"/>
            <a:ext cx="3240000" cy="1944000"/>
          </a:xfrm>
          <a:prstGeom prst="roundRect">
            <a:avLst>
              <a:gd name="adj" fmla="val 6638"/>
            </a:avLst>
          </a:prstGeom>
          <a:solidFill>
            <a:srgbClr val="CBEDFD"/>
          </a:solidFill>
          <a:ln w="15875">
            <a:solidFill>
              <a:srgbClr val="8CE0FF"/>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A test of fate</a:t>
            </a:r>
            <a:endParaRPr lang="en-US" altLang="en-US" sz="1800" dirty="0"/>
          </a:p>
          <a:p>
            <a:pPr marL="0" marR="0" lvl="0" indent="0" algn="ctr" defTabSz="914400" rtl="0" eaLnBrk="0" fontAlgn="base" latinLnBrk="0" hangingPunct="0">
              <a:lnSpc>
                <a:spcPct val="114000"/>
              </a:lnSpc>
              <a:spcBef>
                <a:spcPct val="0"/>
              </a:spcBef>
              <a:spcAft>
                <a:spcPct val="0"/>
              </a:spcAft>
              <a:buClrTx/>
              <a:buSzTx/>
              <a:tabLst/>
            </a:pPr>
            <a:r>
              <a:rPr lang="en-AU" sz="1600" dirty="0"/>
              <a:t>The prince searches the kingdom for the young woman who fits the glass slipper, unaware of the struggles she has faced.</a:t>
            </a:r>
            <a:endParaRPr kumimoji="0" lang="en-US" altLang="en-US" sz="1600" b="0" i="0" u="none" strike="noStrike" cap="none" normalizeH="0" baseline="0" dirty="0">
              <a:ln>
                <a:noFill/>
              </a:ln>
              <a:solidFill>
                <a:schemeClr val="tx1"/>
              </a:solidFill>
              <a:effectLst/>
            </a:endParaRPr>
          </a:p>
        </p:txBody>
      </p:sp>
      <p:sp>
        <p:nvSpPr>
          <p:cNvPr id="14" name="TextBox 13">
            <a:extLst>
              <a:ext uri="{FF2B5EF4-FFF2-40B4-BE49-F238E27FC236}">
                <a16:creationId xmlns:a16="http://schemas.microsoft.com/office/drawing/2014/main" id="{EC29ADF2-28ED-ED8C-F520-2E225C899FE8}"/>
              </a:ext>
            </a:extLst>
          </p:cNvPr>
          <p:cNvSpPr txBox="1"/>
          <p:nvPr/>
        </p:nvSpPr>
        <p:spPr>
          <a:xfrm>
            <a:off x="4476000" y="2003884"/>
            <a:ext cx="3240000" cy="1944000"/>
          </a:xfrm>
          <a:prstGeom prst="roundRect">
            <a:avLst>
              <a:gd name="adj" fmla="val 4815"/>
            </a:avLst>
          </a:prstGeom>
          <a:solidFill>
            <a:srgbClr val="DBFADF"/>
          </a:solidFill>
          <a:ln w="15875">
            <a:solidFill>
              <a:srgbClr val="A8EDB3"/>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Life in the ashes</a:t>
            </a:r>
            <a:endParaRPr lang="en-US" altLang="en-US" sz="1800" dirty="0"/>
          </a:p>
          <a:p>
            <a:pPr marL="0" marR="0" lvl="0" indent="0" algn="ctr" defTabSz="914400" rtl="0" eaLnBrk="0" fontAlgn="base" latinLnBrk="0" hangingPunct="0">
              <a:lnSpc>
                <a:spcPct val="114000"/>
              </a:lnSpc>
              <a:spcBef>
                <a:spcPct val="0"/>
              </a:spcBef>
              <a:spcAft>
                <a:spcPct val="0"/>
              </a:spcAft>
              <a:buClrTx/>
              <a:buSzTx/>
              <a:tabLst/>
            </a:pPr>
            <a:r>
              <a:rPr lang="en-AU" sz="1600" dirty="0"/>
              <a:t>Long before the ball, Cinderella lives as a servant in her own home, dreaming of a different life.</a:t>
            </a:r>
            <a:endParaRPr kumimoji="0" lang="en-US" altLang="en-US" sz="1600" b="0" i="0" u="none" strike="noStrike" cap="none" normalizeH="0" baseline="0" dirty="0">
              <a:ln>
                <a:noFill/>
              </a:ln>
              <a:solidFill>
                <a:schemeClr val="tx1"/>
              </a:solidFill>
              <a:effectLst/>
            </a:endParaRPr>
          </a:p>
        </p:txBody>
      </p:sp>
      <p:sp>
        <p:nvSpPr>
          <p:cNvPr id="9" name="TextBox 8">
            <a:extLst>
              <a:ext uri="{FF2B5EF4-FFF2-40B4-BE49-F238E27FC236}">
                <a16:creationId xmlns:a16="http://schemas.microsoft.com/office/drawing/2014/main" id="{5A5166E2-85F8-E7CF-6409-F338BFCAD67A}"/>
              </a:ext>
            </a:extLst>
          </p:cNvPr>
          <p:cNvSpPr txBox="1"/>
          <p:nvPr/>
        </p:nvSpPr>
        <p:spPr>
          <a:xfrm>
            <a:off x="8090247" y="2003884"/>
            <a:ext cx="3240000" cy="1944000"/>
          </a:xfrm>
          <a:prstGeom prst="roundRect">
            <a:avLst>
              <a:gd name="adj" fmla="val 5726"/>
            </a:avLst>
          </a:prstGeom>
          <a:solidFill>
            <a:srgbClr val="FFF4CF"/>
          </a:solidFill>
          <a:ln w="15875">
            <a:solidFill>
              <a:srgbClr val="FDE79A"/>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The dance and the escape</a:t>
            </a:r>
          </a:p>
          <a:p>
            <a:pPr marL="0" marR="0" lvl="0" indent="0" algn="ctr" defTabSz="914400" rtl="0" eaLnBrk="0" fontAlgn="base" latinLnBrk="0" hangingPunct="0">
              <a:lnSpc>
                <a:spcPct val="114000"/>
              </a:lnSpc>
              <a:spcBef>
                <a:spcPct val="0"/>
              </a:spcBef>
              <a:spcAft>
                <a:spcPct val="0"/>
              </a:spcAft>
              <a:buClrTx/>
              <a:buSzTx/>
              <a:tabLst/>
            </a:pPr>
            <a:r>
              <a:rPr lang="en-AU" sz="1600" dirty="0"/>
              <a:t>Cinderella arrives at the ball, captures the prince’s attention, but must flee at midnight, leaving behind a glass slipper.</a:t>
            </a:r>
            <a:endParaRPr kumimoji="0" lang="en-US" altLang="en-US" sz="1600" b="0" i="0" u="none" strike="noStrike" cap="none" normalizeH="0" baseline="0" dirty="0">
              <a:ln>
                <a:noFill/>
              </a:ln>
              <a:solidFill>
                <a:schemeClr val="tx1"/>
              </a:solidFill>
              <a:effectLst/>
            </a:endParaRPr>
          </a:p>
        </p:txBody>
      </p:sp>
      <p:sp>
        <p:nvSpPr>
          <p:cNvPr id="12" name="TextBox 11">
            <a:extLst>
              <a:ext uri="{FF2B5EF4-FFF2-40B4-BE49-F238E27FC236}">
                <a16:creationId xmlns:a16="http://schemas.microsoft.com/office/drawing/2014/main" id="{493C87F1-6089-9CEB-9A81-0A745CFAA49D}"/>
              </a:ext>
            </a:extLst>
          </p:cNvPr>
          <p:cNvSpPr txBox="1"/>
          <p:nvPr/>
        </p:nvSpPr>
        <p:spPr>
          <a:xfrm>
            <a:off x="882821" y="4221476"/>
            <a:ext cx="3240000" cy="1944000"/>
          </a:xfrm>
          <a:prstGeom prst="roundRect">
            <a:avLst>
              <a:gd name="adj" fmla="val 4359"/>
            </a:avLst>
          </a:prstGeom>
          <a:solidFill>
            <a:srgbClr val="FDEDDF"/>
          </a:solidFill>
          <a:ln w="15875">
            <a:solidFill>
              <a:srgbClr val="FFCE99"/>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A mysterious invitation</a:t>
            </a:r>
            <a:endParaRPr kumimoji="0" lang="en-US" altLang="en-US" sz="1800" b="0" i="0" u="none" strike="noStrike" cap="none" normalizeH="0" baseline="0" dirty="0">
              <a:ln>
                <a:noFill/>
              </a:ln>
              <a:solidFill>
                <a:schemeClr val="tx1"/>
              </a:solidFill>
              <a:effectLst/>
            </a:endParaRPr>
          </a:p>
          <a:p>
            <a:pPr marL="0" marR="0" lvl="0" indent="0" algn="ctr" defTabSz="914400" rtl="0" eaLnBrk="0" fontAlgn="base" latinLnBrk="0" hangingPunct="0">
              <a:lnSpc>
                <a:spcPct val="114000"/>
              </a:lnSpc>
              <a:spcBef>
                <a:spcPct val="0"/>
              </a:spcBef>
              <a:spcAft>
                <a:spcPct val="0"/>
              </a:spcAft>
              <a:buClrTx/>
              <a:buSzTx/>
              <a:tabLst/>
            </a:pPr>
            <a:r>
              <a:rPr lang="en-AU" sz="1600" dirty="0"/>
              <a:t>The announcement of the royal ball spreads across the kingdom, but Cinderella’s stepfamily laughs at the idea of her attending.</a:t>
            </a:r>
            <a:endParaRPr kumimoji="0" lang="en-US" altLang="en-US" sz="1600" b="0" i="0" u="none" strike="noStrike" cap="none" normalizeH="0" baseline="0" dirty="0">
              <a:ln>
                <a:noFill/>
              </a:ln>
              <a:solidFill>
                <a:schemeClr val="tx1"/>
              </a:solidFill>
              <a:effectLst/>
            </a:endParaRPr>
          </a:p>
        </p:txBody>
      </p:sp>
      <p:sp>
        <p:nvSpPr>
          <p:cNvPr id="13" name="TextBox 12">
            <a:extLst>
              <a:ext uri="{FF2B5EF4-FFF2-40B4-BE49-F238E27FC236}">
                <a16:creationId xmlns:a16="http://schemas.microsoft.com/office/drawing/2014/main" id="{8F0B86F1-57D6-2A4A-A713-D2A70520FE5C}"/>
              </a:ext>
            </a:extLst>
          </p:cNvPr>
          <p:cNvSpPr txBox="1"/>
          <p:nvPr/>
        </p:nvSpPr>
        <p:spPr>
          <a:xfrm>
            <a:off x="4476000" y="4232839"/>
            <a:ext cx="3240000" cy="1944000"/>
          </a:xfrm>
          <a:prstGeom prst="roundRect">
            <a:avLst>
              <a:gd name="adj" fmla="val 4359"/>
            </a:avLst>
          </a:prstGeom>
          <a:solidFill>
            <a:srgbClr val="E6E1FD"/>
          </a:solidFill>
          <a:ln w="15875">
            <a:solidFill>
              <a:srgbClr val="CEBFFF"/>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A magical transformation</a:t>
            </a:r>
            <a:endParaRPr kumimoji="0" lang="en-US" altLang="en-US" sz="1800" b="0" i="0" u="none" strike="noStrike" cap="none" normalizeH="0" baseline="0" dirty="0">
              <a:ln>
                <a:noFill/>
              </a:ln>
              <a:solidFill>
                <a:schemeClr val="tx1"/>
              </a:solidFill>
              <a:effectLst/>
            </a:endParaRPr>
          </a:p>
          <a:p>
            <a:pPr marL="0" marR="0" lvl="0" indent="0" algn="ctr" defTabSz="914400" rtl="0" eaLnBrk="0" fontAlgn="base" latinLnBrk="0" hangingPunct="0">
              <a:lnSpc>
                <a:spcPct val="114000"/>
              </a:lnSpc>
              <a:spcBef>
                <a:spcPct val="0"/>
              </a:spcBef>
              <a:spcAft>
                <a:spcPct val="0"/>
              </a:spcAft>
              <a:buClrTx/>
              <a:buSzTx/>
              <a:tabLst/>
            </a:pPr>
            <a:r>
              <a:rPr lang="en-AU" sz="1600" dirty="0"/>
              <a:t>A fairy godmother grants Cinderella the chance to go to the ball, giving her a gown, glass slippers, and a carriage.</a:t>
            </a:r>
            <a:endParaRPr kumimoji="0" lang="en-US" altLang="en-US" sz="1600" b="0" i="0" u="none" strike="noStrike" cap="none" normalizeH="0" baseline="0" dirty="0">
              <a:ln>
                <a:noFill/>
              </a:ln>
              <a:solidFill>
                <a:schemeClr val="tx1"/>
              </a:solidFill>
              <a:effectLst/>
            </a:endParaRPr>
          </a:p>
        </p:txBody>
      </p:sp>
      <p:sp>
        <p:nvSpPr>
          <p:cNvPr id="10" name="TextBox 9">
            <a:extLst>
              <a:ext uri="{FF2B5EF4-FFF2-40B4-BE49-F238E27FC236}">
                <a16:creationId xmlns:a16="http://schemas.microsoft.com/office/drawing/2014/main" id="{52ABC301-C961-71A0-4A42-F047BFEABB28}"/>
              </a:ext>
            </a:extLst>
          </p:cNvPr>
          <p:cNvSpPr txBox="1"/>
          <p:nvPr/>
        </p:nvSpPr>
        <p:spPr>
          <a:xfrm>
            <a:off x="8069179" y="4221476"/>
            <a:ext cx="3240000" cy="1944000"/>
          </a:xfrm>
          <a:prstGeom prst="roundRect">
            <a:avLst>
              <a:gd name="adj" fmla="val 4359"/>
            </a:avLst>
          </a:prstGeom>
          <a:solidFill>
            <a:srgbClr val="FFE6EA"/>
          </a:solidFill>
          <a:ln w="15875">
            <a:solidFill>
              <a:srgbClr val="FFB8C1"/>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Dreams of something more</a:t>
            </a:r>
          </a:p>
          <a:p>
            <a:pPr marL="0" marR="0" lvl="0" indent="0" algn="ctr" defTabSz="914400" rtl="0" eaLnBrk="0" fontAlgn="base" latinLnBrk="0" hangingPunct="0">
              <a:lnSpc>
                <a:spcPct val="114000"/>
              </a:lnSpc>
              <a:spcBef>
                <a:spcPct val="0"/>
              </a:spcBef>
              <a:spcAft>
                <a:spcPct val="0"/>
              </a:spcAft>
              <a:buClrTx/>
              <a:buSzTx/>
              <a:tabLst/>
            </a:pPr>
            <a:r>
              <a:rPr lang="en-AU" sz="1600" dirty="0"/>
              <a:t>Sitting alone by the fire, Cinderella reflects on her past and wonders if she will always be trapped in this life.</a:t>
            </a:r>
            <a:endParaRPr kumimoji="0" lang="en-US" altLang="en-US" sz="1600" b="0" i="0" u="none" strike="noStrike" cap="none" normalizeH="0" baseline="0" dirty="0">
              <a:ln>
                <a:noFill/>
              </a:ln>
              <a:solidFill>
                <a:schemeClr val="tx1"/>
              </a:solidFill>
              <a:effectLst/>
            </a:endParaRPr>
          </a:p>
        </p:txBody>
      </p:sp>
      <p:sp>
        <p:nvSpPr>
          <p:cNvPr id="2" name="Slide Number Placeholder 1">
            <a:extLst>
              <a:ext uri="{FF2B5EF4-FFF2-40B4-BE49-F238E27FC236}">
                <a16:creationId xmlns:a16="http://schemas.microsoft.com/office/drawing/2014/main" id="{73E104D4-AF65-3E62-5D14-876BF4B59A3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43</a:t>
            </a:fld>
            <a:endParaRPr lang="en-AU"/>
          </a:p>
        </p:txBody>
      </p:sp>
    </p:spTree>
    <p:extLst>
      <p:ext uri="{BB962C8B-B14F-4D97-AF65-F5344CB8AC3E}">
        <p14:creationId xmlns:p14="http://schemas.microsoft.com/office/powerpoint/2010/main" val="90357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1E528-5B25-4E01-3E9A-0942E80180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5BEA44-C749-C466-02B4-535BCD5B714F}"/>
              </a:ext>
            </a:extLst>
          </p:cNvPr>
          <p:cNvSpPr>
            <a:spLocks noGrp="1"/>
          </p:cNvSpPr>
          <p:nvPr>
            <p:ph type="title"/>
          </p:nvPr>
        </p:nvSpPr>
        <p:spPr/>
        <p:txBody>
          <a:bodyPr/>
          <a:lstStyle/>
          <a:p>
            <a:r>
              <a:rPr lang="en-AU"/>
              <a:t>Narrative techniques</a:t>
            </a:r>
            <a:endParaRPr lang="en-GB"/>
          </a:p>
        </p:txBody>
      </p:sp>
      <p:sp>
        <p:nvSpPr>
          <p:cNvPr id="5" name="Oval 4" descr="&quot;6.4e&quot;">
            <a:extLst>
              <a:ext uri="{FF2B5EF4-FFF2-40B4-BE49-F238E27FC236}">
                <a16:creationId xmlns:a16="http://schemas.microsoft.com/office/drawing/2014/main" id="{7D5F78FD-B097-287E-88C7-98F723851F0F}"/>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6.4e</a:t>
            </a:r>
            <a:endParaRPr lang="en-GB" sz="1800" dirty="0"/>
          </a:p>
        </p:txBody>
      </p:sp>
      <p:sp>
        <p:nvSpPr>
          <p:cNvPr id="6" name="TextBox 5">
            <a:extLst>
              <a:ext uri="{FF2B5EF4-FFF2-40B4-BE49-F238E27FC236}">
                <a16:creationId xmlns:a16="http://schemas.microsoft.com/office/drawing/2014/main" id="{B360F3E0-5E2C-FC7E-186E-CA49AB1AB134}"/>
              </a:ext>
            </a:extLst>
          </p:cNvPr>
          <p:cNvSpPr txBox="1"/>
          <p:nvPr/>
        </p:nvSpPr>
        <p:spPr>
          <a:xfrm>
            <a:off x="558605" y="1515310"/>
            <a:ext cx="3528000" cy="2156400"/>
          </a:xfrm>
          <a:prstGeom prst="roundRect">
            <a:avLst>
              <a:gd name="adj" fmla="val 6508"/>
            </a:avLst>
          </a:prstGeom>
          <a:solidFill>
            <a:srgbClr val="D1EEEA">
              <a:alpha val="82353"/>
            </a:srgbClr>
          </a:solidFill>
          <a:ln w="15875">
            <a:solidFill>
              <a:srgbClr val="8CDBE5"/>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Foreshadowing</a:t>
            </a:r>
            <a:r>
              <a:rPr kumimoji="0" lang="en-US" altLang="en-US" sz="1800" b="0" i="0" u="none" strike="noStrike" cap="none" normalizeH="0" baseline="0" dirty="0">
                <a:ln>
                  <a:noFill/>
                </a:ln>
                <a:solidFill>
                  <a:schemeClr val="tx1"/>
                </a:solidFill>
                <a:effectLst/>
              </a:rPr>
              <a:t> </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A hint or clue about something that will happen later in the story. </a:t>
            </a:r>
          </a:p>
        </p:txBody>
      </p:sp>
      <p:sp>
        <p:nvSpPr>
          <p:cNvPr id="7" name="TextBox 6">
            <a:extLst>
              <a:ext uri="{FF2B5EF4-FFF2-40B4-BE49-F238E27FC236}">
                <a16:creationId xmlns:a16="http://schemas.microsoft.com/office/drawing/2014/main" id="{2DFD9171-B0C7-F6A7-DC8C-4C50097ED3D9}"/>
              </a:ext>
            </a:extLst>
          </p:cNvPr>
          <p:cNvSpPr txBox="1"/>
          <p:nvPr/>
        </p:nvSpPr>
        <p:spPr>
          <a:xfrm>
            <a:off x="4323311" y="1515310"/>
            <a:ext cx="3528000" cy="2156400"/>
          </a:xfrm>
          <a:prstGeom prst="roundRect">
            <a:avLst>
              <a:gd name="adj" fmla="val 6066"/>
            </a:avLst>
          </a:prstGeom>
          <a:solidFill>
            <a:srgbClr val="FDDEF2"/>
          </a:solidFill>
          <a:ln w="15875">
            <a:solidFill>
              <a:srgbClr val="F4B5E6"/>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Flashback</a:t>
            </a:r>
            <a:r>
              <a:rPr kumimoji="0" lang="en-US" altLang="en-US" sz="1800" b="0" i="0" u="none" strike="noStrike" cap="none" normalizeH="0" baseline="0" dirty="0">
                <a:ln>
                  <a:noFill/>
                </a:ln>
                <a:solidFill>
                  <a:schemeClr val="tx1"/>
                </a:solidFill>
                <a:effectLst/>
              </a:rPr>
              <a:t> </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A scene that takes the reader back to an earlier time to provide background or context. </a:t>
            </a:r>
          </a:p>
        </p:txBody>
      </p:sp>
      <p:sp>
        <p:nvSpPr>
          <p:cNvPr id="9" name="TextBox 8">
            <a:extLst>
              <a:ext uri="{FF2B5EF4-FFF2-40B4-BE49-F238E27FC236}">
                <a16:creationId xmlns:a16="http://schemas.microsoft.com/office/drawing/2014/main" id="{453D2D30-5E0D-13DE-E325-C10182C01C76}"/>
              </a:ext>
            </a:extLst>
          </p:cNvPr>
          <p:cNvSpPr txBox="1"/>
          <p:nvPr/>
        </p:nvSpPr>
        <p:spPr>
          <a:xfrm>
            <a:off x="8088017" y="1523735"/>
            <a:ext cx="3528000" cy="2156400"/>
          </a:xfrm>
          <a:prstGeom prst="roundRect">
            <a:avLst>
              <a:gd name="adj" fmla="val 4299"/>
            </a:avLst>
          </a:prstGeom>
          <a:solidFill>
            <a:srgbClr val="EDE3D7"/>
          </a:solidFill>
          <a:ln w="15875">
            <a:solidFill>
              <a:srgbClr val="E8D0B5"/>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Symbolism</a:t>
            </a:r>
            <a:r>
              <a:rPr kumimoji="0" lang="en-US" altLang="en-US" sz="1800" b="0" i="0" u="none" strike="noStrike" cap="none" normalizeH="0" baseline="0" dirty="0">
                <a:ln>
                  <a:noFill/>
                </a:ln>
                <a:solidFill>
                  <a:schemeClr val="tx1"/>
                </a:solidFill>
                <a:effectLst/>
              </a:rPr>
              <a:t> </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When an object, person, or event represents a deeper meaning beyond its literal sense. </a:t>
            </a:r>
          </a:p>
        </p:txBody>
      </p:sp>
      <p:sp>
        <p:nvSpPr>
          <p:cNvPr id="10" name="TextBox 9">
            <a:extLst>
              <a:ext uri="{FF2B5EF4-FFF2-40B4-BE49-F238E27FC236}">
                <a16:creationId xmlns:a16="http://schemas.microsoft.com/office/drawing/2014/main" id="{B900BB1E-2C10-CD71-5A9B-0632D31A2388}"/>
              </a:ext>
            </a:extLst>
          </p:cNvPr>
          <p:cNvSpPr txBox="1"/>
          <p:nvPr/>
        </p:nvSpPr>
        <p:spPr>
          <a:xfrm>
            <a:off x="558604" y="3943362"/>
            <a:ext cx="3528000" cy="2156400"/>
          </a:xfrm>
          <a:prstGeom prst="roundRect">
            <a:avLst>
              <a:gd name="adj" fmla="val 7391"/>
            </a:avLst>
          </a:prstGeom>
          <a:solidFill>
            <a:srgbClr val="6CACE4">
              <a:alpha val="29804"/>
            </a:srgbClr>
          </a:solidFill>
          <a:ln w="15875">
            <a:solidFill>
              <a:srgbClr val="6CACE4"/>
            </a:solidFill>
          </a:ln>
        </p:spPr>
        <p:txBody>
          <a:bodyPr wrap="square" lIns="108000" tIns="108000" rIns="108000" bIns="108000" rtlCol="0" anchor="ctr">
            <a:noAutofit/>
          </a:bodyPr>
          <a:lstStyle/>
          <a:p>
            <a:pPr algn="ctr" defTabSz="914400" eaLnBrk="0" fontAlgn="base" hangingPunct="0">
              <a:lnSpc>
                <a:spcPct val="114000"/>
              </a:lnSpc>
              <a:spcBef>
                <a:spcPct val="0"/>
              </a:spcBef>
              <a:spcAft>
                <a:spcPct val="0"/>
              </a:spcAft>
            </a:pPr>
            <a:r>
              <a:rPr kumimoji="0" lang="en-US" altLang="en-US" sz="1800" b="1" i="0" u="none" strike="noStrike" cap="none" normalizeH="0" baseline="0" dirty="0">
                <a:ln>
                  <a:noFill/>
                </a:ln>
                <a:solidFill>
                  <a:schemeClr val="tx1"/>
                </a:solidFill>
                <a:effectLst/>
              </a:rPr>
              <a:t>Unreliable narrator</a:t>
            </a:r>
            <a:endParaRPr lang="en-US" altLang="en-US" sz="1800" dirty="0"/>
          </a:p>
          <a:p>
            <a:pPr algn="ctr" defTabSz="914400" eaLnBrk="0" fontAlgn="base" hangingPunct="0">
              <a:lnSpc>
                <a:spcPct val="114000"/>
              </a:lnSpc>
              <a:spcBef>
                <a:spcPct val="0"/>
              </a:spcBef>
              <a:spcAft>
                <a:spcPct val="0"/>
              </a:spcAft>
            </a:pPr>
            <a:r>
              <a:rPr kumimoji="0" lang="en-US" altLang="en-US" sz="1600" b="0" i="0" u="none" strike="noStrike" cap="none" normalizeH="0" baseline="0" dirty="0">
                <a:ln>
                  <a:noFill/>
                </a:ln>
                <a:solidFill>
                  <a:schemeClr val="tx1"/>
                </a:solidFill>
                <a:effectLst/>
              </a:rPr>
              <a:t>A storyteller whose version of events may be biased, misleading, or incorrect.</a:t>
            </a:r>
          </a:p>
        </p:txBody>
      </p:sp>
      <p:sp>
        <p:nvSpPr>
          <p:cNvPr id="11" name="TextBox 10">
            <a:extLst>
              <a:ext uri="{FF2B5EF4-FFF2-40B4-BE49-F238E27FC236}">
                <a16:creationId xmlns:a16="http://schemas.microsoft.com/office/drawing/2014/main" id="{879CD5EE-AEEA-71D8-27BF-C2EBAC4A4446}"/>
              </a:ext>
            </a:extLst>
          </p:cNvPr>
          <p:cNvSpPr txBox="1"/>
          <p:nvPr/>
        </p:nvSpPr>
        <p:spPr>
          <a:xfrm>
            <a:off x="4323311" y="3943362"/>
            <a:ext cx="3528000" cy="2156400"/>
          </a:xfrm>
          <a:prstGeom prst="roundRect">
            <a:avLst>
              <a:gd name="adj" fmla="val 6508"/>
            </a:avLst>
          </a:prstGeom>
          <a:solidFill>
            <a:srgbClr val="FAAF05">
              <a:alpha val="36471"/>
            </a:srgbClr>
          </a:solidFill>
          <a:ln w="15875">
            <a:solidFill>
              <a:srgbClr val="FAAF05"/>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Parallel storyline</a:t>
            </a:r>
            <a:r>
              <a:rPr kumimoji="0" lang="en-US" altLang="en-US" sz="1800" b="0" i="0" u="none" strike="noStrike" cap="none" normalizeH="0" baseline="0" dirty="0">
                <a:ln>
                  <a:noFill/>
                </a:ln>
                <a:solidFill>
                  <a:schemeClr val="tx1"/>
                </a:solidFill>
                <a:effectLst/>
              </a:rPr>
              <a:t> </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A second story running alongside the main plot, often connected in theme or character. </a:t>
            </a:r>
          </a:p>
        </p:txBody>
      </p:sp>
      <p:sp>
        <p:nvSpPr>
          <p:cNvPr id="12" name="TextBox 11">
            <a:extLst>
              <a:ext uri="{FF2B5EF4-FFF2-40B4-BE49-F238E27FC236}">
                <a16:creationId xmlns:a16="http://schemas.microsoft.com/office/drawing/2014/main" id="{968CBE68-4FA8-CFBA-A703-CCC2D53AC646}"/>
              </a:ext>
            </a:extLst>
          </p:cNvPr>
          <p:cNvSpPr txBox="1"/>
          <p:nvPr/>
        </p:nvSpPr>
        <p:spPr>
          <a:xfrm>
            <a:off x="8088017" y="3954771"/>
            <a:ext cx="3528000" cy="2156400"/>
          </a:xfrm>
          <a:prstGeom prst="roundRect">
            <a:avLst>
              <a:gd name="adj" fmla="val 6508"/>
            </a:avLst>
          </a:prstGeom>
          <a:solidFill>
            <a:srgbClr val="D7153A">
              <a:alpha val="5882"/>
            </a:srgbClr>
          </a:solidFill>
          <a:ln w="15875">
            <a:solidFill>
              <a:srgbClr val="D7153A">
                <a:alpha val="33725"/>
              </a:srgbClr>
            </a:solidFill>
          </a:ln>
        </p:spPr>
        <p:txBody>
          <a:bodyPr wrap="square" lIns="108000" tIns="108000" rIns="108000" bIns="108000" rtlCol="0" anchor="ctr">
            <a:noAutofit/>
          </a:bodyPr>
          <a:lstStyle/>
          <a:p>
            <a:pPr marL="0" marR="0" lvl="0" indent="0" algn="ctr" defTabSz="914400" rtl="0" eaLnBrk="0" fontAlgn="base" latinLnBrk="0" hangingPunct="0">
              <a:lnSpc>
                <a:spcPct val="114000"/>
              </a:lnSpc>
              <a:spcBef>
                <a:spcPct val="0"/>
              </a:spcBef>
              <a:spcAft>
                <a:spcPct val="0"/>
              </a:spcAft>
              <a:buClrTx/>
              <a:buSzTx/>
              <a:tabLst/>
            </a:pPr>
            <a:r>
              <a:rPr kumimoji="0" lang="en-US" altLang="en-US" sz="1800" b="1" i="0" u="none" strike="noStrike" cap="none" normalizeH="0" baseline="0" dirty="0">
                <a:ln>
                  <a:noFill/>
                </a:ln>
                <a:solidFill>
                  <a:schemeClr val="tx1"/>
                </a:solidFill>
                <a:effectLst/>
              </a:rPr>
              <a:t>Alternative ending</a:t>
            </a:r>
          </a:p>
          <a:p>
            <a:pPr marL="0" marR="0" lvl="0" indent="0" algn="ctr" defTabSz="914400" rtl="0" eaLnBrk="0" fontAlgn="base" latinLnBrk="0" hangingPunct="0">
              <a:lnSpc>
                <a:spcPct val="114000"/>
              </a:lnSpc>
              <a:spcBef>
                <a:spcPct val="0"/>
              </a:spcBef>
              <a:spcAft>
                <a:spcPct val="0"/>
              </a:spcAft>
              <a:buClrTx/>
              <a:buSzTx/>
              <a:tabLst/>
            </a:pPr>
            <a:r>
              <a:rPr kumimoji="0" lang="en-US" altLang="en-US" sz="1600" b="0" i="0" u="none" strike="noStrike" cap="none" normalizeH="0" baseline="0" dirty="0">
                <a:ln>
                  <a:noFill/>
                </a:ln>
                <a:solidFill>
                  <a:schemeClr val="tx1"/>
                </a:solidFill>
                <a:effectLst/>
              </a:rPr>
              <a:t>A different conclusion to the original story that changes the outcome or message. </a:t>
            </a:r>
          </a:p>
        </p:txBody>
      </p:sp>
      <p:sp>
        <p:nvSpPr>
          <p:cNvPr id="2" name="Slide Number Placeholder 1">
            <a:extLst>
              <a:ext uri="{FF2B5EF4-FFF2-40B4-BE49-F238E27FC236}">
                <a16:creationId xmlns:a16="http://schemas.microsoft.com/office/drawing/2014/main" id="{D7CDA399-11C6-BDD8-58CD-CFFC8F3EA5A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44</a:t>
            </a:fld>
            <a:endParaRPr lang="en-AU"/>
          </a:p>
        </p:txBody>
      </p:sp>
    </p:spTree>
    <p:extLst>
      <p:ext uri="{BB962C8B-B14F-4D97-AF65-F5344CB8AC3E}">
        <p14:creationId xmlns:p14="http://schemas.microsoft.com/office/powerpoint/2010/main" val="122578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78596-CF25-C654-2BC3-6689E113785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FD6960-6D03-0303-BBB4-CCA3C179101B}"/>
              </a:ext>
            </a:extLst>
          </p:cNvPr>
          <p:cNvSpPr>
            <a:spLocks noGrp="1"/>
          </p:cNvSpPr>
          <p:nvPr>
            <p:ph type="title"/>
          </p:nvPr>
        </p:nvSpPr>
        <p:spPr/>
        <p:txBody>
          <a:bodyPr/>
          <a:lstStyle/>
          <a:p>
            <a:r>
              <a:rPr lang="en-AU" dirty="0"/>
              <a:t>Peer feedback</a:t>
            </a:r>
            <a:endParaRPr lang="en-GB" dirty="0"/>
          </a:p>
        </p:txBody>
      </p:sp>
      <p:sp>
        <p:nvSpPr>
          <p:cNvPr id="6" name="Oval 5" descr="&quot;6.6&quot;">
            <a:extLst>
              <a:ext uri="{FF2B5EF4-FFF2-40B4-BE49-F238E27FC236}">
                <a16:creationId xmlns:a16="http://schemas.microsoft.com/office/drawing/2014/main" id="{3F2C281A-3BE5-84C3-88D1-DA69EE7CD471}"/>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6.6</a:t>
            </a:r>
            <a:endParaRPr lang="en-GB" sz="1800" dirty="0"/>
          </a:p>
        </p:txBody>
      </p:sp>
      <p:sp>
        <p:nvSpPr>
          <p:cNvPr id="31" name="Rectangle: Rounded Corners 30">
            <a:extLst>
              <a:ext uri="{FF2B5EF4-FFF2-40B4-BE49-F238E27FC236}">
                <a16:creationId xmlns:a16="http://schemas.microsoft.com/office/drawing/2014/main" id="{6BF3C3CD-BF1D-4977-24AC-627D074AB517}"/>
              </a:ext>
            </a:extLst>
          </p:cNvPr>
          <p:cNvSpPr/>
          <p:nvPr/>
        </p:nvSpPr>
        <p:spPr>
          <a:xfrm>
            <a:off x="347999" y="1494074"/>
            <a:ext cx="2635200" cy="709516"/>
          </a:xfrm>
          <a:prstGeom prst="roundRect">
            <a:avLst>
              <a:gd name="adj" fmla="val 9420"/>
            </a:avLst>
          </a:prstGeom>
          <a:solidFill>
            <a:srgbClr val="FFB8C1"/>
          </a:solidFill>
          <a:ln w="15875">
            <a:solidFill>
              <a:srgbClr val="FFB8C1"/>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lvl="0" indent="0" algn="ctr" defTabSz="1733550">
              <a:lnSpc>
                <a:spcPct val="90000"/>
              </a:lnSpc>
              <a:spcBef>
                <a:spcPct val="0"/>
              </a:spcBef>
              <a:spcAft>
                <a:spcPct val="35000"/>
              </a:spcAft>
              <a:buNone/>
            </a:pPr>
            <a:r>
              <a:rPr lang="en-AU" sz="2400" b="1" kern="1200" dirty="0">
                <a:solidFill>
                  <a:schemeClr val="bg2">
                    <a:lumMod val="10000"/>
                  </a:schemeClr>
                </a:solidFill>
                <a:latin typeface="+mj-lt"/>
              </a:rPr>
              <a:t>Identify</a:t>
            </a:r>
            <a:endParaRPr lang="en-GB" sz="2400" b="1" kern="1200" dirty="0">
              <a:solidFill>
                <a:schemeClr val="bg2">
                  <a:lumMod val="10000"/>
                </a:schemeClr>
              </a:solidFill>
              <a:latin typeface="+mj-lt"/>
            </a:endParaRPr>
          </a:p>
        </p:txBody>
      </p:sp>
      <p:sp>
        <p:nvSpPr>
          <p:cNvPr id="19" name="Rectangle: Rounded Corners 18">
            <a:extLst>
              <a:ext uri="{FF2B5EF4-FFF2-40B4-BE49-F238E27FC236}">
                <a16:creationId xmlns:a16="http://schemas.microsoft.com/office/drawing/2014/main" id="{503FCAD1-1002-4AD2-068F-D67B8397D46E}"/>
              </a:ext>
            </a:extLst>
          </p:cNvPr>
          <p:cNvSpPr/>
          <p:nvPr/>
        </p:nvSpPr>
        <p:spPr>
          <a:xfrm>
            <a:off x="331618" y="2444025"/>
            <a:ext cx="2635200" cy="3227519"/>
          </a:xfrm>
          <a:prstGeom prst="roundRect">
            <a:avLst>
              <a:gd name="adj" fmla="val 3293"/>
            </a:avLst>
          </a:prstGeom>
          <a:solidFill>
            <a:srgbClr val="FFE6EA">
              <a:alpha val="40000"/>
            </a:srgbClr>
          </a:solidFill>
          <a:ln w="15875">
            <a:solidFill>
              <a:srgbClr val="FFB8C1"/>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08000" tIns="108000" rIns="108000" bIns="108000"/>
          <a:lstStyle/>
          <a:p>
            <a:pPr>
              <a:lnSpc>
                <a:spcPct val="114000"/>
              </a:lnSpc>
            </a:pPr>
            <a:r>
              <a:rPr lang="en-AU" sz="1800" kern="1200" dirty="0">
                <a:solidFill>
                  <a:schemeClr val="bg2">
                    <a:lumMod val="10000"/>
                  </a:schemeClr>
                </a:solidFill>
              </a:rPr>
              <a:t>Name what they did well.</a:t>
            </a:r>
            <a:endParaRPr lang="en-GB" sz="1800" kern="1200" dirty="0">
              <a:solidFill>
                <a:schemeClr val="bg2">
                  <a:lumMod val="10000"/>
                </a:schemeClr>
              </a:solidFill>
            </a:endParaRPr>
          </a:p>
        </p:txBody>
      </p:sp>
      <p:sp>
        <p:nvSpPr>
          <p:cNvPr id="5" name="Rectangle: Rounded Corners 30">
            <a:extLst>
              <a:ext uri="{FF2B5EF4-FFF2-40B4-BE49-F238E27FC236}">
                <a16:creationId xmlns:a16="http://schemas.microsoft.com/office/drawing/2014/main" id="{CE361778-8B66-F9DC-DF56-C7D6E9AF0646}"/>
              </a:ext>
            </a:extLst>
          </p:cNvPr>
          <p:cNvSpPr/>
          <p:nvPr/>
        </p:nvSpPr>
        <p:spPr>
          <a:xfrm>
            <a:off x="3303815" y="1494074"/>
            <a:ext cx="2628554" cy="709516"/>
          </a:xfrm>
          <a:prstGeom prst="roundRect">
            <a:avLst>
              <a:gd name="adj" fmla="val 9420"/>
            </a:avLst>
          </a:prstGeom>
          <a:solidFill>
            <a:srgbClr val="FFCE99"/>
          </a:solidFill>
          <a:ln w="15875">
            <a:solidFill>
              <a:srgbClr val="FFCE99"/>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lvl="0" indent="0" algn="ctr" defTabSz="1733550">
              <a:lnSpc>
                <a:spcPct val="90000"/>
              </a:lnSpc>
              <a:spcBef>
                <a:spcPct val="0"/>
              </a:spcBef>
              <a:spcAft>
                <a:spcPct val="35000"/>
              </a:spcAft>
              <a:buNone/>
            </a:pPr>
            <a:r>
              <a:rPr lang="en-AU" sz="2400" b="1" kern="1200" dirty="0">
                <a:solidFill>
                  <a:schemeClr val="bg2">
                    <a:lumMod val="10000"/>
                  </a:schemeClr>
                </a:solidFill>
                <a:latin typeface="+mj-lt"/>
              </a:rPr>
              <a:t>Describes</a:t>
            </a:r>
            <a:endParaRPr lang="en-GB" sz="2400" b="1" kern="1200" dirty="0">
              <a:solidFill>
                <a:schemeClr val="bg2">
                  <a:lumMod val="10000"/>
                </a:schemeClr>
              </a:solidFill>
              <a:latin typeface="+mj-lt"/>
            </a:endParaRPr>
          </a:p>
        </p:txBody>
      </p:sp>
      <p:sp>
        <p:nvSpPr>
          <p:cNvPr id="17" name="Rectangle: Rounded Corners 16">
            <a:extLst>
              <a:ext uri="{FF2B5EF4-FFF2-40B4-BE49-F238E27FC236}">
                <a16:creationId xmlns:a16="http://schemas.microsoft.com/office/drawing/2014/main" id="{C29387AA-2630-F9CB-0715-F2085A9BFDCA}"/>
              </a:ext>
            </a:extLst>
          </p:cNvPr>
          <p:cNvSpPr/>
          <p:nvPr/>
        </p:nvSpPr>
        <p:spPr>
          <a:xfrm>
            <a:off x="3295109" y="2444025"/>
            <a:ext cx="2635200" cy="3227519"/>
          </a:xfrm>
          <a:prstGeom prst="roundRect">
            <a:avLst>
              <a:gd name="adj" fmla="val 3294"/>
            </a:avLst>
          </a:prstGeom>
          <a:solidFill>
            <a:srgbClr val="FDEDDF">
              <a:alpha val="40000"/>
            </a:srgbClr>
          </a:solidFill>
          <a:ln w="15875">
            <a:solidFill>
              <a:srgbClr val="FFCE99">
                <a:alpha val="90000"/>
              </a:srgb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08000" tIns="108000" rIns="108000" bIns="108000"/>
          <a:lstStyle/>
          <a:p>
            <a:pPr>
              <a:lnSpc>
                <a:spcPct val="114000"/>
              </a:lnSpc>
            </a:pPr>
            <a:r>
              <a:rPr lang="en-AU" sz="1800" kern="1200" dirty="0">
                <a:solidFill>
                  <a:schemeClr val="bg2">
                    <a:lumMod val="10000"/>
                  </a:schemeClr>
                </a:solidFill>
              </a:rPr>
              <a:t>What did they specifically do?</a:t>
            </a:r>
            <a:endParaRPr lang="en-GB" sz="1800" kern="1200" dirty="0">
              <a:solidFill>
                <a:schemeClr val="bg2">
                  <a:lumMod val="10000"/>
                </a:schemeClr>
              </a:solidFill>
            </a:endParaRPr>
          </a:p>
        </p:txBody>
      </p:sp>
      <p:sp>
        <p:nvSpPr>
          <p:cNvPr id="7" name="Rectangle: Rounded Corners 30">
            <a:extLst>
              <a:ext uri="{FF2B5EF4-FFF2-40B4-BE49-F238E27FC236}">
                <a16:creationId xmlns:a16="http://schemas.microsoft.com/office/drawing/2014/main" id="{EA934287-241F-D321-EB52-94697FC28733}"/>
              </a:ext>
            </a:extLst>
          </p:cNvPr>
          <p:cNvSpPr/>
          <p:nvPr/>
        </p:nvSpPr>
        <p:spPr>
          <a:xfrm>
            <a:off x="6259631" y="1494074"/>
            <a:ext cx="2628554" cy="709516"/>
          </a:xfrm>
          <a:prstGeom prst="roundRect">
            <a:avLst>
              <a:gd name="adj" fmla="val 9420"/>
            </a:avLst>
          </a:prstGeom>
          <a:solidFill>
            <a:srgbClr val="FDE79A"/>
          </a:solidFill>
          <a:ln w="15875">
            <a:solidFill>
              <a:srgbClr val="FDE79A"/>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lvl="0" indent="0" algn="ctr" defTabSz="1733550">
              <a:lnSpc>
                <a:spcPct val="90000"/>
              </a:lnSpc>
              <a:spcBef>
                <a:spcPct val="0"/>
              </a:spcBef>
              <a:spcAft>
                <a:spcPct val="35000"/>
              </a:spcAft>
              <a:buNone/>
            </a:pPr>
            <a:r>
              <a:rPr lang="en-AU" sz="2400" b="1" kern="1200" dirty="0">
                <a:solidFill>
                  <a:schemeClr val="bg2">
                    <a:lumMod val="10000"/>
                  </a:schemeClr>
                </a:solidFill>
                <a:latin typeface="+mj-lt"/>
              </a:rPr>
              <a:t>Explain</a:t>
            </a:r>
            <a:endParaRPr lang="en-GB" sz="2400" b="1" kern="1200" dirty="0">
              <a:solidFill>
                <a:schemeClr val="bg2">
                  <a:lumMod val="10000"/>
                </a:schemeClr>
              </a:solidFill>
              <a:latin typeface="+mj-lt"/>
            </a:endParaRPr>
          </a:p>
        </p:txBody>
      </p:sp>
      <p:sp>
        <p:nvSpPr>
          <p:cNvPr id="15" name="Rectangle: Rounded Corners 14">
            <a:extLst>
              <a:ext uri="{FF2B5EF4-FFF2-40B4-BE49-F238E27FC236}">
                <a16:creationId xmlns:a16="http://schemas.microsoft.com/office/drawing/2014/main" id="{60B61EF5-CD16-0C81-CFB2-03C3D697FF68}"/>
              </a:ext>
            </a:extLst>
          </p:cNvPr>
          <p:cNvSpPr/>
          <p:nvPr/>
        </p:nvSpPr>
        <p:spPr>
          <a:xfrm>
            <a:off x="6258600" y="2444025"/>
            <a:ext cx="2628554" cy="3227519"/>
          </a:xfrm>
          <a:prstGeom prst="roundRect">
            <a:avLst>
              <a:gd name="adj" fmla="val 2897"/>
            </a:avLst>
          </a:prstGeom>
          <a:solidFill>
            <a:srgbClr val="FFF4CF">
              <a:alpha val="50196"/>
            </a:srgbClr>
          </a:solidFill>
          <a:ln w="15875">
            <a:solidFill>
              <a:srgbClr val="FDE79A"/>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08000" tIns="108000" rIns="108000" bIns="108000"/>
          <a:lstStyle/>
          <a:p>
            <a:pPr>
              <a:lnSpc>
                <a:spcPct val="114000"/>
              </a:lnSpc>
            </a:pPr>
            <a:r>
              <a:rPr lang="en-AU" sz="1800" kern="1200" dirty="0">
                <a:solidFill>
                  <a:schemeClr val="bg2">
                    <a:lumMod val="10000"/>
                  </a:schemeClr>
                </a:solidFill>
              </a:rPr>
              <a:t>Why did this impact you as an audience member?</a:t>
            </a:r>
            <a:endParaRPr lang="en-GB" sz="1800" kern="1200" dirty="0">
              <a:solidFill>
                <a:schemeClr val="bg2">
                  <a:lumMod val="10000"/>
                </a:schemeClr>
              </a:solidFill>
            </a:endParaRPr>
          </a:p>
        </p:txBody>
      </p:sp>
      <p:sp>
        <p:nvSpPr>
          <p:cNvPr id="8" name="Rectangle: Rounded Corners 30">
            <a:extLst>
              <a:ext uri="{FF2B5EF4-FFF2-40B4-BE49-F238E27FC236}">
                <a16:creationId xmlns:a16="http://schemas.microsoft.com/office/drawing/2014/main" id="{4541FEF4-B447-EE7D-5786-FB029DE6429D}"/>
              </a:ext>
            </a:extLst>
          </p:cNvPr>
          <p:cNvSpPr/>
          <p:nvPr/>
        </p:nvSpPr>
        <p:spPr>
          <a:xfrm>
            <a:off x="9215446" y="1500794"/>
            <a:ext cx="2628554" cy="709516"/>
          </a:xfrm>
          <a:prstGeom prst="roundRect">
            <a:avLst>
              <a:gd name="adj" fmla="val 9420"/>
            </a:avLst>
          </a:prstGeom>
          <a:solidFill>
            <a:srgbClr val="8CE0FF"/>
          </a:solidFill>
          <a:ln w="15875">
            <a:solidFill>
              <a:srgbClr val="8CE0FF"/>
            </a:solid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marL="0" lvl="0" indent="0" algn="ctr" defTabSz="1733550">
              <a:lnSpc>
                <a:spcPct val="90000"/>
              </a:lnSpc>
              <a:spcBef>
                <a:spcPct val="0"/>
              </a:spcBef>
              <a:spcAft>
                <a:spcPct val="35000"/>
              </a:spcAft>
              <a:buNone/>
            </a:pPr>
            <a:r>
              <a:rPr lang="en-AU" sz="2400" b="1" kern="1200" dirty="0">
                <a:solidFill>
                  <a:schemeClr val="bg2">
                    <a:lumMod val="10000"/>
                  </a:schemeClr>
                </a:solidFill>
                <a:latin typeface="+mj-lt"/>
              </a:rPr>
              <a:t>Analyse</a:t>
            </a:r>
            <a:endParaRPr lang="en-GB" sz="2400" b="1" kern="1200" dirty="0">
              <a:solidFill>
                <a:schemeClr val="bg2">
                  <a:lumMod val="10000"/>
                </a:schemeClr>
              </a:solidFill>
              <a:latin typeface="+mj-lt"/>
            </a:endParaRPr>
          </a:p>
        </p:txBody>
      </p:sp>
      <p:sp>
        <p:nvSpPr>
          <p:cNvPr id="13" name="Rectangle: Rounded Corners 12">
            <a:extLst>
              <a:ext uri="{FF2B5EF4-FFF2-40B4-BE49-F238E27FC236}">
                <a16:creationId xmlns:a16="http://schemas.microsoft.com/office/drawing/2014/main" id="{F40CE5F9-583C-03B5-34DF-7D0969BD069A}"/>
              </a:ext>
            </a:extLst>
          </p:cNvPr>
          <p:cNvSpPr/>
          <p:nvPr/>
        </p:nvSpPr>
        <p:spPr>
          <a:xfrm>
            <a:off x="9215446" y="2444025"/>
            <a:ext cx="2628554" cy="3227519"/>
          </a:xfrm>
          <a:prstGeom prst="roundRect">
            <a:avLst>
              <a:gd name="adj" fmla="val 3259"/>
            </a:avLst>
          </a:prstGeom>
          <a:solidFill>
            <a:srgbClr val="CBEDFD">
              <a:alpha val="50196"/>
            </a:srgbClr>
          </a:solidFill>
          <a:ln w="15875">
            <a:solidFill>
              <a:srgbClr val="8CE0FF"/>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108000" tIns="108000" rIns="108000" bIns="108000"/>
          <a:lstStyle/>
          <a:p>
            <a:pPr>
              <a:lnSpc>
                <a:spcPct val="114000"/>
              </a:lnSpc>
            </a:pPr>
            <a:r>
              <a:rPr lang="en-AU" sz="1800" kern="1200" dirty="0">
                <a:solidFill>
                  <a:schemeClr val="bg2">
                    <a:lumMod val="10000"/>
                  </a:schemeClr>
                </a:solidFill>
              </a:rPr>
              <a:t>How could they improve their use of dramatic elements?</a:t>
            </a:r>
            <a:endParaRPr lang="en-GB" sz="1800" kern="1200" dirty="0">
              <a:solidFill>
                <a:schemeClr val="bg2">
                  <a:lumMod val="10000"/>
                </a:schemeClr>
              </a:solidFill>
            </a:endParaRPr>
          </a:p>
          <a:p>
            <a:pPr>
              <a:lnSpc>
                <a:spcPct val="114000"/>
              </a:lnSpc>
            </a:pPr>
            <a:endParaRPr lang="en-GB" sz="1800" dirty="0">
              <a:solidFill>
                <a:schemeClr val="bg2">
                  <a:lumMod val="10000"/>
                </a:schemeClr>
              </a:solidFill>
            </a:endParaRPr>
          </a:p>
        </p:txBody>
      </p:sp>
      <p:sp>
        <p:nvSpPr>
          <p:cNvPr id="2" name="Slide Number Placeholder 1">
            <a:extLst>
              <a:ext uri="{FF2B5EF4-FFF2-40B4-BE49-F238E27FC236}">
                <a16:creationId xmlns:a16="http://schemas.microsoft.com/office/drawing/2014/main" id="{48923D7F-9A6D-ED28-CD7D-538D339EE8F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45</a:t>
            </a:fld>
            <a:endParaRPr lang="en-AU"/>
          </a:p>
        </p:txBody>
      </p:sp>
    </p:spTree>
    <p:extLst>
      <p:ext uri="{BB962C8B-B14F-4D97-AF65-F5344CB8AC3E}">
        <p14:creationId xmlns:p14="http://schemas.microsoft.com/office/powerpoint/2010/main" val="842515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sz="1200" i="0">
                <a:solidFill>
                  <a:srgbClr val="000000"/>
                </a:solidFill>
                <a:effectLst/>
                <a:latin typeface="+mj-lt"/>
              </a:rPr>
              <a:t>BBC (2025) </a:t>
            </a:r>
            <a:r>
              <a:rPr lang="en-AU" sz="1200" i="0">
                <a:solidFill>
                  <a:srgbClr val="000000"/>
                </a:solidFill>
                <a:effectLst/>
                <a:latin typeface="+mj-lt"/>
                <a:hlinkClick r:id="rId6"/>
              </a:rPr>
              <a:t>Nursery Rhymes and Songs - A to Z</a:t>
            </a:r>
            <a:r>
              <a:rPr lang="en-AU" sz="1200" i="0">
                <a:solidFill>
                  <a:srgbClr val="000000"/>
                </a:solidFill>
                <a:effectLst/>
                <a:latin typeface="+mj-lt"/>
              </a:rPr>
              <a:t>, School Radio, accessed 15 April 2025</a:t>
            </a:r>
            <a:r>
              <a:rPr lang="en-AU" sz="1400" i="0">
                <a:solidFill>
                  <a:srgbClr val="000000"/>
                </a:solidFill>
                <a:effectLst/>
                <a:latin typeface="+mj-lt"/>
              </a:rPr>
              <a:t>.</a:t>
            </a:r>
          </a:p>
          <a:p>
            <a:r>
              <a:rPr lang="en-AU" u="sng">
                <a:solidFill>
                  <a:srgbClr val="2F5496"/>
                </a:solidFill>
                <a:effectLst/>
                <a:latin typeface="Arial" panose="020B0604020202020204" pitchFamily="34" charset="0"/>
                <a:ea typeface="Calibri" panose="020F0502020204030204" pitchFamily="34" charset="0"/>
                <a:hlinkClick r:id="rId7"/>
              </a:rPr>
              <a:t>Drama 7–10 Syllabus</a:t>
            </a:r>
            <a:r>
              <a:rPr lang="en-AU">
                <a:solidFill>
                  <a:srgbClr val="000000"/>
                </a:solidFill>
                <a:effectLst/>
                <a:latin typeface="Arial" panose="020B0604020202020204" pitchFamily="34" charset="0"/>
                <a:ea typeface="Calibri" panose="020F0502020204030204" pitchFamily="34" charset="0"/>
              </a:rPr>
              <a:t>© NSW Education Standards Authority (NESA) for and on behalf of the Crown in right of the State of New South Wales, 2023.</a:t>
            </a:r>
            <a:endParaRPr lang="en-GB">
              <a:effectLst/>
              <a:latin typeface="Arial" panose="020B0604020202020204" pitchFamily="34" charset="0"/>
              <a:ea typeface="Calibri" panose="020F0502020204030204" pitchFamily="34" charset="0"/>
            </a:endParaRPr>
          </a:p>
          <a:p>
            <a:r>
              <a:rPr lang="en-AU" sz="1200"/>
              <a:t>Images on </a:t>
            </a:r>
            <a:r>
              <a:rPr lang="en-AU"/>
              <a:t>slide 19, 32, 33 and 34 </a:t>
            </a:r>
            <a:r>
              <a:rPr lang="en-AU" sz="1200"/>
              <a:t>were generated using artificial intelligence. Any copyright subsisting in this work is owned by © State of New South Wales (Department of Education), 2025.</a:t>
            </a:r>
          </a:p>
          <a:p>
            <a:r>
              <a:rPr lang="en-AU">
                <a:effectLst/>
                <a:latin typeface="Arial" panose="020B0604020202020204" pitchFamily="34" charset="0"/>
                <a:ea typeface="Calibri" panose="020F0502020204030204" pitchFamily="34" charset="0"/>
              </a:rPr>
              <a:t>PROMETHEUS © Damien Ryan, 2024, damien.ryan@sportforjove.com.au </a:t>
            </a:r>
          </a:p>
          <a:p>
            <a:endParaRPr lang="en-AU">
              <a:effectLst/>
              <a:latin typeface="Arial" panose="020B0604020202020204" pitchFamily="34" charset="0"/>
              <a:ea typeface="Calibri" panose="020F0502020204030204" pitchFamily="34" charset="0"/>
            </a:endParaRPr>
          </a:p>
          <a:p>
            <a:endParaRPr lang="en-AU">
              <a:effectLst/>
              <a:latin typeface="Arial" panose="020B0604020202020204" pitchFamily="34" charset="0"/>
              <a:ea typeface="Calibri" panose="020F0502020204030204" pitchFamily="34" charset="0"/>
            </a:endParaRPr>
          </a:p>
          <a:p>
            <a:endParaRPr lang="en-GB">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46</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(1)</a:t>
            </a:r>
          </a:p>
        </p:txBody>
      </p:sp>
      <p:sp>
        <p:nvSpPr>
          <p:cNvPr id="4" name="Oval 3" descr="&quot;1&quot;">
            <a:extLst>
              <a:ext uri="{FF2B5EF4-FFF2-40B4-BE49-F238E27FC236}">
                <a16:creationId xmlns:a16="http://schemas.microsoft.com/office/drawing/2014/main" id="{E3817341-2CF3-EFAE-9FB1-48A16FB9F97B}"/>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t>1</a:t>
            </a:r>
            <a:endParaRPr lang="en-GB" sz="3600" dirty="0"/>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95371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Bef>
                <a:spcPts val="600"/>
              </a:spcBef>
            </a:pPr>
            <a:r>
              <a:rPr lang="en-AU" sz="2200" b="1" dirty="0">
                <a:solidFill>
                  <a:schemeClr val="accent1"/>
                </a:solidFill>
                <a:latin typeface="+mj-lt"/>
                <a:cs typeface="Arial" panose="020B0604020202020204" pitchFamily="34" charset="0"/>
              </a:rPr>
              <a:t>We are learning to</a:t>
            </a:r>
            <a:endParaRPr lang="en-AU" sz="2200" b="1" dirty="0">
              <a:solidFill>
                <a:schemeClr val="accent1"/>
              </a:solidFill>
              <a:latin typeface="+mj-lt"/>
              <a:ea typeface="+mn-lt"/>
              <a:cs typeface="Arial" panose="020B0604020202020204" pitchFamily="34" charset="0"/>
            </a:endParaRPr>
          </a:p>
          <a:p>
            <a:pPr marL="342900" indent="-342900">
              <a:lnSpc>
                <a:spcPct val="150000"/>
              </a:lnSpc>
              <a:spcBef>
                <a:spcPts val="600"/>
              </a:spcBef>
              <a:buFont typeface="Arial" panose="020B0604020202020204" pitchFamily="34" charset="0"/>
              <a:buChar char="•"/>
            </a:pPr>
            <a:r>
              <a:rPr lang="en-AU" sz="2200" dirty="0">
                <a:effectLst/>
                <a:latin typeface="+mj-lt"/>
                <a:ea typeface="Calibri" panose="020F0502020204030204" pitchFamily="34" charset="0"/>
              </a:rPr>
              <a:t>create and refine meaning through improvisation, using collaborative and safe processes. </a:t>
            </a:r>
          </a:p>
          <a:p>
            <a:pPr>
              <a:lnSpc>
                <a:spcPct val="150000"/>
              </a:lnSpc>
              <a:spcBef>
                <a:spcPts val="1200"/>
              </a:spcBef>
            </a:pPr>
            <a:r>
              <a:rPr lang="en-AU" sz="2200" b="1" dirty="0">
                <a:solidFill>
                  <a:schemeClr val="accent1"/>
                </a:solidFill>
                <a:latin typeface="+mj-lt"/>
                <a:cs typeface="Arial" panose="020B0604020202020204" pitchFamily="34" charset="0"/>
              </a:rPr>
              <a:t>We can</a:t>
            </a:r>
            <a:endParaRPr lang="en-US" sz="2200" dirty="0">
              <a:solidFill>
                <a:schemeClr val="accent1"/>
              </a:solidFill>
              <a:latin typeface="+mj-lt"/>
              <a:cs typeface="Arial" panose="020B0604020202020204" pitchFamily="34" charset="0"/>
            </a:endParaRPr>
          </a:p>
          <a:p>
            <a:pPr marL="342900" lvl="0" indent="-342900">
              <a:lnSpc>
                <a:spcPct val="150000"/>
              </a:lnSpc>
              <a:spcBef>
                <a:spcPts val="600"/>
              </a:spcBef>
              <a:buFont typeface="Symbol" panose="05050102010706020507" pitchFamily="18" charset="2"/>
              <a:buChar char=""/>
            </a:pPr>
            <a:r>
              <a:rPr lang="en-AU" sz="2200" dirty="0">
                <a:effectLst/>
                <a:latin typeface="+mj-lt"/>
                <a:ea typeface="Calibri" panose="020F0502020204030204" pitchFamily="34" charset="0"/>
              </a:rPr>
              <a:t>interact safely, respectfully and inclusively while collaborating</a:t>
            </a:r>
            <a:endParaRPr lang="en-GB" sz="2200" dirty="0">
              <a:effectLst/>
              <a:latin typeface="+mj-lt"/>
              <a:ea typeface="Calibri" panose="020F0502020204030204" pitchFamily="34" charset="0"/>
            </a:endParaRPr>
          </a:p>
          <a:p>
            <a:pPr marL="342900" lvl="0" indent="-342900">
              <a:lnSpc>
                <a:spcPct val="150000"/>
              </a:lnSpc>
              <a:spcBef>
                <a:spcPts val="600"/>
              </a:spcBef>
              <a:buFont typeface="Symbol" panose="05050102010706020507" pitchFamily="18" charset="2"/>
              <a:buChar char=""/>
            </a:pPr>
            <a:r>
              <a:rPr lang="en-AU" sz="2200" dirty="0">
                <a:effectLst/>
                <a:latin typeface="+mj-lt"/>
                <a:ea typeface="Calibri" panose="020F0502020204030204" pitchFamily="34" charset="0"/>
              </a:rPr>
              <a:t>create and embody characters and situations through improvisation</a:t>
            </a:r>
          </a:p>
          <a:p>
            <a:pPr marL="342900" lvl="0" indent="-342900">
              <a:lnSpc>
                <a:spcPct val="150000"/>
              </a:lnSpc>
              <a:spcBef>
                <a:spcPts val="600"/>
              </a:spcBef>
              <a:buFont typeface="Symbol" panose="05050102010706020507" pitchFamily="18" charset="2"/>
              <a:buChar char=""/>
            </a:pPr>
            <a:r>
              <a:rPr lang="en-AU" sz="2200" dirty="0">
                <a:effectLst/>
                <a:latin typeface="+mj-lt"/>
                <a:ea typeface="Calibri" panose="020F0502020204030204" pitchFamily="34" charset="0"/>
              </a:rPr>
              <a:t>reflect on collaborative and safe processes.</a:t>
            </a:r>
            <a:endParaRPr lang="en-AU" sz="2200" dirty="0">
              <a:latin typeface="+mj-lt"/>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1FAEB-3BD3-F89F-D899-0BD0A9ACEE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015FC5-6BF3-5D60-A152-3F6337271D94}"/>
              </a:ext>
            </a:extLst>
          </p:cNvPr>
          <p:cNvSpPr>
            <a:spLocks noGrp="1"/>
          </p:cNvSpPr>
          <p:nvPr>
            <p:ph type="ctrTitle"/>
          </p:nvPr>
        </p:nvSpPr>
        <p:spPr/>
        <p:txBody>
          <a:bodyPr/>
          <a:lstStyle/>
          <a:p>
            <a:r>
              <a:rPr lang="en-AU">
                <a:effectLst/>
                <a:latin typeface="+mj-lt"/>
                <a:ea typeface="Times New Roman" panose="02020603050405020304" pitchFamily="18" charset="0"/>
              </a:rPr>
              <a:t>Learning sequence </a:t>
            </a:r>
            <a:r>
              <a:rPr lang="en-AU">
                <a:effectLst/>
                <a:latin typeface="Arial"/>
                <a:ea typeface="Times New Roman" panose="02020603050405020304" pitchFamily="18" charset="0"/>
              </a:rPr>
              <a:t>2</a:t>
            </a:r>
            <a:r>
              <a:rPr lang="en-AU">
                <a:latin typeface="Arial"/>
                <a:ea typeface="Calibri" panose="020F0502020204030204" pitchFamily="34" charset="0"/>
              </a:rPr>
              <a:t> </a:t>
            </a:r>
            <a:r>
              <a:rPr lang="en-AU">
                <a:effectLst/>
                <a:latin typeface="Arial"/>
                <a:ea typeface="Calibri" panose="020F0502020204030204" pitchFamily="34" charset="0"/>
              </a:rPr>
              <a:t>– Greek chorus</a:t>
            </a:r>
            <a:endParaRPr lang="en-AU">
              <a:latin typeface="+mj-lt"/>
            </a:endParaRPr>
          </a:p>
        </p:txBody>
      </p:sp>
      <p:pic>
        <p:nvPicPr>
          <p:cNvPr id="5" name="Picture 4">
            <a:extLst>
              <a:ext uri="{FF2B5EF4-FFF2-40B4-BE49-F238E27FC236}">
                <a16:creationId xmlns:a16="http://schemas.microsoft.com/office/drawing/2014/main" id="{303E5F13-620C-1407-38AC-93393C82FF3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24700" y="-1"/>
            <a:ext cx="5067300" cy="6858001"/>
          </a:xfrm>
          <a:prstGeom prst="rect">
            <a:avLst/>
          </a:prstGeom>
        </p:spPr>
      </p:pic>
    </p:spTree>
    <p:extLst>
      <p:ext uri="{BB962C8B-B14F-4D97-AF65-F5344CB8AC3E}">
        <p14:creationId xmlns:p14="http://schemas.microsoft.com/office/powerpoint/2010/main" val="118534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DEF66-659C-93E7-C00F-36724027A18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99400FE-4A01-BDF8-44DC-48346E5E6D8A}"/>
              </a:ext>
            </a:extLst>
          </p:cNvPr>
          <p:cNvSpPr>
            <a:spLocks noGrp="1"/>
          </p:cNvSpPr>
          <p:nvPr>
            <p:ph type="title"/>
          </p:nvPr>
        </p:nvSpPr>
        <p:spPr/>
        <p:txBody>
          <a:bodyPr/>
          <a:lstStyle/>
          <a:p>
            <a:r>
              <a:rPr lang="en-AU">
                <a:latin typeface="+mj-lt"/>
              </a:rPr>
              <a:t>Learning intentions and success criteria (2)</a:t>
            </a:r>
          </a:p>
        </p:txBody>
      </p:sp>
      <p:sp>
        <p:nvSpPr>
          <p:cNvPr id="6" name="Oval 5" descr="&quot;2&quot;">
            <a:extLst>
              <a:ext uri="{FF2B5EF4-FFF2-40B4-BE49-F238E27FC236}">
                <a16:creationId xmlns:a16="http://schemas.microsoft.com/office/drawing/2014/main" id="{675381D1-6545-E347-93A3-D528F1831A23}"/>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3600" dirty="0"/>
              <a:t>2</a:t>
            </a:r>
            <a:endParaRPr lang="en-GB" sz="3600" dirty="0"/>
          </a:p>
        </p:txBody>
      </p:sp>
      <p:sp>
        <p:nvSpPr>
          <p:cNvPr id="3" name="TextBox 2">
            <a:extLst>
              <a:ext uri="{FF2B5EF4-FFF2-40B4-BE49-F238E27FC236}">
                <a16:creationId xmlns:a16="http://schemas.microsoft.com/office/drawing/2014/main" id="{1D5D375B-8807-AECE-1AE6-486C60E6CA1F}"/>
              </a:ext>
            </a:extLst>
          </p:cNvPr>
          <p:cNvSpPr txBox="1"/>
          <p:nvPr/>
        </p:nvSpPr>
        <p:spPr>
          <a:xfrm>
            <a:off x="370416" y="1894417"/>
            <a:ext cx="11303000" cy="395371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Bef>
                <a:spcPts val="600"/>
              </a:spcBef>
            </a:pPr>
            <a:r>
              <a:rPr lang="en-AU" sz="2200" b="1" dirty="0">
                <a:solidFill>
                  <a:schemeClr val="accent1"/>
                </a:solidFill>
                <a:latin typeface="+mj-lt"/>
                <a:cs typeface="Arial" panose="020B0604020202020204" pitchFamily="34" charset="0"/>
              </a:rPr>
              <a:t>We are learning to</a:t>
            </a:r>
            <a:endParaRPr lang="en-AU" sz="2200" b="1" dirty="0">
              <a:solidFill>
                <a:schemeClr val="accent1"/>
              </a:solidFill>
              <a:latin typeface="+mj-lt"/>
              <a:ea typeface="+mn-lt"/>
              <a:cs typeface="Arial" panose="020B0604020202020204" pitchFamily="34" charset="0"/>
            </a:endParaRPr>
          </a:p>
          <a:p>
            <a:pPr marL="342900" indent="-342900">
              <a:lnSpc>
                <a:spcPct val="150000"/>
              </a:lnSpc>
              <a:spcBef>
                <a:spcPts val="600"/>
              </a:spcBef>
              <a:buFont typeface="Arial" panose="020B0604020202020204" pitchFamily="34" charset="0"/>
              <a:buChar char="•"/>
            </a:pPr>
            <a:r>
              <a:rPr lang="en-AU" sz="2200" dirty="0">
                <a:effectLst/>
                <a:latin typeface="+mj-lt"/>
                <a:ea typeface="Calibri" panose="020F0502020204030204" pitchFamily="34" charset="0"/>
              </a:rPr>
              <a:t>collaboratively apply and adapt Greek chorus conventions to communicate intention and meaning.</a:t>
            </a:r>
            <a:r>
              <a:rPr lang="en-GB" sz="2200" dirty="0">
                <a:effectLst/>
                <a:latin typeface="+mj-lt"/>
              </a:rPr>
              <a:t> </a:t>
            </a:r>
            <a:r>
              <a:rPr lang="en-AU" sz="2200" dirty="0">
                <a:effectLst/>
                <a:latin typeface="+mj-lt"/>
                <a:ea typeface="Calibri" panose="020F0502020204030204" pitchFamily="34" charset="0"/>
              </a:rPr>
              <a:t>Conventions?</a:t>
            </a:r>
            <a:endParaRPr lang="en-GB" sz="2200" dirty="0">
              <a:effectLst/>
              <a:latin typeface="+mj-lt"/>
              <a:ea typeface="Calibri" panose="020F0502020204030204" pitchFamily="34" charset="0"/>
            </a:endParaRPr>
          </a:p>
          <a:p>
            <a:pPr>
              <a:lnSpc>
                <a:spcPct val="150000"/>
              </a:lnSpc>
              <a:spcBef>
                <a:spcPts val="1200"/>
              </a:spcBef>
            </a:pPr>
            <a:r>
              <a:rPr lang="en-AU" sz="2200" b="1" dirty="0">
                <a:solidFill>
                  <a:schemeClr val="accent1"/>
                </a:solidFill>
                <a:latin typeface="+mj-lt"/>
                <a:cs typeface="Arial" panose="020B0604020202020204" pitchFamily="34" charset="0"/>
              </a:rPr>
              <a:t>We can</a:t>
            </a:r>
            <a:endParaRPr lang="en-US" sz="2200" dirty="0">
              <a:solidFill>
                <a:schemeClr val="accent1"/>
              </a:solidFill>
              <a:latin typeface="+mj-lt"/>
              <a:cs typeface="Arial" panose="020B0604020202020204" pitchFamily="34" charset="0"/>
            </a:endParaRPr>
          </a:p>
          <a:p>
            <a:pPr marL="342900" lvl="0" indent="-342900">
              <a:lnSpc>
                <a:spcPct val="150000"/>
              </a:lnSpc>
              <a:spcBef>
                <a:spcPts val="600"/>
              </a:spcBef>
              <a:buFont typeface="Symbol" panose="05050102010706020507" pitchFamily="18" charset="2"/>
              <a:buChar char=""/>
            </a:pPr>
            <a:r>
              <a:rPr lang="en-AU" sz="2200" dirty="0">
                <a:effectLst/>
                <a:latin typeface="+mj-lt"/>
                <a:ea typeface="Calibri" panose="020F0502020204030204" pitchFamily="34" charset="0"/>
              </a:rPr>
              <a:t>collaboratively explore and refine dramatic elements </a:t>
            </a:r>
            <a:endParaRPr lang="en-GB" sz="2200" dirty="0">
              <a:effectLst/>
              <a:latin typeface="+mj-lt"/>
              <a:ea typeface="Calibri" panose="020F0502020204030204" pitchFamily="34" charset="0"/>
            </a:endParaRPr>
          </a:p>
          <a:p>
            <a:pPr marL="342900" lvl="0" indent="-342900">
              <a:lnSpc>
                <a:spcPct val="150000"/>
              </a:lnSpc>
              <a:spcBef>
                <a:spcPts val="600"/>
              </a:spcBef>
              <a:buFont typeface="Symbol" panose="05050102010706020507" pitchFamily="18" charset="2"/>
              <a:buChar char=""/>
            </a:pPr>
            <a:r>
              <a:rPr lang="en-AU" sz="2200" dirty="0">
                <a:effectLst/>
                <a:latin typeface="+mj-lt"/>
                <a:ea typeface="Calibri" panose="020F0502020204030204" pitchFamily="34" charset="0"/>
              </a:rPr>
              <a:t>use language to appropriately communicate a perspective</a:t>
            </a:r>
          </a:p>
          <a:p>
            <a:pPr marL="342900" lvl="0" indent="-342900">
              <a:lnSpc>
                <a:spcPct val="150000"/>
              </a:lnSpc>
              <a:spcBef>
                <a:spcPts val="600"/>
              </a:spcBef>
              <a:buFont typeface="Symbol" panose="05050102010706020507" pitchFamily="18" charset="2"/>
              <a:buChar char=""/>
            </a:pPr>
            <a:r>
              <a:rPr lang="en-AU" sz="2200" dirty="0">
                <a:effectLst/>
                <a:latin typeface="+mj-lt"/>
                <a:ea typeface="Calibri" panose="020F0502020204030204" pitchFamily="34" charset="0"/>
              </a:rPr>
              <a:t>reflect on collaborative processes and how dramatic meaning was created.</a:t>
            </a:r>
            <a:r>
              <a:rPr lang="en-GB" sz="2200" dirty="0">
                <a:effectLst/>
                <a:latin typeface="+mj-lt"/>
              </a:rPr>
              <a:t> </a:t>
            </a:r>
            <a:r>
              <a:rPr lang="en-AU" sz="2200" dirty="0">
                <a:effectLst/>
                <a:latin typeface="+mj-lt"/>
                <a:ea typeface="Calibri" panose="020F0502020204030204" pitchFamily="34" charset="0"/>
              </a:rPr>
              <a:t> </a:t>
            </a:r>
            <a:endParaRPr lang="en-GB" sz="2200" dirty="0">
              <a:effectLst/>
              <a:latin typeface="+mj-lt"/>
              <a:ea typeface="Calibri" panose="020F0502020204030204" pitchFamily="34" charset="0"/>
            </a:endParaRPr>
          </a:p>
        </p:txBody>
      </p:sp>
      <p:sp>
        <p:nvSpPr>
          <p:cNvPr id="2" name="Slide Number Placeholder 1">
            <a:extLst>
              <a:ext uri="{FF2B5EF4-FFF2-40B4-BE49-F238E27FC236}">
                <a16:creationId xmlns:a16="http://schemas.microsoft.com/office/drawing/2014/main" id="{38EE65B1-D5F5-53DB-5E91-4524DD9C542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4049631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3EB90-0FA1-BCBE-6358-B2A8AE7FC76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FCFB2C-FBB5-F968-697F-6275965CCE70}"/>
              </a:ext>
            </a:extLst>
          </p:cNvPr>
          <p:cNvSpPr>
            <a:spLocks noGrp="1"/>
          </p:cNvSpPr>
          <p:nvPr>
            <p:ph type="title"/>
          </p:nvPr>
        </p:nvSpPr>
        <p:spPr/>
        <p:txBody>
          <a:bodyPr/>
          <a:lstStyle/>
          <a:p>
            <a:r>
              <a:rPr lang="en-AU" dirty="0">
                <a:latin typeface="+mj-lt"/>
              </a:rPr>
              <a:t>How does the Greek chorus work? </a:t>
            </a:r>
          </a:p>
        </p:txBody>
      </p:sp>
      <p:sp>
        <p:nvSpPr>
          <p:cNvPr id="2" name="TextBox 1">
            <a:extLst>
              <a:ext uri="{FF2B5EF4-FFF2-40B4-BE49-F238E27FC236}">
                <a16:creationId xmlns:a16="http://schemas.microsoft.com/office/drawing/2014/main" id="{8D2628ED-9B73-630A-35CB-1B4DBF9CF360}"/>
              </a:ext>
            </a:extLst>
          </p:cNvPr>
          <p:cNvSpPr txBox="1"/>
          <p:nvPr/>
        </p:nvSpPr>
        <p:spPr>
          <a:xfrm>
            <a:off x="801470" y="1592347"/>
            <a:ext cx="3330000" cy="1329442"/>
          </a:xfrm>
          <a:prstGeom prst="roundRect">
            <a:avLst>
              <a:gd name="adj" fmla="val 7660"/>
            </a:avLst>
          </a:prstGeom>
          <a:solidFill>
            <a:srgbClr val="FDE79A">
              <a:alpha val="29804"/>
            </a:srgbClr>
          </a:solidFill>
          <a:ln w="19050">
            <a:solidFill>
              <a:srgbClr val="FDE79A"/>
            </a:solidFill>
          </a:ln>
        </p:spPr>
        <p:txBody>
          <a:bodyPr wrap="square" lIns="468000" tIns="0" rIns="0" bIns="0" rtlCol="0" anchor="ctr" anchorCtr="0">
            <a:noAutofit/>
          </a:bodyPr>
          <a:lstStyle/>
          <a:p>
            <a:pPr lvl="0"/>
            <a:r>
              <a:rPr lang="en-AU" b="1" dirty="0"/>
              <a:t>Movement and choreography</a:t>
            </a:r>
            <a:r>
              <a:rPr lang="en-AU" b="0" dirty="0"/>
              <a:t> </a:t>
            </a:r>
            <a:endParaRPr lang="en-GB" dirty="0"/>
          </a:p>
        </p:txBody>
      </p:sp>
      <p:sp>
        <p:nvSpPr>
          <p:cNvPr id="5" name="TextBox 4">
            <a:extLst>
              <a:ext uri="{FF2B5EF4-FFF2-40B4-BE49-F238E27FC236}">
                <a16:creationId xmlns:a16="http://schemas.microsoft.com/office/drawing/2014/main" id="{14479BAF-3935-348A-7056-DCE02A097A93}"/>
              </a:ext>
            </a:extLst>
          </p:cNvPr>
          <p:cNvSpPr txBox="1"/>
          <p:nvPr/>
        </p:nvSpPr>
        <p:spPr>
          <a:xfrm>
            <a:off x="3957557" y="1592347"/>
            <a:ext cx="7432972" cy="1329442"/>
          </a:xfrm>
          <a:prstGeom prst="roundRect">
            <a:avLst>
              <a:gd name="adj" fmla="val 7660"/>
            </a:avLst>
          </a:prstGeom>
          <a:solidFill>
            <a:schemeClr val="bg1"/>
          </a:solidFill>
          <a:ln w="19050">
            <a:solidFill>
              <a:srgbClr val="FDE79A"/>
            </a:solidFill>
          </a:ln>
        </p:spPr>
        <p:txBody>
          <a:bodyPr wrap="square" lIns="0" tIns="0" rIns="0" bIns="0" rtlCol="0" anchor="ctr">
            <a:noAutofit/>
          </a:bodyPr>
          <a:lstStyle/>
          <a:p>
            <a:pPr marL="444500" lvl="0" indent="-174625">
              <a:lnSpc>
                <a:spcPct val="114000"/>
              </a:lnSpc>
              <a:spcBef>
                <a:spcPts val="600"/>
              </a:spcBef>
              <a:spcAft>
                <a:spcPts val="600"/>
              </a:spcAft>
              <a:buFont typeface="Arial" panose="020B0604020202020204" pitchFamily="34" charset="0"/>
              <a:buChar char="•"/>
            </a:pPr>
            <a:r>
              <a:rPr lang="en-AU" sz="2000" b="0" dirty="0">
                <a:solidFill>
                  <a:schemeClr val="tx1"/>
                </a:solidFill>
              </a:rPr>
              <a:t>The chorus uses synchronised movements to create visual storytelling. Their physical presence reinforces mood and meaning.</a:t>
            </a:r>
            <a:endParaRPr lang="en-GB" sz="2000" dirty="0">
              <a:solidFill>
                <a:schemeClr val="tx1"/>
              </a:solidFill>
            </a:endParaRPr>
          </a:p>
        </p:txBody>
      </p:sp>
      <p:sp>
        <p:nvSpPr>
          <p:cNvPr id="6" name="TextBox 5">
            <a:extLst>
              <a:ext uri="{FF2B5EF4-FFF2-40B4-BE49-F238E27FC236}">
                <a16:creationId xmlns:a16="http://schemas.microsoft.com/office/drawing/2014/main" id="{8C28CF7D-50E5-A40F-CDBA-F6B7241B29BF}"/>
              </a:ext>
            </a:extLst>
          </p:cNvPr>
          <p:cNvSpPr txBox="1"/>
          <p:nvPr/>
        </p:nvSpPr>
        <p:spPr>
          <a:xfrm>
            <a:off x="801471" y="3189668"/>
            <a:ext cx="3330000" cy="1329442"/>
          </a:xfrm>
          <a:prstGeom prst="roundRect">
            <a:avLst>
              <a:gd name="adj" fmla="val 7660"/>
            </a:avLst>
          </a:prstGeom>
          <a:solidFill>
            <a:srgbClr val="FDE79A">
              <a:alpha val="60000"/>
            </a:srgbClr>
          </a:solidFill>
          <a:ln w="19050">
            <a:solidFill>
              <a:srgbClr val="FDE79A"/>
            </a:solidFill>
          </a:ln>
        </p:spPr>
        <p:txBody>
          <a:bodyPr wrap="square" lIns="468000" tIns="0" rIns="0" bIns="0" rtlCol="0" anchor="ctr" anchorCtr="0">
            <a:noAutofit/>
          </a:bodyPr>
          <a:lstStyle/>
          <a:p>
            <a:pPr lvl="0"/>
            <a:r>
              <a:rPr lang="en-AU" sz="2400" b="1" dirty="0"/>
              <a:t>Choral speaking </a:t>
            </a:r>
            <a:br>
              <a:rPr lang="en-AU" sz="2400" b="1" dirty="0"/>
            </a:br>
            <a:r>
              <a:rPr lang="en-AU" sz="2400" b="1" dirty="0"/>
              <a:t>and song</a:t>
            </a:r>
            <a:r>
              <a:rPr lang="en-AU" sz="2400" b="0" dirty="0"/>
              <a:t> </a:t>
            </a:r>
            <a:endParaRPr lang="en-GB" sz="2400" dirty="0"/>
          </a:p>
        </p:txBody>
      </p:sp>
      <p:sp>
        <p:nvSpPr>
          <p:cNvPr id="9" name="TextBox 8">
            <a:extLst>
              <a:ext uri="{FF2B5EF4-FFF2-40B4-BE49-F238E27FC236}">
                <a16:creationId xmlns:a16="http://schemas.microsoft.com/office/drawing/2014/main" id="{B8409444-A76B-62B8-E688-6D11D1C46D79}"/>
              </a:ext>
            </a:extLst>
          </p:cNvPr>
          <p:cNvSpPr txBox="1"/>
          <p:nvPr/>
        </p:nvSpPr>
        <p:spPr>
          <a:xfrm>
            <a:off x="3957557" y="3189668"/>
            <a:ext cx="7432972" cy="1329442"/>
          </a:xfrm>
          <a:prstGeom prst="roundRect">
            <a:avLst>
              <a:gd name="adj" fmla="val 7660"/>
            </a:avLst>
          </a:prstGeom>
          <a:solidFill>
            <a:schemeClr val="bg1"/>
          </a:solidFill>
          <a:ln w="19050">
            <a:solidFill>
              <a:srgbClr val="FDE79A"/>
            </a:solidFill>
          </a:ln>
        </p:spPr>
        <p:txBody>
          <a:bodyPr wrap="square" lIns="0" tIns="0" rIns="0" bIns="0" rtlCol="0" anchor="ctr">
            <a:noAutofit/>
          </a:bodyPr>
          <a:lstStyle/>
          <a:p>
            <a:pPr marL="444500" lvl="0" indent="-174625">
              <a:lnSpc>
                <a:spcPct val="114000"/>
              </a:lnSpc>
              <a:spcBef>
                <a:spcPts val="600"/>
              </a:spcBef>
              <a:spcAft>
                <a:spcPts val="600"/>
              </a:spcAft>
              <a:buFont typeface="Arial" panose="020B0604020202020204" pitchFamily="34" charset="0"/>
              <a:buChar char="•"/>
            </a:pPr>
            <a:r>
              <a:rPr lang="en-AU" sz="2000" b="0" dirty="0"/>
              <a:t>Through poetic verse, chants, and song, choruses deliver commentary and emotional responses, sometimes addressing the audience directly.</a:t>
            </a:r>
            <a:endParaRPr lang="en-GB" sz="2000" dirty="0"/>
          </a:p>
        </p:txBody>
      </p:sp>
      <p:sp>
        <p:nvSpPr>
          <p:cNvPr id="10" name="TextBox 9">
            <a:extLst>
              <a:ext uri="{FF2B5EF4-FFF2-40B4-BE49-F238E27FC236}">
                <a16:creationId xmlns:a16="http://schemas.microsoft.com/office/drawing/2014/main" id="{169BB466-86EF-1AB3-C85B-AFD3BD52A2CF}"/>
              </a:ext>
            </a:extLst>
          </p:cNvPr>
          <p:cNvSpPr txBox="1"/>
          <p:nvPr/>
        </p:nvSpPr>
        <p:spPr>
          <a:xfrm>
            <a:off x="801471" y="4786989"/>
            <a:ext cx="3330000" cy="1329442"/>
          </a:xfrm>
          <a:prstGeom prst="roundRect">
            <a:avLst>
              <a:gd name="adj" fmla="val 7660"/>
            </a:avLst>
          </a:prstGeom>
          <a:solidFill>
            <a:srgbClr val="FDE79A"/>
          </a:solidFill>
          <a:ln w="19050">
            <a:solidFill>
              <a:srgbClr val="FDE79A"/>
            </a:solidFill>
          </a:ln>
        </p:spPr>
        <p:txBody>
          <a:bodyPr wrap="square" lIns="468000" tIns="0" rIns="0" bIns="0" rtlCol="0" anchor="ctr" anchorCtr="0">
            <a:noAutofit/>
          </a:bodyPr>
          <a:lstStyle/>
          <a:p>
            <a:pPr lvl="0"/>
            <a:r>
              <a:rPr lang="en-AU" sz="2400" b="1" dirty="0"/>
              <a:t>Mask and </a:t>
            </a:r>
            <a:br>
              <a:rPr lang="en-AU" sz="2400" b="1" dirty="0"/>
            </a:br>
            <a:r>
              <a:rPr lang="en-AU" sz="2400" b="1" dirty="0"/>
              <a:t>costume</a:t>
            </a:r>
            <a:r>
              <a:rPr lang="en-AU" sz="2400" b="0" dirty="0"/>
              <a:t> </a:t>
            </a:r>
            <a:endParaRPr lang="en-GB" sz="2400" dirty="0"/>
          </a:p>
        </p:txBody>
      </p:sp>
      <p:sp>
        <p:nvSpPr>
          <p:cNvPr id="11" name="TextBox 10">
            <a:extLst>
              <a:ext uri="{FF2B5EF4-FFF2-40B4-BE49-F238E27FC236}">
                <a16:creationId xmlns:a16="http://schemas.microsoft.com/office/drawing/2014/main" id="{2D1B783D-337F-D8CD-A69C-4674AE814E97}"/>
              </a:ext>
            </a:extLst>
          </p:cNvPr>
          <p:cNvSpPr txBox="1"/>
          <p:nvPr/>
        </p:nvSpPr>
        <p:spPr>
          <a:xfrm>
            <a:off x="3957557" y="4786989"/>
            <a:ext cx="7432972" cy="1329442"/>
          </a:xfrm>
          <a:prstGeom prst="roundRect">
            <a:avLst>
              <a:gd name="adj" fmla="val 7660"/>
            </a:avLst>
          </a:prstGeom>
          <a:solidFill>
            <a:schemeClr val="bg1"/>
          </a:solidFill>
          <a:ln w="19050">
            <a:solidFill>
              <a:srgbClr val="FDE79A"/>
            </a:solidFill>
          </a:ln>
        </p:spPr>
        <p:txBody>
          <a:bodyPr wrap="square" lIns="0" tIns="0" rIns="0" bIns="0" rtlCol="0" anchor="ctr">
            <a:noAutofit/>
          </a:bodyPr>
          <a:lstStyle/>
          <a:p>
            <a:pPr marL="444500" lvl="0" indent="-174625">
              <a:lnSpc>
                <a:spcPct val="114000"/>
              </a:lnSpc>
              <a:spcBef>
                <a:spcPts val="600"/>
              </a:spcBef>
              <a:spcAft>
                <a:spcPts val="600"/>
              </a:spcAft>
              <a:buFont typeface="Arial" panose="020B0604020202020204" pitchFamily="34" charset="0"/>
              <a:buChar char="•"/>
            </a:pPr>
            <a:r>
              <a:rPr lang="en-AU" sz="2000" b="0" dirty="0"/>
              <a:t>Performers often wear masks to help project their voices and to symbolise their collective identity rather than individual personalities.</a:t>
            </a:r>
            <a:endParaRPr lang="en-GB" sz="2000" dirty="0"/>
          </a:p>
        </p:txBody>
      </p:sp>
      <p:sp>
        <p:nvSpPr>
          <p:cNvPr id="3" name="Slide Number Placeholder 2">
            <a:extLst>
              <a:ext uri="{FF2B5EF4-FFF2-40B4-BE49-F238E27FC236}">
                <a16:creationId xmlns:a16="http://schemas.microsoft.com/office/drawing/2014/main" id="{DBC8EE41-5C7C-C4B8-98E8-8A1E3093BD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
        <p:nvSpPr>
          <p:cNvPr id="7" name="Oval 6" descr="&quot;2.2a&quot;">
            <a:extLst>
              <a:ext uri="{FF2B5EF4-FFF2-40B4-BE49-F238E27FC236}">
                <a16:creationId xmlns:a16="http://schemas.microsoft.com/office/drawing/2014/main" id="{03ACF3A7-9B67-C57E-2433-0D1A850CA7A2}"/>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2.2a</a:t>
            </a:r>
            <a:endParaRPr lang="en-GB" sz="1800" dirty="0"/>
          </a:p>
        </p:txBody>
      </p:sp>
    </p:spTree>
    <p:extLst>
      <p:ext uri="{BB962C8B-B14F-4D97-AF65-F5344CB8AC3E}">
        <p14:creationId xmlns:p14="http://schemas.microsoft.com/office/powerpoint/2010/main" val="66588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88C6E-42F3-7424-AA7D-5658A7CDE03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BD45C0-A7CA-25FA-3EC0-8F172CAD3221}"/>
              </a:ext>
            </a:extLst>
          </p:cNvPr>
          <p:cNvSpPr>
            <a:spLocks noGrp="1"/>
          </p:cNvSpPr>
          <p:nvPr>
            <p:ph type="title"/>
          </p:nvPr>
        </p:nvSpPr>
        <p:spPr>
          <a:xfrm>
            <a:off x="360000" y="348808"/>
            <a:ext cx="11484000" cy="545601"/>
          </a:xfrm>
        </p:spPr>
        <p:txBody>
          <a:bodyPr/>
          <a:lstStyle/>
          <a:p>
            <a:r>
              <a:rPr lang="en-AU" dirty="0">
                <a:latin typeface="+mj-lt"/>
              </a:rPr>
              <a:t>Nursery rhyme examples</a:t>
            </a:r>
          </a:p>
        </p:txBody>
      </p:sp>
      <p:sp>
        <p:nvSpPr>
          <p:cNvPr id="5" name="Oval 4" descr="&quot;2.2b&quot;">
            <a:extLst>
              <a:ext uri="{FF2B5EF4-FFF2-40B4-BE49-F238E27FC236}">
                <a16:creationId xmlns:a16="http://schemas.microsoft.com/office/drawing/2014/main" id="{7B875133-3A54-A494-823B-E6ABB8A7B845}"/>
              </a:ext>
              <a:ext uri="{C183D7F6-B498-43B3-948B-1728B52AA6E4}">
                <adec:decorative xmlns:adec="http://schemas.microsoft.com/office/drawing/2017/decorative" val="0"/>
              </a:ext>
            </a:extLst>
          </p:cNvPr>
          <p:cNvSpPr>
            <a:spLocks noChangeAspect="1"/>
          </p:cNvSpPr>
          <p:nvPr/>
        </p:nvSpPr>
        <p:spPr>
          <a:xfrm>
            <a:off x="11034000" y="210481"/>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800" dirty="0"/>
              <a:t>2.2b</a:t>
            </a:r>
            <a:endParaRPr lang="en-GB" sz="1800" dirty="0"/>
          </a:p>
        </p:txBody>
      </p:sp>
      <p:sp>
        <p:nvSpPr>
          <p:cNvPr id="6" name="Rectangle: Rounded Corners 5">
            <a:extLst>
              <a:ext uri="{FF2B5EF4-FFF2-40B4-BE49-F238E27FC236}">
                <a16:creationId xmlns:a16="http://schemas.microsoft.com/office/drawing/2014/main" id="{D08E8B22-12B1-E745-7744-016AEDA4C23B}"/>
              </a:ext>
            </a:extLst>
          </p:cNvPr>
          <p:cNvSpPr/>
          <p:nvPr/>
        </p:nvSpPr>
        <p:spPr>
          <a:xfrm>
            <a:off x="684769" y="1248808"/>
            <a:ext cx="5274047" cy="2578730"/>
          </a:xfrm>
          <a:prstGeom prst="roundRect">
            <a:avLst>
              <a:gd name="adj" fmla="val 5907"/>
            </a:avLst>
          </a:prstGeom>
          <a:solidFill>
            <a:srgbClr val="FDEDDF"/>
          </a:solidFill>
          <a:ln w="19050">
            <a:solidFill>
              <a:srgbClr val="FFCE99"/>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1"/>
          <a:lstStyle/>
          <a:p>
            <a:pPr marL="0" lvl="0" indent="0" defTabSz="800100">
              <a:lnSpc>
                <a:spcPct val="120000"/>
              </a:lnSpc>
              <a:spcBef>
                <a:spcPct val="0"/>
              </a:spcBef>
              <a:buNone/>
            </a:pPr>
            <a:r>
              <a:rPr lang="en-AU" sz="2200" b="1" i="0" kern="1200" dirty="0">
                <a:solidFill>
                  <a:schemeClr val="tx1"/>
                </a:solidFill>
              </a:rPr>
              <a:t>Twinkle Twinkle</a:t>
            </a:r>
          </a:p>
          <a:p>
            <a:pPr marL="0" lvl="0" indent="0" defTabSz="800100">
              <a:lnSpc>
                <a:spcPct val="120000"/>
              </a:lnSpc>
              <a:spcBef>
                <a:spcPct val="0"/>
              </a:spcBef>
              <a:buNone/>
            </a:pPr>
            <a:r>
              <a:rPr lang="en-AU" sz="1800" b="0" i="0" kern="1200" dirty="0">
                <a:solidFill>
                  <a:schemeClr val="tx1"/>
                </a:solidFill>
              </a:rPr>
              <a:t>Twinkle Twinkle, little star,</a:t>
            </a:r>
            <a:br>
              <a:rPr lang="en-AU" sz="1800" kern="1200" dirty="0">
                <a:solidFill>
                  <a:schemeClr val="tx1"/>
                </a:solidFill>
              </a:rPr>
            </a:br>
            <a:r>
              <a:rPr lang="en-AU" sz="1800" b="0" i="0" kern="1200" dirty="0">
                <a:solidFill>
                  <a:schemeClr val="tx1"/>
                </a:solidFill>
              </a:rPr>
              <a:t>How I wonder what you are.</a:t>
            </a:r>
            <a:br>
              <a:rPr lang="en-AU" sz="1800" kern="1200" dirty="0">
                <a:solidFill>
                  <a:schemeClr val="tx1"/>
                </a:solidFill>
              </a:rPr>
            </a:br>
            <a:r>
              <a:rPr lang="en-AU" sz="1800" b="0" i="0" kern="1200" dirty="0">
                <a:solidFill>
                  <a:schemeClr val="tx1"/>
                </a:solidFill>
              </a:rPr>
              <a:t>Up above the world so high,</a:t>
            </a:r>
            <a:br>
              <a:rPr lang="en-AU" sz="1800" kern="1200" dirty="0">
                <a:solidFill>
                  <a:schemeClr val="tx1"/>
                </a:solidFill>
              </a:rPr>
            </a:br>
            <a:r>
              <a:rPr lang="en-AU" sz="1800" b="0" i="0" kern="1200" dirty="0">
                <a:solidFill>
                  <a:schemeClr val="tx1"/>
                </a:solidFill>
              </a:rPr>
              <a:t>Like a diamond in the sky.</a:t>
            </a:r>
            <a:br>
              <a:rPr lang="en-AU" sz="1800" kern="1200" dirty="0">
                <a:solidFill>
                  <a:schemeClr val="tx1"/>
                </a:solidFill>
              </a:rPr>
            </a:br>
            <a:r>
              <a:rPr lang="en-AU" sz="1800" b="0" i="0" kern="1200" dirty="0">
                <a:solidFill>
                  <a:schemeClr val="tx1"/>
                </a:solidFill>
              </a:rPr>
              <a:t>Twinkle Twinkle little </a:t>
            </a:r>
            <a:r>
              <a:rPr lang="en-AU" sz="1800" dirty="0">
                <a:solidFill>
                  <a:schemeClr val="tx1"/>
                </a:solidFill>
              </a:rPr>
              <a:t>s</a:t>
            </a:r>
            <a:r>
              <a:rPr lang="en-AU" sz="1800" b="0" i="0" kern="1200" dirty="0">
                <a:solidFill>
                  <a:schemeClr val="tx1"/>
                </a:solidFill>
              </a:rPr>
              <a:t>tar,</a:t>
            </a:r>
            <a:br>
              <a:rPr lang="en-AU" sz="1800" kern="1200" dirty="0">
                <a:solidFill>
                  <a:schemeClr val="tx1"/>
                </a:solidFill>
              </a:rPr>
            </a:br>
            <a:r>
              <a:rPr lang="en-AU" sz="1800" b="0" i="0" kern="1200" dirty="0">
                <a:solidFill>
                  <a:schemeClr val="tx1"/>
                </a:solidFill>
              </a:rPr>
              <a:t>How I wonder what you are!</a:t>
            </a:r>
            <a:endParaRPr lang="en-GB" sz="1800" kern="1200" dirty="0">
              <a:solidFill>
                <a:schemeClr val="tx1"/>
              </a:solidFill>
            </a:endParaRPr>
          </a:p>
        </p:txBody>
      </p:sp>
      <p:sp>
        <p:nvSpPr>
          <p:cNvPr id="2" name="Rectangle: Rounded Corners 5">
            <a:extLst>
              <a:ext uri="{FF2B5EF4-FFF2-40B4-BE49-F238E27FC236}">
                <a16:creationId xmlns:a16="http://schemas.microsoft.com/office/drawing/2014/main" id="{9FC5255D-0AF9-96D0-AC28-391F5FB432D4}"/>
              </a:ext>
            </a:extLst>
          </p:cNvPr>
          <p:cNvSpPr/>
          <p:nvPr/>
        </p:nvSpPr>
        <p:spPr>
          <a:xfrm>
            <a:off x="6233185" y="1248808"/>
            <a:ext cx="5274047" cy="2578730"/>
          </a:xfrm>
          <a:prstGeom prst="roundRect">
            <a:avLst>
              <a:gd name="adj" fmla="val 5907"/>
            </a:avLst>
          </a:prstGeom>
          <a:solidFill>
            <a:srgbClr val="DBFADF"/>
          </a:solidFill>
          <a:ln w="19050">
            <a:solidFill>
              <a:srgbClr val="A8EDB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1"/>
          <a:lstStyle/>
          <a:p>
            <a:pPr>
              <a:lnSpc>
                <a:spcPct val="120000"/>
              </a:lnSpc>
            </a:pPr>
            <a:r>
              <a:rPr lang="en-AU" sz="2200" b="1" i="0" dirty="0">
                <a:solidFill>
                  <a:schemeClr val="tx1"/>
                </a:solidFill>
                <a:effectLst/>
                <a:latin typeface="+mj-lt"/>
              </a:rPr>
              <a:t>Row, row, row your boat</a:t>
            </a:r>
          </a:p>
          <a:p>
            <a:pPr>
              <a:lnSpc>
                <a:spcPct val="120000"/>
              </a:lnSpc>
            </a:pPr>
            <a:r>
              <a:rPr lang="en-AU" sz="1800" b="0" i="0" dirty="0">
                <a:solidFill>
                  <a:srgbClr val="141414"/>
                </a:solidFill>
                <a:effectLst/>
                <a:latin typeface="+mj-lt"/>
              </a:rPr>
              <a:t>Row, row, row your boat,</a:t>
            </a:r>
            <a:br>
              <a:rPr lang="en-AU" sz="1800" dirty="0">
                <a:latin typeface="+mj-lt"/>
              </a:rPr>
            </a:br>
            <a:r>
              <a:rPr lang="en-AU" sz="1800" b="0" i="0" dirty="0">
                <a:solidFill>
                  <a:srgbClr val="141414"/>
                </a:solidFill>
                <a:effectLst/>
                <a:latin typeface="+mj-lt"/>
              </a:rPr>
              <a:t>Gently down the stream,</a:t>
            </a:r>
            <a:br>
              <a:rPr lang="en-AU" sz="1800" dirty="0">
                <a:latin typeface="+mj-lt"/>
              </a:rPr>
            </a:br>
            <a:r>
              <a:rPr lang="en-AU" sz="1800" b="0" i="0" dirty="0">
                <a:solidFill>
                  <a:srgbClr val="141414"/>
                </a:solidFill>
                <a:effectLst/>
                <a:latin typeface="+mj-lt"/>
              </a:rPr>
              <a:t>Merrily, merrily, merrily, merrily,</a:t>
            </a:r>
            <a:br>
              <a:rPr lang="en-AU" sz="1800" dirty="0">
                <a:latin typeface="+mj-lt"/>
              </a:rPr>
            </a:br>
            <a:r>
              <a:rPr lang="en-AU" sz="1800" b="0" i="0" dirty="0">
                <a:solidFill>
                  <a:srgbClr val="141414"/>
                </a:solidFill>
                <a:effectLst/>
                <a:latin typeface="+mj-lt"/>
              </a:rPr>
              <a:t>Life is but a dream.</a:t>
            </a:r>
            <a:endParaRPr lang="en-GB" sz="1800" dirty="0">
              <a:latin typeface="+mj-lt"/>
            </a:endParaRPr>
          </a:p>
        </p:txBody>
      </p:sp>
      <p:sp>
        <p:nvSpPr>
          <p:cNvPr id="13" name="Rectangle: Rounded Corners 5">
            <a:extLst>
              <a:ext uri="{FF2B5EF4-FFF2-40B4-BE49-F238E27FC236}">
                <a16:creationId xmlns:a16="http://schemas.microsoft.com/office/drawing/2014/main" id="{B5C651ED-DC97-B509-97AB-F91EB5583C6A}"/>
              </a:ext>
            </a:extLst>
          </p:cNvPr>
          <p:cNvSpPr/>
          <p:nvPr/>
        </p:nvSpPr>
        <p:spPr>
          <a:xfrm>
            <a:off x="2713893" y="4070282"/>
            <a:ext cx="6764215" cy="2060265"/>
          </a:xfrm>
          <a:prstGeom prst="roundRect">
            <a:avLst>
              <a:gd name="adj" fmla="val 5907"/>
            </a:avLst>
          </a:prstGeom>
          <a:solidFill>
            <a:srgbClr val="E6E1FD"/>
          </a:solidFill>
          <a:ln w="19050">
            <a:solidFill>
              <a:srgbClr val="CEB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1"/>
          <a:lstStyle/>
          <a:p>
            <a:pPr marL="0" lvl="0" indent="0" defTabSz="800100">
              <a:lnSpc>
                <a:spcPct val="120000"/>
              </a:lnSpc>
              <a:spcBef>
                <a:spcPct val="0"/>
              </a:spcBef>
              <a:buNone/>
            </a:pPr>
            <a:r>
              <a:rPr lang="en-AU" sz="2200" b="1" i="0" kern="1200" dirty="0">
                <a:solidFill>
                  <a:schemeClr val="tx1"/>
                </a:solidFill>
              </a:rPr>
              <a:t>The </a:t>
            </a:r>
            <a:r>
              <a:rPr lang="en-AU" sz="2200" b="1" dirty="0" err="1">
                <a:solidFill>
                  <a:schemeClr val="tx1"/>
                </a:solidFill>
              </a:rPr>
              <a:t>i</a:t>
            </a:r>
            <a:r>
              <a:rPr lang="en-AU" sz="2200" b="1" i="0" kern="1200" dirty="0" err="1">
                <a:solidFill>
                  <a:schemeClr val="tx1"/>
                </a:solidFill>
              </a:rPr>
              <a:t>ncy</a:t>
            </a:r>
            <a:r>
              <a:rPr lang="en-AU" sz="2200" b="1" i="0" kern="1200" dirty="0">
                <a:solidFill>
                  <a:schemeClr val="tx1"/>
                </a:solidFill>
              </a:rPr>
              <a:t> </a:t>
            </a:r>
            <a:r>
              <a:rPr lang="en-AU" sz="2200" b="1" i="0" kern="1200" dirty="0" err="1">
                <a:solidFill>
                  <a:schemeClr val="tx1"/>
                </a:solidFill>
              </a:rPr>
              <a:t>wincy</a:t>
            </a:r>
            <a:r>
              <a:rPr lang="en-AU" sz="2200" b="1" i="0" kern="1200" dirty="0">
                <a:solidFill>
                  <a:schemeClr val="tx1"/>
                </a:solidFill>
              </a:rPr>
              <a:t> spider</a:t>
            </a:r>
          </a:p>
          <a:p>
            <a:pPr marL="0" lvl="0" indent="0" defTabSz="800100">
              <a:lnSpc>
                <a:spcPct val="120000"/>
              </a:lnSpc>
              <a:spcBef>
                <a:spcPct val="0"/>
              </a:spcBef>
              <a:buNone/>
            </a:pPr>
            <a:r>
              <a:rPr lang="en-AU" sz="1800" b="0" i="0" kern="1200" dirty="0">
                <a:solidFill>
                  <a:schemeClr val="tx1"/>
                </a:solidFill>
              </a:rPr>
              <a:t>The </a:t>
            </a:r>
            <a:r>
              <a:rPr lang="en-AU" sz="1800" dirty="0" err="1">
                <a:solidFill>
                  <a:schemeClr val="tx1"/>
                </a:solidFill>
              </a:rPr>
              <a:t>i</a:t>
            </a:r>
            <a:r>
              <a:rPr lang="en-AU" sz="1800" b="0" i="0" kern="1200" dirty="0" err="1">
                <a:solidFill>
                  <a:schemeClr val="tx1"/>
                </a:solidFill>
              </a:rPr>
              <a:t>ncy</a:t>
            </a:r>
            <a:r>
              <a:rPr lang="en-AU" sz="1800" b="0" i="0" kern="1200" dirty="0">
                <a:solidFill>
                  <a:schemeClr val="tx1"/>
                </a:solidFill>
              </a:rPr>
              <a:t> </a:t>
            </a:r>
            <a:r>
              <a:rPr lang="en-AU" sz="1800" b="0" i="0" kern="1200" dirty="0" err="1">
                <a:solidFill>
                  <a:schemeClr val="tx1"/>
                </a:solidFill>
              </a:rPr>
              <a:t>wincy</a:t>
            </a:r>
            <a:r>
              <a:rPr lang="en-AU" sz="1800" b="0" i="0" kern="1200" dirty="0">
                <a:solidFill>
                  <a:schemeClr val="tx1"/>
                </a:solidFill>
              </a:rPr>
              <a:t> spider climbed up the waterspout.</a:t>
            </a:r>
            <a:br>
              <a:rPr lang="en-AU" sz="1800" kern="1200" dirty="0">
                <a:solidFill>
                  <a:schemeClr val="tx1"/>
                </a:solidFill>
              </a:rPr>
            </a:br>
            <a:r>
              <a:rPr lang="en-AU" sz="1800" b="0" i="0" kern="1200" dirty="0">
                <a:solidFill>
                  <a:schemeClr val="tx1"/>
                </a:solidFill>
              </a:rPr>
              <a:t>Down came the rain and washed the spider out.</a:t>
            </a:r>
            <a:br>
              <a:rPr lang="en-AU" sz="1800" kern="1200" dirty="0">
                <a:solidFill>
                  <a:schemeClr val="tx1"/>
                </a:solidFill>
              </a:rPr>
            </a:br>
            <a:r>
              <a:rPr lang="en-AU" sz="1800" b="0" i="0" kern="1200" dirty="0">
                <a:solidFill>
                  <a:schemeClr val="tx1"/>
                </a:solidFill>
              </a:rPr>
              <a:t>Out came the sun and dried up all the rain</a:t>
            </a:r>
            <a:r>
              <a:rPr lang="en-AU" sz="1800" dirty="0">
                <a:solidFill>
                  <a:schemeClr val="tx1"/>
                </a:solidFill>
              </a:rPr>
              <a:t>,</a:t>
            </a:r>
            <a:br>
              <a:rPr lang="en-AU" sz="1800" kern="1200" dirty="0">
                <a:solidFill>
                  <a:schemeClr val="tx1"/>
                </a:solidFill>
              </a:rPr>
            </a:br>
            <a:r>
              <a:rPr lang="en-AU" sz="1800" b="0" i="0" kern="1200" dirty="0">
                <a:solidFill>
                  <a:schemeClr val="tx1"/>
                </a:solidFill>
              </a:rPr>
              <a:t>And the </a:t>
            </a:r>
            <a:r>
              <a:rPr lang="en-AU" sz="1800" dirty="0" err="1">
                <a:solidFill>
                  <a:schemeClr val="tx1"/>
                </a:solidFill>
              </a:rPr>
              <a:t>i</a:t>
            </a:r>
            <a:r>
              <a:rPr lang="en-AU" sz="1800" b="0" i="0" kern="1200" dirty="0" err="1">
                <a:solidFill>
                  <a:schemeClr val="tx1"/>
                </a:solidFill>
              </a:rPr>
              <a:t>ncy</a:t>
            </a:r>
            <a:r>
              <a:rPr lang="en-AU" sz="1800" b="0" i="0" kern="1200" dirty="0">
                <a:solidFill>
                  <a:schemeClr val="tx1"/>
                </a:solidFill>
              </a:rPr>
              <a:t> </a:t>
            </a:r>
            <a:r>
              <a:rPr lang="en-AU" sz="1800" b="0" i="0" kern="1200" dirty="0" err="1">
                <a:solidFill>
                  <a:schemeClr val="tx1"/>
                </a:solidFill>
              </a:rPr>
              <a:t>wincy</a:t>
            </a:r>
            <a:r>
              <a:rPr lang="en-AU" sz="1800" b="0" i="0" kern="1200" dirty="0">
                <a:solidFill>
                  <a:schemeClr val="tx1"/>
                </a:solidFill>
              </a:rPr>
              <a:t> spider climbed up the spout again.</a:t>
            </a:r>
            <a:endParaRPr lang="en-GB" sz="1800" kern="1200" dirty="0">
              <a:solidFill>
                <a:schemeClr val="tx1"/>
              </a:solidFill>
            </a:endParaRPr>
          </a:p>
        </p:txBody>
      </p:sp>
      <p:sp>
        <p:nvSpPr>
          <p:cNvPr id="24" name="TextBox 23">
            <a:extLst>
              <a:ext uri="{FF2B5EF4-FFF2-40B4-BE49-F238E27FC236}">
                <a16:creationId xmlns:a16="http://schemas.microsoft.com/office/drawing/2014/main" id="{A7003B6F-C0C0-0AD8-F00A-F547407C1788}"/>
              </a:ext>
            </a:extLst>
          </p:cNvPr>
          <p:cNvSpPr txBox="1"/>
          <p:nvPr/>
        </p:nvSpPr>
        <p:spPr>
          <a:xfrm>
            <a:off x="348000" y="6378864"/>
            <a:ext cx="7414240" cy="260656"/>
          </a:xfrm>
          <a:prstGeom prst="rect">
            <a:avLst/>
          </a:prstGeom>
          <a:noFill/>
        </p:spPr>
        <p:txBody>
          <a:bodyPr wrap="square" lIns="0" tIns="0" rIns="0" bIns="0" rtlCol="0">
            <a:noAutofit/>
          </a:bodyPr>
          <a:lstStyle/>
          <a:p>
            <a:pPr algn="l" fontAlgn="base"/>
            <a:r>
              <a:rPr lang="en-AU" sz="1200" i="0" dirty="0">
                <a:solidFill>
                  <a:srgbClr val="000000"/>
                </a:solidFill>
                <a:effectLst/>
                <a:latin typeface="+mj-lt"/>
              </a:rPr>
              <a:t>BBC (2025) </a:t>
            </a:r>
            <a:r>
              <a:rPr lang="en-AU" sz="1200" i="0" dirty="0">
                <a:solidFill>
                  <a:srgbClr val="000000"/>
                </a:solidFill>
                <a:effectLst/>
                <a:latin typeface="+mj-lt"/>
                <a:hlinkClick r:id="rId3"/>
              </a:rPr>
              <a:t>Nursery Rhymes and Songs – A to Z</a:t>
            </a:r>
            <a:r>
              <a:rPr lang="en-AU" sz="1200" i="0" dirty="0">
                <a:solidFill>
                  <a:srgbClr val="000000"/>
                </a:solidFill>
                <a:effectLst/>
                <a:latin typeface="+mj-lt"/>
              </a:rPr>
              <a:t>, School Radio, accessed 15 April 2025.</a:t>
            </a:r>
          </a:p>
        </p:txBody>
      </p:sp>
      <p:sp>
        <p:nvSpPr>
          <p:cNvPr id="3" name="Slide Number Placeholder 2">
            <a:extLst>
              <a:ext uri="{FF2B5EF4-FFF2-40B4-BE49-F238E27FC236}">
                <a16:creationId xmlns:a16="http://schemas.microsoft.com/office/drawing/2014/main" id="{5BD41606-EC17-E821-C5F4-5A11CD6516E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83054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3E3D96415DCD4BB019856EC1CC25EB" ma:contentTypeVersion="41" ma:contentTypeDescription="Create a new document." ma:contentTypeScope="" ma:versionID="8558303d8ae3cf9143ab391697f968e2">
  <xsd:schema xmlns:xsd="http://www.w3.org/2001/XMLSchema" xmlns:xs="http://www.w3.org/2001/XMLSchema" xmlns:p="http://schemas.microsoft.com/office/2006/metadata/properties" xmlns:ns2="68a1cc4d-aeca-43a7-966e-c96902739e45" xmlns:ns3="cd075059-443a-463f-882b-1c7fab14284f" targetNamespace="http://schemas.microsoft.com/office/2006/metadata/properties" ma:root="true" ma:fieldsID="d7600ef24272d317091f91889412c6f8" ns2:_="" ns3:_="">
    <xsd:import namespace="68a1cc4d-aeca-43a7-966e-c96902739e45"/>
    <xsd:import namespace="cd075059-443a-463f-882b-1c7fab1428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1cc4d-aeca-43a7-966e-c96902739e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Leaders" ma:index="28"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9"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0"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Leaders" ma:index="33" nillable="true" ma:displayName="Invited Leaders" ma:internalName="Invited_Leaders">
      <xsd:simpleType>
        <xsd:restriction base="dms:Note">
          <xsd:maxLength value="255"/>
        </xsd:restriction>
      </xsd:simpleType>
    </xsd:element>
    <xsd:element name="Invited_Members" ma:index="34" nillable="true" ma:displayName="Invited Members" ma:internalName="Invited_Member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Leaders_Only_SectionGroup" ma:index="36" nillable="true" ma:displayName="Has Leaders Only SectionGroup" ma:internalName="Has_Leaders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element name="Teams_Channel_Section_Location" ma:index="39" nillable="true" ma:displayName="Teams Channel Section Location" ma:internalName="Teams_Channel_Section_Location">
      <xsd:simpleType>
        <xsd:restriction base="dms:Text"/>
      </xsd:simpleType>
    </xsd:element>
    <xsd:element name="MediaServiceLocation" ma:index="40" nillable="true" ma:displayName="Location" ma:internalName="MediaServiceLocation" ma:readOnly="true">
      <xsd:simpleType>
        <xsd:restriction base="dms:Text"/>
      </xsd:simpleType>
    </xsd:element>
    <xsd:element name="MediaLengthInSeconds" ma:index="41" nillable="true" ma:displayName="Length (seconds)" ma:internalName="MediaLengthInSeconds" ma:readOnly="true">
      <xsd:simpleType>
        <xsd:restriction base="dms:Unknown"/>
      </xsd:simpleType>
    </xsd:element>
    <xsd:element name="lcf76f155ced4ddcb4097134ff3c332f" ma:index="4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5" nillable="true" ma:displayName="MediaServiceObjectDetectorVersions" ma:hidden="true" ma:indexed="true" ma:internalName="MediaServiceObjectDetectorVersions" ma:readOnly="true">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element name="MediaServiceBillingMetadata" ma:index="4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d075059-443a-463f-882b-1c7fab14284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44" nillable="true" ma:displayName="Taxonomy Catch All Column" ma:hidden="true" ma:list="{e495b94b-7beb-44a8-8990-6b6d9c7bce6d}" ma:internalName="TaxCatchAll" ma:showField="CatchAllData" ma:web="cd075059-443a-463f-882b-1c7fab1428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mber_Groups xmlns="68a1cc4d-aeca-43a7-966e-c96902739e45">
      <UserInfo>
        <DisplayName/>
        <AccountId xsi:nil="true"/>
        <AccountType/>
      </UserInfo>
    </Member_Groups>
    <NotebookType xmlns="68a1cc4d-aeca-43a7-966e-c96902739e45" xsi:nil="true"/>
    <AppVersion xmlns="68a1cc4d-aeca-43a7-966e-c96902739e45" xsi:nil="true"/>
    <Invited_Leaders xmlns="68a1cc4d-aeca-43a7-966e-c96902739e45" xsi:nil="true"/>
    <Members xmlns="68a1cc4d-aeca-43a7-966e-c96902739e45">
      <UserInfo>
        <DisplayName/>
        <AccountId xsi:nil="true"/>
        <AccountType/>
      </UserInfo>
    </Members>
    <Self_Registration_Enabled xmlns="68a1cc4d-aeca-43a7-966e-c96902739e45" xsi:nil="true"/>
    <Has_Leaders_Only_SectionGroup xmlns="68a1cc4d-aeca-43a7-966e-c96902739e45" xsi:nil="true"/>
    <lcf76f155ced4ddcb4097134ff3c332f xmlns="68a1cc4d-aeca-43a7-966e-c96902739e45">
      <Terms xmlns="http://schemas.microsoft.com/office/infopath/2007/PartnerControls"/>
    </lcf76f155ced4ddcb4097134ff3c332f>
    <TeamsChannelId xmlns="68a1cc4d-aeca-43a7-966e-c96902739e45" xsi:nil="true"/>
    <Is_Collaboration_Space_Locked xmlns="68a1cc4d-aeca-43a7-966e-c96902739e45" xsi:nil="true"/>
    <Teams_Channel_Section_Location xmlns="68a1cc4d-aeca-43a7-966e-c96902739e45" xsi:nil="true"/>
    <CultureName xmlns="68a1cc4d-aeca-43a7-966e-c96902739e45" xsi:nil="true"/>
    <Leaders xmlns="68a1cc4d-aeca-43a7-966e-c96902739e45">
      <UserInfo>
        <DisplayName/>
        <AccountId xsi:nil="true"/>
        <AccountType/>
      </UserInfo>
    </Leaders>
    <IsNotebookLocked xmlns="68a1cc4d-aeca-43a7-966e-c96902739e45" xsi:nil="true"/>
    <DefaultSectionNames xmlns="68a1cc4d-aeca-43a7-966e-c96902739e45" xsi:nil="true"/>
    <Invited_Members xmlns="68a1cc4d-aeca-43a7-966e-c96902739e45" xsi:nil="true"/>
    <Templates xmlns="68a1cc4d-aeca-43a7-966e-c96902739e45" xsi:nil="true"/>
    <FolderType xmlns="68a1cc4d-aeca-43a7-966e-c96902739e45" xsi:nil="true"/>
    <TaxCatchAll xmlns="cd075059-443a-463f-882b-1c7fab14284f" xsi:nil="true"/>
    <Math_Settings xmlns="68a1cc4d-aeca-43a7-966e-c96902739e45" xsi:nil="true"/>
    <Owner xmlns="68a1cc4d-aeca-43a7-966e-c96902739e45">
      <UserInfo>
        <DisplayName/>
        <AccountId xsi:nil="true"/>
        <AccountType/>
      </UserInfo>
    </Owner>
    <Distribution_Groups xmlns="68a1cc4d-aeca-43a7-966e-c96902739e45" xsi:nil="true"/>
    <LMS_Mappings xmlns="68a1cc4d-aeca-43a7-966e-c96902739e45" xsi:nil="true"/>
  </documentManagement>
</p:properties>
</file>

<file path=customXml/itemProps1.xml><?xml version="1.0" encoding="utf-8"?>
<ds:datastoreItem xmlns:ds="http://schemas.openxmlformats.org/officeDocument/2006/customXml" ds:itemID="{FDE691F4-F53F-406D-8884-F4E238C8FB6D}">
  <ds:schemaRefs>
    <ds:schemaRef ds:uri="68a1cc4d-aeca-43a7-966e-c96902739e45"/>
    <ds:schemaRef ds:uri="cd075059-443a-463f-882b-1c7fab1428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711DE2-E57F-463E-84D9-A7AF0F29F20A}">
  <ds:schemaRefs>
    <ds:schemaRef ds:uri="http://schemas.microsoft.com/sharepoint/v3/contenttype/forms"/>
  </ds:schemaRefs>
</ds:datastoreItem>
</file>

<file path=customXml/itemProps3.xml><?xml version="1.0" encoding="utf-8"?>
<ds:datastoreItem xmlns:ds="http://schemas.openxmlformats.org/officeDocument/2006/customXml" ds:itemID="{6CB0EDBB-E959-4470-B091-7C1555DA2A99}">
  <ds:schemaRefs>
    <ds:schemaRef ds:uri="cd075059-443a-463f-882b-1c7fab14284f"/>
    <ds:schemaRef ds:uri="http://www.w3.org/XML/1998/namespace"/>
    <ds:schemaRef ds:uri="http://schemas.microsoft.com/office/2006/metadata/properties"/>
    <ds:schemaRef ds:uri="http://purl.org/dc/elements/1.1/"/>
    <ds:schemaRef ds:uri="68a1cc4d-aeca-43a7-966e-c96902739e45"/>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8232</TotalTime>
  <Words>5090</Words>
  <Application>Microsoft Office PowerPoint</Application>
  <PresentationFormat>Widescreen</PresentationFormat>
  <Paragraphs>632</Paragraphs>
  <Slides>47</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Symbol</vt:lpstr>
      <vt:lpstr>Calibri</vt:lpstr>
      <vt:lpstr>Times New Roman</vt:lpstr>
      <vt:lpstr>Segoe UI</vt:lpstr>
      <vt:lpstr>Public Sans</vt:lpstr>
      <vt:lpstr>NSWG Corporate</vt:lpstr>
      <vt:lpstr>Instructions for use</vt:lpstr>
      <vt:lpstr>From me to we – exploring collaboration through devising</vt:lpstr>
      <vt:lpstr>Learning sequences </vt:lpstr>
      <vt:lpstr>Learning sequence 1 – improvising</vt:lpstr>
      <vt:lpstr>Learning intentions and success criteria (1)</vt:lpstr>
      <vt:lpstr>Learning sequence 2 – Greek chorus</vt:lpstr>
      <vt:lpstr>Learning intentions and success criteria (2)</vt:lpstr>
      <vt:lpstr>How does the Greek chorus work? </vt:lpstr>
      <vt:lpstr>Nursery rhyme examples</vt:lpstr>
      <vt:lpstr>Function of the Greek chorus</vt:lpstr>
      <vt:lpstr>Scenario</vt:lpstr>
      <vt:lpstr>Using the Greek chorus in drama today</vt:lpstr>
      <vt:lpstr>What matters most – social acceptance tableau</vt:lpstr>
      <vt:lpstr>Vocabulary</vt:lpstr>
      <vt:lpstr>Reflection scaffold example</vt:lpstr>
      <vt:lpstr>Learning sequence 3 – Greek chorus – movement</vt:lpstr>
      <vt:lpstr>Learning intentions and success criteria (3)</vt:lpstr>
      <vt:lpstr>Moving in abstract</vt:lpstr>
      <vt:lpstr>Descriptive words</vt:lpstr>
      <vt:lpstr>Collaborative images</vt:lpstr>
      <vt:lpstr>Learning sequence 4 – Greek chorus – voice</vt:lpstr>
      <vt:lpstr>Learning intentions and success criteria (4)</vt:lpstr>
      <vt:lpstr>PROMETHEUS by Damien Ryan – adapted extract</vt:lpstr>
      <vt:lpstr>PROMETHEUS by Damien Ryan – annotation example</vt:lpstr>
      <vt:lpstr>Learning sequence 5 – Greek chorus – sound and technologies</vt:lpstr>
      <vt:lpstr>Learning intentions and success criteria (5)</vt:lpstr>
      <vt:lpstr>Directorial vision example</vt:lpstr>
      <vt:lpstr>Word bank for reflection</vt:lpstr>
      <vt:lpstr>Learning sequence 6 – devising</vt:lpstr>
      <vt:lpstr>Learning intentions and success criteria (6)</vt:lpstr>
      <vt:lpstr>Assessment Task – part A</vt:lpstr>
      <vt:lpstr>Assessment Task – part B</vt:lpstr>
      <vt:lpstr>Part B example (1) </vt:lpstr>
      <vt:lpstr>Part B example (2) </vt:lpstr>
      <vt:lpstr>Part B example (3) </vt:lpstr>
      <vt:lpstr>Steps to success (1)</vt:lpstr>
      <vt:lpstr>Steps to success (2)</vt:lpstr>
      <vt:lpstr>SMART goal</vt:lpstr>
      <vt:lpstr>Generating chorus script – example table</vt:lpstr>
      <vt:lpstr>Cinderella story points – linear </vt:lpstr>
      <vt:lpstr>Cinderella story points – non-linear </vt:lpstr>
      <vt:lpstr>Cinderella story points – cyclical</vt:lpstr>
      <vt:lpstr>Cinderella story points – episodic</vt:lpstr>
      <vt:lpstr>Narrative techniques</vt:lpstr>
      <vt:lpstr>Peer feedback</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me to we – slide deck – drama Stage 5</dc:title>
  <dc:subject>Stage 5 drama</dc:subject>
  <dc:creator>NSW Department of Education</dc:creator>
  <cp:keywords/>
  <dc:description/>
  <dcterms:created xsi:type="dcterms:W3CDTF">2025-01-17T00:15:23Z</dcterms:created>
  <dcterms:modified xsi:type="dcterms:W3CDTF">2025-05-19T01:43:33Z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0x010100383E3D96415DCD4BB019856EC1CC25EB</vt:lpwstr>
  </property>
  <property fmtid="{D5CDD505-2E9C-101B-9397-08002B2CF9AE}" pid="10" name="MediaServiceImageTags">
    <vt:lpwstr/>
  </property>
</Properties>
</file>